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2" r:id="rId4"/>
    <p:sldId id="257" r:id="rId5"/>
    <p:sldId id="286" r:id="rId6"/>
    <p:sldId id="287" r:id="rId7"/>
    <p:sldId id="259" r:id="rId8"/>
    <p:sldId id="292" r:id="rId9"/>
    <p:sldId id="291" r:id="rId10"/>
    <p:sldId id="293" r:id="rId11"/>
    <p:sldId id="295" r:id="rId12"/>
    <p:sldId id="260" r:id="rId13"/>
    <p:sldId id="263" r:id="rId14"/>
    <p:sldId id="264" r:id="rId15"/>
    <p:sldId id="294" r:id="rId16"/>
    <p:sldId id="301" r:id="rId17"/>
    <p:sldId id="267" r:id="rId18"/>
    <p:sldId id="290" r:id="rId19"/>
    <p:sldId id="268" r:id="rId20"/>
    <p:sldId id="284" r:id="rId21"/>
    <p:sldId id="269" r:id="rId22"/>
    <p:sldId id="270" r:id="rId23"/>
    <p:sldId id="289" r:id="rId24"/>
    <p:sldId id="271" r:id="rId25"/>
    <p:sldId id="300" r:id="rId26"/>
    <p:sldId id="296" r:id="rId27"/>
    <p:sldId id="297" r:id="rId28"/>
    <p:sldId id="298" r:id="rId29"/>
    <p:sldId id="299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9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5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2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AEB8-96A2-4840-A0ED-C52D62CF4245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39A0-7DBB-433D-828E-CF8D8C137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cheiro:Vimala_Devi_Portrait.jpg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t.wikipedia.org/wiki/Vimala_De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source=images&amp;cd=&amp;ved=2ahUKEwjGs9jo07TkAhXiK7kGHQb6A-cQjRx6BAgBEAQ&amp;url=https://www.culturalindia.net/indian-art/paintings/miniature.html&amp;psig=AOvVaw2wWPSqkawaigGnjFLk7wX9&amp;ust=1567600162846499" TargetMode="Externa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/url?sa=i&amp;source=images&amp;cd=&amp;ved=2ahUKEwiWv4G8577kAhUdHLkGHcOmCOcQjRx6BAgBEAQ&amp;url=http://potirah.blogspot.com/2011/04/bailadeiras-as-devadasis-de-goa.html&amp;psig=AOvVaw1huNMYrw3IIw01b2XbedB0&amp;ust=1567949030543944" TargetMode="Externa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iugau9zLTkAhXRCtQKHc-kDRMQjRx6BAgBEAQ&amp;url=https://www.youtube.com/watch?v=aZSqe-31Vaw&amp;psig=AOvVaw3E3dgggsv6zyhPutM1afsZ&amp;ust=1567598168062225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aZSqe-31Va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source=images&amp;cd=&amp;ved=2ahUKEwiH2t2Hz7TkAhVPHLkGHXZKCeMQjRx6BAgBEAQ&amp;url=https://www.dnaindia.com/lifestyle/report-prince-jacob-one-of-the-undisputed-stars-of-konkani-musical-theatre-2249444&amp;psig=AOvVaw1u1dKv146j3rcYkQt3VyS1&amp;ust=1567598862644622" TargetMode="Externa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source=images&amp;cd=&amp;ved=2ahUKEwjahtvX5r7kAhULF7kGHSTBCoIQjRx6BAgBEAQ&amp;url=https://www.tripadvisor.pt/Hotel_Review-g6109760-d7717159-Reviews-Casa_Menezes-Goa_Velha_Goa.html&amp;psig=AOvVaw3KMmauE8jV79gZT5u3KXV9&amp;ust=1567948818802100" TargetMode="Externa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idanumagoa.blogspot.com/2007/01/casaroes.html" TargetMode="External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ripsavvy.com/glorious-goa-homestays-bed-and-breakfasts-1539374" TargetMode="Externa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rgbClr val="0070C0"/>
                </a:solidFill>
              </a:rPr>
              <a:t>Monção</a:t>
            </a:r>
            <a:r>
              <a:rPr lang="en-GB" b="1" dirty="0" smtClean="0">
                <a:solidFill>
                  <a:srgbClr val="0070C0"/>
                </a:solidFill>
              </a:rPr>
              <a:t> (1963)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</a:rPr>
              <a:t>Vimala</a:t>
            </a:r>
            <a:r>
              <a:rPr lang="en-GB" sz="2800" b="1" dirty="0" smtClean="0">
                <a:solidFill>
                  <a:srgbClr val="0070C0"/>
                </a:solidFill>
              </a:rPr>
              <a:t> Devi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pt-BR" sz="2800" dirty="0">
                <a:hlinkClick r:id="rId2"/>
              </a:rPr>
              <a:t>https://pt.wikipedia.org/wiki/Vimala_Devi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073" name="Imagem 1" descr="https://upload.wikimedia.org/wikipedia/commons/thumb/e/e8/Vimala_Devi_Portrait.jpg/200px-Vimala_Devi_Portrait.jpg">
            <a:hlinkClick r:id="rId3" tooltip="&quot;Vimala Devi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39" y="303415"/>
            <a:ext cx="4029133" cy="30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As </a:t>
            </a:r>
            <a:r>
              <a:rPr lang="en-GB" b="1" dirty="0" err="1" smtClean="0">
                <a:solidFill>
                  <a:srgbClr val="0070C0"/>
                </a:solidFill>
              </a:rPr>
              <a:t>personagens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Monção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Propércia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Correia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Afonso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Figueiredo</a:t>
            </a:r>
            <a:r>
              <a:rPr lang="en-GB" b="1" dirty="0">
                <a:solidFill>
                  <a:srgbClr val="0070C0"/>
                </a:solidFill>
              </a:rPr>
              <a:t> (1881-1944)</a:t>
            </a:r>
          </a:p>
          <a:p>
            <a:r>
              <a:rPr lang="en-GB" b="1" i="1" dirty="0">
                <a:solidFill>
                  <a:srgbClr val="0070C0"/>
                </a:solidFill>
              </a:rPr>
              <a:t>A </a:t>
            </a:r>
            <a:r>
              <a:rPr lang="en-GB" b="1" i="1" dirty="0" err="1">
                <a:solidFill>
                  <a:srgbClr val="0070C0"/>
                </a:solidFill>
              </a:rPr>
              <a:t>Mulher</a:t>
            </a:r>
            <a:r>
              <a:rPr lang="en-GB" b="1" i="1" dirty="0">
                <a:solidFill>
                  <a:srgbClr val="0070C0"/>
                </a:solidFill>
              </a:rPr>
              <a:t> Indo-Portuguesa </a:t>
            </a:r>
            <a:r>
              <a:rPr lang="en-GB" b="1" dirty="0">
                <a:solidFill>
                  <a:srgbClr val="0070C0"/>
                </a:solidFill>
              </a:rPr>
              <a:t>(1928-1931)</a:t>
            </a:r>
          </a:p>
          <a:p>
            <a:r>
              <a:rPr lang="en-GB" b="1" i="1" dirty="0">
                <a:solidFill>
                  <a:srgbClr val="0070C0"/>
                </a:solidFill>
              </a:rPr>
              <a:t>Leis de Manu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Mulheres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hindus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muçulmanas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católicas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identidade</a:t>
            </a:r>
            <a:r>
              <a:rPr lang="en-GB" b="1" dirty="0">
                <a:solidFill>
                  <a:srgbClr val="0070C0"/>
                </a:solidFill>
              </a:rPr>
              <a:t> indo-</a:t>
            </a:r>
            <a:r>
              <a:rPr lang="en-GB" b="1" dirty="0" err="1">
                <a:solidFill>
                  <a:srgbClr val="0070C0"/>
                </a:solidFill>
              </a:rPr>
              <a:t>portuguesa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Críticas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aos</a:t>
            </a:r>
            <a:r>
              <a:rPr lang="en-GB" b="1" dirty="0">
                <a:solidFill>
                  <a:srgbClr val="0070C0"/>
                </a:solidFill>
              </a:rPr>
              <a:t> costumes </a:t>
            </a:r>
            <a:r>
              <a:rPr lang="en-GB" b="1" dirty="0" err="1">
                <a:solidFill>
                  <a:srgbClr val="0070C0"/>
                </a:solidFill>
              </a:rPr>
              <a:t>fossilizados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u="sng" dirty="0">
                <a:solidFill>
                  <a:srgbClr val="0070C0"/>
                </a:solidFill>
              </a:rPr>
              <a:t>Lugar de </a:t>
            </a:r>
            <a:r>
              <a:rPr lang="en-GB" b="1" u="sng" dirty="0" err="1">
                <a:solidFill>
                  <a:srgbClr val="0070C0"/>
                </a:solidFill>
              </a:rPr>
              <a:t>mudanças</a:t>
            </a:r>
            <a:r>
              <a:rPr lang="en-GB" b="1" u="sng" dirty="0">
                <a:solidFill>
                  <a:srgbClr val="0070C0"/>
                </a:solidFill>
              </a:rPr>
              <a:t>: o lar </a:t>
            </a:r>
            <a:r>
              <a:rPr lang="en-GB" b="1" u="sng" dirty="0" err="1">
                <a:solidFill>
                  <a:srgbClr val="0070C0"/>
                </a:solidFill>
              </a:rPr>
              <a:t>hindu</a:t>
            </a:r>
            <a:r>
              <a:rPr lang="en-GB" b="1" u="sng" dirty="0">
                <a:solidFill>
                  <a:srgbClr val="0070C0"/>
                </a:solidFill>
              </a:rPr>
              <a:t> e </a:t>
            </a:r>
            <a:r>
              <a:rPr lang="en-GB" b="1" u="sng" dirty="0" err="1">
                <a:solidFill>
                  <a:srgbClr val="0070C0"/>
                </a:solidFill>
              </a:rPr>
              <a:t>cristão</a:t>
            </a:r>
            <a:endParaRPr lang="en-GB" b="1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Batecans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manducares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curumbinas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Partha</a:t>
            </a:r>
            <a:r>
              <a:rPr lang="en-GB" b="1" dirty="0">
                <a:solidFill>
                  <a:srgbClr val="0070C0"/>
                </a:solidFill>
              </a:rPr>
              <a:t> Chatterjee (1989): </a:t>
            </a:r>
            <a:r>
              <a:rPr lang="en-GB" b="1" dirty="0" err="1">
                <a:solidFill>
                  <a:srgbClr val="0070C0"/>
                </a:solidFill>
              </a:rPr>
              <a:t>mulheres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indianas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duplamente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colonizadas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sz="2800" b="1" dirty="0">
                <a:solidFill>
                  <a:srgbClr val="0070C0"/>
                </a:solidFill>
              </a:rPr>
              <a:t>Sistema patriarchal</a:t>
            </a:r>
          </a:p>
          <a:p>
            <a:pPr lvl="1"/>
            <a:r>
              <a:rPr lang="en-GB" sz="2800" b="1" dirty="0" err="1">
                <a:solidFill>
                  <a:srgbClr val="0070C0"/>
                </a:solidFill>
              </a:rPr>
              <a:t>Colonialismo</a:t>
            </a:r>
            <a:endParaRPr lang="en-GB" sz="2800" b="1" dirty="0">
              <a:solidFill>
                <a:srgbClr val="0070C0"/>
              </a:solidFill>
            </a:endParaRPr>
          </a:p>
          <a:p>
            <a:pPr lvl="1"/>
            <a:r>
              <a:rPr lang="en-GB" sz="2800" b="1" dirty="0" err="1">
                <a:solidFill>
                  <a:srgbClr val="0070C0"/>
                </a:solidFill>
              </a:rPr>
              <a:t>Agência</a:t>
            </a:r>
            <a:r>
              <a:rPr lang="en-GB" sz="2800" b="1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GB" sz="2800" b="1" dirty="0" err="1">
                <a:solidFill>
                  <a:srgbClr val="0070C0"/>
                </a:solidFill>
              </a:rPr>
              <a:t>Seu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lugar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na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economia</a:t>
            </a:r>
            <a:r>
              <a:rPr lang="en-GB" sz="2800" b="1" dirty="0">
                <a:solidFill>
                  <a:srgbClr val="0070C0"/>
                </a:solidFill>
              </a:rPr>
              <a:t> familiar: </a:t>
            </a:r>
          </a:p>
          <a:p>
            <a:pPr lvl="1"/>
            <a:r>
              <a:rPr lang="en-GB" sz="2800" b="1" dirty="0" err="1">
                <a:solidFill>
                  <a:srgbClr val="0070C0"/>
                </a:solidFill>
              </a:rPr>
              <a:t>Batecans</a:t>
            </a:r>
            <a:r>
              <a:rPr lang="en-GB" sz="2800" b="1" dirty="0">
                <a:solidFill>
                  <a:srgbClr val="0070C0"/>
                </a:solidFill>
              </a:rPr>
              <a:t>: </a:t>
            </a:r>
            <a:r>
              <a:rPr lang="en-GB" sz="2800" b="1" dirty="0" err="1">
                <a:solidFill>
                  <a:srgbClr val="0070C0"/>
                </a:solidFill>
              </a:rPr>
              <a:t>controlar</a:t>
            </a:r>
            <a:r>
              <a:rPr lang="en-GB" sz="2800" b="1" dirty="0">
                <a:solidFill>
                  <a:srgbClr val="0070C0"/>
                </a:solidFill>
              </a:rPr>
              <a:t> a </a:t>
            </a:r>
            <a:r>
              <a:rPr lang="en-GB" sz="2800" b="1" dirty="0" err="1">
                <a:solidFill>
                  <a:srgbClr val="0070C0"/>
                </a:solidFill>
              </a:rPr>
              <a:t>plantação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desde</a:t>
            </a:r>
            <a:r>
              <a:rPr lang="en-GB" sz="2800" b="1" dirty="0">
                <a:solidFill>
                  <a:srgbClr val="0070C0"/>
                </a:solidFill>
              </a:rPr>
              <a:t> a </a:t>
            </a:r>
            <a:r>
              <a:rPr lang="en-GB" sz="2800" b="1" dirty="0" err="1">
                <a:solidFill>
                  <a:srgbClr val="0070C0"/>
                </a:solidFill>
              </a:rPr>
              <a:t>sala</a:t>
            </a:r>
            <a:endParaRPr lang="en-GB" sz="2800" b="1" dirty="0">
              <a:solidFill>
                <a:srgbClr val="0070C0"/>
              </a:solidFill>
            </a:endParaRPr>
          </a:p>
          <a:p>
            <a:pPr lvl="1"/>
            <a:r>
              <a:rPr lang="en-GB" sz="2800" b="1" dirty="0" err="1">
                <a:solidFill>
                  <a:srgbClr val="0070C0"/>
                </a:solidFill>
              </a:rPr>
              <a:t>Manducares</a:t>
            </a:r>
            <a:r>
              <a:rPr lang="en-GB" sz="2800" b="1" dirty="0">
                <a:solidFill>
                  <a:srgbClr val="0070C0"/>
                </a:solidFill>
              </a:rPr>
              <a:t> e </a:t>
            </a:r>
            <a:r>
              <a:rPr lang="en-GB" sz="2800" b="1" dirty="0" err="1">
                <a:solidFill>
                  <a:srgbClr val="0070C0"/>
                </a:solidFill>
              </a:rPr>
              <a:t>curumbins</a:t>
            </a:r>
            <a:r>
              <a:rPr lang="en-GB" sz="2800" b="1" dirty="0">
                <a:solidFill>
                  <a:srgbClr val="0070C0"/>
                </a:solidFill>
              </a:rPr>
              <a:t>: o </a:t>
            </a:r>
            <a:r>
              <a:rPr lang="en-GB" sz="2800" b="1" dirty="0" err="1">
                <a:solidFill>
                  <a:srgbClr val="0070C0"/>
                </a:solidFill>
              </a:rPr>
              <a:t>trabalho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na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plantação</a:t>
            </a:r>
            <a:endParaRPr lang="en-GB" sz="28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Personagens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os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cima</a:t>
            </a:r>
            <a:r>
              <a:rPr lang="en-GB" b="1" dirty="0" smtClean="0">
                <a:solidFill>
                  <a:srgbClr val="0070C0"/>
                </a:solidFill>
              </a:rPr>
              <a:t> e </a:t>
            </a:r>
            <a:r>
              <a:rPr lang="en-GB" b="1" dirty="0" err="1" smtClean="0">
                <a:solidFill>
                  <a:srgbClr val="0070C0"/>
                </a:solidFill>
              </a:rPr>
              <a:t>os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baixo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Devi: </a:t>
            </a:r>
            <a:r>
              <a:rPr lang="en-GB" b="1" dirty="0" err="1" smtClean="0">
                <a:solidFill>
                  <a:srgbClr val="0070C0"/>
                </a:solidFill>
              </a:rPr>
              <a:t>mais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uma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mulher</a:t>
            </a:r>
            <a:r>
              <a:rPr lang="en-GB" b="1" dirty="0" smtClean="0">
                <a:solidFill>
                  <a:srgbClr val="0070C0"/>
                </a:solidFill>
              </a:rPr>
              <a:t> entre as </a:t>
            </a:r>
            <a:r>
              <a:rPr lang="en-GB" b="1" dirty="0" err="1" smtClean="0">
                <a:solidFill>
                  <a:srgbClr val="0070C0"/>
                </a:solidFill>
              </a:rPr>
              <a:t>suas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personagens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</a:t>
            </a:r>
            <a:r>
              <a:rPr lang="en-GB" b="1" dirty="0" err="1" smtClean="0">
                <a:solidFill>
                  <a:srgbClr val="0070C0"/>
                </a:solidFill>
              </a:rPr>
              <a:t>Recordação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Tio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Salú</a:t>
            </a:r>
            <a:r>
              <a:rPr lang="en-GB" b="1" dirty="0" smtClean="0">
                <a:solidFill>
                  <a:srgbClr val="0070C0"/>
                </a:solidFill>
              </a:rPr>
              <a:t>”: </a:t>
            </a:r>
            <a:r>
              <a:rPr lang="en-GB" b="1" dirty="0" err="1" smtClean="0">
                <a:solidFill>
                  <a:srgbClr val="0070C0"/>
                </a:solidFill>
              </a:rPr>
              <a:t>senhorita</a:t>
            </a:r>
            <a:r>
              <a:rPr lang="en-GB" b="1" dirty="0" smtClean="0">
                <a:solidFill>
                  <a:srgbClr val="0070C0"/>
                </a:solidFill>
              </a:rPr>
              <a:t> da Casa Grande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“</a:t>
            </a:r>
            <a:r>
              <a:rPr lang="en-GB" b="1" dirty="0" err="1" smtClean="0">
                <a:solidFill>
                  <a:srgbClr val="0070C0"/>
                </a:solidFill>
              </a:rPr>
              <a:t>Ocaso</a:t>
            </a:r>
            <a:r>
              <a:rPr lang="en-GB" b="1" dirty="0" smtClean="0">
                <a:solidFill>
                  <a:srgbClr val="0070C0"/>
                </a:solidFill>
              </a:rPr>
              <a:t>”: A </a:t>
            </a:r>
            <a:r>
              <a:rPr lang="en-GB" b="1" dirty="0" err="1" smtClean="0">
                <a:solidFill>
                  <a:srgbClr val="0070C0"/>
                </a:solidFill>
              </a:rPr>
              <a:t>avó</a:t>
            </a:r>
            <a:r>
              <a:rPr lang="en-GB" b="1" dirty="0" smtClean="0">
                <a:solidFill>
                  <a:srgbClr val="0070C0"/>
                </a:solidFill>
              </a:rPr>
              <a:t> da Casa Grande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“O </a:t>
            </a:r>
            <a:r>
              <a:rPr lang="en-GB" b="1" dirty="0" err="1" smtClean="0">
                <a:solidFill>
                  <a:srgbClr val="0070C0"/>
                </a:solidFill>
              </a:rPr>
              <a:t>genro</a:t>
            </a:r>
            <a:r>
              <a:rPr lang="en-GB" b="1" dirty="0" smtClean="0">
                <a:solidFill>
                  <a:srgbClr val="0070C0"/>
                </a:solidFill>
              </a:rPr>
              <a:t> commensal”: as </a:t>
            </a:r>
            <a:r>
              <a:rPr lang="en-GB" b="1" dirty="0" err="1" smtClean="0">
                <a:solidFill>
                  <a:srgbClr val="0070C0"/>
                </a:solidFill>
              </a:rPr>
              <a:t>solteironas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expertas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“Venus e </a:t>
            </a:r>
            <a:r>
              <a:rPr lang="en-GB" b="1" dirty="0" err="1" smtClean="0">
                <a:solidFill>
                  <a:srgbClr val="0070C0"/>
                </a:solidFill>
              </a:rPr>
              <a:t>seus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braços</a:t>
            </a:r>
            <a:r>
              <a:rPr lang="en-GB" b="1" dirty="0" smtClean="0">
                <a:solidFill>
                  <a:srgbClr val="0070C0"/>
                </a:solidFill>
              </a:rPr>
              <a:t>”: </a:t>
            </a:r>
            <a:r>
              <a:rPr lang="en-GB" b="1" dirty="0" err="1" smtClean="0">
                <a:solidFill>
                  <a:srgbClr val="0070C0"/>
                </a:solidFill>
              </a:rPr>
              <a:t>trabalhadora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curumbim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</a:t>
            </a:r>
            <a:r>
              <a:rPr lang="en-GB" b="1" dirty="0" err="1" smtClean="0">
                <a:solidFill>
                  <a:srgbClr val="0070C0"/>
                </a:solidFill>
              </a:rPr>
              <a:t>Padmini</a:t>
            </a:r>
            <a:r>
              <a:rPr lang="en-GB" b="1" dirty="0" smtClean="0">
                <a:solidFill>
                  <a:srgbClr val="0070C0"/>
                </a:solidFill>
              </a:rPr>
              <a:t>”: a </a:t>
            </a:r>
            <a:r>
              <a:rPr lang="en-GB" b="1" dirty="0" err="1" smtClean="0">
                <a:solidFill>
                  <a:srgbClr val="0070C0"/>
                </a:solidFill>
              </a:rPr>
              <a:t>bela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moça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</a:t>
            </a:r>
            <a:r>
              <a:rPr lang="en-GB" b="1" dirty="0" err="1" smtClean="0">
                <a:solidFill>
                  <a:srgbClr val="0070C0"/>
                </a:solidFill>
              </a:rPr>
              <a:t>Nattak</a:t>
            </a:r>
            <a:r>
              <a:rPr lang="en-GB" b="1" dirty="0" smtClean="0">
                <a:solidFill>
                  <a:srgbClr val="0070C0"/>
                </a:solidFill>
              </a:rPr>
              <a:t>”: a </a:t>
            </a:r>
            <a:r>
              <a:rPr lang="en-GB" b="1" dirty="0" err="1" smtClean="0">
                <a:solidFill>
                  <a:srgbClr val="0070C0"/>
                </a:solidFill>
              </a:rPr>
              <a:t>filha</a:t>
            </a:r>
            <a:r>
              <a:rPr lang="en-GB" b="1" dirty="0" smtClean="0">
                <a:solidFill>
                  <a:srgbClr val="0070C0"/>
                </a:solidFill>
              </a:rPr>
              <a:t> da </a:t>
            </a:r>
            <a:r>
              <a:rPr lang="en-GB" b="1" dirty="0" err="1" smtClean="0">
                <a:solidFill>
                  <a:srgbClr val="0070C0"/>
                </a:solidFill>
              </a:rPr>
              <a:t>bailadeira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“Dhruva”: a </a:t>
            </a:r>
            <a:r>
              <a:rPr lang="en-GB" b="1" dirty="0" err="1" smtClean="0">
                <a:solidFill>
                  <a:srgbClr val="0070C0"/>
                </a:solidFill>
              </a:rPr>
              <a:t>jovem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esposa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“A </a:t>
            </a:r>
            <a:r>
              <a:rPr lang="en-GB" b="1" dirty="0" err="1" smtClean="0">
                <a:solidFill>
                  <a:srgbClr val="0070C0"/>
                </a:solidFill>
              </a:rPr>
              <a:t>droga</a:t>
            </a:r>
            <a:r>
              <a:rPr lang="en-GB" b="1" dirty="0" smtClean="0">
                <a:solidFill>
                  <a:srgbClr val="0070C0"/>
                </a:solidFill>
              </a:rPr>
              <a:t>”: </a:t>
            </a:r>
            <a:r>
              <a:rPr lang="en-GB" b="1" dirty="0" err="1" smtClean="0">
                <a:solidFill>
                  <a:srgbClr val="0070C0"/>
                </a:solidFill>
              </a:rPr>
              <a:t>mulher</a:t>
            </a:r>
            <a:r>
              <a:rPr lang="en-GB" b="1" dirty="0" smtClean="0">
                <a:solidFill>
                  <a:srgbClr val="0070C0"/>
                </a:solidFill>
              </a:rPr>
              <a:t> crista </a:t>
            </a:r>
            <a:r>
              <a:rPr lang="en-GB" b="1" dirty="0" err="1" smtClean="0">
                <a:solidFill>
                  <a:srgbClr val="0070C0"/>
                </a:solidFill>
              </a:rPr>
              <a:t>apaixonada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por</a:t>
            </a:r>
            <a:r>
              <a:rPr lang="en-GB" b="1" dirty="0" smtClean="0">
                <a:solidFill>
                  <a:srgbClr val="0070C0"/>
                </a:solidFill>
              </a:rPr>
              <a:t> um </a:t>
            </a:r>
            <a:r>
              <a:rPr lang="en-GB" b="1" dirty="0" err="1" smtClean="0">
                <a:solidFill>
                  <a:srgbClr val="0070C0"/>
                </a:solidFill>
              </a:rPr>
              <a:t>homem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 </a:t>
            </a:r>
            <a:r>
              <a:rPr lang="en-GB" b="1" dirty="0" err="1" smtClean="0">
                <a:solidFill>
                  <a:srgbClr val="0070C0"/>
                </a:solidFill>
              </a:rPr>
              <a:t>voz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narrativa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Qualidade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proteica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err="1" smtClean="0">
                <a:solidFill>
                  <a:srgbClr val="0070C0"/>
                </a:solidFill>
              </a:rPr>
              <a:t>Primeira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P</a:t>
            </a:r>
            <a:r>
              <a:rPr lang="en-GB" b="1" dirty="0" smtClean="0">
                <a:solidFill>
                  <a:srgbClr val="0070C0"/>
                </a:solidFill>
              </a:rPr>
              <a:t>essoa singular</a:t>
            </a:r>
          </a:p>
          <a:p>
            <a:r>
              <a:rPr lang="en-GB" b="1" dirty="0" err="1" smtClean="0">
                <a:solidFill>
                  <a:srgbClr val="0070C0"/>
                </a:solidFill>
              </a:rPr>
              <a:t>Primeira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P</a:t>
            </a:r>
            <a:r>
              <a:rPr lang="en-GB" b="1" dirty="0" smtClean="0">
                <a:solidFill>
                  <a:srgbClr val="0070C0"/>
                </a:solidFill>
              </a:rPr>
              <a:t>essoa </a:t>
            </a:r>
            <a:r>
              <a:rPr lang="en-GB" b="1" dirty="0">
                <a:solidFill>
                  <a:srgbClr val="0070C0"/>
                </a:solidFill>
              </a:rPr>
              <a:t>P</a:t>
            </a:r>
            <a:r>
              <a:rPr lang="en-GB" b="1" dirty="0" smtClean="0">
                <a:solidFill>
                  <a:srgbClr val="0070C0"/>
                </a:solidFill>
              </a:rPr>
              <a:t>lural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Terceira Pessoa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A </a:t>
            </a:r>
            <a:r>
              <a:rPr lang="en-GB" b="1" dirty="0" err="1" smtClean="0">
                <a:solidFill>
                  <a:srgbClr val="0070C0"/>
                </a:solidFill>
              </a:rPr>
              <a:t>questão</a:t>
            </a:r>
            <a:r>
              <a:rPr lang="en-GB" b="1" dirty="0" smtClean="0">
                <a:solidFill>
                  <a:srgbClr val="0070C0"/>
                </a:solidFill>
              </a:rPr>
              <a:t> da </a:t>
            </a:r>
            <a:r>
              <a:rPr lang="en-GB" b="1" dirty="0" err="1" smtClean="0">
                <a:solidFill>
                  <a:srgbClr val="0070C0"/>
                </a:solidFill>
              </a:rPr>
              <a:t>língua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Entre </a:t>
            </a:r>
            <a:r>
              <a:rPr lang="en-GB" b="1" dirty="0" err="1" smtClean="0">
                <a:solidFill>
                  <a:srgbClr val="0070C0"/>
                </a:solidFill>
              </a:rPr>
              <a:t>batecares</a:t>
            </a:r>
            <a:r>
              <a:rPr lang="en-GB" b="1" dirty="0" smtClean="0">
                <a:solidFill>
                  <a:srgbClr val="0070C0"/>
                </a:solidFill>
              </a:rPr>
              <a:t> e </a:t>
            </a:r>
            <a:r>
              <a:rPr lang="en-GB" b="1" dirty="0" err="1" smtClean="0">
                <a:solidFill>
                  <a:srgbClr val="0070C0"/>
                </a:solidFill>
              </a:rPr>
              <a:t>mandukares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Entre </a:t>
            </a:r>
            <a:r>
              <a:rPr lang="en-GB" b="1" dirty="0" err="1" smtClean="0">
                <a:solidFill>
                  <a:srgbClr val="0070C0"/>
                </a:solidFill>
              </a:rPr>
              <a:t>cristãos</a:t>
            </a:r>
            <a:r>
              <a:rPr lang="en-GB" b="1" dirty="0" smtClean="0">
                <a:solidFill>
                  <a:srgbClr val="0070C0"/>
                </a:solidFill>
              </a:rPr>
              <a:t> e </a:t>
            </a:r>
            <a:r>
              <a:rPr lang="en-GB" b="1" dirty="0" err="1" smtClean="0">
                <a:solidFill>
                  <a:srgbClr val="0070C0"/>
                </a:solidFill>
              </a:rPr>
              <a:t>hindus</a:t>
            </a: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“Recordações de </a:t>
            </a:r>
            <a:r>
              <a:rPr lang="en-GB" b="1" dirty="0" err="1" smtClean="0">
                <a:solidFill>
                  <a:srgbClr val="0070C0"/>
                </a:solidFill>
              </a:rPr>
              <a:t>Tio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Salú</a:t>
            </a:r>
            <a:r>
              <a:rPr lang="en-GB" b="1" dirty="0" smtClean="0">
                <a:solidFill>
                  <a:srgbClr val="0070C0"/>
                </a:solidFill>
              </a:rPr>
              <a:t>”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Na Casa Grande do </a:t>
            </a:r>
            <a:r>
              <a:rPr lang="en-GB" b="1" i="1" dirty="0" err="1" smtClean="0">
                <a:solidFill>
                  <a:srgbClr val="0070C0"/>
                </a:solidFill>
              </a:rPr>
              <a:t>batecar</a:t>
            </a:r>
            <a:r>
              <a:rPr lang="en-GB" b="1" dirty="0" smtClean="0">
                <a:solidFill>
                  <a:srgbClr val="0070C0"/>
                </a:solidFill>
              </a:rPr>
              <a:t> e no </a:t>
            </a:r>
            <a:r>
              <a:rPr lang="en-GB" b="1" dirty="0" err="1" smtClean="0">
                <a:solidFill>
                  <a:srgbClr val="0070C0"/>
                </a:solidFill>
              </a:rPr>
              <a:t>casebre</a:t>
            </a:r>
            <a:r>
              <a:rPr lang="en-GB" b="1" dirty="0" smtClean="0">
                <a:solidFill>
                  <a:srgbClr val="0070C0"/>
                </a:solidFill>
              </a:rPr>
              <a:t> do </a:t>
            </a:r>
            <a:r>
              <a:rPr lang="en-GB" b="1" i="1" dirty="0" err="1" smtClean="0">
                <a:solidFill>
                  <a:srgbClr val="0070C0"/>
                </a:solidFill>
              </a:rPr>
              <a:t>manducar</a:t>
            </a:r>
            <a:r>
              <a:rPr lang="en-GB" b="1" dirty="0" smtClean="0">
                <a:solidFill>
                  <a:srgbClr val="0070C0"/>
                </a:solidFill>
              </a:rPr>
              <a:t> e do </a:t>
            </a:r>
            <a:r>
              <a:rPr lang="en-GB" b="1" dirty="0" err="1" smtClean="0">
                <a:solidFill>
                  <a:srgbClr val="0070C0"/>
                </a:solidFill>
              </a:rPr>
              <a:t>curumbim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“Um </a:t>
            </a:r>
            <a:r>
              <a:rPr lang="en-GB" b="1" dirty="0" err="1" smtClean="0">
                <a:solidFill>
                  <a:srgbClr val="0070C0"/>
                </a:solidFill>
              </a:rPr>
              <a:t>templo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i="1" dirty="0" err="1" smtClean="0">
                <a:solidFill>
                  <a:srgbClr val="0070C0"/>
                </a:solidFill>
              </a:rPr>
              <a:t>saudade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pode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chamar</a:t>
            </a:r>
            <a:r>
              <a:rPr lang="en-GB" b="1" dirty="0" smtClean="0">
                <a:solidFill>
                  <a:srgbClr val="0070C0"/>
                </a:solidFill>
              </a:rPr>
              <a:t>-se a </a:t>
            </a:r>
            <a:r>
              <a:rPr lang="en-GB" b="1" dirty="0" err="1" smtClean="0">
                <a:solidFill>
                  <a:srgbClr val="0070C0"/>
                </a:solidFill>
              </a:rPr>
              <a:t>tudo</a:t>
            </a:r>
            <a:r>
              <a:rPr lang="en-GB" b="1" dirty="0" smtClean="0">
                <a:solidFill>
                  <a:srgbClr val="0070C0"/>
                </a:solidFill>
              </a:rPr>
              <a:t> que </a:t>
            </a:r>
            <a:r>
              <a:rPr lang="en-GB" b="1" dirty="0" err="1" smtClean="0">
                <a:solidFill>
                  <a:srgbClr val="0070C0"/>
                </a:solidFill>
              </a:rPr>
              <a:t>trago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dentro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mim</a:t>
            </a:r>
            <a:r>
              <a:rPr lang="en-US" b="1" dirty="0" smtClean="0">
                <a:solidFill>
                  <a:srgbClr val="0070C0"/>
                </a:solidFill>
              </a:rPr>
              <a:t>”(p. 109) [</a:t>
            </a:r>
            <a:r>
              <a:rPr lang="en-US" b="1" dirty="0" smtClean="0">
                <a:solidFill>
                  <a:srgbClr val="FF0000"/>
                </a:solidFill>
              </a:rPr>
              <a:t>Teresa?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en-US" b="1" i="1" dirty="0" err="1" smtClean="0">
                <a:solidFill>
                  <a:srgbClr val="0070C0"/>
                </a:solidFill>
              </a:rPr>
              <a:t>Aiz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Pongê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bai</a:t>
            </a:r>
            <a:r>
              <a:rPr lang="en-US" b="1" dirty="0" smtClean="0">
                <a:solidFill>
                  <a:srgbClr val="0070C0"/>
                </a:solidFill>
              </a:rPr>
              <a:t>?” (109) [“</a:t>
            </a:r>
            <a:r>
              <a:rPr lang="en-US" b="1" dirty="0" err="1" smtClean="0">
                <a:solidFill>
                  <a:srgbClr val="0070C0"/>
                </a:solidFill>
              </a:rPr>
              <a:t>Hoje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foi</a:t>
            </a:r>
            <a:r>
              <a:rPr lang="en-US" b="1" dirty="0" smtClean="0">
                <a:solidFill>
                  <a:srgbClr val="0070C0"/>
                </a:solidFill>
              </a:rPr>
              <a:t> para </a:t>
            </a:r>
            <a:r>
              <a:rPr lang="en-US" b="1" dirty="0" err="1" smtClean="0">
                <a:solidFill>
                  <a:srgbClr val="0070C0"/>
                </a:solidFill>
              </a:rPr>
              <a:t>Panjim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bai</a:t>
            </a:r>
            <a:r>
              <a:rPr lang="en-US" b="1" dirty="0" smtClean="0">
                <a:solidFill>
                  <a:srgbClr val="0070C0"/>
                </a:solidFill>
              </a:rPr>
              <a:t>?”]. </a:t>
            </a:r>
            <a:r>
              <a:rPr lang="en-US" b="1" dirty="0" smtClean="0">
                <a:solidFill>
                  <a:srgbClr val="FF0000"/>
                </a:solidFill>
              </a:rPr>
              <a:t>[Teresa?]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en-US" b="1" i="1" dirty="0" err="1" smtClean="0">
                <a:solidFill>
                  <a:srgbClr val="0070C0"/>
                </a:solidFill>
              </a:rPr>
              <a:t>Distâ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tyâpramânem</a:t>
            </a:r>
            <a:r>
              <a:rPr lang="en-US" b="1" i="1" dirty="0" smtClean="0">
                <a:solidFill>
                  <a:srgbClr val="0070C0"/>
                </a:solidFill>
              </a:rPr>
              <a:t> ho </a:t>
            </a:r>
            <a:r>
              <a:rPr lang="en-US" b="1" i="1" dirty="0" err="1" smtClean="0">
                <a:solidFill>
                  <a:srgbClr val="0070C0"/>
                </a:solidFill>
              </a:rPr>
              <a:t>varo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pâvsâla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bai</a:t>
            </a:r>
            <a:r>
              <a:rPr lang="en-US" b="1" dirty="0" smtClean="0">
                <a:solidFill>
                  <a:srgbClr val="0070C0"/>
                </a:solidFill>
              </a:rPr>
              <a:t>!” [“Essa </a:t>
            </a:r>
            <a:r>
              <a:rPr lang="en-US" b="1" dirty="0" err="1" smtClean="0">
                <a:solidFill>
                  <a:srgbClr val="0070C0"/>
                </a:solidFill>
              </a:rPr>
              <a:t>vento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traz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chuva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não</a:t>
            </a:r>
            <a:r>
              <a:rPr lang="en-US" b="1" dirty="0" smtClean="0">
                <a:solidFill>
                  <a:srgbClr val="0070C0"/>
                </a:solidFill>
              </a:rPr>
              <a:t> é </a:t>
            </a:r>
            <a:r>
              <a:rPr lang="en-US" b="1" dirty="0" err="1" smtClean="0">
                <a:solidFill>
                  <a:srgbClr val="0070C0"/>
                </a:solidFill>
              </a:rPr>
              <a:t>bai</a:t>
            </a:r>
            <a:r>
              <a:rPr lang="en-US" b="1" dirty="0" smtClean="0">
                <a:solidFill>
                  <a:srgbClr val="0070C0"/>
                </a:solidFill>
              </a:rPr>
              <a:t>!”] (109)</a:t>
            </a:r>
            <a:endParaRPr lang="en-GB" dirty="0" smtClean="0"/>
          </a:p>
          <a:p>
            <a:r>
              <a:rPr lang="en-US" b="1" dirty="0">
                <a:solidFill>
                  <a:srgbClr val="0070C0"/>
                </a:solidFill>
              </a:rPr>
              <a:t>“…boa </a:t>
            </a:r>
            <a:r>
              <a:rPr lang="en-US" b="1" dirty="0" err="1">
                <a:solidFill>
                  <a:srgbClr val="0070C0"/>
                </a:solidFill>
              </a:rPr>
              <a:t>aldeia</a:t>
            </a:r>
            <a:r>
              <a:rPr lang="en-US" b="1" dirty="0">
                <a:solidFill>
                  <a:srgbClr val="0070C0"/>
                </a:solidFill>
              </a:rPr>
              <a:t>, boa </a:t>
            </a:r>
            <a:r>
              <a:rPr lang="en-US" b="1" dirty="0" err="1">
                <a:solidFill>
                  <a:srgbClr val="0070C0"/>
                </a:solidFill>
              </a:rPr>
              <a:t>gente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bons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manducares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pescadores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curumbins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farazes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velhos</a:t>
            </a:r>
            <a:r>
              <a:rPr lang="en-US" b="1" dirty="0">
                <a:solidFill>
                  <a:srgbClr val="0070C0"/>
                </a:solidFill>
              </a:rPr>
              <a:t> e </a:t>
            </a:r>
            <a:r>
              <a:rPr lang="en-US" b="1" dirty="0" err="1">
                <a:solidFill>
                  <a:srgbClr val="0070C0"/>
                </a:solidFill>
              </a:rPr>
              <a:t>velhas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católicos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hindus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rapazinhos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i="1" dirty="0" err="1">
                <a:solidFill>
                  <a:srgbClr val="0070C0"/>
                </a:solidFill>
              </a:rPr>
              <a:t>langotim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sujo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 </a:t>
            </a:r>
            <a:r>
              <a:rPr lang="en-US" b="1" dirty="0" err="1">
                <a:solidFill>
                  <a:srgbClr val="FF0000"/>
                </a:solidFill>
              </a:rPr>
              <a:t>quem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tanta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joguei</a:t>
            </a:r>
            <a:r>
              <a:rPr lang="en-US" b="1" dirty="0">
                <a:solidFill>
                  <a:srgbClr val="FF0000"/>
                </a:solidFill>
              </a:rPr>
              <a:t>  a </a:t>
            </a:r>
            <a:r>
              <a:rPr lang="en-US" b="1" dirty="0" err="1">
                <a:solidFill>
                  <a:srgbClr val="FF0000"/>
                </a:solidFill>
              </a:rPr>
              <a:t>cabra-cega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goddé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dirty="0">
                <a:solidFill>
                  <a:srgbClr val="0070C0"/>
                </a:solidFill>
              </a:rPr>
              <a:t>.. ” (110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6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5400" dirty="0" err="1" smtClean="0">
                <a:solidFill>
                  <a:srgbClr val="0070C0"/>
                </a:solidFill>
              </a:rPr>
              <a:t>Os</a:t>
            </a:r>
            <a:r>
              <a:rPr lang="en-GB" sz="5400" dirty="0" smtClean="0">
                <a:solidFill>
                  <a:srgbClr val="0070C0"/>
                </a:solidFill>
              </a:rPr>
              <a:t> </a:t>
            </a:r>
            <a:r>
              <a:rPr lang="en-GB" sz="5400" dirty="0" err="1" smtClean="0">
                <a:solidFill>
                  <a:srgbClr val="0070C0"/>
                </a:solidFill>
              </a:rPr>
              <a:t>contos</a:t>
            </a:r>
            <a:endParaRPr lang="en-GB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                          </a:t>
            </a:r>
            <a:r>
              <a:rPr lang="en-GB" sz="4800" i="1" dirty="0" smtClean="0">
                <a:solidFill>
                  <a:srgbClr val="0070C0"/>
                </a:solidFill>
              </a:rPr>
              <a:t>NATTAK</a:t>
            </a:r>
            <a:endParaRPr lang="en-GB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As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0070C0"/>
                </a:solidFill>
              </a:rPr>
              <a:t>Desejo</a:t>
            </a:r>
            <a:r>
              <a:rPr lang="en-GB" sz="2400" b="1" dirty="0">
                <a:solidFill>
                  <a:srgbClr val="0070C0"/>
                </a:solidFill>
              </a:rPr>
              <a:t> de Devi: </a:t>
            </a:r>
            <a:r>
              <a:rPr lang="en-GB" sz="2400" b="1" dirty="0" err="1">
                <a:solidFill>
                  <a:srgbClr val="0070C0"/>
                </a:solidFill>
              </a:rPr>
              <a:t>não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limitar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sua</a:t>
            </a:r>
            <a:r>
              <a:rPr lang="en-GB" sz="2400" b="1" dirty="0">
                <a:solidFill>
                  <a:srgbClr val="0070C0"/>
                </a:solidFill>
              </a:rPr>
              <a:t> narrative à elite </a:t>
            </a:r>
            <a:r>
              <a:rPr lang="en-GB" sz="2400" b="1" dirty="0" err="1">
                <a:solidFill>
                  <a:srgbClr val="0070C0"/>
                </a:solidFill>
              </a:rPr>
              <a:t>católica</a:t>
            </a: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As </a:t>
            </a:r>
            <a:r>
              <a:rPr lang="en-GB" sz="2400" b="1" dirty="0" err="1" smtClean="0">
                <a:solidFill>
                  <a:srgbClr val="0070C0"/>
                </a:solidFill>
              </a:rPr>
              <a:t>mulheres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hindus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em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Monção</a:t>
            </a:r>
            <a:r>
              <a:rPr lang="en-GB" sz="2400" b="1" dirty="0" smtClean="0">
                <a:solidFill>
                  <a:srgbClr val="0070C0"/>
                </a:solidFill>
              </a:rPr>
              <a:t>: </a:t>
            </a:r>
            <a:r>
              <a:rPr lang="en-GB" sz="2400" b="1" dirty="0" err="1" smtClean="0">
                <a:solidFill>
                  <a:srgbClr val="0070C0"/>
                </a:solidFill>
              </a:rPr>
              <a:t>visão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idealizada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Novas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belas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frágeis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inocentes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Evitar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atitudes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comunalistas</a:t>
            </a:r>
            <a:r>
              <a:rPr lang="en-GB" b="1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Devi </a:t>
            </a:r>
            <a:r>
              <a:rPr lang="en-GB" b="1" dirty="0" err="1" smtClean="0">
                <a:solidFill>
                  <a:srgbClr val="0070C0"/>
                </a:solidFill>
              </a:rPr>
              <a:t>não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tinha</a:t>
            </a:r>
            <a:r>
              <a:rPr lang="en-GB" b="1" dirty="0">
                <a:solidFill>
                  <a:srgbClr val="0070C0"/>
                </a:solidFill>
              </a:rPr>
              <a:t> um </a:t>
            </a:r>
            <a:r>
              <a:rPr lang="en-GB" b="1" dirty="0" err="1">
                <a:solidFill>
                  <a:srgbClr val="0070C0"/>
                </a:solidFill>
              </a:rPr>
              <a:t>conhecimento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mais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íntimo</a:t>
            </a:r>
            <a:r>
              <a:rPr lang="en-GB" b="1" dirty="0">
                <a:solidFill>
                  <a:srgbClr val="0070C0"/>
                </a:solidFill>
              </a:rPr>
              <a:t> da </a:t>
            </a:r>
            <a:r>
              <a:rPr lang="en-GB" b="1" dirty="0" err="1">
                <a:solidFill>
                  <a:srgbClr val="0070C0"/>
                </a:solidFill>
              </a:rPr>
              <a:t>comunidade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hindu</a:t>
            </a:r>
            <a:r>
              <a:rPr lang="en-GB" b="1" dirty="0" smtClean="0">
                <a:solidFill>
                  <a:srgbClr val="0070C0"/>
                </a:solidFill>
              </a:rPr>
              <a:t>?</a:t>
            </a:r>
          </a:p>
          <a:p>
            <a:pPr marL="457200" lvl="1" indent="0">
              <a:buNone/>
            </a:pP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</a:rPr>
              <a:t>Narrador</a:t>
            </a:r>
            <a:r>
              <a:rPr lang="en-GB" sz="2400" b="1" dirty="0" smtClean="0">
                <a:solidFill>
                  <a:srgbClr val="0070C0"/>
                </a:solidFill>
              </a:rPr>
              <a:t>: Terceira </a:t>
            </a:r>
            <a:r>
              <a:rPr lang="en-GB" sz="2400" b="1" dirty="0" err="1" smtClean="0">
                <a:solidFill>
                  <a:srgbClr val="0070C0"/>
                </a:solidFill>
              </a:rPr>
              <a:t>pessoa</a:t>
            </a:r>
            <a:r>
              <a:rPr lang="en-GB" sz="2400" b="1" dirty="0" smtClean="0">
                <a:solidFill>
                  <a:srgbClr val="0070C0"/>
                </a:solidFill>
              </a:rPr>
              <a:t> do plural</a:t>
            </a:r>
          </a:p>
          <a:p>
            <a:r>
              <a:rPr lang="en-GB" sz="2400" b="1" dirty="0" err="1" smtClean="0">
                <a:solidFill>
                  <a:srgbClr val="0070C0"/>
                </a:solidFill>
              </a:rPr>
              <a:t>Personagens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mulheres</a:t>
            </a:r>
            <a:r>
              <a:rPr lang="en-GB" sz="2400" b="1" dirty="0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presentadas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maneira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idiosincrática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seus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usos</a:t>
            </a:r>
            <a:r>
              <a:rPr lang="en-GB" b="1" dirty="0">
                <a:solidFill>
                  <a:srgbClr val="0070C0"/>
                </a:solidFill>
              </a:rPr>
              <a:t> e costumes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4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Nattak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Primeiro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conto</a:t>
            </a:r>
            <a:r>
              <a:rPr lang="en-GB" b="1" dirty="0">
                <a:solidFill>
                  <a:srgbClr val="0070C0"/>
                </a:solidFill>
              </a:rPr>
              <a:t> do </a:t>
            </a:r>
            <a:r>
              <a:rPr lang="en-GB" b="1" dirty="0" err="1">
                <a:solidFill>
                  <a:srgbClr val="0070C0"/>
                </a:solidFill>
              </a:rPr>
              <a:t>livro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afirmar</a:t>
            </a:r>
            <a:r>
              <a:rPr lang="en-GB" b="1" dirty="0">
                <a:solidFill>
                  <a:srgbClr val="0070C0"/>
                </a:solidFill>
              </a:rPr>
              <a:t> a </a:t>
            </a:r>
            <a:r>
              <a:rPr lang="en-GB" b="1" dirty="0" err="1">
                <a:solidFill>
                  <a:srgbClr val="0070C0"/>
                </a:solidFill>
              </a:rPr>
              <a:t>não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Portugalidade</a:t>
            </a:r>
            <a:r>
              <a:rPr lang="en-GB" b="1" dirty="0">
                <a:solidFill>
                  <a:srgbClr val="0070C0"/>
                </a:solidFill>
              </a:rPr>
              <a:t> do </a:t>
            </a:r>
            <a:r>
              <a:rPr lang="en-GB" b="1" dirty="0" err="1">
                <a:solidFill>
                  <a:srgbClr val="0070C0"/>
                </a:solidFill>
              </a:rPr>
              <a:t>livro</a:t>
            </a:r>
            <a:r>
              <a:rPr lang="en-GB" b="1" dirty="0" smtClean="0">
                <a:solidFill>
                  <a:srgbClr val="0070C0"/>
                </a:solidFill>
              </a:rPr>
              <a:t>?</a:t>
            </a:r>
            <a:endParaRPr lang="en-GB" dirty="0" smtClean="0"/>
          </a:p>
          <a:p>
            <a:r>
              <a:rPr lang="en-GB" b="1" dirty="0" err="1">
                <a:solidFill>
                  <a:srgbClr val="0070C0"/>
                </a:solidFill>
              </a:rPr>
              <a:t>Sanskrito</a:t>
            </a:r>
            <a:r>
              <a:rPr lang="en-GB" b="1" dirty="0">
                <a:solidFill>
                  <a:srgbClr val="0070C0"/>
                </a:solidFill>
              </a:rPr>
              <a:t> (</a:t>
            </a:r>
            <a:r>
              <a:rPr lang="en-GB" b="1" dirty="0" err="1">
                <a:solidFill>
                  <a:srgbClr val="0070C0"/>
                </a:solidFill>
              </a:rPr>
              <a:t>Século</a:t>
            </a:r>
            <a:r>
              <a:rPr lang="en-GB" b="1" dirty="0">
                <a:solidFill>
                  <a:srgbClr val="0070C0"/>
                </a:solidFill>
              </a:rPr>
              <a:t> XII)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Autor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Jayavadeva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Gita </a:t>
            </a:r>
            <a:r>
              <a:rPr lang="en-GB" b="1" dirty="0" err="1">
                <a:solidFill>
                  <a:srgbClr val="0070C0"/>
                </a:solidFill>
              </a:rPr>
              <a:t>Govinda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poema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sanskrito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sobre</a:t>
            </a:r>
            <a:r>
              <a:rPr lang="en-GB" b="1" dirty="0">
                <a:solidFill>
                  <a:srgbClr val="0070C0"/>
                </a:solidFill>
              </a:rPr>
              <a:t> a </a:t>
            </a:r>
            <a:r>
              <a:rPr lang="en-GB" b="1" dirty="0" err="1">
                <a:solidFill>
                  <a:srgbClr val="0070C0"/>
                </a:solidFill>
              </a:rPr>
              <a:t>infidelidade</a:t>
            </a:r>
            <a:r>
              <a:rPr lang="en-GB" b="1" dirty="0">
                <a:solidFill>
                  <a:srgbClr val="0070C0"/>
                </a:solidFill>
              </a:rPr>
              <a:t> de Krishna com </a:t>
            </a:r>
            <a:r>
              <a:rPr lang="en-GB" b="1" dirty="0" err="1">
                <a:solidFill>
                  <a:srgbClr val="0070C0"/>
                </a:solidFill>
              </a:rPr>
              <a:t>Radha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4" name="Picture 6" descr="Resultado de imagem para miniature paintings of the Rajasthani and Pahari schools in the 17th and 18th centurie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79" y="4001294"/>
            <a:ext cx="4846146" cy="34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Nattak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Durga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energia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feminina</a:t>
            </a:r>
            <a:r>
              <a:rPr lang="en-GB" b="1" dirty="0" smtClean="0">
                <a:solidFill>
                  <a:srgbClr val="0070C0"/>
                </a:solidFill>
              </a:rPr>
              <a:t> e </a:t>
            </a:r>
            <a:r>
              <a:rPr lang="en-GB" b="1" dirty="0" err="1" smtClean="0">
                <a:solidFill>
                  <a:srgbClr val="0070C0"/>
                </a:solidFill>
              </a:rPr>
              <a:t>poder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defende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seus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devotos</a:t>
            </a:r>
            <a:r>
              <a:rPr lang="en-GB" b="1" dirty="0" smtClean="0">
                <a:solidFill>
                  <a:srgbClr val="0070C0"/>
                </a:solidFill>
              </a:rPr>
              <a:t> contra o mal.</a:t>
            </a:r>
          </a:p>
          <a:p>
            <a:r>
              <a:rPr lang="en-GB" b="1" dirty="0" err="1" smtClean="0">
                <a:solidFill>
                  <a:srgbClr val="0070C0"/>
                </a:solidFill>
              </a:rPr>
              <a:t>Filha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uma</a:t>
            </a:r>
            <a:r>
              <a:rPr lang="en-GB" b="1" dirty="0" smtClean="0">
                <a:solidFill>
                  <a:srgbClr val="0070C0"/>
                </a:solidFill>
              </a:rPr>
              <a:t> ‘</a:t>
            </a:r>
            <a:r>
              <a:rPr lang="en-GB" b="1" dirty="0" err="1" smtClean="0">
                <a:solidFill>
                  <a:srgbClr val="0070C0"/>
                </a:solidFill>
              </a:rPr>
              <a:t>bailadeira</a:t>
            </a:r>
            <a:r>
              <a:rPr lang="en-GB" b="1" dirty="0" smtClean="0">
                <a:solidFill>
                  <a:srgbClr val="0070C0"/>
                </a:solidFill>
              </a:rPr>
              <a:t>’</a:t>
            </a:r>
          </a:p>
          <a:p>
            <a:r>
              <a:rPr lang="en-GB" b="1" dirty="0" err="1" smtClean="0">
                <a:solidFill>
                  <a:srgbClr val="0070C0"/>
                </a:solidFill>
              </a:rPr>
              <a:t>Correia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Afonso</a:t>
            </a:r>
            <a:r>
              <a:rPr lang="en-GB" b="1" dirty="0" smtClean="0">
                <a:solidFill>
                  <a:srgbClr val="0070C0"/>
                </a:solidFill>
              </a:rPr>
              <a:t> (1927, vol. 8, p. 27): a </a:t>
            </a:r>
            <a:r>
              <a:rPr lang="en-GB" b="1" dirty="0" err="1" smtClean="0">
                <a:solidFill>
                  <a:srgbClr val="0070C0"/>
                </a:solidFill>
              </a:rPr>
              <a:t>sociedade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indiana</a:t>
            </a:r>
            <a:r>
              <a:rPr lang="en-GB" b="1" dirty="0" smtClean="0">
                <a:solidFill>
                  <a:srgbClr val="0070C0"/>
                </a:solidFill>
              </a:rPr>
              <a:t> e as </a:t>
            </a:r>
            <a:r>
              <a:rPr lang="en-GB" b="1" dirty="0" err="1" smtClean="0">
                <a:solidFill>
                  <a:srgbClr val="0070C0"/>
                </a:solidFill>
              </a:rPr>
              <a:t>bailadeiras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A </a:t>
            </a:r>
            <a:r>
              <a:rPr lang="en-GB" b="1" dirty="0" err="1" smtClean="0">
                <a:solidFill>
                  <a:srgbClr val="0070C0"/>
                </a:solidFill>
              </a:rPr>
              <a:t>sociedade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cria</a:t>
            </a:r>
            <a:r>
              <a:rPr lang="en-GB" b="1" dirty="0" smtClean="0">
                <a:solidFill>
                  <a:srgbClr val="0070C0"/>
                </a:solidFill>
              </a:rPr>
              <a:t> a </a:t>
            </a:r>
            <a:r>
              <a:rPr lang="en-GB" b="1" dirty="0" err="1" smtClean="0">
                <a:solidFill>
                  <a:srgbClr val="0070C0"/>
                </a:solidFill>
              </a:rPr>
              <a:t>figura</a:t>
            </a:r>
            <a:r>
              <a:rPr lang="en-GB" b="1" dirty="0" smtClean="0">
                <a:solidFill>
                  <a:srgbClr val="0070C0"/>
                </a:solidFill>
              </a:rPr>
              <a:t> da ‘</a:t>
            </a:r>
            <a:r>
              <a:rPr lang="en-GB" b="1" dirty="0" err="1" smtClean="0">
                <a:solidFill>
                  <a:srgbClr val="0070C0"/>
                </a:solidFill>
              </a:rPr>
              <a:t>bailadeira</a:t>
            </a:r>
            <a:r>
              <a:rPr lang="en-GB" b="1" dirty="0" smtClean="0">
                <a:solidFill>
                  <a:srgbClr val="0070C0"/>
                </a:solidFill>
              </a:rPr>
              <a:t>’ e a </a:t>
            </a:r>
            <a:r>
              <a:rPr lang="en-GB" b="1" dirty="0" err="1" smtClean="0">
                <a:solidFill>
                  <a:srgbClr val="0070C0"/>
                </a:solidFill>
              </a:rPr>
              <a:t>discrimina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pais</a:t>
            </a:r>
            <a:r>
              <a:rPr lang="en-GB" b="1" dirty="0" smtClean="0">
                <a:solidFill>
                  <a:srgbClr val="0070C0"/>
                </a:solidFill>
              </a:rPr>
              <a:t> que </a:t>
            </a:r>
            <a:r>
              <a:rPr lang="en-GB" b="1" dirty="0" err="1" smtClean="0">
                <a:solidFill>
                  <a:srgbClr val="0070C0"/>
                </a:solidFill>
              </a:rPr>
              <a:t>entregam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suas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filhas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templo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falta</a:t>
            </a:r>
            <a:r>
              <a:rPr lang="en-GB" b="1" dirty="0" smtClean="0">
                <a:solidFill>
                  <a:srgbClr val="0070C0"/>
                </a:solidFill>
              </a:rPr>
              <a:t> de dote; </a:t>
            </a:r>
            <a:r>
              <a:rPr lang="en-GB" b="1" dirty="0" err="1" smtClean="0">
                <a:solidFill>
                  <a:srgbClr val="0070C0"/>
                </a:solidFill>
              </a:rPr>
              <a:t>viuvas</a:t>
            </a:r>
            <a:r>
              <a:rPr lang="en-GB" b="1" dirty="0" smtClean="0">
                <a:solidFill>
                  <a:srgbClr val="0070C0"/>
                </a:solidFill>
              </a:rPr>
              <a:t> que </a:t>
            </a:r>
            <a:r>
              <a:rPr lang="en-GB" b="1" dirty="0" err="1" smtClean="0">
                <a:solidFill>
                  <a:srgbClr val="0070C0"/>
                </a:solidFill>
              </a:rPr>
              <a:t>não</a:t>
            </a:r>
            <a:r>
              <a:rPr lang="en-GB" b="1" dirty="0" smtClean="0">
                <a:solidFill>
                  <a:srgbClr val="0070C0"/>
                </a:solidFill>
              </a:rPr>
              <a:t> se </a:t>
            </a:r>
            <a:r>
              <a:rPr lang="en-GB" b="1" dirty="0" err="1" smtClean="0">
                <a:solidFill>
                  <a:srgbClr val="0070C0"/>
                </a:solidFill>
              </a:rPr>
              <a:t>imolam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pira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funerária</a:t>
            </a:r>
            <a:r>
              <a:rPr lang="en-GB" b="1" dirty="0" smtClean="0">
                <a:solidFill>
                  <a:srgbClr val="0070C0"/>
                </a:solidFill>
              </a:rPr>
              <a:t> do </a:t>
            </a:r>
            <a:r>
              <a:rPr lang="en-GB" b="1" dirty="0" err="1" smtClean="0">
                <a:solidFill>
                  <a:srgbClr val="0070C0"/>
                </a:solidFill>
              </a:rPr>
              <a:t>marido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Paradoxo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educadas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Índia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britânica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Educação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mulher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católica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apoiar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marido</a:t>
            </a:r>
            <a:r>
              <a:rPr lang="en-GB" b="1" dirty="0" smtClean="0">
                <a:solidFill>
                  <a:srgbClr val="0070C0"/>
                </a:solidFill>
              </a:rPr>
              <a:t>  e </a:t>
            </a:r>
            <a:r>
              <a:rPr lang="en-GB" b="1" dirty="0" err="1" smtClean="0">
                <a:solidFill>
                  <a:srgbClr val="0070C0"/>
                </a:solidFill>
              </a:rPr>
              <a:t>educar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filhos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Educação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bailadeiras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entreter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patrões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Vimala</a:t>
            </a:r>
            <a:r>
              <a:rPr lang="en-GB" b="1" dirty="0" smtClean="0">
                <a:solidFill>
                  <a:srgbClr val="0070C0"/>
                </a:solidFill>
              </a:rPr>
              <a:t> Devi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err="1" smtClean="0">
                <a:solidFill>
                  <a:srgbClr val="0070C0"/>
                </a:solidFill>
              </a:rPr>
              <a:t>Suria</a:t>
            </a:r>
            <a:r>
              <a:rPr lang="en-GB" b="1" dirty="0" smtClean="0">
                <a:solidFill>
                  <a:srgbClr val="0070C0"/>
                </a:solidFill>
              </a:rPr>
              <a:t> (1962)</a:t>
            </a:r>
          </a:p>
          <a:p>
            <a:r>
              <a:rPr lang="en-GB" b="1" i="1" dirty="0" err="1">
                <a:solidFill>
                  <a:srgbClr val="0070C0"/>
                </a:solidFill>
              </a:rPr>
              <a:t>Monção</a:t>
            </a:r>
            <a:r>
              <a:rPr lang="en-GB" b="1" dirty="0">
                <a:solidFill>
                  <a:srgbClr val="0070C0"/>
                </a:solidFill>
              </a:rPr>
              <a:t> (1963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Manuel de </a:t>
            </a:r>
            <a:r>
              <a:rPr lang="en-GB" b="1" dirty="0" err="1" smtClean="0">
                <a:solidFill>
                  <a:srgbClr val="0070C0"/>
                </a:solidFill>
              </a:rPr>
              <a:t>Seabra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i="1" dirty="0" smtClean="0">
                <a:solidFill>
                  <a:srgbClr val="0070C0"/>
                </a:solidFill>
              </a:rPr>
              <a:t>A </a:t>
            </a:r>
            <a:r>
              <a:rPr lang="en-GB" b="1" i="1" dirty="0" err="1" smtClean="0">
                <a:solidFill>
                  <a:srgbClr val="0070C0"/>
                </a:solidFill>
              </a:rPr>
              <a:t>Literatura</a:t>
            </a:r>
            <a:r>
              <a:rPr lang="en-GB" b="1" i="1" dirty="0" smtClean="0">
                <a:solidFill>
                  <a:srgbClr val="0070C0"/>
                </a:solidFill>
              </a:rPr>
              <a:t> Indo-Portuguesa </a:t>
            </a:r>
            <a:r>
              <a:rPr lang="en-GB" b="1" dirty="0" smtClean="0">
                <a:solidFill>
                  <a:srgbClr val="0070C0"/>
                </a:solidFill>
              </a:rPr>
              <a:t>(1971)</a:t>
            </a:r>
            <a:endParaRPr lang="en-GB" dirty="0"/>
          </a:p>
          <a:p>
            <a:r>
              <a:rPr lang="pt-BR" b="1" dirty="0">
                <a:solidFill>
                  <a:srgbClr val="0070C0"/>
                </a:solidFill>
              </a:rPr>
              <a:t>Nome cristão: Teresa da Piedade de Baptista </a:t>
            </a:r>
            <a:r>
              <a:rPr lang="pt-BR" b="1" dirty="0" smtClean="0">
                <a:solidFill>
                  <a:srgbClr val="0070C0"/>
                </a:solidFill>
              </a:rPr>
              <a:t>Almeida (elite católica goesa)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Pseudônimo hindu: </a:t>
            </a:r>
            <a:r>
              <a:rPr lang="pt-BR" b="1" dirty="0" err="1">
                <a:solidFill>
                  <a:srgbClr val="0070C0"/>
                </a:solidFill>
              </a:rPr>
              <a:t>Vimala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Devi “Deusa da Pureza”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Identidade luso-indiana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 conflito da identidade goesa: a identificação indiana e </a:t>
            </a:r>
            <a:r>
              <a:rPr lang="pt-BR" b="1" dirty="0" smtClean="0">
                <a:solidFill>
                  <a:srgbClr val="0070C0"/>
                </a:solidFill>
              </a:rPr>
              <a:t>a portuguesa</a:t>
            </a:r>
            <a:endParaRPr lang="en-US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&quot;As bailadeiras de Goa&quot;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5" y="1091529"/>
            <a:ext cx="58007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0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      </a:t>
            </a:r>
            <a:r>
              <a:rPr lang="en-GB" b="1" dirty="0" err="1" smtClean="0">
                <a:solidFill>
                  <a:srgbClr val="0070C0"/>
                </a:solidFill>
              </a:rPr>
              <a:t>Nattak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676400" y="1014413"/>
            <a:ext cx="10515600" cy="4351337"/>
          </a:xfrm>
        </p:spPr>
        <p:txBody>
          <a:bodyPr/>
          <a:lstStyle/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hindu</a:t>
            </a:r>
            <a:r>
              <a:rPr lang="en-GB" b="1" dirty="0" smtClean="0">
                <a:solidFill>
                  <a:srgbClr val="0070C0"/>
                </a:solidFill>
              </a:rPr>
              <a:t> popular; </a:t>
            </a:r>
            <a:r>
              <a:rPr lang="en-GB" b="1" dirty="0" err="1" smtClean="0">
                <a:solidFill>
                  <a:srgbClr val="0070C0"/>
                </a:solidFill>
              </a:rPr>
              <a:t>lugares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públicos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não</a:t>
            </a:r>
            <a:r>
              <a:rPr lang="en-GB" b="1" dirty="0" smtClean="0">
                <a:solidFill>
                  <a:srgbClr val="0070C0"/>
                </a:solidFill>
              </a:rPr>
              <a:t> cobra </a:t>
            </a:r>
            <a:r>
              <a:rPr lang="en-GB" b="1" dirty="0" err="1" smtClean="0">
                <a:solidFill>
                  <a:srgbClr val="0070C0"/>
                </a:solidFill>
              </a:rPr>
              <a:t>ingresso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Atores</a:t>
            </a:r>
            <a:r>
              <a:rPr lang="en-GB" b="1" dirty="0" smtClean="0">
                <a:solidFill>
                  <a:srgbClr val="0070C0"/>
                </a:solidFill>
              </a:rPr>
              <a:t> aficionados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Companhia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Luta contra o colonialism: </a:t>
            </a:r>
            <a:r>
              <a:rPr lang="en-GB" b="1" dirty="0" err="1" smtClean="0">
                <a:solidFill>
                  <a:srgbClr val="0070C0"/>
                </a:solidFill>
              </a:rPr>
              <a:t>promover</a:t>
            </a:r>
            <a:r>
              <a:rPr lang="en-GB" b="1" dirty="0" smtClean="0">
                <a:solidFill>
                  <a:srgbClr val="0070C0"/>
                </a:solidFill>
              </a:rPr>
              <a:t> a </a:t>
            </a:r>
            <a:r>
              <a:rPr lang="en-GB" b="1" dirty="0" err="1" smtClean="0">
                <a:solidFill>
                  <a:srgbClr val="0070C0"/>
                </a:solidFill>
              </a:rPr>
              <a:t>emancipação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Atuações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com </a:t>
            </a:r>
            <a:r>
              <a:rPr lang="en-GB" b="1" dirty="0" err="1" smtClean="0">
                <a:solidFill>
                  <a:srgbClr val="0070C0"/>
                </a:solidFill>
              </a:rPr>
              <a:t>participação</a:t>
            </a:r>
            <a:r>
              <a:rPr lang="en-GB" b="1" dirty="0" smtClean="0">
                <a:solidFill>
                  <a:srgbClr val="0070C0"/>
                </a:solidFill>
              </a:rPr>
              <a:t> do </a:t>
            </a:r>
            <a:r>
              <a:rPr lang="en-GB" b="1" dirty="0" err="1" smtClean="0">
                <a:solidFill>
                  <a:srgbClr val="0070C0"/>
                </a:solidFill>
              </a:rPr>
              <a:t>público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r>
              <a:rPr lang="en-GB" b="1" dirty="0" smtClean="0">
                <a:solidFill>
                  <a:srgbClr val="0070C0"/>
                </a:solidFill>
              </a:rPr>
              <a:t> Folk da </a:t>
            </a:r>
            <a:r>
              <a:rPr lang="en-GB" b="1" dirty="0" err="1" smtClean="0">
                <a:solidFill>
                  <a:srgbClr val="0070C0"/>
                </a:solidFill>
              </a:rPr>
              <a:t>Índia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hlinkClick r:id="rId2"/>
              </a:rPr>
              <a:t>https://</a:t>
            </a:r>
            <a:r>
              <a:rPr lang="pt-BR" sz="2400" b="1" dirty="0" smtClean="0">
                <a:hlinkClick r:id="rId2"/>
              </a:rPr>
              <a:t>www.youtube.com/watch?v=aZSqe-31Vaw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err="1" smtClean="0">
                <a:solidFill>
                  <a:srgbClr val="0070C0"/>
                </a:solidFill>
              </a:rPr>
              <a:t>Natak</a:t>
            </a:r>
            <a:r>
              <a:rPr lang="pt-BR" sz="2400" b="1" dirty="0" smtClean="0">
                <a:solidFill>
                  <a:srgbClr val="0070C0"/>
                </a:solidFill>
              </a:rPr>
              <a:t> em </a:t>
            </a:r>
            <a:r>
              <a:rPr lang="pt-BR" sz="2400" b="1" dirty="0" err="1" smtClean="0">
                <a:solidFill>
                  <a:srgbClr val="0070C0"/>
                </a:solidFill>
              </a:rPr>
              <a:t>Belgaum</a:t>
            </a:r>
            <a:r>
              <a:rPr lang="pt-BR" sz="2400" b="1" dirty="0" smtClean="0">
                <a:solidFill>
                  <a:srgbClr val="0070C0"/>
                </a:solidFill>
              </a:rPr>
              <a:t>, aldeia goesa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Retângulo 4" descr="https://qph.fs.quoracdn.net/main-qimg-cf8cc9b76d1bd90606bd35661f10afad.webp"/>
          <p:cNvSpPr>
            <a:spLocks noChangeAspect="1" noChangeArrowheads="1"/>
          </p:cNvSpPr>
          <p:nvPr/>
        </p:nvSpPr>
        <p:spPr bwMode="auto">
          <a:xfrm>
            <a:off x="334850" y="-811369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sp>
        <p:nvSpPr>
          <p:cNvPr id="6" name="Retângulo 5" descr="https://qph.fs.quoracdn.net/main-qimg-cf8cc9b76d1bd90606bd35661f10afad.webp"/>
          <p:cNvSpPr>
            <a:spLocks noChangeAspect="1" noChangeArrowheads="1"/>
          </p:cNvSpPr>
          <p:nvPr/>
        </p:nvSpPr>
        <p:spPr bwMode="auto">
          <a:xfrm>
            <a:off x="334850" y="-811369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pic>
        <p:nvPicPr>
          <p:cNvPr id="1027" name="Imagem 4" descr="Resultado de imagem para What is nattak theatre?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97" y="4056845"/>
            <a:ext cx="3720284" cy="28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50" y="-811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34850" y="2522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34850" y="2081056"/>
            <a:ext cx="12192000" cy="0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3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Tiatr</a:t>
            </a:r>
            <a:r>
              <a:rPr lang="en-GB" b="1" dirty="0" smtClean="0">
                <a:solidFill>
                  <a:srgbClr val="0070C0"/>
                </a:solidFill>
              </a:rPr>
              <a:t> (do </a:t>
            </a:r>
            <a:r>
              <a:rPr lang="en-GB" b="1" dirty="0" err="1" smtClean="0">
                <a:solidFill>
                  <a:srgbClr val="0070C0"/>
                </a:solidFill>
              </a:rPr>
              <a:t>português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r>
              <a:rPr lang="en-GB" b="1" dirty="0" smtClean="0">
                <a:solidFill>
                  <a:srgbClr val="0070C0"/>
                </a:solidFill>
              </a:rPr>
              <a:t> musical e popular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Romi</a:t>
            </a:r>
            <a:r>
              <a:rPr lang="en-GB" b="1" dirty="0" smtClean="0">
                <a:solidFill>
                  <a:srgbClr val="0070C0"/>
                </a:solidFill>
              </a:rPr>
              <a:t> Konkani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Comunidade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católica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principalmente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Música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dança</a:t>
            </a:r>
            <a:r>
              <a:rPr lang="en-GB" b="1" dirty="0" smtClean="0">
                <a:solidFill>
                  <a:srgbClr val="0070C0"/>
                </a:solidFill>
              </a:rPr>
              <a:t> e canto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Palavra</a:t>
            </a:r>
            <a:r>
              <a:rPr lang="en-GB" b="1" dirty="0" smtClean="0">
                <a:solidFill>
                  <a:srgbClr val="0070C0"/>
                </a:solidFill>
              </a:rPr>
              <a:t> ‘</a:t>
            </a:r>
            <a:r>
              <a:rPr lang="en-GB" b="1" dirty="0" err="1" smtClean="0">
                <a:solidFill>
                  <a:srgbClr val="0070C0"/>
                </a:solidFill>
              </a:rPr>
              <a:t>teatro</a:t>
            </a:r>
            <a:r>
              <a:rPr lang="en-GB" b="1" dirty="0" smtClean="0">
                <a:solidFill>
                  <a:srgbClr val="0070C0"/>
                </a:solidFill>
              </a:rPr>
              <a:t>’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português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Temas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sociais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religiosos</a:t>
            </a:r>
            <a:r>
              <a:rPr lang="en-GB" b="1" dirty="0" smtClean="0">
                <a:solidFill>
                  <a:srgbClr val="0070C0"/>
                </a:solidFill>
              </a:rPr>
              <a:t> e politicos 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Música</a:t>
            </a:r>
            <a:r>
              <a:rPr lang="en-GB" b="1" dirty="0" smtClean="0">
                <a:solidFill>
                  <a:srgbClr val="0070C0"/>
                </a:solidFill>
              </a:rPr>
              <a:t> e canto entre </a:t>
            </a:r>
            <a:r>
              <a:rPr lang="en-GB" b="1" dirty="0" err="1" smtClean="0">
                <a:solidFill>
                  <a:srgbClr val="0070C0"/>
                </a:solidFill>
              </a:rPr>
              <a:t>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atos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Músicas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Kants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temas</a:t>
            </a:r>
            <a:r>
              <a:rPr lang="en-GB" b="1" dirty="0" smtClean="0">
                <a:solidFill>
                  <a:srgbClr val="0070C0"/>
                </a:solidFill>
              </a:rPr>
              <a:t> do </a:t>
            </a:r>
            <a:r>
              <a:rPr lang="en-GB" b="1" dirty="0" err="1" smtClean="0">
                <a:solidFill>
                  <a:srgbClr val="0070C0"/>
                </a:solidFill>
              </a:rPr>
              <a:t>controversos</a:t>
            </a:r>
            <a:r>
              <a:rPr lang="en-GB" b="1" dirty="0" smtClean="0">
                <a:solidFill>
                  <a:srgbClr val="0070C0"/>
                </a:solidFill>
              </a:rPr>
              <a:t> do </a:t>
            </a:r>
            <a:r>
              <a:rPr lang="en-GB" b="1" dirty="0" err="1" smtClean="0">
                <a:solidFill>
                  <a:srgbClr val="0070C0"/>
                </a:solidFill>
              </a:rPr>
              <a:t>momento</a:t>
            </a:r>
            <a:r>
              <a:rPr lang="en-GB" b="1" dirty="0" smtClean="0">
                <a:solidFill>
                  <a:srgbClr val="0070C0"/>
                </a:solidFill>
              </a:rPr>
              <a:t>; tom </a:t>
            </a:r>
            <a:r>
              <a:rPr lang="en-GB" b="1" dirty="0" err="1" smtClean="0">
                <a:solidFill>
                  <a:srgbClr val="0070C0"/>
                </a:solidFill>
              </a:rPr>
              <a:t>cómico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pPr lvl="1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Imagem 3" descr="Resultado de imagem para what is goa konkani tiatr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8" y="4720107"/>
            <a:ext cx="4018208" cy="213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64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O </a:t>
            </a:r>
            <a:r>
              <a:rPr lang="en-GB" b="1" dirty="0" err="1" smtClean="0">
                <a:solidFill>
                  <a:srgbClr val="0070C0"/>
                </a:solidFill>
              </a:rPr>
              <a:t>Tiatr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Carmo </a:t>
            </a:r>
            <a:r>
              <a:rPr lang="pt-BR" b="1" dirty="0">
                <a:solidFill>
                  <a:srgbClr val="0070C0"/>
                </a:solidFill>
              </a:rPr>
              <a:t>de </a:t>
            </a:r>
            <a:r>
              <a:rPr lang="pt-BR" b="1" dirty="0" smtClean="0">
                <a:solidFill>
                  <a:srgbClr val="0070C0"/>
                </a:solidFill>
              </a:rPr>
              <a:t>Noronha: </a:t>
            </a:r>
            <a:r>
              <a:rPr lang="pt-BR" b="1" dirty="0">
                <a:solidFill>
                  <a:srgbClr val="0070C0"/>
                </a:solidFill>
              </a:rPr>
              <a:t>‘o que mais impressiona nestas peças, aliás compostas por gente pouco ou nada letrada, é o espírito cáustico, a insinuação e a sátira velada, pelos quais em dois versos identificam um carácter ou destroem uma reputação. A par disso,  não falta o comentário saloio ou reles, a piada obscena e de duplo sentido, que faz vergar de riso o auditório’ (1991: 21)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Durga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sz="4000" b="1" dirty="0" err="1" smtClean="0">
                <a:solidFill>
                  <a:srgbClr val="0070C0"/>
                </a:solidFill>
              </a:rPr>
              <a:t>Sua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inocência</a:t>
            </a:r>
            <a:r>
              <a:rPr lang="en-GB" sz="4000" b="1" dirty="0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GB" sz="4000" b="1" dirty="0" err="1" smtClean="0">
                <a:solidFill>
                  <a:srgbClr val="0070C0"/>
                </a:solidFill>
              </a:rPr>
              <a:t>incompreensão</a:t>
            </a:r>
            <a:r>
              <a:rPr lang="en-GB" sz="4000" b="1" dirty="0" smtClean="0">
                <a:solidFill>
                  <a:srgbClr val="0070C0"/>
                </a:solidFill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</a:rPr>
              <a:t>sua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condição</a:t>
            </a:r>
            <a:r>
              <a:rPr lang="en-GB" sz="40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GB" sz="4000" b="1" dirty="0" err="1" smtClean="0">
                <a:solidFill>
                  <a:srgbClr val="0070C0"/>
                </a:solidFill>
              </a:rPr>
              <a:t>Seu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desejo</a:t>
            </a:r>
            <a:r>
              <a:rPr lang="en-GB" sz="4000" b="1" dirty="0" smtClean="0">
                <a:solidFill>
                  <a:srgbClr val="0070C0"/>
                </a:solidFill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</a:rPr>
              <a:t>ter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uma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família</a:t>
            </a:r>
            <a:endParaRPr lang="en-GB" sz="4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4000" b="1" dirty="0" smtClean="0">
                <a:solidFill>
                  <a:srgbClr val="0070C0"/>
                </a:solidFill>
              </a:rPr>
              <a:t>A </a:t>
            </a:r>
            <a:r>
              <a:rPr lang="en-GB" sz="4000" b="1" dirty="0" err="1" smtClean="0">
                <a:solidFill>
                  <a:srgbClr val="0070C0"/>
                </a:solidFill>
              </a:rPr>
              <a:t>Figura</a:t>
            </a:r>
            <a:r>
              <a:rPr lang="en-GB" sz="4000" b="1" dirty="0" smtClean="0">
                <a:solidFill>
                  <a:srgbClr val="0070C0"/>
                </a:solidFill>
              </a:rPr>
              <a:t> do </a:t>
            </a:r>
            <a:r>
              <a:rPr lang="en-GB" sz="4000" b="1" dirty="0" err="1" smtClean="0">
                <a:solidFill>
                  <a:srgbClr val="0070C0"/>
                </a:solidFill>
              </a:rPr>
              <a:t>pai</a:t>
            </a:r>
            <a:r>
              <a:rPr lang="en-GB" sz="4000" b="1" dirty="0" smtClean="0">
                <a:solidFill>
                  <a:srgbClr val="0070C0"/>
                </a:solidFill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</a:rPr>
              <a:t>ausente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70C0"/>
                </a:solidFill>
              </a:rPr>
              <a:t>O </a:t>
            </a:r>
            <a:r>
              <a:rPr lang="en-GB" sz="4800" b="1" dirty="0" err="1" smtClean="0">
                <a:solidFill>
                  <a:srgbClr val="0070C0"/>
                </a:solidFill>
              </a:rPr>
              <a:t>Genro</a:t>
            </a:r>
            <a:r>
              <a:rPr lang="en-GB" sz="4800" b="1" dirty="0" smtClean="0">
                <a:solidFill>
                  <a:srgbClr val="0070C0"/>
                </a:solidFill>
              </a:rPr>
              <a:t> </a:t>
            </a:r>
            <a:r>
              <a:rPr lang="en-GB" sz="4800" b="1" dirty="0" err="1" smtClean="0">
                <a:solidFill>
                  <a:srgbClr val="0070C0"/>
                </a:solidFill>
              </a:rPr>
              <a:t>Comensal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90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</a:t>
            </a:r>
            <a:r>
              <a:rPr lang="en-GB" dirty="0" err="1" smtClean="0"/>
              <a:t>Genro</a:t>
            </a:r>
            <a:r>
              <a:rPr lang="en-GB" dirty="0" smtClean="0"/>
              <a:t> </a:t>
            </a:r>
            <a:r>
              <a:rPr lang="en-GB" dirty="0" err="1" smtClean="0"/>
              <a:t>Comensal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Prática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local do </a:t>
            </a:r>
            <a:r>
              <a:rPr lang="en-GB" b="1" dirty="0" err="1" smtClean="0">
                <a:solidFill>
                  <a:srgbClr val="0070C0"/>
                </a:solidFill>
              </a:rPr>
              <a:t>genro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commensal: </a:t>
            </a:r>
            <a:r>
              <a:rPr lang="en-GB" b="1" dirty="0" err="1">
                <a:solidFill>
                  <a:srgbClr val="0070C0"/>
                </a:solidFill>
              </a:rPr>
              <a:t>famílias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sem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herdeiros</a:t>
            </a:r>
            <a:r>
              <a:rPr lang="en-GB" b="1" dirty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genros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adotam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nome</a:t>
            </a:r>
            <a:r>
              <a:rPr lang="en-GB" b="1" dirty="0">
                <a:solidFill>
                  <a:srgbClr val="0070C0"/>
                </a:solidFill>
              </a:rPr>
              <a:t> da </a:t>
            </a:r>
            <a:r>
              <a:rPr lang="en-GB" b="1" dirty="0" err="1">
                <a:solidFill>
                  <a:srgbClr val="0070C0"/>
                </a:solidFill>
              </a:rPr>
              <a:t>família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Narrador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em</a:t>
            </a:r>
            <a:r>
              <a:rPr lang="en-GB" b="1" dirty="0">
                <a:solidFill>
                  <a:srgbClr val="0070C0"/>
                </a:solidFill>
              </a:rPr>
              <a:t> Terceira </a:t>
            </a:r>
            <a:r>
              <a:rPr lang="en-GB" b="1" dirty="0" err="1">
                <a:solidFill>
                  <a:srgbClr val="0070C0"/>
                </a:solidFill>
              </a:rPr>
              <a:t>pessoa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conhecedor</a:t>
            </a:r>
            <a:r>
              <a:rPr lang="en-GB" b="1" dirty="0">
                <a:solidFill>
                  <a:srgbClr val="0070C0"/>
                </a:solidFill>
              </a:rPr>
              <a:t> dos costumes</a:t>
            </a:r>
          </a:p>
          <a:p>
            <a:r>
              <a:rPr lang="en-GB" b="1" dirty="0">
                <a:solidFill>
                  <a:srgbClr val="0070C0"/>
                </a:solidFill>
              </a:rPr>
              <a:t>A </a:t>
            </a:r>
            <a:r>
              <a:rPr lang="en-GB" b="1" dirty="0" err="1">
                <a:solidFill>
                  <a:srgbClr val="0070C0"/>
                </a:solidFill>
              </a:rPr>
              <a:t>figura</a:t>
            </a:r>
            <a:r>
              <a:rPr lang="en-GB" b="1" dirty="0">
                <a:solidFill>
                  <a:srgbClr val="0070C0"/>
                </a:solidFill>
              </a:rPr>
              <a:t> da </a:t>
            </a:r>
            <a:r>
              <a:rPr lang="en-GB" b="1" dirty="0" err="1">
                <a:solidFill>
                  <a:srgbClr val="0070C0"/>
                </a:solidFill>
              </a:rPr>
              <a:t>solteirona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Goa; as </a:t>
            </a:r>
            <a:r>
              <a:rPr lang="en-GB" b="1" dirty="0" err="1" smtClean="0">
                <a:solidFill>
                  <a:srgbClr val="0070C0"/>
                </a:solidFill>
              </a:rPr>
              <a:t>beatas</a:t>
            </a:r>
            <a:r>
              <a:rPr lang="en-GB" b="1" dirty="0" smtClean="0">
                <a:solidFill>
                  <a:srgbClr val="0070C0"/>
                </a:solidFill>
              </a:rPr>
              <a:t> [</a:t>
            </a:r>
            <a:r>
              <a:rPr lang="en-GB" b="1" dirty="0" err="1" smtClean="0">
                <a:solidFill>
                  <a:srgbClr val="0070C0"/>
                </a:solidFill>
              </a:rPr>
              <a:t>velhas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feias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frágeis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egoistas</a:t>
            </a:r>
            <a:r>
              <a:rPr lang="en-GB" b="1" dirty="0">
                <a:solidFill>
                  <a:srgbClr val="0070C0"/>
                </a:solidFill>
              </a:rPr>
              <a:t>]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F</a:t>
            </a:r>
            <a:r>
              <a:rPr lang="en-GB" b="1" dirty="0" err="1" smtClean="0">
                <a:solidFill>
                  <a:srgbClr val="0070C0"/>
                </a:solidFill>
              </a:rPr>
              <a:t>eias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mas </a:t>
            </a:r>
            <a:r>
              <a:rPr lang="en-GB" b="1" dirty="0" err="1">
                <a:solidFill>
                  <a:srgbClr val="0070C0"/>
                </a:solidFill>
              </a:rPr>
              <a:t>ricas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expertas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Quebra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esteréotipo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GB" sz="2800" b="1" dirty="0">
                <a:solidFill>
                  <a:srgbClr val="0070C0"/>
                </a:solidFill>
              </a:rPr>
              <a:t>Como </a:t>
            </a:r>
            <a:r>
              <a:rPr lang="en-GB" sz="2800" b="1" dirty="0" err="1">
                <a:solidFill>
                  <a:srgbClr val="0070C0"/>
                </a:solidFill>
              </a:rPr>
              <a:t>manter</a:t>
            </a:r>
            <a:r>
              <a:rPr lang="en-GB" sz="2800" b="1" dirty="0">
                <a:solidFill>
                  <a:srgbClr val="0070C0"/>
                </a:solidFill>
              </a:rPr>
              <a:t> as </a:t>
            </a:r>
            <a:r>
              <a:rPr lang="en-GB" sz="2800" b="1" dirty="0" err="1">
                <a:solidFill>
                  <a:srgbClr val="0070C0"/>
                </a:solidFill>
              </a:rPr>
              <a:t>apariências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na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sociedade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goesa</a:t>
            </a:r>
            <a:r>
              <a:rPr lang="en-GB" sz="2800" b="1" dirty="0">
                <a:solidFill>
                  <a:srgbClr val="0070C0"/>
                </a:solidFill>
              </a:rPr>
              <a:t>: </a:t>
            </a:r>
            <a:r>
              <a:rPr lang="en-GB" sz="2800" b="1" dirty="0" err="1">
                <a:solidFill>
                  <a:srgbClr val="0070C0"/>
                </a:solidFill>
              </a:rPr>
              <a:t>casar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err="1">
                <a:solidFill>
                  <a:srgbClr val="0070C0"/>
                </a:solidFill>
              </a:rPr>
              <a:t>dentro</a:t>
            </a:r>
            <a:r>
              <a:rPr lang="en-GB" sz="2800" b="1" dirty="0">
                <a:solidFill>
                  <a:srgbClr val="0070C0"/>
                </a:solidFill>
              </a:rPr>
              <a:t> da </a:t>
            </a:r>
            <a:r>
              <a:rPr lang="en-GB" sz="2800" b="1" dirty="0" err="1">
                <a:solidFill>
                  <a:srgbClr val="0070C0"/>
                </a:solidFill>
              </a:rPr>
              <a:t>casta</a:t>
            </a:r>
            <a:endParaRPr lang="en-GB" sz="2800" b="1" dirty="0">
              <a:solidFill>
                <a:srgbClr val="0070C0"/>
              </a:solidFill>
            </a:endParaRPr>
          </a:p>
          <a:p>
            <a:pPr lvl="1"/>
            <a:r>
              <a:rPr lang="en-GB" sz="2800" b="1" dirty="0" err="1" smtClean="0">
                <a:solidFill>
                  <a:srgbClr val="0070C0"/>
                </a:solidFill>
              </a:rPr>
              <a:t>Manter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o </a:t>
            </a:r>
            <a:r>
              <a:rPr lang="en-GB" sz="2800" b="1" dirty="0" err="1">
                <a:solidFill>
                  <a:srgbClr val="0070C0"/>
                </a:solidFill>
              </a:rPr>
              <a:t>controle</a:t>
            </a:r>
            <a:r>
              <a:rPr lang="en-GB" sz="2800" b="1" dirty="0">
                <a:solidFill>
                  <a:srgbClr val="0070C0"/>
                </a:solidFill>
              </a:rPr>
              <a:t> da </a:t>
            </a:r>
            <a:r>
              <a:rPr lang="en-GB" sz="2800" b="1" dirty="0" err="1">
                <a:solidFill>
                  <a:srgbClr val="0070C0"/>
                </a:solidFill>
              </a:rPr>
              <a:t>fortuna</a:t>
            </a:r>
            <a:r>
              <a:rPr lang="en-GB" sz="2800" b="1" dirty="0">
                <a:solidFill>
                  <a:srgbClr val="0070C0"/>
                </a:solidFill>
              </a:rPr>
              <a:t> familiar.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01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sultado de imagem para Casas Indo portuguesas em Go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61" y="1825625"/>
            <a:ext cx="65210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7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sultado de imagem para Casas Indo portuguesas em Go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21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sultado de imagem para Casas Indo portuguesas em Go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7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800" b="1" dirty="0" err="1" smtClean="0">
                <a:solidFill>
                  <a:srgbClr val="0070C0"/>
                </a:solidFill>
              </a:rPr>
              <a:t>Kalidasa</a:t>
            </a:r>
            <a:r>
              <a:rPr lang="pt-BR" sz="4800" b="1" dirty="0" smtClean="0">
                <a:solidFill>
                  <a:srgbClr val="0070C0"/>
                </a:solidFill>
              </a:rPr>
              <a:t>: “A sombra da árvore alonga-se ao pôr do sol sem nunca se separar dela”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49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Goa: </a:t>
            </a:r>
            <a:r>
              <a:rPr lang="en-GB" b="1" dirty="0" err="1" smtClean="0">
                <a:solidFill>
                  <a:srgbClr val="0070C0"/>
                </a:solidFill>
              </a:rPr>
              <a:t>uma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sociedade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emigrantes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Um </a:t>
            </a:r>
            <a:r>
              <a:rPr lang="en-GB" b="1" dirty="0" err="1" smtClean="0">
                <a:solidFill>
                  <a:srgbClr val="0070C0"/>
                </a:solidFill>
              </a:rPr>
              <a:t>mundo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homens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Uma </a:t>
            </a:r>
            <a:r>
              <a:rPr lang="en-GB" b="1" dirty="0" err="1" smtClean="0">
                <a:solidFill>
                  <a:srgbClr val="0070C0"/>
                </a:solidFill>
              </a:rPr>
              <a:t>sociedade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estagnada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4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 </a:t>
            </a:r>
            <a:r>
              <a:rPr lang="en-GB" b="1" dirty="0" err="1" smtClean="0">
                <a:solidFill>
                  <a:srgbClr val="0070C0"/>
                </a:solidFill>
              </a:rPr>
              <a:t>Emigração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Goesa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err="1">
                <a:solidFill>
                  <a:srgbClr val="0070C0"/>
                </a:solidFill>
              </a:rPr>
              <a:t>Fase</a:t>
            </a:r>
            <a:r>
              <a:rPr lang="en-GB" b="1" u="sng" dirty="0">
                <a:solidFill>
                  <a:srgbClr val="0070C0"/>
                </a:solidFill>
              </a:rPr>
              <a:t> 1</a:t>
            </a:r>
            <a:r>
              <a:rPr lang="en-GB" b="1" dirty="0">
                <a:solidFill>
                  <a:srgbClr val="0070C0"/>
                </a:solidFill>
              </a:rPr>
              <a:t>:</a:t>
            </a:r>
            <a:r>
              <a:rPr lang="pt-BR" b="1" dirty="0">
                <a:solidFill>
                  <a:srgbClr val="0070C0"/>
                </a:solidFill>
              </a:rPr>
              <a:t>migração para os reinos vizinhos, particularmente os hindus fugindo dos portugueses (séculos XVI e XVII), </a:t>
            </a:r>
          </a:p>
          <a:p>
            <a:r>
              <a:rPr lang="pt-BR" b="1" u="sng" dirty="0">
                <a:solidFill>
                  <a:srgbClr val="0070C0"/>
                </a:solidFill>
              </a:rPr>
              <a:t>Fase 2</a:t>
            </a:r>
            <a:r>
              <a:rPr lang="pt-BR" b="1" dirty="0">
                <a:solidFill>
                  <a:srgbClr val="0070C0"/>
                </a:solidFill>
              </a:rPr>
              <a:t>: (</a:t>
            </a:r>
            <a:r>
              <a:rPr lang="pt-BR" b="1" i="1" dirty="0">
                <a:solidFill>
                  <a:srgbClr val="0070C0"/>
                </a:solidFill>
              </a:rPr>
              <a:t>Monção) </a:t>
            </a:r>
            <a:r>
              <a:rPr lang="pt-BR" b="1" dirty="0">
                <a:solidFill>
                  <a:srgbClr val="0070C0"/>
                </a:solidFill>
              </a:rPr>
              <a:t>migração para a Índia e África (do século XIX até a primeira metade do século XX) </a:t>
            </a:r>
          </a:p>
          <a:p>
            <a:r>
              <a:rPr lang="pt-BR" b="1" u="sng" dirty="0">
                <a:solidFill>
                  <a:srgbClr val="0070C0"/>
                </a:solidFill>
              </a:rPr>
              <a:t>Fase 3</a:t>
            </a:r>
            <a:r>
              <a:rPr lang="pt-BR" b="1" dirty="0">
                <a:solidFill>
                  <a:srgbClr val="0070C0"/>
                </a:solidFill>
              </a:rPr>
              <a:t>: migração pós-colonial para o Golfo, Oeste, Europa e América, Austrália e Nova Zelândia (1961 a 1990).</a:t>
            </a:r>
          </a:p>
          <a:p>
            <a:r>
              <a:rPr lang="pt-BR" b="1" dirty="0">
                <a:solidFill>
                  <a:srgbClr val="0070C0"/>
                </a:solidFill>
              </a:rPr>
              <a:t>(</a:t>
            </a:r>
            <a:r>
              <a:rPr lang="pt-BR" b="1" dirty="0" err="1">
                <a:solidFill>
                  <a:srgbClr val="0070C0"/>
                </a:solidFill>
              </a:rPr>
              <a:t>Gracias</a:t>
            </a:r>
            <a:r>
              <a:rPr lang="pt-BR" b="1" dirty="0">
                <a:solidFill>
                  <a:srgbClr val="0070C0"/>
                </a:solidFill>
              </a:rPr>
              <a:t>, 2000, 423)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91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Motivos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Mudanças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econômicas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sociais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na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sociedade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origem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Goa: Sistema </a:t>
            </a:r>
            <a:r>
              <a:rPr lang="en-GB" b="1" dirty="0" err="1">
                <a:solidFill>
                  <a:srgbClr val="0070C0"/>
                </a:solidFill>
              </a:rPr>
              <a:t>agrícola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declinio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            </a:t>
            </a:r>
            <a:r>
              <a:rPr lang="en-GB" b="1" dirty="0" err="1">
                <a:solidFill>
                  <a:srgbClr val="0070C0"/>
                </a:solidFill>
              </a:rPr>
              <a:t>Falta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industrialização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BATECARES</a:t>
            </a:r>
            <a:r>
              <a:rPr lang="pt-BR" b="1" dirty="0">
                <a:solidFill>
                  <a:srgbClr val="0070C0"/>
                </a:solidFill>
              </a:rPr>
              <a:t>: Proprietários </a:t>
            </a:r>
          </a:p>
          <a:p>
            <a:r>
              <a:rPr lang="pt-BR" b="1" dirty="0" err="1">
                <a:solidFill>
                  <a:srgbClr val="0070C0"/>
                </a:solidFill>
              </a:rPr>
              <a:t>Concanim</a:t>
            </a:r>
            <a:r>
              <a:rPr lang="pt-BR" b="1" dirty="0">
                <a:solidFill>
                  <a:srgbClr val="0070C0"/>
                </a:solidFill>
              </a:rPr>
              <a:t> ‘</a:t>
            </a:r>
            <a:r>
              <a:rPr lang="pt-BR" b="1" dirty="0" err="1">
                <a:solidFill>
                  <a:srgbClr val="0070C0"/>
                </a:solidFill>
              </a:rPr>
              <a:t>bhatt</a:t>
            </a:r>
            <a:r>
              <a:rPr lang="pt-BR" b="1" dirty="0">
                <a:solidFill>
                  <a:srgbClr val="0070C0"/>
                </a:solidFill>
              </a:rPr>
              <a:t>’ (terra) + </a:t>
            </a:r>
            <a:r>
              <a:rPr lang="pt-BR" b="1" dirty="0" err="1">
                <a:solidFill>
                  <a:srgbClr val="0070C0"/>
                </a:solidFill>
              </a:rPr>
              <a:t>car</a:t>
            </a:r>
            <a:r>
              <a:rPr lang="pt-BR" b="1" dirty="0">
                <a:solidFill>
                  <a:srgbClr val="0070C0"/>
                </a:solidFill>
              </a:rPr>
              <a:t> (um sufixo indicando controle</a:t>
            </a:r>
            <a:r>
              <a:rPr lang="pt-BR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MANDUCARES: a sua recusa</a:t>
            </a:r>
            <a:r>
              <a:rPr lang="pt-BR" dirty="0" smtClean="0"/>
              <a:t> </a:t>
            </a:r>
            <a:r>
              <a:rPr lang="pt-BR" dirty="0">
                <a:solidFill>
                  <a:srgbClr val="0070C0"/>
                </a:solidFill>
              </a:rPr>
              <a:t>de continuarem submissamente no seu papel de servos da </a:t>
            </a:r>
            <a:r>
              <a:rPr lang="pt-BR" dirty="0" smtClean="0">
                <a:solidFill>
                  <a:srgbClr val="0070C0"/>
                </a:solidFill>
              </a:rPr>
              <a:t>gleba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Impacto</a:t>
            </a:r>
            <a:r>
              <a:rPr lang="en-GB" b="1" dirty="0" smtClean="0">
                <a:solidFill>
                  <a:srgbClr val="0070C0"/>
                </a:solidFill>
              </a:rPr>
              <a:t> da </a:t>
            </a:r>
            <a:r>
              <a:rPr lang="en-GB" b="1" dirty="0" err="1" smtClean="0">
                <a:solidFill>
                  <a:srgbClr val="0070C0"/>
                </a:solidFill>
              </a:rPr>
              <a:t>emigração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sobre</a:t>
            </a:r>
            <a:r>
              <a:rPr lang="en-GB" b="1" dirty="0" smtClean="0">
                <a:solidFill>
                  <a:srgbClr val="0070C0"/>
                </a:solidFill>
              </a:rPr>
              <a:t> as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Mulheres</a:t>
            </a:r>
            <a:r>
              <a:rPr lang="en-GB" b="1" dirty="0">
                <a:solidFill>
                  <a:srgbClr val="0070C0"/>
                </a:solidFill>
              </a:rPr>
              <a:t> que </a:t>
            </a:r>
            <a:r>
              <a:rPr lang="en-GB" b="1" dirty="0" err="1">
                <a:solidFill>
                  <a:srgbClr val="0070C0"/>
                </a:solidFill>
              </a:rPr>
              <a:t>emigram</a:t>
            </a:r>
            <a:r>
              <a:rPr lang="en-GB" b="1" dirty="0">
                <a:solidFill>
                  <a:srgbClr val="0070C0"/>
                </a:solidFill>
              </a:rPr>
              <a:t> com </a:t>
            </a:r>
            <a:r>
              <a:rPr lang="en-GB" b="1" dirty="0" err="1">
                <a:solidFill>
                  <a:srgbClr val="0070C0"/>
                </a:solidFill>
              </a:rPr>
              <a:t>os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maridos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Mulheres</a:t>
            </a:r>
            <a:r>
              <a:rPr lang="en-GB" b="1" dirty="0">
                <a:solidFill>
                  <a:srgbClr val="0070C0"/>
                </a:solidFill>
              </a:rPr>
              <a:t> que </a:t>
            </a:r>
            <a:r>
              <a:rPr lang="en-GB" b="1" dirty="0" err="1">
                <a:solidFill>
                  <a:srgbClr val="0070C0"/>
                </a:solidFill>
              </a:rPr>
              <a:t>emigram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maneira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independente</a:t>
            </a:r>
            <a:r>
              <a:rPr lang="en-GB" b="1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Bombaim</a:t>
            </a:r>
            <a:r>
              <a:rPr lang="en-GB" b="1" dirty="0">
                <a:solidFill>
                  <a:srgbClr val="0070C0"/>
                </a:solidFill>
              </a:rPr>
              <a:t>/India </a:t>
            </a:r>
            <a:r>
              <a:rPr lang="en-GB" b="1" dirty="0" err="1">
                <a:solidFill>
                  <a:srgbClr val="0070C0"/>
                </a:solidFill>
              </a:rPr>
              <a:t>Britânica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serviço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doméstico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África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medicina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ensino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>
                <a:solidFill>
                  <a:srgbClr val="0070C0"/>
                </a:solidFill>
              </a:rPr>
              <a:t>Mulheres</a:t>
            </a:r>
            <a:r>
              <a:rPr lang="en-GB" b="1" dirty="0">
                <a:solidFill>
                  <a:srgbClr val="0070C0"/>
                </a:solidFill>
              </a:rPr>
              <a:t> que </a:t>
            </a:r>
            <a:r>
              <a:rPr lang="en-GB" b="1" dirty="0" err="1">
                <a:solidFill>
                  <a:srgbClr val="0070C0"/>
                </a:solidFill>
              </a:rPr>
              <a:t>ficam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em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casa</a:t>
            </a:r>
          </a:p>
          <a:p>
            <a:pPr lvl="1" algn="just"/>
            <a:endParaRPr lang="pt-BR" b="1" dirty="0" smtClean="0"/>
          </a:p>
          <a:p>
            <a:pPr lvl="1" algn="just"/>
            <a:r>
              <a:rPr lang="pt-BR" b="1" dirty="0" smtClean="0">
                <a:solidFill>
                  <a:srgbClr val="0070C0"/>
                </a:solidFill>
              </a:rPr>
              <a:t>Nova </a:t>
            </a:r>
            <a:r>
              <a:rPr lang="pt-BR" b="1" dirty="0">
                <a:solidFill>
                  <a:srgbClr val="0070C0"/>
                </a:solidFill>
              </a:rPr>
              <a:t>divisão de labores</a:t>
            </a:r>
          </a:p>
          <a:p>
            <a:pPr lvl="1" algn="just"/>
            <a:r>
              <a:rPr lang="pt-BR" b="1" dirty="0">
                <a:solidFill>
                  <a:srgbClr val="0070C0"/>
                </a:solidFill>
              </a:rPr>
              <a:t>Stress psicológico</a:t>
            </a:r>
          </a:p>
          <a:p>
            <a:pPr lvl="1" algn="just"/>
            <a:r>
              <a:rPr lang="en-GB" b="1" dirty="0" err="1">
                <a:solidFill>
                  <a:srgbClr val="0070C0"/>
                </a:solidFill>
              </a:rPr>
              <a:t>Administração</a:t>
            </a:r>
            <a:r>
              <a:rPr lang="en-GB" b="1" dirty="0">
                <a:solidFill>
                  <a:srgbClr val="0070C0"/>
                </a:solidFill>
              </a:rPr>
              <a:t> das </a:t>
            </a:r>
            <a:r>
              <a:rPr lang="en-GB" b="1" dirty="0" err="1">
                <a:solidFill>
                  <a:srgbClr val="0070C0"/>
                </a:solidFill>
              </a:rPr>
              <a:t>finanças</a:t>
            </a:r>
            <a:r>
              <a:rPr lang="en-GB" b="1" dirty="0">
                <a:solidFill>
                  <a:srgbClr val="0070C0"/>
                </a:solidFill>
              </a:rPr>
              <a:t> (</a:t>
            </a:r>
            <a:r>
              <a:rPr lang="en-GB" b="1" dirty="0" err="1">
                <a:solidFill>
                  <a:srgbClr val="0070C0"/>
                </a:solidFill>
              </a:rPr>
              <a:t>propriedade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remessas</a:t>
            </a:r>
            <a:r>
              <a:rPr lang="en-GB" b="1" dirty="0">
                <a:solidFill>
                  <a:srgbClr val="0070C0"/>
                </a:solidFill>
              </a:rPr>
              <a:t>)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62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Usos</a:t>
            </a:r>
            <a:r>
              <a:rPr lang="en-GB" b="1" dirty="0" smtClean="0">
                <a:solidFill>
                  <a:srgbClr val="0070C0"/>
                </a:solidFill>
              </a:rPr>
              <a:t> e Costumes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ambas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comunidades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Gracias</a:t>
            </a:r>
            <a:r>
              <a:rPr lang="en-GB" b="1" dirty="0" smtClean="0">
                <a:solidFill>
                  <a:srgbClr val="0070C0"/>
                </a:solidFill>
              </a:rPr>
              <a:t> (2007)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Casamentos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arranjados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sem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amor</a:t>
            </a:r>
            <a:r>
              <a:rPr lang="en-GB" b="1" dirty="0" smtClean="0">
                <a:solidFill>
                  <a:srgbClr val="0070C0"/>
                </a:solidFill>
              </a:rPr>
              <a:t> [</a:t>
            </a:r>
            <a:r>
              <a:rPr lang="en-GB" b="1" dirty="0" err="1" smtClean="0">
                <a:solidFill>
                  <a:srgbClr val="0070C0"/>
                </a:solidFill>
              </a:rPr>
              <a:t>Monção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amor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sempre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abortado</a:t>
            </a:r>
            <a:r>
              <a:rPr lang="en-GB" b="1" dirty="0" smtClean="0">
                <a:solidFill>
                  <a:srgbClr val="0070C0"/>
                </a:solidFill>
              </a:rPr>
              <a:t>]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A dote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Casamenteiro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raibari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ou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soirikar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Vergonha</a:t>
            </a:r>
            <a:r>
              <a:rPr lang="en-GB" b="1" dirty="0" smtClean="0">
                <a:solidFill>
                  <a:srgbClr val="0070C0"/>
                </a:solidFill>
              </a:rPr>
              <a:t> para o </a:t>
            </a:r>
            <a:r>
              <a:rPr lang="en-GB" b="1" dirty="0" err="1" smtClean="0">
                <a:solidFill>
                  <a:srgbClr val="0070C0"/>
                </a:solidFill>
              </a:rPr>
              <a:t>pai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não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casar</a:t>
            </a:r>
            <a:r>
              <a:rPr lang="en-GB" b="1" dirty="0" smtClean="0">
                <a:solidFill>
                  <a:srgbClr val="0070C0"/>
                </a:solidFill>
              </a:rPr>
              <a:t> a </a:t>
            </a:r>
            <a:r>
              <a:rPr lang="en-GB" b="1" dirty="0" err="1" smtClean="0">
                <a:solidFill>
                  <a:srgbClr val="0070C0"/>
                </a:solidFill>
              </a:rPr>
              <a:t>filha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ou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ser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rejeitada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pelo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candidato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Filhas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humilhadas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Solteironas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solidão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marginalização</a:t>
            </a:r>
            <a:r>
              <a:rPr lang="en-GB" b="1" dirty="0" smtClean="0">
                <a:solidFill>
                  <a:srgbClr val="0070C0"/>
                </a:solidFill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</a:rPr>
              <a:t>pobreza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Habilidades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femininas</a:t>
            </a:r>
            <a:r>
              <a:rPr lang="en-GB" b="1" dirty="0" smtClean="0">
                <a:solidFill>
                  <a:srgbClr val="0070C0"/>
                </a:solidFill>
              </a:rPr>
              <a:t>: ‘</a:t>
            </a:r>
            <a:r>
              <a:rPr lang="en-GB" b="1" dirty="0" err="1" smtClean="0">
                <a:solidFill>
                  <a:srgbClr val="0070C0"/>
                </a:solidFill>
              </a:rPr>
              <a:t>ativos</a:t>
            </a:r>
            <a:r>
              <a:rPr lang="en-GB" b="1" dirty="0" smtClean="0">
                <a:solidFill>
                  <a:srgbClr val="0070C0"/>
                </a:solidFill>
              </a:rPr>
              <a:t>’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vez</a:t>
            </a:r>
            <a:r>
              <a:rPr lang="en-GB" b="1" dirty="0" smtClean="0">
                <a:solidFill>
                  <a:srgbClr val="0070C0"/>
                </a:solidFill>
              </a:rPr>
              <a:t> de ‘</a:t>
            </a:r>
            <a:r>
              <a:rPr lang="en-GB" b="1" dirty="0" err="1" smtClean="0">
                <a:solidFill>
                  <a:srgbClr val="0070C0"/>
                </a:solidFill>
              </a:rPr>
              <a:t>virtudes</a:t>
            </a:r>
            <a:r>
              <a:rPr lang="en-GB" b="1" dirty="0" smtClean="0">
                <a:solidFill>
                  <a:srgbClr val="0070C0"/>
                </a:solidFill>
              </a:rPr>
              <a:t>’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Primeira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República</a:t>
            </a:r>
            <a:r>
              <a:rPr lang="en-GB" b="1" dirty="0" smtClean="0">
                <a:solidFill>
                  <a:srgbClr val="0070C0"/>
                </a:solidFill>
              </a:rPr>
              <a:t> Portuguesa: </a:t>
            </a:r>
            <a:r>
              <a:rPr lang="en-GB" b="1" dirty="0" err="1" smtClean="0">
                <a:solidFill>
                  <a:srgbClr val="0070C0"/>
                </a:solidFill>
              </a:rPr>
              <a:t>novas</a:t>
            </a:r>
            <a:r>
              <a:rPr lang="en-GB" b="1" dirty="0" smtClean="0">
                <a:solidFill>
                  <a:srgbClr val="0070C0"/>
                </a:solidFill>
              </a:rPr>
              <a:t> leis </a:t>
            </a:r>
            <a:r>
              <a:rPr lang="en-GB" b="1" dirty="0" err="1" smtClean="0">
                <a:solidFill>
                  <a:srgbClr val="0070C0"/>
                </a:solidFill>
              </a:rPr>
              <a:t>defendem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direitos</a:t>
            </a:r>
            <a:r>
              <a:rPr lang="en-GB" b="1" dirty="0" smtClean="0">
                <a:solidFill>
                  <a:srgbClr val="0070C0"/>
                </a:solidFill>
              </a:rPr>
              <a:t> da </a:t>
            </a:r>
            <a:r>
              <a:rPr lang="en-GB" b="1" dirty="0" err="1" smtClean="0">
                <a:solidFill>
                  <a:srgbClr val="0070C0"/>
                </a:solidFill>
              </a:rPr>
              <a:t>mulher</a:t>
            </a:r>
            <a:r>
              <a:rPr lang="en-GB" b="1" dirty="0" smtClean="0">
                <a:solidFill>
                  <a:srgbClr val="0070C0"/>
                </a:solidFill>
              </a:rPr>
              <a:t> (de </a:t>
            </a:r>
            <a:r>
              <a:rPr lang="en-GB" b="1" dirty="0" err="1" smtClean="0">
                <a:solidFill>
                  <a:srgbClr val="0070C0"/>
                </a:solidFill>
              </a:rPr>
              <a:t>qualquer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denominação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religiosa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Esposa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burguesa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</a:rPr>
              <a:t>diferente</a:t>
            </a:r>
            <a:r>
              <a:rPr lang="en-GB" b="1" dirty="0" smtClean="0">
                <a:solidFill>
                  <a:srgbClr val="0070C0"/>
                </a:solidFill>
              </a:rPr>
              <a:t> das </a:t>
            </a:r>
            <a:r>
              <a:rPr lang="en-GB" b="1" dirty="0" err="1" smtClean="0">
                <a:solidFill>
                  <a:srgbClr val="0070C0"/>
                </a:solidFill>
              </a:rPr>
              <a:t>mulheres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pobres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ou</a:t>
            </a:r>
            <a:r>
              <a:rPr lang="en-GB" b="1" dirty="0" smtClean="0">
                <a:solidFill>
                  <a:srgbClr val="0070C0"/>
                </a:solidFill>
              </a:rPr>
              <a:t> as </a:t>
            </a:r>
            <a:r>
              <a:rPr lang="en-GB" b="1" dirty="0" err="1" smtClean="0">
                <a:solidFill>
                  <a:srgbClr val="0070C0"/>
                </a:solidFill>
              </a:rPr>
              <a:t>estrangeiras</a:t>
            </a:r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 err="1" smtClean="0">
                <a:solidFill>
                  <a:srgbClr val="0070C0"/>
                </a:solidFill>
              </a:rPr>
              <a:t>Educada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limpa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organizada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</a:rPr>
              <a:t>economica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06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70C0"/>
                </a:solidFill>
              </a:rPr>
              <a:t>Textos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Citados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Bhabha</a:t>
            </a:r>
            <a:r>
              <a:rPr lang="en-US" dirty="0">
                <a:solidFill>
                  <a:srgbClr val="0070C0"/>
                </a:solidFill>
              </a:rPr>
              <a:t>, H. (1994) </a:t>
            </a:r>
            <a:r>
              <a:rPr lang="en-US" i="1" dirty="0">
                <a:solidFill>
                  <a:srgbClr val="0070C0"/>
                </a:solidFill>
              </a:rPr>
              <a:t>The location of culture</a:t>
            </a:r>
            <a:r>
              <a:rPr lang="en-US" dirty="0">
                <a:solidFill>
                  <a:srgbClr val="0070C0"/>
                </a:solidFill>
              </a:rPr>
              <a:t>. London, UK: Routledge.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Chatterjee, P. (1989). Colonialism, nationalism and colonized women: the contest in India. </a:t>
            </a:r>
            <a:r>
              <a:rPr lang="en-US" i="1" dirty="0">
                <a:solidFill>
                  <a:srgbClr val="0070C0"/>
                </a:solidFill>
              </a:rPr>
              <a:t>American Ethnologist, 16</a:t>
            </a:r>
            <a:r>
              <a:rPr lang="en-US" dirty="0">
                <a:solidFill>
                  <a:srgbClr val="0070C0"/>
                </a:solidFill>
              </a:rPr>
              <a:t>(4), 622-633. 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Couto, M. A. (2005). </a:t>
            </a:r>
            <a:r>
              <a:rPr lang="en-US" i="1" dirty="0">
                <a:solidFill>
                  <a:srgbClr val="0070C0"/>
                </a:solidFill>
              </a:rPr>
              <a:t>Goa. A daughter´s story. </a:t>
            </a:r>
            <a:r>
              <a:rPr lang="en-US" dirty="0">
                <a:solidFill>
                  <a:srgbClr val="0070C0"/>
                </a:solidFill>
              </a:rPr>
              <a:t>New Delhi, IN: Penguin Books.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Devi, V. (1963/2003). </a:t>
            </a:r>
            <a:r>
              <a:rPr lang="pt-BR" i="1" dirty="0" err="1">
                <a:solidFill>
                  <a:srgbClr val="0070C0"/>
                </a:solidFill>
              </a:rPr>
              <a:t>Monção.</a:t>
            </a:r>
            <a:r>
              <a:rPr lang="pt-BR" dirty="0" err="1">
                <a:solidFill>
                  <a:srgbClr val="0070C0"/>
                </a:solidFill>
              </a:rPr>
              <a:t>Lisboa</a:t>
            </a:r>
            <a:r>
              <a:rPr lang="pt-BR" dirty="0">
                <a:solidFill>
                  <a:srgbClr val="0070C0"/>
                </a:solidFill>
              </a:rPr>
              <a:t>: Escritor.</a:t>
            </a:r>
          </a:p>
          <a:p>
            <a:r>
              <a:rPr lang="en-US" dirty="0">
                <a:solidFill>
                  <a:srgbClr val="0070C0"/>
                </a:solidFill>
              </a:rPr>
              <a:t>Eagleton, T. (2013). </a:t>
            </a:r>
            <a:r>
              <a:rPr lang="en-US" i="1" dirty="0">
                <a:solidFill>
                  <a:srgbClr val="0070C0"/>
                </a:solidFill>
              </a:rPr>
              <a:t>How to read literature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New Haven, CT: Yale University Press.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Correia Afonso, P. (1928-1931). A mulher indo-portuguesa. </a:t>
            </a:r>
            <a:r>
              <a:rPr lang="pt-BR" i="1" dirty="0">
                <a:solidFill>
                  <a:srgbClr val="0070C0"/>
                </a:solidFill>
              </a:rPr>
              <a:t>Boletim do Instituto Vasco da Gama,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Vols. 7-8-9.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2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Textos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Citados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Gracias, F. da S. (2007). </a:t>
            </a:r>
            <a:r>
              <a:rPr lang="en-US" i="1" dirty="0">
                <a:solidFill>
                  <a:srgbClr val="0070C0"/>
                </a:solidFill>
              </a:rPr>
              <a:t>The many faces of </a:t>
            </a:r>
            <a:r>
              <a:rPr lang="en-US" i="1" dirty="0" err="1">
                <a:solidFill>
                  <a:srgbClr val="0070C0"/>
                </a:solidFill>
              </a:rPr>
              <a:t>sundorem</a:t>
            </a:r>
            <a:r>
              <a:rPr lang="en-US" i="1" dirty="0">
                <a:solidFill>
                  <a:srgbClr val="0070C0"/>
                </a:solidFill>
              </a:rPr>
              <a:t>. Women in Goa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Goa, IN: Surya Publications.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Hall, S. (1990)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Cultural identity and diaspora. In J. Rutherford (Ed.), </a:t>
            </a:r>
            <a:r>
              <a:rPr lang="en-US" i="1" dirty="0">
                <a:solidFill>
                  <a:srgbClr val="0070C0"/>
                </a:solidFill>
              </a:rPr>
              <a:t>Identity: community, culture, difference </a:t>
            </a:r>
            <a:r>
              <a:rPr lang="en-GB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p. 222-237). London, UK: Lawrence &amp; </a:t>
            </a:r>
            <a:r>
              <a:rPr lang="en-US" dirty="0" err="1">
                <a:solidFill>
                  <a:srgbClr val="0070C0"/>
                </a:solidFill>
              </a:rPr>
              <a:t>Wishart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Hall, S., &amp; Du Gay, P. (1996). </a:t>
            </a:r>
            <a:r>
              <a:rPr lang="en-US" i="1" dirty="0">
                <a:solidFill>
                  <a:srgbClr val="0070C0"/>
                </a:solidFill>
              </a:rPr>
              <a:t>Questions of cultural identity</a:t>
            </a:r>
            <a:r>
              <a:rPr lang="en-US" dirty="0">
                <a:solidFill>
                  <a:srgbClr val="0070C0"/>
                </a:solidFill>
              </a:rPr>
              <a:t>. London, UK: Thousand Oaks; New Delhi, IN: Sage Publications.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Melo</a:t>
            </a:r>
            <a:r>
              <a:rPr lang="en-US" dirty="0">
                <a:solidFill>
                  <a:srgbClr val="0070C0"/>
                </a:solidFill>
              </a:rPr>
              <a:t> e Castro, P. (2009). </a:t>
            </a:r>
            <a:r>
              <a:rPr lang="en-US" dirty="0" err="1">
                <a:solidFill>
                  <a:srgbClr val="0070C0"/>
                </a:solidFill>
              </a:rPr>
              <a:t>Vimala</a:t>
            </a:r>
            <a:r>
              <a:rPr lang="en-US" dirty="0">
                <a:solidFill>
                  <a:srgbClr val="0070C0"/>
                </a:solidFill>
              </a:rPr>
              <a:t> Devi's ‘</a:t>
            </a:r>
            <a:r>
              <a:rPr lang="en-US" dirty="0" err="1">
                <a:solidFill>
                  <a:srgbClr val="0070C0"/>
                </a:solidFill>
              </a:rPr>
              <a:t>Monção</a:t>
            </a:r>
            <a:r>
              <a:rPr lang="en-US" dirty="0">
                <a:solidFill>
                  <a:srgbClr val="0070C0"/>
                </a:solidFill>
              </a:rPr>
              <a:t>’: the last snapshots of colonial Goa. </a:t>
            </a:r>
            <a:r>
              <a:rPr lang="en-US" i="1" dirty="0">
                <a:solidFill>
                  <a:srgbClr val="0070C0"/>
                </a:solidFill>
              </a:rPr>
              <a:t>Portuguese Studies, 25</a:t>
            </a:r>
            <a:r>
              <a:rPr lang="en-US" dirty="0">
                <a:solidFill>
                  <a:srgbClr val="0070C0"/>
                </a:solidFill>
              </a:rPr>
              <a:t>(1), 46-64. 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Smith, S. &amp;</a:t>
            </a:r>
            <a:r>
              <a:rPr lang="en-US" dirty="0">
                <a:solidFill>
                  <a:srgbClr val="0070C0"/>
                </a:solidFill>
              </a:rPr>
              <a:t> Watson, J. (2001). </a:t>
            </a:r>
            <a:r>
              <a:rPr lang="en-US" i="1" dirty="0">
                <a:solidFill>
                  <a:srgbClr val="0070C0"/>
                </a:solidFill>
              </a:rPr>
              <a:t>Reading autobiographies. A guide for interpreting life narratives. </a:t>
            </a:r>
            <a:r>
              <a:rPr lang="en-US" dirty="0">
                <a:solidFill>
                  <a:srgbClr val="0070C0"/>
                </a:solidFill>
              </a:rPr>
              <a:t>Minneapolis, MN: University of Minnesota Press. 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Wiemann</a:t>
            </a:r>
            <a:r>
              <a:rPr lang="en-US" dirty="0">
                <a:solidFill>
                  <a:srgbClr val="0070C0"/>
                </a:solidFill>
              </a:rPr>
              <a:t>, D. (2013). What will count as the world? Indian short story cycles and the question of genre. In W. Goebel, &amp; S. </a:t>
            </a:r>
            <a:r>
              <a:rPr lang="en-US" dirty="0" err="1">
                <a:solidFill>
                  <a:srgbClr val="0070C0"/>
                </a:solidFill>
              </a:rPr>
              <a:t>Schabio</a:t>
            </a:r>
            <a:r>
              <a:rPr lang="en-US" dirty="0">
                <a:solidFill>
                  <a:srgbClr val="0070C0"/>
                </a:solidFill>
              </a:rPr>
              <a:t> (Eds.), </a:t>
            </a:r>
            <a:r>
              <a:rPr lang="en-US" i="1" dirty="0">
                <a:solidFill>
                  <a:srgbClr val="0070C0"/>
                </a:solidFill>
              </a:rPr>
              <a:t>Locating postcolonial genres</a:t>
            </a:r>
            <a:r>
              <a:rPr lang="en-US" dirty="0">
                <a:solidFill>
                  <a:srgbClr val="0070C0"/>
                </a:solidFill>
              </a:rPr>
              <a:t> (p.154-168). </a:t>
            </a:r>
            <a:r>
              <a:rPr lang="pt-BR" dirty="0">
                <a:solidFill>
                  <a:srgbClr val="0070C0"/>
                </a:solidFill>
              </a:rPr>
              <a:t>London, UK: </a:t>
            </a:r>
            <a:r>
              <a:rPr lang="pt-BR" dirty="0" err="1">
                <a:solidFill>
                  <a:srgbClr val="0070C0"/>
                </a:solidFill>
              </a:rPr>
              <a:t>Routledge</a:t>
            </a:r>
            <a:endParaRPr lang="pt-BR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3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rgbClr val="0070C0"/>
                </a:solidFill>
              </a:rPr>
              <a:t>Monção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GB" sz="4200" b="1" dirty="0" smtClean="0">
              <a:solidFill>
                <a:srgbClr val="0070C0"/>
              </a:solidFill>
            </a:endParaRPr>
          </a:p>
          <a:p>
            <a:pPr algn="just"/>
            <a:r>
              <a:rPr lang="en-GB" sz="4200" b="1" dirty="0" err="1" smtClean="0">
                <a:solidFill>
                  <a:srgbClr val="0070C0"/>
                </a:solidFill>
              </a:rPr>
              <a:t>Ciclo</a:t>
            </a:r>
            <a:r>
              <a:rPr lang="en-GB" sz="4200" b="1" dirty="0" smtClean="0">
                <a:solidFill>
                  <a:srgbClr val="0070C0"/>
                </a:solidFill>
              </a:rPr>
              <a:t> de </a:t>
            </a:r>
            <a:r>
              <a:rPr lang="en-GB" sz="4200" b="1" dirty="0" err="1" smtClean="0">
                <a:solidFill>
                  <a:srgbClr val="0070C0"/>
                </a:solidFill>
              </a:rPr>
              <a:t>contos</a:t>
            </a:r>
            <a:r>
              <a:rPr lang="en-GB" sz="4200" b="1" dirty="0" smtClean="0">
                <a:solidFill>
                  <a:srgbClr val="0070C0"/>
                </a:solidFill>
              </a:rPr>
              <a:t>: (Ingram, 1971)</a:t>
            </a:r>
          </a:p>
          <a:p>
            <a:pPr marL="0" indent="0" algn="just">
              <a:buNone/>
            </a:pPr>
            <a:endParaRPr lang="pt-BR" sz="4200" dirty="0">
              <a:solidFill>
                <a:srgbClr val="0070C0"/>
              </a:solidFill>
            </a:endParaRPr>
          </a:p>
          <a:p>
            <a:pPr lvl="1" algn="just"/>
            <a:r>
              <a:rPr lang="pt-BR" sz="4200" b="1" dirty="0">
                <a:solidFill>
                  <a:srgbClr val="0070C0"/>
                </a:solidFill>
              </a:rPr>
              <a:t>U</a:t>
            </a:r>
            <a:r>
              <a:rPr lang="pt-BR" sz="4200" b="1" dirty="0" smtClean="0">
                <a:solidFill>
                  <a:srgbClr val="0070C0"/>
                </a:solidFill>
              </a:rPr>
              <a:t>m </a:t>
            </a:r>
            <a:r>
              <a:rPr lang="pt-BR" sz="4200" b="1" dirty="0">
                <a:solidFill>
                  <a:srgbClr val="0070C0"/>
                </a:solidFill>
              </a:rPr>
              <a:t>conjunto de contos </a:t>
            </a:r>
            <a:r>
              <a:rPr lang="pt-BR" sz="4200" b="1" dirty="0" smtClean="0">
                <a:solidFill>
                  <a:srgbClr val="0070C0"/>
                </a:solidFill>
              </a:rPr>
              <a:t>interligados </a:t>
            </a:r>
          </a:p>
          <a:p>
            <a:pPr lvl="1" algn="just"/>
            <a:endParaRPr lang="pt-BR" sz="4200" b="1" dirty="0">
              <a:solidFill>
                <a:srgbClr val="0070C0"/>
              </a:solidFill>
            </a:endParaRPr>
          </a:p>
          <a:p>
            <a:pPr lvl="1" algn="just"/>
            <a:r>
              <a:rPr lang="pt-BR" sz="4200" b="1" dirty="0" smtClean="0">
                <a:solidFill>
                  <a:srgbClr val="0070C0"/>
                </a:solidFill>
              </a:rPr>
              <a:t>A sua relação modifica de forma </a:t>
            </a:r>
            <a:r>
              <a:rPr lang="pt-BR" sz="4200" b="1" dirty="0">
                <a:solidFill>
                  <a:srgbClr val="0070C0"/>
                </a:solidFill>
              </a:rPr>
              <a:t>significativa a leitura dos contos </a:t>
            </a:r>
            <a:r>
              <a:rPr lang="pt-BR" sz="4200" b="1" dirty="0" smtClean="0">
                <a:solidFill>
                  <a:srgbClr val="0070C0"/>
                </a:solidFill>
              </a:rPr>
              <a:t>individuais</a:t>
            </a:r>
          </a:p>
          <a:p>
            <a:pPr marL="0" indent="0" algn="just">
              <a:buNone/>
            </a:pPr>
            <a:endParaRPr lang="pt-BR" sz="4200" dirty="0" smtClean="0">
              <a:solidFill>
                <a:srgbClr val="0070C0"/>
              </a:solidFill>
            </a:endParaRPr>
          </a:p>
          <a:p>
            <a:pPr lvl="1" algn="just"/>
            <a:r>
              <a:rPr lang="pt-BR" sz="4200" b="1" dirty="0" smtClean="0">
                <a:solidFill>
                  <a:srgbClr val="0070C0"/>
                </a:solidFill>
              </a:rPr>
              <a:t>Continuidade temática e estética</a:t>
            </a:r>
          </a:p>
          <a:p>
            <a:pPr marL="457200" lvl="1" indent="0" algn="just">
              <a:buNone/>
            </a:pPr>
            <a:endParaRPr lang="en-GB" sz="4200" b="1" dirty="0" smtClean="0">
              <a:solidFill>
                <a:srgbClr val="0070C0"/>
              </a:solidFill>
            </a:endParaRPr>
          </a:p>
          <a:p>
            <a:pPr lvl="1" algn="just"/>
            <a:r>
              <a:rPr lang="en-GB" sz="4200" b="1" dirty="0" err="1" smtClean="0">
                <a:solidFill>
                  <a:srgbClr val="0070C0"/>
                </a:solidFill>
              </a:rPr>
              <a:t>Mesmo</a:t>
            </a:r>
            <a:r>
              <a:rPr lang="en-GB" sz="4200" b="1" dirty="0" smtClean="0">
                <a:solidFill>
                  <a:srgbClr val="0070C0"/>
                </a:solidFill>
              </a:rPr>
              <a:t> </a:t>
            </a:r>
            <a:r>
              <a:rPr lang="en-GB" sz="4200" b="1" dirty="0" err="1" smtClean="0">
                <a:solidFill>
                  <a:srgbClr val="0070C0"/>
                </a:solidFill>
              </a:rPr>
              <a:t>autor</a:t>
            </a:r>
            <a:r>
              <a:rPr lang="en-GB" sz="4200" b="1" dirty="0" smtClean="0">
                <a:solidFill>
                  <a:srgbClr val="0070C0"/>
                </a:solidFill>
              </a:rPr>
              <a:t>: </a:t>
            </a:r>
            <a:r>
              <a:rPr lang="en-GB" sz="4200" b="1" dirty="0" err="1" smtClean="0">
                <a:solidFill>
                  <a:srgbClr val="0070C0"/>
                </a:solidFill>
              </a:rPr>
              <a:t>Vimala</a:t>
            </a:r>
            <a:r>
              <a:rPr lang="en-GB" sz="4200" b="1" dirty="0" smtClean="0">
                <a:solidFill>
                  <a:srgbClr val="0070C0"/>
                </a:solidFill>
              </a:rPr>
              <a:t> Devi</a:t>
            </a:r>
          </a:p>
          <a:p>
            <a:pPr marL="457200" lvl="1" indent="0" algn="just">
              <a:buNone/>
            </a:pPr>
            <a:endParaRPr lang="en-GB" sz="4200" b="1" dirty="0" smtClean="0">
              <a:solidFill>
                <a:srgbClr val="0070C0"/>
              </a:solidFill>
            </a:endParaRPr>
          </a:p>
          <a:p>
            <a:pPr lvl="1" algn="just"/>
            <a:endParaRPr lang="en-GB" sz="4000" b="1" dirty="0" smtClean="0">
              <a:solidFill>
                <a:srgbClr val="0070C0"/>
              </a:solidFill>
            </a:endParaRPr>
          </a:p>
          <a:p>
            <a:pPr lvl="1"/>
            <a:endParaRPr lang="en-GB" sz="7200" b="1" dirty="0">
              <a:solidFill>
                <a:srgbClr val="0070C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rgbClr val="0070C0"/>
                </a:solidFill>
              </a:rPr>
              <a:t>Monção</a:t>
            </a:r>
            <a:r>
              <a:rPr lang="en-GB" b="1" i="1" dirty="0" smtClean="0">
                <a:solidFill>
                  <a:srgbClr val="FF0000"/>
                </a:solidFill>
              </a:rPr>
              <a:t>: </a:t>
            </a:r>
            <a:r>
              <a:rPr lang="en-GB" b="1" i="1" dirty="0">
                <a:solidFill>
                  <a:srgbClr val="FF0000"/>
                </a:solidFill>
              </a:rPr>
              <a:t>o </a:t>
            </a:r>
            <a:r>
              <a:rPr lang="en-GB" b="1" i="1" dirty="0" err="1">
                <a:solidFill>
                  <a:srgbClr val="FF0000"/>
                </a:solidFill>
              </a:rPr>
              <a:t>título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en-GB" sz="7200" b="1" dirty="0" smtClean="0">
              <a:solidFill>
                <a:srgbClr val="0070C0"/>
              </a:solidFill>
            </a:endParaRPr>
          </a:p>
          <a:p>
            <a:pPr lvl="1"/>
            <a:r>
              <a:rPr lang="en-GB" sz="7200" b="1" dirty="0" err="1" smtClean="0">
                <a:solidFill>
                  <a:srgbClr val="0070C0"/>
                </a:solidFill>
              </a:rPr>
              <a:t>Escrito</a:t>
            </a:r>
            <a:r>
              <a:rPr lang="en-GB" sz="7200" b="1" dirty="0" smtClean="0">
                <a:solidFill>
                  <a:srgbClr val="0070C0"/>
                </a:solidFill>
              </a:rPr>
              <a:t> </a:t>
            </a:r>
            <a:r>
              <a:rPr lang="en-GB" sz="7200" b="1" dirty="0" err="1">
                <a:solidFill>
                  <a:srgbClr val="0070C0"/>
                </a:solidFill>
              </a:rPr>
              <a:t>em</a:t>
            </a:r>
            <a:r>
              <a:rPr lang="en-GB" sz="7200" b="1" dirty="0">
                <a:solidFill>
                  <a:srgbClr val="0070C0"/>
                </a:solidFill>
              </a:rPr>
              <a:t> Goa (1958); </a:t>
            </a:r>
            <a:r>
              <a:rPr lang="en-GB" sz="7200" b="1" dirty="0" err="1">
                <a:solidFill>
                  <a:srgbClr val="0070C0"/>
                </a:solidFill>
              </a:rPr>
              <a:t>publicado</a:t>
            </a:r>
            <a:r>
              <a:rPr lang="en-GB" sz="7200" b="1" dirty="0">
                <a:solidFill>
                  <a:srgbClr val="0070C0"/>
                </a:solidFill>
              </a:rPr>
              <a:t> </a:t>
            </a:r>
            <a:r>
              <a:rPr lang="en-GB" sz="7200" b="1" dirty="0" err="1">
                <a:solidFill>
                  <a:srgbClr val="0070C0"/>
                </a:solidFill>
              </a:rPr>
              <a:t>em</a:t>
            </a:r>
            <a:r>
              <a:rPr lang="en-GB" sz="7200" b="1" dirty="0">
                <a:solidFill>
                  <a:srgbClr val="0070C0"/>
                </a:solidFill>
              </a:rPr>
              <a:t> </a:t>
            </a:r>
            <a:r>
              <a:rPr lang="en-GB" sz="7200" b="1" dirty="0" err="1">
                <a:solidFill>
                  <a:srgbClr val="0070C0"/>
                </a:solidFill>
              </a:rPr>
              <a:t>Lisboa</a:t>
            </a:r>
            <a:r>
              <a:rPr lang="en-GB" sz="7200" b="1" dirty="0">
                <a:solidFill>
                  <a:srgbClr val="0070C0"/>
                </a:solidFill>
              </a:rPr>
              <a:t> (1963</a:t>
            </a:r>
            <a:r>
              <a:rPr lang="en-GB" sz="7200" b="1" dirty="0" smtClean="0">
                <a:solidFill>
                  <a:srgbClr val="0070C0"/>
                </a:solidFill>
              </a:rPr>
              <a:t>)</a:t>
            </a:r>
            <a:endParaRPr lang="en-GB" sz="72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sz="7200" b="1" dirty="0" smtClean="0">
              <a:solidFill>
                <a:srgbClr val="0070C0"/>
              </a:solidFill>
            </a:endParaRPr>
          </a:p>
          <a:p>
            <a:pPr lvl="1"/>
            <a:r>
              <a:rPr lang="en-GB" sz="7200" b="1" dirty="0" smtClean="0">
                <a:solidFill>
                  <a:srgbClr val="0070C0"/>
                </a:solidFill>
              </a:rPr>
              <a:t>Tempo </a:t>
            </a:r>
            <a:r>
              <a:rPr lang="en-GB" sz="7200" b="1" dirty="0" err="1" smtClean="0">
                <a:solidFill>
                  <a:srgbClr val="0070C0"/>
                </a:solidFill>
              </a:rPr>
              <a:t>ficcional</a:t>
            </a:r>
            <a:r>
              <a:rPr lang="en-GB" sz="7200" b="1" dirty="0" smtClean="0">
                <a:solidFill>
                  <a:srgbClr val="0070C0"/>
                </a:solidFill>
              </a:rPr>
              <a:t> dos </a:t>
            </a:r>
            <a:r>
              <a:rPr lang="en-GB" sz="7200" b="1" dirty="0" err="1" smtClean="0">
                <a:solidFill>
                  <a:srgbClr val="0070C0"/>
                </a:solidFill>
              </a:rPr>
              <a:t>contos</a:t>
            </a:r>
            <a:r>
              <a:rPr lang="en-GB" sz="7200" b="1" dirty="0" smtClean="0">
                <a:solidFill>
                  <a:srgbClr val="0070C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GB" sz="7200" b="1" dirty="0" smtClean="0">
                <a:solidFill>
                  <a:srgbClr val="0070C0"/>
                </a:solidFill>
              </a:rPr>
              <a:t> </a:t>
            </a:r>
          </a:p>
          <a:p>
            <a:pPr lvl="2"/>
            <a:r>
              <a:rPr lang="en-GB" sz="6800" b="1" dirty="0" err="1" smtClean="0">
                <a:solidFill>
                  <a:srgbClr val="0070C0"/>
                </a:solidFill>
              </a:rPr>
              <a:t>Fim</a:t>
            </a:r>
            <a:r>
              <a:rPr lang="en-GB" sz="6800" b="1" dirty="0" smtClean="0">
                <a:solidFill>
                  <a:srgbClr val="0070C0"/>
                </a:solidFill>
              </a:rPr>
              <a:t> </a:t>
            </a:r>
            <a:r>
              <a:rPr lang="en-GB" sz="6800" b="1" dirty="0">
                <a:solidFill>
                  <a:srgbClr val="0070C0"/>
                </a:solidFill>
              </a:rPr>
              <a:t>da </a:t>
            </a:r>
            <a:r>
              <a:rPr lang="en-GB" sz="6800" b="1" dirty="0" err="1">
                <a:solidFill>
                  <a:srgbClr val="0070C0"/>
                </a:solidFill>
              </a:rPr>
              <a:t>Primeira</a:t>
            </a:r>
            <a:r>
              <a:rPr lang="en-GB" sz="6800" b="1" dirty="0">
                <a:solidFill>
                  <a:srgbClr val="0070C0"/>
                </a:solidFill>
              </a:rPr>
              <a:t> </a:t>
            </a:r>
            <a:r>
              <a:rPr lang="en-GB" sz="6800" b="1" dirty="0" err="1">
                <a:solidFill>
                  <a:srgbClr val="0070C0"/>
                </a:solidFill>
              </a:rPr>
              <a:t>República</a:t>
            </a:r>
            <a:r>
              <a:rPr lang="en-GB" sz="6800" b="1" dirty="0">
                <a:solidFill>
                  <a:srgbClr val="0070C0"/>
                </a:solidFill>
              </a:rPr>
              <a:t> Portuguesa (1926</a:t>
            </a:r>
            <a:r>
              <a:rPr lang="en-GB" sz="6800" b="1" dirty="0" smtClean="0">
                <a:solidFill>
                  <a:srgbClr val="0070C0"/>
                </a:solidFill>
              </a:rPr>
              <a:t>); </a:t>
            </a:r>
            <a:r>
              <a:rPr lang="en-GB" sz="6800" b="1" dirty="0" err="1">
                <a:solidFill>
                  <a:srgbClr val="0070C0"/>
                </a:solidFill>
              </a:rPr>
              <a:t>Integração</a:t>
            </a:r>
            <a:r>
              <a:rPr lang="en-GB" sz="6800" b="1" dirty="0">
                <a:solidFill>
                  <a:srgbClr val="0070C0"/>
                </a:solidFill>
              </a:rPr>
              <a:t> de Goa à India </a:t>
            </a:r>
            <a:endParaRPr lang="en-GB" sz="68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en-GB" sz="6800" b="1" dirty="0" smtClean="0">
                <a:solidFill>
                  <a:srgbClr val="0070C0"/>
                </a:solidFill>
              </a:rPr>
              <a:t>(1961)</a:t>
            </a:r>
          </a:p>
          <a:p>
            <a:pPr lvl="2"/>
            <a:endParaRPr lang="en-GB" sz="6800" b="1" dirty="0">
              <a:solidFill>
                <a:srgbClr val="0070C0"/>
              </a:solidFill>
            </a:endParaRPr>
          </a:p>
          <a:p>
            <a:pPr lvl="2"/>
            <a:r>
              <a:rPr lang="en-GB" sz="7200" b="1" dirty="0" smtClean="0">
                <a:solidFill>
                  <a:srgbClr val="0070C0"/>
                </a:solidFill>
              </a:rPr>
              <a:t>Estado Novo; </a:t>
            </a:r>
            <a:r>
              <a:rPr lang="en-GB" sz="7200" b="1" dirty="0" err="1">
                <a:solidFill>
                  <a:srgbClr val="0070C0"/>
                </a:solidFill>
              </a:rPr>
              <a:t>Índia</a:t>
            </a:r>
            <a:r>
              <a:rPr lang="en-GB" sz="7200" b="1" dirty="0">
                <a:solidFill>
                  <a:srgbClr val="0070C0"/>
                </a:solidFill>
              </a:rPr>
              <a:t> </a:t>
            </a:r>
            <a:r>
              <a:rPr lang="en-GB" sz="7200" b="1" dirty="0" err="1" smtClean="0">
                <a:solidFill>
                  <a:srgbClr val="0070C0"/>
                </a:solidFill>
              </a:rPr>
              <a:t>Independente</a:t>
            </a:r>
            <a:r>
              <a:rPr lang="en-GB" sz="7200" b="1" dirty="0" smtClean="0">
                <a:solidFill>
                  <a:srgbClr val="0070C0"/>
                </a:solidFill>
              </a:rPr>
              <a:t> (1947): </a:t>
            </a:r>
            <a:r>
              <a:rPr lang="en-GB" sz="7200" b="1" dirty="0" err="1">
                <a:solidFill>
                  <a:srgbClr val="0070C0"/>
                </a:solidFill>
              </a:rPr>
              <a:t>momento</a:t>
            </a:r>
            <a:r>
              <a:rPr lang="en-GB" sz="7200" b="1" dirty="0">
                <a:solidFill>
                  <a:srgbClr val="0070C0"/>
                </a:solidFill>
              </a:rPr>
              <a:t> de </a:t>
            </a:r>
            <a:r>
              <a:rPr lang="en-GB" sz="7200" b="1" dirty="0" err="1" smtClean="0">
                <a:solidFill>
                  <a:srgbClr val="0070C0"/>
                </a:solidFill>
              </a:rPr>
              <a:t>transição</a:t>
            </a:r>
            <a:r>
              <a:rPr lang="en-GB" sz="7200" b="1" dirty="0" smtClean="0">
                <a:solidFill>
                  <a:srgbClr val="0070C0"/>
                </a:solidFill>
              </a:rPr>
              <a:t> e </a:t>
            </a:r>
            <a:r>
              <a:rPr lang="en-GB" sz="7200" b="1" dirty="0" err="1" smtClean="0">
                <a:solidFill>
                  <a:srgbClr val="0070C0"/>
                </a:solidFill>
              </a:rPr>
              <a:t>insegurança</a:t>
            </a:r>
            <a:endParaRPr lang="en-GB" sz="7200" b="1" dirty="0">
              <a:solidFill>
                <a:srgbClr val="0070C0"/>
              </a:solidFill>
            </a:endParaRPr>
          </a:p>
          <a:p>
            <a:pPr lvl="2"/>
            <a:endParaRPr lang="en-GB" sz="7200" b="1" dirty="0" smtClean="0">
              <a:solidFill>
                <a:srgbClr val="0070C0"/>
              </a:solidFill>
            </a:endParaRPr>
          </a:p>
          <a:p>
            <a:pPr lvl="2"/>
            <a:r>
              <a:rPr lang="en-GB" sz="7200" b="1" dirty="0" err="1" smtClean="0">
                <a:solidFill>
                  <a:srgbClr val="0070C0"/>
                </a:solidFill>
              </a:rPr>
              <a:t>Título</a:t>
            </a:r>
            <a:r>
              <a:rPr lang="en-GB" sz="7200" b="1" dirty="0" smtClean="0">
                <a:solidFill>
                  <a:srgbClr val="0070C0"/>
                </a:solidFill>
              </a:rPr>
              <a:t> </a:t>
            </a:r>
            <a:r>
              <a:rPr lang="en-GB" sz="7200" b="1" dirty="0">
                <a:solidFill>
                  <a:srgbClr val="0070C0"/>
                </a:solidFill>
              </a:rPr>
              <a:t>do </a:t>
            </a:r>
            <a:r>
              <a:rPr lang="en-GB" sz="7200" b="1" dirty="0" err="1">
                <a:solidFill>
                  <a:srgbClr val="0070C0"/>
                </a:solidFill>
              </a:rPr>
              <a:t>livro</a:t>
            </a:r>
            <a:r>
              <a:rPr lang="en-GB" sz="7200" b="1" dirty="0">
                <a:solidFill>
                  <a:srgbClr val="0070C0"/>
                </a:solidFill>
              </a:rPr>
              <a:t>: </a:t>
            </a:r>
            <a:r>
              <a:rPr lang="en-GB" sz="7200" b="1" dirty="0" err="1">
                <a:solidFill>
                  <a:srgbClr val="0070C0"/>
                </a:solidFill>
              </a:rPr>
              <a:t>referência</a:t>
            </a:r>
            <a:r>
              <a:rPr lang="en-GB" sz="7200" b="1" dirty="0">
                <a:solidFill>
                  <a:srgbClr val="0070C0"/>
                </a:solidFill>
              </a:rPr>
              <a:t> </a:t>
            </a:r>
            <a:r>
              <a:rPr lang="en-GB" sz="7200" b="1" dirty="0" err="1">
                <a:solidFill>
                  <a:srgbClr val="0070C0"/>
                </a:solidFill>
              </a:rPr>
              <a:t>alegórica</a:t>
            </a:r>
            <a:r>
              <a:rPr lang="en-GB" sz="7200" b="1" dirty="0">
                <a:solidFill>
                  <a:srgbClr val="0070C0"/>
                </a:solidFill>
              </a:rPr>
              <a:t> à (</a:t>
            </a:r>
            <a:r>
              <a:rPr lang="en-GB" sz="7200" b="1" dirty="0" err="1">
                <a:solidFill>
                  <a:srgbClr val="0070C0"/>
                </a:solidFill>
              </a:rPr>
              <a:t>invasão</a:t>
            </a:r>
            <a:r>
              <a:rPr lang="en-GB" sz="7200" b="1" dirty="0">
                <a:solidFill>
                  <a:srgbClr val="0070C0"/>
                </a:solidFill>
              </a:rPr>
              <a:t>?/</a:t>
            </a:r>
            <a:r>
              <a:rPr lang="en-GB" sz="7200" b="1" dirty="0" err="1">
                <a:solidFill>
                  <a:srgbClr val="0070C0"/>
                </a:solidFill>
              </a:rPr>
              <a:t>anexação</a:t>
            </a:r>
            <a:r>
              <a:rPr lang="en-GB" sz="7200" b="1" dirty="0">
                <a:solidFill>
                  <a:srgbClr val="0070C0"/>
                </a:solidFill>
              </a:rPr>
              <a:t>?) de Goa à </a:t>
            </a:r>
            <a:r>
              <a:rPr lang="en-GB" sz="7200" b="1" dirty="0" err="1">
                <a:solidFill>
                  <a:srgbClr val="0070C0"/>
                </a:solidFill>
              </a:rPr>
              <a:t>Índia</a:t>
            </a:r>
            <a:r>
              <a:rPr lang="en-GB" sz="7200" b="1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GB" sz="72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solidFill>
                  <a:srgbClr val="0070C0"/>
                </a:solidFill>
              </a:rPr>
              <a:t>Monção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O </a:t>
            </a:r>
            <a:r>
              <a:rPr lang="en-GB" b="1" dirty="0" err="1" smtClean="0">
                <a:solidFill>
                  <a:srgbClr val="0070C0"/>
                </a:solidFill>
              </a:rPr>
              <a:t>lugar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err="1" smtClean="0">
                <a:solidFill>
                  <a:srgbClr val="0070C0"/>
                </a:solidFill>
              </a:rPr>
              <a:t>Relação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complexa</a:t>
            </a:r>
            <a:r>
              <a:rPr lang="en-GB" b="1" dirty="0" smtClean="0">
                <a:solidFill>
                  <a:srgbClr val="0070C0"/>
                </a:solidFill>
              </a:rPr>
              <a:t> com o </a:t>
            </a:r>
            <a:r>
              <a:rPr lang="en-GB" b="1" dirty="0" err="1" smtClean="0">
                <a:solidFill>
                  <a:srgbClr val="0070C0"/>
                </a:solidFill>
              </a:rPr>
              <a:t>mundo</a:t>
            </a:r>
            <a:r>
              <a:rPr lang="en-GB" b="1" dirty="0" smtClean="0">
                <a:solidFill>
                  <a:srgbClr val="0070C0"/>
                </a:solidFill>
              </a:rPr>
              <a:t> de fora: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Um </a:t>
            </a:r>
            <a:r>
              <a:rPr lang="en-GB" b="1" dirty="0" smtClean="0">
                <a:solidFill>
                  <a:srgbClr val="0070C0"/>
                </a:solidFill>
              </a:rPr>
              <a:t>entre-</a:t>
            </a:r>
            <a:r>
              <a:rPr lang="en-GB" b="1" dirty="0" err="1" smtClean="0">
                <a:solidFill>
                  <a:srgbClr val="0070C0"/>
                </a:solidFill>
              </a:rPr>
              <a:t>lugar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entre </a:t>
            </a:r>
            <a:r>
              <a:rPr lang="en-GB" b="1" dirty="0" err="1">
                <a:solidFill>
                  <a:srgbClr val="0070C0"/>
                </a:solidFill>
              </a:rPr>
              <a:t>duas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influências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formadoras</a:t>
            </a:r>
            <a:r>
              <a:rPr lang="en-GB" b="1" dirty="0">
                <a:solidFill>
                  <a:srgbClr val="0070C0"/>
                </a:solidFill>
              </a:rPr>
              <a:t>: Portugal e </a:t>
            </a:r>
            <a:r>
              <a:rPr lang="en-GB" b="1" dirty="0" err="1">
                <a:solidFill>
                  <a:srgbClr val="0070C0"/>
                </a:solidFill>
              </a:rPr>
              <a:t>Índia</a:t>
            </a:r>
            <a:endParaRPr lang="en-GB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b="1" dirty="0" err="1">
                <a:solidFill>
                  <a:srgbClr val="0070C0"/>
                </a:solidFill>
              </a:rPr>
              <a:t>Consciência</a:t>
            </a:r>
            <a:r>
              <a:rPr lang="en-GB" b="1" dirty="0">
                <a:solidFill>
                  <a:srgbClr val="0070C0"/>
                </a:solidFill>
              </a:rPr>
              <a:t> da </a:t>
            </a:r>
            <a:r>
              <a:rPr lang="en-GB" b="1" dirty="0" err="1" smtClean="0">
                <a:solidFill>
                  <a:srgbClr val="0070C0"/>
                </a:solidFill>
              </a:rPr>
              <a:t>relação</a:t>
            </a:r>
            <a:r>
              <a:rPr lang="en-GB" b="1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dependência</a:t>
            </a:r>
            <a:r>
              <a:rPr lang="en-GB" b="1" dirty="0" smtClean="0">
                <a:solidFill>
                  <a:srgbClr val="0070C0"/>
                </a:solidFill>
              </a:rPr>
              <a:t>?) </a:t>
            </a:r>
            <a:r>
              <a:rPr lang="en-GB" b="1" dirty="0">
                <a:solidFill>
                  <a:srgbClr val="0070C0"/>
                </a:solidFill>
              </a:rPr>
              <a:t>de Goa com Portugal e </a:t>
            </a:r>
            <a:r>
              <a:rPr lang="en-GB" b="1" dirty="0" err="1">
                <a:solidFill>
                  <a:srgbClr val="0070C0"/>
                </a:solidFill>
              </a:rPr>
              <a:t>Índia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O Local: </a:t>
            </a:r>
            <a:r>
              <a:rPr lang="en-GB" b="1" dirty="0" err="1" smtClean="0">
                <a:solidFill>
                  <a:srgbClr val="0070C0"/>
                </a:solidFill>
              </a:rPr>
              <a:t>contendas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hierárquicas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(</a:t>
            </a:r>
            <a:r>
              <a:rPr lang="en-GB" b="1" dirty="0" err="1" smtClean="0">
                <a:solidFill>
                  <a:srgbClr val="0070C0"/>
                </a:solidFill>
              </a:rPr>
              <a:t>Melo</a:t>
            </a:r>
            <a:r>
              <a:rPr lang="en-GB" b="1" dirty="0" smtClean="0">
                <a:solidFill>
                  <a:srgbClr val="0070C0"/>
                </a:solidFill>
              </a:rPr>
              <a:t> e Castro, 2019)</a:t>
            </a:r>
          </a:p>
        </p:txBody>
      </p:sp>
    </p:spTree>
    <p:extLst>
      <p:ext uri="{BB962C8B-B14F-4D97-AF65-F5344CB8AC3E}">
        <p14:creationId xmlns:p14="http://schemas.microsoft.com/office/powerpoint/2010/main" val="37657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Goa </a:t>
            </a:r>
            <a:r>
              <a:rPr lang="en-GB" b="1" dirty="0" err="1" smtClean="0">
                <a:solidFill>
                  <a:srgbClr val="0070C0"/>
                </a:solidFill>
              </a:rPr>
              <a:t>em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Monção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A </a:t>
            </a:r>
            <a:r>
              <a:rPr lang="pt-BR" b="1" dirty="0">
                <a:solidFill>
                  <a:srgbClr val="0070C0"/>
                </a:solidFill>
              </a:rPr>
              <a:t>hierarquia social </a:t>
            </a:r>
            <a:r>
              <a:rPr lang="pt-BR" dirty="0">
                <a:solidFill>
                  <a:srgbClr val="0070C0"/>
                </a:solidFill>
              </a:rPr>
              <a:t>(castas; proprietários e trabalhadores; cristãos e hindus; europeus, descendentes e autóctones</a:t>
            </a:r>
            <a:r>
              <a:rPr lang="pt-BR" i="1" dirty="0">
                <a:solidFill>
                  <a:srgbClr val="0070C0"/>
                </a:solidFill>
              </a:rPr>
              <a:t>)</a:t>
            </a:r>
            <a:r>
              <a:rPr lang="pt-BR" dirty="0">
                <a:solidFill>
                  <a:srgbClr val="0070C0"/>
                </a:solidFill>
              </a:rPr>
              <a:t>, </a:t>
            </a:r>
            <a:r>
              <a:rPr lang="pt-BR" dirty="0" smtClean="0">
                <a:solidFill>
                  <a:srgbClr val="0070C0"/>
                </a:solidFill>
              </a:rPr>
              <a:t>brâmanes, </a:t>
            </a:r>
            <a:r>
              <a:rPr lang="pt-BR" dirty="0" err="1" smtClean="0">
                <a:solidFill>
                  <a:srgbClr val="0070C0"/>
                </a:solidFill>
              </a:rPr>
              <a:t>chardos</a:t>
            </a:r>
            <a:r>
              <a:rPr lang="pt-BR" dirty="0" smtClean="0">
                <a:solidFill>
                  <a:srgbClr val="0070C0"/>
                </a:solidFill>
              </a:rPr>
              <a:t>, </a:t>
            </a:r>
            <a:r>
              <a:rPr lang="pt-BR" dirty="0" err="1" smtClean="0">
                <a:solidFill>
                  <a:srgbClr val="0070C0"/>
                </a:solidFill>
              </a:rPr>
              <a:t>curumbines</a:t>
            </a:r>
            <a:r>
              <a:rPr lang="pt-BR" dirty="0" smtClean="0">
                <a:solidFill>
                  <a:srgbClr val="0070C0"/>
                </a:solidFill>
              </a:rPr>
              <a:t>; </a:t>
            </a:r>
            <a:r>
              <a:rPr lang="pt-BR" dirty="0" err="1" smtClean="0">
                <a:solidFill>
                  <a:srgbClr val="0070C0"/>
                </a:solidFill>
              </a:rPr>
              <a:t>batecares</a:t>
            </a:r>
            <a:r>
              <a:rPr lang="pt-BR" dirty="0" smtClean="0">
                <a:solidFill>
                  <a:srgbClr val="0070C0"/>
                </a:solidFill>
              </a:rPr>
              <a:t> e manducares.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situação econômica </a:t>
            </a:r>
            <a:r>
              <a:rPr lang="pt-BR" dirty="0">
                <a:solidFill>
                  <a:srgbClr val="0070C0"/>
                </a:solidFill>
              </a:rPr>
              <a:t>(declínio da agricultura; migração para a grande Índia, a África, e mais longe ainda; a incipiente, titubeante mobilidade social do subalterno), </a:t>
            </a:r>
            <a:endParaRPr lang="pt-B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T</a:t>
            </a:r>
            <a:r>
              <a:rPr lang="pt-BR" b="1" dirty="0" smtClean="0">
                <a:solidFill>
                  <a:srgbClr val="0070C0"/>
                </a:solidFill>
              </a:rPr>
              <a:t>radição </a:t>
            </a:r>
            <a:r>
              <a:rPr lang="pt-BR" b="1" dirty="0">
                <a:solidFill>
                  <a:srgbClr val="0070C0"/>
                </a:solidFill>
              </a:rPr>
              <a:t>e mudança </a:t>
            </a:r>
            <a:r>
              <a:rPr lang="pt-BR" dirty="0">
                <a:solidFill>
                  <a:srgbClr val="0070C0"/>
                </a:solidFill>
              </a:rPr>
              <a:t>(casamento; religião; papeis de gênero).</a:t>
            </a:r>
            <a:r>
              <a:rPr lang="pt-BR" i="1" dirty="0">
                <a:solidFill>
                  <a:srgbClr val="0070C0"/>
                </a:solidFill>
              </a:rPr>
              <a:t> </a:t>
            </a:r>
            <a:endParaRPr lang="pt-BR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(Melo e Castro, 2019)</a:t>
            </a:r>
            <a:endParaRPr lang="pt-B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8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/>
            </a:r>
            <a:br>
              <a:rPr lang="pt-BR" sz="3200" b="1" dirty="0" smtClean="0">
                <a:solidFill>
                  <a:srgbClr val="0070C0"/>
                </a:solidFill>
              </a:rPr>
            </a:br>
            <a:r>
              <a:rPr lang="pt-BR" sz="3200" b="1" dirty="0" smtClean="0">
                <a:solidFill>
                  <a:srgbClr val="0070C0"/>
                </a:solidFill>
              </a:rPr>
              <a:t>Narrativas </a:t>
            </a:r>
            <a:r>
              <a:rPr lang="pt-BR" sz="3200" b="1" dirty="0">
                <a:solidFill>
                  <a:srgbClr val="0070C0"/>
                </a:solidFill>
              </a:rPr>
              <a:t>de comunidades: o dia a dia; o quotidiano (</a:t>
            </a:r>
            <a:r>
              <a:rPr lang="pt-BR" sz="3200" b="1" dirty="0" err="1">
                <a:solidFill>
                  <a:srgbClr val="0070C0"/>
                </a:solidFill>
              </a:rPr>
              <a:t>Zagarell</a:t>
            </a:r>
            <a:r>
              <a:rPr lang="pt-BR" sz="3200" b="1" dirty="0">
                <a:solidFill>
                  <a:srgbClr val="0070C0"/>
                </a:solidFill>
              </a:rPr>
              <a:t>)</a:t>
            </a:r>
            <a:br>
              <a:rPr lang="pt-BR" sz="3200" b="1" dirty="0">
                <a:solidFill>
                  <a:srgbClr val="0070C0"/>
                </a:solidFill>
              </a:rPr>
            </a:br>
            <a:r>
              <a:rPr lang="pt-BR" sz="3200" b="1" dirty="0">
                <a:solidFill>
                  <a:srgbClr val="0070C0"/>
                </a:solidFill>
              </a:rPr>
              <a:t/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>
              <a:solidFill>
                <a:srgbClr val="0070C0"/>
              </a:solidFill>
            </a:endParaRPr>
          </a:p>
          <a:p>
            <a:pPr algn="just"/>
            <a:r>
              <a:rPr lang="pt-BR" i="1" dirty="0" smtClean="0">
                <a:solidFill>
                  <a:srgbClr val="0070C0"/>
                </a:solidFill>
              </a:rPr>
              <a:t>Monção</a:t>
            </a:r>
            <a:r>
              <a:rPr lang="pt-BR" dirty="0">
                <a:solidFill>
                  <a:srgbClr val="0070C0"/>
                </a:solidFill>
              </a:rPr>
              <a:t>: “decadência da grande propriedade rural (que se vem processando lentamente desde o início do século e que foi tremendamente acelerada nos últimos vinte anos com a progressiva industrialização de </a:t>
            </a:r>
            <a:r>
              <a:rPr lang="pt-BR" dirty="0" err="1">
                <a:solidFill>
                  <a:srgbClr val="0070C0"/>
                </a:solidFill>
              </a:rPr>
              <a:t>Goa</a:t>
            </a:r>
            <a:r>
              <a:rPr lang="pt-BR" dirty="0">
                <a:solidFill>
                  <a:srgbClr val="0070C0"/>
                </a:solidFill>
              </a:rPr>
              <a:t> e com a recusa crescente dos manducares de continuarem submissamente no seu papel de servos da gleba) e da sua estrutura semifeudal’ (Devi e Seabra, 1971: 29), </a:t>
            </a:r>
            <a:endParaRPr lang="en-GB" b="1" dirty="0">
              <a:solidFill>
                <a:srgbClr val="0070C0"/>
              </a:solidFill>
            </a:endParaRPr>
          </a:p>
          <a:p>
            <a:endParaRPr lang="pt-BR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“A </a:t>
            </a:r>
            <a:r>
              <a:rPr lang="en-GB" b="1" dirty="0" err="1">
                <a:solidFill>
                  <a:srgbClr val="0070C0"/>
                </a:solidFill>
              </a:rPr>
              <a:t>Droga</a:t>
            </a:r>
            <a:r>
              <a:rPr lang="en-GB" b="1" dirty="0">
                <a:solidFill>
                  <a:srgbClr val="0070C0"/>
                </a:solidFill>
              </a:rPr>
              <a:t>”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A medida que se </a:t>
            </a:r>
            <a:r>
              <a:rPr lang="pt-BR" b="1" dirty="0" err="1">
                <a:solidFill>
                  <a:srgbClr val="0070C0"/>
                </a:solidFill>
              </a:rPr>
              <a:t>íam</a:t>
            </a:r>
            <a:r>
              <a:rPr lang="pt-BR" b="1" dirty="0">
                <a:solidFill>
                  <a:srgbClr val="0070C0"/>
                </a:solidFill>
              </a:rPr>
              <a:t> aproximando da aldeia [...], as primeiras casas começavam a aparecer, confundindo-se com as árvores, dominadas pelo casarão de pedra e cal do </a:t>
            </a:r>
            <a:r>
              <a:rPr lang="pt-BR" b="1" dirty="0" err="1">
                <a:solidFill>
                  <a:srgbClr val="0070C0"/>
                </a:solidFill>
              </a:rPr>
              <a:t>batecar</a:t>
            </a:r>
            <a:r>
              <a:rPr lang="pt-BR" b="1" dirty="0">
                <a:solidFill>
                  <a:srgbClr val="0070C0"/>
                </a:solidFill>
              </a:rPr>
              <a:t> Dias [...] As pequenas mercearias, iluminadas com </a:t>
            </a:r>
            <a:r>
              <a:rPr lang="pt-BR" b="1" dirty="0" err="1">
                <a:solidFill>
                  <a:srgbClr val="0070C0"/>
                </a:solidFill>
              </a:rPr>
              <a:t>petromax</a:t>
            </a:r>
            <a:r>
              <a:rPr lang="pt-BR" b="1" dirty="0">
                <a:solidFill>
                  <a:srgbClr val="0070C0"/>
                </a:solidFill>
              </a:rPr>
              <a:t>, avivam a povoação. Àquela hora, os homens reuniam-se ali, para fumarem os seus canudos, beberem o seu </a:t>
            </a:r>
            <a:r>
              <a:rPr lang="pt-BR" b="1" dirty="0" err="1">
                <a:solidFill>
                  <a:srgbClr val="0070C0"/>
                </a:solidFill>
              </a:rPr>
              <a:t>fenim</a:t>
            </a:r>
            <a:r>
              <a:rPr lang="pt-BR" b="1" dirty="0">
                <a:solidFill>
                  <a:srgbClr val="0070C0"/>
                </a:solidFill>
              </a:rPr>
              <a:t>, e darem à língua sobre os acontecimentos do dia. As mulheres estavam em casa, a moer os temperos ou a requintar o caril da noite. As poucas que podiam andar por fora, ainda na noite, eram uma ou outra peixeira, atrasada no regresso do Mercado de </a:t>
            </a:r>
            <a:r>
              <a:rPr lang="pt-BR" b="1" dirty="0" err="1">
                <a:solidFill>
                  <a:srgbClr val="0070C0"/>
                </a:solidFill>
              </a:rPr>
              <a:t>Mapuçá</a:t>
            </a:r>
            <a:r>
              <a:rPr lang="pt-BR" b="1" dirty="0">
                <a:solidFill>
                  <a:srgbClr val="0070C0"/>
                </a:solidFill>
              </a:rPr>
              <a:t>. De uma </a:t>
            </a:r>
            <a:r>
              <a:rPr lang="pt-BR" b="1" dirty="0" err="1">
                <a:solidFill>
                  <a:srgbClr val="0070C0"/>
                </a:solidFill>
              </a:rPr>
              <a:t>grafanola</a:t>
            </a:r>
            <a:r>
              <a:rPr lang="pt-BR" b="1" dirty="0">
                <a:solidFill>
                  <a:srgbClr val="0070C0"/>
                </a:solidFill>
              </a:rPr>
              <a:t> distante, a voz duma cantora indiana chegava até eles, uma voz fina e melodiosa, como um lamento mágico (2003: 119)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6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1864</Words>
  <Application>Microsoft Macintosh PowerPoint</Application>
  <PresentationFormat>Widescreen</PresentationFormat>
  <Paragraphs>228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Monção (1963)</vt:lpstr>
      <vt:lpstr>Vimala Devi</vt:lpstr>
      <vt:lpstr>PowerPoint Presentation</vt:lpstr>
      <vt:lpstr>Monção</vt:lpstr>
      <vt:lpstr>Monção: o título</vt:lpstr>
      <vt:lpstr>Monção</vt:lpstr>
      <vt:lpstr>Goa em Monção</vt:lpstr>
      <vt:lpstr> Narrativas de comunidades: o dia a dia; o quotidiano (Zagarell)  </vt:lpstr>
      <vt:lpstr>“A Droga”</vt:lpstr>
      <vt:lpstr>As personagens mulheres em Monção</vt:lpstr>
      <vt:lpstr>Batecans, manducares e curumbinas</vt:lpstr>
      <vt:lpstr>Personagens: os de cima e os de baixo</vt:lpstr>
      <vt:lpstr>A voz narrativa</vt:lpstr>
      <vt:lpstr>“Recordações de Tio Salú” </vt:lpstr>
      <vt:lpstr>PowerPoint Presentation</vt:lpstr>
      <vt:lpstr>PowerPoint Presentation</vt:lpstr>
      <vt:lpstr>As mulheres hindus</vt:lpstr>
      <vt:lpstr>Nattak</vt:lpstr>
      <vt:lpstr>Nattak</vt:lpstr>
      <vt:lpstr>PowerPoint Presentation</vt:lpstr>
      <vt:lpstr>      Nattak</vt:lpstr>
      <vt:lpstr>Tiatr (do português, teatro)</vt:lpstr>
      <vt:lpstr>O Tiatr</vt:lpstr>
      <vt:lpstr>Durga</vt:lpstr>
      <vt:lpstr>PowerPoint Presentation</vt:lpstr>
      <vt:lpstr>O Genro Comensal</vt:lpstr>
      <vt:lpstr>PowerPoint Presentation</vt:lpstr>
      <vt:lpstr>PowerPoint Presentation</vt:lpstr>
      <vt:lpstr>PowerPoint Presentation</vt:lpstr>
      <vt:lpstr>Goa: uma sociedade de emigrantes</vt:lpstr>
      <vt:lpstr>A Emigração Goesa</vt:lpstr>
      <vt:lpstr>Motivos</vt:lpstr>
      <vt:lpstr>Impacto da emigração sobre as mulheres</vt:lpstr>
      <vt:lpstr>Usos e Costumes em ambas comunidades</vt:lpstr>
      <vt:lpstr>Textos Citados</vt:lpstr>
      <vt:lpstr>Textos Citados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Cielo Griselda Festino</dc:creator>
  <cp:lastModifiedBy>Helder Garmes</cp:lastModifiedBy>
  <cp:revision>76</cp:revision>
  <dcterms:created xsi:type="dcterms:W3CDTF">2019-09-02T10:54:13Z</dcterms:created>
  <dcterms:modified xsi:type="dcterms:W3CDTF">2019-11-08T18:44:25Z</dcterms:modified>
</cp:coreProperties>
</file>