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336" r:id="rId2"/>
    <p:sldId id="335" r:id="rId3"/>
    <p:sldId id="333" r:id="rId4"/>
    <p:sldId id="334" r:id="rId5"/>
    <p:sldId id="316" r:id="rId6"/>
    <p:sldId id="317" r:id="rId7"/>
    <p:sldId id="337" r:id="rId8"/>
    <p:sldId id="345" r:id="rId9"/>
    <p:sldId id="269" r:id="rId10"/>
    <p:sldId id="347" r:id="rId11"/>
    <p:sldId id="314" r:id="rId12"/>
    <p:sldId id="349" r:id="rId13"/>
    <p:sldId id="351" r:id="rId14"/>
    <p:sldId id="343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40" r:id="rId25"/>
    <p:sldId id="341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</p:sldIdLst>
  <p:sldSz cx="9144000" cy="6858000" type="screen4x3"/>
  <p:notesSz cx="6669088" cy="97536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99"/>
    <a:srgbClr val="CC3300"/>
    <a:srgbClr val="0000FF"/>
    <a:srgbClr val="0066FF"/>
    <a:srgbClr val="FF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er\Documents\disciplinas\zea0564%20fisico-quimica\listas%20e%20avaliacoes\turma%202012\TG-2\diurno\grupo11diurn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er\Documents\disciplinas\zea0564%20fisico-quimica\listas%20e%20avaliacoes\turma%202012\TG-2\diurno\grupo11diurn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Desvio relativo P vs.</a:t>
            </a:r>
            <a:r>
              <a:rPr lang="en-US" baseline="0"/>
              <a:t> x</a:t>
            </a:r>
            <a:r>
              <a:rPr lang="en-US" baseline="-25000"/>
              <a:t>1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Desvio relativo P vs. x1</c:v>
          </c:tx>
          <c:spPr>
            <a:ln w="28575">
              <a:noFill/>
            </a:ln>
          </c:spPr>
          <c:marker>
            <c:spPr>
              <a:solidFill>
                <a:srgbClr val="FF33CC"/>
              </a:solidFill>
            </c:spPr>
          </c:marker>
          <c:xVal>
            <c:numRef>
              <c:f>[grupo11diurno.xls]Margules!$A$11:$A$18</c:f>
              <c:numCache>
                <c:formatCode>General</c:formatCode>
                <c:ptCount val="8"/>
                <c:pt idx="0">
                  <c:v>0.13700000000000001</c:v>
                </c:pt>
                <c:pt idx="1">
                  <c:v>0.29899999999999999</c:v>
                </c:pt>
                <c:pt idx="2">
                  <c:v>0.41399999999999998</c:v>
                </c:pt>
                <c:pt idx="3">
                  <c:v>0.52100000000000002</c:v>
                </c:pt>
                <c:pt idx="4">
                  <c:v>0.63</c:v>
                </c:pt>
                <c:pt idx="5">
                  <c:v>0.69699999999999995</c:v>
                </c:pt>
                <c:pt idx="6">
                  <c:v>0.76100000000000001</c:v>
                </c:pt>
                <c:pt idx="7">
                  <c:v>0.86199999999999999</c:v>
                </c:pt>
              </c:numCache>
            </c:numRef>
          </c:xVal>
          <c:yVal>
            <c:numRef>
              <c:f>[grupo11diurno.xls]Margules!$Q$11:$Q$18</c:f>
              <c:numCache>
                <c:formatCode>General</c:formatCode>
                <c:ptCount val="8"/>
                <c:pt idx="0">
                  <c:v>1.9279342444551424</c:v>
                </c:pt>
                <c:pt idx="1">
                  <c:v>0.86297912170999991</c:v>
                </c:pt>
                <c:pt idx="2">
                  <c:v>-4.8627841537209927E-2</c:v>
                </c:pt>
                <c:pt idx="3">
                  <c:v>-0.62433409017681463</c:v>
                </c:pt>
                <c:pt idx="4">
                  <c:v>-0.53436771850587428</c:v>
                </c:pt>
                <c:pt idx="5">
                  <c:v>-0.2313045827576565</c:v>
                </c:pt>
                <c:pt idx="6">
                  <c:v>0.25834340448405624</c:v>
                </c:pt>
                <c:pt idx="7">
                  <c:v>0.79687079613209066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48-4411-8803-4B90B07A9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796560"/>
        <c:axId val="245797120"/>
      </c:scatterChart>
      <c:valAx>
        <c:axId val="245796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pt-BR" sz="180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pt-BR" sz="1800" baseline="-25000">
                    <a:latin typeface="Arial" pitchFamily="34" charset="0"/>
                    <a:cs typeface="Arial" pitchFamily="34" charset="0"/>
                  </a:rPr>
                  <a:t>1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797120"/>
        <c:crosses val="autoZero"/>
        <c:crossBetween val="midCat"/>
      </c:valAx>
      <c:valAx>
        <c:axId val="24579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7965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Desvio relativo y</a:t>
            </a:r>
            <a:r>
              <a:rPr lang="en-US" baseline="-25000"/>
              <a:t>1</a:t>
            </a:r>
            <a:r>
              <a:rPr lang="en-US"/>
              <a:t> vs. x</a:t>
            </a:r>
            <a:r>
              <a:rPr lang="en-US" baseline="-25000"/>
              <a:t>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3815473544486672E-2"/>
          <c:y val="0.11073919107391912"/>
          <c:w val="0.8947840863184795"/>
          <c:h val="0.78967921896792193"/>
        </c:manualLayout>
      </c:layout>
      <c:scatterChart>
        <c:scatterStyle val="lineMarker"/>
        <c:varyColors val="0"/>
        <c:ser>
          <c:idx val="0"/>
          <c:order val="0"/>
          <c:tx>
            <c:v>Desvio relativo y1 vs. x1</c:v>
          </c:tx>
          <c:spPr>
            <a:ln w="28575">
              <a:noFill/>
            </a:ln>
          </c:spPr>
          <c:marker>
            <c:spPr>
              <a:solidFill>
                <a:srgbClr val="FF33CC"/>
              </a:solidFill>
            </c:spPr>
          </c:marker>
          <c:xVal>
            <c:numRef>
              <c:f>[grupo11diurno.xls]Margules!$A$11:$A$18</c:f>
              <c:numCache>
                <c:formatCode>General</c:formatCode>
                <c:ptCount val="8"/>
                <c:pt idx="0">
                  <c:v>0.13700000000000001</c:v>
                </c:pt>
                <c:pt idx="1">
                  <c:v>0.29899999999999999</c:v>
                </c:pt>
                <c:pt idx="2">
                  <c:v>0.41399999999999998</c:v>
                </c:pt>
                <c:pt idx="3">
                  <c:v>0.52100000000000002</c:v>
                </c:pt>
                <c:pt idx="4">
                  <c:v>0.63</c:v>
                </c:pt>
                <c:pt idx="5">
                  <c:v>0.69699999999999995</c:v>
                </c:pt>
                <c:pt idx="6">
                  <c:v>0.76100000000000001</c:v>
                </c:pt>
                <c:pt idx="7">
                  <c:v>0.86199999999999999</c:v>
                </c:pt>
              </c:numCache>
            </c:numRef>
          </c:xVal>
          <c:yVal>
            <c:numRef>
              <c:f>[grupo11diurno.xls]Margules!$P$11:$P$18</c:f>
              <c:numCache>
                <c:formatCode>General</c:formatCode>
                <c:ptCount val="8"/>
                <c:pt idx="0">
                  <c:v>11.797945225643959</c:v>
                </c:pt>
                <c:pt idx="1">
                  <c:v>5.9742299290963921</c:v>
                </c:pt>
                <c:pt idx="2">
                  <c:v>3.4445406122962021</c:v>
                </c:pt>
                <c:pt idx="3">
                  <c:v>1.087616109491482</c:v>
                </c:pt>
                <c:pt idx="4">
                  <c:v>-0.68267317416404483</c:v>
                </c:pt>
                <c:pt idx="5">
                  <c:v>-1.6139076340798517</c:v>
                </c:pt>
                <c:pt idx="6">
                  <c:v>-1.8452502865879188</c:v>
                </c:pt>
                <c:pt idx="7">
                  <c:v>-2.1820960098733018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C3-4C5E-B96D-B5FA7A94C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799360"/>
        <c:axId val="246078640"/>
      </c:scatterChart>
      <c:valAx>
        <c:axId val="245799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pt-BR" sz="180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pt-BR" sz="1800" baseline="-25000">
                    <a:latin typeface="Arial" pitchFamily="34" charset="0"/>
                    <a:cs typeface="Arial" pitchFamily="34" charset="0"/>
                  </a:rPr>
                  <a:t>1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6078640"/>
        <c:crosses val="autoZero"/>
        <c:crossBetween val="midCat"/>
      </c:valAx>
      <c:valAx>
        <c:axId val="24607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7993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8826" cy="48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4" tIns="45002" rIns="90004" bIns="45002" numCol="1" anchor="t" anchorCtr="0" compatLnSpc="1">
            <a:prstTxWarp prst="textNoShape">
              <a:avLst/>
            </a:prstTxWarp>
          </a:bodyPr>
          <a:lstStyle>
            <a:lvl1pPr defTabSz="900113">
              <a:defRPr sz="1200" baseline="0"/>
            </a:lvl1pPr>
          </a:lstStyle>
          <a:p>
            <a:endParaRPr lang="pt-B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673" y="1"/>
            <a:ext cx="2888826" cy="48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4" tIns="45002" rIns="90004" bIns="45002" numCol="1" anchor="t" anchorCtr="0" compatLnSpc="1">
            <a:prstTxWarp prst="textNoShape">
              <a:avLst/>
            </a:prstTxWarp>
          </a:bodyPr>
          <a:lstStyle>
            <a:lvl1pPr algn="r" defTabSz="900113">
              <a:defRPr sz="1200" baseline="0"/>
            </a:lvl1pPr>
          </a:lstStyle>
          <a:p>
            <a:endParaRPr lang="pt-BR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874"/>
            <a:ext cx="2888826" cy="48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4" tIns="45002" rIns="90004" bIns="45002" numCol="1" anchor="b" anchorCtr="0" compatLnSpc="1">
            <a:prstTxWarp prst="textNoShape">
              <a:avLst/>
            </a:prstTxWarp>
          </a:bodyPr>
          <a:lstStyle>
            <a:lvl1pPr defTabSz="900113">
              <a:defRPr sz="1200" baseline="0"/>
            </a:lvl1pPr>
          </a:lstStyle>
          <a:p>
            <a:endParaRPr lang="pt-BR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673" y="9263874"/>
            <a:ext cx="2888826" cy="48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4" tIns="45002" rIns="90004" bIns="45002" numCol="1" anchor="b" anchorCtr="0" compatLnSpc="1">
            <a:prstTxWarp prst="textNoShape">
              <a:avLst/>
            </a:prstTxWarp>
          </a:bodyPr>
          <a:lstStyle>
            <a:lvl1pPr algn="r" defTabSz="900113">
              <a:defRPr sz="1200" baseline="0"/>
            </a:lvl1pPr>
          </a:lstStyle>
          <a:p>
            <a:fld id="{EFC3FABC-C930-45D3-97F1-A11B5FDF167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425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6248400" y="6381750"/>
            <a:ext cx="2895600" cy="476250"/>
          </a:xfrm>
        </p:spPr>
        <p:txBody>
          <a:bodyPr/>
          <a:lstStyle>
            <a:lvl1pPr>
              <a:defRPr i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 baseline="0"/>
            </a:lvl1pPr>
          </a:lstStyle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3" Type="http://schemas.openxmlformats.org/officeDocument/2006/relationships/image" Target="../media/image110.png"/><Relationship Id="rId12" Type="http://schemas.openxmlformats.org/officeDocument/2006/relationships/image" Target="../media/image45.wmf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120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emf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0.emf"/><Relationship Id="rId9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0.png"/><Relationship Id="rId5" Type="http://schemas.openxmlformats.org/officeDocument/2006/relationships/image" Target="../media/image53.emf"/><Relationship Id="rId4" Type="http://schemas.openxmlformats.org/officeDocument/2006/relationships/image" Target="../media/image45.wmf"/><Relationship Id="rId9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9.jpeg"/><Relationship Id="rId4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6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hyperlink" Target="http://estouemagrecendo.zip.net/images/duvida.gif" TargetMode="Externa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emf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doi.org/10.1155/2013/932103" TargetMode="External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>
            <a:extLst>
              <a:ext uri="{FF2B5EF4-FFF2-40B4-BE49-F238E27FC236}">
                <a16:creationId xmlns:a16="http://schemas.microsoft.com/office/drawing/2014/main" id="{D6C33B02-DE55-4F8C-B9B5-6EB03BDB6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000" dirty="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000" dirty="0"/>
              <a:t>ZEA0564 – Físico-Química</a:t>
            </a:r>
          </a:p>
        </p:txBody>
      </p:sp>
      <p:sp>
        <p:nvSpPr>
          <p:cNvPr id="16387" name="CaixaDeTexto 2">
            <a:extLst>
              <a:ext uri="{FF2B5EF4-FFF2-40B4-BE49-F238E27FC236}">
                <a16:creationId xmlns:a16="http://schemas.microsoft.com/office/drawing/2014/main" id="{FBD8ED58-CCD2-4F94-AF01-ED74A8FD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26" y="1722928"/>
            <a:ext cx="82140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b="1" i="1" u="sng" baseline="0" dirty="0">
                <a:solidFill>
                  <a:srgbClr val="0070C0"/>
                </a:solidFill>
              </a:rPr>
              <a:t>Teoria Termodinâmica de Soluções (TTS)</a:t>
            </a:r>
            <a:endParaRPr lang="en-IE" altLang="en-US" b="1" i="1" u="sng" baseline="0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 i="1" u="sng" dirty="0">
              <a:solidFill>
                <a:srgbClr val="0070C0"/>
              </a:solidFill>
            </a:endParaRPr>
          </a:p>
        </p:txBody>
      </p:sp>
      <p:sp>
        <p:nvSpPr>
          <p:cNvPr id="16388" name="CaixaDeTexto 2">
            <a:extLst>
              <a:ext uri="{FF2B5EF4-FFF2-40B4-BE49-F238E27FC236}">
                <a16:creationId xmlns:a16="http://schemas.microsoft.com/office/drawing/2014/main" id="{9A737DFC-91E8-4042-87A8-66037696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750" y="2577549"/>
            <a:ext cx="5381602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800" b="1" u="sng" baseline="0">
                <a:solidFill>
                  <a:srgbClr val="FF0000"/>
                </a:solidFill>
              </a:rPr>
              <a:t>Propriedades </a:t>
            </a:r>
            <a:r>
              <a:rPr lang="pt-BR" altLang="en-US" sz="2800" b="1" u="sng" baseline="0" smtClean="0">
                <a:solidFill>
                  <a:srgbClr val="FF0000"/>
                </a:solidFill>
              </a:rPr>
              <a:t>em (de) </a:t>
            </a:r>
            <a:r>
              <a:rPr lang="pt-BR" altLang="en-US" sz="2800" b="1" u="sng" baseline="0" dirty="0" smtClean="0">
                <a:solidFill>
                  <a:srgbClr val="FF0000"/>
                </a:solidFill>
              </a:rPr>
              <a:t>excesso</a:t>
            </a:r>
            <a:endParaRPr lang="pt-BR" altLang="en-US" sz="2800" b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800" b="1" dirty="0">
              <a:solidFill>
                <a:srgbClr val="FF33CC"/>
              </a:solidFill>
            </a:endParaRPr>
          </a:p>
        </p:txBody>
      </p:sp>
      <p:sp>
        <p:nvSpPr>
          <p:cNvPr id="16389" name="CaixaDeTexto 2">
            <a:extLst>
              <a:ext uri="{FF2B5EF4-FFF2-40B4-BE49-F238E27FC236}">
                <a16:creationId xmlns:a16="http://schemas.microsoft.com/office/drawing/2014/main" id="{D1EE2646-98A0-47E9-AE27-228740E1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366" y="5861892"/>
            <a:ext cx="3317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Profa. Samantha C. Pinho</a:t>
            </a:r>
            <a:endParaRPr lang="en-IE" altLang="en-US" sz="2000" b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FF33CC"/>
              </a:solidFill>
            </a:endParaRPr>
          </a:p>
        </p:txBody>
      </p:sp>
      <p:pic>
        <p:nvPicPr>
          <p:cNvPr id="16390" name="Imagem 2" descr="fig7">
            <a:extLst>
              <a:ext uri="{FF2B5EF4-FFF2-40B4-BE49-F238E27FC236}">
                <a16:creationId xmlns:a16="http://schemas.microsoft.com/office/drawing/2014/main" id="{2F0AA475-C8E3-4D8D-B9E5-CB9DAFB2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2969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CaixaDeTexto 2">
            <a:extLst>
              <a:ext uri="{FF2B5EF4-FFF2-40B4-BE49-F238E27FC236}">
                <a16:creationId xmlns:a16="http://schemas.microsoft.com/office/drawing/2014/main" id="{311524EA-D99C-4A1E-8F0A-6C72187F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209550"/>
            <a:ext cx="56181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Universidade de São Paulo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Faculdade de Zootecnia e Eng. de Alimentos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Departamento de Eng. de Alimentos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ZEA0564 – Físico-Química (</a:t>
            </a:r>
            <a:r>
              <a:rPr lang="pt-BR" altLang="en-US" sz="2000" b="1" baseline="0" dirty="0" smtClean="0"/>
              <a:t>1S/2023)</a:t>
            </a:r>
            <a:endParaRPr lang="en-IE" altLang="en-US" sz="2000" b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FF33CC"/>
              </a:solidFill>
            </a:endParaRP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34B936A3-48F4-426B-AE84-19E5C82BE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2" y="6534270"/>
            <a:ext cx="4511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en-US" sz="1200" b="1" i="1" baseline="0" dirty="0"/>
              <a:t>Referências: cap. 7 Koretsky;  cap. 11 e 12 Van Ness (7ª ed.)</a:t>
            </a:r>
            <a:endParaRPr lang="en-IE" altLang="en-US" sz="1200" b="1" i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200" b="1" i="1" dirty="0">
              <a:solidFill>
                <a:srgbClr val="FF33CC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454573" y="4159557"/>
            <a:ext cx="19800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en-US" b="1" i="1" baseline="0" dirty="0" smtClean="0">
                <a:solidFill>
                  <a:srgbClr val="FF33CC"/>
                </a:solidFill>
              </a:rPr>
              <a:t>Aulas 11 e 12</a:t>
            </a:r>
          </a:p>
          <a:p>
            <a:pPr algn="ctr"/>
            <a:endParaRPr lang="pt-BR" altLang="en-US" b="1" i="1" baseline="0" dirty="0" smtClean="0">
              <a:solidFill>
                <a:srgbClr val="FF33CC"/>
              </a:solidFill>
            </a:endParaRPr>
          </a:p>
          <a:p>
            <a:pPr algn="ctr"/>
            <a:r>
              <a:rPr lang="pt-BR" altLang="en-US" b="1" i="1" baseline="0" dirty="0" smtClean="0">
                <a:solidFill>
                  <a:srgbClr val="FF33CC"/>
                </a:solidFill>
              </a:rPr>
              <a:t>13</a:t>
            </a:r>
            <a:r>
              <a:rPr lang="pt-BR" altLang="en-US" b="1" i="1" baseline="0" dirty="0" smtClean="0">
                <a:solidFill>
                  <a:srgbClr val="FF33CC"/>
                </a:solidFill>
              </a:rPr>
              <a:t>/05 </a:t>
            </a:r>
            <a:r>
              <a:rPr lang="pt-BR" altLang="en-US" b="1" i="1" baseline="0" dirty="0" smtClean="0">
                <a:solidFill>
                  <a:srgbClr val="FF33CC"/>
                </a:solidFill>
              </a:rPr>
              <a:t>e </a:t>
            </a:r>
            <a:r>
              <a:rPr lang="pt-BR" altLang="en-US" b="1" i="1" baseline="0" dirty="0" smtClean="0">
                <a:solidFill>
                  <a:srgbClr val="FF33CC"/>
                </a:solidFill>
              </a:rPr>
              <a:t>27</a:t>
            </a:r>
            <a:r>
              <a:rPr lang="pt-BR" altLang="en-US" b="1" i="1" baseline="0" dirty="0" smtClean="0">
                <a:solidFill>
                  <a:srgbClr val="FF33CC"/>
                </a:solidFill>
              </a:rPr>
              <a:t>/06 </a:t>
            </a:r>
            <a:r>
              <a:rPr lang="pt-BR" altLang="en-US" b="1" i="1" baseline="0" dirty="0" smtClean="0">
                <a:solidFill>
                  <a:srgbClr val="FF33CC"/>
                </a:solidFill>
              </a:rPr>
              <a:t>(N)</a:t>
            </a:r>
          </a:p>
          <a:p>
            <a:pPr algn="ctr"/>
            <a:r>
              <a:rPr lang="pt-BR" altLang="en-US" b="1" i="1" baseline="0" dirty="0" smtClean="0">
                <a:solidFill>
                  <a:srgbClr val="FF33CC"/>
                </a:solidFill>
              </a:rPr>
              <a:t>15</a:t>
            </a:r>
            <a:r>
              <a:rPr lang="pt-BR" altLang="en-US" b="1" i="1" baseline="0" dirty="0" smtClean="0">
                <a:solidFill>
                  <a:srgbClr val="FF33CC"/>
                </a:solidFill>
              </a:rPr>
              <a:t>/06 </a:t>
            </a:r>
            <a:r>
              <a:rPr lang="pt-BR" altLang="en-US" b="1" i="1" baseline="0" dirty="0" smtClean="0">
                <a:solidFill>
                  <a:srgbClr val="FF33CC"/>
                </a:solidFill>
              </a:rPr>
              <a:t>e </a:t>
            </a:r>
            <a:r>
              <a:rPr lang="pt-BR" altLang="en-US" b="1" i="1" baseline="0" dirty="0" smtClean="0">
                <a:solidFill>
                  <a:srgbClr val="FF33CC"/>
                </a:solidFill>
              </a:rPr>
              <a:t>29</a:t>
            </a:r>
            <a:r>
              <a:rPr lang="pt-BR" altLang="en-US" b="1" i="1" baseline="0" dirty="0" smtClean="0">
                <a:solidFill>
                  <a:srgbClr val="FF33CC"/>
                </a:solidFill>
              </a:rPr>
              <a:t>/06 </a:t>
            </a:r>
            <a:r>
              <a:rPr lang="pt-BR" altLang="en-US" b="1" i="1" baseline="0" dirty="0" smtClean="0">
                <a:solidFill>
                  <a:srgbClr val="FF33CC"/>
                </a:solidFill>
              </a:rPr>
              <a:t>(D)</a:t>
            </a:r>
            <a:endParaRPr lang="pt-BR" altLang="en-US" b="1" i="1" baseline="0" dirty="0">
              <a:solidFill>
                <a:srgbClr val="FF33CC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398607" y="3471913"/>
            <a:ext cx="2450398" cy="2569996"/>
            <a:chOff x="398607" y="3471913"/>
            <a:chExt cx="2450398" cy="2569996"/>
          </a:xfrm>
        </p:grpSpPr>
        <p:grpSp>
          <p:nvGrpSpPr>
            <p:cNvPr id="10" name="Agrupar 9"/>
            <p:cNvGrpSpPr/>
            <p:nvPr/>
          </p:nvGrpSpPr>
          <p:grpSpPr>
            <a:xfrm>
              <a:off x="398607" y="3789040"/>
              <a:ext cx="1535998" cy="2252869"/>
              <a:chOff x="153762" y="4199315"/>
              <a:chExt cx="1535998" cy="2252869"/>
            </a:xfrm>
          </p:grpSpPr>
          <p:pic>
            <p:nvPicPr>
              <p:cNvPr id="12" name="Picture 4" descr="Josiah Willard Gibbs – Wikipédia, a enciclopédia livre">
                <a:extLst>
                  <a:ext uri="{FF2B5EF4-FFF2-40B4-BE49-F238E27FC236}">
                    <a16:creationId xmlns:a16="http://schemas.microsoft.com/office/drawing/2014/main" id="{BB16B8FC-AB8F-4A8A-8458-F0AAE02B66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319" y="4199315"/>
                <a:ext cx="1110655" cy="1669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aixaDeTexto 12"/>
              <p:cNvSpPr txBox="1"/>
              <p:nvPr/>
            </p:nvSpPr>
            <p:spPr>
              <a:xfrm>
                <a:off x="153762" y="5928964"/>
                <a:ext cx="1535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baseline="0" dirty="0" smtClean="0">
                    <a:solidFill>
                      <a:srgbClr val="00B050"/>
                    </a:solidFill>
                  </a:rPr>
                  <a:t>J. Willard </a:t>
                </a:r>
                <a:r>
                  <a:rPr lang="pt-BR" sz="1400" b="1" baseline="0" dirty="0" err="1" smtClean="0">
                    <a:solidFill>
                      <a:srgbClr val="00B050"/>
                    </a:solidFill>
                  </a:rPr>
                  <a:t>Gibbs</a:t>
                </a:r>
                <a:endParaRPr lang="pt-BR" sz="1400" b="1" baseline="0" dirty="0" smtClean="0">
                  <a:solidFill>
                    <a:srgbClr val="00B050"/>
                  </a:solidFill>
                </a:endParaRPr>
              </a:p>
              <a:p>
                <a:pPr algn="ctr"/>
                <a:r>
                  <a:rPr lang="pt-BR" sz="1400" b="1" baseline="0" dirty="0" smtClean="0">
                    <a:solidFill>
                      <a:srgbClr val="00B050"/>
                    </a:solidFill>
                  </a:rPr>
                  <a:t>1839-1903</a:t>
                </a:r>
                <a:endParaRPr lang="pt-BR" sz="1400" b="1" baseline="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" name="Texto Explicativo em Elipse 2"/>
            <p:cNvSpPr/>
            <p:nvPr/>
          </p:nvSpPr>
          <p:spPr bwMode="auto">
            <a:xfrm>
              <a:off x="1934605" y="3471913"/>
              <a:ext cx="914400" cy="612648"/>
            </a:xfrm>
            <a:prstGeom prst="wedgeEllipseCallo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Olá,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voltei!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22"/>
    </mc:Choice>
    <mc:Fallback xmlns="">
      <p:transition spd="slow" advTm="1209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 i="1"/>
              <a:t>ZEA0564 – Físico-Química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179580" cy="3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93349"/>
            <a:ext cx="4417566" cy="39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79512" y="6165304"/>
            <a:ext cx="42687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1200" dirty="0" err="1"/>
              <a:t>Langa</a:t>
            </a:r>
            <a:r>
              <a:rPr lang="pt-BR" sz="1200" dirty="0"/>
              <a:t>, E.; </a:t>
            </a:r>
            <a:r>
              <a:rPr lang="pt-BR" sz="1200" dirty="0" err="1"/>
              <a:t>Mainar</a:t>
            </a:r>
            <a:r>
              <a:rPr lang="pt-BR" sz="1200" dirty="0"/>
              <a:t>,AM;  Pardo, JP; </a:t>
            </a:r>
            <a:r>
              <a:rPr lang="pt-BR" sz="1200" dirty="0" err="1"/>
              <a:t>Urieta</a:t>
            </a:r>
            <a:r>
              <a:rPr lang="pt-BR" sz="1200" dirty="0"/>
              <a:t>, JS. </a:t>
            </a:r>
            <a:r>
              <a:rPr lang="pt-BR" sz="1200" dirty="0" err="1"/>
              <a:t>Excess</a:t>
            </a:r>
            <a:r>
              <a:rPr lang="pt-BR" sz="1200" dirty="0"/>
              <a:t> </a:t>
            </a:r>
            <a:r>
              <a:rPr lang="pt-BR" sz="1200" dirty="0" err="1"/>
              <a:t>Enthalpy</a:t>
            </a:r>
            <a:r>
              <a:rPr lang="pt-BR" sz="1200" dirty="0"/>
              <a:t>, </a:t>
            </a:r>
            <a:r>
              <a:rPr lang="pt-BR" sz="1200" dirty="0" err="1"/>
              <a:t>Density</a:t>
            </a:r>
            <a:r>
              <a:rPr lang="pt-BR" sz="1200" dirty="0"/>
              <a:t>, </a:t>
            </a:r>
            <a:r>
              <a:rPr lang="pt-BR" sz="1200" dirty="0" err="1"/>
              <a:t>and</a:t>
            </a:r>
            <a:r>
              <a:rPr lang="pt-BR" sz="1200" dirty="0"/>
              <a:t> </a:t>
            </a:r>
            <a:r>
              <a:rPr lang="pt-BR" sz="1200" dirty="0" err="1"/>
              <a:t>Speed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Sound</a:t>
            </a:r>
            <a:r>
              <a:rPr lang="pt-BR" sz="1200" dirty="0"/>
              <a:t> for the </a:t>
            </a:r>
            <a:r>
              <a:rPr lang="pt-BR" sz="1200" dirty="0" err="1"/>
              <a:t>Mixtures</a:t>
            </a:r>
            <a:r>
              <a:rPr lang="pt-BR" sz="1200" dirty="0"/>
              <a:t> </a:t>
            </a:r>
            <a:r>
              <a:rPr lang="pt-BR" sz="1200" dirty="0" err="1"/>
              <a:t>β-Pinene</a:t>
            </a:r>
            <a:r>
              <a:rPr lang="pt-BR" sz="1200" dirty="0"/>
              <a:t> + 2-</a:t>
            </a:r>
            <a:r>
              <a:rPr lang="pt-BR" sz="1200" dirty="0" err="1"/>
              <a:t>Methyl</a:t>
            </a:r>
            <a:r>
              <a:rPr lang="pt-BR" sz="1200" dirty="0"/>
              <a:t>-1-propanol </a:t>
            </a:r>
            <a:r>
              <a:rPr lang="pt-BR" sz="1200" dirty="0" err="1"/>
              <a:t>or</a:t>
            </a:r>
            <a:r>
              <a:rPr lang="pt-BR" sz="1200" dirty="0"/>
              <a:t> 2-</a:t>
            </a:r>
            <a:r>
              <a:rPr lang="pt-BR" sz="1200" dirty="0" err="1"/>
              <a:t>Methyl</a:t>
            </a:r>
            <a:r>
              <a:rPr lang="pt-BR" sz="1200" dirty="0"/>
              <a:t>-2-propanol </a:t>
            </a:r>
            <a:r>
              <a:rPr lang="pt-BR" sz="1200" dirty="0" err="1"/>
              <a:t>at</a:t>
            </a:r>
            <a:r>
              <a:rPr lang="pt-BR" sz="1200" dirty="0"/>
              <a:t> </a:t>
            </a:r>
            <a:r>
              <a:rPr lang="pt-BR" sz="1200" dirty="0" err="1"/>
              <a:t>Several</a:t>
            </a:r>
            <a:r>
              <a:rPr lang="pt-BR" sz="1200" dirty="0"/>
              <a:t> </a:t>
            </a:r>
            <a:r>
              <a:rPr lang="pt-BR" sz="1200" dirty="0" err="1"/>
              <a:t>Temperatures</a:t>
            </a:r>
            <a:r>
              <a:rPr lang="pt-BR" sz="1200" dirty="0"/>
              <a:t>. </a:t>
            </a:r>
            <a:r>
              <a:rPr lang="pt-BR" sz="1200" i="1" dirty="0"/>
              <a:t>J. </a:t>
            </a:r>
            <a:r>
              <a:rPr lang="pt-BR" sz="1200" i="1" dirty="0" err="1"/>
              <a:t>Chem</a:t>
            </a:r>
            <a:r>
              <a:rPr lang="pt-BR" sz="1200" i="1" dirty="0"/>
              <a:t>. Eng. Data (</a:t>
            </a:r>
            <a:r>
              <a:rPr lang="pt-BR" sz="1200" dirty="0"/>
              <a:t>2007), </a:t>
            </a:r>
            <a:r>
              <a:rPr lang="pt-BR" sz="1200" i="1" dirty="0"/>
              <a:t>52, </a:t>
            </a:r>
            <a:r>
              <a:rPr lang="pt-BR" sz="1200" dirty="0"/>
              <a:t>2182-2187.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83C749-CF5E-402D-8A93-9DC775B3458C}"/>
              </a:ext>
            </a:extLst>
          </p:cNvPr>
          <p:cNvGrpSpPr/>
          <p:nvPr/>
        </p:nvGrpSpPr>
        <p:grpSpPr>
          <a:xfrm>
            <a:off x="3982089" y="309254"/>
            <a:ext cx="1179821" cy="1488288"/>
            <a:chOff x="3982089" y="309254"/>
            <a:chExt cx="1179821" cy="1488288"/>
          </a:xfrm>
        </p:grpSpPr>
        <p:pic>
          <p:nvPicPr>
            <p:cNvPr id="1026" name="Picture 2" descr="beta-Pinene | (-)-β-Pinene | 402753 | (-)-beta-Pinene | Sigma-Aldrich">
              <a:extLst>
                <a:ext uri="{FF2B5EF4-FFF2-40B4-BE49-F238E27FC236}">
                  <a16:creationId xmlns:a16="http://schemas.microsoft.com/office/drawing/2014/main" id="{46359328-6EDA-47AD-8329-C0EB0F532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089" y="309254"/>
              <a:ext cx="1179821" cy="116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C344AC-B07B-40A6-B0AD-66E6739DD88E}"/>
                </a:ext>
              </a:extLst>
            </p:cNvPr>
            <p:cNvSpPr txBox="1"/>
            <p:nvPr/>
          </p:nvSpPr>
          <p:spPr>
            <a:xfrm>
              <a:off x="4193413" y="1520543"/>
              <a:ext cx="782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β</a:t>
              </a:r>
              <a:r>
                <a:rPr lang="pt-BR" dirty="0"/>
                <a:t>-pineno</a:t>
              </a:r>
              <a:endParaRPr lang="en-IE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BFC32FC-2D84-4A10-823D-DC3D170E9FDC}"/>
              </a:ext>
            </a:extLst>
          </p:cNvPr>
          <p:cNvGrpSpPr/>
          <p:nvPr/>
        </p:nvGrpSpPr>
        <p:grpSpPr>
          <a:xfrm>
            <a:off x="5796136" y="227045"/>
            <a:ext cx="1288389" cy="705058"/>
            <a:chOff x="5796136" y="227045"/>
            <a:chExt cx="1288389" cy="705058"/>
          </a:xfrm>
        </p:grpSpPr>
        <p:pic>
          <p:nvPicPr>
            <p:cNvPr id="1028" name="Picture 4" descr="1-Butanol | Solvent ROTISOLV® for HPLC | HPLC | Liquid ...">
              <a:extLst>
                <a:ext uri="{FF2B5EF4-FFF2-40B4-BE49-F238E27FC236}">
                  <a16:creationId xmlns:a16="http://schemas.microsoft.com/office/drawing/2014/main" id="{FEFD1015-E2CE-4505-999A-7C150D63F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72920"/>
              <a:ext cx="1288389" cy="559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F5B587-2398-4BD8-83A1-6B7E001F047F}"/>
                </a:ext>
              </a:extLst>
            </p:cNvPr>
            <p:cNvSpPr txBox="1"/>
            <p:nvPr/>
          </p:nvSpPr>
          <p:spPr>
            <a:xfrm>
              <a:off x="6012822" y="227045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1-butanol</a:t>
              </a:r>
              <a:endParaRPr lang="en-IE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8704C0B-0BC5-4747-8992-703D0FB39375}"/>
              </a:ext>
            </a:extLst>
          </p:cNvPr>
          <p:cNvGrpSpPr/>
          <p:nvPr/>
        </p:nvGrpSpPr>
        <p:grpSpPr>
          <a:xfrm>
            <a:off x="7358727" y="82690"/>
            <a:ext cx="1182685" cy="965741"/>
            <a:chOff x="7358727" y="82690"/>
            <a:chExt cx="1182685" cy="965741"/>
          </a:xfrm>
        </p:grpSpPr>
        <p:pic>
          <p:nvPicPr>
            <p:cNvPr id="1030" name="Picture 6" descr="2-Butanol, 10 l, PE/steel | Aliphatic Alcohols | Building Blocks ...">
              <a:extLst>
                <a:ext uri="{FF2B5EF4-FFF2-40B4-BE49-F238E27FC236}">
                  <a16:creationId xmlns:a16="http://schemas.microsoft.com/office/drawing/2014/main" id="{E2B66392-4D52-4F9A-8763-7EA8E6486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727" y="82690"/>
              <a:ext cx="1179821" cy="965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9317EA-FC79-4899-BD80-8EB5829F1A23}"/>
                </a:ext>
              </a:extLst>
            </p:cNvPr>
            <p:cNvSpPr txBox="1"/>
            <p:nvPr/>
          </p:nvSpPr>
          <p:spPr>
            <a:xfrm>
              <a:off x="7718751" y="105753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2-butanol</a:t>
              </a:r>
              <a:endParaRPr lang="en-IE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1F0A79-2B91-4D4D-BB7A-6E28644002AF}"/>
              </a:ext>
            </a:extLst>
          </p:cNvPr>
          <p:cNvGrpSpPr/>
          <p:nvPr/>
        </p:nvGrpSpPr>
        <p:grpSpPr>
          <a:xfrm>
            <a:off x="5761775" y="890447"/>
            <a:ext cx="1418978" cy="1190488"/>
            <a:chOff x="5761775" y="890447"/>
            <a:chExt cx="1418978" cy="1190488"/>
          </a:xfrm>
        </p:grpSpPr>
        <p:pic>
          <p:nvPicPr>
            <p:cNvPr id="1032" name="Picture 8" descr="2-Methyl-1-propanol | CAS 78-83-1 | SCBT - Santa Cruz Biotechnology">
              <a:extLst>
                <a:ext uri="{FF2B5EF4-FFF2-40B4-BE49-F238E27FC236}">
                  <a16:creationId xmlns:a16="http://schemas.microsoft.com/office/drawing/2014/main" id="{685FDA9F-423C-4DDE-9260-41EA17041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604" y="890447"/>
              <a:ext cx="1310921" cy="11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4313D5-7680-484C-B42E-E37C8DF12B2C}"/>
                </a:ext>
              </a:extLst>
            </p:cNvPr>
            <p:cNvSpPr txBox="1"/>
            <p:nvPr/>
          </p:nvSpPr>
          <p:spPr>
            <a:xfrm>
              <a:off x="5761775" y="1803936"/>
              <a:ext cx="1418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2-metil 1-propanol</a:t>
              </a:r>
              <a:endParaRPr lang="en-IE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73AA35-AE70-4C1C-A3E0-08CDAE565991}"/>
              </a:ext>
            </a:extLst>
          </p:cNvPr>
          <p:cNvGrpSpPr/>
          <p:nvPr/>
        </p:nvGrpSpPr>
        <p:grpSpPr>
          <a:xfrm>
            <a:off x="7645962" y="985856"/>
            <a:ext cx="1418978" cy="1110847"/>
            <a:chOff x="7645962" y="985856"/>
            <a:chExt cx="1418978" cy="1110847"/>
          </a:xfrm>
        </p:grpSpPr>
        <p:pic>
          <p:nvPicPr>
            <p:cNvPr id="1034" name="Picture 10" descr="2-Methyl-2-butanol | CAS 75-85-4 | SCBT - Santa Cruz Biotechnology">
              <a:extLst>
                <a:ext uri="{FF2B5EF4-FFF2-40B4-BE49-F238E27FC236}">
                  <a16:creationId xmlns:a16="http://schemas.microsoft.com/office/drawing/2014/main" id="{666B051A-01CE-4536-80CB-8F1950293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772" y="985856"/>
              <a:ext cx="788875" cy="7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F7F4C3-A4B8-45F6-853B-614B5E81A6F4}"/>
                </a:ext>
              </a:extLst>
            </p:cNvPr>
            <p:cNvSpPr txBox="1"/>
            <p:nvPr/>
          </p:nvSpPr>
          <p:spPr>
            <a:xfrm>
              <a:off x="7645962" y="1819704"/>
              <a:ext cx="1418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2-metil 2-propanol</a:t>
              </a:r>
              <a:endParaRPr lang="en-IE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 i="1"/>
              <a:t>ZEA0564 – Físico-Química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9552" y="6237312"/>
            <a:ext cx="553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000" baseline="0" dirty="0"/>
              <a:t>Retirado de: Sem, D., Kim, </a:t>
            </a:r>
            <a:r>
              <a:rPr lang="pt-BR" sz="1000" baseline="0" dirty="0" err="1"/>
              <a:t>M.G.</a:t>
            </a:r>
            <a:r>
              <a:rPr lang="pt-BR" sz="1000" baseline="0" dirty="0"/>
              <a:t> (2009). </a:t>
            </a:r>
            <a:r>
              <a:rPr lang="pt-BR" sz="1000" i="1" baseline="0" dirty="0" err="1"/>
              <a:t>Fluid</a:t>
            </a:r>
            <a:r>
              <a:rPr lang="pt-BR" sz="1000" i="1" baseline="0" dirty="0"/>
              <a:t> </a:t>
            </a:r>
            <a:r>
              <a:rPr lang="pt-BR" sz="1000" i="1" baseline="0" dirty="0" err="1"/>
              <a:t>Phase</a:t>
            </a:r>
            <a:r>
              <a:rPr lang="pt-BR" sz="1000" i="1" baseline="0" dirty="0"/>
              <a:t> </a:t>
            </a:r>
            <a:r>
              <a:rPr lang="pt-BR" sz="1000" i="1" baseline="0" dirty="0" err="1"/>
              <a:t>Equilibria</a:t>
            </a:r>
            <a:r>
              <a:rPr lang="pt-BR" sz="1000" i="1" baseline="0" dirty="0"/>
              <a:t> </a:t>
            </a:r>
            <a:r>
              <a:rPr lang="pt-BR" sz="1000" baseline="0" dirty="0"/>
              <a:t>280 (2009) 94–99.</a:t>
            </a:r>
            <a:endParaRPr lang="pt-BR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3" y="152409"/>
            <a:ext cx="4650648" cy="405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503" y="1556792"/>
            <a:ext cx="471504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0403956-5740-4A3D-9B9B-5A9120E7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2140"/>
            <a:ext cx="1619672" cy="8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6E8CD1-8B3C-4285-BF86-C7D53354348F}"/>
              </a:ext>
            </a:extLst>
          </p:cNvPr>
          <p:cNvSpPr txBox="1"/>
          <p:nvPr/>
        </p:nvSpPr>
        <p:spPr>
          <a:xfrm>
            <a:off x="5001546" y="1170368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1,2 dicloropropano</a:t>
            </a:r>
          </a:p>
          <a:p>
            <a:pPr algn="ctr"/>
            <a:r>
              <a:rPr lang="en-IE" dirty="0"/>
              <a:t>(1,2 DCP)</a:t>
            </a:r>
            <a:endParaRPr lang="pt-BR" dirty="0"/>
          </a:p>
        </p:txBody>
      </p:sp>
      <p:pic>
        <p:nvPicPr>
          <p:cNvPr id="2052" name="Picture 4" descr="109-86-4 CAS | 2-METHOXYETHANOL | High Purity Solvents | Article ...">
            <a:extLst>
              <a:ext uri="{FF2B5EF4-FFF2-40B4-BE49-F238E27FC236}">
                <a16:creationId xmlns:a16="http://schemas.microsoft.com/office/drawing/2014/main" id="{456B85DD-5304-4DEF-88E8-87FEACD1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5" y="3879229"/>
            <a:ext cx="1860798" cy="111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37F207E-0E4F-4549-8B50-910470AF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5" y="4665189"/>
            <a:ext cx="2078581" cy="5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-propoxyethanol - ChemSink">
            <a:extLst>
              <a:ext uri="{FF2B5EF4-FFF2-40B4-BE49-F238E27FC236}">
                <a16:creationId xmlns:a16="http://schemas.microsoft.com/office/drawing/2014/main" id="{41A9DB3F-2911-49F6-83E0-685AF1F6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6" y="5239597"/>
            <a:ext cx="1800110" cy="9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FF1A17-BC79-44EB-8C80-4E186B578240}"/>
              </a:ext>
            </a:extLst>
          </p:cNvPr>
          <p:cNvSpPr txBox="1"/>
          <p:nvPr/>
        </p:nvSpPr>
        <p:spPr>
          <a:xfrm>
            <a:off x="2258313" y="4226056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2-metoxietanol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879C2-EBC3-4B5E-A1D5-8B631FD6BD05}"/>
              </a:ext>
            </a:extLst>
          </p:cNvPr>
          <p:cNvSpPr txBox="1"/>
          <p:nvPr/>
        </p:nvSpPr>
        <p:spPr>
          <a:xfrm>
            <a:off x="2250794" y="4807930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2-etoxietanol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C0CD7-2819-4675-8E08-FEC0F49227B6}"/>
              </a:ext>
            </a:extLst>
          </p:cNvPr>
          <p:cNvSpPr txBox="1"/>
          <p:nvPr/>
        </p:nvSpPr>
        <p:spPr>
          <a:xfrm>
            <a:off x="2330324" y="5544813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2-propoxietanol</a:t>
            </a:r>
          </a:p>
        </p:txBody>
      </p:sp>
    </p:spTree>
    <p:extLst>
      <p:ext uri="{BB962C8B-B14F-4D97-AF65-F5344CB8AC3E}">
        <p14:creationId xmlns:p14="http://schemas.microsoft.com/office/powerpoint/2010/main" val="423194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50" y="62699"/>
            <a:ext cx="6408712" cy="6557176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5EFC77F8-FD3E-4535-BA87-A9DFF563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412"/>
            <a:ext cx="1249107" cy="113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2-Methyl-1-propanol | CAS 78-83-1 | SCBT - Santa Cruz Biotechnology">
            <a:extLst>
              <a:ext uri="{FF2B5EF4-FFF2-40B4-BE49-F238E27FC236}">
                <a16:creationId xmlns:a16="http://schemas.microsoft.com/office/drawing/2014/main" id="{21C06F79-61B5-4BA6-98DA-67BB1A7F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0" y="1887314"/>
            <a:ext cx="1319881" cy="113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)-(+)-1,2-Propanediol 96% | Sigma-Aldrich">
            <a:extLst>
              <a:ext uri="{FF2B5EF4-FFF2-40B4-BE49-F238E27FC236}">
                <a16:creationId xmlns:a16="http://schemas.microsoft.com/office/drawing/2014/main" id="{3E013501-39FE-426F-940C-70551D98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0" y="3284985"/>
            <a:ext cx="158417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1,3-Propanediol | Sigma-Aldrich">
            <a:extLst>
              <a:ext uri="{FF2B5EF4-FFF2-40B4-BE49-F238E27FC236}">
                <a16:creationId xmlns:a16="http://schemas.microsoft.com/office/drawing/2014/main" id="{EC63745E-95F4-4870-AD2F-B853C6BC2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3" y="4340301"/>
            <a:ext cx="132014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Glicerol - Disciplina - Química">
            <a:extLst>
              <a:ext uri="{FF2B5EF4-FFF2-40B4-BE49-F238E27FC236}">
                <a16:creationId xmlns:a16="http://schemas.microsoft.com/office/drawing/2014/main" id="{C243CCB5-2AF7-4036-B2ED-A6AD24F0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3" y="5597744"/>
            <a:ext cx="1488128" cy="8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B31098B9-2238-450D-9BB5-1A7C23C8D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849" y="325462"/>
            <a:ext cx="6415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100" i="1" baseline="0" dirty="0"/>
              <a:t>piridina</a:t>
            </a:r>
            <a:endParaRPr lang="en-IE" altLang="en-US" sz="1100" i="1" baseline="-25000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361370F-AD36-460A-ACD1-F8D800090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86" y="2023310"/>
            <a:ext cx="8595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100" i="1" baseline="0" dirty="0"/>
              <a:t>1-propanol</a:t>
            </a:r>
            <a:endParaRPr lang="en-IE" altLang="en-US" sz="1100" i="1" baseline="-25000" dirty="0"/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54FC994B-9C61-42A0-99EE-AA79E5D81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632" y="3026948"/>
            <a:ext cx="11657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100" i="1" baseline="0" dirty="0"/>
              <a:t>1,2-propanediol</a:t>
            </a:r>
            <a:endParaRPr lang="en-IE" altLang="en-US" sz="1100" i="1" baseline="-25000" dirty="0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DBC9ECC-68DB-4FDE-8010-79DF7ABF8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631" y="4314565"/>
            <a:ext cx="11657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100" i="1" baseline="0" dirty="0"/>
              <a:t>1,3-propanediol</a:t>
            </a:r>
            <a:endParaRPr lang="en-IE" altLang="en-US" sz="1100" i="1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E1BA6E-734B-4051-B4CD-BA40E040B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732" y="5316527"/>
            <a:ext cx="6335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100" i="1" baseline="0" dirty="0"/>
              <a:t>glicerol</a:t>
            </a:r>
            <a:endParaRPr lang="en-IE" altLang="en-US" sz="1100" i="1" baseline="-25000" dirty="0"/>
          </a:p>
        </p:txBody>
      </p:sp>
    </p:spTree>
    <p:extLst>
      <p:ext uri="{BB962C8B-B14F-4D97-AF65-F5344CB8AC3E}">
        <p14:creationId xmlns:p14="http://schemas.microsoft.com/office/powerpoint/2010/main" val="371572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 i="1"/>
              <a:t>ZEA0564 – Físico-Química</a:t>
            </a:r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2987675" y="2319338"/>
            <a:ext cx="431800" cy="431800"/>
          </a:xfrm>
          <a:prstGeom prst="ellips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7544" y="135119"/>
            <a:ext cx="7993063" cy="6324600"/>
            <a:chOff x="431" y="119"/>
            <a:chExt cx="5035" cy="4165"/>
          </a:xfrm>
        </p:grpSpPr>
        <p:pic>
          <p:nvPicPr>
            <p:cNvPr id="12292" name="Picture 4" descr="fig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219"/>
              <a:ext cx="4874" cy="389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431" y="3966"/>
              <a:ext cx="5035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431" y="119"/>
              <a:ext cx="4989" cy="3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-296069" y="6567669"/>
            <a:ext cx="2895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1000" b="1" baseline="0" dirty="0"/>
              <a:t>Retirado de Smith </a:t>
            </a:r>
            <a:r>
              <a:rPr lang="pt-BR" sz="1000" b="1" i="1" baseline="0" dirty="0"/>
              <a:t>et al</a:t>
            </a:r>
            <a:r>
              <a:rPr lang="pt-BR" sz="1000" b="1" baseline="0" dirty="0"/>
              <a:t> (2000)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815975" y="472190"/>
            <a:ext cx="263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/>
              <a:t>(a) Clorofórmio(1)/n-</a:t>
            </a:r>
            <a:r>
              <a:rPr lang="pt-BR" sz="2000" b="1" dirty="0" err="1"/>
              <a:t>heptano</a:t>
            </a:r>
            <a:r>
              <a:rPr lang="pt-BR" sz="2000" b="1" dirty="0"/>
              <a:t>(2)</a:t>
            </a:r>
            <a:endParaRPr lang="pt-BR" sz="2000" b="1" baseline="0" dirty="0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3651250" y="472190"/>
            <a:ext cx="218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/>
              <a:t>(b) Acetona(1)/metanol(2)</a:t>
            </a:r>
            <a:endParaRPr lang="pt-BR" sz="2000" b="1" baseline="0" dirty="0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5903453" y="472190"/>
            <a:ext cx="2486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/>
              <a:t>(c) Acetona(1)/Clorofórmio(2)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128056" y="5962622"/>
            <a:ext cx="6783388" cy="396875"/>
            <a:chOff x="748" y="3657"/>
            <a:chExt cx="4273" cy="250"/>
          </a:xfrm>
        </p:grpSpPr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748" y="3657"/>
              <a:ext cx="13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b="1" dirty="0"/>
                <a:t>(d) Etanol(1)/n-heptano(2)</a:t>
              </a:r>
              <a:endParaRPr lang="pt-BR" sz="2000" b="1" baseline="0" dirty="0"/>
            </a:p>
          </p:txBody>
        </p:sp>
        <p:sp>
          <p:nvSpPr>
            <p:cNvPr id="12321" name="Text Box 33"/>
            <p:cNvSpPr txBox="1">
              <a:spLocks noChangeArrowheads="1"/>
            </p:cNvSpPr>
            <p:nvPr/>
          </p:nvSpPr>
          <p:spPr bwMode="auto">
            <a:xfrm>
              <a:off x="2300" y="3657"/>
              <a:ext cx="14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b="1"/>
                <a:t>(e)Etanol(1)/clorofórmio(2)</a:t>
              </a:r>
              <a:endParaRPr lang="pt-BR" sz="2000" b="1" baseline="0"/>
            </a:p>
          </p:txBody>
        </p:sp>
        <p:sp>
          <p:nvSpPr>
            <p:cNvPr id="12323" name="Text Box 35"/>
            <p:cNvSpPr txBox="1">
              <a:spLocks noChangeArrowheads="1"/>
            </p:cNvSpPr>
            <p:nvPr/>
          </p:nvSpPr>
          <p:spPr bwMode="auto">
            <a:xfrm>
              <a:off x="3923" y="3657"/>
              <a:ext cx="10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b="1"/>
                <a:t>(f) Etanol(1)/água(2)</a:t>
              </a:r>
              <a:endParaRPr lang="pt-BR" sz="2000" b="1" baseline="0"/>
            </a:p>
          </p:txBody>
        </p:sp>
      </p:grpSp>
      <p:sp>
        <p:nvSpPr>
          <p:cNvPr id="34" name="Text Box 36">
            <a:extLst>
              <a:ext uri="{FF2B5EF4-FFF2-40B4-BE49-F238E27FC236}">
                <a16:creationId xmlns:a16="http://schemas.microsoft.com/office/drawing/2014/main" id="{70512E14-3BAF-4F4A-AC60-EB0FDBFFB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85" y="-12239"/>
            <a:ext cx="75777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baseline="0" dirty="0">
                <a:solidFill>
                  <a:srgbClr val="FF0000"/>
                </a:solidFill>
              </a:rPr>
              <a:t>Prop. excesso são fortemente dependentes da temperatura!!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E0A7770B-8DA4-417C-92CD-1D1FB691D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75" y="6421606"/>
            <a:ext cx="2895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1000" b="1" baseline="0" dirty="0"/>
              <a:t>Todos a 50º C</a:t>
            </a:r>
          </a:p>
        </p:txBody>
      </p:sp>
    </p:spTree>
    <p:extLst>
      <p:ext uri="{BB962C8B-B14F-4D97-AF65-F5344CB8AC3E}">
        <p14:creationId xmlns:p14="http://schemas.microsoft.com/office/powerpoint/2010/main" val="180939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3804D7-5DBD-4D4F-95DB-9AC244E8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___________________________</a:t>
            </a:r>
          </a:p>
          <a:p>
            <a:pPr>
              <a:defRPr/>
            </a:pPr>
            <a:r>
              <a:rPr lang="pt-BR"/>
              <a:t>ZEA0564 – Físico-Química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D20301-293B-485B-A1FB-45CC97A174D9}"/>
              </a:ext>
            </a:extLst>
          </p:cNvPr>
          <p:cNvGrpSpPr/>
          <p:nvPr/>
        </p:nvGrpSpPr>
        <p:grpSpPr>
          <a:xfrm>
            <a:off x="35515" y="55660"/>
            <a:ext cx="4776261" cy="2149207"/>
            <a:chOff x="35512" y="55657"/>
            <a:chExt cx="4776261" cy="2149207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23EE778-6EF3-46DD-A738-A6FADF9C3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6672"/>
              <a:ext cx="1031605" cy="1064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89100A-41ED-455E-A421-B50D3CCC89BB}"/>
                </a:ext>
              </a:extLst>
            </p:cNvPr>
            <p:cNvSpPr/>
            <p:nvPr/>
          </p:nvSpPr>
          <p:spPr>
            <a:xfrm>
              <a:off x="45075" y="55657"/>
              <a:ext cx="34372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pt-BR" altLang="pt-BR" sz="1200" b="1" i="1" baseline="0" dirty="0"/>
                <a:t>a) Clorofórmio(1)/n-heptano(2)</a:t>
              </a:r>
            </a:p>
          </p:txBody>
        </p:sp>
        <p:pic>
          <p:nvPicPr>
            <p:cNvPr id="1030" name="Picture 6" descr="Portal de Engenharia Quimica - Caso de estudo">
              <a:extLst>
                <a:ext uri="{FF2B5EF4-FFF2-40B4-BE49-F238E27FC236}">
                  <a16:creationId xmlns:a16="http://schemas.microsoft.com/office/drawing/2014/main" id="{3BD7830F-797B-4DC1-AEE4-45CD84459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841" y="407588"/>
              <a:ext cx="3590330" cy="1184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1476FB-2111-4123-B2A8-E0904AECF917}"/>
                </a:ext>
              </a:extLst>
            </p:cNvPr>
            <p:cNvSpPr/>
            <p:nvPr/>
          </p:nvSpPr>
          <p:spPr bwMode="auto">
            <a:xfrm>
              <a:off x="35512" y="55657"/>
              <a:ext cx="4776261" cy="214920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IE">
                <a:latin typeface="Arial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B1971F5-BBF3-40A7-9ADB-93C6F4BA78FB}"/>
              </a:ext>
            </a:extLst>
          </p:cNvPr>
          <p:cNvGrpSpPr/>
          <p:nvPr/>
        </p:nvGrpSpPr>
        <p:grpSpPr>
          <a:xfrm>
            <a:off x="4892023" y="55659"/>
            <a:ext cx="4186095" cy="2149207"/>
            <a:chOff x="4892022" y="55655"/>
            <a:chExt cx="4186094" cy="21492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D2CD3C-F4D8-4EC6-BE39-C9D911BDE9AE}"/>
                </a:ext>
              </a:extLst>
            </p:cNvPr>
            <p:cNvSpPr/>
            <p:nvPr/>
          </p:nvSpPr>
          <p:spPr>
            <a:xfrm>
              <a:off x="4995179" y="130588"/>
              <a:ext cx="23373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pt-BR" altLang="pt-BR" sz="1200" b="1" i="1" baseline="0" dirty="0"/>
                <a:t>b) acetona(1)/metanol(2)</a:t>
              </a:r>
            </a:p>
          </p:txBody>
        </p:sp>
        <p:pic>
          <p:nvPicPr>
            <p:cNvPr id="1032" name="Picture 8" descr="Acetona - Propanona - Compostos Químicos - InfoEscola">
              <a:extLst>
                <a:ext uri="{FF2B5EF4-FFF2-40B4-BE49-F238E27FC236}">
                  <a16:creationId xmlns:a16="http://schemas.microsoft.com/office/drawing/2014/main" id="{594B419F-9124-415B-B314-C333A3337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923" y="1130258"/>
              <a:ext cx="1480178" cy="888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rincipais Álcoois. Principais álcoois no cotidiano - Mundo Educação">
              <a:extLst>
                <a:ext uri="{FF2B5EF4-FFF2-40B4-BE49-F238E27FC236}">
                  <a16:creationId xmlns:a16="http://schemas.microsoft.com/office/drawing/2014/main" id="{F637AF6D-1D89-4B9F-9DA9-8B895DABC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636918"/>
              <a:ext cx="2337306" cy="986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57B2CE-F104-4BF8-AEE8-7048485CDD71}"/>
                </a:ext>
              </a:extLst>
            </p:cNvPr>
            <p:cNvSpPr/>
            <p:nvPr/>
          </p:nvSpPr>
          <p:spPr bwMode="auto">
            <a:xfrm>
              <a:off x="4892022" y="55655"/>
              <a:ext cx="4186094" cy="214920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IE">
                <a:latin typeface="Arial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ECF0F-D3B6-45B9-8F0D-818642432818}"/>
              </a:ext>
            </a:extLst>
          </p:cNvPr>
          <p:cNvGrpSpPr/>
          <p:nvPr/>
        </p:nvGrpSpPr>
        <p:grpSpPr>
          <a:xfrm>
            <a:off x="26635" y="2230058"/>
            <a:ext cx="4788024" cy="1698257"/>
            <a:chOff x="26634" y="2230055"/>
            <a:chExt cx="4788024" cy="1698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FE6A45-1D7B-4D5D-883E-A89232B3D96A}"/>
                </a:ext>
              </a:extLst>
            </p:cNvPr>
            <p:cNvSpPr/>
            <p:nvPr/>
          </p:nvSpPr>
          <p:spPr>
            <a:xfrm>
              <a:off x="65883" y="2348880"/>
              <a:ext cx="34372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pt-BR" altLang="pt-BR" sz="1200" b="1" i="1" baseline="0" dirty="0"/>
                <a:t>c) acetona(1)/clorofórmio(2)</a:t>
              </a:r>
            </a:p>
          </p:txBody>
        </p:sp>
        <p:pic>
          <p:nvPicPr>
            <p:cNvPr id="13" name="Picture 8" descr="Acetona - Propanona - Compostos Químicos - InfoEscola">
              <a:extLst>
                <a:ext uri="{FF2B5EF4-FFF2-40B4-BE49-F238E27FC236}">
                  <a16:creationId xmlns:a16="http://schemas.microsoft.com/office/drawing/2014/main" id="{C8BAD072-F48B-49A4-BCC4-97A618B7D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18" y="2765217"/>
              <a:ext cx="1480178" cy="888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C0AFF87E-5DE7-4E91-8B81-33149EDF0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680836"/>
              <a:ext cx="1031605" cy="1064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F043AD-A006-425D-BF44-FB58149F4DE1}"/>
                </a:ext>
              </a:extLst>
            </p:cNvPr>
            <p:cNvSpPr/>
            <p:nvPr/>
          </p:nvSpPr>
          <p:spPr bwMode="auto">
            <a:xfrm>
              <a:off x="26634" y="2230055"/>
              <a:ext cx="4788024" cy="16982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IE">
                <a:latin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9C204C-6485-48CC-B8F4-0D58D8864BFA}"/>
              </a:ext>
            </a:extLst>
          </p:cNvPr>
          <p:cNvGrpSpPr/>
          <p:nvPr/>
        </p:nvGrpSpPr>
        <p:grpSpPr>
          <a:xfrm>
            <a:off x="4788024" y="2247695"/>
            <a:ext cx="4355976" cy="2405444"/>
            <a:chOff x="4788024" y="2247695"/>
            <a:chExt cx="4355976" cy="2405444"/>
          </a:xfrm>
        </p:grpSpPr>
        <p:pic>
          <p:nvPicPr>
            <p:cNvPr id="1026" name="Picture 2" descr="ETANOL – PERÍCIA DOS ADULTERADOS">
              <a:extLst>
                <a:ext uri="{FF2B5EF4-FFF2-40B4-BE49-F238E27FC236}">
                  <a16:creationId xmlns:a16="http://schemas.microsoft.com/office/drawing/2014/main" id="{8648A638-6FD5-458A-876E-FC61AA443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504" y="2434192"/>
              <a:ext cx="2467998" cy="106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Portal de Engenharia Quimica - Caso de estudo">
              <a:extLst>
                <a:ext uri="{FF2B5EF4-FFF2-40B4-BE49-F238E27FC236}">
                  <a16:creationId xmlns:a16="http://schemas.microsoft.com/office/drawing/2014/main" id="{00E10348-5F40-4365-8850-123DA41ED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690" y="3523670"/>
              <a:ext cx="3215310" cy="106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B6B9ED-3C5F-4B8A-8110-9A7CBD39488E}"/>
                </a:ext>
              </a:extLst>
            </p:cNvPr>
            <p:cNvSpPr/>
            <p:nvPr/>
          </p:nvSpPr>
          <p:spPr>
            <a:xfrm>
              <a:off x="4788024" y="2247695"/>
              <a:ext cx="34372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pt-BR" altLang="pt-BR" sz="1200" b="1" i="1" baseline="0" dirty="0"/>
                <a:t>d) etanol(1)/n-heptano(2)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3405AC-F7AC-4E58-B0CA-81C928BE8EAD}"/>
                </a:ext>
              </a:extLst>
            </p:cNvPr>
            <p:cNvSpPr/>
            <p:nvPr/>
          </p:nvSpPr>
          <p:spPr bwMode="auto">
            <a:xfrm>
              <a:off x="4850243" y="2259303"/>
              <a:ext cx="4227873" cy="239383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IE">
                <a:latin typeface="Arial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FD58C8-EDC3-446E-B6D2-A61642DF3DB5}"/>
              </a:ext>
            </a:extLst>
          </p:cNvPr>
          <p:cNvGrpSpPr/>
          <p:nvPr/>
        </p:nvGrpSpPr>
        <p:grpSpPr>
          <a:xfrm>
            <a:off x="23749" y="4040580"/>
            <a:ext cx="4788024" cy="1723143"/>
            <a:chOff x="23749" y="4040579"/>
            <a:chExt cx="4788024" cy="1723142"/>
          </a:xfrm>
        </p:grpSpPr>
        <p:pic>
          <p:nvPicPr>
            <p:cNvPr id="19" name="Picture 2" descr="ETANOL – PERÍCIA DOS ADULTERADOS">
              <a:extLst>
                <a:ext uri="{FF2B5EF4-FFF2-40B4-BE49-F238E27FC236}">
                  <a16:creationId xmlns:a16="http://schemas.microsoft.com/office/drawing/2014/main" id="{E7EBB1B3-2EF6-42F9-8B2B-3E5F244C8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18" y="4437112"/>
              <a:ext cx="2467998" cy="106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F50D432A-017E-4E91-9115-A63E5F070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382453"/>
              <a:ext cx="1031605" cy="1064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C4BC1C-5D65-4877-8C6D-217CF58DCD45}"/>
                </a:ext>
              </a:extLst>
            </p:cNvPr>
            <p:cNvSpPr/>
            <p:nvPr/>
          </p:nvSpPr>
          <p:spPr>
            <a:xfrm>
              <a:off x="86118" y="4040579"/>
              <a:ext cx="34372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pt-BR" altLang="pt-BR" sz="1200" b="1" i="1" baseline="0" dirty="0"/>
                <a:t>e) etanol(1)/clorofórmio(2)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2F69BC-51E1-4AE8-99BA-D633215BBF5D}"/>
                </a:ext>
              </a:extLst>
            </p:cNvPr>
            <p:cNvSpPr/>
            <p:nvPr/>
          </p:nvSpPr>
          <p:spPr bwMode="auto">
            <a:xfrm>
              <a:off x="23749" y="4065464"/>
              <a:ext cx="4788024" cy="16982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IE">
                <a:latin typeface="Arial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DF62C6-E54A-4E14-BF8F-BFD682780656}"/>
              </a:ext>
            </a:extLst>
          </p:cNvPr>
          <p:cNvGrpSpPr/>
          <p:nvPr/>
        </p:nvGrpSpPr>
        <p:grpSpPr>
          <a:xfrm>
            <a:off x="4876764" y="4701494"/>
            <a:ext cx="4201352" cy="1698257"/>
            <a:chOff x="4876764" y="4701491"/>
            <a:chExt cx="4201352" cy="1698257"/>
          </a:xfrm>
        </p:grpSpPr>
        <p:pic>
          <p:nvPicPr>
            <p:cNvPr id="23" name="Picture 2" descr="ETANOL – PERÍCIA DOS ADULTERADOS">
              <a:extLst>
                <a:ext uri="{FF2B5EF4-FFF2-40B4-BE49-F238E27FC236}">
                  <a16:creationId xmlns:a16="http://schemas.microsoft.com/office/drawing/2014/main" id="{7A22E64A-06B3-4FC7-8AA1-BFFDDE245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401" y="5046601"/>
              <a:ext cx="2467998" cy="106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44CC01-12F0-4EE3-A28B-B7A0E0367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3850" y="5183825"/>
              <a:ext cx="1375832" cy="1063977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7356B1-6922-41B0-B93F-7FDC361EE10C}"/>
                </a:ext>
              </a:extLst>
            </p:cNvPr>
            <p:cNvSpPr/>
            <p:nvPr/>
          </p:nvSpPr>
          <p:spPr bwMode="auto">
            <a:xfrm>
              <a:off x="4876764" y="4701491"/>
              <a:ext cx="4201352" cy="16982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IE"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84C05A-EBF0-4AA0-B575-F6D0AF69B15B}"/>
                </a:ext>
              </a:extLst>
            </p:cNvPr>
            <p:cNvSpPr/>
            <p:nvPr/>
          </p:nvSpPr>
          <p:spPr>
            <a:xfrm>
              <a:off x="4892023" y="4745426"/>
              <a:ext cx="23373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pt-BR" altLang="pt-BR" sz="1200" b="1" i="1" baseline="0" dirty="0"/>
                <a:t>f) etanol(1)/água(2)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4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>
            <a:extLst>
              <a:ext uri="{FF2B5EF4-FFF2-40B4-BE49-F238E27FC236}">
                <a16:creationId xmlns:a16="http://schemas.microsoft.com/office/drawing/2014/main" id="{5F2B376A-083E-488A-B6D3-0DB32485E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00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000"/>
              <a:t>ZEA0564 – Físico-Química</a:t>
            </a:r>
          </a:p>
        </p:txBody>
      </p:sp>
      <p:grpSp>
        <p:nvGrpSpPr>
          <p:cNvPr id="3" name="Grupo 6">
            <a:extLst>
              <a:ext uri="{FF2B5EF4-FFF2-40B4-BE49-F238E27FC236}">
                <a16:creationId xmlns:a16="http://schemas.microsoft.com/office/drawing/2014/main" id="{777F01EC-F30C-438A-A490-ABCBB3B0A2ED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1341438"/>
            <a:ext cx="1439862" cy="2232025"/>
            <a:chOff x="5724525" y="2420888"/>
            <a:chExt cx="1439863" cy="2232075"/>
          </a:xfrm>
        </p:grpSpPr>
        <p:grpSp>
          <p:nvGrpSpPr>
            <p:cNvPr id="22556" name="Grupo 40">
              <a:extLst>
                <a:ext uri="{FF2B5EF4-FFF2-40B4-BE49-F238E27FC236}">
                  <a16:creationId xmlns:a16="http://schemas.microsoft.com/office/drawing/2014/main" id="{CF5C2D81-3027-42FE-8A2F-AAA76A235A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4525" y="2420888"/>
              <a:ext cx="1439863" cy="2232075"/>
              <a:chOff x="5724525" y="2420888"/>
              <a:chExt cx="1439863" cy="2232075"/>
            </a:xfrm>
          </p:grpSpPr>
          <p:grpSp>
            <p:nvGrpSpPr>
              <p:cNvPr id="22558" name="Group 35">
                <a:extLst>
                  <a:ext uri="{FF2B5EF4-FFF2-40B4-BE49-F238E27FC236}">
                    <a16:creationId xmlns:a16="http://schemas.microsoft.com/office/drawing/2014/main" id="{4562CF27-36B1-4D0C-83B9-FA660B7AC8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24525" y="2420888"/>
                <a:ext cx="1439863" cy="2232075"/>
                <a:chOff x="3833" y="1752"/>
                <a:chExt cx="907" cy="1088"/>
              </a:xfrm>
            </p:grpSpPr>
            <p:sp>
              <p:nvSpPr>
                <p:cNvPr id="22560" name="AutoShape 27">
                  <a:extLst>
                    <a:ext uri="{FF2B5EF4-FFF2-40B4-BE49-F238E27FC236}">
                      <a16:creationId xmlns:a16="http://schemas.microsoft.com/office/drawing/2014/main" id="{A026E7B4-C542-4B18-BBC7-0C7FA82235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2205"/>
                  <a:ext cx="907" cy="635"/>
                </a:xfrm>
                <a:prstGeom prst="can">
                  <a:avLst>
                    <a:gd name="adj" fmla="val 25000"/>
                  </a:avLst>
                </a:prstGeom>
                <a:solidFill>
                  <a:srgbClr val="FF9900">
                    <a:alpha val="8117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3600" i="1"/>
                </a:p>
              </p:txBody>
            </p:sp>
            <p:sp>
              <p:nvSpPr>
                <p:cNvPr id="22561" name="AutoShape 34">
                  <a:extLst>
                    <a:ext uri="{FF2B5EF4-FFF2-40B4-BE49-F238E27FC236}">
                      <a16:creationId xmlns:a16="http://schemas.microsoft.com/office/drawing/2014/main" id="{FE8A1D9C-2276-419F-9035-D6CC21A17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1752"/>
                  <a:ext cx="907" cy="635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FFFCF5"/>
                    </a:gs>
                    <a:gs pos="100000">
                      <a:srgbClr val="FFCC66">
                        <a:alpha val="81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3600" i="1"/>
                </a:p>
              </p:txBody>
            </p:sp>
          </p:grpSp>
          <p:sp>
            <p:nvSpPr>
              <p:cNvPr id="22559" name="Text Box 38">
                <a:extLst>
                  <a:ext uri="{FF2B5EF4-FFF2-40B4-BE49-F238E27FC236}">
                    <a16:creationId xmlns:a16="http://schemas.microsoft.com/office/drawing/2014/main" id="{F9A7F6DD-C17D-4145-B3C0-3F3DFC0896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9350" y="3017838"/>
                <a:ext cx="48577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3600" i="1"/>
                  <a:t>V</a:t>
                </a:r>
              </a:p>
            </p:txBody>
          </p:sp>
        </p:grpSp>
        <p:sp>
          <p:nvSpPr>
            <p:cNvPr id="22557" name="Text Box 37">
              <a:extLst>
                <a:ext uri="{FF2B5EF4-FFF2-40B4-BE49-F238E27FC236}">
                  <a16:creationId xmlns:a16="http://schemas.microsoft.com/office/drawing/2014/main" id="{68E760FE-9069-44FA-8CBB-FA5274F37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531" y="3867614"/>
              <a:ext cx="4349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600" i="1"/>
                <a:t>L</a:t>
              </a:r>
            </a:p>
          </p:txBody>
        </p:sp>
      </p:grpSp>
      <p:sp>
        <p:nvSpPr>
          <p:cNvPr id="22532" name="TextBox 9">
            <a:extLst>
              <a:ext uri="{FF2B5EF4-FFF2-40B4-BE49-F238E27FC236}">
                <a16:creationId xmlns:a16="http://schemas.microsoft.com/office/drawing/2014/main" id="{789EE39E-539E-4F15-80A1-497314A1E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947738"/>
            <a:ext cx="199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 dirty="0"/>
              <a:t>Fase vapor ideal</a:t>
            </a:r>
            <a:endParaRPr lang="en-IE" altLang="en-US" sz="1800" b="1" i="1" baseline="-25000" dirty="0"/>
          </a:p>
        </p:txBody>
      </p:sp>
      <p:sp>
        <p:nvSpPr>
          <p:cNvPr id="22533" name="TextBox 10">
            <a:extLst>
              <a:ext uri="{FF2B5EF4-FFF2-40B4-BE49-F238E27FC236}">
                <a16:creationId xmlns:a16="http://schemas.microsoft.com/office/drawing/2014/main" id="{49A571E8-1FBC-4CB3-A479-762D6F9CF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3648075"/>
            <a:ext cx="259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/>
              <a:t>Fase líquida não-ideal</a:t>
            </a:r>
            <a:endParaRPr lang="en-IE" altLang="en-US" sz="1800" b="1" i="1" baseline="-25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6210F4-0398-49CC-9097-8B229F105A14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785813"/>
            <a:ext cx="3478213" cy="1452562"/>
            <a:chOff x="5003800" y="785813"/>
            <a:chExt cx="3478213" cy="1452562"/>
          </a:xfrm>
        </p:grpSpPr>
        <p:sp>
          <p:nvSpPr>
            <p:cNvPr id="22549" name="Rectangle 21">
              <a:extLst>
                <a:ext uri="{FF2B5EF4-FFF2-40B4-BE49-F238E27FC236}">
                  <a16:creationId xmlns:a16="http://schemas.microsoft.com/office/drawing/2014/main" id="{E4A0581D-FC9F-4821-9244-E6E678E6F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800" y="785813"/>
              <a:ext cx="1906588" cy="14525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2550" name="Flowchart: Connector 22">
              <a:extLst>
                <a:ext uri="{FF2B5EF4-FFF2-40B4-BE49-F238E27FC236}">
                  <a16:creationId xmlns:a16="http://schemas.microsoft.com/office/drawing/2014/main" id="{E9A17640-F5E2-424A-9721-96441836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725" y="901700"/>
              <a:ext cx="215900" cy="185738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2551" name="Flowchart: Connector 23">
              <a:extLst>
                <a:ext uri="{FF2B5EF4-FFF2-40B4-BE49-F238E27FC236}">
                  <a16:creationId xmlns:a16="http://schemas.microsoft.com/office/drawing/2014/main" id="{F162E019-AB30-4248-9DDD-CFF9865DA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713" y="998538"/>
              <a:ext cx="215900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2552" name="Flowchart: Connector 24">
              <a:extLst>
                <a:ext uri="{FF2B5EF4-FFF2-40B4-BE49-F238E27FC236}">
                  <a16:creationId xmlns:a16="http://schemas.microsoft.com/office/drawing/2014/main" id="{FF488170-8CFD-487B-926F-B1EB9F504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975" y="1785938"/>
              <a:ext cx="215900" cy="185737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2553" name="Flowchart: Connector 25">
              <a:extLst>
                <a:ext uri="{FF2B5EF4-FFF2-40B4-BE49-F238E27FC236}">
                  <a16:creationId xmlns:a16="http://schemas.microsoft.com/office/drawing/2014/main" id="{02C1C364-4689-477A-85B9-BA7392BA4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1846263"/>
              <a:ext cx="215900" cy="185737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2554" name="Flowchart: Connector 26">
              <a:extLst>
                <a:ext uri="{FF2B5EF4-FFF2-40B4-BE49-F238E27FC236}">
                  <a16:creationId xmlns:a16="http://schemas.microsoft.com/office/drawing/2014/main" id="{9803992C-E0FA-4A6F-8CD1-1E4C81617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400175"/>
              <a:ext cx="215900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2555" name="TextBox 27">
              <a:extLst>
                <a:ext uri="{FF2B5EF4-FFF2-40B4-BE49-F238E27FC236}">
                  <a16:creationId xmlns:a16="http://schemas.microsoft.com/office/drawing/2014/main" id="{8B3A7C93-E5B3-4235-8063-4049362DD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7863" y="1030288"/>
              <a:ext cx="14541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en-US" sz="1800" i="1" baseline="0">
                  <a:solidFill>
                    <a:srgbClr val="FF0000"/>
                  </a:solidFill>
                </a:rPr>
                <a:t>Ausência de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en-US" sz="1800" i="1" baseline="0">
                  <a:solidFill>
                    <a:srgbClr val="FF0000"/>
                  </a:solidFill>
                </a:rPr>
                <a:t> interações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en-US" sz="1800" i="1" baseline="0">
                  <a:solidFill>
                    <a:srgbClr val="FF0000"/>
                  </a:solidFill>
                </a:rPr>
                <a:t>moleculares</a:t>
              </a:r>
              <a:endParaRPr lang="en-IE" altLang="en-US" sz="1800" i="1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7262C1-2424-4B15-B1B7-412A2762FE30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901700"/>
            <a:ext cx="1885950" cy="369888"/>
            <a:chOff x="3059113" y="901700"/>
            <a:chExt cx="1885950" cy="369888"/>
          </a:xfrm>
        </p:grpSpPr>
        <p:sp>
          <p:nvSpPr>
            <p:cNvPr id="22547" name="TextBox 20">
              <a:extLst>
                <a:ext uri="{FF2B5EF4-FFF2-40B4-BE49-F238E27FC236}">
                  <a16:creationId xmlns:a16="http://schemas.microsoft.com/office/drawing/2014/main" id="{CCC2F2F6-8757-42AA-BBE6-43C3D2A35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901700"/>
              <a:ext cx="1211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b="1" i="1" baseline="0"/>
                <a:t>Gás ideal</a:t>
              </a:r>
              <a:endParaRPr lang="en-IE" altLang="en-US" sz="1800" b="1" i="1" baseline="-25000"/>
            </a:p>
          </p:txBody>
        </p:sp>
        <p:sp>
          <p:nvSpPr>
            <p:cNvPr id="22548" name="Arrow: Right 28">
              <a:extLst>
                <a:ext uri="{FF2B5EF4-FFF2-40B4-BE49-F238E27FC236}">
                  <a16:creationId xmlns:a16="http://schemas.microsoft.com/office/drawing/2014/main" id="{B5A53160-5627-4581-8B06-1E586689C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1087438"/>
              <a:ext cx="674687" cy="130175"/>
            </a:xfrm>
            <a:prstGeom prst="rightArrow">
              <a:avLst>
                <a:gd name="adj1" fmla="val 50000"/>
                <a:gd name="adj2" fmla="val 50246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B69AEE-1ADB-4B92-9BA7-A9FC7255DFF0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2903538"/>
            <a:ext cx="4357688" cy="2432050"/>
            <a:chOff x="3397250" y="2903538"/>
            <a:chExt cx="4357688" cy="2431256"/>
          </a:xfrm>
        </p:grpSpPr>
        <p:sp>
          <p:nvSpPr>
            <p:cNvPr id="22543" name="TextBox 31">
              <a:extLst>
                <a:ext uri="{FF2B5EF4-FFF2-40B4-BE49-F238E27FC236}">
                  <a16:creationId xmlns:a16="http://schemas.microsoft.com/office/drawing/2014/main" id="{2F11A33D-26AC-4685-95FE-C7211E985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5938" y="4964907"/>
              <a:ext cx="2159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b="1" i="1" baseline="0">
                  <a:solidFill>
                    <a:srgbClr val="FF0000"/>
                  </a:solidFill>
                </a:rPr>
                <a:t>Solução não-ideal</a:t>
              </a:r>
              <a:endParaRPr lang="en-IE" altLang="en-US" sz="1800" b="1" i="1" baseline="-25000">
                <a:solidFill>
                  <a:srgbClr val="FF0000"/>
                </a:solidFill>
              </a:endParaRPr>
            </a:p>
          </p:txBody>
        </p:sp>
        <p:grpSp>
          <p:nvGrpSpPr>
            <p:cNvPr id="22544" name="Group 3">
              <a:extLst>
                <a:ext uri="{FF2B5EF4-FFF2-40B4-BE49-F238E27FC236}">
                  <a16:creationId xmlns:a16="http://schemas.microsoft.com/office/drawing/2014/main" id="{0A99359C-A467-4896-8468-1F3E41935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7250" y="2903538"/>
              <a:ext cx="3338513" cy="2035175"/>
              <a:chOff x="3397250" y="2903538"/>
              <a:chExt cx="3338513" cy="2035175"/>
            </a:xfrm>
          </p:grpSpPr>
          <p:pic>
            <p:nvPicPr>
              <p:cNvPr id="22545" name="Picture 3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3B05F23-CB9D-43EF-A231-9EBF935853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9900" y="2903538"/>
                <a:ext cx="2455863" cy="203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6" name="Arrow: Right 32">
                <a:extLst>
                  <a:ext uri="{FF2B5EF4-FFF2-40B4-BE49-F238E27FC236}">
                    <a16:creationId xmlns:a16="http://schemas.microsoft.com/office/drawing/2014/main" id="{2A199514-A528-4F20-84D2-699966076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7250" y="3921125"/>
                <a:ext cx="673100" cy="130175"/>
              </a:xfrm>
              <a:prstGeom prst="rightArrow">
                <a:avLst>
                  <a:gd name="adj1" fmla="val 50000"/>
                  <a:gd name="adj2" fmla="val 5012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8C554B-C389-484A-9125-59C249DBABFB}"/>
              </a:ext>
            </a:extLst>
          </p:cNvPr>
          <p:cNvGrpSpPr>
            <a:grpSpLocks/>
          </p:cNvGrpSpPr>
          <p:nvPr/>
        </p:nvGrpSpPr>
        <p:grpSpPr bwMode="auto">
          <a:xfrm>
            <a:off x="-2139950" y="5013325"/>
            <a:ext cx="11258550" cy="1566863"/>
            <a:chOff x="-2139950" y="5013325"/>
            <a:chExt cx="11258550" cy="1566863"/>
          </a:xfrm>
        </p:grpSpPr>
        <p:grpSp>
          <p:nvGrpSpPr>
            <p:cNvPr id="22539" name="Group 24">
              <a:extLst>
                <a:ext uri="{FF2B5EF4-FFF2-40B4-BE49-F238E27FC236}">
                  <a16:creationId xmlns:a16="http://schemas.microsoft.com/office/drawing/2014/main" id="{16E1AD4F-79E5-4280-99B6-2A2C11763F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550" y="5013325"/>
              <a:ext cx="4292600" cy="1549400"/>
              <a:chOff x="971600" y="5013176"/>
              <a:chExt cx="4292476" cy="1549400"/>
            </a:xfrm>
          </p:grpSpPr>
          <p:sp>
            <p:nvSpPr>
              <p:cNvPr id="22541" name="Rectangle 25">
                <a:extLst>
                  <a:ext uri="{FF2B5EF4-FFF2-40B4-BE49-F238E27FC236}">
                    <a16:creationId xmlns:a16="http://schemas.microsoft.com/office/drawing/2014/main" id="{A1E08191-D64A-4574-A1B9-781C78385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00" y="5013176"/>
                <a:ext cx="4292476" cy="154940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22542" name="TextBox 26">
                <a:extLst>
                  <a:ext uri="{FF2B5EF4-FFF2-40B4-BE49-F238E27FC236}">
                    <a16:creationId xmlns:a16="http://schemas.microsoft.com/office/drawing/2014/main" id="{1409B6F9-9205-434D-82F5-8304153781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2404" y="5241770"/>
                <a:ext cx="29931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en-US" sz="1800" b="1" u="sng" baseline="0">
                    <a:solidFill>
                      <a:srgbClr val="FF0000"/>
                    </a:solidFill>
                  </a:rPr>
                  <a:t>Lei de Raoult modificada:</a:t>
                </a:r>
                <a:endParaRPr lang="en-IE" altLang="en-US" sz="1800" b="1" u="sng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2540" name="Picture 1">
              <a:extLst>
                <a:ext uri="{FF2B5EF4-FFF2-40B4-BE49-F238E27FC236}">
                  <a16:creationId xmlns:a16="http://schemas.microsoft.com/office/drawing/2014/main" id="{E992C829-8DF5-4DE6-8556-A85385DF2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39950" y="5656263"/>
              <a:ext cx="112585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600B50-7A5D-40E4-A971-526A2E5D2B9B}"/>
              </a:ext>
            </a:extLst>
          </p:cNvPr>
          <p:cNvSpPr txBox="1"/>
          <p:nvPr/>
        </p:nvSpPr>
        <p:spPr>
          <a:xfrm>
            <a:off x="5432852" y="5378451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/>
              <a:t>Como quantificar a não-idealidade</a:t>
            </a:r>
          </a:p>
          <a:p>
            <a:r>
              <a:rPr lang="pt-BR" baseline="0" dirty="0"/>
              <a:t>da fase líquida?</a:t>
            </a:r>
            <a:endParaRPr lang="en-IE" baseline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FFDDCE-00D7-4D3B-A4D1-9296CDD82E8A}"/>
              </a:ext>
            </a:extLst>
          </p:cNvPr>
          <p:cNvGrpSpPr/>
          <p:nvPr/>
        </p:nvGrpSpPr>
        <p:grpSpPr>
          <a:xfrm>
            <a:off x="2698750" y="5805264"/>
            <a:ext cx="3549650" cy="1088359"/>
            <a:chOff x="2698750" y="5805264"/>
            <a:chExt cx="3549650" cy="10883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9BE47C-CB6D-4CF9-9F61-C55A7194A350}"/>
                </a:ext>
              </a:extLst>
            </p:cNvPr>
            <p:cNvSpPr/>
            <p:nvPr/>
          </p:nvSpPr>
          <p:spPr bwMode="auto">
            <a:xfrm>
              <a:off x="2698750" y="5805264"/>
              <a:ext cx="495300" cy="540922"/>
            </a:xfrm>
            <a:prstGeom prst="rect">
              <a:avLst/>
            </a:prstGeom>
            <a:noFill/>
            <a:ln w="285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solidFill>
                    <a:srgbClr val="C00000"/>
                  </a:solidFill>
                </a:ln>
                <a:noFill/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06F13D1-0EFD-48C5-8C00-109F60F36F27}"/>
                </a:ext>
              </a:extLst>
            </p:cNvPr>
            <p:cNvCxnSpPr/>
            <p:nvPr/>
          </p:nvCxnSpPr>
          <p:spPr bwMode="auto">
            <a:xfrm flipH="1" flipV="1">
              <a:off x="3194050" y="6381750"/>
              <a:ext cx="441846" cy="3596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F8E868-97EA-4A93-9FCD-484EF2EB28D1}"/>
                </a:ext>
              </a:extLst>
            </p:cNvPr>
            <p:cNvSpPr txBox="1"/>
            <p:nvPr/>
          </p:nvSpPr>
          <p:spPr>
            <a:xfrm>
              <a:off x="3652818" y="6524291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aseline="0" dirty="0">
                  <a:ln>
                    <a:solidFill>
                      <a:srgbClr val="C00000"/>
                    </a:solidFill>
                  </a:ln>
                </a:rPr>
                <a:t>coeficiente de atividade</a:t>
              </a:r>
              <a:endParaRPr lang="en-IE" baseline="0" dirty="0">
                <a:ln>
                  <a:solidFill>
                    <a:srgbClr val="C00000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0B5DB7-8387-4E79-9909-978DBC2F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B24F63-2AB5-4F9C-861C-F0ED3EB2CEA7}"/>
                  </a:ext>
                </a:extLst>
              </p:cNvPr>
              <p:cNvSpPr/>
              <p:nvPr/>
            </p:nvSpPr>
            <p:spPr>
              <a:xfrm>
                <a:off x="5148954" y="1140355"/>
                <a:ext cx="1753622" cy="879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400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i="1" baseline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IE" sz="2400" i="1" baseline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E" sz="2400" i="0" baseline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i="1" baseline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2400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400" i="1" baseline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sz="2400" i="1" baseline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E" sz="2400" i="1" baseline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en-IE" sz="2400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400" i="1" baseline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E" sz="2400" i="1" baseline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E" sz="2400" i="1" baseline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E" sz="2400" i="1" baseline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E" sz="2400" i="1" baseline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E" sz="2400" i="1" baseline="0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E" sz="2400" baseline="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B24F63-2AB5-4F9C-861C-F0ED3EB2C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54" y="1140355"/>
                <a:ext cx="1753622" cy="8794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9">
            <a:extLst>
              <a:ext uri="{FF2B5EF4-FFF2-40B4-BE49-F238E27FC236}">
                <a16:creationId xmlns:a16="http://schemas.microsoft.com/office/drawing/2014/main" id="{A57933C1-EF7F-4638-A069-BA4D4034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8921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 dirty="0">
                <a:solidFill>
                  <a:srgbClr val="FF0000"/>
                </a:solidFill>
              </a:rPr>
              <a:t>No material complementar foi deduzido que é possível determinar o coeficiente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 dirty="0">
                <a:solidFill>
                  <a:srgbClr val="FF0000"/>
                </a:solidFill>
              </a:rPr>
              <a:t>de atividade de duas formas: </a:t>
            </a:r>
            <a:endParaRPr lang="en-IE" altLang="en-US" sz="1800" b="1" i="1" baseline="-25000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7CB84C-EA2A-4A0B-A404-FC34F499C311}"/>
              </a:ext>
            </a:extLst>
          </p:cNvPr>
          <p:cNvGrpSpPr/>
          <p:nvPr/>
        </p:nvGrpSpPr>
        <p:grpSpPr>
          <a:xfrm>
            <a:off x="3347864" y="2780928"/>
            <a:ext cx="5185767" cy="1017715"/>
            <a:chOff x="640166" y="2774763"/>
            <a:chExt cx="5185767" cy="1017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238E16-9631-453D-B807-003298662553}"/>
                    </a:ext>
                  </a:extLst>
                </p:cNvPr>
                <p:cNvSpPr/>
                <p:nvPr/>
              </p:nvSpPr>
              <p:spPr>
                <a:xfrm>
                  <a:off x="3318067" y="2774763"/>
                  <a:ext cx="2507866" cy="10177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E" sz="240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E" sz="2400" i="1" baseline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E" sz="2400" b="0" i="1" baseline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IE" sz="2400" b="0" i="1" baseline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p>
                            </m:sSup>
                          </m:num>
                          <m:den>
                            <m:r>
                              <a:rPr lang="en-IE" sz="2400" b="0" i="1" baseline="0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  <m:r>
                          <a:rPr lang="en-IE" sz="2400" b="0" i="0" baseline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IE" sz="2400" i="1" baseline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IE" sz="2400" i="1" baseline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E" sz="2400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sz="2400" b="0" i="1" baseline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E" sz="2400" b="0" i="1" baseline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E" sz="2400" b="0" i="1" baseline="0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sSub>
                                  <m:sSubPr>
                                    <m:ctrlPr>
                                      <a:rPr lang="en-IE" sz="2400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sz="2400" b="0" i="1" baseline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IE" sz="2400" b="0" i="1" baseline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oMath>
                    </m:oMathPara>
                  </a14:m>
                  <a:endParaRPr lang="en-IE" sz="2400" baseline="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238E16-9631-453D-B807-0032986625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8067" y="2774763"/>
                  <a:ext cx="2507866" cy="10177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DBE72B-3CDF-410D-83F4-DC55A696C757}"/>
                </a:ext>
              </a:extLst>
            </p:cNvPr>
            <p:cNvGrpSpPr/>
            <p:nvPr/>
          </p:nvGrpSpPr>
          <p:grpSpPr>
            <a:xfrm>
              <a:off x="640166" y="2776737"/>
              <a:ext cx="2592288" cy="843564"/>
              <a:chOff x="611560" y="2806031"/>
              <a:chExt cx="2592288" cy="8435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4D95281C-DE1A-4BEF-B9DD-D446C005D818}"/>
                      </a:ext>
                    </a:extLst>
                  </p:cNvPr>
                  <p:cNvSpPr/>
                  <p:nvPr/>
                </p:nvSpPr>
                <p:spPr>
                  <a:xfrm>
                    <a:off x="611560" y="2806031"/>
                    <a:ext cx="1611723" cy="84356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IE" sz="2400" i="1" baseline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E" sz="2400" baseline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IE" sz="2400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E" sz="2400" i="1" baseline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E" sz="2400" i="1" baseline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E" sz="2400" i="0" baseline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IE" sz="2400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IE" sz="2400" i="1" baseline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E" sz="2400" i="1" baseline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E" sz="2400" i="1" baseline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E" sz="2400" i="1" baseline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IE" sz="2400" i="1" baseline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IE" sz="2400" i="1" baseline="0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en-IE" sz="2400" baseline="0" dirty="0"/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4D95281C-DE1A-4BEF-B9DD-D446C005D8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60" y="2806031"/>
                    <a:ext cx="1611723" cy="8435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F828DCDB-948F-4E37-A91E-AA54083F5AD4}"/>
                  </a:ext>
                </a:extLst>
              </p:cNvPr>
              <p:cNvSpPr/>
              <p:nvPr/>
            </p:nvSpPr>
            <p:spPr bwMode="auto">
              <a:xfrm>
                <a:off x="2223283" y="3227813"/>
                <a:ext cx="980565" cy="201187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96C5720-69C4-4B9A-868C-98DE1AB71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96" y="1395425"/>
            <a:ext cx="37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 dirty="0"/>
              <a:t>A partir de dados experimentais:</a:t>
            </a:r>
            <a:endParaRPr lang="en-IE" altLang="en-US" sz="1800" b="1" i="1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E1CEB5-3698-4E03-92C8-DC6CDA73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80" y="3020018"/>
            <a:ext cx="3164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 dirty="0"/>
              <a:t>A partir da relação com G</a:t>
            </a:r>
            <a:r>
              <a:rPr lang="pt-BR" altLang="en-US" sz="1800" b="1" i="1" dirty="0"/>
              <a:t>E</a:t>
            </a:r>
            <a:r>
              <a:rPr lang="pt-BR" altLang="en-US" sz="1800" b="1" i="1" baseline="0" dirty="0"/>
              <a:t>:</a:t>
            </a:r>
            <a:endParaRPr lang="en-IE" altLang="en-US" sz="1800" b="1" i="1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673F0E-C43C-4E4E-9A10-612CA6670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083" y="4112032"/>
            <a:ext cx="2929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 dirty="0"/>
              <a:t>Para um sistema binário</a:t>
            </a:r>
            <a:endParaRPr lang="en-IE" altLang="en-US" sz="1800" b="1" i="1" baseline="-25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E5E012-A389-4D3E-9AC2-DABEEC3BEE99}"/>
              </a:ext>
            </a:extLst>
          </p:cNvPr>
          <p:cNvGrpSpPr/>
          <p:nvPr/>
        </p:nvGrpSpPr>
        <p:grpSpPr>
          <a:xfrm>
            <a:off x="5580112" y="3827653"/>
            <a:ext cx="3273910" cy="1762012"/>
            <a:chOff x="5580112" y="3827653"/>
            <a:chExt cx="3273910" cy="1762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C90EA44-89FD-4302-A860-E4636A67F210}"/>
                    </a:ext>
                  </a:extLst>
                </p:cNvPr>
                <p:cNvSpPr/>
                <p:nvPr/>
              </p:nvSpPr>
              <p:spPr>
                <a:xfrm>
                  <a:off x="5580112" y="4911787"/>
                  <a:ext cx="3273910" cy="677878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IE" sz="2400" b="1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E" sz="2400" b="1" i="1" baseline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400" b="1" i="1" baseline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IE" sz="2400" b="1" i="1" baseline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p>
                          </m:sSup>
                        </m:num>
                        <m:den>
                          <m:r>
                            <a:rPr lang="en-IE" sz="2400" b="1" i="1" baseline="0">
                              <a:latin typeface="Cambria Math" panose="02040503050406030204" pitchFamily="18" charset="0"/>
                            </a:rPr>
                            <m:t>𝑹𝑻</m:t>
                          </m:r>
                        </m:den>
                      </m:f>
                      <m:r>
                        <a:rPr lang="en-IE" sz="2400" b="1" i="0" baseline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0" baseline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400" b="1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 baseline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BR" sz="2400" b="1" i="1" baseline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sz="2400" b="1" i="1" baseline="0" smtClean="0">
                          <a:latin typeface="Cambria Math" panose="02040503050406030204" pitchFamily="18" charset="0"/>
                        </a:rPr>
                        <m:t>𝒍𝒏</m:t>
                      </m:r>
                      <m:sSub>
                        <m:sSubPr>
                          <m:ctrlPr>
                            <a:rPr lang="pt-BR" sz="2400" b="1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pt-BR" sz="2400" b="1" i="1" baseline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sz="2400" b="1" i="1" baseline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pt-BR" sz="2400" b="1" baseline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2400" b="1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 baseline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BR" sz="2400" b="1" i="1" baseline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BR" sz="2400" b="1" i="1" baseline="0">
                          <a:latin typeface="Cambria Math" panose="02040503050406030204" pitchFamily="18" charset="0"/>
                        </a:rPr>
                        <m:t>𝒍𝒏</m:t>
                      </m:r>
                      <m:sSub>
                        <m:sSubPr>
                          <m:ctrlPr>
                            <a:rPr lang="pt-BR" sz="2400" b="1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 baseline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pt-BR" sz="2400" b="1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IE" sz="2400" b="1" baseline="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C90EA44-89FD-4302-A860-E4636A67F2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4911787"/>
                  <a:ext cx="3273910" cy="67787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5B4CE979-507D-4E28-8471-45BDCF91302B}"/>
                </a:ext>
              </a:extLst>
            </p:cNvPr>
            <p:cNvSpPr/>
            <p:nvPr/>
          </p:nvSpPr>
          <p:spPr bwMode="auto">
            <a:xfrm>
              <a:off x="7020272" y="3827653"/>
              <a:ext cx="216024" cy="89749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18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A9B44F-3898-4001-8443-C76B5E83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48FAB35-1CAA-4736-B1C7-E52162B5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04" y="188640"/>
            <a:ext cx="8776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 dirty="0">
                <a:solidFill>
                  <a:srgbClr val="FF0000"/>
                </a:solidFill>
              </a:rPr>
              <a:t>Como usar estas equações para modelar o ELV pela lei de Raoult modificada?</a:t>
            </a:r>
            <a:endParaRPr lang="en-IE" altLang="en-US" sz="1800" b="1" i="1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7BB696FD-B2CB-481E-B0C3-A200BDB7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18" y="835386"/>
            <a:ext cx="2351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i="1" baseline="0" dirty="0">
                <a:solidFill>
                  <a:srgbClr val="0000FF"/>
                </a:solidFill>
              </a:rPr>
              <a:t>Dados experimentais</a:t>
            </a:r>
            <a:endParaRPr lang="en-IE" altLang="en-US" sz="1800" i="1" baseline="-25000" dirty="0">
              <a:solidFill>
                <a:srgbClr val="0000FF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B9C9CFDA-1BCD-4E17-A191-333CA833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520" y="835386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i="1" baseline="0" dirty="0">
                <a:solidFill>
                  <a:srgbClr val="0000FF"/>
                </a:solidFill>
              </a:rPr>
              <a:t>Dados modelados</a:t>
            </a:r>
            <a:endParaRPr lang="en-IE" altLang="en-US" sz="1800" i="1" baseline="-25000" dirty="0">
              <a:solidFill>
                <a:srgbClr val="0000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F03A8A-ECA4-4245-A5FD-DA34E4D7023F}"/>
              </a:ext>
            </a:extLst>
          </p:cNvPr>
          <p:cNvGrpSpPr/>
          <p:nvPr/>
        </p:nvGrpSpPr>
        <p:grpSpPr>
          <a:xfrm>
            <a:off x="1633923" y="1238605"/>
            <a:ext cx="2327229" cy="1065573"/>
            <a:chOff x="1633923" y="1238605"/>
            <a:chExt cx="2327229" cy="10655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BF9087C-B7DB-4F8B-A05B-F40434643BF9}"/>
                    </a:ext>
                  </a:extLst>
                </p:cNvPr>
                <p:cNvSpPr/>
                <p:nvPr/>
              </p:nvSpPr>
              <p:spPr>
                <a:xfrm>
                  <a:off x="2525694" y="1325384"/>
                  <a:ext cx="1435458" cy="978794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E" sz="2400" b="1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E" sz="2400" b="1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E" sz="2400" b="1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E" sz="2400" b="1" i="1" baseline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E" sz="2400" b="1" i="1" baseline="0"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  <m:sup>
                                        <m:r>
                                          <a:rPr lang="en-IE" sz="2400" b="1" i="1" baseline="0"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IE" sz="2400" b="1" i="1" baseline="0">
                                        <a:latin typeface="Cambria Math" panose="02040503050406030204" pitchFamily="18" charset="0"/>
                                      </a:rPr>
                                      <m:t>𝑹𝑻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2400" b="1" i="1" baseline="0" smtClean="0">
                                <a:latin typeface="Cambria Math" panose="02040503050406030204" pitchFamily="18" charset="0"/>
                              </a:rPr>
                              <m:t>𝒆𝒙𝒑</m:t>
                            </m:r>
                          </m:sup>
                        </m:sSup>
                      </m:oMath>
                    </m:oMathPara>
                  </a14:m>
                  <a:endParaRPr lang="en-IE" sz="2400" b="1" baseline="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BF9087C-B7DB-4F8B-A05B-F40434643B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694" y="1325384"/>
                  <a:ext cx="1435458" cy="9787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CA71D1B-A7AD-4D7A-904A-75B10A3001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33923" y="1238605"/>
              <a:ext cx="705829" cy="3901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38123B-092F-47D1-8C68-DA2ACF042DDD}"/>
              </a:ext>
            </a:extLst>
          </p:cNvPr>
          <p:cNvGrpSpPr/>
          <p:nvPr/>
        </p:nvGrpSpPr>
        <p:grpSpPr>
          <a:xfrm>
            <a:off x="4147094" y="1204718"/>
            <a:ext cx="3070228" cy="1139814"/>
            <a:chOff x="4147094" y="1204718"/>
            <a:chExt cx="3070228" cy="11398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13C199-C986-433C-8D12-D86BAB137503}"/>
                </a:ext>
              </a:extLst>
            </p:cNvPr>
            <p:cNvGrpSpPr/>
            <p:nvPr/>
          </p:nvGrpSpPr>
          <p:grpSpPr>
            <a:xfrm>
              <a:off x="4826624" y="1204718"/>
              <a:ext cx="2390698" cy="1139814"/>
              <a:chOff x="4826624" y="1204718"/>
              <a:chExt cx="2390698" cy="1139814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DEA3545-74A8-409F-9F6C-3927DAD6D7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495502" y="1204718"/>
                <a:ext cx="721820" cy="56291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797F839E-7450-43AD-858D-E60006B8F5C4}"/>
                      </a:ext>
                    </a:extLst>
                  </p:cNvPr>
                  <p:cNvSpPr/>
                  <p:nvPr/>
                </p:nvSpPr>
                <p:spPr>
                  <a:xfrm>
                    <a:off x="4826624" y="1319251"/>
                    <a:ext cx="1525226" cy="1025281"/>
                  </a:xfrm>
                  <a:prstGeom prst="rect">
                    <a:avLst/>
                  </a:prstGeom>
                  <a:ln>
                    <a:solidFill>
                      <a:srgbClr val="FF0000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IE" sz="2400" b="1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E" sz="24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E" sz="2400" b="1" i="1" baseline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IE" sz="2400" b="1" i="1" baseline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E" sz="2400" b="1" i="1" baseline="0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</m:e>
                                        <m:sup>
                                          <m:r>
                                            <a:rPr lang="en-IE" sz="2400" b="1" i="1" baseline="0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IE" sz="2400" b="1" i="1" baseline="0">
                                          <a:latin typeface="Cambria Math" panose="02040503050406030204" pitchFamily="18" charset="0"/>
                                        </a:rPr>
                                        <m:t>𝑹𝑻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400" b="1" i="1" baseline="0" smtClean="0">
                                  <a:latin typeface="Cambria Math" panose="02040503050406030204" pitchFamily="18" charset="0"/>
                                </a:rPr>
                                <m:t>𝒎𝒐𝒅</m:t>
                              </m:r>
                            </m:sup>
                          </m:sSup>
                        </m:oMath>
                      </m:oMathPara>
                    </a14:m>
                    <a:endParaRPr lang="en-IE" sz="2400" b="1" baseline="0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797F839E-7450-43AD-858D-E60006B8F5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6624" y="1319251"/>
                    <a:ext cx="1525226" cy="102528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89BA661C-DBB4-4958-B824-9F68FD997F96}"/>
                </a:ext>
              </a:extLst>
            </p:cNvPr>
            <p:cNvSpPr/>
            <p:nvPr/>
          </p:nvSpPr>
          <p:spPr bwMode="auto">
            <a:xfrm>
              <a:off x="4147094" y="1767634"/>
              <a:ext cx="535878" cy="21602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TextBox 9">
            <a:extLst>
              <a:ext uri="{FF2B5EF4-FFF2-40B4-BE49-F238E27FC236}">
                <a16:creationId xmlns:a16="http://schemas.microsoft.com/office/drawing/2014/main" id="{6391C886-8C7C-46C1-AB72-DA7EE864C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324" y="2318049"/>
            <a:ext cx="3994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 dirty="0">
                <a:solidFill>
                  <a:srgbClr val="00B050"/>
                </a:solidFill>
              </a:rPr>
              <a:t>Existem modelos termodinâmicos para determinação de (G</a:t>
            </a:r>
            <a:r>
              <a:rPr lang="pt-BR" altLang="en-US" sz="1800" b="1" i="1" dirty="0">
                <a:solidFill>
                  <a:srgbClr val="00B050"/>
                </a:solidFill>
              </a:rPr>
              <a:t>E</a:t>
            </a:r>
            <a:r>
              <a:rPr lang="pt-BR" altLang="en-US" sz="1800" b="1" i="1" baseline="0" dirty="0">
                <a:solidFill>
                  <a:srgbClr val="00B050"/>
                </a:solidFill>
              </a:rPr>
              <a:t>/RT) </a:t>
            </a:r>
            <a:endParaRPr lang="en-IE" altLang="en-US" sz="1800" b="1" i="1" baseline="-25000" dirty="0">
              <a:solidFill>
                <a:srgbClr val="00B05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FB457C-A518-4377-9785-BE35AE9D0DD1}"/>
              </a:ext>
            </a:extLst>
          </p:cNvPr>
          <p:cNvGrpSpPr/>
          <p:nvPr/>
        </p:nvGrpSpPr>
        <p:grpSpPr>
          <a:xfrm>
            <a:off x="77114" y="1229343"/>
            <a:ext cx="2131221" cy="1399630"/>
            <a:chOff x="127387" y="1309750"/>
            <a:chExt cx="2131221" cy="1399630"/>
          </a:xfrm>
        </p:grpSpPr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E44BD433-CCC3-4F00-81F0-61FDC7F0F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387" y="1309750"/>
              <a:ext cx="213122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i="1" baseline="0" dirty="0"/>
                <a:t>Calculado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i="1" baseline="0" dirty="0"/>
                <a:t>através de dados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i="1" baseline="0" dirty="0"/>
                <a:t>de x</a:t>
              </a:r>
              <a:r>
                <a:rPr lang="pt-BR" altLang="en-US" sz="1800" i="1" baseline="-25000" dirty="0"/>
                <a:t>i </a:t>
              </a:r>
              <a:r>
                <a:rPr lang="pt-BR" altLang="en-US" sz="1800" i="1" baseline="0" dirty="0"/>
                <a:t>e T</a:t>
              </a:r>
              <a:endParaRPr lang="en-IE" altLang="en-US" sz="1800" i="1" baseline="-25000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D7C4D5D1-6CE8-43CE-9595-F9EC967BDFB2}"/>
                </a:ext>
              </a:extLst>
            </p:cNvPr>
            <p:cNvSpPr/>
            <p:nvPr/>
          </p:nvSpPr>
          <p:spPr bwMode="auto">
            <a:xfrm>
              <a:off x="1179116" y="2279049"/>
              <a:ext cx="210650" cy="43033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6" name="Object 10">
            <a:extLst>
              <a:ext uri="{FF2B5EF4-FFF2-40B4-BE49-F238E27FC236}">
                <a16:creationId xmlns:a16="http://schemas.microsoft.com/office/drawing/2014/main" id="{E9779DA1-5B52-4A2A-B174-22657A16BD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597" y="4765290"/>
          <a:ext cx="2470309" cy="66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1358640" imgH="368280" progId="Equation.3">
                  <p:embed/>
                </p:oleObj>
              </mc:Choice>
              <mc:Fallback>
                <p:oleObj name="Equation" r:id="rId5" imgW="1358640" imgH="368280" progId="Equation.3">
                  <p:embed/>
                  <p:pic>
                    <p:nvPicPr>
                      <p:cNvPr id="26" name="Object 10">
                        <a:extLst>
                          <a:ext uri="{FF2B5EF4-FFF2-40B4-BE49-F238E27FC236}">
                            <a16:creationId xmlns:a16="http://schemas.microsoft.com/office/drawing/2014/main" id="{E9779DA1-5B52-4A2A-B174-22657A16BD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597" y="4765290"/>
                        <a:ext cx="2470309" cy="669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88EC5-FC88-4A26-850A-D15F638610A3}"/>
                  </a:ext>
                </a:extLst>
              </p:cNvPr>
              <p:cNvSpPr/>
              <p:nvPr/>
            </p:nvSpPr>
            <p:spPr>
              <a:xfrm>
                <a:off x="6279572" y="2904683"/>
                <a:ext cx="1258550" cy="655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i="1" baseline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baseline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IE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i="1" baseline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IE" i="1" baseline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E" i="0" baseline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E" i="1" baseline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IE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E" i="1" baseline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E" i="1" baseline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E" i="1" baseline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E" i="1" baseline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IE" i="1" baseline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E" baseline="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88EC5-FC88-4A26-850A-D15F63861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72" y="2904683"/>
                <a:ext cx="1258550" cy="6556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FF8267F-77AC-45DF-8A8F-7461F8D3009C}"/>
              </a:ext>
            </a:extLst>
          </p:cNvPr>
          <p:cNvGrpSpPr/>
          <p:nvPr/>
        </p:nvGrpSpPr>
        <p:grpSpPr>
          <a:xfrm>
            <a:off x="4582200" y="3783110"/>
            <a:ext cx="4565755" cy="2670226"/>
            <a:chOff x="4582200" y="3783110"/>
            <a:chExt cx="4565755" cy="2670226"/>
          </a:xfrm>
        </p:grpSpPr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94B0A6C1-8BF9-4137-B7CF-B6EB394D4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2200" y="3783110"/>
              <a:ext cx="45657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400" b="1" i="1" baseline="0" dirty="0">
                  <a:solidFill>
                    <a:srgbClr val="00B050"/>
                  </a:solidFill>
                </a:rPr>
                <a:t>Lembrar que ln </a:t>
              </a:r>
              <a:r>
                <a:rPr lang="el-GR" altLang="en-US" sz="1400" b="1" i="1" baseline="0" dirty="0">
                  <a:solidFill>
                    <a:srgbClr val="00B050"/>
                  </a:solidFill>
                </a:rPr>
                <a:t>γ</a:t>
              </a:r>
              <a:r>
                <a:rPr lang="pt-BR" altLang="en-US" sz="1400" b="1" i="1" baseline="-25000" dirty="0">
                  <a:solidFill>
                    <a:srgbClr val="00B050"/>
                  </a:solidFill>
                </a:rPr>
                <a:t>i </a:t>
              </a:r>
              <a:r>
                <a:rPr lang="pt-BR" altLang="en-US" sz="1400" b="1" i="1" baseline="0" dirty="0">
                  <a:solidFill>
                    <a:srgbClr val="00B050"/>
                  </a:solidFill>
                </a:rPr>
                <a:t>é uma propriedade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400" b="1" i="1" baseline="0" dirty="0">
                  <a:solidFill>
                    <a:srgbClr val="00B050"/>
                  </a:solidFill>
                </a:rPr>
                <a:t>parcial molar em relação a G</a:t>
              </a:r>
              <a:r>
                <a:rPr lang="pt-BR" altLang="en-US" sz="1400" b="1" i="1" dirty="0">
                  <a:solidFill>
                    <a:srgbClr val="00B050"/>
                  </a:solidFill>
                </a:rPr>
                <a:t>E</a:t>
              </a:r>
              <a:r>
                <a:rPr lang="pt-BR" altLang="en-US" sz="1400" b="1" i="1" baseline="0" dirty="0">
                  <a:solidFill>
                    <a:srgbClr val="00B050"/>
                  </a:solidFill>
                </a:rPr>
                <a:t>!!!</a:t>
              </a:r>
              <a:endParaRPr lang="en-IE" altLang="en-US" sz="1400" b="1" i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376E850-4E25-4243-977D-4F5388DA5781}"/>
                </a:ext>
              </a:extLst>
            </p:cNvPr>
            <p:cNvSpPr/>
            <p:nvPr/>
          </p:nvSpPr>
          <p:spPr bwMode="auto">
            <a:xfrm>
              <a:off x="5220072" y="3783110"/>
              <a:ext cx="3528392" cy="267022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9A0060-DC02-49EF-9801-DE144B4018CD}"/>
              </a:ext>
            </a:extLst>
          </p:cNvPr>
          <p:cNvGrpSpPr/>
          <p:nvPr/>
        </p:nvGrpSpPr>
        <p:grpSpPr>
          <a:xfrm>
            <a:off x="-3954" y="4179773"/>
            <a:ext cx="4565755" cy="2670226"/>
            <a:chOff x="-51284" y="3783110"/>
            <a:chExt cx="4565755" cy="267022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357FF8F-C0CD-48E2-A003-EFCA2D291CF6}"/>
                </a:ext>
              </a:extLst>
            </p:cNvPr>
            <p:cNvSpPr/>
            <p:nvPr/>
          </p:nvSpPr>
          <p:spPr bwMode="auto">
            <a:xfrm>
              <a:off x="395536" y="3783110"/>
              <a:ext cx="3637141" cy="267022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F27EF587-F0B6-48A8-952D-A21DBD140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1284" y="3912881"/>
              <a:ext cx="45657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400" b="1" i="1" baseline="0" dirty="0">
                  <a:solidFill>
                    <a:srgbClr val="00B050"/>
                  </a:solidFill>
                </a:rPr>
                <a:t>Supondo uma função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400" b="1" i="1" baseline="0" dirty="0">
                  <a:solidFill>
                    <a:srgbClr val="00B050"/>
                  </a:solidFill>
                </a:rPr>
                <a:t>para (G</a:t>
              </a:r>
              <a:r>
                <a:rPr lang="pt-BR" altLang="en-US" sz="1400" b="1" i="1" dirty="0">
                  <a:solidFill>
                    <a:srgbClr val="00B050"/>
                  </a:solidFill>
                </a:rPr>
                <a:t>E</a:t>
              </a:r>
              <a:r>
                <a:rPr lang="pt-BR" altLang="en-US" sz="1400" b="1" i="1" baseline="0" dirty="0">
                  <a:solidFill>
                    <a:srgbClr val="00B050"/>
                  </a:solidFill>
                </a:rPr>
                <a:t>/RT), p.ex.:</a:t>
              </a:r>
              <a:endParaRPr lang="en-IE" altLang="en-US" sz="1400" b="1" i="1" baseline="-25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6E27B7-C98C-4308-AA95-269D60A91AAA}"/>
              </a:ext>
            </a:extLst>
          </p:cNvPr>
          <p:cNvGrpSpPr/>
          <p:nvPr/>
        </p:nvGrpSpPr>
        <p:grpSpPr>
          <a:xfrm>
            <a:off x="446821" y="5421203"/>
            <a:ext cx="3805733" cy="1185974"/>
            <a:chOff x="436885" y="5093414"/>
            <a:chExt cx="3805733" cy="1185974"/>
          </a:xfrm>
        </p:grpSpPr>
        <p:graphicFrame>
          <p:nvGraphicFramePr>
            <p:cNvPr id="28" name="Object 6">
              <a:extLst>
                <a:ext uri="{FF2B5EF4-FFF2-40B4-BE49-F238E27FC236}">
                  <a16:creationId xmlns:a16="http://schemas.microsoft.com/office/drawing/2014/main" id="{DF8E8AF9-6F7F-44D2-AC5F-BFD7AB52C3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2735" y="5408056"/>
            <a:ext cx="3240385" cy="871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Equation" r:id="rId11" imgW="1650960" imgH="444240" progId="Equation.3">
                    <p:embed/>
                  </p:oleObj>
                </mc:Choice>
                <mc:Fallback>
                  <p:oleObj name="Equation" r:id="rId11" imgW="1650960" imgH="444240" progId="Equation.3">
                    <p:embed/>
                    <p:pic>
                      <p:nvPicPr>
                        <p:cNvPr id="28" name="Object 6">
                          <a:extLst>
                            <a:ext uri="{FF2B5EF4-FFF2-40B4-BE49-F238E27FC236}">
                              <a16:creationId xmlns:a16="http://schemas.microsoft.com/office/drawing/2014/main" id="{DF8E8AF9-6F7F-44D2-AC5F-BFD7AB52C37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35" y="5408056"/>
                          <a:ext cx="3240385" cy="8713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9">
              <a:extLst>
                <a:ext uri="{FF2B5EF4-FFF2-40B4-BE49-F238E27FC236}">
                  <a16:creationId xmlns:a16="http://schemas.microsoft.com/office/drawing/2014/main" id="{F1DB6A09-0F55-4583-B825-828EA6A64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85" y="5093414"/>
              <a:ext cx="38057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400" b="1" i="1" baseline="0" dirty="0">
                  <a:solidFill>
                    <a:srgbClr val="00B050"/>
                  </a:solidFill>
                </a:rPr>
                <a:t>Se derivadas conforme as eq. (A) e (B):</a:t>
              </a:r>
              <a:endParaRPr lang="en-IE" altLang="en-US" sz="1400" b="1" i="1" baseline="-25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27750-3817-4B26-B0D6-D8A93BF2086E}"/>
              </a:ext>
            </a:extLst>
          </p:cNvPr>
          <p:cNvGrpSpPr/>
          <p:nvPr/>
        </p:nvGrpSpPr>
        <p:grpSpPr>
          <a:xfrm>
            <a:off x="5593876" y="4333646"/>
            <a:ext cx="2966642" cy="801951"/>
            <a:chOff x="5593876" y="4333646"/>
            <a:chExt cx="2966642" cy="8019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DB3A418-071F-4BC0-BEEE-CF50CC669CD5}"/>
                    </a:ext>
                  </a:extLst>
                </p:cNvPr>
                <p:cNvSpPr/>
                <p:nvPr/>
              </p:nvSpPr>
              <p:spPr>
                <a:xfrm>
                  <a:off x="5593876" y="4333646"/>
                  <a:ext cx="2914901" cy="8019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IE" i="1" baseline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E" baseline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IE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i="1" baseline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E" i="0" baseline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IE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IE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IE" i="1" baseline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E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sSup>
                                          <m:sSupPr>
                                            <m:ctrlPr>
                                              <a:rPr lang="pt-BR" i="1" baseline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BR" i="1" baseline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  <m:sup>
                                            <m:r>
                                              <a:rPr lang="pt-BR" i="1" baseline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sup>
                                        </m:sSup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𝑅𝑇</m:t>
                                        </m:r>
                                      </m:num>
                                      <m:den>
                                        <m:r>
                                          <a:rPr lang="en-IE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IE" i="1" baseline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i="1" baseline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pt-BR" i="1" baseline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DB3A418-071F-4BC0-BEEE-CF50CC669C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3876" y="4333646"/>
                  <a:ext cx="2914901" cy="80195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64E24F0C-CF5A-4FFB-B159-AC5389BED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8074" y="4449157"/>
              <a:ext cx="4924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i="1" baseline="0" dirty="0">
                  <a:solidFill>
                    <a:srgbClr val="0000FF"/>
                  </a:solidFill>
                </a:rPr>
                <a:t>(A)</a:t>
              </a:r>
              <a:endParaRPr lang="en-IE" altLang="en-US" sz="1800" i="1" baseline="-25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B50011-31EA-4707-8C71-7B1E6C55A84E}"/>
              </a:ext>
            </a:extLst>
          </p:cNvPr>
          <p:cNvGrpSpPr/>
          <p:nvPr/>
        </p:nvGrpSpPr>
        <p:grpSpPr>
          <a:xfrm>
            <a:off x="5589237" y="5252306"/>
            <a:ext cx="3006781" cy="801951"/>
            <a:chOff x="5589237" y="5252306"/>
            <a:chExt cx="3006781" cy="8019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3785077-4352-4E65-AA1C-809AA9A19230}"/>
                    </a:ext>
                  </a:extLst>
                </p:cNvPr>
                <p:cNvSpPr/>
                <p:nvPr/>
              </p:nvSpPr>
              <p:spPr>
                <a:xfrm>
                  <a:off x="5589237" y="5252306"/>
                  <a:ext cx="2894575" cy="8019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IE" i="1" baseline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E" baseline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IE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i="1" baseline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E" i="0" baseline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func>
                        <m:sSub>
                          <m:sSubPr>
                            <m:ctrlPr>
                              <a:rPr lang="en-IE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IE" i="1" baseline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E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sSup>
                                      <m:sSupPr>
                                        <m:ctrlP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p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p>
                                    </m:sSup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pt-BR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𝑅𝑇</m:t>
                                    </m:r>
                                  </m:num>
                                  <m:den>
                                    <m:r>
                                      <a:rPr lang="en-IE" i="1" baseline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E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pt-BR" i="1" baseline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b="0" i="1" baseline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E" baseline="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3785077-4352-4E65-AA1C-809AA9A192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7" y="5252306"/>
                  <a:ext cx="2894575" cy="80195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413B4C57-8536-4FF5-8807-B21A764C7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3574" y="5356885"/>
              <a:ext cx="4924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i="1" baseline="0" dirty="0">
                  <a:solidFill>
                    <a:srgbClr val="0000FF"/>
                  </a:solidFill>
                </a:rPr>
                <a:t>(B)</a:t>
              </a:r>
              <a:endParaRPr lang="en-IE" altLang="en-US" sz="1800" i="1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9" name="Arrow: Left 38">
            <a:extLst>
              <a:ext uri="{FF2B5EF4-FFF2-40B4-BE49-F238E27FC236}">
                <a16:creationId xmlns:a16="http://schemas.microsoft.com/office/drawing/2014/main" id="{7BAEFB82-8B75-4460-B0F2-33AD1FEC208C}"/>
              </a:ext>
            </a:extLst>
          </p:cNvPr>
          <p:cNvSpPr/>
          <p:nvPr/>
        </p:nvSpPr>
        <p:spPr bwMode="auto">
          <a:xfrm>
            <a:off x="4427984" y="4976847"/>
            <a:ext cx="648072" cy="27545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5E4CD1-D272-458A-A714-BC5FBBD1C3D9}"/>
              </a:ext>
            </a:extLst>
          </p:cNvPr>
          <p:cNvGrpSpPr/>
          <p:nvPr/>
        </p:nvGrpSpPr>
        <p:grpSpPr>
          <a:xfrm>
            <a:off x="237204" y="2596518"/>
            <a:ext cx="3417474" cy="1223253"/>
            <a:chOff x="237204" y="2596518"/>
            <a:chExt cx="3417474" cy="1223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DE6236B-5AD9-460E-B1F9-EEE31E82EB46}"/>
                    </a:ext>
                  </a:extLst>
                </p:cNvPr>
                <p:cNvSpPr/>
                <p:nvPr/>
              </p:nvSpPr>
              <p:spPr>
                <a:xfrm>
                  <a:off x="237204" y="2596518"/>
                  <a:ext cx="1618455" cy="7328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E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E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en-GB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GB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𝒆𝒙𝒑</m:t>
                            </m:r>
                          </m:sup>
                        </m:sSubSup>
                        <m:r>
                          <a:rPr lang="en-IE" b="1" i="0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IE" b="1" i="1" baseline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IE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GB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𝒆𝒙𝒑</m:t>
                                </m:r>
                              </m:sup>
                            </m:sSubSup>
                            <m:r>
                              <a:rPr lang="en-IE" b="1" i="1" baseline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𝒔𝒂𝒕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IE" b="1" baseline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DE6236B-5AD9-460E-B1F9-EEE31E82EB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04" y="2596518"/>
                  <a:ext cx="1618455" cy="73289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5E993F1-424A-4875-99FF-F6D30AEF2C73}"/>
                    </a:ext>
                  </a:extLst>
                </p:cNvPr>
                <p:cNvSpPr/>
                <p:nvPr/>
              </p:nvSpPr>
              <p:spPr>
                <a:xfrm>
                  <a:off x="237204" y="3257438"/>
                  <a:ext cx="3417474" cy="56233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IE" b="1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IE" b="1" i="1" baseline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E" b="1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b="1" i="1" baseline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p>
                                  <m:r>
                                    <a:rPr lang="en-IE" b="1" i="1" baseline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E" b="1" i="1" baseline="0">
                                  <a:latin typeface="Cambria Math" panose="02040503050406030204" pitchFamily="18" charset="0"/>
                                </a:rPr>
                                <m:t>𝑹𝑻</m:t>
                              </m:r>
                            </m:den>
                          </m:f>
                        </m:e>
                        <m:sup>
                          <m:r>
                            <a:rPr lang="pt-BR" b="1" i="1" baseline="0" smtClean="0">
                              <a:latin typeface="Cambria Math" panose="02040503050406030204" pitchFamily="18" charset="0"/>
                            </a:rPr>
                            <m:t>𝒆𝒙𝒑</m:t>
                          </m:r>
                        </m:sup>
                      </m:sSup>
                      <m:r>
                        <a:rPr lang="en-IE" b="1" i="0" baseline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0" baseline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1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baseline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BR" b="1" i="1" baseline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b="1" i="1" baseline="0" smtClean="0">
                          <a:latin typeface="Cambria Math" panose="02040503050406030204" pitchFamily="18" charset="0"/>
                        </a:rPr>
                        <m:t>𝒍𝒏</m:t>
                      </m:r>
                      <m:sSup>
                        <m:sSupPr>
                          <m:ctrlPr>
                            <a:rPr lang="pt-BR" b="1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b="1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baseline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pt-BR" b="1" i="1" baseline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pt-BR" b="1" i="1" baseline="0" smtClean="0">
                              <a:latin typeface="Cambria Math" panose="02040503050406030204" pitchFamily="18" charset="0"/>
                            </a:rPr>
                            <m:t>𝒆𝒙𝒑</m:t>
                          </m:r>
                        </m:sup>
                      </m:sSup>
                      <m:r>
                        <a:rPr lang="pt-BR" b="1" i="1" baseline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pt-BR" b="1" baseline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1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baseline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BR" b="1" i="1" baseline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BR" b="1" i="1" baseline="0">
                          <a:latin typeface="Cambria Math" panose="02040503050406030204" pitchFamily="18" charset="0"/>
                        </a:rPr>
                        <m:t>𝒍𝒏</m:t>
                      </m:r>
                      <m:sSup>
                        <m:sSupPr>
                          <m:ctrlPr>
                            <a:rPr lang="pt-BR" b="1" i="1" baseline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b="1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baseline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pt-BR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pt-BR" b="1" i="1" baseline="0">
                              <a:latin typeface="Cambria Math" panose="02040503050406030204" pitchFamily="18" charset="0"/>
                            </a:rPr>
                            <m:t>𝒆𝒙𝒑</m:t>
                          </m:r>
                        </m:sup>
                      </m:sSup>
                    </m:oMath>
                  </a14:m>
                  <a:endParaRPr lang="en-IE" b="1" baseline="0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5E993F1-424A-4875-99FF-F6D30AEF2C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04" y="3257438"/>
                  <a:ext cx="3417474" cy="56233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30" name="Picture 6" descr="Arte e Ideia - Home | Facebook">
            <a:extLst>
              <a:ext uri="{FF2B5EF4-FFF2-40B4-BE49-F238E27FC236}">
                <a16:creationId xmlns:a16="http://schemas.microsoft.com/office/drawing/2014/main" id="{000C844A-B4FC-49DB-9AA0-6ADB07E0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47" y="601804"/>
            <a:ext cx="911251" cy="9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9" grpId="0"/>
      <p:bldP spid="29" grpId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18527" y="0"/>
            <a:ext cx="857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baseline="0" dirty="0">
                <a:solidFill>
                  <a:srgbClr val="0000FF"/>
                </a:solidFill>
              </a:rPr>
              <a:t>COMO MODELAR OS DADOS DE ENERGIA LIVRE DE GIBBS EM EXCESSO?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414389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/>
              <a:t>Sistema: </a:t>
            </a:r>
            <a:r>
              <a:rPr lang="pt-BR" baseline="0" dirty="0" err="1"/>
              <a:t>tetrafluoropropeno</a:t>
            </a:r>
            <a:r>
              <a:rPr lang="pt-BR" baseline="0" dirty="0"/>
              <a:t> (R1234ez) (1)/</a:t>
            </a:r>
            <a:r>
              <a:rPr lang="pt-BR" baseline="0" dirty="0" err="1"/>
              <a:t>isobutano</a:t>
            </a:r>
            <a:r>
              <a:rPr lang="pt-BR" baseline="0" dirty="0"/>
              <a:t> (R600) (2), 288.15 K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9" y="2537156"/>
            <a:ext cx="8853840" cy="289631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 bwMode="auto">
          <a:xfrm>
            <a:off x="165498" y="2853288"/>
            <a:ext cx="3744417" cy="26362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5552473"/>
            <a:ext cx="316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baseline="0" dirty="0">
                <a:solidFill>
                  <a:srgbClr val="FF0000"/>
                </a:solidFill>
              </a:rPr>
              <a:t>Dados de ELV do problema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278891" y="796784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baseline="0" dirty="0">
                <a:solidFill>
                  <a:srgbClr val="0066FF"/>
                </a:solidFill>
              </a:rPr>
              <a:t>Propriedades da fase líquida</a:t>
            </a:r>
          </a:p>
          <a:p>
            <a:pPr algn="ctr"/>
            <a:r>
              <a:rPr lang="pt-BR" b="1" baseline="0" dirty="0">
                <a:solidFill>
                  <a:srgbClr val="0066FF"/>
                </a:solidFill>
              </a:rPr>
              <a:t>(Experimentais)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415966-121A-4D61-8976-3B97EF516E2F}"/>
              </a:ext>
            </a:extLst>
          </p:cNvPr>
          <p:cNvGrpSpPr/>
          <p:nvPr/>
        </p:nvGrpSpPr>
        <p:grpSpPr>
          <a:xfrm>
            <a:off x="4067944" y="1590061"/>
            <a:ext cx="4032448" cy="874280"/>
            <a:chOff x="4067944" y="1590061"/>
            <a:chExt cx="4032448" cy="874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28725C6-BBB4-416D-8636-457CA10F096C}"/>
                    </a:ext>
                  </a:extLst>
                </p:cNvPr>
                <p:cNvSpPr/>
                <p:nvPr/>
              </p:nvSpPr>
              <p:spPr>
                <a:xfrm>
                  <a:off x="5004048" y="1590061"/>
                  <a:ext cx="1899686" cy="7335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E" b="1" i="1" baseline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E" b="1" i="1" baseline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en-GB" b="1" i="1" baseline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GB" b="1" i="1" baseline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𝒆𝒙𝒑</m:t>
                            </m:r>
                          </m:sup>
                        </m:sSubSup>
                        <m:r>
                          <a:rPr lang="en-IE" b="1" i="0" baseline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IE" b="1" i="1" baseline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IE" b="1" i="1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1" i="1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GB" b="1" i="1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GB" b="1" i="1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𝒆𝒙𝒑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IE" b="1" i="1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1" i="1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pt-BR" b="1" i="1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𝒆𝒙𝒑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IE" b="1" i="1" baseline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b="1" i="1" baseline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E" b="1" i="1" baseline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IE" b="1" i="1" baseline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E" b="1" i="1" baseline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IE" b="1" i="1" baseline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IE" b="1" i="1" baseline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𝒔𝒂𝒕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IE" b="1" baseline="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28725C6-BBB4-416D-8636-457CA10F09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1590061"/>
                  <a:ext cx="1899686" cy="7335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3164DBD2-4796-47FD-B844-FF9E0709EAC0}"/>
                </a:ext>
              </a:extLst>
            </p:cNvPr>
            <p:cNvSpPr/>
            <p:nvPr/>
          </p:nvSpPr>
          <p:spPr bwMode="auto">
            <a:xfrm rot="16200000">
              <a:off x="5991834" y="355784"/>
              <a:ext cx="184667" cy="4032448"/>
            </a:xfrm>
            <a:prstGeom prst="rightBrace">
              <a:avLst>
                <a:gd name="adj1" fmla="val 8333"/>
                <a:gd name="adj2" fmla="val 48476"/>
              </a:avLst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800080"/>
                </a:highlight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0AEA8-E542-4C9F-AAC5-E167942FF289}"/>
              </a:ext>
            </a:extLst>
          </p:cNvPr>
          <p:cNvGrpSpPr/>
          <p:nvPr/>
        </p:nvGrpSpPr>
        <p:grpSpPr>
          <a:xfrm>
            <a:off x="6202874" y="5489538"/>
            <a:ext cx="2986651" cy="836143"/>
            <a:chOff x="6202874" y="5489538"/>
            <a:chExt cx="2986651" cy="8361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473EA94-547D-4F68-AF90-DDA9F3E9D240}"/>
                    </a:ext>
                  </a:extLst>
                </p:cNvPr>
                <p:cNvSpPr/>
                <p:nvPr/>
              </p:nvSpPr>
              <p:spPr>
                <a:xfrm>
                  <a:off x="6202874" y="5769310"/>
                  <a:ext cx="2986651" cy="55637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IE" sz="1600" i="1" baseline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E" sz="1600" i="1" baseline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E" sz="1600" i="1" baseline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E" sz="1600" i="1" baseline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 baseline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GB" sz="1600" i="1" baseline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E" sz="1600" i="1" baseline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</m:sup>
                      </m:sSup>
                      <m:r>
                        <a:rPr lang="en-IE" sz="1600" b="0" i="0" baseline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0" baseline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 baseline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baseline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baseline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baseline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sSubSup>
                        <m:sSubSupPr>
                          <m:ctrlPr>
                            <a:rPr lang="pt-BR" sz="1600" i="1" baseline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 baseline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1600" b="0" i="1" baseline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1600" b="0" i="1" baseline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</m:sup>
                      </m:sSubSup>
                      <m:r>
                        <a:rPr lang="pt-BR" sz="1600" b="0" i="1" baseline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pt-BR" sz="1600" baseline="0" dirty="0">
                      <a:solidFill>
                        <a:srgbClr val="0000FF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baseline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 baseline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sSubSup>
                        <m:sSubSupPr>
                          <m:ctrlPr>
                            <a:rPr lang="pt-BR" sz="1600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1600" b="0" i="1" baseline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1600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</m:sup>
                      </m:sSubSup>
                    </m:oMath>
                  </a14:m>
                  <a:endParaRPr lang="en-IE" sz="1600" baseline="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473EA94-547D-4F68-AF90-DDA9F3E9D2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874" y="5769310"/>
                  <a:ext cx="2986651" cy="5563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D0575C82-E89C-41EE-A6F8-5F960470CDD1}"/>
                </a:ext>
              </a:extLst>
            </p:cNvPr>
            <p:cNvSpPr/>
            <p:nvPr/>
          </p:nvSpPr>
          <p:spPr bwMode="auto">
            <a:xfrm>
              <a:off x="8460432" y="5489538"/>
              <a:ext cx="144016" cy="387734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35332"/>
            <a:ext cx="738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baseline="0" dirty="0">
                <a:solidFill>
                  <a:srgbClr val="0066FF"/>
                </a:solidFill>
              </a:rPr>
              <a:t>Dados que serão modelados – qual a dependência de G</a:t>
            </a:r>
            <a:r>
              <a:rPr lang="pt-BR" b="1" dirty="0">
                <a:solidFill>
                  <a:srgbClr val="0066FF"/>
                </a:solidFill>
              </a:rPr>
              <a:t>E </a:t>
            </a:r>
            <a:r>
              <a:rPr lang="pt-BR" b="1" baseline="0" dirty="0">
                <a:solidFill>
                  <a:srgbClr val="0066FF"/>
                </a:solidFill>
              </a:rPr>
              <a:t>com x1?</a:t>
            </a: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3799380" y="954505"/>
          <a:ext cx="41195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ção" r:id="rId3" imgW="1511280" imgH="419040" progId="Equation.3">
                  <p:embed/>
                </p:oleObj>
              </mc:Choice>
              <mc:Fallback>
                <p:oleObj name="Equação" r:id="rId3" imgW="1511280" imgH="419040" progId="Equation.3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380" y="954505"/>
                        <a:ext cx="411956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0" descr="http://i95.photobucket.com/albums/l127/jota_07/ponto_interrogac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71269"/>
            <a:ext cx="2069649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271103" y="404664"/>
            <a:ext cx="1149674" cy="3252942"/>
            <a:chOff x="271103" y="404664"/>
            <a:chExt cx="1149674" cy="3252942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7544" y="404664"/>
              <a:ext cx="838384" cy="2883610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271103" y="3380607"/>
              <a:ext cx="11496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B050"/>
                  </a:solidFill>
                </a:rPr>
                <a:t>Experimental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55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>
            <a:extLst>
              <a:ext uri="{FF2B5EF4-FFF2-40B4-BE49-F238E27FC236}">
                <a16:creationId xmlns:a16="http://schemas.microsoft.com/office/drawing/2014/main" id="{F56739A6-4D49-4DC0-980F-404F0D1C1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00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000"/>
              <a:t>ZEA0564 – Físico-Química</a:t>
            </a:r>
          </a:p>
        </p:txBody>
      </p:sp>
      <p:grpSp>
        <p:nvGrpSpPr>
          <p:cNvPr id="3" name="Grupo 6">
            <a:extLst>
              <a:ext uri="{FF2B5EF4-FFF2-40B4-BE49-F238E27FC236}">
                <a16:creationId xmlns:a16="http://schemas.microsoft.com/office/drawing/2014/main" id="{441D07D6-527F-4F79-80CD-6C790BAC3A41}"/>
              </a:ext>
            </a:extLst>
          </p:cNvPr>
          <p:cNvGrpSpPr>
            <a:grpSpLocks/>
          </p:cNvGrpSpPr>
          <p:nvPr/>
        </p:nvGrpSpPr>
        <p:grpSpPr bwMode="auto">
          <a:xfrm>
            <a:off x="2029618" y="2212967"/>
            <a:ext cx="1439863" cy="2232025"/>
            <a:chOff x="5724525" y="2420885"/>
            <a:chExt cx="1439863" cy="2232074"/>
          </a:xfrm>
        </p:grpSpPr>
        <p:grpSp>
          <p:nvGrpSpPr>
            <p:cNvPr id="21530" name="Grupo 40">
              <a:extLst>
                <a:ext uri="{FF2B5EF4-FFF2-40B4-BE49-F238E27FC236}">
                  <a16:creationId xmlns:a16="http://schemas.microsoft.com/office/drawing/2014/main" id="{5CA6FCBA-D408-4771-ABC0-AD084D566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4525" y="2420885"/>
              <a:ext cx="1439863" cy="2232074"/>
              <a:chOff x="5724525" y="2420887"/>
              <a:chExt cx="1439863" cy="2232074"/>
            </a:xfrm>
          </p:grpSpPr>
          <p:grpSp>
            <p:nvGrpSpPr>
              <p:cNvPr id="21532" name="Group 35">
                <a:extLst>
                  <a:ext uri="{FF2B5EF4-FFF2-40B4-BE49-F238E27FC236}">
                    <a16:creationId xmlns:a16="http://schemas.microsoft.com/office/drawing/2014/main" id="{9DCED5D9-D3F5-4C54-B9F4-79976629F6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24525" y="2420887"/>
                <a:ext cx="1439863" cy="2232074"/>
                <a:chOff x="3833" y="1752"/>
                <a:chExt cx="907" cy="1088"/>
              </a:xfrm>
            </p:grpSpPr>
            <p:sp>
              <p:nvSpPr>
                <p:cNvPr id="21534" name="AutoShape 27">
                  <a:extLst>
                    <a:ext uri="{FF2B5EF4-FFF2-40B4-BE49-F238E27FC236}">
                      <a16:creationId xmlns:a16="http://schemas.microsoft.com/office/drawing/2014/main" id="{78C2A896-3133-4555-A4E3-1E3BBA69A4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2205"/>
                  <a:ext cx="907" cy="635"/>
                </a:xfrm>
                <a:prstGeom prst="can">
                  <a:avLst>
                    <a:gd name="adj" fmla="val 25000"/>
                  </a:avLst>
                </a:prstGeom>
                <a:solidFill>
                  <a:srgbClr val="FF9900">
                    <a:alpha val="8117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3600" i="1"/>
                </a:p>
              </p:txBody>
            </p:sp>
            <p:sp>
              <p:nvSpPr>
                <p:cNvPr id="21535" name="AutoShape 34">
                  <a:extLst>
                    <a:ext uri="{FF2B5EF4-FFF2-40B4-BE49-F238E27FC236}">
                      <a16:creationId xmlns:a16="http://schemas.microsoft.com/office/drawing/2014/main" id="{BC4113B0-AEC2-41AD-906B-C216D6BAF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1752"/>
                  <a:ext cx="907" cy="635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FFFCF5"/>
                    </a:gs>
                    <a:gs pos="100000">
                      <a:srgbClr val="FFCC66">
                        <a:alpha val="81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3600" i="1"/>
                </a:p>
              </p:txBody>
            </p:sp>
          </p:grpSp>
          <p:sp>
            <p:nvSpPr>
              <p:cNvPr id="21533" name="Text Box 38">
                <a:extLst>
                  <a:ext uri="{FF2B5EF4-FFF2-40B4-BE49-F238E27FC236}">
                    <a16:creationId xmlns:a16="http://schemas.microsoft.com/office/drawing/2014/main" id="{05DF3007-E019-4436-9545-339BDF9F2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9350" y="3017838"/>
                <a:ext cx="48577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3600" i="1"/>
                  <a:t>V</a:t>
                </a:r>
              </a:p>
            </p:txBody>
          </p:sp>
        </p:grpSp>
        <p:sp>
          <p:nvSpPr>
            <p:cNvPr id="21531" name="Text Box 37">
              <a:extLst>
                <a:ext uri="{FF2B5EF4-FFF2-40B4-BE49-F238E27FC236}">
                  <a16:creationId xmlns:a16="http://schemas.microsoft.com/office/drawing/2014/main" id="{F32E490B-D848-4F32-8AF0-7C4A39ABA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531" y="3867614"/>
              <a:ext cx="4349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600" i="1"/>
                <a:t>L</a:t>
              </a:r>
            </a:p>
          </p:txBody>
        </p:sp>
      </p:grpSp>
      <p:sp>
        <p:nvSpPr>
          <p:cNvPr id="21508" name="TextBox 13">
            <a:extLst>
              <a:ext uri="{FF2B5EF4-FFF2-40B4-BE49-F238E27FC236}">
                <a16:creationId xmlns:a16="http://schemas.microsoft.com/office/drawing/2014/main" id="{8E6BE7B4-AE41-4955-A7AB-707EB8CF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51" y="1559977"/>
            <a:ext cx="199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 dirty="0"/>
              <a:t>Fase vapor ideal</a:t>
            </a:r>
            <a:endParaRPr lang="en-IE" altLang="en-US" sz="1800" b="1" i="1" baseline="-25000" dirty="0"/>
          </a:p>
        </p:txBody>
      </p:sp>
      <p:sp>
        <p:nvSpPr>
          <p:cNvPr id="21509" name="TextBox 15">
            <a:extLst>
              <a:ext uri="{FF2B5EF4-FFF2-40B4-BE49-F238E27FC236}">
                <a16:creationId xmlns:a16="http://schemas.microsoft.com/office/drawing/2014/main" id="{E77980E4-B3F5-4234-912D-952A48075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246" y="4546697"/>
            <a:ext cx="210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 dirty="0"/>
              <a:t>Fase líquida ideal</a:t>
            </a:r>
            <a:endParaRPr lang="en-IE" altLang="en-US" sz="1800" b="1" i="1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B501BB-A386-41EF-BDC1-90BCFC75254C}"/>
              </a:ext>
            </a:extLst>
          </p:cNvPr>
          <p:cNvGrpSpPr>
            <a:grpSpLocks/>
          </p:cNvGrpSpPr>
          <p:nvPr/>
        </p:nvGrpSpPr>
        <p:grpSpPr bwMode="auto">
          <a:xfrm>
            <a:off x="2748756" y="1489675"/>
            <a:ext cx="1982788" cy="369888"/>
            <a:chOff x="2749550" y="1063625"/>
            <a:chExt cx="1982788" cy="369888"/>
          </a:xfrm>
        </p:grpSpPr>
        <p:sp>
          <p:nvSpPr>
            <p:cNvPr id="21528" name="TextBox 34">
              <a:extLst>
                <a:ext uri="{FF2B5EF4-FFF2-40B4-BE49-F238E27FC236}">
                  <a16:creationId xmlns:a16="http://schemas.microsoft.com/office/drawing/2014/main" id="{41B88899-82A1-4A39-A9D6-4668D2F7C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1075" y="1063625"/>
              <a:ext cx="1211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b="1" i="1" baseline="0"/>
                <a:t>Gás ideal</a:t>
              </a:r>
              <a:endParaRPr lang="en-IE" altLang="en-US" sz="1800" b="1" i="1" baseline="-25000"/>
            </a:p>
          </p:txBody>
        </p:sp>
        <p:sp>
          <p:nvSpPr>
            <p:cNvPr id="21529" name="Arrow: Right 3">
              <a:extLst>
                <a:ext uri="{FF2B5EF4-FFF2-40B4-BE49-F238E27FC236}">
                  <a16:creationId xmlns:a16="http://schemas.microsoft.com/office/drawing/2014/main" id="{DE561356-F797-40F4-84A7-0F65C79C6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50" y="1249363"/>
              <a:ext cx="673100" cy="130175"/>
            </a:xfrm>
            <a:prstGeom prst="rightArrow">
              <a:avLst>
                <a:gd name="adj1" fmla="val 50000"/>
                <a:gd name="adj2" fmla="val 5012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576838-D08F-4BAC-BEF7-9776098BADA4}"/>
              </a:ext>
            </a:extLst>
          </p:cNvPr>
          <p:cNvGrpSpPr>
            <a:grpSpLocks/>
          </p:cNvGrpSpPr>
          <p:nvPr/>
        </p:nvGrpSpPr>
        <p:grpSpPr bwMode="auto">
          <a:xfrm>
            <a:off x="4567921" y="3928013"/>
            <a:ext cx="4037012" cy="1549400"/>
            <a:chOff x="2738438" y="3402013"/>
            <a:chExt cx="4037012" cy="1549400"/>
          </a:xfrm>
        </p:grpSpPr>
        <p:sp>
          <p:nvSpPr>
            <p:cNvPr id="21525" name="TextBox 35">
              <a:extLst>
                <a:ext uri="{FF2B5EF4-FFF2-40B4-BE49-F238E27FC236}">
                  <a16:creationId xmlns:a16="http://schemas.microsoft.com/office/drawing/2014/main" id="{D0FC7C3B-8B88-4927-BA62-BC340161A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813" y="3960813"/>
              <a:ext cx="16716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b="1" i="1" baseline="0" dirty="0">
                  <a:solidFill>
                    <a:srgbClr val="FF0000"/>
                  </a:solidFill>
                </a:rPr>
                <a:t>Solução ideal</a:t>
              </a:r>
              <a:endParaRPr lang="en-IE" altLang="en-US" sz="1800" b="1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1526" name="Arrow: Right 37">
              <a:extLst>
                <a:ext uri="{FF2B5EF4-FFF2-40B4-BE49-F238E27FC236}">
                  <a16:creationId xmlns:a16="http://schemas.microsoft.com/office/drawing/2014/main" id="{9F4A3EEF-8623-4120-8A08-77740D2C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438" y="4132263"/>
              <a:ext cx="673100" cy="130175"/>
            </a:xfrm>
            <a:prstGeom prst="rightArrow">
              <a:avLst>
                <a:gd name="adj1" fmla="val 50000"/>
                <a:gd name="adj2" fmla="val 5012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pic>
          <p:nvPicPr>
            <p:cNvPr id="21527" name="Picture 3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AE0CC3B-F6FD-4694-81D1-B2F0DC1F0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488" y="3402013"/>
              <a:ext cx="1539875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95A884-E80A-4376-A974-9D24402A04D2}"/>
              </a:ext>
            </a:extLst>
          </p:cNvPr>
          <p:cNvGrpSpPr>
            <a:grpSpLocks/>
          </p:cNvGrpSpPr>
          <p:nvPr/>
        </p:nvGrpSpPr>
        <p:grpSpPr bwMode="auto">
          <a:xfrm>
            <a:off x="4822643" y="1509201"/>
            <a:ext cx="3478213" cy="1452562"/>
            <a:chOff x="4791075" y="947738"/>
            <a:chExt cx="3478213" cy="1452562"/>
          </a:xfrm>
        </p:grpSpPr>
        <p:sp>
          <p:nvSpPr>
            <p:cNvPr id="21518" name="Rectangle 38">
              <a:extLst>
                <a:ext uri="{FF2B5EF4-FFF2-40B4-BE49-F238E27FC236}">
                  <a16:creationId xmlns:a16="http://schemas.microsoft.com/office/drawing/2014/main" id="{B99BC521-8339-45D9-93EF-2690D8EF0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075" y="947738"/>
              <a:ext cx="1905000" cy="14525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1519" name="Flowchart: Connector 39">
              <a:extLst>
                <a:ext uri="{FF2B5EF4-FFF2-40B4-BE49-F238E27FC236}">
                  <a16:creationId xmlns:a16="http://schemas.microsoft.com/office/drawing/2014/main" id="{9A824C74-F2F6-4F87-A53A-FFD4A8A52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413" y="1063625"/>
              <a:ext cx="217487" cy="185738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1520" name="Flowchart: Connector 43">
              <a:extLst>
                <a:ext uri="{FF2B5EF4-FFF2-40B4-BE49-F238E27FC236}">
                  <a16:creationId xmlns:a16="http://schemas.microsoft.com/office/drawing/2014/main" id="{BE654FD5-716C-4CBB-99D9-127F87311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1158875"/>
              <a:ext cx="215900" cy="185738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1521" name="Flowchart: Connector 44">
              <a:extLst>
                <a:ext uri="{FF2B5EF4-FFF2-40B4-BE49-F238E27FC236}">
                  <a16:creationId xmlns:a16="http://schemas.microsoft.com/office/drawing/2014/main" id="{E7693AAB-933F-4E68-840F-1229F43C1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1947863"/>
              <a:ext cx="215900" cy="185737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1522" name="Flowchart: Connector 45">
              <a:extLst>
                <a:ext uri="{FF2B5EF4-FFF2-40B4-BE49-F238E27FC236}">
                  <a16:creationId xmlns:a16="http://schemas.microsoft.com/office/drawing/2014/main" id="{49010257-36C2-4683-8165-4B0ED106A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0938" y="2008188"/>
              <a:ext cx="215900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6" name="Flowchart: Connector 46">
              <a:extLst>
                <a:ext uri="{FF2B5EF4-FFF2-40B4-BE49-F238E27FC236}">
                  <a16:creationId xmlns:a16="http://schemas.microsoft.com/office/drawing/2014/main" id="{AD744C35-7F1D-430B-8584-E0A450F3C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625" y="1560513"/>
              <a:ext cx="215900" cy="185737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1524" name="TextBox 40">
              <a:extLst>
                <a:ext uri="{FF2B5EF4-FFF2-40B4-BE49-F238E27FC236}">
                  <a16:creationId xmlns:a16="http://schemas.microsoft.com/office/drawing/2014/main" id="{161E8478-0B1C-4A52-9991-C230A3731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5138" y="1192213"/>
              <a:ext cx="145415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en-US" sz="1800" i="1" baseline="0">
                  <a:solidFill>
                    <a:srgbClr val="FF0000"/>
                  </a:solidFill>
                </a:rPr>
                <a:t>Ausência de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en-US" sz="1800" i="1" baseline="0">
                  <a:solidFill>
                    <a:srgbClr val="FF0000"/>
                  </a:solidFill>
                </a:rPr>
                <a:t> interações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en-US" sz="1800" i="1" baseline="0">
                  <a:solidFill>
                    <a:srgbClr val="FF0000"/>
                  </a:solidFill>
                </a:rPr>
                <a:t>moleculares</a:t>
              </a:r>
              <a:endParaRPr lang="en-IE" altLang="en-US" sz="1800" i="1" baseline="0">
                <a:solidFill>
                  <a:srgbClr val="FF0000"/>
                </a:solidFill>
              </a:endParaRPr>
            </a:p>
          </p:txBody>
        </p:sp>
      </p:grpSp>
      <p:sp>
        <p:nvSpPr>
          <p:cNvPr id="21513" name="TextBox 1">
            <a:extLst>
              <a:ext uri="{FF2B5EF4-FFF2-40B4-BE49-F238E27FC236}">
                <a16:creationId xmlns:a16="http://schemas.microsoft.com/office/drawing/2014/main" id="{B12AA7DC-5431-45A9-94CA-6BBC80792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0" y="992333"/>
            <a:ext cx="8097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 dirty="0">
                <a:solidFill>
                  <a:srgbClr val="0070C0"/>
                </a:solidFill>
              </a:rPr>
              <a:t>SITUAÇÃO 1: A MAIS SIMPLES POSSÍVEL DO PONTO DE VISTA FÍSICO </a:t>
            </a:r>
            <a:endParaRPr lang="en-IE" altLang="en-US" sz="1800" b="1" i="1" baseline="0" dirty="0">
              <a:solidFill>
                <a:srgbClr val="0070C0"/>
              </a:solidFill>
            </a:endParaRPr>
          </a:p>
        </p:txBody>
      </p:sp>
      <p:grpSp>
        <p:nvGrpSpPr>
          <p:cNvPr id="21523" name="Group 34">
            <a:extLst>
              <a:ext uri="{FF2B5EF4-FFF2-40B4-BE49-F238E27FC236}">
                <a16:creationId xmlns:a16="http://schemas.microsoft.com/office/drawing/2014/main" id="{3DA6765A-DCF0-4C64-A4CB-C269B489A406}"/>
              </a:ext>
            </a:extLst>
          </p:cNvPr>
          <p:cNvGrpSpPr>
            <a:grpSpLocks/>
          </p:cNvGrpSpPr>
          <p:nvPr/>
        </p:nvGrpSpPr>
        <p:grpSpPr bwMode="auto">
          <a:xfrm>
            <a:off x="-615950" y="5171914"/>
            <a:ext cx="8524875" cy="1549400"/>
            <a:chOff x="-616604" y="5013176"/>
            <a:chExt cx="8526036" cy="1549400"/>
          </a:xfrm>
        </p:grpSpPr>
        <p:sp>
          <p:nvSpPr>
            <p:cNvPr id="21515" name="Rectangle 33">
              <a:extLst>
                <a:ext uri="{FF2B5EF4-FFF2-40B4-BE49-F238E27FC236}">
                  <a16:creationId xmlns:a16="http://schemas.microsoft.com/office/drawing/2014/main" id="{3C3F82F7-8534-4638-BB71-AC8C16526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0" y="5013176"/>
              <a:ext cx="4292476" cy="15494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1516" name="TextBox 31">
              <a:extLst>
                <a:ext uri="{FF2B5EF4-FFF2-40B4-BE49-F238E27FC236}">
                  <a16:creationId xmlns:a16="http://schemas.microsoft.com/office/drawing/2014/main" id="{129DD46E-15C9-4243-8277-C9A958A0D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2404" y="5241770"/>
              <a:ext cx="1685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en-US" sz="1800" b="1" u="sng" baseline="0">
                  <a:solidFill>
                    <a:srgbClr val="FF0000"/>
                  </a:solidFill>
                </a:rPr>
                <a:t>Lei de Raoult</a:t>
              </a:r>
              <a:r>
                <a:rPr lang="pt-BR" altLang="en-US" sz="1800" b="1" u="sng">
                  <a:solidFill>
                    <a:srgbClr val="FF0000"/>
                  </a:solidFill>
                </a:rPr>
                <a:t>:</a:t>
              </a:r>
              <a:endParaRPr lang="en-IE" altLang="en-US" sz="1800" b="1" u="sng">
                <a:solidFill>
                  <a:srgbClr val="FF0000"/>
                </a:solidFill>
              </a:endParaRPr>
            </a:p>
          </p:txBody>
        </p:sp>
        <p:pic>
          <p:nvPicPr>
            <p:cNvPr id="21517" name="Picture 32">
              <a:extLst>
                <a:ext uri="{FF2B5EF4-FFF2-40B4-BE49-F238E27FC236}">
                  <a16:creationId xmlns:a16="http://schemas.microsoft.com/office/drawing/2014/main" id="{9ABEB49F-B8AD-4D80-B8C8-C3DAFF660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6604" y="5701161"/>
              <a:ext cx="8526036" cy="69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CaixaDeTexto 2">
            <a:extLst>
              <a:ext uri="{FF2B5EF4-FFF2-40B4-BE49-F238E27FC236}">
                <a16:creationId xmlns:a16="http://schemas.microsoft.com/office/drawing/2014/main" id="{DC506D3C-50FC-4966-92F8-157277AF2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418" y="862"/>
            <a:ext cx="5875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400" b="1" u="sng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RETOMANDO...MODELAGEM DO ELV: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400" b="1" u="sng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ABORDAGENS POSSÍVEIS</a:t>
            </a:r>
            <a:endParaRPr lang="en-IE" altLang="en-US" sz="2400" b="1" u="sng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03" y="3721152"/>
            <a:ext cx="6478420" cy="28963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17" y="908720"/>
            <a:ext cx="838384" cy="2883610"/>
          </a:xfrm>
          <a:prstGeom prst="rect">
            <a:avLst/>
          </a:prstGeom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801115" y="1276126"/>
          <a:ext cx="2207205" cy="61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ção" r:id="rId5" imgW="1511280" imgH="419040" progId="Equation.3">
                  <p:embed/>
                </p:oleObj>
              </mc:Choice>
              <mc:Fallback>
                <p:oleObj name="Equação" r:id="rId5" imgW="1511280" imgH="419040" progId="Equation.3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115" y="1276126"/>
                        <a:ext cx="2207205" cy="61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37983" y="630226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Experimental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3095" y="1833199"/>
            <a:ext cx="2908077" cy="666748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5452463" y="1127912"/>
          <a:ext cx="2900536" cy="621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ção" r:id="rId8" imgW="1955520" imgH="419040" progId="Equation.3">
                  <p:embed/>
                </p:oleObj>
              </mc:Choice>
              <mc:Fallback>
                <p:oleObj name="Equação" r:id="rId8" imgW="1955520" imgH="419040" progId="Equation.3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2463" y="1127912"/>
                        <a:ext cx="2900536" cy="621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242958" y="69026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baseline="0" dirty="0"/>
              <a:t>Para este sistema em estudo:</a:t>
            </a:r>
            <a:endParaRPr lang="pt-BR" b="1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5BE838-8A21-4371-8A0A-6EF5B9A6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sp>
        <p:nvSpPr>
          <p:cNvPr id="21" name="CaixaDeTexto 3">
            <a:extLst>
              <a:ext uri="{FF2B5EF4-FFF2-40B4-BE49-F238E27FC236}">
                <a16:creationId xmlns:a16="http://schemas.microsoft.com/office/drawing/2014/main" id="{CEB0FF26-F53F-456E-B24E-95ED1E761311}"/>
              </a:ext>
            </a:extLst>
          </p:cNvPr>
          <p:cNvSpPr txBox="1"/>
          <p:nvPr/>
        </p:nvSpPr>
        <p:spPr>
          <a:xfrm>
            <a:off x="34520" y="63138"/>
            <a:ext cx="738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baseline="0" dirty="0">
                <a:solidFill>
                  <a:srgbClr val="0066FF"/>
                </a:solidFill>
              </a:rPr>
              <a:t>Dados que serão modelados – qual a dependência de G</a:t>
            </a:r>
            <a:r>
              <a:rPr lang="pt-BR" b="1" dirty="0">
                <a:solidFill>
                  <a:srgbClr val="0066FF"/>
                </a:solidFill>
              </a:rPr>
              <a:t>E </a:t>
            </a:r>
            <a:r>
              <a:rPr lang="pt-BR" b="1" baseline="0" dirty="0">
                <a:solidFill>
                  <a:srgbClr val="0066FF"/>
                </a:solidFill>
              </a:rPr>
              <a:t>com x1?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004CD9-036D-4FE4-866D-FB822A3223E5}"/>
              </a:ext>
            </a:extLst>
          </p:cNvPr>
          <p:cNvGrpSpPr/>
          <p:nvPr/>
        </p:nvGrpSpPr>
        <p:grpSpPr>
          <a:xfrm>
            <a:off x="1475656" y="505478"/>
            <a:ext cx="2711261" cy="1555370"/>
            <a:chOff x="1475656" y="505478"/>
            <a:chExt cx="2711261" cy="1555370"/>
          </a:xfrm>
        </p:grpSpPr>
        <p:sp>
          <p:nvSpPr>
            <p:cNvPr id="22" name="CaixaDeTexto 3">
              <a:extLst>
                <a:ext uri="{FF2B5EF4-FFF2-40B4-BE49-F238E27FC236}">
                  <a16:creationId xmlns:a16="http://schemas.microsoft.com/office/drawing/2014/main" id="{8A22A029-ECAD-4793-9929-F396F9784613}"/>
                </a:ext>
              </a:extLst>
            </p:cNvPr>
            <p:cNvSpPr txBox="1"/>
            <p:nvPr/>
          </p:nvSpPr>
          <p:spPr>
            <a:xfrm>
              <a:off x="1837533" y="537462"/>
              <a:ext cx="217078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baseline="0" dirty="0">
                  <a:solidFill>
                    <a:srgbClr val="7030A0"/>
                  </a:solidFill>
                </a:rPr>
                <a:t>Função escolhida para </a:t>
              </a:r>
            </a:p>
            <a:p>
              <a:pPr algn="ctr"/>
              <a:r>
                <a:rPr lang="pt-BR" sz="1400" b="1" baseline="0" dirty="0">
                  <a:solidFill>
                    <a:srgbClr val="7030A0"/>
                  </a:solidFill>
                </a:rPr>
                <a:t>ajuste numérico</a:t>
              </a:r>
            </a:p>
            <a:p>
              <a:pPr algn="ctr"/>
              <a:r>
                <a:rPr lang="pt-BR" sz="1400" b="1" baseline="0" dirty="0">
                  <a:solidFill>
                    <a:srgbClr val="7030A0"/>
                  </a:solidFill>
                </a:rPr>
                <a:t>(software matemático)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61DA526-96C6-4BA6-B513-A35855F4367A}"/>
                </a:ext>
              </a:extLst>
            </p:cNvPr>
            <p:cNvSpPr/>
            <p:nvPr/>
          </p:nvSpPr>
          <p:spPr bwMode="auto">
            <a:xfrm>
              <a:off x="1475656" y="505478"/>
              <a:ext cx="2711261" cy="155537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8039933-6368-4BDD-B581-D6A37536D603}"/>
              </a:ext>
            </a:extLst>
          </p:cNvPr>
          <p:cNvGrpSpPr/>
          <p:nvPr/>
        </p:nvGrpSpPr>
        <p:grpSpPr>
          <a:xfrm>
            <a:off x="4355976" y="1628800"/>
            <a:ext cx="954375" cy="727619"/>
            <a:chOff x="4355976" y="1628800"/>
            <a:chExt cx="954375" cy="727619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EB6835F0-022B-4C3D-B0C2-F8169459DC5C}"/>
                </a:ext>
              </a:extLst>
            </p:cNvPr>
            <p:cNvSpPr/>
            <p:nvPr/>
          </p:nvSpPr>
          <p:spPr bwMode="auto">
            <a:xfrm>
              <a:off x="4355976" y="1628800"/>
              <a:ext cx="917890" cy="155251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70A12C-B1F9-4F16-A474-B84F409B0638}"/>
                </a:ext>
              </a:extLst>
            </p:cNvPr>
            <p:cNvSpPr txBox="1"/>
            <p:nvPr/>
          </p:nvSpPr>
          <p:spPr>
            <a:xfrm>
              <a:off x="4436394" y="1833199"/>
              <a:ext cx="873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aseline="0" dirty="0"/>
                <a:t>APÓS </a:t>
              </a:r>
            </a:p>
            <a:p>
              <a:pPr algn="ctr"/>
              <a:r>
                <a:rPr lang="pt-BR" sz="1400" baseline="0" dirty="0"/>
                <a:t>AJUSTE</a:t>
              </a:r>
              <a:endParaRPr lang="en-IE" sz="1400" baseline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C2095D-0F91-4026-B6BA-77D8C389B9FC}"/>
              </a:ext>
            </a:extLst>
          </p:cNvPr>
          <p:cNvGrpSpPr/>
          <p:nvPr/>
        </p:nvGrpSpPr>
        <p:grpSpPr>
          <a:xfrm>
            <a:off x="6372200" y="2707561"/>
            <a:ext cx="1886420" cy="3798446"/>
            <a:chOff x="6372200" y="2707561"/>
            <a:chExt cx="1886420" cy="3798446"/>
          </a:xfrm>
        </p:grpSpPr>
        <p:grpSp>
          <p:nvGrpSpPr>
            <p:cNvPr id="2" name="Grupo 1"/>
            <p:cNvGrpSpPr/>
            <p:nvPr/>
          </p:nvGrpSpPr>
          <p:grpSpPr>
            <a:xfrm>
              <a:off x="6372200" y="2707561"/>
              <a:ext cx="936104" cy="3798446"/>
              <a:chOff x="6372200" y="2420888"/>
              <a:chExt cx="936104" cy="3960862"/>
            </a:xfrm>
          </p:grpSpPr>
          <p:cxnSp>
            <p:nvCxnSpPr>
              <p:cNvPr id="13" name="Conector de seta reta 12"/>
              <p:cNvCxnSpPr/>
              <p:nvPr/>
            </p:nvCxnSpPr>
            <p:spPr bwMode="auto">
              <a:xfrm>
                <a:off x="6660232" y="2420888"/>
                <a:ext cx="144016" cy="1224136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4" name="Retângulo 13"/>
              <p:cNvSpPr/>
              <p:nvPr/>
            </p:nvSpPr>
            <p:spPr bwMode="auto">
              <a:xfrm>
                <a:off x="6372200" y="3645024"/>
                <a:ext cx="936104" cy="2736726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A65C8D-0040-43CA-B951-33EA8444DE60}"/>
                </a:ext>
              </a:extLst>
            </p:cNvPr>
            <p:cNvSpPr txBox="1"/>
            <p:nvPr/>
          </p:nvSpPr>
          <p:spPr>
            <a:xfrm>
              <a:off x="6732240" y="2826347"/>
              <a:ext cx="15263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aseline="0" dirty="0"/>
                <a:t>(compare com o </a:t>
              </a:r>
            </a:p>
            <a:p>
              <a:pPr algn="ctr"/>
              <a:r>
                <a:rPr lang="pt-BR" sz="1400" baseline="0" dirty="0"/>
                <a:t>experimental!)</a:t>
              </a:r>
              <a:endParaRPr lang="en-IE" sz="1400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4392E6-888C-4C7D-A415-9955C6BC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3165E5-8F9A-4E70-8A1E-A67EC4617DEE}"/>
              </a:ext>
            </a:extLst>
          </p:cNvPr>
          <p:cNvGrpSpPr/>
          <p:nvPr/>
        </p:nvGrpSpPr>
        <p:grpSpPr>
          <a:xfrm>
            <a:off x="826431" y="560567"/>
            <a:ext cx="3888434" cy="991738"/>
            <a:chOff x="826431" y="560567"/>
            <a:chExt cx="3888434" cy="991738"/>
          </a:xfrm>
        </p:grpSpPr>
        <p:graphicFrame>
          <p:nvGraphicFramePr>
            <p:cNvPr id="4" name="Object 6">
              <a:extLst>
                <a:ext uri="{FF2B5EF4-FFF2-40B4-BE49-F238E27FC236}">
                  <a16:creationId xmlns:a16="http://schemas.microsoft.com/office/drawing/2014/main" id="{A605C045-0A7C-40CB-BCF4-9C19E99E6F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5656" y="560567"/>
            <a:ext cx="2711260" cy="729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name="Equation" r:id="rId3" imgW="1650960" imgH="444240" progId="Equation.3">
                    <p:embed/>
                  </p:oleObj>
                </mc:Choice>
                <mc:Fallback>
                  <p:oleObj name="Equation" r:id="rId3" imgW="1650960" imgH="444240" progId="Equation.3">
                    <p:embed/>
                    <p:pic>
                      <p:nvPicPr>
                        <p:cNvPr id="4" name="Object 6">
                          <a:extLst>
                            <a:ext uri="{FF2B5EF4-FFF2-40B4-BE49-F238E27FC236}">
                              <a16:creationId xmlns:a16="http://schemas.microsoft.com/office/drawing/2014/main" id="{A605C045-0A7C-40CB-BCF4-9C19E99E6F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5656" y="560567"/>
                          <a:ext cx="2711260" cy="72905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44AC30AD-7790-4563-B954-CF1F9385A56A}"/>
                </a:ext>
              </a:extLst>
            </p:cNvPr>
            <p:cNvSpPr/>
            <p:nvPr/>
          </p:nvSpPr>
          <p:spPr bwMode="auto">
            <a:xfrm rot="16200000">
              <a:off x="2667122" y="-495437"/>
              <a:ext cx="207051" cy="3888434"/>
            </a:xfrm>
            <a:prstGeom prst="rightBrace">
              <a:avLst>
                <a:gd name="adj1" fmla="val 8333"/>
                <a:gd name="adj2" fmla="val 48476"/>
              </a:avLst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800080"/>
                </a:highlight>
                <a:latin typeface="Arial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1534815-FB3A-4311-9B11-E461AF723F78}"/>
              </a:ext>
            </a:extLst>
          </p:cNvPr>
          <p:cNvGrpSpPr/>
          <p:nvPr/>
        </p:nvGrpSpPr>
        <p:grpSpPr>
          <a:xfrm>
            <a:off x="826430" y="1691836"/>
            <a:ext cx="7432979" cy="3296609"/>
            <a:chOff x="826430" y="1691836"/>
            <a:chExt cx="7432979" cy="3296609"/>
          </a:xfrm>
        </p:grpSpPr>
        <p:pic>
          <p:nvPicPr>
            <p:cNvPr id="3" name="Imagem 3">
              <a:extLst>
                <a:ext uri="{FF2B5EF4-FFF2-40B4-BE49-F238E27FC236}">
                  <a16:creationId xmlns:a16="http://schemas.microsoft.com/office/drawing/2014/main" id="{488FF955-09C4-49DD-A93B-B2AA413B8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430" y="1691836"/>
              <a:ext cx="7373795" cy="329660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2B4E56-A446-4FD5-AB1D-61AB0BBBBC6A}"/>
                </a:ext>
              </a:extLst>
            </p:cNvPr>
            <p:cNvSpPr txBox="1"/>
            <p:nvPr/>
          </p:nvSpPr>
          <p:spPr>
            <a:xfrm>
              <a:off x="6766058" y="2024261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MOD</a:t>
              </a:r>
              <a:endParaRPr lang="en-IE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38D526-3563-4B8A-A3D7-9D162907B378}"/>
                </a:ext>
              </a:extLst>
            </p:cNvPr>
            <p:cNvSpPr txBox="1"/>
            <p:nvPr/>
          </p:nvSpPr>
          <p:spPr>
            <a:xfrm>
              <a:off x="1615740" y="2026476"/>
              <a:ext cx="503664" cy="256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MOD</a:t>
              </a:r>
              <a:endParaRPr lang="en-IE" sz="1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57F86-40A9-46DE-97DF-6A791781B1E1}"/>
                </a:ext>
              </a:extLst>
            </p:cNvPr>
            <p:cNvSpPr txBox="1"/>
            <p:nvPr/>
          </p:nvSpPr>
          <p:spPr>
            <a:xfrm>
              <a:off x="2888091" y="2061663"/>
              <a:ext cx="503664" cy="256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MOD</a:t>
              </a:r>
              <a:endParaRPr lang="en-IE" sz="16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528960-9E1F-4583-A822-5207405208ED}"/>
                </a:ext>
              </a:extLst>
            </p:cNvPr>
            <p:cNvSpPr txBox="1"/>
            <p:nvPr/>
          </p:nvSpPr>
          <p:spPr>
            <a:xfrm>
              <a:off x="3870212" y="2006934"/>
              <a:ext cx="503664" cy="256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MOD</a:t>
              </a:r>
              <a:endParaRPr lang="en-IE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7598D9-9159-4019-8F88-817EA6B97AB7}"/>
                </a:ext>
              </a:extLst>
            </p:cNvPr>
            <p:cNvSpPr txBox="1"/>
            <p:nvPr/>
          </p:nvSpPr>
          <p:spPr>
            <a:xfrm>
              <a:off x="4823090" y="2026798"/>
              <a:ext cx="503664" cy="256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MOD</a:t>
              </a:r>
              <a:endParaRPr lang="en-IE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FE6908-40C2-42C0-B5B1-51D3F65F6055}"/>
                </a:ext>
              </a:extLst>
            </p:cNvPr>
            <p:cNvSpPr txBox="1"/>
            <p:nvPr/>
          </p:nvSpPr>
          <p:spPr>
            <a:xfrm>
              <a:off x="5868144" y="2034520"/>
              <a:ext cx="503664" cy="256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MOD</a:t>
              </a:r>
              <a:endParaRPr lang="en-IE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527FC2-52CE-4F18-A2BF-84F985D18A80}"/>
                </a:ext>
              </a:extLst>
            </p:cNvPr>
            <p:cNvSpPr txBox="1"/>
            <p:nvPr/>
          </p:nvSpPr>
          <p:spPr>
            <a:xfrm>
              <a:off x="7755745" y="1999099"/>
              <a:ext cx="503664" cy="256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MOD</a:t>
              </a:r>
              <a:endParaRPr lang="en-IE" sz="16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0591E2-6C89-47E9-AFA5-34845F1128B5}"/>
              </a:ext>
            </a:extLst>
          </p:cNvPr>
          <p:cNvGrpSpPr/>
          <p:nvPr/>
        </p:nvGrpSpPr>
        <p:grpSpPr>
          <a:xfrm>
            <a:off x="3391755" y="5047063"/>
            <a:ext cx="5865132" cy="763579"/>
            <a:chOff x="3391755" y="5047063"/>
            <a:chExt cx="5865132" cy="7635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4E7B2E2-F948-43D5-8C21-CEB3536BC674}"/>
                    </a:ext>
                  </a:extLst>
                </p:cNvPr>
                <p:cNvSpPr/>
                <p:nvPr/>
              </p:nvSpPr>
              <p:spPr>
                <a:xfrm>
                  <a:off x="3391755" y="5415790"/>
                  <a:ext cx="5865132" cy="3948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pt-BR" b="1" i="1" baseline="0" smtClean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baseline="0" smtClean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pt-BR" b="1" i="1" baseline="0" smtClean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  <m:t>𝒎𝒐𝒅</m:t>
                          </m:r>
                        </m:sup>
                      </m:sSup>
                      <m:r>
                        <a:rPr lang="pt-BR" b="1" i="1" baseline="0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pt-BR" b="1" i="1" baseline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pt-BR" b="1" i="1" baseline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E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E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E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IE" b="1" i="1" baseline="0">
                                      <a:solidFill>
                                        <a:srgbClr val="CC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E" b="1" i="1" baseline="0">
                                      <a:solidFill>
                                        <a:srgbClr val="CC3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pt-BR" b="1" i="1" baseline="0">
                                      <a:solidFill>
                                        <a:srgbClr val="CC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pt-BR" b="1" i="1" baseline="0">
                                      <a:solidFill>
                                        <a:srgbClr val="CC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</m:sup>
                              </m:sSubSup>
                              <m:r>
                                <a:rPr lang="en-IE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E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IE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  <m:t>𝒔𝒂𝒕</m:t>
                              </m:r>
                              <m:r>
                                <a:rPr lang="pt-BR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sup>
                          </m:sSubSup>
                          <m:r>
                            <a:rPr lang="pt-BR" b="1" i="1" baseline="0" smtClean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pt-BR" b="1" i="1" baseline="0" smtClean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baseline="0" smtClean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baseline="0" smtClean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b="1" i="1" baseline="0" smtClean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Sup>
                        <m:sSubSupPr>
                          <m:ctrlPr>
                            <a:rPr lang="en-IE" b="1" i="1" baseline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IE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E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pt-BR" b="1" i="1" baseline="0" smtClean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  <m:t>𝒎𝒐𝒅</m:t>
                              </m:r>
                            </m:sup>
                          </m:sSubSup>
                          <m:r>
                            <a:rPr lang="en-IE" b="1" i="1" baseline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baseline="0" smtClean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E" b="1" i="1" baseline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  <m:t>𝒔𝒂𝒕</m:t>
                          </m:r>
                        </m:sup>
                      </m:sSubSup>
                      <m:r>
                        <a:rPr lang="pt-BR" b="1" i="1" baseline="0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pt-BR" b="1" baseline="0" dirty="0">
                      <a:solidFill>
                        <a:srgbClr val="CC33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IE" b="1" i="1" baseline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IE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IE" b="1" i="1" baseline="0" smtClean="0">
                                      <a:solidFill>
                                        <a:srgbClr val="CC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baseline="0" smtClean="0">
                                      <a:solidFill>
                                        <a:srgbClr val="CC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 baseline="0" smtClean="0">
                                      <a:solidFill>
                                        <a:srgbClr val="CC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IE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pt-BR" b="1" i="1" baseline="0" smtClean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pt-BR" b="1" i="1" baseline="0">
                                  <a:solidFill>
                                    <a:srgbClr val="CC3300"/>
                                  </a:solidFill>
                                  <a:latin typeface="Cambria Math" panose="02040503050406030204" pitchFamily="18" charset="0"/>
                                </a:rPr>
                                <m:t>𝒎𝒐𝒅</m:t>
                              </m:r>
                            </m:sup>
                          </m:sSubSup>
                          <m:r>
                            <a:rPr lang="en-IE" b="1" i="1" baseline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b="1" i="1" baseline="0" smtClean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IE" b="1" i="1" baseline="0">
                              <a:solidFill>
                                <a:srgbClr val="CC3300"/>
                              </a:solidFill>
                              <a:latin typeface="Cambria Math" panose="02040503050406030204" pitchFamily="18" charset="0"/>
                            </a:rPr>
                            <m:t>𝒔𝒂𝒕</m:t>
                          </m:r>
                        </m:sup>
                      </m:sSubSup>
                    </m:oMath>
                  </a14:m>
                  <a:endParaRPr lang="en-IE" dirty="0">
                    <a:solidFill>
                      <a:srgbClr val="CC33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4E7B2E2-F948-43D5-8C21-CEB3536BC6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755" y="5415790"/>
                  <a:ext cx="5865132" cy="394852"/>
                </a:xfrm>
                <a:prstGeom prst="rect">
                  <a:avLst/>
                </a:prstGeom>
                <a:blipFill>
                  <a:blip r:embed="rId6"/>
                  <a:stretch>
                    <a:fillRect t="-104615" b="-173846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id="{0096A41B-B882-478A-A378-92D7BDAB3362}"/>
                </a:ext>
              </a:extLst>
            </p:cNvPr>
            <p:cNvSpPr/>
            <p:nvPr/>
          </p:nvSpPr>
          <p:spPr bwMode="auto">
            <a:xfrm>
              <a:off x="7596336" y="5047063"/>
              <a:ext cx="159409" cy="25648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4CB66B-2D8E-453B-B083-60FBCFEEF758}"/>
              </a:ext>
            </a:extLst>
          </p:cNvPr>
          <p:cNvGrpSpPr/>
          <p:nvPr/>
        </p:nvGrpSpPr>
        <p:grpSpPr>
          <a:xfrm>
            <a:off x="6277606" y="802572"/>
            <a:ext cx="2204193" cy="1166061"/>
            <a:chOff x="6277606" y="802572"/>
            <a:chExt cx="2204193" cy="11660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ABC8A0B-A713-4592-981E-6054C3C94BD1}"/>
                    </a:ext>
                  </a:extLst>
                </p:cNvPr>
                <p:cNvSpPr/>
                <p:nvPr/>
              </p:nvSpPr>
              <p:spPr>
                <a:xfrm>
                  <a:off x="6277606" y="802572"/>
                  <a:ext cx="2204193" cy="6834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E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GB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pt-BR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𝒎𝒐𝒅</m:t>
                            </m:r>
                          </m:sup>
                        </m:sSubSup>
                        <m:r>
                          <a:rPr lang="en-IE" b="1" i="0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IE" b="1" i="1" baseline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IE" b="1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E" b="1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pt-BR" b="1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pt-BR" b="1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𝒎𝒐𝒅</m:t>
                                    </m:r>
                                  </m:sup>
                                </m:sSubSup>
                                <m: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IE" b="1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𝒔𝒂𝒕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IE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pt-BR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𝒎𝒐𝒅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IE" b="1" baseline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ABC8A0B-A713-4592-981E-6054C3C94B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606" y="802572"/>
                  <a:ext cx="2204193" cy="68345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EAFB0A35-87F6-4758-8ED1-28ECA1F9DF8F}"/>
                </a:ext>
              </a:extLst>
            </p:cNvPr>
            <p:cNvSpPr/>
            <p:nvPr/>
          </p:nvSpPr>
          <p:spPr bwMode="auto">
            <a:xfrm>
              <a:off x="6654731" y="1448780"/>
              <a:ext cx="252969" cy="519853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E9A1CF-0CD1-4C1E-AF37-38A5FED41C6A}"/>
              </a:ext>
            </a:extLst>
          </p:cNvPr>
          <p:cNvGrpSpPr/>
          <p:nvPr/>
        </p:nvGrpSpPr>
        <p:grpSpPr>
          <a:xfrm>
            <a:off x="4656878" y="77739"/>
            <a:ext cx="2900536" cy="1890894"/>
            <a:chOff x="4656878" y="77739"/>
            <a:chExt cx="2900536" cy="1890894"/>
          </a:xfrm>
        </p:grpSpPr>
        <p:graphicFrame>
          <p:nvGraphicFramePr>
            <p:cNvPr id="6" name="Object 10">
              <a:extLst>
                <a:ext uri="{FF2B5EF4-FFF2-40B4-BE49-F238E27FC236}">
                  <a16:creationId xmlns:a16="http://schemas.microsoft.com/office/drawing/2014/main" id="{34144B73-56BA-4F44-B322-AF8F747863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56878" y="77739"/>
            <a:ext cx="2900536" cy="621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name="Equação" r:id="rId8" imgW="1955520" imgH="419040" progId="Equation.3">
                    <p:embed/>
                  </p:oleObj>
                </mc:Choice>
                <mc:Fallback>
                  <p:oleObj name="Equação" r:id="rId8" imgW="1955520" imgH="419040" progId="Equation.3">
                    <p:embed/>
                    <p:pic>
                      <p:nvPicPr>
                        <p:cNvPr id="6" name="Object 10">
                          <a:extLst>
                            <a:ext uri="{FF2B5EF4-FFF2-40B4-BE49-F238E27FC236}">
                              <a16:creationId xmlns:a16="http://schemas.microsoft.com/office/drawing/2014/main" id="{34144B73-56BA-4F44-B322-AF8F747863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878" y="77739"/>
                          <a:ext cx="2900536" cy="6219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C460122-7C32-4AD4-9386-977CEC6BB5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6673" y="530125"/>
              <a:ext cx="179463" cy="14385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40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8049314" cy="55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06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8030264" cy="56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4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B539AE-4D37-4B36-8350-28D33BDA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F1E8A-FCA5-4A22-896A-FDCB4AE9B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" y="477910"/>
            <a:ext cx="3816424" cy="3949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4E1728-DEBD-4301-B82D-3FC50380BB6A}"/>
              </a:ext>
            </a:extLst>
          </p:cNvPr>
          <p:cNvSpPr txBox="1"/>
          <p:nvPr/>
        </p:nvSpPr>
        <p:spPr>
          <a:xfrm>
            <a:off x="827432" y="18864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/>
              <a:t>Margules 2 sufixos</a:t>
            </a:r>
            <a:endParaRPr lang="en-IE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879BF-1CC9-4760-AFAE-B822D016A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43" t="27755" r="26458" b="30701"/>
          <a:stretch/>
        </p:blipFill>
        <p:spPr>
          <a:xfrm>
            <a:off x="3694515" y="60725"/>
            <a:ext cx="5484435" cy="262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4784F-AC5C-4F7E-8CCB-37AFC39B5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157" y="2711986"/>
            <a:ext cx="3571056" cy="4085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A6979-F494-4BD3-8621-8C6240E7D10B}"/>
              </a:ext>
            </a:extLst>
          </p:cNvPr>
          <p:cNvSpPr txBox="1"/>
          <p:nvPr/>
        </p:nvSpPr>
        <p:spPr>
          <a:xfrm>
            <a:off x="6876256" y="4627431"/>
            <a:ext cx="78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/>
              <a:t>NRTL</a:t>
            </a:r>
            <a:endParaRPr lang="en-IE" baseline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38F9CE-1937-49BD-937A-4506075D50F8}"/>
              </a:ext>
            </a:extLst>
          </p:cNvPr>
          <p:cNvGrpSpPr/>
          <p:nvPr/>
        </p:nvGrpSpPr>
        <p:grpSpPr>
          <a:xfrm>
            <a:off x="3301918" y="557972"/>
            <a:ext cx="462129" cy="1718900"/>
            <a:chOff x="3419872" y="557972"/>
            <a:chExt cx="462129" cy="17189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64990A9-B079-4AE4-A6AB-0ED3DC2847D0}"/>
                </a:ext>
              </a:extLst>
            </p:cNvPr>
            <p:cNvCxnSpPr/>
            <p:nvPr/>
          </p:nvCxnSpPr>
          <p:spPr bwMode="auto">
            <a:xfrm>
              <a:off x="3419872" y="557972"/>
              <a:ext cx="39653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7E65E2-40A1-4702-8453-A0C8C58DDBB2}"/>
                </a:ext>
              </a:extLst>
            </p:cNvPr>
            <p:cNvCxnSpPr/>
            <p:nvPr/>
          </p:nvCxnSpPr>
          <p:spPr bwMode="auto">
            <a:xfrm>
              <a:off x="3485462" y="2276872"/>
              <a:ext cx="39653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004393-4E80-45F0-ADAB-64D24817A55F}"/>
              </a:ext>
            </a:extLst>
          </p:cNvPr>
          <p:cNvGrpSpPr/>
          <p:nvPr/>
        </p:nvGrpSpPr>
        <p:grpSpPr>
          <a:xfrm>
            <a:off x="2798664" y="1897116"/>
            <a:ext cx="3831141" cy="2914981"/>
            <a:chOff x="2798664" y="1897116"/>
            <a:chExt cx="3831141" cy="29149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CF18DF6-BDE3-452E-8A93-29C418A03FAC}"/>
                </a:ext>
              </a:extLst>
            </p:cNvPr>
            <p:cNvCxnSpPr/>
            <p:nvPr/>
          </p:nvCxnSpPr>
          <p:spPr bwMode="auto">
            <a:xfrm flipH="1">
              <a:off x="2798664" y="1897116"/>
              <a:ext cx="268147" cy="1152128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54A6C56-D1B4-4ED2-A1F7-C4A9B14A89AD}"/>
                </a:ext>
              </a:extLst>
            </p:cNvPr>
            <p:cNvCxnSpPr/>
            <p:nvPr/>
          </p:nvCxnSpPr>
          <p:spPr bwMode="auto">
            <a:xfrm flipH="1">
              <a:off x="6361658" y="3659969"/>
              <a:ext cx="268147" cy="1152128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595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0C7F21-DDE1-4E20-8169-6D992B13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69688B-1D3F-45A7-939A-91E6E962ABEA}"/>
              </a:ext>
            </a:extLst>
          </p:cNvPr>
          <p:cNvGrpSpPr/>
          <p:nvPr/>
        </p:nvGrpSpPr>
        <p:grpSpPr>
          <a:xfrm>
            <a:off x="250055" y="528437"/>
            <a:ext cx="3888432" cy="5018069"/>
            <a:chOff x="250055" y="528437"/>
            <a:chExt cx="3888432" cy="5018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6AC0C6-B1AD-4BF0-A0F9-6698609DF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055" y="528437"/>
              <a:ext cx="3888432" cy="50173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8A5A1C-3AB3-4285-98E1-969311FD9E49}"/>
                </a:ext>
              </a:extLst>
            </p:cNvPr>
            <p:cNvSpPr txBox="1"/>
            <p:nvPr/>
          </p:nvSpPr>
          <p:spPr>
            <a:xfrm>
              <a:off x="827584" y="5177174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aseline="0" dirty="0"/>
                <a:t>Margules 2 sufixos</a:t>
              </a:r>
              <a:endParaRPr lang="en-IE" baseline="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C4A9EC-3BA3-4B2F-B5E7-BBBAD36B9402}"/>
              </a:ext>
            </a:extLst>
          </p:cNvPr>
          <p:cNvGrpSpPr/>
          <p:nvPr/>
        </p:nvGrpSpPr>
        <p:grpSpPr>
          <a:xfrm>
            <a:off x="4355977" y="258167"/>
            <a:ext cx="4513304" cy="5299926"/>
            <a:chOff x="4355977" y="258167"/>
            <a:chExt cx="4513304" cy="52999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53E3BB2-48FD-4B93-92FB-3E44AC042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5977" y="258167"/>
              <a:ext cx="4513304" cy="50683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351708-B9C2-4B09-BDDF-2F54A999E5A4}"/>
                </a:ext>
              </a:extLst>
            </p:cNvPr>
            <p:cNvSpPr txBox="1"/>
            <p:nvPr/>
          </p:nvSpPr>
          <p:spPr>
            <a:xfrm>
              <a:off x="6372200" y="5188761"/>
              <a:ext cx="783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aseline="0" dirty="0"/>
                <a:t>NRTL</a:t>
              </a:r>
              <a:endParaRPr lang="en-IE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23170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ço Reservado para Rodap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/>
              <a:t>___________________________ </a:t>
            </a:r>
          </a:p>
          <a:p>
            <a:r>
              <a:rPr lang="pt-BR" dirty="0"/>
              <a:t>ZEA0564 – Físico-Química</a:t>
            </a:r>
            <a:endParaRPr lang="pt-BR" sz="1000" i="1" dirty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4175" y="1945523"/>
            <a:ext cx="3031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baseline="0" dirty="0">
                <a:solidFill>
                  <a:srgbClr val="0066FF"/>
                </a:solidFill>
              </a:rPr>
              <a:t>(a) Modelo de Margules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15502" y="205679"/>
            <a:ext cx="8654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 baseline="0" dirty="0">
                <a:solidFill>
                  <a:srgbClr val="FF0000"/>
                </a:solidFill>
              </a:rPr>
              <a:t>Modelos para Energia Livre de </a:t>
            </a:r>
            <a:r>
              <a:rPr lang="pt-BR" sz="2800" b="1" baseline="0" dirty="0" err="1">
                <a:solidFill>
                  <a:srgbClr val="FF0000"/>
                </a:solidFill>
              </a:rPr>
              <a:t>Gibbs</a:t>
            </a:r>
            <a:r>
              <a:rPr lang="pt-BR" sz="2800" b="1" baseline="0" dirty="0">
                <a:solidFill>
                  <a:srgbClr val="FF0000"/>
                </a:solidFill>
              </a:rPr>
              <a:t> em excesso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82141" y="848906"/>
            <a:ext cx="7375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baseline="0" dirty="0"/>
              <a:t>GE/RT é uma função de T,P e composição </a:t>
            </a:r>
            <a:r>
              <a:rPr lang="pt-BR" sz="2000" b="1" baseline="0" dirty="0">
                <a:sym typeface="Wingdings" pitchFamily="2" charset="2"/>
              </a:rPr>
              <a:t> p/ líquidos em P </a:t>
            </a:r>
            <a:r>
              <a:rPr lang="pt-BR" sz="2000" b="1" baseline="0" dirty="0" err="1">
                <a:sym typeface="Wingdings" pitchFamily="2" charset="2"/>
              </a:rPr>
              <a:t>bxs</a:t>
            </a:r>
            <a:r>
              <a:rPr lang="pt-BR" sz="2000" b="1" baseline="0" dirty="0">
                <a:sym typeface="Wingdings" pitchFamily="2" charset="2"/>
              </a:rPr>
              <a:t> e moderadas: função fraca de P. Se T = constante:</a:t>
            </a:r>
            <a:endParaRPr lang="pt-BR" sz="2000" b="1" baseline="0" dirty="0"/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2411413" y="2781300"/>
          <a:ext cx="37036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3" imgW="1358640" imgH="368280" progId="Equation.3">
                  <p:embed/>
                </p:oleObj>
              </mc:Choice>
              <mc:Fallback>
                <p:oleObj name="Equation" r:id="rId3" imgW="1358640" imgH="368280" progId="Equation.3">
                  <p:embed/>
                  <p:pic>
                    <p:nvPicPr>
                      <p:cNvPr id="10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781300"/>
                        <a:ext cx="3703637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65422" y="5713767"/>
            <a:ext cx="8208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 i="1" baseline="0" dirty="0"/>
              <a:t>Solução binária, componentes não muito diferentes  em tamanho, forma e natureza química.</a:t>
            </a:r>
            <a:endParaRPr lang="pt-BR" sz="2000" b="1" i="1" baseline="0" dirty="0">
              <a:solidFill>
                <a:srgbClr val="0099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CB1330-872F-43AA-9D3D-77C5200FEB79}"/>
              </a:ext>
            </a:extLst>
          </p:cNvPr>
          <p:cNvGrpSpPr/>
          <p:nvPr/>
        </p:nvGrpSpPr>
        <p:grpSpPr>
          <a:xfrm>
            <a:off x="6544072" y="3232529"/>
            <a:ext cx="2331043" cy="1872208"/>
            <a:chOff x="6544072" y="3232529"/>
            <a:chExt cx="2331043" cy="1872208"/>
          </a:xfrm>
        </p:grpSpPr>
        <p:sp>
          <p:nvSpPr>
            <p:cNvPr id="2" name="Seta em forma de U 1"/>
            <p:cNvSpPr/>
            <p:nvPr/>
          </p:nvSpPr>
          <p:spPr bwMode="auto">
            <a:xfrm rot="5400000">
              <a:off x="5954080" y="3822521"/>
              <a:ext cx="1872208" cy="692224"/>
            </a:xfrm>
            <a:prstGeom prst="utur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20" descr="http://i95.photobucket.com/albums/l127/jota_07/ponto_interrogaca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063" y="3677181"/>
              <a:ext cx="952052" cy="1057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E26ADA-4225-45C0-B108-D3340ACA08A5}"/>
              </a:ext>
            </a:extLst>
          </p:cNvPr>
          <p:cNvGrpSpPr/>
          <p:nvPr/>
        </p:nvGrpSpPr>
        <p:grpSpPr>
          <a:xfrm>
            <a:off x="2195736" y="4076700"/>
            <a:ext cx="4348336" cy="1224508"/>
            <a:chOff x="2195736" y="4076700"/>
            <a:chExt cx="4348336" cy="1224508"/>
          </a:xfrm>
        </p:grpSpPr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2339975" y="4076700"/>
            <a:ext cx="4032250" cy="1084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" name="Equation" r:id="rId6" imgW="1650960" imgH="444240" progId="Equation.3">
                    <p:embed/>
                  </p:oleObj>
                </mc:Choice>
                <mc:Fallback>
                  <p:oleObj name="Equation" r:id="rId6" imgW="1650960" imgH="444240" progId="Equation.3">
                    <p:embed/>
                    <p:pic>
                      <p:nvPicPr>
                        <p:cNvPr id="102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975" y="4076700"/>
                          <a:ext cx="4032250" cy="1084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tângulo 2"/>
            <p:cNvSpPr/>
            <p:nvPr/>
          </p:nvSpPr>
          <p:spPr bwMode="auto">
            <a:xfrm>
              <a:off x="2195736" y="4076700"/>
              <a:ext cx="4348336" cy="122450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0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512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Espaço Reservado para Rodap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/>
              <a:t>___________________________ </a:t>
            </a:r>
          </a:p>
          <a:p>
            <a:r>
              <a:rPr lang="pt-BR" dirty="0"/>
              <a:t>ZEA0564 – Físico-Química</a:t>
            </a:r>
            <a:endParaRPr lang="pt-BR" sz="1000" i="1" dirty="0"/>
          </a:p>
        </p:txBody>
      </p:sp>
      <p:sp>
        <p:nvSpPr>
          <p:cNvPr id="2057" name="Text Box 3"/>
          <p:cNvSpPr txBox="1">
            <a:spLocks noChangeArrowheads="1"/>
          </p:cNvSpPr>
          <p:nvPr/>
        </p:nvSpPr>
        <p:spPr bwMode="auto">
          <a:xfrm>
            <a:off x="254194" y="126881"/>
            <a:ext cx="4222631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0066FF"/>
                </a:solidFill>
              </a:rPr>
              <a:t>(b) Expansão de </a:t>
            </a:r>
            <a:r>
              <a:rPr lang="pt-BR" sz="3200" b="1" dirty="0" err="1">
                <a:solidFill>
                  <a:srgbClr val="0066FF"/>
                </a:solidFill>
              </a:rPr>
              <a:t>Redlich-Kister</a:t>
            </a:r>
            <a:endParaRPr lang="pt-BR" sz="3200" b="1" dirty="0">
              <a:solidFill>
                <a:srgbClr val="0066FF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79388" y="476250"/>
          <a:ext cx="53038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3" imgW="2400120" imgH="406080" progId="Equation.3">
                  <p:embed/>
                </p:oleObj>
              </mc:Choice>
              <mc:Fallback>
                <p:oleObj name="Equation" r:id="rId3" imgW="2400120" imgH="406080" progId="Equation.3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76250"/>
                        <a:ext cx="5303837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6"/>
          <p:cNvSpPr txBox="1">
            <a:spLocks noChangeArrowheads="1"/>
          </p:cNvSpPr>
          <p:nvPr/>
        </p:nvSpPr>
        <p:spPr bwMode="auto">
          <a:xfrm>
            <a:off x="254194" y="2681198"/>
            <a:ext cx="278595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>
                <a:solidFill>
                  <a:srgbClr val="0066FF"/>
                </a:solidFill>
              </a:rPr>
              <a:t>(c) Modelo de Van Laar</a:t>
            </a:r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4787900" y="4221163"/>
          <a:ext cx="2592388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5" imgW="1460160" imgH="1041120" progId="Equation.3">
                  <p:embed/>
                </p:oleObj>
              </mc:Choice>
              <mc:Fallback>
                <p:oleObj name="Equation" r:id="rId5" imgW="1460160" imgH="1041120" progId="Equation.3">
                  <p:embed/>
                  <p:pic>
                    <p:nvPicPr>
                      <p:cNvPr id="20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221163"/>
                        <a:ext cx="2592388" cy="184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9" name="Group 14"/>
          <p:cNvGrpSpPr>
            <a:grpSpLocks/>
          </p:cNvGrpSpPr>
          <p:nvPr/>
        </p:nvGrpSpPr>
        <p:grpSpPr bwMode="auto">
          <a:xfrm>
            <a:off x="2339975" y="1196975"/>
            <a:ext cx="5789613" cy="1223963"/>
            <a:chOff x="1474" y="754"/>
            <a:chExt cx="3647" cy="771"/>
          </a:xfrm>
        </p:grpSpPr>
        <p:sp>
          <p:nvSpPr>
            <p:cNvPr id="2062" name="Text Box 8"/>
            <p:cNvSpPr txBox="1">
              <a:spLocks noChangeArrowheads="1"/>
            </p:cNvSpPr>
            <p:nvPr/>
          </p:nvSpPr>
          <p:spPr bwMode="auto">
            <a:xfrm>
              <a:off x="1474" y="1071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Se B = C=...= 0</a:t>
              </a:r>
            </a:p>
          </p:txBody>
        </p:sp>
        <p:graphicFrame>
          <p:nvGraphicFramePr>
            <p:cNvPr id="2053" name="Object 9"/>
            <p:cNvGraphicFramePr>
              <a:graphicFrameLocks noChangeAspect="1"/>
            </p:cNvGraphicFramePr>
            <p:nvPr/>
          </p:nvGraphicFramePr>
          <p:xfrm>
            <a:off x="2880" y="935"/>
            <a:ext cx="937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4" name="Equation" r:id="rId7" imgW="672840" imgH="406080" progId="Equation.3">
                    <p:embed/>
                  </p:oleObj>
                </mc:Choice>
                <mc:Fallback>
                  <p:oleObj name="Equation" r:id="rId7" imgW="672840" imgH="406080" progId="Equation.3">
                    <p:embed/>
                    <p:pic>
                      <p:nvPicPr>
                        <p:cNvPr id="205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935"/>
                          <a:ext cx="937" cy="5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10"/>
            <p:cNvGraphicFramePr>
              <a:graphicFrameLocks noChangeAspect="1"/>
            </p:cNvGraphicFramePr>
            <p:nvPr/>
          </p:nvGraphicFramePr>
          <p:xfrm>
            <a:off x="4150" y="754"/>
            <a:ext cx="907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5" name="Equation" r:id="rId9" imgW="609480" imgH="215640" progId="Equation.3">
                    <p:embed/>
                  </p:oleObj>
                </mc:Choice>
                <mc:Fallback>
                  <p:oleObj name="Equation" r:id="rId9" imgW="609480" imgH="215640" progId="Equation.3">
                    <p:embed/>
                    <p:pic>
                      <p:nvPicPr>
                        <p:cNvPr id="205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0" y="754"/>
                          <a:ext cx="907" cy="3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11"/>
            <p:cNvGraphicFramePr>
              <a:graphicFrameLocks noChangeAspect="1"/>
            </p:cNvGraphicFramePr>
            <p:nvPr/>
          </p:nvGraphicFramePr>
          <p:xfrm>
            <a:off x="4195" y="1117"/>
            <a:ext cx="926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6" name="Equation" r:id="rId11" imgW="622080" imgH="215640" progId="Equation.3">
                    <p:embed/>
                  </p:oleObj>
                </mc:Choice>
                <mc:Fallback>
                  <p:oleObj name="Equation" r:id="rId11" imgW="622080" imgH="215640" progId="Equation.3">
                    <p:embed/>
                    <p:pic>
                      <p:nvPicPr>
                        <p:cNvPr id="205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5" y="1117"/>
                          <a:ext cx="926" cy="3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AutoShape 12"/>
            <p:cNvSpPr>
              <a:spLocks/>
            </p:cNvSpPr>
            <p:nvPr/>
          </p:nvSpPr>
          <p:spPr bwMode="auto">
            <a:xfrm>
              <a:off x="3878" y="754"/>
              <a:ext cx="317" cy="771"/>
            </a:xfrm>
            <a:prstGeom prst="leftBrace">
              <a:avLst>
                <a:gd name="adj1" fmla="val 2026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4" name="Line 13"/>
            <p:cNvSpPr>
              <a:spLocks noChangeShapeType="1"/>
            </p:cNvSpPr>
            <p:nvPr/>
          </p:nvSpPr>
          <p:spPr bwMode="auto">
            <a:xfrm>
              <a:off x="2608" y="120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2052" name="Object 15"/>
          <p:cNvGraphicFramePr>
            <a:graphicFrameLocks noChangeAspect="1"/>
          </p:cNvGraphicFramePr>
          <p:nvPr/>
        </p:nvGraphicFramePr>
        <p:xfrm>
          <a:off x="1116013" y="4581525"/>
          <a:ext cx="28908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13" imgW="1307880" imgH="406080" progId="Equation.3">
                  <p:embed/>
                </p:oleObj>
              </mc:Choice>
              <mc:Fallback>
                <p:oleObj name="Equation" r:id="rId13" imgW="1307880" imgH="406080" progId="Equation.3">
                  <p:embed/>
                  <p:pic>
                    <p:nvPicPr>
                      <p:cNvPr id="205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581525"/>
                        <a:ext cx="2890837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AutoShape 16"/>
          <p:cNvSpPr>
            <a:spLocks/>
          </p:cNvSpPr>
          <p:nvPr/>
        </p:nvSpPr>
        <p:spPr bwMode="auto">
          <a:xfrm>
            <a:off x="4284663" y="4005263"/>
            <a:ext cx="504825" cy="2303462"/>
          </a:xfrm>
          <a:prstGeom prst="leftBrace">
            <a:avLst>
              <a:gd name="adj1" fmla="val 380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23850" y="3298825"/>
            <a:ext cx="8351838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i="1" dirty="0"/>
              <a:t>Líquidos simples, preferencialmente </a:t>
            </a:r>
            <a:r>
              <a:rPr lang="pt-BR" sz="2000" b="1" i="1" dirty="0" err="1"/>
              <a:t>não-polares</a:t>
            </a:r>
            <a:r>
              <a:rPr lang="pt-BR" sz="2000" b="1" i="1" dirty="0"/>
              <a:t>; componentes similares em natureza química, mas com tamanhos diferentes.</a:t>
            </a:r>
            <a:endParaRPr lang="pt-BR" sz="2000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60" grpId="0" animBg="1"/>
      <p:bldP spid="522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732240" y="6350000"/>
            <a:ext cx="2895600" cy="476250"/>
          </a:xfrm>
          <a:noFill/>
        </p:spPr>
        <p:txBody>
          <a:bodyPr/>
          <a:lstStyle/>
          <a:p>
            <a:r>
              <a:rPr lang="pt-BR" dirty="0"/>
              <a:t>___________________________</a:t>
            </a:r>
          </a:p>
          <a:p>
            <a:r>
              <a:rPr lang="pt-BR" dirty="0"/>
              <a:t>ZEA0564 – Físico-Química</a:t>
            </a:r>
            <a:endParaRPr lang="pt-BR" sz="1000" i="1" dirty="0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113098" y="285750"/>
            <a:ext cx="4246291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Margules, Redlich-Kister e Van Laar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81957" y="836613"/>
            <a:ext cx="5718175" cy="1766888"/>
            <a:chOff x="1055" y="527"/>
            <a:chExt cx="3602" cy="1113"/>
          </a:xfrm>
        </p:grpSpPr>
        <p:sp>
          <p:nvSpPr>
            <p:cNvPr id="25611" name="AutoShape 4"/>
            <p:cNvSpPr>
              <a:spLocks noChangeArrowheads="1"/>
            </p:cNvSpPr>
            <p:nvPr/>
          </p:nvSpPr>
          <p:spPr bwMode="auto">
            <a:xfrm>
              <a:off x="2653" y="527"/>
              <a:ext cx="136" cy="40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2" name="Text Box 5"/>
            <p:cNvSpPr txBox="1">
              <a:spLocks noChangeArrowheads="1"/>
            </p:cNvSpPr>
            <p:nvPr/>
          </p:nvSpPr>
          <p:spPr bwMode="auto">
            <a:xfrm>
              <a:off x="1055" y="1117"/>
              <a:ext cx="360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0066FF"/>
                  </a:solidFill>
                </a:rPr>
                <a:t>Casos particulares de um tratamento baseado</a:t>
              </a:r>
            </a:p>
            <a:p>
              <a:pPr algn="ctr"/>
              <a:r>
                <a:rPr lang="pt-BR" sz="2400" b="1" dirty="0">
                  <a:solidFill>
                    <a:srgbClr val="0066FF"/>
                  </a:solidFill>
                </a:rPr>
                <a:t>no ajuste de polinômios PARA SOLUÇÕES BINÁRIAS </a:t>
              </a:r>
              <a:r>
                <a:rPr lang="pt-BR" sz="2400" b="1" dirty="0">
                  <a:solidFill>
                    <a:srgbClr val="0066FF"/>
                  </a:solidFill>
                  <a:sym typeface="Wingdings" pitchFamily="2" charset="2"/>
                </a:rPr>
                <a:t> </a:t>
              </a:r>
            </a:p>
            <a:p>
              <a:pPr algn="ctr"/>
              <a:r>
                <a:rPr lang="pt-BR" sz="2400" b="1" dirty="0">
                  <a:solidFill>
                    <a:srgbClr val="0066FF"/>
                  </a:solidFill>
                  <a:sym typeface="Wingdings" pitchFamily="2" charset="2"/>
                </a:rPr>
                <a:t>possuem fundamentação teórica limitada</a:t>
              </a:r>
              <a:endParaRPr lang="pt-BR" sz="24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74776" y="2924175"/>
            <a:ext cx="6332537" cy="1449388"/>
            <a:chOff x="843" y="1842"/>
            <a:chExt cx="3989" cy="913"/>
          </a:xfrm>
        </p:grpSpPr>
        <p:sp>
          <p:nvSpPr>
            <p:cNvPr id="25609" name="AutoShape 7"/>
            <p:cNvSpPr>
              <a:spLocks noChangeArrowheads="1"/>
            </p:cNvSpPr>
            <p:nvPr/>
          </p:nvSpPr>
          <p:spPr bwMode="auto">
            <a:xfrm>
              <a:off x="2608" y="1842"/>
              <a:ext cx="136" cy="40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25610" name="Text Box 8"/>
            <p:cNvSpPr txBox="1">
              <a:spLocks noChangeArrowheads="1"/>
            </p:cNvSpPr>
            <p:nvPr/>
          </p:nvSpPr>
          <p:spPr bwMode="auto">
            <a:xfrm>
              <a:off x="843" y="2387"/>
              <a:ext cx="398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sz="2400" b="1" dirty="0">
                  <a:solidFill>
                    <a:srgbClr val="FF0000"/>
                  </a:solidFill>
                </a:rPr>
                <a:t>- Não é possível estendê-las para sistemas multicomponentes</a:t>
              </a:r>
            </a:p>
            <a:p>
              <a:pPr algn="just"/>
              <a:r>
                <a:rPr lang="pt-BR" sz="2400" b="1" dirty="0">
                  <a:solidFill>
                    <a:srgbClr val="FF0000"/>
                  </a:solidFill>
                </a:rPr>
                <a:t>- Não incorporam dependência explícita</a:t>
              </a:r>
              <a:r>
                <a:rPr lang="pt-BR" sz="2400" dirty="0"/>
                <a:t> </a:t>
              </a:r>
              <a:r>
                <a:rPr lang="pt-BR" sz="2400" b="1" dirty="0">
                  <a:solidFill>
                    <a:srgbClr val="FF0000"/>
                  </a:solidFill>
                </a:rPr>
                <a:t>dos parâmetros com T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57263" y="4581526"/>
            <a:ext cx="7167563" cy="1535113"/>
            <a:chOff x="603" y="2886"/>
            <a:chExt cx="4515" cy="967"/>
          </a:xfrm>
        </p:grpSpPr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603" y="3330"/>
              <a:ext cx="451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MODELOS TERMODINÂMICOS MODERNOS PARA DESCRIÇÃO</a:t>
              </a:r>
            </a:p>
            <a:p>
              <a:pPr algn="ctr">
                <a:defRPr/>
              </a:pPr>
              <a:r>
                <a:rPr lang="pt-BR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 SOLUÇÕES: INCORPORAM O CONCEITO DE </a:t>
              </a:r>
              <a:r>
                <a:rPr lang="pt-B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COMPOSIÇÃO LOCAL</a:t>
              </a:r>
            </a:p>
            <a:p>
              <a:pPr algn="ctr">
                <a:defRPr/>
              </a:pPr>
              <a:r>
                <a:rPr lang="pt-BR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(TERMODINÂMICA MOLECULAR)</a:t>
              </a:r>
            </a:p>
          </p:txBody>
        </p:sp>
        <p:sp>
          <p:nvSpPr>
            <p:cNvPr id="25608" name="AutoShape 11"/>
            <p:cNvSpPr>
              <a:spLocks noChangeArrowheads="1"/>
            </p:cNvSpPr>
            <p:nvPr/>
          </p:nvSpPr>
          <p:spPr bwMode="auto">
            <a:xfrm>
              <a:off x="2562" y="2886"/>
              <a:ext cx="136" cy="40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</p:grpSp>
    </p:spTree>
    <p:extLst>
      <p:ext uri="{BB962C8B-B14F-4D97-AF65-F5344CB8AC3E}">
        <p14:creationId xmlns:p14="http://schemas.microsoft.com/office/powerpoint/2010/main" val="19897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Espaço Reservado para Rodap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/>
              <a:t>___________________________ </a:t>
            </a:r>
          </a:p>
          <a:p>
            <a:r>
              <a:rPr lang="pt-BR" dirty="0"/>
              <a:t>ZEA0564 – Físico-Química</a:t>
            </a:r>
            <a:endParaRPr lang="pt-BR" sz="1000" i="1" dirty="0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908175" y="260350"/>
            <a:ext cx="382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i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Composição local ?????????</a:t>
            </a:r>
          </a:p>
        </p:txBody>
      </p:sp>
      <p:pic>
        <p:nvPicPr>
          <p:cNvPr id="3078" name="Picture 3" descr="duvi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88913"/>
            <a:ext cx="1327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2267744" y="728206"/>
            <a:ext cx="6516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1600" b="1" i="1" baseline="0" dirty="0"/>
              <a:t>Interior de uma solução</a:t>
            </a:r>
            <a:r>
              <a:rPr lang="pt-BR" sz="1600" b="1" baseline="0" dirty="0"/>
              <a:t>: composições locais, supostamente</a:t>
            </a:r>
          </a:p>
          <a:p>
            <a:pPr algn="just"/>
            <a:r>
              <a:rPr lang="pt-BR" sz="1600" b="1" baseline="0" dirty="0"/>
              <a:t>diferentes da composição global da mistura, são responsáveis </a:t>
            </a:r>
          </a:p>
          <a:p>
            <a:pPr algn="just"/>
            <a:r>
              <a:rPr lang="pt-BR" sz="1600" b="1" baseline="0" dirty="0"/>
              <a:t>pelas orientações moleculares de curto alcance e não aleatórias.</a:t>
            </a:r>
          </a:p>
        </p:txBody>
      </p:sp>
      <p:sp>
        <p:nvSpPr>
          <p:cNvPr id="3080" name="AutoShape 5"/>
          <p:cNvSpPr>
            <a:spLocks noChangeArrowheads="1"/>
          </p:cNvSpPr>
          <p:nvPr/>
        </p:nvSpPr>
        <p:spPr bwMode="auto">
          <a:xfrm>
            <a:off x="4918485" y="1640165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326272" y="1844675"/>
            <a:ext cx="1072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quê?</a:t>
            </a:r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2456798" y="2382544"/>
            <a:ext cx="6436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1600" b="1" baseline="0" dirty="0"/>
              <a:t>Diferenças no tamanho molecular e das forças intermoleculares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351" y="2924175"/>
            <a:ext cx="7046913" cy="3519488"/>
            <a:chOff x="164" y="1979"/>
            <a:chExt cx="4439" cy="2217"/>
          </a:xfrm>
        </p:grpSpPr>
        <p:sp>
          <p:nvSpPr>
            <p:cNvPr id="3085" name="Text Box 9"/>
            <p:cNvSpPr txBox="1">
              <a:spLocks noChangeArrowheads="1"/>
            </p:cNvSpPr>
            <p:nvPr/>
          </p:nvSpPr>
          <p:spPr bwMode="auto">
            <a:xfrm>
              <a:off x="164" y="1979"/>
              <a:ext cx="172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sz="2800" b="1" dirty="0">
                  <a:solidFill>
                    <a:srgbClr val="FF0000"/>
                  </a:solidFill>
                </a:rPr>
                <a:t>(a) Equação de Wilson</a:t>
              </a:r>
            </a:p>
          </p:txBody>
        </p:sp>
        <p:graphicFrame>
          <p:nvGraphicFramePr>
            <p:cNvPr id="3074" name="Object 10"/>
            <p:cNvGraphicFramePr>
              <a:graphicFrameLocks noChangeAspect="1"/>
            </p:cNvGraphicFramePr>
            <p:nvPr/>
          </p:nvGraphicFramePr>
          <p:xfrm>
            <a:off x="521" y="2886"/>
            <a:ext cx="3447" cy="1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2" name="Equation" r:id="rId5" imgW="3174840" imgH="1206360" progId="Equation.3">
                    <p:embed/>
                  </p:oleObj>
                </mc:Choice>
                <mc:Fallback>
                  <p:oleObj name="Equation" r:id="rId5" imgW="3174840" imgH="1206360" progId="Equation.3">
                    <p:embed/>
                    <p:pic>
                      <p:nvPicPr>
                        <p:cNvPr id="307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2886"/>
                          <a:ext cx="3447" cy="13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11"/>
            <p:cNvGraphicFramePr>
              <a:graphicFrameLocks noChangeAspect="1"/>
            </p:cNvGraphicFramePr>
            <p:nvPr/>
          </p:nvGraphicFramePr>
          <p:xfrm>
            <a:off x="1610" y="2251"/>
            <a:ext cx="2993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3" name="Equation" r:id="rId7" imgW="2565360" imgH="419040" progId="Equation.3">
                    <p:embed/>
                  </p:oleObj>
                </mc:Choice>
                <mc:Fallback>
                  <p:oleObj name="Equation" r:id="rId7" imgW="2565360" imgH="419040" progId="Equation.3">
                    <p:embed/>
                    <p:pic>
                      <p:nvPicPr>
                        <p:cNvPr id="307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2251"/>
                          <a:ext cx="2993" cy="4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 Box 11">
            <a:extLst>
              <a:ext uri="{FF2B5EF4-FFF2-40B4-BE49-F238E27FC236}">
                <a16:creationId xmlns:a16="http://schemas.microsoft.com/office/drawing/2014/main" id="{C158C612-63B9-4624-A835-7B30AB18F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61" y="6418958"/>
            <a:ext cx="2206053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/>
            <a:r>
              <a:rPr lang="pt-BR" sz="1600" b="1" i="1" dirty="0"/>
              <a:t>Sistemas altamente não-ideais.</a:t>
            </a:r>
            <a:endParaRPr lang="pt-BR" sz="1600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>
            <a:extLst>
              <a:ext uri="{FF2B5EF4-FFF2-40B4-BE49-F238E27FC236}">
                <a16:creationId xmlns:a16="http://schemas.microsoft.com/office/drawing/2014/main" id="{5F2B376A-083E-488A-B6D3-0DB32485E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00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000"/>
              <a:t>ZEA0564 – Físico-Química</a:t>
            </a:r>
          </a:p>
        </p:txBody>
      </p:sp>
      <p:grpSp>
        <p:nvGrpSpPr>
          <p:cNvPr id="3" name="Grupo 6">
            <a:extLst>
              <a:ext uri="{FF2B5EF4-FFF2-40B4-BE49-F238E27FC236}">
                <a16:creationId xmlns:a16="http://schemas.microsoft.com/office/drawing/2014/main" id="{777F01EC-F30C-438A-A490-ABCBB3B0A2ED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1341438"/>
            <a:ext cx="1439862" cy="2232025"/>
            <a:chOff x="5724525" y="2420888"/>
            <a:chExt cx="1439863" cy="2232075"/>
          </a:xfrm>
        </p:grpSpPr>
        <p:grpSp>
          <p:nvGrpSpPr>
            <p:cNvPr id="22556" name="Grupo 40">
              <a:extLst>
                <a:ext uri="{FF2B5EF4-FFF2-40B4-BE49-F238E27FC236}">
                  <a16:creationId xmlns:a16="http://schemas.microsoft.com/office/drawing/2014/main" id="{CF5C2D81-3027-42FE-8A2F-AAA76A235A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4525" y="2420888"/>
              <a:ext cx="1439863" cy="2232075"/>
              <a:chOff x="5724525" y="2420888"/>
              <a:chExt cx="1439863" cy="2232075"/>
            </a:xfrm>
          </p:grpSpPr>
          <p:grpSp>
            <p:nvGrpSpPr>
              <p:cNvPr id="22558" name="Group 35">
                <a:extLst>
                  <a:ext uri="{FF2B5EF4-FFF2-40B4-BE49-F238E27FC236}">
                    <a16:creationId xmlns:a16="http://schemas.microsoft.com/office/drawing/2014/main" id="{4562CF27-36B1-4D0C-83B9-FA660B7AC8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24525" y="2420888"/>
                <a:ext cx="1439863" cy="2232075"/>
                <a:chOff x="3833" y="1752"/>
                <a:chExt cx="907" cy="1088"/>
              </a:xfrm>
            </p:grpSpPr>
            <p:sp>
              <p:nvSpPr>
                <p:cNvPr id="22560" name="AutoShape 27">
                  <a:extLst>
                    <a:ext uri="{FF2B5EF4-FFF2-40B4-BE49-F238E27FC236}">
                      <a16:creationId xmlns:a16="http://schemas.microsoft.com/office/drawing/2014/main" id="{A026E7B4-C542-4B18-BBC7-0C7FA82235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2205"/>
                  <a:ext cx="907" cy="635"/>
                </a:xfrm>
                <a:prstGeom prst="can">
                  <a:avLst>
                    <a:gd name="adj" fmla="val 25000"/>
                  </a:avLst>
                </a:prstGeom>
                <a:solidFill>
                  <a:srgbClr val="FF9900">
                    <a:alpha val="8117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3600" i="1"/>
                </a:p>
              </p:txBody>
            </p:sp>
            <p:sp>
              <p:nvSpPr>
                <p:cNvPr id="22561" name="AutoShape 34">
                  <a:extLst>
                    <a:ext uri="{FF2B5EF4-FFF2-40B4-BE49-F238E27FC236}">
                      <a16:creationId xmlns:a16="http://schemas.microsoft.com/office/drawing/2014/main" id="{FE8A1D9C-2276-419F-9035-D6CC21A17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1752"/>
                  <a:ext cx="907" cy="635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FFFCF5"/>
                    </a:gs>
                    <a:gs pos="100000">
                      <a:srgbClr val="FFCC66">
                        <a:alpha val="81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3600" i="1"/>
                </a:p>
              </p:txBody>
            </p:sp>
          </p:grpSp>
          <p:sp>
            <p:nvSpPr>
              <p:cNvPr id="22559" name="Text Box 38">
                <a:extLst>
                  <a:ext uri="{FF2B5EF4-FFF2-40B4-BE49-F238E27FC236}">
                    <a16:creationId xmlns:a16="http://schemas.microsoft.com/office/drawing/2014/main" id="{F9A7F6DD-C17D-4145-B3C0-3F3DFC0896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9350" y="3017838"/>
                <a:ext cx="48577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3600" i="1"/>
                  <a:t>V</a:t>
                </a:r>
              </a:p>
            </p:txBody>
          </p:sp>
        </p:grpSp>
        <p:sp>
          <p:nvSpPr>
            <p:cNvPr id="22557" name="Text Box 37">
              <a:extLst>
                <a:ext uri="{FF2B5EF4-FFF2-40B4-BE49-F238E27FC236}">
                  <a16:creationId xmlns:a16="http://schemas.microsoft.com/office/drawing/2014/main" id="{68E760FE-9069-44FA-8CBB-FA5274F37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531" y="3867614"/>
              <a:ext cx="4349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600" i="1"/>
                <a:t>L</a:t>
              </a:r>
            </a:p>
          </p:txBody>
        </p:sp>
      </p:grpSp>
      <p:sp>
        <p:nvSpPr>
          <p:cNvPr id="22532" name="TextBox 9">
            <a:extLst>
              <a:ext uri="{FF2B5EF4-FFF2-40B4-BE49-F238E27FC236}">
                <a16:creationId xmlns:a16="http://schemas.microsoft.com/office/drawing/2014/main" id="{789EE39E-539E-4F15-80A1-497314A1E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947738"/>
            <a:ext cx="199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/>
              <a:t>Fase vapor ideal</a:t>
            </a:r>
            <a:endParaRPr lang="en-IE" altLang="en-US" sz="1800" b="1" i="1" baseline="-25000"/>
          </a:p>
        </p:txBody>
      </p:sp>
      <p:sp>
        <p:nvSpPr>
          <p:cNvPr id="22533" name="TextBox 10">
            <a:extLst>
              <a:ext uri="{FF2B5EF4-FFF2-40B4-BE49-F238E27FC236}">
                <a16:creationId xmlns:a16="http://schemas.microsoft.com/office/drawing/2014/main" id="{49A571E8-1FBC-4CB3-A479-762D6F9CF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3648075"/>
            <a:ext cx="259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/>
              <a:t>Fase líquida não-ideal</a:t>
            </a:r>
            <a:endParaRPr lang="en-IE" altLang="en-US" sz="1800" b="1" i="1" baseline="-25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6210F4-0398-49CC-9097-8B229F105A14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785813"/>
            <a:ext cx="3478213" cy="1452562"/>
            <a:chOff x="5003800" y="785813"/>
            <a:chExt cx="3478213" cy="1452562"/>
          </a:xfrm>
        </p:grpSpPr>
        <p:sp>
          <p:nvSpPr>
            <p:cNvPr id="22549" name="Rectangle 21">
              <a:extLst>
                <a:ext uri="{FF2B5EF4-FFF2-40B4-BE49-F238E27FC236}">
                  <a16:creationId xmlns:a16="http://schemas.microsoft.com/office/drawing/2014/main" id="{E4A0581D-FC9F-4821-9244-E6E678E6F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800" y="785813"/>
              <a:ext cx="1906588" cy="14525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2550" name="Flowchart: Connector 22">
              <a:extLst>
                <a:ext uri="{FF2B5EF4-FFF2-40B4-BE49-F238E27FC236}">
                  <a16:creationId xmlns:a16="http://schemas.microsoft.com/office/drawing/2014/main" id="{E9A17640-F5E2-424A-9721-96441836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725" y="901700"/>
              <a:ext cx="215900" cy="185738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2551" name="Flowchart: Connector 23">
              <a:extLst>
                <a:ext uri="{FF2B5EF4-FFF2-40B4-BE49-F238E27FC236}">
                  <a16:creationId xmlns:a16="http://schemas.microsoft.com/office/drawing/2014/main" id="{F162E019-AB30-4248-9DDD-CFF9865DA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713" y="998538"/>
              <a:ext cx="215900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2552" name="Flowchart: Connector 24">
              <a:extLst>
                <a:ext uri="{FF2B5EF4-FFF2-40B4-BE49-F238E27FC236}">
                  <a16:creationId xmlns:a16="http://schemas.microsoft.com/office/drawing/2014/main" id="{FF488170-8CFD-487B-926F-B1EB9F504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975" y="1785938"/>
              <a:ext cx="215900" cy="185737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2553" name="Flowchart: Connector 25">
              <a:extLst>
                <a:ext uri="{FF2B5EF4-FFF2-40B4-BE49-F238E27FC236}">
                  <a16:creationId xmlns:a16="http://schemas.microsoft.com/office/drawing/2014/main" id="{02C1C364-4689-477A-85B9-BA7392BA4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1846263"/>
              <a:ext cx="215900" cy="185737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2554" name="Flowchart: Connector 26">
              <a:extLst>
                <a:ext uri="{FF2B5EF4-FFF2-40B4-BE49-F238E27FC236}">
                  <a16:creationId xmlns:a16="http://schemas.microsoft.com/office/drawing/2014/main" id="{9803992C-E0FA-4A6F-8CD1-1E4C81617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400175"/>
              <a:ext cx="215900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2555" name="TextBox 27">
              <a:extLst>
                <a:ext uri="{FF2B5EF4-FFF2-40B4-BE49-F238E27FC236}">
                  <a16:creationId xmlns:a16="http://schemas.microsoft.com/office/drawing/2014/main" id="{8B3A7C93-E5B3-4235-8063-4049362DD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7863" y="1030288"/>
              <a:ext cx="14541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en-US" sz="1800" i="1" baseline="0">
                  <a:solidFill>
                    <a:srgbClr val="FF0000"/>
                  </a:solidFill>
                </a:rPr>
                <a:t>Ausência de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en-US" sz="1800" i="1" baseline="0">
                  <a:solidFill>
                    <a:srgbClr val="FF0000"/>
                  </a:solidFill>
                </a:rPr>
                <a:t> interações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en-US" sz="1800" i="1" baseline="0">
                  <a:solidFill>
                    <a:srgbClr val="FF0000"/>
                  </a:solidFill>
                </a:rPr>
                <a:t>moleculares</a:t>
              </a:r>
              <a:endParaRPr lang="en-IE" altLang="en-US" sz="1800" i="1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7262C1-2424-4B15-B1B7-412A2762FE30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901700"/>
            <a:ext cx="1885950" cy="369888"/>
            <a:chOff x="3059113" y="901700"/>
            <a:chExt cx="1885950" cy="369888"/>
          </a:xfrm>
        </p:grpSpPr>
        <p:sp>
          <p:nvSpPr>
            <p:cNvPr id="22547" name="TextBox 20">
              <a:extLst>
                <a:ext uri="{FF2B5EF4-FFF2-40B4-BE49-F238E27FC236}">
                  <a16:creationId xmlns:a16="http://schemas.microsoft.com/office/drawing/2014/main" id="{CCC2F2F6-8757-42AA-BBE6-43C3D2A35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901700"/>
              <a:ext cx="1211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b="1" i="1" baseline="0"/>
                <a:t>Gás ideal</a:t>
              </a:r>
              <a:endParaRPr lang="en-IE" altLang="en-US" sz="1800" b="1" i="1" baseline="-25000"/>
            </a:p>
          </p:txBody>
        </p:sp>
        <p:sp>
          <p:nvSpPr>
            <p:cNvPr id="22548" name="Arrow: Right 28">
              <a:extLst>
                <a:ext uri="{FF2B5EF4-FFF2-40B4-BE49-F238E27FC236}">
                  <a16:creationId xmlns:a16="http://schemas.microsoft.com/office/drawing/2014/main" id="{B5A53160-5627-4581-8B06-1E586689C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1087438"/>
              <a:ext cx="674687" cy="130175"/>
            </a:xfrm>
            <a:prstGeom prst="rightArrow">
              <a:avLst>
                <a:gd name="adj1" fmla="val 50000"/>
                <a:gd name="adj2" fmla="val 50246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B69AEE-1ADB-4B92-9BA7-A9FC7255DFF0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2903538"/>
            <a:ext cx="4357688" cy="2432050"/>
            <a:chOff x="3397250" y="2903538"/>
            <a:chExt cx="4357688" cy="2431256"/>
          </a:xfrm>
        </p:grpSpPr>
        <p:sp>
          <p:nvSpPr>
            <p:cNvPr id="22543" name="TextBox 31">
              <a:extLst>
                <a:ext uri="{FF2B5EF4-FFF2-40B4-BE49-F238E27FC236}">
                  <a16:creationId xmlns:a16="http://schemas.microsoft.com/office/drawing/2014/main" id="{2F11A33D-26AC-4685-95FE-C7211E985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5938" y="4964907"/>
              <a:ext cx="2159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b="1" i="1" baseline="0">
                  <a:solidFill>
                    <a:srgbClr val="FF0000"/>
                  </a:solidFill>
                </a:rPr>
                <a:t>Solução não-ideal</a:t>
              </a:r>
              <a:endParaRPr lang="en-IE" altLang="en-US" sz="1800" b="1" i="1" baseline="-25000">
                <a:solidFill>
                  <a:srgbClr val="FF0000"/>
                </a:solidFill>
              </a:endParaRPr>
            </a:p>
          </p:txBody>
        </p:sp>
        <p:grpSp>
          <p:nvGrpSpPr>
            <p:cNvPr id="22544" name="Group 3">
              <a:extLst>
                <a:ext uri="{FF2B5EF4-FFF2-40B4-BE49-F238E27FC236}">
                  <a16:creationId xmlns:a16="http://schemas.microsoft.com/office/drawing/2014/main" id="{0A99359C-A467-4896-8468-1F3E41935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7250" y="2903538"/>
              <a:ext cx="3338513" cy="2035175"/>
              <a:chOff x="3397250" y="2903538"/>
              <a:chExt cx="3338513" cy="2035175"/>
            </a:xfrm>
          </p:grpSpPr>
          <p:pic>
            <p:nvPicPr>
              <p:cNvPr id="22545" name="Picture 3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3B05F23-CB9D-43EF-A231-9EBF935853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9900" y="2903538"/>
                <a:ext cx="2455863" cy="203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6" name="Arrow: Right 32">
                <a:extLst>
                  <a:ext uri="{FF2B5EF4-FFF2-40B4-BE49-F238E27FC236}">
                    <a16:creationId xmlns:a16="http://schemas.microsoft.com/office/drawing/2014/main" id="{2A199514-A528-4F20-84D2-699966076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7250" y="3921125"/>
                <a:ext cx="673100" cy="130175"/>
              </a:xfrm>
              <a:prstGeom prst="rightArrow">
                <a:avLst>
                  <a:gd name="adj1" fmla="val 50000"/>
                  <a:gd name="adj2" fmla="val 5012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</p:grpSp>
      </p:grpSp>
      <p:sp>
        <p:nvSpPr>
          <p:cNvPr id="22537" name="TextBox 1">
            <a:extLst>
              <a:ext uri="{FF2B5EF4-FFF2-40B4-BE49-F238E27FC236}">
                <a16:creationId xmlns:a16="http://schemas.microsoft.com/office/drawing/2014/main" id="{8D8E9835-E503-4AA7-B9C3-97FAD3D7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15888"/>
            <a:ext cx="5665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>
                <a:solidFill>
                  <a:srgbClr val="0070C0"/>
                </a:solidFill>
              </a:rPr>
              <a:t>SITUAÇÃO 2: FASE LÍQUIDA NÃO É MAIS IDEAL! </a:t>
            </a:r>
            <a:endParaRPr lang="en-IE" altLang="en-US" sz="1800" b="1" i="1" baseline="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8C554B-C389-484A-9125-59C249DBABFB}"/>
              </a:ext>
            </a:extLst>
          </p:cNvPr>
          <p:cNvGrpSpPr>
            <a:grpSpLocks/>
          </p:cNvGrpSpPr>
          <p:nvPr/>
        </p:nvGrpSpPr>
        <p:grpSpPr bwMode="auto">
          <a:xfrm>
            <a:off x="-2139950" y="5013325"/>
            <a:ext cx="11258550" cy="1566863"/>
            <a:chOff x="-2139950" y="5013325"/>
            <a:chExt cx="11258550" cy="1566863"/>
          </a:xfrm>
        </p:grpSpPr>
        <p:grpSp>
          <p:nvGrpSpPr>
            <p:cNvPr id="22539" name="Group 24">
              <a:extLst>
                <a:ext uri="{FF2B5EF4-FFF2-40B4-BE49-F238E27FC236}">
                  <a16:creationId xmlns:a16="http://schemas.microsoft.com/office/drawing/2014/main" id="{16E1AD4F-79E5-4280-99B6-2A2C11763F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550" y="5013325"/>
              <a:ext cx="4292600" cy="1549400"/>
              <a:chOff x="971600" y="5013176"/>
              <a:chExt cx="4292476" cy="1549400"/>
            </a:xfrm>
          </p:grpSpPr>
          <p:sp>
            <p:nvSpPr>
              <p:cNvPr id="22541" name="Rectangle 25">
                <a:extLst>
                  <a:ext uri="{FF2B5EF4-FFF2-40B4-BE49-F238E27FC236}">
                    <a16:creationId xmlns:a16="http://schemas.microsoft.com/office/drawing/2014/main" id="{A1E08191-D64A-4574-A1B9-781C78385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00" y="5013176"/>
                <a:ext cx="4292476" cy="154940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22542" name="TextBox 26">
                <a:extLst>
                  <a:ext uri="{FF2B5EF4-FFF2-40B4-BE49-F238E27FC236}">
                    <a16:creationId xmlns:a16="http://schemas.microsoft.com/office/drawing/2014/main" id="{1409B6F9-9205-434D-82F5-8304153781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2404" y="5241770"/>
                <a:ext cx="29931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en-US" sz="1800" b="1" u="sng" baseline="0">
                    <a:solidFill>
                      <a:srgbClr val="FF0000"/>
                    </a:solidFill>
                  </a:rPr>
                  <a:t>Lei de Raoult modificada:</a:t>
                </a:r>
                <a:endParaRPr lang="en-IE" altLang="en-US" sz="1800" b="1" u="sng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2540" name="Picture 1">
              <a:extLst>
                <a:ext uri="{FF2B5EF4-FFF2-40B4-BE49-F238E27FC236}">
                  <a16:creationId xmlns:a16="http://schemas.microsoft.com/office/drawing/2014/main" id="{E992C829-8DF5-4DE6-8556-A85385DF2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39950" y="5656263"/>
              <a:ext cx="112585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600B50-7A5D-40E4-A971-526A2E5D2B9B}"/>
              </a:ext>
            </a:extLst>
          </p:cNvPr>
          <p:cNvSpPr txBox="1"/>
          <p:nvPr/>
        </p:nvSpPr>
        <p:spPr>
          <a:xfrm>
            <a:off x="5432852" y="5378451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/>
              <a:t>Como quantificar a não-idealidade</a:t>
            </a:r>
          </a:p>
          <a:p>
            <a:r>
              <a:rPr lang="pt-BR" baseline="0" dirty="0"/>
              <a:t>da fase líquida?</a:t>
            </a:r>
            <a:endParaRPr lang="en-IE" baseline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FFDDCE-00D7-4D3B-A4D1-9296CDD82E8A}"/>
              </a:ext>
            </a:extLst>
          </p:cNvPr>
          <p:cNvGrpSpPr/>
          <p:nvPr/>
        </p:nvGrpSpPr>
        <p:grpSpPr>
          <a:xfrm>
            <a:off x="2698750" y="5805264"/>
            <a:ext cx="3549650" cy="1088359"/>
            <a:chOff x="2698750" y="5805264"/>
            <a:chExt cx="3549650" cy="10883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9BE47C-CB6D-4CF9-9F61-C55A7194A350}"/>
                </a:ext>
              </a:extLst>
            </p:cNvPr>
            <p:cNvSpPr/>
            <p:nvPr/>
          </p:nvSpPr>
          <p:spPr bwMode="auto">
            <a:xfrm>
              <a:off x="2698750" y="5805264"/>
              <a:ext cx="495300" cy="540922"/>
            </a:xfrm>
            <a:prstGeom prst="rect">
              <a:avLst/>
            </a:prstGeom>
            <a:noFill/>
            <a:ln w="285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solidFill>
                    <a:srgbClr val="C00000"/>
                  </a:solidFill>
                </a:ln>
                <a:noFill/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06F13D1-0EFD-48C5-8C00-109F60F36F27}"/>
                </a:ext>
              </a:extLst>
            </p:cNvPr>
            <p:cNvCxnSpPr/>
            <p:nvPr/>
          </p:nvCxnSpPr>
          <p:spPr bwMode="auto">
            <a:xfrm flipH="1" flipV="1">
              <a:off x="3194050" y="6381750"/>
              <a:ext cx="441846" cy="3596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F8E868-97EA-4A93-9FCD-484EF2EB28D1}"/>
                </a:ext>
              </a:extLst>
            </p:cNvPr>
            <p:cNvSpPr txBox="1"/>
            <p:nvPr/>
          </p:nvSpPr>
          <p:spPr>
            <a:xfrm>
              <a:off x="3652818" y="6524291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aseline="0" dirty="0">
                  <a:ln>
                    <a:solidFill>
                      <a:srgbClr val="C00000"/>
                    </a:solidFill>
                  </a:ln>
                </a:rPr>
                <a:t>coeficiente de atividade</a:t>
              </a:r>
              <a:endParaRPr lang="en-IE" baseline="0" dirty="0">
                <a:ln>
                  <a:solidFill>
                    <a:srgbClr val="C00000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ço Reservado para Rodap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/>
              <a:t>___________________________</a:t>
            </a:r>
          </a:p>
          <a:p>
            <a:r>
              <a:rPr lang="pt-BR" dirty="0"/>
              <a:t>ZEA0564 – Físico-Química</a:t>
            </a:r>
            <a:endParaRPr lang="pt-BR" sz="1000" i="1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4525" y="188913"/>
            <a:ext cx="5584825" cy="3833812"/>
            <a:chOff x="542" y="210"/>
            <a:chExt cx="3518" cy="2415"/>
          </a:xfrm>
        </p:grpSpPr>
        <p:sp>
          <p:nvSpPr>
            <p:cNvPr id="4108" name="Text Box 3"/>
            <p:cNvSpPr txBox="1">
              <a:spLocks noChangeArrowheads="1"/>
            </p:cNvSpPr>
            <p:nvPr/>
          </p:nvSpPr>
          <p:spPr bwMode="auto">
            <a:xfrm>
              <a:off x="542" y="210"/>
              <a:ext cx="28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sz="2400" b="1" dirty="0">
                  <a:solidFill>
                    <a:srgbClr val="FF0000"/>
                  </a:solidFill>
                </a:rPr>
                <a:t>(b) Equação NRTL (Non-</a:t>
              </a:r>
              <a:r>
                <a:rPr lang="pt-BR" sz="2400" b="1" dirty="0" err="1">
                  <a:solidFill>
                    <a:srgbClr val="FF0000"/>
                  </a:solidFill>
                </a:rPr>
                <a:t>Random</a:t>
              </a:r>
              <a:r>
                <a:rPr lang="pt-BR" sz="2400" b="1" dirty="0">
                  <a:solidFill>
                    <a:srgbClr val="FF0000"/>
                  </a:solidFill>
                </a:rPr>
                <a:t>-</a:t>
              </a:r>
              <a:r>
                <a:rPr lang="pt-BR" sz="2400" b="1" dirty="0" err="1">
                  <a:solidFill>
                    <a:srgbClr val="FF0000"/>
                  </a:solidFill>
                </a:rPr>
                <a:t>Two-Liquid</a:t>
              </a:r>
              <a:r>
                <a:rPr lang="pt-BR" sz="2400" b="1" dirty="0">
                  <a:solidFill>
                    <a:srgbClr val="FF0000"/>
                  </a:solidFill>
                </a:rPr>
                <a:t>)</a:t>
              </a:r>
            </a:p>
          </p:txBody>
        </p:sp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657" y="1298"/>
            <a:ext cx="3085" cy="1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6" name="Equation" r:id="rId3" imgW="2654280" imgH="1143000" progId="Equation.3">
                    <p:embed/>
                  </p:oleObj>
                </mc:Choice>
                <mc:Fallback>
                  <p:oleObj name="Equation" r:id="rId3" imgW="2654280" imgH="1143000" progId="Equation.3">
                    <p:embed/>
                    <p:pic>
                      <p:nvPicPr>
                        <p:cNvPr id="409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298"/>
                          <a:ext cx="3085" cy="13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5"/>
            <p:cNvGraphicFramePr>
              <a:graphicFrameLocks noChangeAspect="1"/>
            </p:cNvGraphicFramePr>
            <p:nvPr/>
          </p:nvGraphicFramePr>
          <p:xfrm>
            <a:off x="1837" y="527"/>
            <a:ext cx="2223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7" name="Equation" r:id="rId5" imgW="2095200" imgH="685800" progId="Equation.3">
                    <p:embed/>
                  </p:oleObj>
                </mc:Choice>
                <mc:Fallback>
                  <p:oleObj name="Equation" r:id="rId5" imgW="2095200" imgH="685800" progId="Equation.3">
                    <p:embed/>
                    <p:pic>
                      <p:nvPicPr>
                        <p:cNvPr id="409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527"/>
                          <a:ext cx="2223" cy="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755650" y="5379392"/>
            <a:ext cx="2084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400" b="1" baseline="0" dirty="0">
                <a:solidFill>
                  <a:srgbClr val="FF0000"/>
                </a:solidFill>
              </a:rPr>
              <a:t>(c) UNIQUAC</a:t>
            </a:r>
          </a:p>
        </p:txBody>
      </p:sp>
      <p:grpSp>
        <p:nvGrpSpPr>
          <p:cNvPr id="4105" name="Group 8"/>
          <p:cNvGrpSpPr>
            <a:grpSpLocks/>
          </p:cNvGrpSpPr>
          <p:nvPr/>
        </p:nvGrpSpPr>
        <p:grpSpPr bwMode="auto">
          <a:xfrm>
            <a:off x="3132139" y="4868863"/>
            <a:ext cx="5524500" cy="1512887"/>
            <a:chOff x="1973" y="3067"/>
            <a:chExt cx="3480" cy="953"/>
          </a:xfrm>
        </p:grpSpPr>
        <p:sp>
          <p:nvSpPr>
            <p:cNvPr id="4106" name="Text Box 9"/>
            <p:cNvSpPr txBox="1">
              <a:spLocks noChangeArrowheads="1"/>
            </p:cNvSpPr>
            <p:nvPr/>
          </p:nvSpPr>
          <p:spPr bwMode="auto">
            <a:xfrm>
              <a:off x="2064" y="3121"/>
              <a:ext cx="338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baseline="0" dirty="0"/>
                <a:t>Considera GE/RT formado por duas partes</a:t>
              </a:r>
            </a:p>
            <a:p>
              <a:pPr algn="ctr"/>
              <a:r>
                <a:rPr lang="pt-BR" sz="2000" b="1" baseline="0" dirty="0"/>
                <a:t>aditivas </a:t>
              </a:r>
              <a:r>
                <a:rPr lang="pt-BR" sz="2000" b="1" baseline="0" dirty="0">
                  <a:sym typeface="Wingdings" pitchFamily="2" charset="2"/>
                </a:rPr>
                <a:t> termo </a:t>
              </a:r>
              <a:r>
                <a:rPr lang="pt-BR" sz="2000" b="1" baseline="0" dirty="0" err="1">
                  <a:sym typeface="Wingdings" pitchFamily="2" charset="2"/>
                </a:rPr>
                <a:t>combinatorial</a:t>
              </a:r>
              <a:r>
                <a:rPr lang="pt-BR" sz="2000" b="1" baseline="0" dirty="0">
                  <a:sym typeface="Wingdings" pitchFamily="2" charset="2"/>
                </a:rPr>
                <a:t> (tamanho e</a:t>
              </a:r>
            </a:p>
            <a:p>
              <a:pPr algn="ctr"/>
              <a:r>
                <a:rPr lang="pt-BR" sz="2000" b="1" baseline="0" dirty="0">
                  <a:sym typeface="Wingdings" pitchFamily="2" charset="2"/>
                </a:rPr>
                <a:t>forma das moléculas) e termo residual </a:t>
              </a:r>
            </a:p>
            <a:p>
              <a:pPr algn="ctr"/>
              <a:r>
                <a:rPr lang="pt-BR" sz="2000" b="1" baseline="0" dirty="0">
                  <a:sym typeface="Wingdings" pitchFamily="2" charset="2"/>
                </a:rPr>
                <a:t>(interações moleculares)</a:t>
              </a:r>
              <a:endParaRPr lang="pt-BR" sz="2000" b="1" baseline="0" dirty="0"/>
            </a:p>
          </p:txBody>
        </p:sp>
        <p:sp>
          <p:nvSpPr>
            <p:cNvPr id="4107" name="AutoShape 10"/>
            <p:cNvSpPr>
              <a:spLocks/>
            </p:cNvSpPr>
            <p:nvPr/>
          </p:nvSpPr>
          <p:spPr bwMode="auto">
            <a:xfrm>
              <a:off x="1973" y="3067"/>
              <a:ext cx="136" cy="953"/>
            </a:xfrm>
            <a:prstGeom prst="leftBrace">
              <a:avLst>
                <a:gd name="adj1" fmla="val 5839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79512" y="4444578"/>
            <a:ext cx="2206053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/>
            <a:r>
              <a:rPr lang="pt-BR" sz="1600" b="1" i="1" dirty="0"/>
              <a:t>Sistemas altamente não-ideais.</a:t>
            </a:r>
            <a:endParaRPr lang="pt-BR" sz="1600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6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5530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Rodap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/>
              <a:t>___________________________ </a:t>
            </a:r>
          </a:p>
          <a:p>
            <a:r>
              <a:rPr lang="pt-BR" dirty="0"/>
              <a:t>ZEA0564 – Físico-Química</a:t>
            </a:r>
            <a:endParaRPr lang="pt-BR" sz="1000" i="1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886" y="655637"/>
            <a:ext cx="8077200" cy="1512888"/>
            <a:chOff x="102" y="210"/>
            <a:chExt cx="5088" cy="953"/>
          </a:xfrm>
        </p:grpSpPr>
        <p:sp>
          <p:nvSpPr>
            <p:cNvPr id="26631" name="Text Box 3"/>
            <p:cNvSpPr txBox="1">
              <a:spLocks noChangeArrowheads="1"/>
            </p:cNvSpPr>
            <p:nvPr/>
          </p:nvSpPr>
          <p:spPr bwMode="auto">
            <a:xfrm>
              <a:off x="102" y="596"/>
              <a:ext cx="158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sz="2000" b="1" baseline="0" dirty="0">
                  <a:solidFill>
                    <a:srgbClr val="FF0000"/>
                  </a:solidFill>
                </a:rPr>
                <a:t>(d) Método UNIFAC</a:t>
              </a:r>
            </a:p>
          </p:txBody>
        </p:sp>
        <p:grpSp>
          <p:nvGrpSpPr>
            <p:cNvPr id="26632" name="Group 4"/>
            <p:cNvGrpSpPr>
              <a:grpSpLocks/>
            </p:cNvGrpSpPr>
            <p:nvPr/>
          </p:nvGrpSpPr>
          <p:grpSpPr bwMode="auto">
            <a:xfrm>
              <a:off x="1701" y="210"/>
              <a:ext cx="3489" cy="953"/>
              <a:chOff x="1973" y="3067"/>
              <a:chExt cx="3489" cy="953"/>
            </a:xfrm>
          </p:grpSpPr>
          <p:sp>
            <p:nvSpPr>
              <p:cNvPr id="26633" name="Text Box 5"/>
              <p:cNvSpPr txBox="1">
                <a:spLocks noChangeArrowheads="1"/>
              </p:cNvSpPr>
              <p:nvPr/>
            </p:nvSpPr>
            <p:spPr bwMode="auto">
              <a:xfrm>
                <a:off x="2163" y="3121"/>
                <a:ext cx="3299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b="1" baseline="0" dirty="0"/>
                  <a:t>Depende do conceito que uma mistura líquida</a:t>
                </a:r>
              </a:p>
              <a:p>
                <a:pPr algn="ctr"/>
                <a:r>
                  <a:rPr lang="pt-BR" b="1" baseline="0" dirty="0"/>
                  <a:t>pode ser considerada como uma</a:t>
                </a:r>
              </a:p>
              <a:p>
                <a:pPr algn="ctr"/>
                <a:r>
                  <a:rPr lang="pt-BR" b="1" baseline="0" dirty="0"/>
                  <a:t>solução das unidades estruturais a</a:t>
                </a:r>
              </a:p>
              <a:p>
                <a:pPr algn="ctr"/>
                <a:r>
                  <a:rPr lang="pt-BR" b="1" baseline="0" dirty="0"/>
                  <a:t>partir das quais as moléculas são formadas</a:t>
                </a:r>
              </a:p>
            </p:txBody>
          </p:sp>
          <p:sp>
            <p:nvSpPr>
              <p:cNvPr id="26634" name="AutoShape 6"/>
              <p:cNvSpPr>
                <a:spLocks/>
              </p:cNvSpPr>
              <p:nvPr/>
            </p:nvSpPr>
            <p:spPr bwMode="auto">
              <a:xfrm>
                <a:off x="1973" y="3067"/>
                <a:ext cx="136" cy="953"/>
              </a:xfrm>
              <a:prstGeom prst="leftBrace">
                <a:avLst>
                  <a:gd name="adj1" fmla="val 5839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893762" y="2060848"/>
            <a:ext cx="8250238" cy="1693863"/>
            <a:chOff x="848" y="1162"/>
            <a:chExt cx="5197" cy="1067"/>
          </a:xfrm>
        </p:grpSpPr>
        <p:sp>
          <p:nvSpPr>
            <p:cNvPr id="26629" name="AutoShape 8"/>
            <p:cNvSpPr>
              <a:spLocks noChangeArrowheads="1"/>
            </p:cNvSpPr>
            <p:nvPr/>
          </p:nvSpPr>
          <p:spPr bwMode="auto">
            <a:xfrm>
              <a:off x="3288" y="1162"/>
              <a:ext cx="136" cy="40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400" baseline="0"/>
            </a:p>
          </p:txBody>
        </p:sp>
        <p:sp>
          <p:nvSpPr>
            <p:cNvPr id="26630" name="Text Box 9"/>
            <p:cNvSpPr txBox="1">
              <a:spLocks noChangeArrowheads="1"/>
            </p:cNvSpPr>
            <p:nvPr/>
          </p:nvSpPr>
          <p:spPr bwMode="auto">
            <a:xfrm>
              <a:off x="848" y="1706"/>
              <a:ext cx="519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baseline="0">
                  <a:solidFill>
                    <a:srgbClr val="0000FF"/>
                  </a:solidFill>
                </a:rPr>
                <a:t>Os coeficientes de atividade dependem dos subgrupos</a:t>
              </a:r>
            </a:p>
            <a:p>
              <a:pPr algn="ctr"/>
              <a:r>
                <a:rPr lang="pt-BR" sz="2400" b="1" baseline="0">
                  <a:solidFill>
                    <a:srgbClr val="0000FF"/>
                  </a:solidFill>
                </a:rPr>
                <a:t>e das interações entre eles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2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30798" y="258403"/>
            <a:ext cx="8263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400" b="1" baseline="0" dirty="0"/>
              <a:t>Como avaliar o ajuste do ELV de um modelo de G</a:t>
            </a:r>
            <a:r>
              <a:rPr lang="pt-BR" sz="2400" b="1" dirty="0"/>
              <a:t>E </a:t>
            </a:r>
            <a:r>
              <a:rPr lang="pt-BR" sz="2400" b="1" baseline="0" dirty="0"/>
              <a:t>??? </a:t>
            </a:r>
            <a:endParaRPr lang="pt-BR" sz="2400" b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330798" y="1052736"/>
          <a:ext cx="7946256" cy="420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2F540CE0-D9DC-45C7-A481-CE75AA1790D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26711" y="3046833"/>
            <a:ext cx="11374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l-GR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t-BR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(%)</a:t>
            </a:r>
            <a:endParaRPr lang="pt-BR" sz="2400" b="1" baseline="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5DC5D-635C-4957-8EB0-3F303FACB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27821"/>
            <a:ext cx="2838373" cy="135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395536" y="476672"/>
          <a:ext cx="8384207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E497778A-78CD-4A15-8816-5478F27AA1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80873" y="2434801"/>
            <a:ext cx="1223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l-GR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t-BR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  <a:endParaRPr lang="pt-BR" sz="2400" b="1" baseline="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idrofluorolefina – Wikipédia, a enciclopédia livre">
            <a:extLst>
              <a:ext uri="{FF2B5EF4-FFF2-40B4-BE49-F238E27FC236}">
                <a16:creationId xmlns:a16="http://schemas.microsoft.com/office/drawing/2014/main" id="{9A52F527-48B5-46E3-8174-1E5E5975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042694"/>
            <a:ext cx="2232248" cy="11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sobutano – Wikipédia, a enciclopédia livre">
            <a:extLst>
              <a:ext uri="{FF2B5EF4-FFF2-40B4-BE49-F238E27FC236}">
                <a16:creationId xmlns:a16="http://schemas.microsoft.com/office/drawing/2014/main" id="{FF0BC808-B0E4-413D-8D16-BA8A4810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1"/>
            <a:ext cx="1512168" cy="16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5F04C7FD-D613-414F-8C90-CE71C8A30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459" y="6230237"/>
            <a:ext cx="2492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000" b="1" baseline="0" dirty="0"/>
              <a:t>tetrafluoropropeno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C3DC660F-67CE-4728-BA2C-7FDBB6A44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194" y="6109265"/>
            <a:ext cx="1410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000" b="1" baseline="0" dirty="0"/>
              <a:t>isobutano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2AAF84D-8412-4876-B731-AAA2215A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15" y="128047"/>
            <a:ext cx="2467930" cy="85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99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>
            <a:extLst>
              <a:ext uri="{FF2B5EF4-FFF2-40B4-BE49-F238E27FC236}">
                <a16:creationId xmlns:a16="http://schemas.microsoft.com/office/drawing/2014/main" id="{EA5CBB27-4E18-4655-AAE1-7F77B20AC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000"/>
              <a:t>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000"/>
              <a:t>ZEA0564 – Físico-Química</a:t>
            </a:r>
          </a:p>
        </p:txBody>
      </p:sp>
      <p:grpSp>
        <p:nvGrpSpPr>
          <p:cNvPr id="3" name="Grupo 6">
            <a:extLst>
              <a:ext uri="{FF2B5EF4-FFF2-40B4-BE49-F238E27FC236}">
                <a16:creationId xmlns:a16="http://schemas.microsoft.com/office/drawing/2014/main" id="{B918C7B0-DA46-4836-B2A5-509A8DEEFD8E}"/>
              </a:ext>
            </a:extLst>
          </p:cNvPr>
          <p:cNvGrpSpPr>
            <a:grpSpLocks/>
          </p:cNvGrpSpPr>
          <p:nvPr/>
        </p:nvGrpSpPr>
        <p:grpSpPr bwMode="auto">
          <a:xfrm>
            <a:off x="893763" y="1573213"/>
            <a:ext cx="1439862" cy="2232025"/>
            <a:chOff x="5724525" y="2420888"/>
            <a:chExt cx="1439863" cy="2232075"/>
          </a:xfrm>
        </p:grpSpPr>
        <p:grpSp>
          <p:nvGrpSpPr>
            <p:cNvPr id="23591" name="Grupo 40">
              <a:extLst>
                <a:ext uri="{FF2B5EF4-FFF2-40B4-BE49-F238E27FC236}">
                  <a16:creationId xmlns:a16="http://schemas.microsoft.com/office/drawing/2014/main" id="{97FE293E-DB78-4C23-A15F-66B751D1BE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4525" y="2420888"/>
              <a:ext cx="1439863" cy="2232075"/>
              <a:chOff x="5724525" y="2420888"/>
              <a:chExt cx="1439863" cy="2232075"/>
            </a:xfrm>
          </p:grpSpPr>
          <p:grpSp>
            <p:nvGrpSpPr>
              <p:cNvPr id="23593" name="Group 35">
                <a:extLst>
                  <a:ext uri="{FF2B5EF4-FFF2-40B4-BE49-F238E27FC236}">
                    <a16:creationId xmlns:a16="http://schemas.microsoft.com/office/drawing/2014/main" id="{E8C87B4B-8F2A-4209-A5F6-3CEAF944BB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24525" y="2420888"/>
                <a:ext cx="1439863" cy="2232075"/>
                <a:chOff x="3833" y="1752"/>
                <a:chExt cx="907" cy="1088"/>
              </a:xfrm>
            </p:grpSpPr>
            <p:sp>
              <p:nvSpPr>
                <p:cNvPr id="23595" name="AutoShape 27">
                  <a:extLst>
                    <a:ext uri="{FF2B5EF4-FFF2-40B4-BE49-F238E27FC236}">
                      <a16:creationId xmlns:a16="http://schemas.microsoft.com/office/drawing/2014/main" id="{11ADEA85-A496-48CE-A47E-DF645B05B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2205"/>
                  <a:ext cx="907" cy="635"/>
                </a:xfrm>
                <a:prstGeom prst="can">
                  <a:avLst>
                    <a:gd name="adj" fmla="val 25000"/>
                  </a:avLst>
                </a:prstGeom>
                <a:solidFill>
                  <a:srgbClr val="FF9900">
                    <a:alpha val="8117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3600" i="1"/>
                </a:p>
              </p:txBody>
            </p:sp>
            <p:sp>
              <p:nvSpPr>
                <p:cNvPr id="23596" name="AutoShape 34">
                  <a:extLst>
                    <a:ext uri="{FF2B5EF4-FFF2-40B4-BE49-F238E27FC236}">
                      <a16:creationId xmlns:a16="http://schemas.microsoft.com/office/drawing/2014/main" id="{89B57B48-74F0-4469-AD9B-4190828F1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1752"/>
                  <a:ext cx="907" cy="635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FFFCF5"/>
                    </a:gs>
                    <a:gs pos="100000">
                      <a:srgbClr val="FFCC66">
                        <a:alpha val="81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3600" i="1"/>
                </a:p>
              </p:txBody>
            </p:sp>
          </p:grpSp>
          <p:sp>
            <p:nvSpPr>
              <p:cNvPr id="23594" name="Text Box 38">
                <a:extLst>
                  <a:ext uri="{FF2B5EF4-FFF2-40B4-BE49-F238E27FC236}">
                    <a16:creationId xmlns:a16="http://schemas.microsoft.com/office/drawing/2014/main" id="{0217E03A-1D5B-4F43-A833-BD8D112739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9350" y="3017838"/>
                <a:ext cx="48577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3600" i="1"/>
                  <a:t>V</a:t>
                </a:r>
              </a:p>
            </p:txBody>
          </p:sp>
        </p:grpSp>
        <p:sp>
          <p:nvSpPr>
            <p:cNvPr id="23592" name="Text Box 37">
              <a:extLst>
                <a:ext uri="{FF2B5EF4-FFF2-40B4-BE49-F238E27FC236}">
                  <a16:creationId xmlns:a16="http://schemas.microsoft.com/office/drawing/2014/main" id="{FE9F1574-7F64-4772-BF89-322B1E9A9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531" y="3867614"/>
              <a:ext cx="4349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600" i="1"/>
                <a:t>L</a:t>
              </a:r>
            </a:p>
          </p:txBody>
        </p:sp>
      </p:grpSp>
      <p:sp>
        <p:nvSpPr>
          <p:cNvPr id="23556" name="TextBox 9">
            <a:extLst>
              <a:ext uri="{FF2B5EF4-FFF2-40B4-BE49-F238E27FC236}">
                <a16:creationId xmlns:a16="http://schemas.microsoft.com/office/drawing/2014/main" id="{D407F952-CC22-4F2D-AE00-919E5F172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963613"/>
            <a:ext cx="247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/>
              <a:t>Fase vapor não-ideal</a:t>
            </a:r>
            <a:endParaRPr lang="en-IE" altLang="en-US" sz="1800" b="1" i="1" baseline="-25000"/>
          </a:p>
        </p:txBody>
      </p:sp>
      <p:sp>
        <p:nvSpPr>
          <p:cNvPr id="23557" name="TextBox 10">
            <a:extLst>
              <a:ext uri="{FF2B5EF4-FFF2-40B4-BE49-F238E27FC236}">
                <a16:creationId xmlns:a16="http://schemas.microsoft.com/office/drawing/2014/main" id="{98B560B7-8A37-4C18-A958-D58D9F3EC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3897313"/>
            <a:ext cx="259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/>
              <a:t>Fase líquida não-ideal</a:t>
            </a:r>
            <a:endParaRPr lang="en-IE" altLang="en-US" sz="1800" b="1" i="1" baseline="-25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8BB479-30F8-486B-89ED-A4B9DD8B1441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3097213"/>
            <a:ext cx="5302250" cy="2036762"/>
            <a:chOff x="3203575" y="3097323"/>
            <a:chExt cx="5302158" cy="2036762"/>
          </a:xfrm>
        </p:grpSpPr>
        <p:pic>
          <p:nvPicPr>
            <p:cNvPr id="23588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5EC7174-4CAB-4F8B-B068-9B5DEDDBA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988" y="3097323"/>
              <a:ext cx="2455862" cy="203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9" name="TextBox 12">
              <a:extLst>
                <a:ext uri="{FF2B5EF4-FFF2-40B4-BE49-F238E27FC236}">
                  <a16:creationId xmlns:a16="http://schemas.microsoft.com/office/drawing/2014/main" id="{6D5A385B-F9E9-4D96-862A-664AC7409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6733" y="4059889"/>
              <a:ext cx="2159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b="1" i="1" baseline="0">
                  <a:solidFill>
                    <a:srgbClr val="FF0000"/>
                  </a:solidFill>
                </a:rPr>
                <a:t>Solução não-ideal</a:t>
              </a:r>
              <a:endParaRPr lang="en-IE" altLang="en-US" sz="1800" b="1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23590" name="Arrow: Right 13">
              <a:extLst>
                <a:ext uri="{FF2B5EF4-FFF2-40B4-BE49-F238E27FC236}">
                  <a16:creationId xmlns:a16="http://schemas.microsoft.com/office/drawing/2014/main" id="{582D65B6-A6BD-4644-B65D-90EF064A7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575" y="4059889"/>
              <a:ext cx="674688" cy="131763"/>
            </a:xfrm>
            <a:prstGeom prst="rightArrow">
              <a:avLst>
                <a:gd name="adj1" fmla="val 50000"/>
                <a:gd name="adj2" fmla="val 4964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42659CA-59F7-4088-8BA2-280CE2F4DF06}"/>
              </a:ext>
            </a:extLst>
          </p:cNvPr>
          <p:cNvGrpSpPr>
            <a:grpSpLocks/>
          </p:cNvGrpSpPr>
          <p:nvPr/>
        </p:nvGrpSpPr>
        <p:grpSpPr bwMode="auto">
          <a:xfrm>
            <a:off x="2998788" y="1128713"/>
            <a:ext cx="2014537" cy="696912"/>
            <a:chOff x="2998045" y="1128204"/>
            <a:chExt cx="2015280" cy="697421"/>
          </a:xfrm>
        </p:grpSpPr>
        <p:sp>
          <p:nvSpPr>
            <p:cNvPr id="23586" name="TextBox 14">
              <a:extLst>
                <a:ext uri="{FF2B5EF4-FFF2-40B4-BE49-F238E27FC236}">
                  <a16:creationId xmlns:a16="http://schemas.microsoft.com/office/drawing/2014/main" id="{F98F69EA-3743-412E-AA7C-A3736248B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6288" y="1457325"/>
              <a:ext cx="16970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b="1" i="1" baseline="0" dirty="0"/>
                <a:t>Gás não-ideal</a:t>
              </a:r>
              <a:endParaRPr lang="en-IE" altLang="en-US" sz="1800" b="1" i="1" baseline="-25000" dirty="0"/>
            </a:p>
          </p:txBody>
        </p:sp>
        <p:sp>
          <p:nvSpPr>
            <p:cNvPr id="23587" name="Arrow: Right 22">
              <a:extLst>
                <a:ext uri="{FF2B5EF4-FFF2-40B4-BE49-F238E27FC236}">
                  <a16:creationId xmlns:a16="http://schemas.microsoft.com/office/drawing/2014/main" id="{DFA2D429-8965-453A-836F-694DE674B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045" y="1128204"/>
              <a:ext cx="674688" cy="131762"/>
            </a:xfrm>
            <a:prstGeom prst="rightArrow">
              <a:avLst>
                <a:gd name="adj1" fmla="val 50000"/>
                <a:gd name="adj2" fmla="val 4964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2969E7-76D1-4A40-A0FA-4A56E72612BE}"/>
              </a:ext>
            </a:extLst>
          </p:cNvPr>
          <p:cNvGrpSpPr>
            <a:grpSpLocks/>
          </p:cNvGrpSpPr>
          <p:nvPr/>
        </p:nvGrpSpPr>
        <p:grpSpPr bwMode="auto">
          <a:xfrm>
            <a:off x="5043488" y="939800"/>
            <a:ext cx="3721100" cy="1452563"/>
            <a:chOff x="5043487" y="940452"/>
            <a:chExt cx="3721100" cy="1452563"/>
          </a:xfrm>
        </p:grpSpPr>
        <p:sp>
          <p:nvSpPr>
            <p:cNvPr id="23567" name="Rectangle 15">
              <a:extLst>
                <a:ext uri="{FF2B5EF4-FFF2-40B4-BE49-F238E27FC236}">
                  <a16:creationId xmlns:a16="http://schemas.microsoft.com/office/drawing/2014/main" id="{DCEC8CEF-2F2D-4B09-B6E5-43C46A21A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7" y="940452"/>
              <a:ext cx="1905000" cy="14525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3568" name="Flowchart: Connector 16">
              <a:extLst>
                <a:ext uri="{FF2B5EF4-FFF2-40B4-BE49-F238E27FC236}">
                  <a16:creationId xmlns:a16="http://schemas.microsoft.com/office/drawing/2014/main" id="{76637735-E294-4543-9254-2E95E3FB3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824" y="1056340"/>
              <a:ext cx="215900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3569" name="Flowchart: Connector 17">
              <a:extLst>
                <a:ext uri="{FF2B5EF4-FFF2-40B4-BE49-F238E27FC236}">
                  <a16:creationId xmlns:a16="http://schemas.microsoft.com/office/drawing/2014/main" id="{11A2A7BA-D2AA-44D4-9B76-332496614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399" y="1151590"/>
              <a:ext cx="215900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3570" name="Flowchart: Connector 18">
              <a:extLst>
                <a:ext uri="{FF2B5EF4-FFF2-40B4-BE49-F238E27FC236}">
                  <a16:creationId xmlns:a16="http://schemas.microsoft.com/office/drawing/2014/main" id="{E43FCBF0-6268-4835-8FCE-5B8FB0E3B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0662" y="1940577"/>
              <a:ext cx="215900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3571" name="Flowchart: Connector 19">
              <a:extLst>
                <a:ext uri="{FF2B5EF4-FFF2-40B4-BE49-F238E27FC236}">
                  <a16:creationId xmlns:a16="http://schemas.microsoft.com/office/drawing/2014/main" id="{22EAB7AC-AC4E-4AC0-AC26-CE1F09055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49" y="2000902"/>
              <a:ext cx="215900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3572" name="Flowchart: Connector 20">
              <a:extLst>
                <a:ext uri="{FF2B5EF4-FFF2-40B4-BE49-F238E27FC236}">
                  <a16:creationId xmlns:a16="http://schemas.microsoft.com/office/drawing/2014/main" id="{831007A4-F37D-4DC0-AE5F-E8A4EFD02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037" y="1553227"/>
              <a:ext cx="215900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3573" name="TextBox 21">
              <a:extLst>
                <a:ext uri="{FF2B5EF4-FFF2-40B4-BE49-F238E27FC236}">
                  <a16:creationId xmlns:a16="http://schemas.microsoft.com/office/drawing/2014/main" id="{1B907131-0CAF-4241-BEDC-64021A6BD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7549" y="1184927"/>
              <a:ext cx="1697038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i="1" baseline="0">
                  <a:solidFill>
                    <a:srgbClr val="FF0000"/>
                  </a:solidFill>
                </a:rPr>
                <a:t>Ocorrência 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i="1" baseline="0">
                  <a:solidFill>
                    <a:srgbClr val="FF0000"/>
                  </a:solidFill>
                </a:rPr>
                <a:t>interações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800" i="1" baseline="0">
                  <a:solidFill>
                    <a:srgbClr val="FF0000"/>
                  </a:solidFill>
                </a:rPr>
                <a:t>moleculares</a:t>
              </a:r>
              <a:endParaRPr lang="en-IE" altLang="en-US" sz="1800" i="1" baseline="0">
                <a:solidFill>
                  <a:srgbClr val="FF0000"/>
                </a:solidFill>
              </a:endParaRPr>
            </a:p>
          </p:txBody>
        </p:sp>
        <p:sp>
          <p:nvSpPr>
            <p:cNvPr id="23574" name="Flowchart: Connector 23">
              <a:extLst>
                <a:ext uri="{FF2B5EF4-FFF2-40B4-BE49-F238E27FC236}">
                  <a16:creationId xmlns:a16="http://schemas.microsoft.com/office/drawing/2014/main" id="{0BD8DB84-1E90-44DE-9360-CE00C1DEF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5024" y="1975502"/>
              <a:ext cx="215900" cy="185738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3575" name="Flowchart: Connector 24">
              <a:extLst>
                <a:ext uri="{FF2B5EF4-FFF2-40B4-BE49-F238E27FC236}">
                  <a16:creationId xmlns:a16="http://schemas.microsoft.com/office/drawing/2014/main" id="{71C2DCD7-6305-48EB-8190-84B3CE885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1524" y="1030940"/>
              <a:ext cx="217488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3576" name="Flowchart: Connector 25">
              <a:extLst>
                <a:ext uri="{FF2B5EF4-FFF2-40B4-BE49-F238E27FC236}">
                  <a16:creationId xmlns:a16="http://schemas.microsoft.com/office/drawing/2014/main" id="{D9F77C62-122E-41A4-B5DA-7843600D3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937" y="1532590"/>
              <a:ext cx="215900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23577" name="Flowchart: Connector 26">
              <a:extLst>
                <a:ext uri="{FF2B5EF4-FFF2-40B4-BE49-F238E27FC236}">
                  <a16:creationId xmlns:a16="http://schemas.microsoft.com/office/drawing/2014/main" id="{C0590B8A-2D0D-4A86-BE00-596889458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7" y="1608790"/>
              <a:ext cx="215900" cy="18415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cxnSp>
          <p:nvCxnSpPr>
            <p:cNvPr id="23578" name="Straight Arrow Connector 28">
              <a:extLst>
                <a:ext uri="{FF2B5EF4-FFF2-40B4-BE49-F238E27FC236}">
                  <a16:creationId xmlns:a16="http://schemas.microsoft.com/office/drawing/2014/main" id="{E4ADFF09-867E-4F40-8104-D459EFB3BAFC}"/>
                </a:ext>
              </a:extLst>
            </p:cNvPr>
            <p:cNvCxnSpPr>
              <a:cxnSpLocks noChangeShapeType="1"/>
              <a:stCxn id="23569" idx="3"/>
            </p:cNvCxnSpPr>
            <p:nvPr/>
          </p:nvCxnSpPr>
          <p:spPr bwMode="auto">
            <a:xfrm flipH="1">
              <a:off x="6183312" y="1308752"/>
              <a:ext cx="223837" cy="2238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Straight Arrow Connector 30">
              <a:extLst>
                <a:ext uri="{FF2B5EF4-FFF2-40B4-BE49-F238E27FC236}">
                  <a16:creationId xmlns:a16="http://schemas.microsoft.com/office/drawing/2014/main" id="{94E47DF3-254B-4A65-9A1C-08329026921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26149" y="1248427"/>
              <a:ext cx="231775" cy="2730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Straight Arrow Connector 32">
              <a:extLst>
                <a:ext uri="{FF2B5EF4-FFF2-40B4-BE49-F238E27FC236}">
                  <a16:creationId xmlns:a16="http://schemas.microsoft.com/office/drawing/2014/main" id="{52E52C9E-8EDE-47B1-A8D7-FB45F92A408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65762" y="1792940"/>
              <a:ext cx="17462" cy="1365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Straight Arrow Connector 34">
              <a:extLst>
                <a:ext uri="{FF2B5EF4-FFF2-40B4-BE49-F238E27FC236}">
                  <a16:creationId xmlns:a16="http://schemas.microsoft.com/office/drawing/2014/main" id="{091D862F-F0CB-4E17-AFCC-9E1A29927A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30824" y="1727852"/>
              <a:ext cx="49213" cy="266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Straight Arrow Connector 36">
              <a:extLst>
                <a:ext uri="{FF2B5EF4-FFF2-40B4-BE49-F238E27FC236}">
                  <a16:creationId xmlns:a16="http://schemas.microsoft.com/office/drawing/2014/main" id="{29389F65-F34D-4C01-8AE4-0C004289F31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159499" y="1805640"/>
              <a:ext cx="247650" cy="2238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Straight Arrow Connector 38">
              <a:extLst>
                <a:ext uri="{FF2B5EF4-FFF2-40B4-BE49-F238E27FC236}">
                  <a16:creationId xmlns:a16="http://schemas.microsoft.com/office/drawing/2014/main" id="{FFD6E30F-EADC-46B7-9BEB-131EC85FD57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051549" y="1716740"/>
              <a:ext cx="323850" cy="2508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4" name="Straight Arrow Connector 40">
              <a:extLst>
                <a:ext uri="{FF2B5EF4-FFF2-40B4-BE49-F238E27FC236}">
                  <a16:creationId xmlns:a16="http://schemas.microsoft.com/office/drawing/2014/main" id="{7E7BB595-7833-48EB-A297-AD1CF86A4A0C}"/>
                </a:ext>
              </a:extLst>
            </p:cNvPr>
            <p:cNvCxnSpPr>
              <a:cxnSpLocks/>
              <a:stCxn id="23568" idx="7"/>
              <a:endCxn id="23575" idx="2"/>
            </p:cNvCxnSpPr>
            <p:nvPr/>
          </p:nvCxnSpPr>
          <p:spPr bwMode="auto">
            <a:xfrm>
              <a:off x="5516562" y="1083327"/>
              <a:ext cx="334962" cy="396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5" name="Straight Arrow Connector 44">
              <a:extLst>
                <a:ext uri="{FF2B5EF4-FFF2-40B4-BE49-F238E27FC236}">
                  <a16:creationId xmlns:a16="http://schemas.microsoft.com/office/drawing/2014/main" id="{F1CDD281-7849-485D-9323-F9D2A598B70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68937" y="1219852"/>
              <a:ext cx="368300" cy="841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61" name="TextBox 1">
            <a:extLst>
              <a:ext uri="{FF2B5EF4-FFF2-40B4-BE49-F238E27FC236}">
                <a16:creationId xmlns:a16="http://schemas.microsoft.com/office/drawing/2014/main" id="{14B2FF15-9381-48D2-A6C1-09EC73A60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15888"/>
            <a:ext cx="5383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 b="1" i="1" baseline="0">
                <a:solidFill>
                  <a:srgbClr val="0070C0"/>
                </a:solidFill>
              </a:rPr>
              <a:t>SITUAÇÃO 3: NENHUMA DAS FASES É IDEAL! </a:t>
            </a:r>
            <a:endParaRPr lang="en-IE" altLang="en-US" sz="1800" b="1" i="1" baseline="0">
              <a:solidFill>
                <a:srgbClr val="0070C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98845F-7837-4DC4-AE03-46E981E636E9}"/>
              </a:ext>
            </a:extLst>
          </p:cNvPr>
          <p:cNvGrpSpPr>
            <a:grpSpLocks/>
          </p:cNvGrpSpPr>
          <p:nvPr/>
        </p:nvGrpSpPr>
        <p:grpSpPr bwMode="auto">
          <a:xfrm>
            <a:off x="-1485900" y="4976813"/>
            <a:ext cx="9378950" cy="1549400"/>
            <a:chOff x="-1485900" y="4976813"/>
            <a:chExt cx="9378950" cy="1549400"/>
          </a:xfrm>
        </p:grpSpPr>
        <p:grpSp>
          <p:nvGrpSpPr>
            <p:cNvPr id="23563" name="Group 36">
              <a:extLst>
                <a:ext uri="{FF2B5EF4-FFF2-40B4-BE49-F238E27FC236}">
                  <a16:creationId xmlns:a16="http://schemas.microsoft.com/office/drawing/2014/main" id="{3378D0F1-766A-4881-8EB7-66C807B00E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638" y="4976813"/>
              <a:ext cx="4292600" cy="1549400"/>
              <a:chOff x="971600" y="5013176"/>
              <a:chExt cx="4292476" cy="1549400"/>
            </a:xfrm>
          </p:grpSpPr>
          <p:sp>
            <p:nvSpPr>
              <p:cNvPr id="23565" name="Rectangle 37">
                <a:extLst>
                  <a:ext uri="{FF2B5EF4-FFF2-40B4-BE49-F238E27FC236}">
                    <a16:creationId xmlns:a16="http://schemas.microsoft.com/office/drawing/2014/main" id="{3C1AFA37-A290-4193-97A9-5CCE06B1B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00" y="5013176"/>
                <a:ext cx="4292476" cy="154940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23566" name="TextBox 38">
                <a:extLst>
                  <a:ext uri="{FF2B5EF4-FFF2-40B4-BE49-F238E27FC236}">
                    <a16:creationId xmlns:a16="http://schemas.microsoft.com/office/drawing/2014/main" id="{D3E01E21-868F-4275-A0D0-D587B6E54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2404" y="5241770"/>
                <a:ext cx="24288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en-US" sz="1800" b="1" u="sng" baseline="0">
                    <a:solidFill>
                      <a:srgbClr val="FF0000"/>
                    </a:solidFill>
                  </a:rPr>
                  <a:t>Abordagem gama-fi:</a:t>
                </a:r>
                <a:endParaRPr lang="en-IE" altLang="en-US" sz="1800" b="1" u="sng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3564" name="Picture 1">
              <a:extLst>
                <a:ext uri="{FF2B5EF4-FFF2-40B4-BE49-F238E27FC236}">
                  <a16:creationId xmlns:a16="http://schemas.microsoft.com/office/drawing/2014/main" id="{81634E59-856E-4ABD-95BA-D61F2969E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85900" y="5705475"/>
              <a:ext cx="937895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885C0CD-7B8B-4ADA-B345-D9B8D55F2825}"/>
              </a:ext>
            </a:extLst>
          </p:cNvPr>
          <p:cNvSpPr/>
          <p:nvPr/>
        </p:nvSpPr>
        <p:spPr bwMode="auto">
          <a:xfrm>
            <a:off x="2340171" y="5740230"/>
            <a:ext cx="495300" cy="540922"/>
          </a:xfrm>
          <a:prstGeom prst="rect">
            <a:avLst/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solidFill>
                  <a:srgbClr val="C0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2BC800E-367C-4D82-B1A7-793610DBD48B}"/>
              </a:ext>
            </a:extLst>
          </p:cNvPr>
          <p:cNvSpPr/>
          <p:nvPr/>
        </p:nvSpPr>
        <p:spPr bwMode="auto">
          <a:xfrm>
            <a:off x="3917469" y="5751513"/>
            <a:ext cx="438507" cy="540922"/>
          </a:xfrm>
          <a:prstGeom prst="rect">
            <a:avLst/>
          </a:prstGeom>
          <a:noFill/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solidFill>
                  <a:srgbClr val="C0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6E241C-EA10-4CE5-B4C7-23AA3614FDBC}"/>
              </a:ext>
            </a:extLst>
          </p:cNvPr>
          <p:cNvSpPr txBox="1"/>
          <p:nvPr/>
        </p:nvSpPr>
        <p:spPr>
          <a:xfrm>
            <a:off x="100797" y="646165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>
                <a:ln>
                  <a:solidFill>
                    <a:srgbClr val="C00000"/>
                  </a:solidFill>
                </a:ln>
              </a:rPr>
              <a:t>coeficiente de atividade</a:t>
            </a:r>
            <a:endParaRPr lang="en-IE" baseline="0" dirty="0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665DBC4-36EA-448E-BE71-AE705BD3F416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4115" y="6390573"/>
            <a:ext cx="392112" cy="1444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1DE7C0A-91F8-4150-8235-D445E243ED9B}"/>
              </a:ext>
            </a:extLst>
          </p:cNvPr>
          <p:cNvSpPr txBox="1"/>
          <p:nvPr/>
        </p:nvSpPr>
        <p:spPr>
          <a:xfrm>
            <a:off x="3473431" y="6475413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>
                <a:ln>
                  <a:solidFill>
                    <a:srgbClr val="C00000"/>
                  </a:solidFill>
                </a:ln>
              </a:rPr>
              <a:t>coeficiente de fugacidade</a:t>
            </a:r>
            <a:endParaRPr lang="en-IE" baseline="0" dirty="0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77C9A6F-E096-46DE-B727-467B5C60716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83076" y="6381750"/>
            <a:ext cx="228593" cy="220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45" grpId="0" animBg="1"/>
      <p:bldP spid="46" grpId="0" animBg="1"/>
      <p:bldP spid="47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4279" y="389266"/>
            <a:ext cx="76690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just">
              <a:buAutoNum type="arabicPeriod"/>
            </a:pPr>
            <a:r>
              <a:rPr lang="pt-BR" sz="2000" b="1" baseline="0" dirty="0">
                <a:solidFill>
                  <a:srgbClr val="FF0000"/>
                </a:solidFill>
              </a:rPr>
              <a:t>DE ONDE VEM ESTES COEFICIENTES</a:t>
            </a:r>
          </a:p>
          <a:p>
            <a:pPr algn="just"/>
            <a:r>
              <a:rPr lang="pt-BR" sz="2000" b="1" baseline="0" dirty="0">
                <a:solidFill>
                  <a:srgbClr val="FF0000"/>
                </a:solidFill>
              </a:rPr>
              <a:t> (FUGACIDADE E ATIVIDADE)?</a:t>
            </a:r>
          </a:p>
          <a:p>
            <a:pPr algn="just"/>
            <a:endParaRPr lang="pt-BR" sz="2000" b="1" baseline="0" dirty="0">
              <a:solidFill>
                <a:srgbClr val="FF0000"/>
              </a:solidFill>
            </a:endParaRPr>
          </a:p>
          <a:p>
            <a:pPr algn="just"/>
            <a:r>
              <a:rPr lang="pt-BR" sz="2000" b="1" baseline="0" dirty="0">
                <a:solidFill>
                  <a:srgbClr val="FF0000"/>
                </a:solidFill>
              </a:rPr>
              <a:t>2. COMO CALCULAR OS COEFICIENTES QUE QUANTIFICAM</a:t>
            </a:r>
          </a:p>
          <a:p>
            <a:pPr algn="just"/>
            <a:r>
              <a:rPr lang="pt-BR" sz="2000" b="1" baseline="0" dirty="0">
                <a:solidFill>
                  <a:srgbClr val="FF0000"/>
                </a:solidFill>
              </a:rPr>
              <a:t>A NÃO-IDEALIDADE, ENTÃO????</a:t>
            </a:r>
          </a:p>
          <a:p>
            <a:pPr algn="just"/>
            <a:endParaRPr lang="pt-BR" sz="2000" b="1" baseline="0" dirty="0">
              <a:solidFill>
                <a:srgbClr val="FF0000"/>
              </a:solidFill>
            </a:endParaRPr>
          </a:p>
          <a:p>
            <a:pPr algn="just"/>
            <a:r>
              <a:rPr lang="pt-BR" sz="2000" b="1" baseline="0" dirty="0">
                <a:solidFill>
                  <a:srgbClr val="FF0000"/>
                </a:solidFill>
              </a:rPr>
              <a:t>3. É POSSÍVEL ACESSÁ-LOS POR MEIO DE PROPRIEDADES</a:t>
            </a:r>
          </a:p>
          <a:p>
            <a:pPr algn="just"/>
            <a:r>
              <a:rPr lang="pt-BR" sz="2000" b="1" baseline="0" dirty="0">
                <a:solidFill>
                  <a:srgbClr val="FF0000"/>
                </a:solidFill>
              </a:rPr>
              <a:t>MENSURÁVEIS?? (P,T, COMPOSIÇÃO DAS FASES)</a:t>
            </a:r>
          </a:p>
          <a:p>
            <a:pPr algn="just"/>
            <a:r>
              <a:rPr lang="pt-BR" sz="2000" b="1" baseline="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158" y="3562529"/>
            <a:ext cx="3674554" cy="1015663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6BC11F01-BF31-4741-80CF-760B1EBFD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79" y="5366087"/>
            <a:ext cx="79839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pt-BR" sz="2000" b="1" baseline="0" dirty="0">
                <a:solidFill>
                  <a:srgbClr val="0000FF"/>
                </a:solidFill>
              </a:rPr>
              <a:t>PARTE 1: LEITURA DO MATERIAL SOBRE PROPRIEDADES</a:t>
            </a:r>
          </a:p>
          <a:p>
            <a:pPr lvl="1"/>
            <a:r>
              <a:rPr lang="pt-BR" sz="2000" b="1" baseline="0" dirty="0">
                <a:solidFill>
                  <a:srgbClr val="0000FF"/>
                </a:solidFill>
              </a:rPr>
              <a:t>EM EXCESSO – fundamental para entendimento da origem</a:t>
            </a:r>
          </a:p>
          <a:p>
            <a:pPr lvl="1"/>
            <a:r>
              <a:rPr lang="pt-BR" sz="2000" b="1" baseline="0" dirty="0">
                <a:solidFill>
                  <a:srgbClr val="0000FF"/>
                </a:solidFill>
              </a:rPr>
              <a:t>da fugacidade e atividade</a:t>
            </a:r>
          </a:p>
        </p:txBody>
      </p:sp>
    </p:spTree>
    <p:extLst>
      <p:ext uri="{BB962C8B-B14F-4D97-AF65-F5344CB8AC3E}">
        <p14:creationId xmlns:p14="http://schemas.microsoft.com/office/powerpoint/2010/main" val="21092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4555207" cy="34120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51668" y="4935328"/>
            <a:ext cx="547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baseline="0" dirty="0"/>
              <a:t>Quantificam a não-idealidade</a:t>
            </a:r>
          </a:p>
          <a:p>
            <a:pPr marL="285750" indent="-285750">
              <a:buFontTx/>
              <a:buChar char="-"/>
            </a:pPr>
            <a:r>
              <a:rPr lang="pt-BR" b="1" baseline="0" dirty="0"/>
              <a:t>São acessíveis por dados de T,P, composição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499992" y="1988840"/>
            <a:ext cx="2973891" cy="2397991"/>
            <a:chOff x="4499992" y="1988840"/>
            <a:chExt cx="2973891" cy="2397991"/>
          </a:xfrm>
        </p:grpSpPr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4499992" y="1988840"/>
              <a:ext cx="297389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3200" b="1" baseline="0" dirty="0">
                  <a:solidFill>
                    <a:srgbClr val="00B050"/>
                  </a:solidFill>
                  <a:latin typeface="Baskerville Old Face" panose="02020602080505020303" pitchFamily="18" charset="0"/>
                </a:rPr>
                <a:t>Propriedades em</a:t>
              </a:r>
            </a:p>
            <a:p>
              <a:pPr algn="ctr"/>
              <a:r>
                <a:rPr lang="pt-BR" sz="3200" b="1" baseline="0" dirty="0">
                  <a:solidFill>
                    <a:srgbClr val="00B050"/>
                  </a:solidFill>
                  <a:latin typeface="Baskerville Old Face" panose="02020602080505020303" pitchFamily="18" charset="0"/>
                </a:rPr>
                <a:t>excesso!!!!!</a:t>
              </a:r>
            </a:p>
          </p:txBody>
        </p:sp>
        <p:sp>
          <p:nvSpPr>
            <p:cNvPr id="6" name="Seta para baixo 5"/>
            <p:cNvSpPr/>
            <p:nvPr/>
          </p:nvSpPr>
          <p:spPr bwMode="auto">
            <a:xfrm>
              <a:off x="6012434" y="3591841"/>
              <a:ext cx="385263" cy="79499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46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692660-FAEF-4A63-8502-E828B707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50A3AC-FDBF-43A2-99DE-C075BF245D2E}"/>
                  </a:ext>
                </a:extLst>
              </p:cNvPr>
              <p:cNvSpPr/>
              <p:nvPr/>
            </p:nvSpPr>
            <p:spPr>
              <a:xfrm>
                <a:off x="2865206" y="1844824"/>
                <a:ext cx="22747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2400" i="1" baseline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400" i="1" baseline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IE" sz="2400" i="1" baseline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  <m:r>
                        <a:rPr lang="en-IE" sz="2400" i="0" baseline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IE" sz="2400" i="1" baseline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IE" sz="2400" i="0" baseline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E" sz="2400" i="1" baseline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400" i="1" baseline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IE" sz="2400" i="1" baseline="0">
                              <a:latin typeface="Cambria Math" panose="02040503050406030204" pitchFamily="18" charset="0"/>
                            </a:rPr>
                            <m:t>𝐼𝐷</m:t>
                          </m:r>
                        </m:sup>
                      </m:sSup>
                    </m:oMath>
                  </m:oMathPara>
                </a14:m>
                <a:endParaRPr lang="en-IE" sz="2400" baseline="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50A3AC-FDBF-43A2-99DE-C075BF245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206" y="1844824"/>
                <a:ext cx="227472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BA2D9B-A576-408D-A262-91BD6D6315D3}"/>
                  </a:ext>
                </a:extLst>
              </p:cNvPr>
              <p:cNvSpPr/>
              <p:nvPr/>
            </p:nvSpPr>
            <p:spPr>
              <a:xfrm>
                <a:off x="2699792" y="4204268"/>
                <a:ext cx="3962400" cy="1340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800" baseline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p>
                    </m:sSup>
                    <m:r>
                      <a:rPr lang="pt-BR" sz="18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pt-BR" sz="18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pt-BR" sz="18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IE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𝐼𝐷</m:t>
                        </m:r>
                      </m:sup>
                    </m:sSup>
                  </m:oMath>
                </a14:m>
                <a:endParaRPr lang="pt-BR" sz="1800" baseline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800" baseline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p>
                    </m:sSup>
                    <m:r>
                      <a:rPr lang="pt-BR" sz="18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pt-BR" sz="18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pt-BR" sz="18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IE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𝐼𝐷</m:t>
                        </m:r>
                      </m:sup>
                    </m:sSup>
                  </m:oMath>
                </a14:m>
                <a:r>
                  <a:rPr lang="pt-BR" sz="1800" baseline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pt-BR" baseline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E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p>
                    </m:sSup>
                    <m:r>
                      <a:rPr lang="pt-BR" sz="18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pt-BR" sz="18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pt-BR" sz="18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IE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𝐼𝐷</m:t>
                        </m:r>
                      </m:sup>
                    </m:sSup>
                  </m:oMath>
                </a14:m>
                <a:r>
                  <a:rPr lang="pt-BR" sz="1800" baseline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pt-BR" baseline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E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p>
                    </m:sSup>
                    <m:r>
                      <a:rPr lang="pt-BR" sz="18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pt-BR" sz="18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pt-BR" sz="18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IE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pt-BR" sz="1800" i="1" baseline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𝐼𝐷</m:t>
                        </m:r>
                      </m:sup>
                    </m:sSup>
                  </m:oMath>
                </a14:m>
                <a:r>
                  <a:rPr lang="pt-BR" sz="1800" baseline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endParaRPr lang="en-IE" baseline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BA2D9B-A576-408D-A262-91BD6D631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204268"/>
                <a:ext cx="3962400" cy="1340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9">
            <a:extLst>
              <a:ext uri="{FF2B5EF4-FFF2-40B4-BE49-F238E27FC236}">
                <a16:creationId xmlns:a16="http://schemas.microsoft.com/office/drawing/2014/main" id="{8571D708-36E1-48C1-A76A-9306B925D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66"/>
            <a:ext cx="684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3200" b="1" baseline="0" dirty="0">
                <a:solidFill>
                  <a:srgbClr val="00B050"/>
                </a:solidFill>
                <a:latin typeface="Baskerville Old Face" panose="02020602080505020303" pitchFamily="18" charset="0"/>
              </a:rPr>
              <a:t>Propriedades em excesso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22C77-2CDD-4320-8CC0-EA46601A20A9}"/>
              </a:ext>
            </a:extLst>
          </p:cNvPr>
          <p:cNvSpPr txBox="1"/>
          <p:nvPr/>
        </p:nvSpPr>
        <p:spPr>
          <a:xfrm>
            <a:off x="1045070" y="780809"/>
            <a:ext cx="624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/>
              <a:t>M = PROPRIEDADE MOLAR DE SOLUÇÃO (V, H, S,G, U)</a:t>
            </a:r>
            <a:endParaRPr lang="en-IE" baseline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FA5635-CFF6-4679-BF8A-2C3B4575D3BA}"/>
              </a:ext>
            </a:extLst>
          </p:cNvPr>
          <p:cNvSpPr/>
          <p:nvPr/>
        </p:nvSpPr>
        <p:spPr bwMode="auto">
          <a:xfrm>
            <a:off x="2865206" y="1729028"/>
            <a:ext cx="576064" cy="56056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537DEE-09BB-49BA-8143-74F75B0E100E}"/>
              </a:ext>
            </a:extLst>
          </p:cNvPr>
          <p:cNvSpPr/>
          <p:nvPr/>
        </p:nvSpPr>
        <p:spPr bwMode="auto">
          <a:xfrm>
            <a:off x="3743907" y="1751776"/>
            <a:ext cx="425416" cy="56056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FAB10B-F0E7-4E71-B541-7FDD2916779D}"/>
              </a:ext>
            </a:extLst>
          </p:cNvPr>
          <p:cNvSpPr/>
          <p:nvPr/>
        </p:nvSpPr>
        <p:spPr bwMode="auto">
          <a:xfrm>
            <a:off x="4429237" y="1795373"/>
            <a:ext cx="576064" cy="56056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089463FD-A26A-4BA1-99CA-2653548A2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22" y="1536332"/>
            <a:ext cx="12618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100" i="1" baseline="0" dirty="0"/>
              <a:t>PROPRIEDADE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100" i="1" baseline="0" dirty="0"/>
              <a:t>EM EXCESSO</a:t>
            </a:r>
            <a:endParaRPr lang="en-IE" altLang="en-US" sz="1100" i="1" baseline="-25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308B0F-ECBB-48F8-BAE3-8AA6D2C82DB6}"/>
              </a:ext>
            </a:extLst>
          </p:cNvPr>
          <p:cNvCxnSpPr>
            <a:stCxn id="10" idx="2"/>
            <a:endCxn id="7" idx="2"/>
          </p:cNvCxnSpPr>
          <p:nvPr/>
        </p:nvCxnSpPr>
        <p:spPr bwMode="auto">
          <a:xfrm>
            <a:off x="2234264" y="1967219"/>
            <a:ext cx="630942" cy="420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4">
            <a:extLst>
              <a:ext uri="{FF2B5EF4-FFF2-40B4-BE49-F238E27FC236}">
                <a16:creationId xmlns:a16="http://schemas.microsoft.com/office/drawing/2014/main" id="{27E91E32-5482-46C9-A325-37749C51C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763" y="2709540"/>
            <a:ext cx="17556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100" i="1" baseline="0" dirty="0"/>
              <a:t>PROPRIEDADE MOLAR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100" i="1" baseline="0" dirty="0"/>
              <a:t>DA SOLUÇÃO</a:t>
            </a:r>
            <a:endParaRPr lang="en-IE" altLang="en-US" sz="1100" i="1" baseline="-25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AC4075-9A9A-4C04-B713-7A5DCC3268A1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H="1" flipV="1">
            <a:off x="3985036" y="2340704"/>
            <a:ext cx="17532" cy="3688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4">
            <a:extLst>
              <a:ext uri="{FF2B5EF4-FFF2-40B4-BE49-F238E27FC236}">
                <a16:creationId xmlns:a16="http://schemas.microsoft.com/office/drawing/2014/main" id="{5F3F43CD-98FB-41DF-A5E6-4030B4DE3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468" y="1401284"/>
            <a:ext cx="17556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100" i="1" baseline="0" dirty="0"/>
              <a:t>PROPRIEDADE MOLAR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100" i="1" baseline="0" dirty="0"/>
              <a:t>DA SOLUÇÃO IDEAL</a:t>
            </a:r>
            <a:endParaRPr lang="en-IE" altLang="en-US" sz="1100" i="1" baseline="-25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CB3FD8-3DA8-4CC2-B7B8-7016109B10C6}"/>
              </a:ext>
            </a:extLst>
          </p:cNvPr>
          <p:cNvCxnSpPr>
            <a:cxnSpLocks/>
          </p:cNvCxnSpPr>
          <p:nvPr/>
        </p:nvCxnSpPr>
        <p:spPr bwMode="auto">
          <a:xfrm flipH="1">
            <a:off x="5048026" y="1818686"/>
            <a:ext cx="518574" cy="118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CaixaDeTexto 13">
            <a:extLst>
              <a:ext uri="{FF2B5EF4-FFF2-40B4-BE49-F238E27FC236}">
                <a16:creationId xmlns:a16="http://schemas.microsoft.com/office/drawing/2014/main" id="{FD1A8A1C-4D97-4D13-AEE1-24AAD3C9A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45098"/>
            <a:ext cx="8136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propriedade em excesso pode ser vista também como a diferença entre o valor da propriedade REAL e da propriedade IDEAL da solução: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FDE4C8-C10D-4FCD-B136-B97E9C9B1CFC}"/>
              </a:ext>
            </a:extLst>
          </p:cNvPr>
          <p:cNvSpPr txBox="1"/>
          <p:nvPr/>
        </p:nvSpPr>
        <p:spPr>
          <a:xfrm>
            <a:off x="748384" y="5720400"/>
            <a:ext cx="8152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baseline="0" dirty="0"/>
              <a:t>O conceito é o mesmo da propriedade de mistura </a:t>
            </a:r>
            <a:r>
              <a:rPr lang="pt-BR" b="1" i="1" baseline="0" dirty="0">
                <a:sym typeface="Wingdings" panose="05000000000000000000" pitchFamily="2" charset="2"/>
              </a:rPr>
              <a:t> diferença é que</a:t>
            </a:r>
          </a:p>
          <a:p>
            <a:r>
              <a:rPr lang="pt-BR" b="1" i="1" baseline="0" dirty="0">
                <a:sym typeface="Wingdings" panose="05000000000000000000" pitchFamily="2" charset="2"/>
              </a:rPr>
              <a:t>as propriedades em excesso podem ser acessadas por T, P, composição</a:t>
            </a:r>
          </a:p>
          <a:p>
            <a:r>
              <a:rPr lang="pt-BR" b="1" i="1" baseline="0" dirty="0">
                <a:sym typeface="Wingdings" panose="05000000000000000000" pitchFamily="2" charset="2"/>
              </a:rPr>
              <a:t>(e seu uso não é restrito por tabelas ou diagramas!)</a:t>
            </a:r>
            <a:endParaRPr lang="en-IE" b="1" i="1" baseline="0" dirty="0"/>
          </a:p>
        </p:txBody>
      </p:sp>
    </p:spTree>
    <p:extLst>
      <p:ext uri="{BB962C8B-B14F-4D97-AF65-F5344CB8AC3E}">
        <p14:creationId xmlns:p14="http://schemas.microsoft.com/office/powerpoint/2010/main" val="30232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A4AF61-D836-4975-B2E4-AF08B3DA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/>
              <a:t>ZEA0564 – Físico-Química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D15D5-DBFE-42F8-924E-86F11C42D9E4}"/>
              </a:ext>
            </a:extLst>
          </p:cNvPr>
          <p:cNvSpPr txBox="1"/>
          <p:nvPr/>
        </p:nvSpPr>
        <p:spPr>
          <a:xfrm>
            <a:off x="465748" y="275292"/>
            <a:ext cx="8212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0" dirty="0">
                <a:solidFill>
                  <a:srgbClr val="FF0000"/>
                </a:solidFill>
              </a:rPr>
              <a:t>Existem duas classes de propriedades em excesso</a:t>
            </a:r>
            <a:r>
              <a:rPr lang="pt-BR" baseline="0" dirty="0"/>
              <a:t> </a:t>
            </a:r>
            <a:r>
              <a:rPr lang="pt-BR" i="1" baseline="0" dirty="0"/>
              <a:t>(chega-se nesse resultado</a:t>
            </a:r>
          </a:p>
          <a:p>
            <a:r>
              <a:rPr lang="pt-BR" i="1" baseline="0" dirty="0"/>
              <a:t>através de manipulação algébrico entre as definições de prop. em excesso e </a:t>
            </a:r>
          </a:p>
          <a:p>
            <a:r>
              <a:rPr lang="pt-BR" i="1" baseline="0" dirty="0"/>
              <a:t>prop de mistura – item 12.3 Van Ness)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802AEE-15A9-4DF3-BAD5-7468F375D86A}"/>
              </a:ext>
            </a:extLst>
          </p:cNvPr>
          <p:cNvGrpSpPr/>
          <p:nvPr/>
        </p:nvGrpSpPr>
        <p:grpSpPr>
          <a:xfrm>
            <a:off x="97629" y="1593361"/>
            <a:ext cx="8720527" cy="1818893"/>
            <a:chOff x="97629" y="1593361"/>
            <a:chExt cx="8720527" cy="18188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B265C5-BE8A-4BCC-9E02-20AB34A0A863}"/>
                </a:ext>
              </a:extLst>
            </p:cNvPr>
            <p:cNvSpPr txBox="1"/>
            <p:nvPr/>
          </p:nvSpPr>
          <p:spPr>
            <a:xfrm>
              <a:off x="169635" y="1593361"/>
              <a:ext cx="86485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aseline="0" dirty="0"/>
                <a:t>Classe (I): a propriedade ideal de mistura é nula, levando às seguintes expressões</a:t>
              </a:r>
            </a:p>
            <a:p>
              <a:r>
                <a:rPr lang="pt-BR" baseline="0" dirty="0"/>
                <a:t>para as propriedades em excesso: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20706D1-ADDC-4DDC-94E8-DC7701544A51}"/>
                    </a:ext>
                  </a:extLst>
                </p:cNvPr>
                <p:cNvSpPr/>
                <p:nvPr/>
              </p:nvSpPr>
              <p:spPr>
                <a:xfrm>
                  <a:off x="2905941" y="2390115"/>
                  <a:ext cx="3962400" cy="10221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85800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800" baseline="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E" sz="1800" i="1" baseline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1800" i="1" baseline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pt-BR" sz="1800" i="1" baseline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p>
                      </m:sSup>
                      <m:r>
                        <a:rPr lang="pt-BR" sz="1800" b="0" i="1" baseline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 baseline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pt-BR" i="1" baseline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i="1" baseline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baseline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𝑚𝑖𝑠</m:t>
                          </m:r>
                        </m:sub>
                      </m:sSub>
                      <m:r>
                        <a:rPr lang="pt-BR" sz="1800" b="0" i="0" baseline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pt-BR" sz="1800" baseline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685800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800" baseline="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E" sz="1800" i="1" baseline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1800" i="1" baseline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1800" i="1" baseline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p>
                      </m:sSup>
                      <m:r>
                        <a:rPr lang="pt-BR" sz="1800" b="0" i="1" baseline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1800" b="0" i="1" baseline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pt-BR" i="1" baseline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1800" b="0" i="1" baseline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𝑚𝑖𝑠</m:t>
                          </m:r>
                        </m:sub>
                      </m:sSub>
                    </m:oMath>
                  </a14:m>
                  <a:endParaRPr lang="pt-BR" baseline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685800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800" baseline="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		</a:t>
                  </a:r>
                  <a:endParaRPr lang="en-IE" baseline="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20706D1-ADDC-4DDC-94E8-DC7701544A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941" y="2390115"/>
                  <a:ext cx="3962400" cy="102213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AF001C-99A2-4728-863C-21E23DD68991}"/>
                </a:ext>
              </a:extLst>
            </p:cNvPr>
            <p:cNvSpPr/>
            <p:nvPr/>
          </p:nvSpPr>
          <p:spPr bwMode="auto">
            <a:xfrm>
              <a:off x="97629" y="1593361"/>
              <a:ext cx="8720527" cy="1566742"/>
            </a:xfrm>
            <a:prstGeom prst="roundRect">
              <a:avLst/>
            </a:prstGeom>
            <a:noFill/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77C1DC-D715-48D5-94BD-9DF06F262360}"/>
              </a:ext>
            </a:extLst>
          </p:cNvPr>
          <p:cNvGrpSpPr/>
          <p:nvPr/>
        </p:nvGrpSpPr>
        <p:grpSpPr>
          <a:xfrm>
            <a:off x="97629" y="3807413"/>
            <a:ext cx="8720527" cy="1775977"/>
            <a:chOff x="97629" y="3807413"/>
            <a:chExt cx="8720527" cy="17759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D64F07-07FE-46FA-8509-D890E81F060F}"/>
                </a:ext>
              </a:extLst>
            </p:cNvPr>
            <p:cNvSpPr txBox="1"/>
            <p:nvPr/>
          </p:nvSpPr>
          <p:spPr>
            <a:xfrm>
              <a:off x="242638" y="3829028"/>
              <a:ext cx="7968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aseline="0" dirty="0"/>
                <a:t>Classe (II): a propriedade ideal de mistura NÃO é nula, levando às seguintes</a:t>
              </a:r>
            </a:p>
            <a:p>
              <a:r>
                <a:rPr lang="pt-BR" baseline="0" dirty="0"/>
                <a:t> expressões para as propriedades em excesso: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AEF86EB-F581-4405-8E6B-ABD6BC2FA12A}"/>
                    </a:ext>
                  </a:extLst>
                </p:cNvPr>
                <p:cNvSpPr/>
                <p:nvPr/>
              </p:nvSpPr>
              <p:spPr>
                <a:xfrm>
                  <a:off x="2245862" y="4554006"/>
                  <a:ext cx="3962400" cy="10293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85800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800" baseline="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E" sz="1800" i="1" baseline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1800" b="0" i="1" baseline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BR" sz="1800" i="1" baseline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p>
                      </m:sSup>
                      <m:r>
                        <a:rPr lang="pt-BR" sz="1800" b="0" i="1" baseline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b="0" i="1" baseline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pt-BR" i="1" baseline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aseline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pt-BR" sz="1800" b="0" i="1" baseline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𝑚𝑖𝑠</m:t>
                          </m:r>
                        </m:sub>
                      </m:sSub>
                      <m:r>
                        <a:rPr lang="pt-BR" sz="1800" b="0" i="0" baseline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pt-BR" sz="1800" b="0" i="0" baseline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RT</m:t>
                      </m:r>
                      <m:r>
                        <a:rPr lang="pt-BR" sz="1800" b="0" i="0" baseline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pt-BR" sz="1800" b="0" i="1" baseline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pt-BR" sz="1800" b="0" i="1" baseline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800" b="0" i="1" baseline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baseline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800" b="0" i="1" baseline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800" b="0" i="1" baseline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sz="1800" b="0" i="1" baseline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pt-BR" sz="1800" b="0" i="1" baseline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baseline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800" b="0" i="1" baseline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sz="1800" b="0" i="0" baseline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pt-BR" sz="1800" baseline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685800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800" baseline="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E" sz="1800" i="1" baseline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1800" b="0" i="1" baseline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1800" i="1" baseline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p>
                      </m:sSup>
                      <m:r>
                        <a:rPr lang="pt-BR" sz="1800" b="0" i="1" baseline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1800" i="1" baseline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i="1" baseline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pt-BR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1800" b="0" i="1" baseline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𝑚𝑖𝑠</m:t>
                          </m:r>
                        </m:sub>
                      </m:sSub>
                    </m:oMath>
                  </a14:m>
                  <a:r>
                    <a:rPr lang="pt-BR" baseline="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+ R</a:t>
                  </a:r>
                  <a:r>
                    <a:rPr lang="pt-BR" baseline="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pt-BR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pt-BR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pt-BR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lang="pt-BR" baseline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685800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800" baseline="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		</a:t>
                  </a:r>
                  <a:endParaRPr lang="en-IE" baseline="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AEF86EB-F581-4405-8E6B-ABD6BC2FA1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862" y="4554006"/>
                  <a:ext cx="3962400" cy="1029384"/>
                </a:xfrm>
                <a:prstGeom prst="rect">
                  <a:avLst/>
                </a:prstGeom>
                <a:blipFill>
                  <a:blip r:embed="rId3"/>
                  <a:stretch>
                    <a:fillRect t="-40237" b="-36095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3A90D37-EF5C-45AE-BAEB-E3D39D2A36D6}"/>
                </a:ext>
              </a:extLst>
            </p:cNvPr>
            <p:cNvSpPr/>
            <p:nvPr/>
          </p:nvSpPr>
          <p:spPr bwMode="auto">
            <a:xfrm>
              <a:off x="97629" y="3807413"/>
              <a:ext cx="8720527" cy="1566742"/>
            </a:xfrm>
            <a:prstGeom prst="roundRect">
              <a:avLst/>
            </a:prstGeom>
            <a:noFill/>
            <a:ln w="9525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58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___________________________</a:t>
            </a:r>
          </a:p>
          <a:p>
            <a:r>
              <a:rPr lang="pt-BR" i="1"/>
              <a:t>ZEA0564 – Físico-Química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1891395-C198-4FD0-8B1A-F35065D257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222" name="Picture 6" descr="932103.fig.001">
            <a:extLst>
              <a:ext uri="{FF2B5EF4-FFF2-40B4-BE49-F238E27FC236}">
                <a16:creationId xmlns:a16="http://schemas.microsoft.com/office/drawing/2014/main" id="{2D4158B9-4884-4351-8626-C2E37C60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891"/>
            <a:ext cx="5715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7C545C-B802-418E-8394-466FEEFF69A8}"/>
              </a:ext>
            </a:extLst>
          </p:cNvPr>
          <p:cNvSpPr/>
          <p:nvPr/>
        </p:nvSpPr>
        <p:spPr>
          <a:xfrm>
            <a:off x="712639" y="5116439"/>
            <a:ext cx="5169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00000"/>
                </a:solidFill>
                <a:latin typeface="STIXGeneral-Regular"/>
              </a:rPr>
              <a:t>Excess molar volume  with mole fraction () for 1-iodobutane + benzene (■), 1-iodobutane + toluene (●), 1-iodobutane + </a:t>
            </a:r>
            <a:r>
              <a:rPr lang="en-IE" i="1" dirty="0">
                <a:solidFill>
                  <a:srgbClr val="000000"/>
                </a:solidFill>
                <a:latin typeface="STIXGeneral-Regular"/>
              </a:rPr>
              <a:t>o</a:t>
            </a:r>
            <a:r>
              <a:rPr lang="en-IE" dirty="0">
                <a:solidFill>
                  <a:srgbClr val="000000"/>
                </a:solidFill>
                <a:latin typeface="STIXGeneral-Regular"/>
              </a:rPr>
              <a:t>-xylene (▲), 1-iodobutane + </a:t>
            </a:r>
            <a:r>
              <a:rPr lang="en-IE" i="1" dirty="0">
                <a:solidFill>
                  <a:srgbClr val="000000"/>
                </a:solidFill>
                <a:latin typeface="STIXGeneral-Regular"/>
              </a:rPr>
              <a:t>m</a:t>
            </a:r>
            <a:r>
              <a:rPr lang="en-IE" dirty="0">
                <a:solidFill>
                  <a:srgbClr val="000000"/>
                </a:solidFill>
                <a:latin typeface="STIXGeneral-Regular"/>
              </a:rPr>
              <a:t>-xylene (</a:t>
            </a:r>
            <a:r>
              <a:rPr lang="en-IE" i="1" dirty="0">
                <a:solidFill>
                  <a:srgbClr val="000000"/>
                </a:solidFill>
                <a:latin typeface="STIXGeneral-Regular"/>
              </a:rPr>
              <a:t>▼</a:t>
            </a:r>
            <a:r>
              <a:rPr lang="en-IE" dirty="0">
                <a:solidFill>
                  <a:srgbClr val="000000"/>
                </a:solidFill>
                <a:latin typeface="STIXGeneral-Regular"/>
              </a:rPr>
              <a:t>), 1-iodobutane + </a:t>
            </a:r>
            <a:r>
              <a:rPr lang="en-IE" i="1" dirty="0">
                <a:solidFill>
                  <a:srgbClr val="000000"/>
                </a:solidFill>
                <a:latin typeface="STIXGeneral-Regular"/>
              </a:rPr>
              <a:t>p</a:t>
            </a:r>
            <a:r>
              <a:rPr lang="en-IE" dirty="0">
                <a:solidFill>
                  <a:srgbClr val="000000"/>
                </a:solidFill>
                <a:latin typeface="STIXGeneral-Regular"/>
              </a:rPr>
              <a:t>-xylene (♦), and 1-iodobutane + mesitylene (▸) at 308.15 K.</a:t>
            </a:r>
            <a:endParaRPr lang="en-I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24B72-9A6C-48B0-A6D4-FE18FAB02DA7}"/>
              </a:ext>
            </a:extLst>
          </p:cNvPr>
          <p:cNvSpPr/>
          <p:nvPr/>
        </p:nvSpPr>
        <p:spPr>
          <a:xfrm>
            <a:off x="323528" y="6141950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000" baseline="0" dirty="0"/>
              <a:t>Fonte: Sharma, S. et al (2013). Volumetric, </a:t>
            </a:r>
            <a:r>
              <a:rPr lang="en-IE" sz="1000" baseline="0" dirty="0" err="1"/>
              <a:t>Viscometric</a:t>
            </a:r>
            <a:r>
              <a:rPr lang="en-IE" sz="1000" baseline="0" dirty="0"/>
              <a:t> and Excess Properties of Binary Mixtures of 1-Iodobutane with Benzene, Toluene, o-Xylene, m-Xylene, p-Xylene, and Mesitylene at Temperatures from 303.15 to 313.15 K. Advances in Physical Chemistry. Article ID 932103. </a:t>
            </a:r>
            <a:r>
              <a:rPr lang="en-IE" sz="1000" u="sng" baseline="0" dirty="0">
                <a:hlinkClick r:id="rId3"/>
              </a:rPr>
              <a:t>https://doi.org/10.1155/2013/932103</a:t>
            </a:r>
            <a:endParaRPr lang="en-IE" sz="1000" baseline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2A4CB-7950-43F4-9AAF-2E727D15B2BE}"/>
              </a:ext>
            </a:extLst>
          </p:cNvPr>
          <p:cNvGrpSpPr/>
          <p:nvPr/>
        </p:nvGrpSpPr>
        <p:grpSpPr>
          <a:xfrm>
            <a:off x="6600600" y="58182"/>
            <a:ext cx="2346675" cy="1109249"/>
            <a:chOff x="6372200" y="127531"/>
            <a:chExt cx="2346675" cy="1109249"/>
          </a:xfrm>
        </p:grpSpPr>
        <p:pic>
          <p:nvPicPr>
            <p:cNvPr id="9224" name="Picture 8" descr="Dê o nome oficial do seguinte haleto orgânico: Escolha uma: a. 2 ...">
              <a:extLst>
                <a:ext uri="{FF2B5EF4-FFF2-40B4-BE49-F238E27FC236}">
                  <a16:creationId xmlns:a16="http://schemas.microsoft.com/office/drawing/2014/main" id="{157C9E26-2DA6-4BBE-860A-737655D3E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60480"/>
              <a:ext cx="196215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8637C21-D4BB-4C14-A093-6E16BA32A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3272" y="127531"/>
              <a:ext cx="88357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100" i="1" baseline="0" dirty="0"/>
                <a:t>iodobutano</a:t>
              </a:r>
              <a:endParaRPr lang="en-IE" altLang="en-US" sz="1100" i="1" baseline="-250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03A63C2-37D2-4BA2-8ABD-C0C0B5F24AF0}"/>
                </a:ext>
              </a:extLst>
            </p:cNvPr>
            <p:cNvSpPr/>
            <p:nvPr/>
          </p:nvSpPr>
          <p:spPr bwMode="auto">
            <a:xfrm>
              <a:off x="6372200" y="127531"/>
              <a:ext cx="2346675" cy="1034687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8A6F09-4FFE-4026-9564-25F9CFD779D9}"/>
              </a:ext>
            </a:extLst>
          </p:cNvPr>
          <p:cNvGrpSpPr/>
          <p:nvPr/>
        </p:nvGrpSpPr>
        <p:grpSpPr>
          <a:xfrm>
            <a:off x="6047591" y="1154647"/>
            <a:ext cx="1236206" cy="1333500"/>
            <a:chOff x="6178499" y="1092820"/>
            <a:chExt cx="1236206" cy="1333500"/>
          </a:xfrm>
        </p:grpSpPr>
        <p:pic>
          <p:nvPicPr>
            <p:cNvPr id="9240" name="Picture 24" descr="Benzene, 1 l | A to Z | Chemikalien | Carl Roth - International">
              <a:extLst>
                <a:ext uri="{FF2B5EF4-FFF2-40B4-BE49-F238E27FC236}">
                  <a16:creationId xmlns:a16="http://schemas.microsoft.com/office/drawing/2014/main" id="{1670A0F6-C5E4-4FBE-B2D4-1ACF5248E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499" y="1092820"/>
              <a:ext cx="1236206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C8DFE15C-FACB-4855-8600-C1662CA0B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8514" y="2164710"/>
              <a:ext cx="72648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100" i="1" baseline="0" dirty="0"/>
                <a:t>benzeno</a:t>
              </a:r>
              <a:endParaRPr lang="en-IE" altLang="en-US" sz="1100" i="1" baseline="-250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10FC7A-FB3C-4D60-B3D1-3E5780A07E42}"/>
              </a:ext>
            </a:extLst>
          </p:cNvPr>
          <p:cNvGrpSpPr/>
          <p:nvPr/>
        </p:nvGrpSpPr>
        <p:grpSpPr>
          <a:xfrm>
            <a:off x="7638141" y="1356732"/>
            <a:ext cx="1338262" cy="964792"/>
            <a:chOff x="7638141" y="1356732"/>
            <a:chExt cx="1338262" cy="964792"/>
          </a:xfrm>
        </p:grpSpPr>
        <p:pic>
          <p:nvPicPr>
            <p:cNvPr id="9238" name="Picture 22" descr="Loja Metaquímica - TOLUENO ANIDRO PA (H20 MAX 0,005%) 1000ML ...">
              <a:extLst>
                <a:ext uri="{FF2B5EF4-FFF2-40B4-BE49-F238E27FC236}">
                  <a16:creationId xmlns:a16="http://schemas.microsoft.com/office/drawing/2014/main" id="{BCD1DDF8-E28B-415B-B193-4694B1553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8141" y="1356732"/>
              <a:ext cx="1338262" cy="688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358FDBA1-5CB9-4D78-9B8B-4D11A9223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1093" y="2059914"/>
              <a:ext cx="64793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100" i="1" baseline="0" dirty="0"/>
                <a:t>tolueno</a:t>
              </a:r>
              <a:endParaRPr lang="en-IE" altLang="en-US" sz="1100" i="1" baseline="-25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ADE57D-C8FA-4E68-815E-C56150049244}"/>
              </a:ext>
            </a:extLst>
          </p:cNvPr>
          <p:cNvGrpSpPr/>
          <p:nvPr/>
        </p:nvGrpSpPr>
        <p:grpSpPr>
          <a:xfrm>
            <a:off x="5985700" y="2695753"/>
            <a:ext cx="2857369" cy="1517673"/>
            <a:chOff x="5985700" y="2695753"/>
            <a:chExt cx="2857369" cy="1517673"/>
          </a:xfrm>
        </p:grpSpPr>
        <p:pic>
          <p:nvPicPr>
            <p:cNvPr id="9234" name="Picture 18" descr="Aromáticos (continuação) - Hidrocarbonetos - SóQ (Química)">
              <a:extLst>
                <a:ext uri="{FF2B5EF4-FFF2-40B4-BE49-F238E27FC236}">
                  <a16:creationId xmlns:a16="http://schemas.microsoft.com/office/drawing/2014/main" id="{E335F738-3EE8-486F-863D-B4C475991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250" y="2695753"/>
              <a:ext cx="2714625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1A12063D-80B1-4664-AAE5-E6DF362B5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5700" y="3724008"/>
              <a:ext cx="6799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100" i="1" baseline="0" dirty="0"/>
                <a:t>o-xileno</a:t>
              </a:r>
              <a:endParaRPr lang="en-IE" altLang="en-US" sz="1100" i="1" baseline="-25000" dirty="0"/>
            </a:p>
          </p:txBody>
        </p: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03C80EAA-76C5-4C18-ABB2-1FF249EA1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5472" y="3712017"/>
              <a:ext cx="7184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100" i="1" baseline="0" dirty="0"/>
                <a:t>m-xileno</a:t>
              </a:r>
              <a:endParaRPr lang="en-IE" altLang="en-US" sz="1100" i="1" baseline="-25000" dirty="0"/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id="{F89F721B-4B26-4C5C-B6FF-08BA93558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3075" y="3951816"/>
              <a:ext cx="6799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100" i="1" baseline="0" dirty="0"/>
                <a:t>p-xileno</a:t>
              </a:r>
              <a:endParaRPr lang="en-IE" altLang="en-US" sz="1100" i="1" baseline="-250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63451A-58A8-40B5-8FC6-5DA7B5703908}"/>
              </a:ext>
            </a:extLst>
          </p:cNvPr>
          <p:cNvGrpSpPr/>
          <p:nvPr/>
        </p:nvGrpSpPr>
        <p:grpSpPr>
          <a:xfrm>
            <a:off x="6544997" y="4223767"/>
            <a:ext cx="1636390" cy="1387715"/>
            <a:chOff x="6544997" y="4223767"/>
            <a:chExt cx="1636390" cy="1387715"/>
          </a:xfrm>
        </p:grpSpPr>
        <p:pic>
          <p:nvPicPr>
            <p:cNvPr id="9236" name="Picture 20" descr="Mesitylene, 98% | C6H3(CH3)3 | 1,3,5-Trimethylbenzene | Sigma-Aldrich">
              <a:extLst>
                <a:ext uri="{FF2B5EF4-FFF2-40B4-BE49-F238E27FC236}">
                  <a16:creationId xmlns:a16="http://schemas.microsoft.com/office/drawing/2014/main" id="{B186FB7F-7739-41A7-A23C-C6FA24AF3D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997" y="4223767"/>
              <a:ext cx="1636390" cy="1147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D1C4DA2B-4CD0-4924-976A-E235590C0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5676" y="5349872"/>
              <a:ext cx="82105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en-US" sz="1100" i="1" baseline="0" dirty="0"/>
                <a:t>mesitileno</a:t>
              </a:r>
              <a:endParaRPr lang="en-IE" altLang="en-US" sz="1100" i="1" baseline="-250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1402</Words>
  <Application>Microsoft Office PowerPoint</Application>
  <PresentationFormat>Apresentação na tela (4:3)</PresentationFormat>
  <Paragraphs>332</Paragraphs>
  <Slides>33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Arial</vt:lpstr>
      <vt:lpstr>Baskerville Old Face</vt:lpstr>
      <vt:lpstr>Cambria Math</vt:lpstr>
      <vt:lpstr>STIXGeneral-Regular</vt:lpstr>
      <vt:lpstr>Times New Roman</vt:lpstr>
      <vt:lpstr>Wingdings</vt:lpstr>
      <vt:lpstr>Design padrão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FZEA</dc:creator>
  <cp:lastModifiedBy>Samantha Pinho</cp:lastModifiedBy>
  <cp:revision>246</cp:revision>
  <dcterms:created xsi:type="dcterms:W3CDTF">2006-01-30T12:52:31Z</dcterms:created>
  <dcterms:modified xsi:type="dcterms:W3CDTF">2023-06-06T14:19:14Z</dcterms:modified>
</cp:coreProperties>
</file>