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4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2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7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3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1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2C20-CE23-F546-89ED-6A812418EE36}" type="datetimeFigureOut">
              <a:rPr lang="en-US" smtClean="0"/>
              <a:t>21/04/16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err="1" smtClean="0"/>
              <a:t>Capa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8581"/>
            <a:ext cx="6400800" cy="1752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endParaRPr lang="en-US" dirty="0" smtClean="0"/>
          </a:p>
          <a:p>
            <a:r>
              <a:rPr lang="en-US" dirty="0" err="1" smtClean="0"/>
              <a:t>Nomes</a:t>
            </a:r>
            <a:r>
              <a:rPr lang="en-US" dirty="0" smtClean="0"/>
              <a:t> dos </a:t>
            </a:r>
            <a:r>
              <a:rPr lang="en-US" dirty="0" err="1" smtClean="0"/>
              <a:t>autores</a:t>
            </a:r>
            <a:endParaRPr lang="en-US" dirty="0" smtClean="0"/>
          </a:p>
          <a:p>
            <a:r>
              <a:rPr lang="en-US" dirty="0" smtClean="0"/>
              <a:t>Local 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12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8553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6. </a:t>
            </a:r>
            <a:r>
              <a:rPr lang="en-US" dirty="0" err="1" smtClean="0"/>
              <a:t>Resultados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Apresentar</a:t>
            </a:r>
            <a:r>
              <a:rPr lang="en-US" sz="3600" dirty="0" smtClean="0">
                <a:latin typeface="Apple Chancery"/>
                <a:cs typeface="Apple Chancery"/>
              </a:rPr>
              <a:t> a </a:t>
            </a:r>
            <a:r>
              <a:rPr lang="en-US" sz="3600" dirty="0" err="1" smtClean="0">
                <a:latin typeface="Apple Chancery"/>
                <a:cs typeface="Apple Chancery"/>
              </a:rPr>
              <a:t>solução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 smtClean="0">
                <a:latin typeface="Apple Chancery"/>
                <a:cs typeface="Apple Chancery"/>
              </a:rPr>
              <a:t>nos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seus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aspectos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tecnológicos</a:t>
            </a:r>
            <a:r>
              <a:rPr lang="en-US" sz="3600" dirty="0" smtClean="0">
                <a:latin typeface="Apple Chancery"/>
                <a:cs typeface="Apple Chancery"/>
              </a:rPr>
              <a:t> e de </a:t>
            </a:r>
            <a:r>
              <a:rPr lang="en-US" sz="3600" dirty="0" err="1" smtClean="0">
                <a:latin typeface="Apple Chancery"/>
                <a:cs typeface="Apple Chancery"/>
              </a:rPr>
              <a:t>gestão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Destacar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aspectos</a:t>
            </a:r>
            <a:r>
              <a:rPr lang="en-US" sz="3600" dirty="0">
                <a:latin typeface="Apple Chancery"/>
                <a:cs typeface="Apple Chancery"/>
              </a:rPr>
              <a:t> de </a:t>
            </a:r>
            <a:r>
              <a:rPr lang="en-US" sz="3600" dirty="0" err="1">
                <a:latin typeface="Apple Chancery"/>
                <a:cs typeface="Apple Chancery"/>
              </a:rPr>
              <a:t>sustentabilidade</a:t>
            </a:r>
            <a:r>
              <a:rPr lang="en-US" sz="3600" dirty="0">
                <a:latin typeface="Apple Chancery"/>
                <a:cs typeface="Apple Chancery"/>
              </a:rPr>
              <a:t> (</a:t>
            </a:r>
            <a:r>
              <a:rPr lang="en-US" sz="3600" dirty="0" err="1">
                <a:latin typeface="Apple Chancery"/>
                <a:cs typeface="Apple Chancery"/>
              </a:rPr>
              <a:t>matriz</a:t>
            </a:r>
            <a:r>
              <a:rPr lang="en-US" sz="3600" dirty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análise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produto</a:t>
            </a:r>
            <a:r>
              <a:rPr lang="en-US" sz="3600" dirty="0" smtClean="0">
                <a:latin typeface="Apple Chancery"/>
                <a:cs typeface="Apple Chancery"/>
              </a:rPr>
              <a:t>/ da </a:t>
            </a:r>
            <a:r>
              <a:rPr lang="en-US" sz="3600" dirty="0" err="1" smtClean="0">
                <a:latin typeface="Apple Chancery"/>
                <a:cs typeface="Apple Chancery"/>
              </a:rPr>
              <a:t>intervenção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proposta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>
                <a:latin typeface="Apple Chancery"/>
                <a:cs typeface="Apple Chancery"/>
              </a:rPr>
              <a:t>onde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traz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pontos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chave</a:t>
            </a:r>
            <a:r>
              <a:rPr lang="en-US" sz="3600" dirty="0">
                <a:latin typeface="Apple Chancery"/>
                <a:cs typeface="Apple Chancery"/>
              </a:rPr>
              <a:t> de </a:t>
            </a:r>
            <a:r>
              <a:rPr lang="en-US" sz="3600" dirty="0" err="1">
                <a:latin typeface="Apple Chancery"/>
                <a:cs typeface="Apple Chancery"/>
              </a:rPr>
              <a:t>sucesso</a:t>
            </a:r>
            <a:r>
              <a:rPr lang="en-US" sz="3600" dirty="0">
                <a:latin typeface="Apple Chancery"/>
                <a:cs typeface="Apple Chancery"/>
              </a:rPr>
              <a:t>, </a:t>
            </a:r>
            <a:r>
              <a:rPr lang="en-US" sz="3600" dirty="0" smtClean="0">
                <a:latin typeface="Apple Chancery"/>
                <a:cs typeface="Apple Chancery"/>
              </a:rPr>
              <a:t>e </a:t>
            </a:r>
            <a:r>
              <a:rPr lang="en-US" sz="3600" dirty="0" err="1" smtClean="0">
                <a:latin typeface="Apple Chancery"/>
                <a:cs typeface="Apple Chancery"/>
              </a:rPr>
              <a:t>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desafios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ainda</a:t>
            </a:r>
            <a:r>
              <a:rPr lang="en-US" sz="3600" dirty="0">
                <a:latin typeface="Apple Chancery"/>
                <a:cs typeface="Apple Chancery"/>
              </a:rPr>
              <a:t> a </a:t>
            </a:r>
            <a:r>
              <a:rPr lang="en-US" sz="3600" dirty="0" err="1">
                <a:latin typeface="Apple Chancery"/>
                <a:cs typeface="Apple Chancery"/>
              </a:rPr>
              <a:t>serem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vencidos</a:t>
            </a:r>
            <a:r>
              <a:rPr lang="en-US" sz="3600" dirty="0">
                <a:latin typeface="Apple Chancery"/>
                <a:cs typeface="Apple Chancery"/>
              </a:rPr>
              <a:t> …</a:t>
            </a:r>
            <a:r>
              <a:rPr lang="en-US" sz="3600" dirty="0" smtClean="0">
                <a:latin typeface="Apple Chancery"/>
                <a:cs typeface="Apple Chancery"/>
              </a:rPr>
              <a:t>.</a:t>
            </a:r>
            <a:r>
              <a:rPr lang="en-US" sz="3600" dirty="0" err="1" smtClean="0">
                <a:latin typeface="Apple Chancery"/>
                <a:cs typeface="Apple Chancery"/>
              </a:rPr>
              <a:t>esta</a:t>
            </a:r>
            <a:r>
              <a:rPr lang="en-US" sz="3600" dirty="0" smtClean="0">
                <a:latin typeface="Apple Chancery"/>
                <a:cs typeface="Apple Chancery"/>
              </a:rPr>
              <a:t> parte </a:t>
            </a:r>
            <a:r>
              <a:rPr lang="en-US" sz="3600" dirty="0" err="1" smtClean="0">
                <a:latin typeface="Apple Chancery"/>
                <a:cs typeface="Apple Chancery"/>
              </a:rPr>
              <a:t>é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alimentada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pela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revisão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>
                <a:latin typeface="Apple Chancery"/>
                <a:cs typeface="Apple Chancery"/>
              </a:rPr>
              <a:t>de boas </a:t>
            </a:r>
            <a:r>
              <a:rPr lang="en-US" sz="3600" dirty="0" err="1">
                <a:latin typeface="Apple Chancery"/>
                <a:cs typeface="Apple Chancery"/>
              </a:rPr>
              <a:t>práticas</a:t>
            </a:r>
            <a:r>
              <a:rPr lang="en-US" sz="3600" dirty="0">
                <a:latin typeface="Apple Chancery"/>
                <a:cs typeface="Apple Chancery"/>
              </a:rPr>
              <a:t> …. </a:t>
            </a:r>
            <a:r>
              <a:rPr lang="en-US" sz="3600" dirty="0" err="1">
                <a:latin typeface="Apple Chancery"/>
                <a:cs typeface="Apple Chancery"/>
              </a:rPr>
              <a:t>d</a:t>
            </a:r>
            <a:r>
              <a:rPr lang="en-US" sz="3600" dirty="0" err="1" smtClean="0">
                <a:latin typeface="Apple Chancery"/>
                <a:cs typeface="Apple Chancery"/>
              </a:rPr>
              <a:t>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que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pontos</a:t>
            </a:r>
            <a:r>
              <a:rPr lang="en-US" sz="3600" dirty="0">
                <a:latin typeface="Apple Chancery"/>
                <a:cs typeface="Apple Chancery"/>
              </a:rPr>
              <a:t> o </a:t>
            </a:r>
            <a:r>
              <a:rPr lang="en-US" sz="3600" dirty="0" err="1">
                <a:latin typeface="Apple Chancery"/>
                <a:cs typeface="Apple Chancery"/>
              </a:rPr>
              <a:t>projetos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consegue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avançar</a:t>
            </a:r>
            <a:r>
              <a:rPr lang="en-US" sz="3600" dirty="0">
                <a:latin typeface="Apple Chancery"/>
                <a:cs typeface="Apple Chancery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9630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7.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multicritério</a:t>
            </a:r>
            <a:r>
              <a:rPr lang="en-US" dirty="0" smtClean="0"/>
              <a:t> de </a:t>
            </a:r>
            <a:r>
              <a:rPr lang="en-US" dirty="0" err="1" smtClean="0"/>
              <a:t>viabilidade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pple Chancery"/>
                <a:cs typeface="Apple Chancery"/>
              </a:rPr>
              <a:t>* </a:t>
            </a:r>
            <a:r>
              <a:rPr lang="en-US" sz="3600" dirty="0" err="1" smtClean="0">
                <a:latin typeface="Apple Chancery"/>
                <a:cs typeface="Apple Chancery"/>
              </a:rPr>
              <a:t>ambiental</a:t>
            </a:r>
            <a:r>
              <a:rPr lang="en-US" sz="3600" dirty="0" smtClean="0">
                <a:latin typeface="Apple Chancery"/>
                <a:cs typeface="Apple Chancery"/>
              </a:rPr>
              <a:t/>
            </a:r>
            <a:br>
              <a:rPr lang="en-US" sz="3600" dirty="0" smtClean="0">
                <a:latin typeface="Apple Chancery"/>
                <a:cs typeface="Apple Chancery"/>
              </a:rPr>
            </a:br>
            <a:r>
              <a:rPr lang="en-US" sz="3600" dirty="0" smtClean="0">
                <a:latin typeface="Apple Chancery"/>
                <a:cs typeface="Apple Chancery"/>
              </a:rPr>
              <a:t>* social</a:t>
            </a:r>
            <a:br>
              <a:rPr lang="en-US" sz="3600" dirty="0" smtClean="0">
                <a:latin typeface="Apple Chancery"/>
                <a:cs typeface="Apple Chancery"/>
              </a:rPr>
            </a:br>
            <a:r>
              <a:rPr lang="en-US" sz="3600" dirty="0" smtClean="0">
                <a:latin typeface="Apple Chancery"/>
                <a:cs typeface="Apple Chancery"/>
              </a:rPr>
              <a:t>* </a:t>
            </a:r>
            <a:r>
              <a:rPr lang="en-US" sz="3600" dirty="0" err="1" smtClean="0">
                <a:latin typeface="Apple Chancery"/>
                <a:cs typeface="Apple Chancery"/>
              </a:rPr>
              <a:t>financeira</a:t>
            </a:r>
            <a:endParaRPr lang="en-US" sz="36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7575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8. </a:t>
            </a:r>
            <a:r>
              <a:rPr lang="en-US" dirty="0" err="1" smtClean="0"/>
              <a:t>Conclusões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fechamento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crítico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endParaRPr lang="en-US" sz="36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95112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288" y="660400"/>
            <a:ext cx="7847912" cy="55807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9. </a:t>
            </a:r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bibliográficas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Apple Chancery"/>
                <a:cs typeface="Apple Chancery"/>
              </a:rPr>
              <a:t>listar</a:t>
            </a:r>
            <a:r>
              <a:rPr lang="en-US" dirty="0" smtClean="0">
                <a:latin typeface="Apple Chancery"/>
                <a:cs typeface="Apple Chancery"/>
              </a:rPr>
              <a:t> as </a:t>
            </a:r>
            <a:r>
              <a:rPr lang="en-US" dirty="0" err="1" smtClean="0">
                <a:latin typeface="Apple Chancery"/>
                <a:cs typeface="Apple Chancery"/>
              </a:rPr>
              <a:t>publicações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utilizadas</a:t>
            </a:r>
            <a:r>
              <a:rPr lang="en-US" dirty="0" smtClean="0">
                <a:latin typeface="Apple Chancery"/>
                <a:cs typeface="Apple Chancery"/>
              </a:rPr>
              <a:t> no </a:t>
            </a:r>
            <a:r>
              <a:rPr lang="en-US" dirty="0" err="1" smtClean="0">
                <a:latin typeface="Apple Chancery"/>
                <a:cs typeface="Apple Chancery"/>
              </a:rPr>
              <a:t>relatório</a:t>
            </a:r>
            <a:r>
              <a:rPr lang="en-US" dirty="0" smtClean="0">
                <a:latin typeface="Apple Chancery"/>
                <a:cs typeface="Apple Chancery"/>
              </a:rPr>
              <a:t>, </a:t>
            </a:r>
            <a:r>
              <a:rPr lang="en-US" dirty="0" err="1" smtClean="0">
                <a:latin typeface="Apple Chancery"/>
                <a:cs typeface="Apple Chancery"/>
              </a:rPr>
              <a:t>conforme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padrão</a:t>
            </a:r>
            <a:r>
              <a:rPr lang="en-US" dirty="0" smtClean="0">
                <a:latin typeface="Apple Chancery"/>
                <a:cs typeface="Apple Chancery"/>
              </a:rPr>
              <a:t> ABNT.</a:t>
            </a:r>
            <a:endParaRPr lang="en-US" sz="3600" dirty="0" smtClean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56434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Resumo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máx</a:t>
            </a:r>
            <a:r>
              <a:rPr lang="en-US" dirty="0" smtClean="0"/>
              <a:t> 1 </a:t>
            </a:r>
            <a:r>
              <a:rPr lang="en-US" dirty="0" err="1" smtClean="0"/>
              <a:t>pagina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Apple Chancery"/>
                <a:cs typeface="Apple Chancery"/>
              </a:rPr>
              <a:t>Descrever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foco</a:t>
            </a:r>
            <a:r>
              <a:rPr lang="en-US" dirty="0" smtClean="0">
                <a:latin typeface="Apple Chancery"/>
                <a:cs typeface="Apple Chancery"/>
              </a:rPr>
              <a:t> do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, o </a:t>
            </a:r>
            <a:r>
              <a:rPr lang="en-US" dirty="0" err="1" smtClean="0">
                <a:latin typeface="Apple Chancery"/>
                <a:cs typeface="Apple Chancery"/>
              </a:rPr>
              <a:t>que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foi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desenvolvido</a:t>
            </a:r>
            <a:r>
              <a:rPr lang="en-US" dirty="0" smtClean="0">
                <a:latin typeface="Apple Chancery"/>
                <a:cs typeface="Apple Chancery"/>
              </a:rPr>
              <a:t>, e </a:t>
            </a:r>
            <a:r>
              <a:rPr lang="en-US" dirty="0" err="1" smtClean="0">
                <a:latin typeface="Apple Chancery"/>
                <a:cs typeface="Apple Chancery"/>
              </a:rPr>
              <a:t>os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principais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resultados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8286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Sumário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07546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Figuras</a:t>
            </a:r>
            <a:r>
              <a:rPr lang="en-US" dirty="0" smtClean="0"/>
              <a:t>, </a:t>
            </a:r>
            <a:r>
              <a:rPr lang="en-US" dirty="0" err="1" smtClean="0"/>
              <a:t>Tabelas</a:t>
            </a:r>
            <a:r>
              <a:rPr lang="en-US" dirty="0" smtClean="0"/>
              <a:t> e </a:t>
            </a:r>
            <a:r>
              <a:rPr lang="en-US" dirty="0" err="1" smtClean="0"/>
              <a:t>Siglas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3362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pple Chancery"/>
                <a:cs typeface="Apple Chancery"/>
              </a:rPr>
              <a:t>Apresentar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problema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foco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sobre</a:t>
            </a:r>
            <a:r>
              <a:rPr lang="en-US" dirty="0" smtClean="0">
                <a:latin typeface="Apple Chancery"/>
                <a:cs typeface="Apple Chancery"/>
              </a:rPr>
              <a:t>  o </a:t>
            </a:r>
            <a:r>
              <a:rPr lang="en-US" dirty="0" err="1" smtClean="0">
                <a:latin typeface="Apple Chancery"/>
                <a:cs typeface="Apple Chancery"/>
              </a:rPr>
              <a:t>qual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irá</a:t>
            </a:r>
            <a:r>
              <a:rPr lang="en-US" dirty="0" smtClean="0">
                <a:latin typeface="Apple Chancery"/>
                <a:cs typeface="Apple Chancery"/>
              </a:rPr>
              <a:t>  </a:t>
            </a:r>
            <a:r>
              <a:rPr lang="en-US" dirty="0" err="1" smtClean="0">
                <a:latin typeface="Apple Chancery"/>
                <a:cs typeface="Apple Chancery"/>
              </a:rPr>
              <a:t>colocar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esforços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para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solução</a:t>
            </a:r>
            <a:r>
              <a:rPr lang="en-US" dirty="0" smtClean="0">
                <a:latin typeface="Apple Chancery"/>
                <a:cs typeface="Apple Chancery"/>
              </a:rPr>
              <a:t>.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28568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Objetivo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pple Chancery"/>
                <a:cs typeface="Apple Chancery"/>
              </a:rPr>
              <a:t>Apresentar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objetivo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geral</a:t>
            </a:r>
            <a:r>
              <a:rPr lang="en-US" dirty="0" smtClean="0">
                <a:latin typeface="Apple Chancery"/>
                <a:cs typeface="Apple Chancery"/>
              </a:rPr>
              <a:t> do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.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39032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Metodologia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pple Chancery"/>
                <a:cs typeface="Apple Chancery"/>
              </a:rPr>
              <a:t>Descrever</a:t>
            </a:r>
            <a:r>
              <a:rPr lang="en-US" dirty="0" smtClean="0">
                <a:latin typeface="Apple Chancery"/>
                <a:cs typeface="Apple Chancery"/>
              </a:rPr>
              <a:t>  o </a:t>
            </a:r>
            <a:r>
              <a:rPr lang="en-US" dirty="0" err="1" smtClean="0">
                <a:latin typeface="Apple Chancery"/>
                <a:cs typeface="Apple Chancery"/>
              </a:rPr>
              <a:t>caminho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que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foi</a:t>
            </a:r>
            <a:r>
              <a:rPr lang="en-US" dirty="0" smtClean="0">
                <a:latin typeface="Apple Chancery"/>
                <a:cs typeface="Apple Chancery"/>
              </a:rPr>
              <a:t>  </a:t>
            </a:r>
            <a:r>
              <a:rPr lang="en-US" dirty="0" err="1" smtClean="0">
                <a:latin typeface="Apple Chancery"/>
                <a:cs typeface="Apple Chancery"/>
              </a:rPr>
              <a:t>feito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para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desenvolvimento</a:t>
            </a:r>
            <a:r>
              <a:rPr lang="en-US" dirty="0" smtClean="0">
                <a:latin typeface="Apple Chancery"/>
                <a:cs typeface="Apple Chancery"/>
              </a:rPr>
              <a:t> do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. 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25078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Práticas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Mapeamento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estudos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casos</a:t>
            </a:r>
            <a:r>
              <a:rPr lang="en-US" sz="3600" dirty="0" smtClean="0">
                <a:latin typeface="Apple Chancery"/>
                <a:cs typeface="Apple Chancery"/>
              </a:rPr>
              <a:t> e </a:t>
            </a:r>
            <a:r>
              <a:rPr lang="en-US" sz="3600" dirty="0" err="1" smtClean="0">
                <a:latin typeface="Apple Chancery"/>
                <a:cs typeface="Apple Chancery"/>
              </a:rPr>
              <a:t>identificação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soluções</a:t>
            </a:r>
            <a:r>
              <a:rPr lang="en-US" sz="3600" dirty="0" smtClean="0">
                <a:latin typeface="Apple Chancery"/>
                <a:cs typeface="Apple Chancery"/>
              </a:rPr>
              <a:t> (</a:t>
            </a:r>
            <a:r>
              <a:rPr lang="en-US" sz="3600" dirty="0" err="1" smtClean="0">
                <a:latin typeface="Apple Chancery"/>
                <a:cs typeface="Apple Chancery"/>
              </a:rPr>
              <a:t>tecnológicas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smtClean="0">
                <a:latin typeface="Apple Chancery"/>
                <a:cs typeface="Apple Chancery"/>
              </a:rPr>
              <a:t>e de </a:t>
            </a:r>
            <a:r>
              <a:rPr lang="en-US" sz="3600" dirty="0" err="1" smtClean="0">
                <a:latin typeface="Apple Chancery"/>
                <a:cs typeface="Apple Chancery"/>
              </a:rPr>
              <a:t>gestão</a:t>
            </a:r>
            <a:r>
              <a:rPr lang="en-US" sz="3600" dirty="0" smtClean="0">
                <a:latin typeface="Apple Chancery"/>
                <a:cs typeface="Apple Chancery"/>
              </a:rPr>
              <a:t>) </a:t>
            </a:r>
            <a:r>
              <a:rPr lang="en-US" sz="3600" dirty="0" err="1" smtClean="0">
                <a:latin typeface="Apple Chancery"/>
                <a:cs typeface="Apple Chancery"/>
              </a:rPr>
              <a:t>que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vêm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sendo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utilizadas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contextos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similares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vcs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Destacar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principais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desafios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enfrentados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nestes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estudos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caso</a:t>
            </a:r>
            <a:r>
              <a:rPr lang="en-US" sz="3600" dirty="0" smtClean="0">
                <a:latin typeface="Apple Chancery"/>
                <a:cs typeface="Apple Chancery"/>
              </a:rPr>
              <a:t>, e </a:t>
            </a:r>
            <a:r>
              <a:rPr lang="en-US" sz="3600" dirty="0" err="1" smtClean="0">
                <a:latin typeface="Apple Chancery"/>
                <a:cs typeface="Apple Chancery"/>
              </a:rPr>
              <a:t>quais</a:t>
            </a:r>
            <a:r>
              <a:rPr lang="en-US" sz="3600" dirty="0" smtClean="0">
                <a:latin typeface="Apple Chancery"/>
                <a:cs typeface="Apple Chancery"/>
              </a:rPr>
              <a:t> as </a:t>
            </a:r>
            <a:r>
              <a:rPr lang="en-US" sz="3600" dirty="0" err="1" smtClean="0">
                <a:latin typeface="Apple Chancery"/>
                <a:cs typeface="Apple Chancery"/>
              </a:rPr>
              <a:t>lições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aprendidas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que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podem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ajudar</a:t>
            </a:r>
            <a:r>
              <a:rPr lang="en-US" sz="3600" dirty="0" smtClean="0">
                <a:latin typeface="Apple Chancery"/>
                <a:cs typeface="Apple Chancery"/>
              </a:rPr>
              <a:t> no </a:t>
            </a:r>
            <a:r>
              <a:rPr lang="en-US" sz="3600" dirty="0" err="1" smtClean="0">
                <a:latin typeface="Apple Chancery"/>
                <a:cs typeface="Apple Chancery"/>
              </a:rPr>
              <a:t>contexto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vcs</a:t>
            </a:r>
            <a:r>
              <a:rPr lang="en-US" sz="3600" dirty="0" smtClean="0">
                <a:latin typeface="Apple Chancery"/>
                <a:cs typeface="Apple Chancery"/>
              </a:rPr>
              <a:t>.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1816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Diagnóstico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Foco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Descrever</a:t>
            </a:r>
            <a:r>
              <a:rPr lang="en-US" sz="3600" dirty="0" smtClean="0">
                <a:latin typeface="Apple Chancery"/>
                <a:cs typeface="Apple Chancery"/>
              </a:rPr>
              <a:t> o </a:t>
            </a:r>
            <a:r>
              <a:rPr lang="en-US" sz="3600" dirty="0" err="1" smtClean="0">
                <a:latin typeface="Apple Chancery"/>
                <a:cs typeface="Apple Chancery"/>
              </a:rPr>
              <a:t>contexto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problema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foco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vcs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Destacar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pontos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que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precisam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melhoria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Mostrar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isto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por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meio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números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quantitativos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 smtClean="0">
                <a:latin typeface="Apple Chancery"/>
                <a:cs typeface="Apple Chancery"/>
              </a:rPr>
              <a:t>por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exemplo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consumo</a:t>
            </a:r>
            <a:r>
              <a:rPr lang="en-US" sz="3600" dirty="0" smtClean="0">
                <a:latin typeface="Apple Chancery"/>
                <a:cs typeface="Apple Chancery"/>
              </a:rPr>
              <a:t> e </a:t>
            </a:r>
            <a:r>
              <a:rPr lang="en-US" sz="3600" dirty="0" err="1" smtClean="0">
                <a:latin typeface="Apple Chancery"/>
                <a:cs typeface="Apple Chancery"/>
              </a:rPr>
              <a:t>gastos</a:t>
            </a:r>
            <a:r>
              <a:rPr lang="en-US" sz="3600" dirty="0" smtClean="0">
                <a:latin typeface="Apple Chancery"/>
                <a:cs typeface="Apple Chancery"/>
              </a:rPr>
              <a:t> com </a:t>
            </a:r>
            <a:r>
              <a:rPr lang="en-US" sz="3600" dirty="0" err="1" smtClean="0">
                <a:latin typeface="Apple Chancery"/>
                <a:cs typeface="Apple Chancery"/>
              </a:rPr>
              <a:t>energia</a:t>
            </a:r>
            <a:r>
              <a:rPr lang="en-US" sz="3600" dirty="0" smtClean="0">
                <a:latin typeface="Apple Chancery"/>
                <a:cs typeface="Apple Chancery"/>
              </a:rPr>
              <a:t>. (</a:t>
            </a:r>
            <a:r>
              <a:rPr lang="en-US" sz="3600" dirty="0" err="1" smtClean="0">
                <a:latin typeface="Apple Chancery"/>
                <a:cs typeface="Apple Chancery"/>
              </a:rPr>
              <a:t>usar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fotos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 smtClean="0">
                <a:latin typeface="Apple Chancery"/>
                <a:cs typeface="Apple Chancery"/>
              </a:rPr>
              <a:t>entrevistas</a:t>
            </a:r>
            <a:r>
              <a:rPr lang="en-US" sz="3600" dirty="0" smtClean="0">
                <a:latin typeface="Apple Chancery"/>
                <a:cs typeface="Apple Chancery"/>
              </a:rPr>
              <a:t>, bases de dados)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27494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53</Words>
  <Application>Microsoft Macintosh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Capa </vt:lpstr>
      <vt:lpstr>Resumo  (máx 1 pagina)   Descrever o foco do projeto, o que foi desenvolvido, e os principais resultados </vt:lpstr>
      <vt:lpstr>Sumário </vt:lpstr>
      <vt:lpstr>Lista de Figuras, Tabelas e Siglas </vt:lpstr>
      <vt:lpstr>1. Introdução    Apresentar o problema foco sobre  o qual o projeto irá  colocar esforços para solução.</vt:lpstr>
      <vt:lpstr>2. Objetivo  Apresentar o objetivo geral do projeto.</vt:lpstr>
      <vt:lpstr>3. Metodologia  Descrever  o caminho que foi  feito para o desenvolvimento do projeto. </vt:lpstr>
      <vt:lpstr>4. Práticas  Mapeamento de estudos de casos e identificação de soluções (tecnológicas e de gestão) que vêm sendo utilizadas em contextos similares ao do projeto de vcs. Destacar os principais desafios enfrentados nestes estudos de caso, e quais as lições aprendidas que podem ajudar no contexto do projeto de vcs.</vt:lpstr>
      <vt:lpstr>5. Diagnóstico do Problema Foco  Descrever o contexto do problema foco de vcs. Destacar os pontos que precisam de melhoria. Mostrar isto por meio de números quantitativos, por exemplo consumo e gastos com energia. (usar fotos, entrevistas, bases de dados)</vt:lpstr>
      <vt:lpstr>6. Resultados  Apresentar a solução, nos seus aspectos tecnológicos e de gestão. Destacar aspectos de sustentabilidade (matriz de análise do produto/ da intervenção proposta, onde traz pontos chave de sucesso, e os desafios ainda a serem vencidos ….esta parte é alimentada pela revisão de boas práticas …. destacar em que pontos o projetos consegue avançar)</vt:lpstr>
      <vt:lpstr>7. Análise multicritério de viabilidade   * ambiental * social * financeira</vt:lpstr>
      <vt:lpstr>8. Conclusões  fechamento crítico do projeto</vt:lpstr>
      <vt:lpstr>9. Referências bibliográficas   listar as publicações utilizadas no relatório, conforme padrão ABNT.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 </dc:title>
  <dc:creator>Tadeu Malheiros</dc:creator>
  <cp:lastModifiedBy>Tadeu Malheiros</cp:lastModifiedBy>
  <cp:revision>5</cp:revision>
  <dcterms:created xsi:type="dcterms:W3CDTF">2016-04-21T00:36:23Z</dcterms:created>
  <dcterms:modified xsi:type="dcterms:W3CDTF">2016-04-21T10:31:07Z</dcterms:modified>
</cp:coreProperties>
</file>