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Planilha_do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Planilha_do_Microsoft_Excel_97-20032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95423"/>
            <a:ext cx="7772400" cy="2914540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/>
            </a:r>
            <a:br>
              <a:rPr lang="en-GB" altLang="en-US" b="1" dirty="0"/>
            </a:br>
            <a:r>
              <a:rPr lang="en-GB" altLang="en-US" sz="5400" b="1" dirty="0"/>
              <a:t>Chapter 16</a:t>
            </a:r>
            <a:br>
              <a:rPr lang="en-GB" altLang="en-US" sz="5400" b="1" dirty="0"/>
            </a:br>
            <a:r>
              <a:rPr lang="en-GB" altLang="en-US" b="1" dirty="0"/>
              <a:t>Current Trends in Strategic Management</a:t>
            </a:r>
            <a:br>
              <a:rPr lang="en-GB" altLang="en-US" b="1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D57798-15A7-4BF1-8681-8DE80EBBACE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809078" y="633193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Trends in Organizational Design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7461" y="569846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66769"/>
              </p:ext>
            </p:extLst>
          </p:nvPr>
        </p:nvGraphicFramePr>
        <p:xfrm>
          <a:off x="890478" y="2106448"/>
          <a:ext cx="7632700" cy="276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350"/>
                <a:gridCol w="3816350"/>
              </a:tblGrid>
              <a:tr h="37088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The Past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The Future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Emphasis on control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Emphasis on co-ordination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Single performance goal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Multiple performance goals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</a:tr>
              <a:tr h="64015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Decisions located centrally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Decisions located where</a:t>
                      </a:r>
                      <a:r>
                        <a:rPr lang="en-GB" sz="1800" baseline="0" dirty="0" smtClean="0"/>
                        <a:t> relevant knowledge exists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</a:tr>
              <a:tr h="64015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Simples structures,</a:t>
                      </a:r>
                      <a:r>
                        <a:rPr lang="en-GB" sz="1800" baseline="0" dirty="0" smtClean="0"/>
                        <a:t> unified line of command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Multidimensional structures, diffused authority, but clear responsibilities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Organization by design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Self organization</a:t>
                      </a:r>
                      <a:endParaRPr lang="en-GB" sz="1800" dirty="0"/>
                    </a:p>
                  </a:txBody>
                  <a:tcPr marL="91438" marR="91438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5D8C4-8F53-4230-A6E6-15947E12DDC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283" y="1578414"/>
            <a:ext cx="3384550" cy="41544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400" b="1" dirty="0">
                <a:cs typeface="Arial" pitchFamily="34" charset="0"/>
              </a:rPr>
              <a:t>THE LEADERSHIP NEEDS OF ORGANIZATIONS</a:t>
            </a:r>
            <a:endParaRPr lang="en-GB" sz="2400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1000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1000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1000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200" dirty="0">
                <a:cs typeface="Arial" pitchFamily="34" charset="0"/>
              </a:rPr>
              <a:t>The ability to: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Build confidence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Build enthusiasm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Cooperate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Deliver results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Form networks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Influence others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Use information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738188" y="16033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New Models of Leadership: What Competencies Do Top Managers Need?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55575" y="570985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263" y="1330326"/>
            <a:ext cx="3384550" cy="50784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400" b="1" dirty="0">
                <a:cs typeface="Arial" pitchFamily="34" charset="0"/>
              </a:rPr>
              <a:t>THE REQUIRED COMPETENCIES OF BUSINESS LEADERS</a:t>
            </a:r>
            <a:endParaRPr lang="en-GB" sz="2400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10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Business literacy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Creativity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Cross-cultural effectiveness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Empathy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Flexibility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Proactivity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Problem-solving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Relation-building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Teamwork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4881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0A9818-159A-4820-B873-EA2DCE719D6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730250" y="7937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Adjusting to the New Business Environment: The Case of General Electric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17462" y="571560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03612"/>
              </p:ext>
            </p:extLst>
          </p:nvPr>
        </p:nvGraphicFramePr>
        <p:xfrm>
          <a:off x="155576" y="1177925"/>
          <a:ext cx="8988424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867"/>
                <a:gridCol w="3659167"/>
                <a:gridCol w="402339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Jack Welch</a:t>
                      </a:r>
                      <a:r>
                        <a:rPr lang="en-GB" baseline="0" dirty="0" smtClean="0"/>
                        <a:t> Era</a:t>
                      </a:r>
                      <a:endParaRPr lang="en-GB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 Jeff Immelt</a:t>
                      </a:r>
                      <a:r>
                        <a:rPr lang="en-GB" baseline="0" dirty="0" smtClean="0"/>
                        <a:t> Era</a:t>
                      </a:r>
                      <a:endParaRPr lang="en-GB" dirty="0"/>
                    </a:p>
                  </a:txBody>
                  <a:tcPr marL="91426" marR="914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Strategy</a:t>
                      </a:r>
                      <a:endParaRPr lang="en-GB" b="1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Cost cutting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Downsizing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M&amp;A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Exploiting financial synergies</a:t>
                      </a:r>
                      <a:endParaRPr lang="en-GB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Customer solutions through bundling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Customer focus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Innovation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New</a:t>
                      </a:r>
                      <a:r>
                        <a:rPr lang="en-GB" baseline="0" dirty="0" smtClean="0"/>
                        <a:t> business development</a:t>
                      </a:r>
                      <a:endParaRPr lang="en-GB" dirty="0"/>
                    </a:p>
                  </a:txBody>
                  <a:tcPr marL="91426" marR="914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Structure</a:t>
                      </a:r>
                      <a:endParaRPr lang="en-GB" b="1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Delayering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Widening</a:t>
                      </a:r>
                      <a:r>
                        <a:rPr lang="en-GB" baseline="0" dirty="0" smtClean="0"/>
                        <a:t> spans of control – forcing decentralization of decisions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US leadership</a:t>
                      </a:r>
                      <a:endParaRPr lang="en-GB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Recentralization: major business sectors cut from 12 to 5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Cross-sectional units for R&amp;D, marketing, business development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Multipolar</a:t>
                      </a:r>
                      <a:r>
                        <a:rPr lang="en-GB" baseline="0" dirty="0" smtClean="0"/>
                        <a:t> leadership</a:t>
                      </a:r>
                      <a:endParaRPr lang="en-GB" dirty="0" smtClean="0"/>
                    </a:p>
                  </a:txBody>
                  <a:tcPr marL="91426" marR="914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Systems</a:t>
                      </a:r>
                      <a:endParaRPr lang="en-GB" b="1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Rigorous</a:t>
                      </a:r>
                      <a:r>
                        <a:rPr lang="en-GB" baseline="0" dirty="0" smtClean="0"/>
                        <a:t> financially-based performance management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Rewarding top performers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Major CEO initiatives</a:t>
                      </a:r>
                      <a:endParaRPr lang="en-GB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Focus</a:t>
                      </a:r>
                      <a:r>
                        <a:rPr lang="en-GB" baseline="0" dirty="0" smtClean="0"/>
                        <a:t> on revenue growth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HQ as “development partner” rather than “overseer”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Internationalization of management development</a:t>
                      </a:r>
                      <a:endParaRPr lang="en-GB" dirty="0"/>
                    </a:p>
                  </a:txBody>
                  <a:tcPr marL="91426" marR="914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4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0" y="56367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39305D-B402-422C-BDBB-7D1C87BCE8C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935202" y="326011"/>
            <a:ext cx="795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4F86B2"/>
                </a:solidFill>
              </a:rPr>
              <a:t>Current Trends in Strategic Management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8D7430-CC6E-468F-B0BC-2AA97F6C8E8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59831" y="1125538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052761" y="1499394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 dirty="0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1277938" y="2620963"/>
            <a:ext cx="77755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US" altLang="en-US" sz="2800"/>
              <a:t>The new external environment of business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US" altLang="en-US" sz="280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US" altLang="en-US" sz="2800"/>
              <a:t>New directions in strategic thinking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US" altLang="en-US" sz="280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US" altLang="en-US" sz="2800"/>
              <a:t>Redesigning the organization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US" altLang="en-US" sz="280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US" altLang="en-US" sz="2800"/>
              <a:t>The changing role of managers</a:t>
            </a:r>
          </a:p>
        </p:txBody>
      </p:sp>
    </p:spTree>
    <p:extLst>
      <p:ext uri="{BB962C8B-B14F-4D97-AF65-F5344CB8AC3E}">
        <p14:creationId xmlns:p14="http://schemas.microsoft.com/office/powerpoint/2010/main" val="3326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D737C5-007F-460E-9014-5FA87F8BB3C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The Turbulent 21</a:t>
            </a:r>
            <a:r>
              <a:rPr lang="en-GB" altLang="en-US" sz="3500" b="1" baseline="30000">
                <a:solidFill>
                  <a:srgbClr val="4F86B2"/>
                </a:solidFill>
              </a:rPr>
              <a:t>st</a:t>
            </a:r>
            <a:r>
              <a:rPr lang="en-GB" altLang="en-US" sz="3500" b="1">
                <a:solidFill>
                  <a:srgbClr val="4F86B2"/>
                </a:solidFill>
              </a:rPr>
              <a:t> Century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-3175" y="645795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642938" y="773113"/>
            <a:ext cx="3505200" cy="17446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0" rIns="1800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2000: Collapse of “New Economy”</a:t>
            </a:r>
          </a:p>
          <a:p>
            <a:pPr algn="ctr">
              <a:lnSpc>
                <a:spcPct val="90000"/>
              </a:lnSpc>
              <a:buFontTx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Dot.com bubble bursts</a:t>
            </a:r>
          </a:p>
          <a:p>
            <a:pPr algn="ctr">
              <a:lnSpc>
                <a:spcPct val="90000"/>
              </a:lnSpc>
              <a:buFontTx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March 2000 NASDAQ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hits all-time peak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038600" y="931863"/>
            <a:ext cx="4538663" cy="1012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 Sept. 2001:Terrorism 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Attacks of September 11, 2001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Invasion of Afghanistan &amp; Iraq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148513" y="2755900"/>
            <a:ext cx="1981200" cy="21113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Volatile Markets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E.g. June ‘09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Brent crude $148; Dec. ‘09 $38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-80963" y="2930525"/>
            <a:ext cx="3124201" cy="1447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Decline of US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world  influence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--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emergence of a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multi-polar world 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490913" y="5689600"/>
            <a:ext cx="3657600" cy="10620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International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competition intensifies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273675" y="1838325"/>
            <a:ext cx="4041775" cy="12128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Nov. 2001:Corporate scandals</a:t>
            </a:r>
          </a:p>
          <a:p>
            <a:pPr algn="ctr">
              <a:buFontTx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Enron, WorldCom, Parmalat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801938" y="2381250"/>
            <a:ext cx="2933700" cy="8540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0" rIns="3600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2008-9: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Financial crisis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362200" y="3365500"/>
            <a:ext cx="3352800" cy="2025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Third Industrial Revolution: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Digital technologies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Intelligent systems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Disintermediation of human beings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6513" y="5000625"/>
            <a:ext cx="4343400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Demands of society</a:t>
            </a:r>
          </a:p>
          <a:p>
            <a:pPr algn="ctr">
              <a:buFontTx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 &amp; environmental responsibility</a:t>
            </a:r>
          </a:p>
          <a:p>
            <a:pPr algn="ctr">
              <a:buFontTx/>
              <a:buChar char="•"/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Ethics &amp; fairness: Occupy Wall St</a:t>
            </a:r>
          </a:p>
          <a:p>
            <a:pPr algn="ctr">
              <a:buFontTx/>
              <a:buChar char="•"/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Quest for meaning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735638" y="4562475"/>
            <a:ext cx="3495675" cy="1371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Natural Disasters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Indian Ocean tsunami ‘04</a:t>
            </a:r>
          </a:p>
          <a:p>
            <a:pPr marL="285750" indent="-285750"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Hurricane Katrina ‘05</a:t>
            </a:r>
          </a:p>
          <a:p>
            <a:pPr marL="285750" indent="-285750"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Earthquakes in 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Haiti ‘10, Japan ‘11 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289550" y="3068638"/>
            <a:ext cx="2100263" cy="9175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0" rIns="3600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2011: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Arab Spring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12750" y="2362200"/>
            <a:ext cx="2554288" cy="606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0" rIns="3600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2011: Euro  crisis</a:t>
            </a:r>
          </a:p>
        </p:txBody>
      </p:sp>
    </p:spTree>
    <p:extLst>
      <p:ext uri="{BB962C8B-B14F-4D97-AF65-F5344CB8AC3E}">
        <p14:creationId xmlns:p14="http://schemas.microsoft.com/office/powerpoint/2010/main" val="32800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 autoUpdateAnimBg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72FCA-7488-4862-B817-1967556116C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US Productivity Growth: Annual Changes in Non-Farm Output per Hour Worked, 1995-2012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0" y="605198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51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699470"/>
              </p:ext>
            </p:extLst>
          </p:nvPr>
        </p:nvGraphicFramePr>
        <p:xfrm>
          <a:off x="864312" y="1029576"/>
          <a:ext cx="7924800" cy="5008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7925487" imgH="5334462" progId="Excel.Chart.8">
                  <p:embed/>
                </p:oleObj>
              </mc:Choice>
              <mc:Fallback>
                <p:oleObj r:id="rId4" imgW="7925487" imgH="53344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312" y="1029576"/>
                        <a:ext cx="7924800" cy="5008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4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2222-0585-4D0F-9D91-6025486D3DA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6147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Return on Equity of US Manufacturing Corporations, 1990-2012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6996714" y="566529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61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48549"/>
              </p:ext>
            </p:extLst>
          </p:nvPr>
        </p:nvGraphicFramePr>
        <p:xfrm>
          <a:off x="451781" y="1042002"/>
          <a:ext cx="8467725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8468078" imgH="4968671" progId="Excel.Chart.8">
                  <p:embed/>
                </p:oleObj>
              </mc:Choice>
              <mc:Fallback>
                <p:oleObj r:id="rId4" imgW="8468078" imgH="496867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81" y="1042002"/>
                        <a:ext cx="8467725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48614" y="5865320"/>
            <a:ext cx="258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400" i="1" dirty="0" smtClean="0">
                <a:latin typeface="+mj-lt"/>
                <a:cs typeface="Arial" pitchFamily="34" charset="0"/>
              </a:rPr>
              <a:t>Source</a:t>
            </a:r>
            <a:r>
              <a:rPr lang="en-US" sz="1400" dirty="0" smtClean="0">
                <a:latin typeface="+mj-lt"/>
                <a:cs typeface="Arial" pitchFamily="34" charset="0"/>
              </a:rPr>
              <a:t>: US Bureau of the Census</a:t>
            </a:r>
          </a:p>
        </p:txBody>
      </p:sp>
    </p:spTree>
    <p:extLst>
      <p:ext uri="{BB962C8B-B14F-4D97-AF65-F5344CB8AC3E}">
        <p14:creationId xmlns:p14="http://schemas.microsoft.com/office/powerpoint/2010/main" val="10425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5AC7C4-9C6D-48D7-993E-6F6F5A002A7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7171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Ratio of Average CEO Pay to that of Average US Production Worker, US 1965-2009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0" y="579037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468657" y="5366516"/>
            <a:ext cx="5934075" cy="423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08000" rIns="360000" bIns="14400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100" i="1" dirty="0">
                <a:solidFill>
                  <a:srgbClr val="000000"/>
                </a:solidFill>
              </a:rPr>
              <a:t>Source</a:t>
            </a:r>
            <a:r>
              <a:rPr lang="en-GB" altLang="en-US" sz="1100" dirty="0">
                <a:solidFill>
                  <a:srgbClr val="000000"/>
                </a:solidFill>
              </a:rPr>
              <a:t>: Economic Policy Institute based on data from Wall Street Journal/Mercer and Hay Group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032641"/>
            <a:ext cx="78771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B7D6C-4CE5-4C1F-B6C0-EC0B7C1B312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876" y="790576"/>
            <a:ext cx="7924800" cy="549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Redefining the quest for value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Avoiding short-termism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Focusing on the drivers of profit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Embracing sustainability and legitimacy</a:t>
            </a:r>
            <a:endParaRPr lang="en-US" sz="21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cs typeface="Arial" pitchFamily="34" charset="0"/>
              </a:rPr>
              <a:t>Seeking multiple &amp; more complex sources of competitive advantage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Multiple layers of competitive advantage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More complex patterns of interaction and integration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Need for innovation &amp; new business development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cs typeface="Arial" pitchFamily="34" charset="0"/>
              </a:rPr>
              <a:t>Managing options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Turbulence increases option values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Strategies to create options: lower financial leverage, experimentation, exploratory R&amp;D, alliances, product placements</a:t>
            </a:r>
            <a:endParaRPr lang="en-US" sz="21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cs typeface="Arial" pitchFamily="34" charset="0"/>
              </a:rPr>
              <a:t>The challenge of strategic fit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b="1" dirty="0">
                <a:cs typeface="Arial" pitchFamily="34" charset="0"/>
              </a:rPr>
              <a:t>Complexity </a:t>
            </a:r>
            <a:r>
              <a:rPr lang="en-GB" sz="2100" dirty="0">
                <a:cs typeface="Arial" pitchFamily="34" charset="0"/>
              </a:rPr>
              <a:t>and </a:t>
            </a:r>
            <a:r>
              <a:rPr lang="en-GB" sz="2100" b="1" dirty="0">
                <a:cs typeface="Arial" pitchFamily="34" charset="0"/>
              </a:rPr>
              <a:t>complementarity</a:t>
            </a:r>
            <a:endParaRPr lang="en-US" sz="2100" b="1" dirty="0">
              <a:cs typeface="Arial" pitchFamily="34" charset="0"/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604126" y="16033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New Directions in Strategy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6804025" y="569983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6163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517D7-099C-44C3-9800-5FF7BF37359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82637" y="411381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Redesigning the Organization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55575" y="56367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1171574" y="1535059"/>
            <a:ext cx="3382963" cy="92233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 b="1" dirty="0"/>
              <a:t>Managing Complexity</a:t>
            </a:r>
          </a:p>
          <a:p>
            <a:pPr algn="ctr"/>
            <a:r>
              <a:rPr lang="en-GB" altLang="en-US" sz="1800" dirty="0"/>
              <a:t>How to build multiple, complex organization capabilities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4760912" y="1535059"/>
            <a:ext cx="3384550" cy="92233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 b="1"/>
              <a:t>Managing Dilemmas</a:t>
            </a:r>
          </a:p>
          <a:p>
            <a:pPr algn="ctr"/>
            <a:r>
              <a:rPr lang="en-GB" altLang="en-US" sz="1800"/>
              <a:t>Incompatible performance goals</a:t>
            </a:r>
          </a:p>
          <a:p>
            <a:pPr algn="ctr"/>
            <a:endParaRPr lang="en-GB" altLang="en-US" sz="1800"/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071562" y="3370209"/>
            <a:ext cx="2087562" cy="6461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 b="1"/>
              <a:t>Multidimensional Structures</a:t>
            </a:r>
            <a:endParaRPr lang="en-GB" altLang="en-US" sz="1800"/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3644899" y="3370209"/>
            <a:ext cx="2089150" cy="6461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 b="1"/>
              <a:t>Informal Organization </a:t>
            </a:r>
            <a:endParaRPr lang="en-GB" altLang="en-US" sz="1800"/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6183312" y="3370209"/>
            <a:ext cx="2089150" cy="6461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 b="1"/>
              <a:t>Harnessing Human Energy &amp; Creativity</a:t>
            </a:r>
            <a:endParaRPr lang="en-GB" altLang="en-US" sz="1800"/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2997199" y="4775146"/>
            <a:ext cx="3384550" cy="3683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 b="1"/>
              <a:t>Rethinking the role of managers</a:t>
            </a:r>
            <a:endParaRPr lang="en-GB" altLang="en-US" sz="1800"/>
          </a:p>
        </p:txBody>
      </p:sp>
      <p:sp>
        <p:nvSpPr>
          <p:cNvPr id="3" name="Up Arrow 2"/>
          <p:cNvSpPr/>
          <p:nvPr/>
        </p:nvSpPr>
        <p:spPr>
          <a:xfrm>
            <a:off x="4257674" y="4016321"/>
            <a:ext cx="863600" cy="758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4257674" y="2457396"/>
            <a:ext cx="774700" cy="87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7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638</Words>
  <Application>Microsoft Office PowerPoint</Application>
  <PresentationFormat>Apresentação na tela (4:3)</PresentationFormat>
  <Paragraphs>172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Tema do Office</vt:lpstr>
      <vt:lpstr>Gráfico do Microsoft Excel</vt:lpstr>
      <vt:lpstr> Chapter 16 Current Trends in Strategic Management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58</cp:revision>
  <dcterms:created xsi:type="dcterms:W3CDTF">2015-02-26T17:46:44Z</dcterms:created>
  <dcterms:modified xsi:type="dcterms:W3CDTF">2016-02-12T22:31:50Z</dcterms:modified>
</cp:coreProperties>
</file>