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4" r:id="rId2"/>
    <p:sldId id="312" r:id="rId3"/>
    <p:sldId id="334" r:id="rId4"/>
    <p:sldId id="326" r:id="rId5"/>
    <p:sldId id="332" r:id="rId6"/>
    <p:sldId id="285" r:id="rId7"/>
    <p:sldId id="324" r:id="rId8"/>
    <p:sldId id="325" r:id="rId9"/>
    <p:sldId id="333" r:id="rId10"/>
    <p:sldId id="306" r:id="rId11"/>
    <p:sldId id="286" r:id="rId12"/>
    <p:sldId id="329" r:id="rId13"/>
    <p:sldId id="281" r:id="rId14"/>
    <p:sldId id="301" r:id="rId15"/>
    <p:sldId id="283" r:id="rId16"/>
    <p:sldId id="300" r:id="rId17"/>
    <p:sldId id="287" r:id="rId18"/>
    <p:sldId id="288" r:id="rId19"/>
    <p:sldId id="289" r:id="rId20"/>
    <p:sldId id="290" r:id="rId21"/>
    <p:sldId id="293" r:id="rId22"/>
    <p:sldId id="294" r:id="rId23"/>
    <p:sldId id="295" r:id="rId24"/>
    <p:sldId id="296" r:id="rId25"/>
    <p:sldId id="311" r:id="rId26"/>
    <p:sldId id="302" r:id="rId27"/>
    <p:sldId id="297" r:id="rId28"/>
    <p:sldId id="299" r:id="rId29"/>
    <p:sldId id="330" r:id="rId30"/>
    <p:sldId id="274" r:id="rId31"/>
    <p:sldId id="275" r:id="rId32"/>
    <p:sldId id="317" r:id="rId33"/>
    <p:sldId id="307" r:id="rId34"/>
    <p:sldId id="276" r:id="rId35"/>
    <p:sldId id="278" r:id="rId36"/>
    <p:sldId id="320" r:id="rId37"/>
    <p:sldId id="309" r:id="rId38"/>
    <p:sldId id="321" r:id="rId39"/>
    <p:sldId id="331" r:id="rId40"/>
    <p:sldId id="322" r:id="rId41"/>
    <p:sldId id="318" r:id="rId42"/>
    <p:sldId id="323" r:id="rId4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FA3"/>
    <a:srgbClr val="F6FFB7"/>
    <a:srgbClr val="EFFF79"/>
    <a:srgbClr val="FFE279"/>
    <a:srgbClr val="BEDC08"/>
    <a:srgbClr val="9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6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109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PER\Downloads\ipeadata%5b16-08-2020-06-02%5d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Evolução</a:t>
            </a:r>
            <a:r>
              <a:rPr lang="en-US" sz="1800" dirty="0"/>
              <a:t> da taxa </a:t>
            </a:r>
            <a:r>
              <a:rPr lang="en-US" sz="1800" dirty="0" err="1" smtClean="0"/>
              <a:t>anual</a:t>
            </a:r>
            <a:r>
              <a:rPr lang="en-US" sz="1800" baseline="0" dirty="0" smtClean="0"/>
              <a:t> </a:t>
            </a:r>
            <a:r>
              <a:rPr lang="en-US" sz="1800" dirty="0" smtClean="0"/>
              <a:t>de </a:t>
            </a:r>
            <a:r>
              <a:rPr lang="en-US" sz="1800" dirty="0" err="1"/>
              <a:t>crescimento</a:t>
            </a:r>
            <a:r>
              <a:rPr lang="en-US" sz="1800" dirty="0"/>
              <a:t> da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r>
              <a:rPr lang="en-US" sz="1800" dirty="0"/>
              <a:t> 1900-2019 </a:t>
            </a:r>
          </a:p>
          <a:p>
            <a:pPr>
              <a:defRPr/>
            </a:pPr>
            <a:r>
              <a:rPr lang="en-US" dirty="0"/>
              <a:t>PIB - </a:t>
            </a:r>
            <a:r>
              <a:rPr lang="en-US" dirty="0" err="1"/>
              <a:t>preços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- var. real </a:t>
            </a:r>
            <a:r>
              <a:rPr lang="en-US" dirty="0" err="1"/>
              <a:t>anual</a:t>
            </a:r>
            <a:r>
              <a:rPr lang="en-US" dirty="0"/>
              <a:t> - (% </a:t>
            </a:r>
            <a:r>
              <a:rPr lang="en-US" dirty="0" err="1"/>
              <a:t>a.a</a:t>
            </a:r>
            <a:r>
              <a:rPr lang="en-US" dirty="0"/>
              <a:t>.)  (IBGE/SCN </a:t>
            </a:r>
            <a:r>
              <a:rPr lang="en-US" dirty="0" err="1"/>
              <a:t>Anual</a:t>
            </a:r>
            <a:r>
              <a:rPr lang="en-US" dirty="0"/>
              <a:t>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268372703412077E-2"/>
          <c:y val="0.11074074074074072"/>
          <c:w val="0.94394586614173226"/>
          <c:h val="0.85411111111111115"/>
        </c:manualLayout>
      </c:layout>
      <c:lineChart>
        <c:grouping val="standard"/>
        <c:varyColors val="0"/>
        <c:ser>
          <c:idx val="0"/>
          <c:order val="0"/>
          <c:tx>
            <c:strRef>
              <c:f>'[ipeadata(16-08-2020-06-02).xls]Séries'!$B$1</c:f>
              <c:strCache>
                <c:ptCount val="1"/>
                <c:pt idx="0">
                  <c:v>PIB - preços de mercado - var. real anual - (% a.a.) - Instituto Brasileiro de Geografia e Estatística, Sistema de Contas Nacionais (IBGE/SCN Anual) - SCN10_PIBG10 - 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'[ipeadata(16-08-2020-06-02).xls]Séries'!$A$2:$A$121</c:f>
              <c:strCache>
                <c:ptCount val="12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</c:strCache>
            </c:strRef>
          </c:cat>
          <c:val>
            <c:numRef>
              <c:f>'[ipeadata(16-08-2020-06-02).xls]Séries'!$B$2:$B$121</c:f>
              <c:numCache>
                <c:formatCode>#,##0.00</c:formatCode>
                <c:ptCount val="120"/>
                <c:pt idx="1">
                  <c:v>14.3646408839779</c:v>
                </c:pt>
                <c:pt idx="2">
                  <c:v>-0.48309178743960501</c:v>
                </c:pt>
                <c:pt idx="3">
                  <c:v>1.94174757281553</c:v>
                </c:pt>
                <c:pt idx="4">
                  <c:v>1.4285714285714199</c:v>
                </c:pt>
                <c:pt idx="5">
                  <c:v>3.2863849765258202</c:v>
                </c:pt>
                <c:pt idx="6">
                  <c:v>12.7272727272727</c:v>
                </c:pt>
                <c:pt idx="7">
                  <c:v>0.80645161290322498</c:v>
                </c:pt>
                <c:pt idx="8">
                  <c:v>-3.2</c:v>
                </c:pt>
                <c:pt idx="9">
                  <c:v>10.3305785123967</c:v>
                </c:pt>
                <c:pt idx="10">
                  <c:v>2.62172284644195</c:v>
                </c:pt>
                <c:pt idx="11">
                  <c:v>5.8394160583941801</c:v>
                </c:pt>
                <c:pt idx="12">
                  <c:v>6.8965517241379199</c:v>
                </c:pt>
                <c:pt idx="13">
                  <c:v>2.9032258064516099</c:v>
                </c:pt>
                <c:pt idx="14">
                  <c:v>-1.2539184952978</c:v>
                </c:pt>
                <c:pt idx="15">
                  <c:v>0.317460317460316</c:v>
                </c:pt>
                <c:pt idx="16">
                  <c:v>0.94936708860757801</c:v>
                </c:pt>
                <c:pt idx="17">
                  <c:v>9.4043887147335496</c:v>
                </c:pt>
                <c:pt idx="18">
                  <c:v>-2.0057306590257702</c:v>
                </c:pt>
                <c:pt idx="19">
                  <c:v>7.8947368421052397</c:v>
                </c:pt>
                <c:pt idx="20">
                  <c:v>12.466124661246599</c:v>
                </c:pt>
                <c:pt idx="21">
                  <c:v>1.9</c:v>
                </c:pt>
                <c:pt idx="22">
                  <c:v>7.8</c:v>
                </c:pt>
                <c:pt idx="23">
                  <c:v>8.6</c:v>
                </c:pt>
                <c:pt idx="24">
                  <c:v>1.4</c:v>
                </c:pt>
                <c:pt idx="25">
                  <c:v>0</c:v>
                </c:pt>
                <c:pt idx="26">
                  <c:v>5.2</c:v>
                </c:pt>
                <c:pt idx="27">
                  <c:v>10.8</c:v>
                </c:pt>
                <c:pt idx="28">
                  <c:v>11.5</c:v>
                </c:pt>
                <c:pt idx="29">
                  <c:v>1.1000000000000001</c:v>
                </c:pt>
                <c:pt idx="30">
                  <c:v>-2.1</c:v>
                </c:pt>
                <c:pt idx="31">
                  <c:v>-3.3</c:v>
                </c:pt>
                <c:pt idx="32">
                  <c:v>4.3</c:v>
                </c:pt>
                <c:pt idx="33">
                  <c:v>8.9</c:v>
                </c:pt>
                <c:pt idx="34">
                  <c:v>9.1999999999999993</c:v>
                </c:pt>
                <c:pt idx="35">
                  <c:v>3</c:v>
                </c:pt>
                <c:pt idx="36">
                  <c:v>12.1</c:v>
                </c:pt>
                <c:pt idx="37">
                  <c:v>4.5999999999999996</c:v>
                </c:pt>
                <c:pt idx="38">
                  <c:v>4.5</c:v>
                </c:pt>
                <c:pt idx="39">
                  <c:v>2.5</c:v>
                </c:pt>
                <c:pt idx="40">
                  <c:v>-1</c:v>
                </c:pt>
                <c:pt idx="41">
                  <c:v>4.9000000000000004</c:v>
                </c:pt>
                <c:pt idx="42">
                  <c:v>-2.7</c:v>
                </c:pt>
                <c:pt idx="43">
                  <c:v>8.5</c:v>
                </c:pt>
                <c:pt idx="44">
                  <c:v>7.6</c:v>
                </c:pt>
                <c:pt idx="45">
                  <c:v>3.2</c:v>
                </c:pt>
                <c:pt idx="46">
                  <c:v>11.6</c:v>
                </c:pt>
                <c:pt idx="47">
                  <c:v>2.4</c:v>
                </c:pt>
                <c:pt idx="48">
                  <c:v>9.6999999999999993</c:v>
                </c:pt>
                <c:pt idx="49">
                  <c:v>7.7</c:v>
                </c:pt>
                <c:pt idx="50">
                  <c:v>6.8</c:v>
                </c:pt>
                <c:pt idx="51">
                  <c:v>4.9000000000000101</c:v>
                </c:pt>
                <c:pt idx="52">
                  <c:v>7.3</c:v>
                </c:pt>
                <c:pt idx="53">
                  <c:v>4.7</c:v>
                </c:pt>
                <c:pt idx="54">
                  <c:v>7.8</c:v>
                </c:pt>
                <c:pt idx="55">
                  <c:v>8.8000000000000007</c:v>
                </c:pt>
                <c:pt idx="56">
                  <c:v>2.9000000000000101</c:v>
                </c:pt>
                <c:pt idx="57">
                  <c:v>7.7</c:v>
                </c:pt>
                <c:pt idx="58">
                  <c:v>10.8</c:v>
                </c:pt>
                <c:pt idx="59">
                  <c:v>9.8000000000000007</c:v>
                </c:pt>
                <c:pt idx="60">
                  <c:v>9.4000000000000092</c:v>
                </c:pt>
                <c:pt idx="61">
                  <c:v>8.5999999999999908</c:v>
                </c:pt>
                <c:pt idx="62">
                  <c:v>6.5999999999999899</c:v>
                </c:pt>
                <c:pt idx="63">
                  <c:v>0.59999999999999398</c:v>
                </c:pt>
                <c:pt idx="64">
                  <c:v>3.4000000000000101</c:v>
                </c:pt>
                <c:pt idx="65">
                  <c:v>2.4000000000000101</c:v>
                </c:pt>
                <c:pt idx="66">
                  <c:v>6.7</c:v>
                </c:pt>
                <c:pt idx="67">
                  <c:v>4.2</c:v>
                </c:pt>
                <c:pt idx="68">
                  <c:v>9.8000000000000007</c:v>
                </c:pt>
                <c:pt idx="69">
                  <c:v>9.5</c:v>
                </c:pt>
                <c:pt idx="70">
                  <c:v>10.4</c:v>
                </c:pt>
                <c:pt idx="71">
                  <c:v>11.342921993190799</c:v>
                </c:pt>
                <c:pt idx="72">
                  <c:v>11.940348116250799</c:v>
                </c:pt>
                <c:pt idx="73">
                  <c:v>13.9687217796781</c:v>
                </c:pt>
                <c:pt idx="74">
                  <c:v>8.1539386845718802</c:v>
                </c:pt>
                <c:pt idx="75">
                  <c:v>5.1666490840630397</c:v>
                </c:pt>
                <c:pt idx="76">
                  <c:v>10.2571295347873</c:v>
                </c:pt>
                <c:pt idx="77">
                  <c:v>4.9343280697893404</c:v>
                </c:pt>
                <c:pt idx="78">
                  <c:v>4.9698976892475297</c:v>
                </c:pt>
                <c:pt idx="79">
                  <c:v>6.7595601220407202</c:v>
                </c:pt>
                <c:pt idx="80">
                  <c:v>9.1999999999999993</c:v>
                </c:pt>
                <c:pt idx="81">
                  <c:v>-4.25</c:v>
                </c:pt>
                <c:pt idx="82">
                  <c:v>0.82999999999999796</c:v>
                </c:pt>
                <c:pt idx="83">
                  <c:v>-2.9300000000000099</c:v>
                </c:pt>
                <c:pt idx="84">
                  <c:v>5.4000000000000101</c:v>
                </c:pt>
                <c:pt idx="85">
                  <c:v>7.8499999999999899</c:v>
                </c:pt>
                <c:pt idx="86">
                  <c:v>7.49</c:v>
                </c:pt>
                <c:pt idx="87">
                  <c:v>3.53</c:v>
                </c:pt>
                <c:pt idx="88">
                  <c:v>-6.0000000000002301E-2</c:v>
                </c:pt>
                <c:pt idx="89">
                  <c:v>3.16</c:v>
                </c:pt>
                <c:pt idx="90">
                  <c:v>-4.3499999999999899</c:v>
                </c:pt>
                <c:pt idx="91">
                  <c:v>1.03218958546951</c:v>
                </c:pt>
                <c:pt idx="92">
                  <c:v>-0.54407205103035494</c:v>
                </c:pt>
                <c:pt idx="93">
                  <c:v>4.924690004637597</c:v>
                </c:pt>
                <c:pt idx="94">
                  <c:v>5.8528703643897302</c:v>
                </c:pt>
                <c:pt idx="95">
                  <c:v>4.2237936336471478</c:v>
                </c:pt>
                <c:pt idx="96">
                  <c:v>2.20886405051457</c:v>
                </c:pt>
                <c:pt idx="97">
                  <c:v>3.3948459853159401</c:v>
                </c:pt>
                <c:pt idx="98">
                  <c:v>0.33809790195232398</c:v>
                </c:pt>
                <c:pt idx="99">
                  <c:v>0.46793756667950998</c:v>
                </c:pt>
                <c:pt idx="100">
                  <c:v>4.3879494436487896</c:v>
                </c:pt>
                <c:pt idx="101">
                  <c:v>1.3898964044580899</c:v>
                </c:pt>
                <c:pt idx="102">
                  <c:v>3.05346185683617</c:v>
                </c:pt>
                <c:pt idx="103">
                  <c:v>1.14082899877108</c:v>
                </c:pt>
                <c:pt idx="104">
                  <c:v>5.7599646368599897</c:v>
                </c:pt>
                <c:pt idx="105">
                  <c:v>3.2021320621624101</c:v>
                </c:pt>
                <c:pt idx="106">
                  <c:v>3.9619887089948498</c:v>
                </c:pt>
                <c:pt idx="107">
                  <c:v>6.0698706073315201</c:v>
                </c:pt>
                <c:pt idx="108">
                  <c:v>5.0941954481199296</c:v>
                </c:pt>
                <c:pt idx="109">
                  <c:v>-0.12581200299162301</c:v>
                </c:pt>
                <c:pt idx="110">
                  <c:v>7.5282258181216299</c:v>
                </c:pt>
                <c:pt idx="111">
                  <c:v>3.9744230794470199</c:v>
                </c:pt>
                <c:pt idx="112">
                  <c:v>1.92117598509454</c:v>
                </c:pt>
                <c:pt idx="113">
                  <c:v>3.0048226702888599</c:v>
                </c:pt>
                <c:pt idx="114">
                  <c:v>0.50395574027326995</c:v>
                </c:pt>
                <c:pt idx="115">
                  <c:v>-3.5457633934728401</c:v>
                </c:pt>
                <c:pt idx="116">
                  <c:v>-3.27591690632106</c:v>
                </c:pt>
                <c:pt idx="117">
                  <c:v>1.32286905390816</c:v>
                </c:pt>
                <c:pt idx="118">
                  <c:v>1.317223996893</c:v>
                </c:pt>
                <c:pt idx="119">
                  <c:v>1.1365855728662899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5-4F29-8539-636FBA35A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112192"/>
        <c:axId val="1702119264"/>
      </c:lineChart>
      <c:catAx>
        <c:axId val="1702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9264"/>
        <c:crosses val="autoZero"/>
        <c:auto val="1"/>
        <c:lblAlgn val="ctr"/>
        <c:lblOffset val="100"/>
        <c:tickLblSkip val="7"/>
        <c:tickMarkSkip val="4"/>
        <c:noMultiLvlLbl val="0"/>
      </c:catAx>
      <c:valAx>
        <c:axId val="1702119264"/>
        <c:scaling>
          <c:orientation val="minMax"/>
          <c:max val="18"/>
          <c:min val="-6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2192"/>
        <c:crosses val="autoZero"/>
        <c:crossBetween val="between"/>
        <c:majorUnit val="3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75000"/>
        <a:lumOff val="25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err="1"/>
              <a:t>Graphique</a:t>
            </a:r>
            <a:r>
              <a:rPr lang="pt-BR" dirty="0"/>
              <a:t> 8.6. </a:t>
            </a:r>
            <a:r>
              <a:rPr lang="pt-BR" dirty="0" err="1" smtClean="0"/>
              <a:t>Part</a:t>
            </a:r>
            <a:r>
              <a:rPr lang="pt-BR" dirty="0" smtClean="0"/>
              <a:t> </a:t>
            </a:r>
            <a:r>
              <a:rPr lang="pt-BR" dirty="0" err="1" smtClean="0"/>
              <a:t>du</a:t>
            </a:r>
            <a:r>
              <a:rPr lang="pt-BR" dirty="0" smtClean="0"/>
              <a:t> Top 1% </a:t>
            </a:r>
            <a:r>
              <a:rPr lang="pt-BR" dirty="0" err="1" smtClean="0"/>
              <a:t>dans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revenu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national</a:t>
            </a:r>
            <a:r>
              <a:rPr lang="pt-BR" baseline="0" dirty="0" smtClean="0"/>
              <a:t> </a:t>
            </a:r>
            <a:r>
              <a:rPr lang="pt-BR" dirty="0" smtClean="0"/>
              <a:t>, </a:t>
            </a:r>
            <a:r>
              <a:rPr lang="pt-BR" dirty="0" err="1"/>
              <a:t>Etats</a:t>
            </a:r>
            <a:r>
              <a:rPr lang="pt-BR" dirty="0"/>
              <a:t>-Unis 1910-2010 </a:t>
            </a:r>
          </a:p>
        </c:rich>
      </c:tx>
      <c:layout>
        <c:manualLayout>
          <c:xMode val="edge"/>
          <c:yMode val="edge"/>
          <c:x val="0.1158620810430389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904920767306076E-2"/>
          <c:y val="6.9293478260869554E-2"/>
          <c:w val="0.89574645537948272"/>
          <c:h val="0.79619565217391308"/>
        </c:manualLayout>
      </c:layout>
      <c:lineChart>
        <c:grouping val="standard"/>
        <c:varyColors val="0"/>
        <c:ser>
          <c:idx val="2"/>
          <c:order val="0"/>
          <c:tx>
            <c:v>Top 1% (revenus annuels supérieurs à 352 000$ en 2010)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'TS8.1'!$A$16:$A$116</c:f>
              <c:numCache>
                <c:formatCode>General</c:formatCode>
                <c:ptCount val="101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</c:numCache>
            </c:numRef>
          </c:cat>
          <c:val>
            <c:numRef>
              <c:f>'TS8.2'!$E$16:$E$116</c:f>
              <c:numCache>
                <c:formatCode>0.0%</c:formatCode>
                <c:ptCount val="101"/>
                <c:pt idx="0">
                  <c:v>0.1777</c:v>
                </c:pt>
                <c:pt idx="1">
                  <c:v>0.17865</c:v>
                </c:pt>
                <c:pt idx="2">
                  <c:v>0.18012500000000001</c:v>
                </c:pt>
                <c:pt idx="3">
                  <c:v>0.17960000000000001</c:v>
                </c:pt>
                <c:pt idx="4">
                  <c:v>0.18160000000000001</c:v>
                </c:pt>
                <c:pt idx="5">
                  <c:v>0.17579999999999998</c:v>
                </c:pt>
                <c:pt idx="6">
                  <c:v>0.19309999999999999</c:v>
                </c:pt>
                <c:pt idx="7">
                  <c:v>0.17739999999999997</c:v>
                </c:pt>
                <c:pt idx="8">
                  <c:v>0.15960000000000002</c:v>
                </c:pt>
                <c:pt idx="9">
                  <c:v>0.1641</c:v>
                </c:pt>
                <c:pt idx="10">
                  <c:v>0.14829999999999999</c:v>
                </c:pt>
                <c:pt idx="11">
                  <c:v>0.15640000000000001</c:v>
                </c:pt>
                <c:pt idx="12">
                  <c:v>0.17059999999999997</c:v>
                </c:pt>
                <c:pt idx="13">
                  <c:v>0.15640000000000001</c:v>
                </c:pt>
                <c:pt idx="14">
                  <c:v>0.17420000000000002</c:v>
                </c:pt>
                <c:pt idx="15">
                  <c:v>0.2024</c:v>
                </c:pt>
                <c:pt idx="16">
                  <c:v>0.1991</c:v>
                </c:pt>
                <c:pt idx="17">
                  <c:v>0.21030000000000001</c:v>
                </c:pt>
                <c:pt idx="18">
                  <c:v>0.2394</c:v>
                </c:pt>
                <c:pt idx="19">
                  <c:v>0.2235</c:v>
                </c:pt>
                <c:pt idx="20">
                  <c:v>0.17219999999999999</c:v>
                </c:pt>
                <c:pt idx="21">
                  <c:v>0.155</c:v>
                </c:pt>
                <c:pt idx="22">
                  <c:v>0.15560000000000002</c:v>
                </c:pt>
                <c:pt idx="23">
                  <c:v>0.1646</c:v>
                </c:pt>
                <c:pt idx="24">
                  <c:v>0.16399999999999998</c:v>
                </c:pt>
                <c:pt idx="25">
                  <c:v>0.1668</c:v>
                </c:pt>
                <c:pt idx="26">
                  <c:v>0.19289999999999999</c:v>
                </c:pt>
                <c:pt idx="27">
                  <c:v>0.17149999999999999</c:v>
                </c:pt>
                <c:pt idx="28">
                  <c:v>0.1575</c:v>
                </c:pt>
                <c:pt idx="29">
                  <c:v>0.1618</c:v>
                </c:pt>
                <c:pt idx="30">
                  <c:v>0.1648</c:v>
                </c:pt>
                <c:pt idx="31">
                  <c:v>0.15789999999999998</c:v>
                </c:pt>
                <c:pt idx="32">
                  <c:v>0.1343</c:v>
                </c:pt>
                <c:pt idx="33">
                  <c:v>0.1231</c:v>
                </c:pt>
                <c:pt idx="34">
                  <c:v>0.1128</c:v>
                </c:pt>
                <c:pt idx="35">
                  <c:v>0.12520000000000001</c:v>
                </c:pt>
                <c:pt idx="36">
                  <c:v>0.1328</c:v>
                </c:pt>
                <c:pt idx="37">
                  <c:v>0.11960000000000001</c:v>
                </c:pt>
                <c:pt idx="38">
                  <c:v>0.12240000000000001</c:v>
                </c:pt>
                <c:pt idx="39">
                  <c:v>0.1173</c:v>
                </c:pt>
                <c:pt idx="40">
                  <c:v>0.12820000000000001</c:v>
                </c:pt>
                <c:pt idx="41">
                  <c:v>0.11789999999999999</c:v>
                </c:pt>
                <c:pt idx="42">
                  <c:v>0.1079</c:v>
                </c:pt>
                <c:pt idx="43">
                  <c:v>9.9000000000000005E-2</c:v>
                </c:pt>
                <c:pt idx="44">
                  <c:v>0.10769999999999999</c:v>
                </c:pt>
                <c:pt idx="45">
                  <c:v>0.1106</c:v>
                </c:pt>
                <c:pt idx="46">
                  <c:v>0.1067</c:v>
                </c:pt>
                <c:pt idx="47">
                  <c:v>0.1016</c:v>
                </c:pt>
                <c:pt idx="48">
                  <c:v>0.10210000000000001</c:v>
                </c:pt>
                <c:pt idx="49">
                  <c:v>0.1065</c:v>
                </c:pt>
                <c:pt idx="50">
                  <c:v>0.1003</c:v>
                </c:pt>
                <c:pt idx="51">
                  <c:v>0.10640000000000001</c:v>
                </c:pt>
                <c:pt idx="52">
                  <c:v>9.9499999999999991E-2</c:v>
                </c:pt>
                <c:pt idx="53">
                  <c:v>9.9199999999999997E-2</c:v>
                </c:pt>
                <c:pt idx="54">
                  <c:v>0.1048</c:v>
                </c:pt>
                <c:pt idx="55">
                  <c:v>0.10890000000000001</c:v>
                </c:pt>
                <c:pt idx="56">
                  <c:v>0.1018</c:v>
                </c:pt>
                <c:pt idx="57">
                  <c:v>0.1074</c:v>
                </c:pt>
                <c:pt idx="58">
                  <c:v>0.11210000000000001</c:v>
                </c:pt>
                <c:pt idx="59">
                  <c:v>0.10349999999999999</c:v>
                </c:pt>
                <c:pt idx="60">
                  <c:v>9.0299999999999991E-2</c:v>
                </c:pt>
                <c:pt idx="61">
                  <c:v>9.4E-2</c:v>
                </c:pt>
                <c:pt idx="62">
                  <c:v>9.64E-2</c:v>
                </c:pt>
                <c:pt idx="63">
                  <c:v>9.1600000000000001E-2</c:v>
                </c:pt>
                <c:pt idx="64">
                  <c:v>9.1199999999999989E-2</c:v>
                </c:pt>
                <c:pt idx="65">
                  <c:v>8.8699999999999987E-2</c:v>
                </c:pt>
                <c:pt idx="66">
                  <c:v>8.8599999999999998E-2</c:v>
                </c:pt>
                <c:pt idx="67">
                  <c:v>9.0299999999999991E-2</c:v>
                </c:pt>
                <c:pt idx="68">
                  <c:v>8.9499999999999996E-2</c:v>
                </c:pt>
                <c:pt idx="69">
                  <c:v>9.9600000000000008E-2</c:v>
                </c:pt>
                <c:pt idx="70">
                  <c:v>0.1002</c:v>
                </c:pt>
                <c:pt idx="71">
                  <c:v>0.1002</c:v>
                </c:pt>
                <c:pt idx="72">
                  <c:v>0.10800000000000001</c:v>
                </c:pt>
                <c:pt idx="73">
                  <c:v>0.11560000000000001</c:v>
                </c:pt>
                <c:pt idx="74">
                  <c:v>0.11990000000000001</c:v>
                </c:pt>
                <c:pt idx="75">
                  <c:v>0.12670000000000001</c:v>
                </c:pt>
                <c:pt idx="76">
                  <c:v>0.15920000000000001</c:v>
                </c:pt>
                <c:pt idx="77">
                  <c:v>0.12659999999999999</c:v>
                </c:pt>
                <c:pt idx="78">
                  <c:v>0.15490000000000001</c:v>
                </c:pt>
                <c:pt idx="79">
                  <c:v>0.1449</c:v>
                </c:pt>
                <c:pt idx="80">
                  <c:v>0.14330000000000001</c:v>
                </c:pt>
                <c:pt idx="81">
                  <c:v>0.1336</c:v>
                </c:pt>
                <c:pt idx="82">
                  <c:v>0.1467</c:v>
                </c:pt>
                <c:pt idx="83">
                  <c:v>0.1424</c:v>
                </c:pt>
                <c:pt idx="84">
                  <c:v>0.14230000000000001</c:v>
                </c:pt>
                <c:pt idx="85">
                  <c:v>0.15229999999999999</c:v>
                </c:pt>
                <c:pt idx="86">
                  <c:v>0.16690000000000002</c:v>
                </c:pt>
                <c:pt idx="87">
                  <c:v>0.1802</c:v>
                </c:pt>
                <c:pt idx="88">
                  <c:v>0.19089999999999999</c:v>
                </c:pt>
                <c:pt idx="89">
                  <c:v>0.20039999999999999</c:v>
                </c:pt>
                <c:pt idx="90">
                  <c:v>0.2152</c:v>
                </c:pt>
                <c:pt idx="91">
                  <c:v>0.1822</c:v>
                </c:pt>
                <c:pt idx="92">
                  <c:v>0.1686</c:v>
                </c:pt>
                <c:pt idx="93">
                  <c:v>0.17530000000000001</c:v>
                </c:pt>
                <c:pt idx="94">
                  <c:v>0.19750000000000001</c:v>
                </c:pt>
                <c:pt idx="95">
                  <c:v>0.21920000000000001</c:v>
                </c:pt>
                <c:pt idx="96">
                  <c:v>0.22820000000000001</c:v>
                </c:pt>
                <c:pt idx="97">
                  <c:v>0.23499999999999999</c:v>
                </c:pt>
                <c:pt idx="98">
                  <c:v>0.20949999999999999</c:v>
                </c:pt>
                <c:pt idx="99">
                  <c:v>0.1812</c:v>
                </c:pt>
                <c:pt idx="100">
                  <c:v>0.19769999999999999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A-4504-A5BE-2E7B89C87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618943"/>
        <c:axId val="1"/>
      </c:lineChart>
      <c:catAx>
        <c:axId val="2111618943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950" b="0" i="0" u="none" strike="noStrike" baseline="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Sources</a:t>
                </a:r>
                <a:r>
                  <a:rPr lang="pt-BR" sz="950" b="0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: piketty.pse.ens.fr/capital21c</a:t>
                </a:r>
                <a:r>
                  <a:rPr lang="pt-BR" sz="95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16000002189050808"/>
              <c:y val="0.9253393173000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1"/>
        <c:scaling>
          <c:orientation val="minMax"/>
          <c:max val="0.25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Part des différents groupes dans le revenu national</a:t>
                </a:r>
              </a:p>
            </c:rich>
          </c:tx>
          <c:layout>
            <c:manualLayout>
              <c:xMode val="edge"/>
              <c:yMode val="edge"/>
              <c:x val="0"/>
              <c:y val="0.1583709560082163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111618943"/>
        <c:crosses val="autoZero"/>
        <c:crossBetween val="between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79166666666666"/>
          <c:y val="0.73532156543185034"/>
          <c:w val="0.671875"/>
          <c:h val="9.01020411817897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0.05682</cdr:x>
      <cdr:y>0.57643</cdr:y>
    </cdr:from>
    <cdr:to>
      <cdr:x>0.275</cdr:x>
      <cdr:y>0.58047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692727" y="3953164"/>
          <a:ext cx="2660073" cy="27711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0.56667</cdr:x>
      <cdr:y>0.47138</cdr:y>
    </cdr:from>
    <cdr:to>
      <cdr:x>0.66705</cdr:x>
      <cdr:y>0.4734</cdr:y>
    </cdr:to>
    <cdr:cxnSp macro="">
      <cdr:nvCxnSpPr>
        <cdr:cNvPr id="6" name="Conector reto 5"/>
        <cdr:cNvCxnSpPr/>
      </cdr:nvCxnSpPr>
      <cdr:spPr>
        <a:xfrm xmlns:a="http://schemas.openxmlformats.org/drawingml/2006/main">
          <a:off x="6908795" y="3232729"/>
          <a:ext cx="1223821" cy="138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</cdr:x>
      <cdr:y>0.86272</cdr:y>
    </cdr:from>
    <cdr:to>
      <cdr:x>0.33939</cdr:x>
      <cdr:y>0.91209</cdr:y>
    </cdr:to>
    <cdr:sp macro="" textlink="">
      <cdr:nvSpPr>
        <cdr:cNvPr id="7" name="CaixaDeTexto 26"/>
        <cdr:cNvSpPr txBox="1"/>
      </cdr:nvSpPr>
      <cdr:spPr>
        <a:xfrm xmlns:a="http://schemas.openxmlformats.org/drawingml/2006/main">
          <a:off x="2830945" y="5916532"/>
          <a:ext cx="13069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dirty="0" smtClean="0"/>
            <a:t>Crise de 30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0.56818</cdr:x>
      <cdr:y>0.16835</cdr:y>
    </cdr:from>
    <cdr:to>
      <cdr:x>0.65227</cdr:x>
      <cdr:y>0.2303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6927275" y="1154545"/>
          <a:ext cx="1025236" cy="424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milagre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0.64242</cdr:x>
      <cdr:y>0.31515</cdr:y>
    </cdr:from>
    <cdr:to>
      <cdr:x>0.70076</cdr:x>
      <cdr:y>0.35552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7832435" y="2161309"/>
          <a:ext cx="711201" cy="276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IIPND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0.50152</cdr:x>
      <cdr:y>0.80539</cdr:y>
    </cdr:from>
    <cdr:to>
      <cdr:x>0.58864</cdr:x>
      <cdr:y>0.91311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6114473" y="5523345"/>
          <a:ext cx="1062182" cy="738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Crise dos 60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0.63295</cdr:x>
      <cdr:y>0.87945</cdr:y>
    </cdr:from>
    <cdr:to>
      <cdr:x>0.75189</cdr:x>
      <cdr:y>0.9872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7716973" y="6031284"/>
          <a:ext cx="1450116" cy="73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Crise          da Divida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0.73826</cdr:x>
      <cdr:y>0.92256</cdr:y>
    </cdr:from>
    <cdr:to>
      <cdr:x>0.81023</cdr:x>
      <cdr:y>0.967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9000838" y="6326909"/>
          <a:ext cx="87744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Collor</a:t>
          </a:r>
          <a:endParaRPr lang="pt-BR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86878FD4-CE22-41A7-A40C-0C3EE7D5A48D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944FAF4A-0596-49D1-8D77-6C75FAA0E7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309CA80-B432-4337-84E1-A4CA36E3B2E3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639A95A3-D36A-4D7A-8EB2-18B5F025E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0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14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44847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35DE0-D311-4D2D-94D4-3886E1B41316}" type="slidenum">
              <a:rPr lang="pt-BR" altLang="pt-BR" smtClean="0">
                <a:latin typeface="Euphemia"/>
              </a:rPr>
              <a:pPr/>
              <a:t>11</a:t>
            </a:fld>
            <a:endParaRPr lang="pt-BR" altLang="pt-BR" smtClean="0">
              <a:latin typeface="Euphem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317C44-5F63-44E2-8787-EEA3CAB410B5}" type="slidenum">
              <a:rPr lang="pt-BR" altLang="pt-BR" smtClean="0">
                <a:latin typeface="Euphemia"/>
              </a:rPr>
              <a:pPr/>
              <a:t>30</a:t>
            </a:fld>
            <a:endParaRPr lang="pt-BR" altLang="pt-BR" smtClean="0">
              <a:latin typeface="Euphem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8229-15B1-463F-BAAD-B687F6B2BD96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9BAA-D08E-45FA-9C54-8FB237012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98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9C-867B-4AC0-A620-49C547DA353E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5ED5-B254-4B41-9553-D2B978004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6689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545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41F7-69D5-4863-A6A4-6CC35CF3C443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1F71-DD98-4DF6-BDDA-7EA2DF0611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209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92083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59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9665-71FA-4522-8A7B-990967DD38A8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332D-FDEA-4DAC-991B-90E8192CA2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845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392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8D61-4C04-4582-8C5F-33647F35F770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6868-38E2-460B-A576-E3AC88E9EB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96050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42FD-E1AD-4887-A218-89079EDDDBFB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3147-D992-400D-BF75-3F166AED75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9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54-2D31-4A9D-9515-989957F57DB6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952D-27EA-4476-9380-6285047FA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90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D3951-96CF-44DD-A987-643C557E1D8D}" type="datetimeFigureOut">
              <a:rPr lang="pt-BR"/>
              <a:pPr>
                <a:defRPr/>
              </a:pPr>
              <a:t>17/08/2020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862D260-A46B-4CB6-94FD-31776B104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4" r:id="rId10"/>
    <p:sldLayoutId id="214748372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wmf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>
              <a:defRPr/>
            </a:pPr>
            <a:r>
              <a:rPr altLang="pt-BR" dirty="0"/>
              <a:t>Aula 02.  Desenvolvimentismo e industrialização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pt-BR" dirty="0" smtClean="0"/>
              <a:t>A Gremaud  - REC2413 - Economia Brasileira Contemporânea </a:t>
            </a:r>
            <a:r>
              <a:rPr altLang="pt-BR" dirty="0" smtClean="0"/>
              <a:t>2020</a:t>
            </a:r>
            <a:endParaRPr altLang="pt-B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 smtClean="0"/>
              <a:t>Período de 1930 - 1960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1813" y="1628775"/>
            <a:ext cx="9678987" cy="4467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4000" dirty="0" smtClean="0"/>
              <a:t>Transformação estrutural da sociedade brasileira</a:t>
            </a:r>
          </a:p>
          <a:p>
            <a:pPr lvl="1"/>
            <a:r>
              <a:rPr altLang="pt-BR" sz="3600" dirty="0" smtClean="0"/>
              <a:t>Crescimento econômico com:</a:t>
            </a:r>
          </a:p>
          <a:p>
            <a:pPr lvl="3"/>
            <a:r>
              <a:rPr altLang="pt-BR" sz="3000" dirty="0" smtClean="0"/>
              <a:t>População fechada e transição demográfica</a:t>
            </a:r>
          </a:p>
          <a:p>
            <a:pPr lvl="2"/>
            <a:r>
              <a:rPr lang="pt-BR" altLang="pt-BR" sz="3000" dirty="0"/>
              <a:t>Urbanização</a:t>
            </a:r>
          </a:p>
          <a:p>
            <a:pPr lvl="2"/>
            <a:r>
              <a:rPr altLang="pt-BR" sz="3000" dirty="0" smtClean="0"/>
              <a:t>Industrialização </a:t>
            </a:r>
          </a:p>
          <a:p>
            <a:pPr lvl="1">
              <a:buFont typeface="Wingdings" panose="05000000000000000000" pitchFamily="2" charset="2"/>
              <a:buNone/>
            </a:pPr>
            <a:endParaRPr altLang="pt-BR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2"/>
          <p:cNvSpPr/>
          <p:nvPr/>
        </p:nvSpPr>
        <p:spPr>
          <a:xfrm>
            <a:off x="3292475" y="5253038"/>
            <a:ext cx="6723063" cy="1435100"/>
          </a:xfrm>
          <a:prstGeom prst="wedgeRectCallout">
            <a:avLst>
              <a:gd name="adj1" fmla="val -29573"/>
              <a:gd name="adj2" fmla="val -20254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Deixa modelo agroexportador para trás assim como loteria das </a:t>
            </a:r>
            <a:r>
              <a:rPr lang="pt-BR" sz="3200" b="1" dirty="0" err="1"/>
              <a:t>comodities</a:t>
            </a:r>
            <a:endParaRPr lang="pt-BR" sz="3200" b="1" dirty="0"/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39713" y="1458913"/>
            <a:ext cx="11839575" cy="4829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 (Furtado) 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3"/>
            <a:r>
              <a:rPr altLang="pt-BR" sz="2800" dirty="0" smtClean="0"/>
              <a:t>consumo e investimentos domésticos passam a ser os fatores chaves na determinação da renda nacional</a:t>
            </a:r>
          </a:p>
          <a:p>
            <a:pPr lvl="1"/>
            <a:r>
              <a:rPr lang="pt-BR" altLang="pt-BR" sz="3000" dirty="0" smtClean="0"/>
              <a:t>Industrialização </a:t>
            </a:r>
            <a:endParaRPr altLang="pt-BR" sz="3000" dirty="0" smtClean="0"/>
          </a:p>
          <a:p>
            <a:pPr>
              <a:buFont typeface="Wingdings" panose="05000000000000000000" pitchFamily="2" charset="2"/>
              <a:buNone/>
            </a:pPr>
            <a:endParaRPr altLang="pt-BR" dirty="0" smtClean="0"/>
          </a:p>
        </p:txBody>
      </p:sp>
      <p:sp>
        <p:nvSpPr>
          <p:cNvPr id="13316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80736"/>
            <a:ext cx="9144793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2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4825"/>
            <a:ext cx="9144000" cy="5848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90513" y="1458913"/>
            <a:ext cx="11788775" cy="522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1"/>
            <a:r>
              <a:rPr lang="pt-BR" altLang="pt-BR" sz="3000" dirty="0" smtClean="0"/>
              <a:t>Industrialização </a:t>
            </a:r>
            <a:endParaRPr altLang="pt-BR" sz="3000" dirty="0" smtClean="0"/>
          </a:p>
          <a:p>
            <a:pPr lvl="3"/>
            <a:r>
              <a:rPr altLang="pt-BR" sz="2800" dirty="0" smtClean="0"/>
              <a:t>Exportações continuam importantes</a:t>
            </a:r>
          </a:p>
          <a:p>
            <a:pPr lvl="3"/>
            <a:r>
              <a:rPr altLang="pt-BR" sz="2800" dirty="0" smtClean="0"/>
              <a:t>Restrições externas (relativas) </a:t>
            </a:r>
            <a:r>
              <a:rPr altLang="pt-BR" sz="2800" dirty="0" err="1" smtClean="0"/>
              <a:t>tb</a:t>
            </a:r>
            <a:r>
              <a:rPr altLang="pt-BR" sz="2800" dirty="0" smtClean="0"/>
              <a:t> são importante, “principal determinante das linhas principais da política econômica”</a:t>
            </a:r>
          </a:p>
          <a:p>
            <a:pPr>
              <a:buFont typeface="Wingdings" panose="05000000000000000000" pitchFamily="2" charset="2"/>
              <a:buNone/>
            </a:pPr>
            <a:endParaRPr altLang="pt-B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4" y="-297"/>
            <a:ext cx="11534632" cy="685859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416800" y="1950720"/>
            <a:ext cx="3210560" cy="348755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90513" y="1458913"/>
            <a:ext cx="11788775" cy="522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1"/>
            <a:r>
              <a:rPr lang="pt-BR" altLang="pt-BR" sz="3000" dirty="0" smtClean="0"/>
              <a:t>Industrialização</a:t>
            </a:r>
            <a:endParaRPr altLang="pt-BR" sz="3000" dirty="0" smtClean="0"/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928688" y="4511831"/>
            <a:ext cx="9753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>
                <a:latin typeface="Arial" panose="020B0604020202020204" pitchFamily="34" charset="0"/>
              </a:rPr>
              <a:t>Período marcado pelo desenvolvimentismo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330200" y="-77787"/>
            <a:ext cx="7160491" cy="863600"/>
          </a:xfrm>
        </p:spPr>
        <p:txBody>
          <a:bodyPr/>
          <a:lstStyle/>
          <a:p>
            <a:pPr eaLnBrk="1" hangingPunct="1"/>
            <a:r>
              <a:rPr altLang="pt-BR" dirty="0" smtClean="0"/>
              <a:t>Desenvolvimentismo:  definição do conceito</a:t>
            </a:r>
          </a:p>
        </p:txBody>
      </p:sp>
      <p:pic>
        <p:nvPicPr>
          <p:cNvPr id="20483" name="Picture 5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639888"/>
            <a:ext cx="15017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15950" y="4189413"/>
            <a:ext cx="264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Ricardo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Bielschowsky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(UFRJ)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2974975" y="1052513"/>
            <a:ext cx="9102725" cy="5805487"/>
          </a:xfrm>
          <a:prstGeom prst="wedgeRectCallout">
            <a:avLst>
              <a:gd name="adj1" fmla="val -59185"/>
              <a:gd name="adj2" fmla="val -2325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pt-BR" alt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Desenvolvimentismo é a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ideologia de </a:t>
            </a:r>
            <a:r>
              <a:rPr lang="pt-BR" altLang="pt-BR" sz="2400" u="sng" dirty="0">
                <a:solidFill>
                  <a:srgbClr val="FFFF00"/>
                </a:solidFill>
                <a:cs typeface="Arial" panose="020B0604020202020204" pitchFamily="34" charset="0"/>
              </a:rPr>
              <a:t>transformação</a:t>
            </a:r>
            <a:r>
              <a:rPr lang="pt-BR" altLang="pt-BR" sz="2400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da sociedade brasileira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definida pelo projeto econômico</a:t>
            </a:r>
            <a:r>
              <a:rPr lang="pt-BR" altLang="pt-BR" sz="2400" dirty="0">
                <a:cs typeface="Arial" panose="020B0604020202020204" pitchFamily="34" charset="0"/>
              </a:rPr>
              <a:t>  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que se compõe dos seguintes pontos fundamentais</a:t>
            </a:r>
            <a:r>
              <a:rPr lang="pt-BR" altLang="pt-BR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 industrialização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integral é a via de superação da pobreza e do subdesenvolvimento brasileiro 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Não há meios de se alcançar uma industrialização eficiente e racional no Brasil através da espontaneidade das forças de mercado, e por isso, é necessário que 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estado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planeje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planejamento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deve definir a expansão desejada dos setores econômicos e os instrumentos de promoção desta expansão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Estado deve ordenar também a execução da expansão captando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orientando recursos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financeiros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promovendo investimentos diretos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naqueles setores que a iniciativa privada for insuficiente.”</a:t>
            </a:r>
          </a:p>
          <a:p>
            <a:pPr eaLnBrk="1" hangingPunct="1">
              <a:lnSpc>
                <a:spcPct val="110000"/>
              </a:lnSpc>
              <a:defRPr/>
            </a:pPr>
            <a:endParaRPr lang="pt-BR" altLang="pt-B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6" name="Retângulo 1"/>
          <p:cNvSpPr>
            <a:spLocks noChangeArrowheads="1"/>
          </p:cNvSpPr>
          <p:nvPr/>
        </p:nvSpPr>
        <p:spPr bwMode="auto">
          <a:xfrm>
            <a:off x="615950" y="5922963"/>
            <a:ext cx="5441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Pensamento Econômico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 Brasileiro (1988), p. 8)</a:t>
            </a:r>
          </a:p>
        </p:txBody>
      </p:sp>
      <p:sp>
        <p:nvSpPr>
          <p:cNvPr id="2" name="Texto Explicativo: Linha 1"/>
          <p:cNvSpPr/>
          <p:nvPr/>
        </p:nvSpPr>
        <p:spPr>
          <a:xfrm>
            <a:off x="7703127" y="0"/>
            <a:ext cx="4374573" cy="1052513"/>
          </a:xfrm>
          <a:prstGeom prst="borderCallout1">
            <a:avLst>
              <a:gd name="adj1" fmla="val 102118"/>
              <a:gd name="adj2" fmla="val 3069"/>
              <a:gd name="adj3" fmla="val 116569"/>
              <a:gd name="adj4" fmla="val 16019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Modernização;</a:t>
            </a:r>
          </a:p>
          <a:p>
            <a:pPr algn="ctr">
              <a:defRPr/>
            </a:pPr>
            <a:r>
              <a:rPr lang="pt-BR" sz="2000" b="1" dirty="0"/>
              <a:t>Superação do atraso;</a:t>
            </a:r>
          </a:p>
          <a:p>
            <a:pPr algn="ctr">
              <a:defRPr/>
            </a:pPr>
            <a:r>
              <a:rPr lang="pt-BR" sz="2000" b="1" dirty="0"/>
              <a:t>Reversão do subdesenvolvimento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150813" y="122238"/>
            <a:ext cx="11768137" cy="10731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pt-BR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Dependendo do “historiador das ideias econômicas” pode haver alguma variação no conceito de desenvolvimentismo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492125" y="1392238"/>
            <a:ext cx="11426825" cy="527526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57200" indent="-457200" eaLnBrk="1" hangingPunct="1">
              <a:lnSpc>
                <a:spcPct val="100000"/>
              </a:lnSpc>
              <a:defRPr/>
            </a:pPr>
            <a:r>
              <a:rPr altLang="pt-BR" sz="2800" dirty="0"/>
              <a:t>Pedro Fonseca(UFRGS), por exemplo: </a:t>
            </a:r>
            <a:r>
              <a:rPr altLang="pt-BR" sz="2400" dirty="0"/>
              <a:t>Desenvolvimentismo é o “elo que unifica e da sentido ao conjunto de ações do governo” e envolve </a:t>
            </a:r>
          </a:p>
          <a:p>
            <a:pPr marL="914400" lvl="1" indent="-457200" eaLnBrk="1" hangingPunct="1">
              <a:lnSpc>
                <a:spcPct val="100000"/>
              </a:lnSpc>
              <a:defRPr/>
            </a:pPr>
            <a:r>
              <a:rPr altLang="pt-BR" sz="3200" dirty="0"/>
              <a:t>Superação (reversão) do atraso ou do subdesenvolvimento</a:t>
            </a:r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Industrialização; </a:t>
            </a:r>
            <a:endParaRPr altLang="pt-BR" sz="2800" dirty="0" smtClean="0"/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 smtClean="0"/>
              <a:t>intervencionismo </a:t>
            </a:r>
            <a:r>
              <a:rPr altLang="pt-BR" sz="2800" dirty="0"/>
              <a:t>pro - crescimento  </a:t>
            </a:r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nacionalismo (entendido de uma forma ampla)</a:t>
            </a:r>
          </a:p>
          <a:p>
            <a:pPr marL="457200" indent="-457200" eaLnBrk="1" hangingPunct="1">
              <a:lnSpc>
                <a:spcPct val="100000"/>
              </a:lnSpc>
              <a:defRPr/>
            </a:pPr>
            <a:r>
              <a:rPr altLang="pt-BR" sz="2800" dirty="0"/>
              <a:t>Relativo consenso em torno da ligação desenvolvimentismo e industrialização e estado, porém divergências sobre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necessidade  de uma ideologia nacionalista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até onde vai Estado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Ligação com desenvolvimento social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Ligação com desenvolvimento político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204788" y="352425"/>
            <a:ext cx="11987212" cy="739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Origem do </a:t>
            </a:r>
            <a:r>
              <a:rPr altLang="pt-BR" sz="4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desevolvimentismo</a:t>
            </a:r>
            <a:r>
              <a:rPr altLang="pt-BR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– Pedro Fonseca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49263" y="1446213"/>
            <a:ext cx="11742737" cy="48625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altLang="pt-BR" sz="2800" dirty="0"/>
              <a:t>Ideário desenvolvimentista aparece se estabelece nos anos 30 – 40</a:t>
            </a:r>
          </a:p>
          <a:p>
            <a:pPr lvl="1" eaLnBrk="1" hangingPunct="1">
              <a:defRPr/>
            </a:pPr>
            <a:r>
              <a:rPr altLang="pt-BR" sz="2400" dirty="0"/>
              <a:t>Mas partes deste pensamento já vinha sendo desenvolvidos nas décadas anteriores</a:t>
            </a:r>
          </a:p>
          <a:p>
            <a:pPr lvl="3" eaLnBrk="1" hangingPunct="1">
              <a:defRPr/>
            </a:pPr>
            <a:r>
              <a:rPr altLang="pt-BR" sz="1800" dirty="0"/>
              <a:t>Industrialistas, papelistas, </a:t>
            </a:r>
          </a:p>
          <a:p>
            <a:pPr lvl="1" eaLnBrk="1" hangingPunct="1">
              <a:defRPr/>
            </a:pPr>
            <a:r>
              <a:rPr altLang="pt-BR" sz="2400" dirty="0"/>
              <a:t>mas raro de achar</a:t>
            </a:r>
          </a:p>
          <a:p>
            <a:pPr lvl="2" eaLnBrk="1" hangingPunct="1">
              <a:defRPr/>
            </a:pPr>
            <a:r>
              <a:rPr altLang="pt-BR" sz="2000" dirty="0"/>
              <a:t> os diferentes elementos combinados num mesmo pensamento coerente e integrado e </a:t>
            </a:r>
          </a:p>
          <a:p>
            <a:pPr lvl="2" eaLnBrk="1" hangingPunct="1">
              <a:defRPr/>
            </a:pPr>
            <a:r>
              <a:rPr altLang="pt-BR" sz="2000" dirty="0"/>
              <a:t>principalmente que este passe a ser defendido como uma política deliberada e consciente de ação</a:t>
            </a:r>
          </a:p>
          <a:p>
            <a:pPr eaLnBrk="1" hangingPunct="1">
              <a:defRPr/>
            </a:pPr>
            <a:r>
              <a:rPr altLang="pt-BR" sz="2800" dirty="0"/>
              <a:t>Precursores do desenvolvimentismo</a:t>
            </a:r>
          </a:p>
          <a:p>
            <a:pPr lvl="1" eaLnBrk="1" hangingPunct="1">
              <a:defRPr/>
            </a:pPr>
            <a:r>
              <a:rPr altLang="pt-BR" sz="2400" dirty="0"/>
              <a:t>Defensores da indústria</a:t>
            </a:r>
          </a:p>
          <a:p>
            <a:pPr lvl="1" eaLnBrk="1" hangingPunct="1">
              <a:defRPr/>
            </a:pPr>
            <a:r>
              <a:rPr altLang="pt-BR" sz="2400" dirty="0"/>
              <a:t>Nacionalistas</a:t>
            </a:r>
          </a:p>
          <a:p>
            <a:pPr lvl="1" eaLnBrk="1" hangingPunct="1">
              <a:defRPr/>
            </a:pPr>
            <a:r>
              <a:rPr altLang="pt-BR" sz="2400" dirty="0"/>
              <a:t>Papelistas e </a:t>
            </a:r>
          </a:p>
          <a:p>
            <a:pPr lvl="1" eaLnBrk="1" hangingPunct="1">
              <a:defRPr/>
            </a:pPr>
            <a:r>
              <a:rPr altLang="pt-BR" sz="2400" dirty="0"/>
              <a:t>positivistas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bianchiniblog.files.wordpress.com/2017/03/image005.pn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186321"/>
            <a:ext cx="11323782" cy="65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 flipV="1">
            <a:off x="6779172" y="1401699"/>
            <a:ext cx="31531" cy="43617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8201889" y="1902692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878294" y="1888844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1032831" y="1768765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ta para a Direita 1"/>
          <p:cNvSpPr/>
          <p:nvPr/>
        </p:nvSpPr>
        <p:spPr>
          <a:xfrm>
            <a:off x="7573817" y="1046098"/>
            <a:ext cx="3676074" cy="84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32435" y="1265382"/>
            <a:ext cx="331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Pouco mais de ½ século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78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2192338" y="-163513"/>
            <a:ext cx="9750425" cy="11525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Desenvolvimentismo: correntes e oposições</a:t>
            </a:r>
          </a:p>
        </p:txBody>
      </p:sp>
      <p:pic>
        <p:nvPicPr>
          <p:cNvPr id="23555" name="Picture 3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73238"/>
            <a:ext cx="2001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50863" y="50847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Tw Cen MT" panose="020B0602020104020603" pitchFamily="34" charset="0"/>
              </a:rPr>
              <a:t>Ricardo Bielschowsky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359150" y="1504950"/>
            <a:ext cx="8583613" cy="5205413"/>
          </a:xfrm>
          <a:prstGeom prst="wedgeRectCallout">
            <a:avLst>
              <a:gd name="adj1" fmla="val -62547"/>
              <a:gd name="adj2" fmla="val -8191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8001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três variantes de pensamento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privado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não nacionalista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nacionalista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1632" y="-2701131"/>
            <a:ext cx="6408737" cy="121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196975"/>
            <a:ext cx="104632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7763" y="-4430712"/>
            <a:ext cx="792162" cy="104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4813"/>
            <a:ext cx="1055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04813"/>
            <a:ext cx="10556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8232" y="-4753769"/>
            <a:ext cx="863600" cy="111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36613"/>
            <a:ext cx="111807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0969" y="-3748881"/>
            <a:ext cx="476250" cy="100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8476" y="-1141413"/>
            <a:ext cx="5111750" cy="978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4813"/>
            <a:ext cx="10556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4781" y="-4129880"/>
            <a:ext cx="720725" cy="97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2192338" y="-163513"/>
            <a:ext cx="9750425" cy="11525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Desenvolvimentismo: correntes e oposições</a:t>
            </a:r>
          </a:p>
        </p:txBody>
      </p:sp>
      <p:pic>
        <p:nvPicPr>
          <p:cNvPr id="28675" name="Picture 3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73238"/>
            <a:ext cx="2001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50863" y="50847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Tw Cen MT" panose="020B0602020104020603" pitchFamily="34" charset="0"/>
              </a:rPr>
              <a:t>Ricardo Bielschowsky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359150" y="1504950"/>
            <a:ext cx="8583613" cy="5205413"/>
          </a:xfrm>
          <a:prstGeom prst="wedgeRectCallout">
            <a:avLst>
              <a:gd name="adj1" fmla="val -62546"/>
              <a:gd name="adj2" fmla="val -8190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8001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três variantes de pensamento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privado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não nacionalista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nacionalista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oposições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a) Correntes liberais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b) Correntes socialista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Outros: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	i) Nacional-desenvolvimentismo x desenvolvimentismo dependente associado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ii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) Desenvolvimentismo conservador x desenvolvimentismo social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Atual : novo desenvolvimentismo e sócio desenvolvimentismo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1528011" y="6051884"/>
            <a:ext cx="1831139" cy="360948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28600"/>
            <a:ext cx="9159875" cy="777875"/>
          </a:xfrm>
        </p:spPr>
        <p:txBody>
          <a:bodyPr/>
          <a:lstStyle/>
          <a:p>
            <a:r>
              <a:rPr altLang="pt-BR" sz="4400" b="1" smtClean="0"/>
              <a:t>O Estado Desenvolvimentista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1775" y="1460500"/>
            <a:ext cx="9369425" cy="53975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60400" indent="-660400" algn="ctr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altLang="pt-BR" sz="2800" dirty="0" smtClean="0"/>
              <a:t>Ao Estado caberiam diferentes funções :</a:t>
            </a:r>
            <a:endParaRPr altLang="pt-BR" sz="3200" dirty="0" smtClean="0"/>
          </a:p>
          <a:p>
            <a:pPr lvl="1"/>
            <a:r>
              <a:rPr altLang="pt-BR" sz="2400" u="sng" dirty="0" smtClean="0"/>
              <a:t>Estado condutor</a:t>
            </a:r>
          </a:p>
          <a:p>
            <a:pPr lvl="2"/>
            <a:r>
              <a:rPr altLang="pt-BR" sz="2000" dirty="0" smtClean="0"/>
              <a:t>Política econômica (moeda, cambio, fiscalidade) conduzida tendo em vista a industrialização </a:t>
            </a:r>
          </a:p>
          <a:p>
            <a:pPr lvl="1"/>
            <a:r>
              <a:rPr altLang="pt-BR" sz="2400" u="sng" dirty="0" smtClean="0"/>
              <a:t>Estado regulamentador</a:t>
            </a:r>
          </a:p>
          <a:p>
            <a:pPr lvl="2"/>
            <a:r>
              <a:rPr altLang="pt-BR" sz="2000" dirty="0" smtClean="0"/>
              <a:t>Estatização dos conflitos, regulação das atividades e dos mercados </a:t>
            </a:r>
          </a:p>
          <a:p>
            <a:pPr lvl="3"/>
            <a:r>
              <a:rPr altLang="pt-BR" sz="2000" dirty="0" smtClean="0"/>
              <a:t>Mercado de trabalho (Ministério, Justiça, sindicatos, previdência, CLT)</a:t>
            </a:r>
          </a:p>
          <a:p>
            <a:pPr lvl="3"/>
            <a:r>
              <a:rPr altLang="pt-BR" sz="2000" dirty="0" smtClean="0"/>
              <a:t>Conflitos </a:t>
            </a:r>
            <a:r>
              <a:rPr altLang="pt-BR" sz="2000" dirty="0" err="1" smtClean="0"/>
              <a:t>inter</a:t>
            </a:r>
            <a:r>
              <a:rPr altLang="pt-BR" sz="2000" dirty="0" smtClean="0"/>
              <a:t> capitalistas (leis, códigos, departamentos, conselhos</a:t>
            </a:r>
            <a:r>
              <a:rPr altLang="pt-BR" sz="2000" u="sng" dirty="0" smtClean="0"/>
              <a:t>)</a:t>
            </a:r>
          </a:p>
          <a:p>
            <a:pPr lvl="1"/>
            <a:r>
              <a:rPr altLang="pt-BR" sz="2400" u="sng" dirty="0" smtClean="0"/>
              <a:t>Estado produtor</a:t>
            </a:r>
            <a:endParaRPr altLang="pt-BR" sz="2400" dirty="0" smtClean="0"/>
          </a:p>
          <a:p>
            <a:pPr lvl="2"/>
            <a:r>
              <a:rPr altLang="pt-BR" sz="2000" dirty="0" smtClean="0"/>
              <a:t>Estatização da provisão e produção de infraestrutura e de bens intermediários</a:t>
            </a:r>
          </a:p>
          <a:p>
            <a:pPr lvl="1"/>
            <a:r>
              <a:rPr altLang="pt-BR" sz="2400" u="sng" dirty="0" smtClean="0"/>
              <a:t>Estado Financiador</a:t>
            </a:r>
          </a:p>
          <a:p>
            <a:pPr lvl="2"/>
            <a:r>
              <a:rPr altLang="pt-BR" sz="2000" dirty="0" smtClean="0"/>
              <a:t>Controle da absorção da poupança e de seu destino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485745" y="1804737"/>
            <a:ext cx="2545833" cy="41549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Até onde isto é possível – Problemas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Capacidade de financiamento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Capacidade de planejamento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Falhas de mercado x falhas de governo 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188913"/>
            <a:ext cx="9348788" cy="752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pt-BR" sz="4400" dirty="0"/>
              <a:t>Período de 1930 – 1960: Industrialização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412875"/>
            <a:ext cx="9853613" cy="527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altLang="pt-BR" sz="4000" dirty="0"/>
              <a:t>Diferentes fases: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1930-45: </a:t>
            </a:r>
            <a:r>
              <a:rPr altLang="pt-BR" sz="3600" u="sng" dirty="0"/>
              <a:t>deslocamento centro dinâmico</a:t>
            </a:r>
            <a:r>
              <a:rPr altLang="pt-BR" sz="3600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3200" dirty="0"/>
              <a:t>Crise de 30 e acomodação da economia à II Guerra Mundial 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Primeiro Governo Vargas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1945 – 55: </a:t>
            </a:r>
            <a:r>
              <a:rPr altLang="pt-BR" sz="3600" u="sng" dirty="0"/>
              <a:t>industrialização restringida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Dutra e segundo governo Vargas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1956 - </a:t>
            </a:r>
            <a:r>
              <a:rPr altLang="pt-BR" sz="3600" dirty="0" smtClean="0"/>
              <a:t>80</a:t>
            </a:r>
            <a:r>
              <a:rPr altLang="pt-BR" sz="3600" dirty="0"/>
              <a:t>: </a:t>
            </a:r>
            <a:r>
              <a:rPr altLang="pt-BR" sz="3600" u="sng" dirty="0"/>
              <a:t>industrialização pesada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3200" dirty="0"/>
              <a:t>Capitalismo associado</a:t>
            </a:r>
            <a:r>
              <a:rPr altLang="pt-BR" sz="3200" u="sng" dirty="0"/>
              <a:t> 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JK e Plano Metas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Crise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Retomada </a:t>
            </a:r>
            <a:r>
              <a:rPr altLang="pt-BR" sz="2800" dirty="0" smtClean="0"/>
              <a:t>Milagre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sz="2800" dirty="0" smtClean="0"/>
              <a:t>IIPND</a:t>
            </a:r>
            <a:endParaRPr altLang="pt-BR" sz="28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alt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758" y="3200603"/>
            <a:ext cx="2822693" cy="269466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73126" y="5273965"/>
            <a:ext cx="5056620" cy="369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LHpBHKSzgo0/TI1V2sdqF9I/AAAAAAAAFi4/3I7envu_gzA/s400/fot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21163"/>
            <a:ext cx="356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122238" y="476250"/>
            <a:ext cx="9909175" cy="3600450"/>
          </a:xfrm>
          <a:prstGeom prst="wedgeRectCallout">
            <a:avLst>
              <a:gd name="adj1" fmla="val 33332"/>
              <a:gd name="adj2" fmla="val 871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O processo de substituição de importações pode ser entendido como um processo  de desenvolvimento “parcial” e “fechado” que, respondendo às restrições do comércio exterior, procurou repetir aceleradamente, e em condições históricas distintas, a experiência de industrialização dos países desenvolvidos </a:t>
            </a:r>
          </a:p>
        </p:txBody>
      </p:sp>
      <p:pic>
        <p:nvPicPr>
          <p:cNvPr id="31748" name="Picture 4" descr="http://img.ibiubi.com.br/produtos/8/6/1/2/8/4/0/1/img/01_economia-capitalismo-financeiro-maria-conceicao-tav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481513"/>
            <a:ext cx="2305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Substituição de Importações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600200"/>
            <a:ext cx="7966911" cy="4572000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Responde a estrangulamentos externos </a:t>
            </a:r>
          </a:p>
          <a:p>
            <a:r>
              <a:rPr lang="pt-BR" sz="4000" dirty="0" smtClean="0"/>
              <a:t>Fechado </a:t>
            </a:r>
          </a:p>
          <a:p>
            <a:pPr lvl="1"/>
            <a:r>
              <a:rPr lang="pt-BR" sz="3200" dirty="0"/>
              <a:t>V</a:t>
            </a:r>
            <a:r>
              <a:rPr lang="pt-BR" sz="3200" dirty="0" smtClean="0"/>
              <a:t>oltado para o mercado interno </a:t>
            </a:r>
          </a:p>
          <a:p>
            <a:pPr lvl="1"/>
            <a:r>
              <a:rPr lang="pt-BR" sz="3200" dirty="0" smtClean="0"/>
              <a:t>Protegido</a:t>
            </a:r>
          </a:p>
          <a:p>
            <a:r>
              <a:rPr lang="pt-BR" sz="4000" dirty="0" smtClean="0"/>
              <a:t>Parcial </a:t>
            </a:r>
          </a:p>
          <a:p>
            <a:pPr lvl="1"/>
            <a:r>
              <a:rPr lang="pt-BR" sz="3200" dirty="0" smtClean="0"/>
              <a:t>Por fases ou rodadas</a:t>
            </a:r>
          </a:p>
          <a:p>
            <a:pPr lvl="1"/>
            <a:r>
              <a:rPr lang="pt-BR" sz="3200" dirty="0" smtClean="0"/>
              <a:t>Com estrangulamentos internos  </a:t>
            </a:r>
          </a:p>
          <a:p>
            <a:pPr lvl="1"/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15400" y="1407694"/>
            <a:ext cx="2899612" cy="526297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Novamente: modelo  de industrialização criticado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Problemas com competição , inovação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Blocos de investimento – excesso de oferta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FFFF00"/>
                </a:solidFill>
              </a:rPr>
              <a:t>Problemas de falta de oferta e questões de inflação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866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3565237" y="4248728"/>
            <a:ext cx="1043710" cy="9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802909" y="3445163"/>
            <a:ext cx="1644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564240" y="4179448"/>
            <a:ext cx="1639466" cy="4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687123" y="738909"/>
            <a:ext cx="0" cy="58928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137239" y="4655127"/>
            <a:ext cx="1330036" cy="9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1314545" y="5098473"/>
            <a:ext cx="59113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08000" y="1062182"/>
            <a:ext cx="2900218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Primeira República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30071" y="5892800"/>
            <a:ext cx="130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II GM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624945" y="1791855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JK -Metas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208655" y="3260436"/>
            <a:ext cx="7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eal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flipH="1">
            <a:off x="9873672" y="1791855"/>
            <a:ext cx="144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FHC e Lula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714183" y="5259426"/>
            <a:ext cx="8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2008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1296073" y="6108489"/>
            <a:ext cx="101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2015-16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64339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36" y="182562"/>
            <a:ext cx="10657864" cy="6806817"/>
          </a:xfrm>
          <a:prstGeom prst="rect">
            <a:avLst/>
          </a:prstGeom>
        </p:spPr>
      </p:pic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82563"/>
            <a:ext cx="10345737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6499225" y="657225"/>
            <a:ext cx="23813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267825" y="657225"/>
            <a:ext cx="0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14950" y="781050"/>
            <a:ext cx="14288" cy="5000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46313" y="1562100"/>
            <a:ext cx="207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Y/N = (Y/L). (L/N)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462213" y="1857375"/>
            <a:ext cx="282575" cy="35083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773363" y="1857375"/>
            <a:ext cx="363537" cy="663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082800" y="4699000"/>
            <a:ext cx="4416425" cy="412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3273425" y="4516438"/>
            <a:ext cx="0" cy="3270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601913" y="4519613"/>
            <a:ext cx="779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3273425" y="4516438"/>
            <a:ext cx="0" cy="327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6527800" y="5049838"/>
            <a:ext cx="2713038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7369967" y="4833105"/>
            <a:ext cx="1612901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Y/N </a:t>
            </a:r>
            <a:r>
              <a:rPr lang="pt-BR" altLang="pt-BR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estab</a:t>
            </a:r>
            <a:endParaRPr lang="pt-BR" altLang="pt-BR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Gde</a:t>
            </a:r>
            <a:r>
              <a:rPr lang="pt-BR" altLang="pt-BR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variação 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9267825" y="4516438"/>
            <a:ext cx="19335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10013950" y="4333875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0607675" y="4375150"/>
            <a:ext cx="0" cy="28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4090737" y="781050"/>
            <a:ext cx="17713" cy="50006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1971675" y="3979863"/>
            <a:ext cx="3357563" cy="301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2744788" y="3702050"/>
            <a:ext cx="11572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r>
              <a:rPr lang="pt-BR" altLang="pt-BR" b="1" dirty="0" err="1">
                <a:solidFill>
                  <a:srgbClr val="0070C0"/>
                </a:solidFill>
                <a:latin typeface="Arial" panose="020B0604020202020204" pitchFamily="34" charset="0"/>
              </a:rPr>
              <a:t>cte</a:t>
            </a:r>
            <a:endParaRPr lang="pt-BR" altLang="pt-BR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3425825" y="4051300"/>
            <a:ext cx="6350" cy="3127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6523038" y="4156075"/>
            <a:ext cx="1757362" cy="9525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7200900" y="3871913"/>
            <a:ext cx="88265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53" name="Conector de Seta Reta 52"/>
          <p:cNvCxnSpPr/>
          <p:nvPr/>
        </p:nvCxnSpPr>
        <p:spPr>
          <a:xfrm flipV="1">
            <a:off x="7821613" y="3851275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7821613" y="4241800"/>
            <a:ext cx="6350" cy="2746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8280400" y="6413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925050" y="6667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Conector de Seta Reta 17416"/>
          <p:cNvCxnSpPr/>
          <p:nvPr/>
        </p:nvCxnSpPr>
        <p:spPr>
          <a:xfrm>
            <a:off x="9925050" y="5091113"/>
            <a:ext cx="127635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>
            <a:spLocks noChangeArrowheads="1"/>
          </p:cNvSpPr>
          <p:nvPr/>
        </p:nvSpPr>
        <p:spPr bwMode="auto">
          <a:xfrm>
            <a:off x="10042525" y="4883150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70C0"/>
                </a:solidFill>
                <a:latin typeface="Arial" panose="020B0604020202020204" pitchFamily="34" charset="0"/>
              </a:rPr>
              <a:t>Y/L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77" name="Conector de Seta Reta 76"/>
          <p:cNvCxnSpPr/>
          <p:nvPr/>
        </p:nvCxnSpPr>
        <p:spPr>
          <a:xfrm flipV="1">
            <a:off x="10548938" y="4949825"/>
            <a:ext cx="0" cy="282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5329238" y="1857375"/>
            <a:ext cx="575786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6948489" y="1051719"/>
            <a:ext cx="11572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endParaRPr lang="pt-BR" altLang="pt-B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7596187" y="1036637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>
            <a:off x="7708902" y="499242"/>
            <a:ext cx="267308" cy="1431158"/>
          </a:xfrm>
          <a:prstGeom prst="lef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81157" y="499242"/>
            <a:ext cx="4179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Inicio da janela demográfica associada à transição demográfica (redução da taxa de dependência) </a:t>
            </a:r>
          </a:p>
          <a:p>
            <a:r>
              <a:rPr lang="pt-BR" sz="1600" b="1" dirty="0" smtClean="0">
                <a:solidFill>
                  <a:srgbClr val="0070C0"/>
                </a:solidFill>
              </a:rPr>
              <a:t>Entrada das mulheres no mercado de trabalho </a:t>
            </a:r>
            <a:endParaRPr lang="pt-BR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1" grpId="0" animBg="1"/>
      <p:bldP spid="38" grpId="0" animBg="1"/>
      <p:bldP spid="46" grpId="0" animBg="1"/>
      <p:bldP spid="52" grpId="0" animBg="1"/>
      <p:bldP spid="76" grpId="0" animBg="1"/>
      <p:bldP spid="37" grpId="0" animBg="1"/>
      <p:bldP spid="1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38150"/>
            <a:ext cx="107569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49875" y="4149725"/>
            <a:ext cx="5510213" cy="46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3" y="825500"/>
            <a:ext cx="2171700" cy="457200"/>
          </a:xfrm>
          <a:prstGeom prst="rect">
            <a:avLst/>
          </a:prstGeom>
        </p:spPr>
      </p:pic>
      <p:sp>
        <p:nvSpPr>
          <p:cNvPr id="6" name="Balão de Fala: Retângulo 3"/>
          <p:cNvSpPr/>
          <p:nvPr/>
        </p:nvSpPr>
        <p:spPr>
          <a:xfrm>
            <a:off x="2574508" y="711869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6400"/>
            <a:ext cx="11196463" cy="6134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23900"/>
            <a:ext cx="1476375" cy="620712"/>
          </a:xfrm>
          <a:prstGeom prst="rect">
            <a:avLst/>
          </a:prstGeom>
        </p:spPr>
      </p:pic>
      <p:sp>
        <p:nvSpPr>
          <p:cNvPr id="8" name="Balão de Fala: Retângulo 3"/>
          <p:cNvSpPr/>
          <p:nvPr/>
        </p:nvSpPr>
        <p:spPr>
          <a:xfrm>
            <a:off x="2309813" y="723900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2713" y="4149724"/>
            <a:ext cx="5856287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2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mtClean="0"/>
              <a:t>Produtividade total de fatores: o efeito da mudança estrutural</a:t>
            </a:r>
          </a:p>
        </p:txBody>
      </p:sp>
      <p:pic>
        <p:nvPicPr>
          <p:cNvPr id="41987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800"/>
            <a:ext cx="6105525" cy="4551363"/>
          </a:xfrm>
        </p:spPr>
      </p:pic>
      <p:pic>
        <p:nvPicPr>
          <p:cNvPr id="41988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828800"/>
            <a:ext cx="6070600" cy="4551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pt-BR" smtClean="0"/>
              <a:t>Baixa importância do capital humano: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1" eaLnBrk="1" hangingPunct="1">
              <a:defRPr/>
            </a:pPr>
            <a:r>
              <a:rPr altLang="pt-BR" sz="1800" dirty="0"/>
              <a:t>1950</a:t>
            </a:r>
          </a:p>
          <a:p>
            <a:pPr lvl="2" eaLnBrk="1" hangingPunct="1">
              <a:defRPr/>
            </a:pPr>
            <a:r>
              <a:rPr altLang="pt-BR" sz="1600" dirty="0"/>
              <a:t>1,5 anos de escolaridade média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45% taxa bruta de matricula no ensino fundamental</a:t>
            </a:r>
          </a:p>
          <a:p>
            <a:pPr lvl="1" eaLnBrk="1" hangingPunct="1">
              <a:defRPr/>
            </a:pPr>
            <a:r>
              <a:rPr altLang="pt-BR" sz="1800" dirty="0"/>
              <a:t>1980: </a:t>
            </a:r>
          </a:p>
          <a:p>
            <a:pPr lvl="2" eaLnBrk="1" hangingPunct="1">
              <a:defRPr/>
            </a:pPr>
            <a:r>
              <a:rPr altLang="pt-BR" sz="1600" dirty="0"/>
              <a:t>25,5% da população com mais de 10 anos analfabeta (1970 : 32%)</a:t>
            </a:r>
          </a:p>
          <a:p>
            <a:pPr lvl="2" eaLnBrk="1" hangingPunct="1">
              <a:defRPr/>
            </a:pPr>
            <a:r>
              <a:rPr altLang="pt-BR" sz="1600" dirty="0"/>
              <a:t>2,8 anos de escolaridade media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27% desta população sem escolaridade</a:t>
            </a:r>
          </a:p>
          <a:p>
            <a:pPr lvl="2" eaLnBrk="1" hangingPunct="1">
              <a:defRPr/>
            </a:pPr>
            <a:r>
              <a:rPr altLang="pt-BR" sz="1600" dirty="0"/>
              <a:t>96% é a taxa bruta de matricula no ensino fundamental</a:t>
            </a:r>
          </a:p>
          <a:p>
            <a:pPr lvl="2" eaLnBrk="1" hangingPunct="1">
              <a:defRPr/>
            </a:pPr>
            <a:r>
              <a:rPr altLang="pt-BR" sz="1600" dirty="0"/>
              <a:t>2,8% tem ensino médio completo </a:t>
            </a:r>
          </a:p>
          <a:p>
            <a:pPr lvl="2" eaLnBrk="1" hangingPunct="1">
              <a:defRPr/>
            </a:pPr>
            <a:r>
              <a:rPr altLang="pt-BR" sz="1600" dirty="0"/>
              <a:t>34% é a taxa bruta de matricula no ensino médio</a:t>
            </a:r>
            <a:endParaRPr altLang="pt-BR" sz="1800" dirty="0"/>
          </a:p>
          <a:p>
            <a:pPr lvl="1" eaLnBrk="1" hangingPunct="1">
              <a:defRPr/>
            </a:pPr>
            <a:r>
              <a:rPr altLang="pt-BR" sz="1800" dirty="0"/>
              <a:t>Gasto publico em educação</a:t>
            </a:r>
          </a:p>
          <a:p>
            <a:pPr lvl="2" eaLnBrk="1" hangingPunct="1">
              <a:defRPr/>
            </a:pPr>
            <a:r>
              <a:rPr altLang="pt-BR" sz="1600" dirty="0"/>
              <a:t>1950: 1,4% do PIB e 1980: 2,4%</a:t>
            </a:r>
          </a:p>
          <a:p>
            <a:pPr lvl="3" eaLnBrk="1" hangingPunct="1">
              <a:defRPr/>
            </a:pPr>
            <a:r>
              <a:rPr altLang="pt-BR" sz="1600" dirty="0"/>
              <a:t>Concentração já naquela época com recursos em superior</a:t>
            </a:r>
          </a:p>
          <a:p>
            <a:pPr eaLnBrk="1" hangingPunct="1">
              <a:defRPr/>
            </a:pPr>
            <a:r>
              <a:rPr altLang="pt-BR" sz="2400" dirty="0"/>
              <a:t>Efeitos sobre distribuição:</a:t>
            </a:r>
          </a:p>
          <a:p>
            <a:pPr lvl="1" eaLnBrk="1" hangingPunct="1">
              <a:defRPr/>
            </a:pPr>
            <a:r>
              <a:rPr altLang="pt-BR" sz="1800" dirty="0"/>
              <a:t>Desigualdade de educação grande </a:t>
            </a:r>
          </a:p>
          <a:p>
            <a:pPr lvl="1" eaLnBrk="1" hangingPunct="1">
              <a:defRPr/>
            </a:pPr>
            <a:r>
              <a:rPr altLang="pt-BR" sz="1800" dirty="0"/>
              <a:t>combinada com retornos crescentemente elevados em relação a educação</a:t>
            </a:r>
          </a:p>
          <a:p>
            <a:pPr eaLnBrk="1" hangingPunct="1">
              <a:defRPr/>
            </a:pPr>
            <a:r>
              <a:rPr altLang="pt-BR" sz="2200" dirty="0"/>
              <a:t>Educação não é único elemento por </a:t>
            </a:r>
            <a:r>
              <a:rPr altLang="pt-BR" sz="2200" dirty="0" smtClean="0"/>
              <a:t>trás </a:t>
            </a:r>
            <a:r>
              <a:rPr altLang="pt-BR" sz="2200" dirty="0"/>
              <a:t>dos problemas distributivos </a:t>
            </a:r>
          </a:p>
          <a:p>
            <a:pPr eaLnBrk="1" hangingPunct="1">
              <a:defRPr/>
            </a:pPr>
            <a:endParaRPr altLang="pt-BR" sz="2400" dirty="0"/>
          </a:p>
        </p:txBody>
      </p:sp>
      <p:sp>
        <p:nvSpPr>
          <p:cNvPr id="6" name="Arco 5"/>
          <p:cNvSpPr/>
          <p:nvPr/>
        </p:nvSpPr>
        <p:spPr>
          <a:xfrm>
            <a:off x="7343775" y="1946275"/>
            <a:ext cx="1447800" cy="1096963"/>
          </a:xfrm>
          <a:prstGeom prst="arc">
            <a:avLst>
              <a:gd name="adj1" fmla="val 16207104"/>
              <a:gd name="adj2" fmla="val 531589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3" name="CaixaDeTexto 6"/>
          <p:cNvSpPr txBox="1">
            <a:spLocks noChangeArrowheads="1"/>
          </p:cNvSpPr>
          <p:nvPr/>
        </p:nvSpPr>
        <p:spPr bwMode="auto">
          <a:xfrm>
            <a:off x="8791575" y="2171700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Em 30 anos melhora é de menos de 1, 3 anos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8680450" y="2489200"/>
            <a:ext cx="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0086975" y="2817813"/>
            <a:ext cx="14288" cy="3619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CaixaDeTexto 11"/>
          <p:cNvSpPr txBox="1">
            <a:spLocks noChangeArrowheads="1"/>
          </p:cNvSpPr>
          <p:nvPr/>
        </p:nvSpPr>
        <p:spPr bwMode="auto">
          <a:xfrm>
            <a:off x="9158288" y="3168650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Basicamente no ensino fundamental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8939"/>
            <a:ext cx="12199153" cy="6858594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49382" y="738910"/>
            <a:ext cx="11693236" cy="4174836"/>
          </a:xfrm>
          <a:prstGeom prst="rect">
            <a:avLst/>
          </a:prstGeom>
          <a:solidFill>
            <a:srgbClr val="F4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47273" y="6474691"/>
            <a:ext cx="3297382" cy="230909"/>
          </a:xfrm>
          <a:prstGeom prst="rect">
            <a:avLst/>
          </a:prstGeom>
          <a:solidFill>
            <a:srgbClr val="F4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478983" y="258618"/>
            <a:ext cx="822035" cy="314037"/>
          </a:xfrm>
          <a:prstGeom prst="rect">
            <a:avLst/>
          </a:prstGeom>
          <a:solidFill>
            <a:srgbClr val="F4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>
                <a:solidFill>
                  <a:schemeClr val="tx1"/>
                </a:solidFill>
              </a:rPr>
              <a:t>1990)</a:t>
            </a:r>
            <a:endParaRPr lang="pt-BR" sz="1900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6255" y="863601"/>
            <a:ext cx="11928763" cy="1251527"/>
          </a:xfrm>
          <a:prstGeom prst="rect">
            <a:avLst/>
          </a:prstGeom>
          <a:solidFill>
            <a:srgbClr val="F4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55600"/>
            <a:ext cx="10439400" cy="60706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73219" y="6347752"/>
            <a:ext cx="2166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Fonte: SOUZA</a:t>
            </a:r>
            <a:r>
              <a:rPr lang="pt-BR" sz="12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P. (2019)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81468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2841C8-7E53-4E43-8FDA-C2B12D7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9" y="420414"/>
            <a:ext cx="10594426" cy="6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79920" y="6488668"/>
            <a:ext cx="2717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>
                <a:solidFill>
                  <a:srgbClr val="000000"/>
                </a:solidFill>
                <a:latin typeface="Arial"/>
                <a:cs typeface="Arial"/>
              </a:rPr>
              <a:t>Sources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: piketty.pse.ens.fr/capital21c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6556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18" y="139626"/>
            <a:ext cx="11796782" cy="671837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127" y="1914497"/>
            <a:ext cx="19858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SOUZA, P</a:t>
            </a:r>
            <a:r>
              <a:rPr lang="pt-BR" sz="1600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 (</a:t>
            </a:r>
            <a:r>
              <a:rPr lang="pt-BR" sz="16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2019</a:t>
            </a:r>
            <a:r>
              <a:rPr lang="pt-BR" sz="1600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) </a:t>
            </a:r>
            <a:r>
              <a:rPr lang="pt-BR" sz="1600" b="1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Uma história da desigualdade: a concentração de renda entre os Ricos no Brasil (1926 -2013).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São </a:t>
            </a:r>
            <a:r>
              <a:rPr lang="pt-BR" sz="16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Paulo: HUCITEC</a:t>
            </a:r>
            <a:r>
              <a:rPr lang="pt-BR" sz="1600" b="1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91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55307"/>
            <a:ext cx="12094205" cy="680299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7138219" y="1081548"/>
            <a:ext cx="39330" cy="4630994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424516" y="1081548"/>
            <a:ext cx="39329" cy="4630994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991601" y="1081548"/>
            <a:ext cx="68826" cy="46309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2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61691"/>
              </p:ext>
            </p:extLst>
          </p:nvPr>
        </p:nvGraphicFramePr>
        <p:xfrm>
          <a:off x="662152" y="231228"/>
          <a:ext cx="10699531" cy="642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92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30200"/>
            <a:ext cx="10439400" cy="64230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98601" y="6476292"/>
            <a:ext cx="2166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Fonte: SOUZA</a:t>
            </a:r>
            <a:r>
              <a:rPr lang="pt-BR" sz="1200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P. (2019)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9060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536028"/>
            <a:ext cx="11109435" cy="61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1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043" name="Group 83"/>
          <p:cNvGraphicFramePr>
            <a:graphicFrameLocks noGrp="1"/>
          </p:cNvGraphicFramePr>
          <p:nvPr/>
        </p:nvGraphicFramePr>
        <p:xfrm>
          <a:off x="1524000" y="692150"/>
          <a:ext cx="9144000" cy="5400677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757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ALGUNS DADOS MACROECONÔMICOS BÁSICOS: 1947-1980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94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Taxa Média de Crescimento</a:t>
                      </a: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60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PIB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Indústria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BCND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BK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BI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Governo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Ind.Transf.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1947/55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1955/62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1962/67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1967/73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1973/80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71"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Fonte: Serra (1981)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24000" y="3868738"/>
            <a:ext cx="8886825" cy="436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5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 smtClean="0"/>
              <a:t>Período de 1930 - 1960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1813" y="1628775"/>
            <a:ext cx="10487169" cy="44672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altLang="pt-BR" sz="4000" dirty="0" smtClean="0"/>
              <a:t>Crescimento e Transformação estrutural da sociedade brasileira</a:t>
            </a:r>
          </a:p>
          <a:p>
            <a:pPr lvl="1"/>
            <a:r>
              <a:rPr altLang="pt-BR" sz="3600" dirty="0" smtClean="0"/>
              <a:t>Crescimento econômico com:</a:t>
            </a:r>
          </a:p>
          <a:p>
            <a:pPr lvl="3"/>
            <a:r>
              <a:rPr altLang="pt-BR" sz="3000" dirty="0" smtClean="0"/>
              <a:t>População fechada e inicio da transição demográfica</a:t>
            </a:r>
          </a:p>
          <a:p>
            <a:pPr lvl="4"/>
            <a:r>
              <a:rPr lang="pt-BR" altLang="pt-BR" sz="3000" dirty="0" smtClean="0"/>
              <a:t>Taxa de crescimento populacional ascendente</a:t>
            </a:r>
            <a:endParaRPr altLang="pt-BR" sz="3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 aberta x fechada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87" y="1595085"/>
            <a:ext cx="914479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População: urbanização e transição demográfica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74" y="1494503"/>
            <a:ext cx="10687664" cy="52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772400" cy="635000"/>
          </a:xfrm>
        </p:spPr>
        <p:txBody>
          <a:bodyPr/>
          <a:lstStyle/>
          <a:p>
            <a:r>
              <a:rPr lang="pt-BR" altLang="pt-BR"/>
              <a:t>Transição Demográfica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4872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98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2538</TotalTime>
  <Words>1290</Words>
  <Application>Microsoft Office PowerPoint</Application>
  <PresentationFormat>Widescreen</PresentationFormat>
  <Paragraphs>274</Paragraphs>
  <Slides>42</Slides>
  <Notes>5</Notes>
  <HiddenSlides>7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Euphemia</vt:lpstr>
      <vt:lpstr>Plantagenet Cherokee</vt:lpstr>
      <vt:lpstr>Times New Roman</vt:lpstr>
      <vt:lpstr>Tw Cen MT</vt:lpstr>
      <vt:lpstr>Verdana</vt:lpstr>
      <vt:lpstr>Wingdings</vt:lpstr>
      <vt:lpstr>Literatura acadêmica 16x9</vt:lpstr>
      <vt:lpstr>Aula 02.  Desenvolvimentismo e industrialização</vt:lpstr>
      <vt:lpstr>Apresentação do PowerPoint</vt:lpstr>
      <vt:lpstr>Apresentação do PowerPoint</vt:lpstr>
      <vt:lpstr>Apresentação do PowerPoint</vt:lpstr>
      <vt:lpstr>Apresentação do PowerPoint</vt:lpstr>
      <vt:lpstr>Período de 1930 - 1960</vt:lpstr>
      <vt:lpstr>População aberta x fechada</vt:lpstr>
      <vt:lpstr>População: urbanização e transição demográfica</vt:lpstr>
      <vt:lpstr>Transição Demográfica</vt:lpstr>
      <vt:lpstr>Período de 1930 - 1960</vt:lpstr>
      <vt:lpstr>Vargas dá inicio a alterações importantes que ocorrem no período 30-60</vt:lpstr>
      <vt:lpstr>Apresentação do PowerPoint</vt:lpstr>
      <vt:lpstr>Apresentação do PowerPoint</vt:lpstr>
      <vt:lpstr>Vargas dá inicio a alterações importantes que ocorrem no período 30-60</vt:lpstr>
      <vt:lpstr>Apresentação do PowerPoint</vt:lpstr>
      <vt:lpstr>Vargas dá inicio a alterações importantes que ocorrem no período 30-60</vt:lpstr>
      <vt:lpstr>Desenvolvimentismo:  definição do conceito</vt:lpstr>
      <vt:lpstr>Dependendo do “historiador das ideias econômicas” pode haver alguma variação no conceito de desenvolvimentismo </vt:lpstr>
      <vt:lpstr>Origem do desevolvimentismo – Pedro Fonseca</vt:lpstr>
      <vt:lpstr>Desenvolvimentismo: correntes e oposições</vt:lpstr>
      <vt:lpstr>Apresentação do PowerPoint</vt:lpstr>
      <vt:lpstr>Apresentação do PowerPoint</vt:lpstr>
      <vt:lpstr>Apresentação do PowerPoint</vt:lpstr>
      <vt:lpstr>Apresentação do PowerPoint</vt:lpstr>
      <vt:lpstr>Desenvolvimentismo: correntes e oposições</vt:lpstr>
      <vt:lpstr>O Estado Desenvolvimentista</vt:lpstr>
      <vt:lpstr>Período de 1930 – 1960: Industrialização</vt:lpstr>
      <vt:lpstr>Apresentação do PowerPoint</vt:lpstr>
      <vt:lpstr>Substituição de Importações </vt:lpstr>
      <vt:lpstr>Apresentação do PowerPoint</vt:lpstr>
      <vt:lpstr>Apresentação do PowerPoint</vt:lpstr>
      <vt:lpstr>Apresentação do PowerPoint</vt:lpstr>
      <vt:lpstr>Produtividade total de fatores: o efeito da mudança estrutural</vt:lpstr>
      <vt:lpstr>Baixa importância do capital humano: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78</cp:revision>
  <dcterms:created xsi:type="dcterms:W3CDTF">2013-04-05T19:49:59Z</dcterms:created>
  <dcterms:modified xsi:type="dcterms:W3CDTF">2020-08-17T21:42:04Z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