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8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9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0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1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2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3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4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67"/>
  </p:notesMasterIdLst>
  <p:sldIdLst>
    <p:sldId id="291" r:id="rId2"/>
    <p:sldId id="292" r:id="rId3"/>
    <p:sldId id="293" r:id="rId4"/>
    <p:sldId id="294" r:id="rId5"/>
    <p:sldId id="295" r:id="rId6"/>
    <p:sldId id="296" r:id="rId7"/>
    <p:sldId id="297" r:id="rId8"/>
    <p:sldId id="298" r:id="rId9"/>
    <p:sldId id="299" r:id="rId10"/>
    <p:sldId id="300" r:id="rId11"/>
    <p:sldId id="301" r:id="rId12"/>
    <p:sldId id="302" r:id="rId13"/>
    <p:sldId id="303" r:id="rId14"/>
    <p:sldId id="304" r:id="rId15"/>
    <p:sldId id="305" r:id="rId16"/>
    <p:sldId id="306" r:id="rId17"/>
    <p:sldId id="314" r:id="rId18"/>
    <p:sldId id="315" r:id="rId19"/>
    <p:sldId id="316" r:id="rId20"/>
    <p:sldId id="317" r:id="rId21"/>
    <p:sldId id="318" r:id="rId22"/>
    <p:sldId id="409" r:id="rId23"/>
    <p:sldId id="320" r:id="rId24"/>
    <p:sldId id="321" r:id="rId25"/>
    <p:sldId id="322" r:id="rId26"/>
    <p:sldId id="323" r:id="rId27"/>
    <p:sldId id="324" r:id="rId28"/>
    <p:sldId id="325" r:id="rId29"/>
    <p:sldId id="326" r:id="rId30"/>
    <p:sldId id="327" r:id="rId31"/>
    <p:sldId id="328" r:id="rId32"/>
    <p:sldId id="329" r:id="rId33"/>
    <p:sldId id="330" r:id="rId34"/>
    <p:sldId id="331" r:id="rId35"/>
    <p:sldId id="398" r:id="rId36"/>
    <p:sldId id="446" r:id="rId37"/>
    <p:sldId id="447" r:id="rId38"/>
    <p:sldId id="448" r:id="rId39"/>
    <p:sldId id="458" r:id="rId40"/>
    <p:sldId id="462" r:id="rId41"/>
    <p:sldId id="461" r:id="rId42"/>
    <p:sldId id="460" r:id="rId43"/>
    <p:sldId id="459" r:id="rId44"/>
    <p:sldId id="463" r:id="rId45"/>
    <p:sldId id="465" r:id="rId46"/>
    <p:sldId id="464" r:id="rId47"/>
    <p:sldId id="466" r:id="rId48"/>
    <p:sldId id="451" r:id="rId49"/>
    <p:sldId id="467" r:id="rId50"/>
    <p:sldId id="457" r:id="rId51"/>
    <p:sldId id="456" r:id="rId52"/>
    <p:sldId id="455" r:id="rId53"/>
    <p:sldId id="454" r:id="rId54"/>
    <p:sldId id="468" r:id="rId55"/>
    <p:sldId id="453" r:id="rId56"/>
    <p:sldId id="452" r:id="rId57"/>
    <p:sldId id="470" r:id="rId58"/>
    <p:sldId id="471" r:id="rId59"/>
    <p:sldId id="472" r:id="rId60"/>
    <p:sldId id="450" r:id="rId61"/>
    <p:sldId id="473" r:id="rId62"/>
    <p:sldId id="475" r:id="rId63"/>
    <p:sldId id="474" r:id="rId64"/>
    <p:sldId id="477" r:id="rId65"/>
    <p:sldId id="478" r:id="rId6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855E"/>
    <a:srgbClr val="BF5D38"/>
    <a:srgbClr val="530101"/>
    <a:srgbClr val="A67063"/>
    <a:srgbClr val="E3CDA4"/>
    <a:srgbClr val="665657"/>
    <a:srgbClr val="9A2E22"/>
    <a:srgbClr val="006666"/>
    <a:srgbClr val="6D3500"/>
    <a:srgbClr val="4802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30299" autoAdjust="0"/>
    <p:restoredTop sz="94660"/>
  </p:normalViewPr>
  <p:slideViewPr>
    <p:cSldViewPr snapToGrid="0">
      <p:cViewPr varScale="1">
        <p:scale>
          <a:sx n="83" d="100"/>
          <a:sy n="83" d="100"/>
        </p:scale>
        <p:origin x="72" y="1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9795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8CB864-363C-4306-BFAF-3F8804709C1D}" type="doc">
      <dgm:prSet loTypeId="urn:microsoft.com/office/officeart/2005/8/layout/process3" loCatId="process" qsTypeId="urn:microsoft.com/office/officeart/2005/8/quickstyle/simple5" qsCatId="simple" csTypeId="urn:microsoft.com/office/officeart/2005/8/colors/accent1_4" csCatId="accent1" phldr="1"/>
      <dgm:spPr/>
      <dgm:t>
        <a:bodyPr/>
        <a:lstStyle/>
        <a:p>
          <a:endParaRPr lang="pt-BR"/>
        </a:p>
      </dgm:t>
    </dgm:pt>
    <dgm:pt modelId="{B2D3DFF7-AB48-4A7D-A041-2313A31821F3}">
      <dgm:prSet/>
      <dgm:spPr/>
      <dgm:t>
        <a:bodyPr/>
        <a:lstStyle/>
        <a:p>
          <a:r>
            <a:rPr lang="pt-BR" dirty="0"/>
            <a:t>Efeito da realização de um projeto de investimento: </a:t>
          </a:r>
        </a:p>
      </dgm:t>
    </dgm:pt>
    <dgm:pt modelId="{5663AEEB-15EF-4FF9-B2EE-D6AF2F8B40E0}" type="parTrans" cxnId="{811E6AEB-8B0E-49CE-8EB1-5630012FE7D7}">
      <dgm:prSet/>
      <dgm:spPr/>
      <dgm:t>
        <a:bodyPr/>
        <a:lstStyle/>
        <a:p>
          <a:endParaRPr lang="pt-BR"/>
        </a:p>
      </dgm:t>
    </dgm:pt>
    <dgm:pt modelId="{73364F7D-E268-46BD-A41A-02535856CEFB}" type="sibTrans" cxnId="{811E6AEB-8B0E-49CE-8EB1-5630012FE7D7}">
      <dgm:prSet/>
      <dgm:spPr/>
      <dgm:t>
        <a:bodyPr/>
        <a:lstStyle/>
        <a:p>
          <a:endParaRPr lang="pt-BR"/>
        </a:p>
      </dgm:t>
    </dgm:pt>
    <dgm:pt modelId="{DE5ED759-8507-4DE3-9D46-B1F4D2E0FC86}">
      <dgm:prSet/>
      <dgm:spPr/>
      <dgm:t>
        <a:bodyPr/>
        <a:lstStyle/>
        <a:p>
          <a:r>
            <a:rPr lang="pt-BR" dirty="0"/>
            <a:t>alterar o fluxo de caixa geral da empresa hoje e no futuro.</a:t>
          </a:r>
        </a:p>
      </dgm:t>
    </dgm:pt>
    <dgm:pt modelId="{9D4E8900-0588-41A7-8FC7-7BD7FC225184}" type="parTrans" cxnId="{F7F056D7-546E-4886-B463-B164981FBD38}">
      <dgm:prSet/>
      <dgm:spPr/>
      <dgm:t>
        <a:bodyPr/>
        <a:lstStyle/>
        <a:p>
          <a:endParaRPr lang="pt-BR"/>
        </a:p>
      </dgm:t>
    </dgm:pt>
    <dgm:pt modelId="{4CFE3D75-8F59-48EE-921D-BDE07B9284D2}" type="sibTrans" cxnId="{F7F056D7-546E-4886-B463-B164981FBD38}">
      <dgm:prSet/>
      <dgm:spPr/>
      <dgm:t>
        <a:bodyPr/>
        <a:lstStyle/>
        <a:p>
          <a:endParaRPr lang="pt-BR"/>
        </a:p>
      </dgm:t>
    </dgm:pt>
    <dgm:pt modelId="{3D22D052-5581-4050-BA1A-DA94BBABBFC9}" type="pres">
      <dgm:prSet presAssocID="{B48CB864-363C-4306-BFAF-3F8804709C1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BF3F851F-3869-4384-82BA-A033859B6C57}" type="pres">
      <dgm:prSet presAssocID="{B2D3DFF7-AB48-4A7D-A041-2313A31821F3}" presName="composite" presStyleCnt="0"/>
      <dgm:spPr/>
    </dgm:pt>
    <dgm:pt modelId="{568425AF-5769-4748-BF6F-F4052BA25144}" type="pres">
      <dgm:prSet presAssocID="{B2D3DFF7-AB48-4A7D-A041-2313A31821F3}" presName="parTx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D35891E-CE5A-463D-B3AA-E45931508E15}" type="pres">
      <dgm:prSet presAssocID="{B2D3DFF7-AB48-4A7D-A041-2313A31821F3}" presName="parSh" presStyleLbl="node1" presStyleIdx="0" presStyleCnt="1"/>
      <dgm:spPr/>
      <dgm:t>
        <a:bodyPr/>
        <a:lstStyle/>
        <a:p>
          <a:endParaRPr lang="pt-BR"/>
        </a:p>
      </dgm:t>
    </dgm:pt>
    <dgm:pt modelId="{F65292E7-8228-45FB-B0E7-5B0E66584F2C}" type="pres">
      <dgm:prSet presAssocID="{B2D3DFF7-AB48-4A7D-A041-2313A31821F3}" presName="desTx" presStyleLbl="fgAcc1" presStyleIdx="0" presStyleCnt="1" custScaleY="8530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70A72B60-F6BC-4123-A651-61FECABF736F}" type="presOf" srcId="{B2D3DFF7-AB48-4A7D-A041-2313A31821F3}" destId="{568425AF-5769-4748-BF6F-F4052BA25144}" srcOrd="0" destOrd="0" presId="urn:microsoft.com/office/officeart/2005/8/layout/process3"/>
    <dgm:cxn modelId="{811E6AEB-8B0E-49CE-8EB1-5630012FE7D7}" srcId="{B48CB864-363C-4306-BFAF-3F8804709C1D}" destId="{B2D3DFF7-AB48-4A7D-A041-2313A31821F3}" srcOrd="0" destOrd="0" parTransId="{5663AEEB-15EF-4FF9-B2EE-D6AF2F8B40E0}" sibTransId="{73364F7D-E268-46BD-A41A-02535856CEFB}"/>
    <dgm:cxn modelId="{65945533-8986-4A7E-8A7E-11A00B768F4E}" type="presOf" srcId="{B2D3DFF7-AB48-4A7D-A041-2313A31821F3}" destId="{FD35891E-CE5A-463D-B3AA-E45931508E15}" srcOrd="1" destOrd="0" presId="urn:microsoft.com/office/officeart/2005/8/layout/process3"/>
    <dgm:cxn modelId="{CCFB24EF-A870-42FB-AB83-B695D5085EA3}" type="presOf" srcId="{B48CB864-363C-4306-BFAF-3F8804709C1D}" destId="{3D22D052-5581-4050-BA1A-DA94BBABBFC9}" srcOrd="0" destOrd="0" presId="urn:microsoft.com/office/officeart/2005/8/layout/process3"/>
    <dgm:cxn modelId="{F7F056D7-546E-4886-B463-B164981FBD38}" srcId="{B2D3DFF7-AB48-4A7D-A041-2313A31821F3}" destId="{DE5ED759-8507-4DE3-9D46-B1F4D2E0FC86}" srcOrd="0" destOrd="0" parTransId="{9D4E8900-0588-41A7-8FC7-7BD7FC225184}" sibTransId="{4CFE3D75-8F59-48EE-921D-BDE07B9284D2}"/>
    <dgm:cxn modelId="{7ACC99EB-0C1C-4153-B38B-CB13CC6B8E5D}" type="presOf" srcId="{DE5ED759-8507-4DE3-9D46-B1F4D2E0FC86}" destId="{F65292E7-8228-45FB-B0E7-5B0E66584F2C}" srcOrd="0" destOrd="0" presId="urn:microsoft.com/office/officeart/2005/8/layout/process3"/>
    <dgm:cxn modelId="{C999AA10-8832-4E9D-B097-1E3130BA3028}" type="presParOf" srcId="{3D22D052-5581-4050-BA1A-DA94BBABBFC9}" destId="{BF3F851F-3869-4384-82BA-A033859B6C57}" srcOrd="0" destOrd="0" presId="urn:microsoft.com/office/officeart/2005/8/layout/process3"/>
    <dgm:cxn modelId="{86BC156A-F422-47C3-BF43-4C7BCC3F111D}" type="presParOf" srcId="{BF3F851F-3869-4384-82BA-A033859B6C57}" destId="{568425AF-5769-4748-BF6F-F4052BA25144}" srcOrd="0" destOrd="0" presId="urn:microsoft.com/office/officeart/2005/8/layout/process3"/>
    <dgm:cxn modelId="{89F53D64-9A86-43CA-8F49-038EDB9BFB3C}" type="presParOf" srcId="{BF3F851F-3869-4384-82BA-A033859B6C57}" destId="{FD35891E-CE5A-463D-B3AA-E45931508E15}" srcOrd="1" destOrd="0" presId="urn:microsoft.com/office/officeart/2005/8/layout/process3"/>
    <dgm:cxn modelId="{27D82591-2378-49C8-BF36-92E4E0E4F9D0}" type="presParOf" srcId="{BF3F851F-3869-4384-82BA-A033859B6C57}" destId="{F65292E7-8228-45FB-B0E7-5B0E66584F2C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B607F91-53CA-4149-98D5-857F911E89B5}" type="doc">
      <dgm:prSet loTypeId="urn:microsoft.com/office/officeart/2005/8/layout/process3" loCatId="process" qsTypeId="urn:microsoft.com/office/officeart/2005/8/quickstyle/simple5" qsCatId="simple" csTypeId="urn:microsoft.com/office/officeart/2005/8/colors/accent2_4" csCatId="accent2" phldr="1"/>
      <dgm:spPr/>
      <dgm:t>
        <a:bodyPr/>
        <a:lstStyle/>
        <a:p>
          <a:endParaRPr lang="pt-BR"/>
        </a:p>
      </dgm:t>
    </dgm:pt>
    <dgm:pt modelId="{233E4E94-4C85-4868-AFF4-251399962B91}">
      <dgm:prSet custT="1"/>
      <dgm:spPr>
        <a:solidFill>
          <a:srgbClr val="703030"/>
        </a:solidFill>
      </dgm:spPr>
      <dgm:t>
        <a:bodyPr/>
        <a:lstStyle/>
        <a:p>
          <a:r>
            <a:rPr lang="pt-BR" sz="4000" u="sng" dirty="0"/>
            <a:t>Outras questões</a:t>
          </a:r>
          <a:r>
            <a:rPr lang="pt-BR" sz="4000" dirty="0"/>
            <a:t>: </a:t>
          </a:r>
        </a:p>
      </dgm:t>
    </dgm:pt>
    <dgm:pt modelId="{4A4F33BF-2FBA-4F61-9D39-90253F0BC82E}" type="parTrans" cxnId="{4AB635A4-B1AD-40DE-8D23-5E617324F0F0}">
      <dgm:prSet/>
      <dgm:spPr/>
      <dgm:t>
        <a:bodyPr/>
        <a:lstStyle/>
        <a:p>
          <a:endParaRPr lang="pt-BR"/>
        </a:p>
      </dgm:t>
    </dgm:pt>
    <dgm:pt modelId="{146B6CDE-D94B-4139-9B84-083759482DCD}" type="sibTrans" cxnId="{4AB635A4-B1AD-40DE-8D23-5E617324F0F0}">
      <dgm:prSet/>
      <dgm:spPr/>
      <dgm:t>
        <a:bodyPr/>
        <a:lstStyle/>
        <a:p>
          <a:endParaRPr lang="pt-BR"/>
        </a:p>
      </dgm:t>
    </dgm:pt>
    <dgm:pt modelId="{1E52C197-07AF-4DA2-8FC9-6B073390C96C}">
      <dgm:prSet custT="1"/>
      <dgm:spPr>
        <a:ln>
          <a:solidFill>
            <a:srgbClr val="703030"/>
          </a:solidFill>
        </a:ln>
      </dgm:spPr>
      <dgm:t>
        <a:bodyPr/>
        <a:lstStyle/>
        <a:p>
          <a:pPr>
            <a:buNone/>
          </a:pPr>
          <a:r>
            <a:rPr lang="pt-BR" sz="3100" dirty="0"/>
            <a:t>2) Considerar os fluxos de caixa depois do imposto de renda.</a:t>
          </a:r>
        </a:p>
      </dgm:t>
    </dgm:pt>
    <dgm:pt modelId="{075CD838-E3FA-4DA3-83B5-01AF4DF30D17}" type="parTrans" cxnId="{44850F3D-8F03-4A42-9215-01521E108C0F}">
      <dgm:prSet/>
      <dgm:spPr/>
      <dgm:t>
        <a:bodyPr/>
        <a:lstStyle/>
        <a:p>
          <a:endParaRPr lang="pt-BR"/>
        </a:p>
      </dgm:t>
    </dgm:pt>
    <dgm:pt modelId="{0DD91FAF-7792-4A21-A013-B1DE2DC495CF}" type="sibTrans" cxnId="{44850F3D-8F03-4A42-9215-01521E108C0F}">
      <dgm:prSet/>
      <dgm:spPr/>
      <dgm:t>
        <a:bodyPr/>
        <a:lstStyle/>
        <a:p>
          <a:endParaRPr lang="pt-BR"/>
        </a:p>
      </dgm:t>
    </dgm:pt>
    <dgm:pt modelId="{B7E7AA5F-FD42-439F-B35C-A8966AD778F7}" type="pres">
      <dgm:prSet presAssocID="{DB607F91-53CA-4149-98D5-857F911E89B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7903DCE-5709-4068-8B57-744B8BDA37E9}" type="pres">
      <dgm:prSet presAssocID="{233E4E94-4C85-4868-AFF4-251399962B91}" presName="composite" presStyleCnt="0"/>
      <dgm:spPr/>
    </dgm:pt>
    <dgm:pt modelId="{AA3213E2-1E02-4A6B-B064-087F29D1E40F}" type="pres">
      <dgm:prSet presAssocID="{233E4E94-4C85-4868-AFF4-251399962B91}" presName="parTx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7F5283E-5F10-4227-BBAF-B91597C9CD84}" type="pres">
      <dgm:prSet presAssocID="{233E4E94-4C85-4868-AFF4-251399962B91}" presName="parSh" presStyleLbl="node1" presStyleIdx="0" presStyleCnt="1" custScaleY="78676"/>
      <dgm:spPr/>
      <dgm:t>
        <a:bodyPr/>
        <a:lstStyle/>
        <a:p>
          <a:endParaRPr lang="pt-BR"/>
        </a:p>
      </dgm:t>
    </dgm:pt>
    <dgm:pt modelId="{F823E634-6B3C-408C-8970-BCDA57613747}" type="pres">
      <dgm:prSet presAssocID="{233E4E94-4C85-4868-AFF4-251399962B91}" presName="desTx" presStyleLbl="fgAcc1" presStyleIdx="0" presStyleCnt="1" custScaleY="62521" custLinFactNeighborY="-455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3C0F6327-B0F3-4225-9F79-A14693FADDBB}" type="presOf" srcId="{233E4E94-4C85-4868-AFF4-251399962B91}" destId="{AA3213E2-1E02-4A6B-B064-087F29D1E40F}" srcOrd="0" destOrd="0" presId="urn:microsoft.com/office/officeart/2005/8/layout/process3"/>
    <dgm:cxn modelId="{41B2B5B2-D82A-45B3-9BD2-558230DEAEB2}" type="presOf" srcId="{233E4E94-4C85-4868-AFF4-251399962B91}" destId="{17F5283E-5F10-4227-BBAF-B91597C9CD84}" srcOrd="1" destOrd="0" presId="urn:microsoft.com/office/officeart/2005/8/layout/process3"/>
    <dgm:cxn modelId="{44850F3D-8F03-4A42-9215-01521E108C0F}" srcId="{233E4E94-4C85-4868-AFF4-251399962B91}" destId="{1E52C197-07AF-4DA2-8FC9-6B073390C96C}" srcOrd="0" destOrd="0" parTransId="{075CD838-E3FA-4DA3-83B5-01AF4DF30D17}" sibTransId="{0DD91FAF-7792-4A21-A013-B1DE2DC495CF}"/>
    <dgm:cxn modelId="{4AB635A4-B1AD-40DE-8D23-5E617324F0F0}" srcId="{DB607F91-53CA-4149-98D5-857F911E89B5}" destId="{233E4E94-4C85-4868-AFF4-251399962B91}" srcOrd="0" destOrd="0" parTransId="{4A4F33BF-2FBA-4F61-9D39-90253F0BC82E}" sibTransId="{146B6CDE-D94B-4139-9B84-083759482DCD}"/>
    <dgm:cxn modelId="{A3B9BA77-C36B-479A-AFDA-5DF2103A34FC}" type="presOf" srcId="{1E52C197-07AF-4DA2-8FC9-6B073390C96C}" destId="{F823E634-6B3C-408C-8970-BCDA57613747}" srcOrd="0" destOrd="0" presId="urn:microsoft.com/office/officeart/2005/8/layout/process3"/>
    <dgm:cxn modelId="{7BEF8B10-1B43-4DAB-926B-E5D6237A1028}" type="presOf" srcId="{DB607F91-53CA-4149-98D5-857F911E89B5}" destId="{B7E7AA5F-FD42-439F-B35C-A8966AD778F7}" srcOrd="0" destOrd="0" presId="urn:microsoft.com/office/officeart/2005/8/layout/process3"/>
    <dgm:cxn modelId="{DAFE58F4-BBE7-4096-84B7-4B3630B60281}" type="presParOf" srcId="{B7E7AA5F-FD42-439F-B35C-A8966AD778F7}" destId="{67903DCE-5709-4068-8B57-744B8BDA37E9}" srcOrd="0" destOrd="0" presId="urn:microsoft.com/office/officeart/2005/8/layout/process3"/>
    <dgm:cxn modelId="{7C8D9B52-0D1C-400F-9F23-7456957252F1}" type="presParOf" srcId="{67903DCE-5709-4068-8B57-744B8BDA37E9}" destId="{AA3213E2-1E02-4A6B-B064-087F29D1E40F}" srcOrd="0" destOrd="0" presId="urn:microsoft.com/office/officeart/2005/8/layout/process3"/>
    <dgm:cxn modelId="{D0232761-6419-4816-AB5B-E4FDCCC48B50}" type="presParOf" srcId="{67903DCE-5709-4068-8B57-744B8BDA37E9}" destId="{17F5283E-5F10-4227-BBAF-B91597C9CD84}" srcOrd="1" destOrd="0" presId="urn:microsoft.com/office/officeart/2005/8/layout/process3"/>
    <dgm:cxn modelId="{6BC83E49-69CB-444B-960C-DB35C8E2F1BE}" type="presParOf" srcId="{67903DCE-5709-4068-8B57-744B8BDA37E9}" destId="{F823E634-6B3C-408C-8970-BCDA57613747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CCB889F-F073-4EFC-A07E-7DB99B352C89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A2D7C5EF-81D5-4139-B64D-33B63E49B156}">
      <dgm:prSet/>
      <dgm:spPr>
        <a:solidFill>
          <a:srgbClr val="503D00"/>
        </a:solidFill>
      </dgm:spPr>
      <dgm:t>
        <a:bodyPr/>
        <a:lstStyle/>
        <a:p>
          <a:r>
            <a:rPr lang="pt-BR"/>
            <a:t>Fluxo nominal de caixa: é aquele que é determinado tomando-se os valores efetivamente pagos ou recebidos na data da sua ocorrência.</a:t>
          </a:r>
        </a:p>
      </dgm:t>
    </dgm:pt>
    <dgm:pt modelId="{AF2BBB51-0459-4DE0-AC53-2FBBAB7DA315}" type="parTrans" cxnId="{F030B4E3-45A1-4318-876C-46899D2E14D4}">
      <dgm:prSet/>
      <dgm:spPr/>
      <dgm:t>
        <a:bodyPr/>
        <a:lstStyle/>
        <a:p>
          <a:endParaRPr lang="pt-BR"/>
        </a:p>
      </dgm:t>
    </dgm:pt>
    <dgm:pt modelId="{6A85363E-FA57-4030-B7F4-3FF57E845146}" type="sibTrans" cxnId="{F030B4E3-45A1-4318-876C-46899D2E14D4}">
      <dgm:prSet/>
      <dgm:spPr/>
      <dgm:t>
        <a:bodyPr/>
        <a:lstStyle/>
        <a:p>
          <a:endParaRPr lang="pt-BR"/>
        </a:p>
      </dgm:t>
    </dgm:pt>
    <dgm:pt modelId="{A86E02D6-F08D-4990-8B67-11077926BCAC}">
      <dgm:prSet/>
      <dgm:spPr>
        <a:solidFill>
          <a:srgbClr val="503D00"/>
        </a:solidFill>
      </dgm:spPr>
      <dgm:t>
        <a:bodyPr/>
        <a:lstStyle/>
        <a:p>
          <a:r>
            <a:rPr lang="pt-BR"/>
            <a:t>Fluxo real de caixa: é aquele expresso em moeda com poder de compra da data 0.</a:t>
          </a:r>
        </a:p>
      </dgm:t>
    </dgm:pt>
    <dgm:pt modelId="{8CA1A01E-913D-4E18-AABC-72A1236F13DE}" type="parTrans" cxnId="{59A93BCF-CB69-4004-ABBB-99695986B50C}">
      <dgm:prSet/>
      <dgm:spPr/>
      <dgm:t>
        <a:bodyPr/>
        <a:lstStyle/>
        <a:p>
          <a:endParaRPr lang="pt-BR"/>
        </a:p>
      </dgm:t>
    </dgm:pt>
    <dgm:pt modelId="{64D76821-EB8D-4125-A11D-1838D117A91F}" type="sibTrans" cxnId="{59A93BCF-CB69-4004-ABBB-99695986B50C}">
      <dgm:prSet/>
      <dgm:spPr/>
      <dgm:t>
        <a:bodyPr/>
        <a:lstStyle/>
        <a:p>
          <a:endParaRPr lang="pt-BR"/>
        </a:p>
      </dgm:t>
    </dgm:pt>
    <dgm:pt modelId="{DE7B3921-096A-42DC-B6E4-8CA07AD3D5E3}" type="pres">
      <dgm:prSet presAssocID="{DCCB889F-F073-4EFC-A07E-7DB99B352C8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0DE5B852-D041-4C3F-9914-122B71AAFA63}" type="pres">
      <dgm:prSet presAssocID="{A2D7C5EF-81D5-4139-B64D-33B63E49B156}" presName="root" presStyleCnt="0"/>
      <dgm:spPr/>
    </dgm:pt>
    <dgm:pt modelId="{D8F36581-DA53-4548-916B-07163CA1D920}" type="pres">
      <dgm:prSet presAssocID="{A2D7C5EF-81D5-4139-B64D-33B63E49B156}" presName="rootComposite" presStyleCnt="0"/>
      <dgm:spPr/>
    </dgm:pt>
    <dgm:pt modelId="{AD75E773-F79A-432A-A68B-E3B8009BA72D}" type="pres">
      <dgm:prSet presAssocID="{A2D7C5EF-81D5-4139-B64D-33B63E49B156}" presName="rootText" presStyleLbl="node1" presStyleIdx="0" presStyleCnt="2" custScaleY="238961"/>
      <dgm:spPr/>
      <dgm:t>
        <a:bodyPr/>
        <a:lstStyle/>
        <a:p>
          <a:endParaRPr lang="pt-BR"/>
        </a:p>
      </dgm:t>
    </dgm:pt>
    <dgm:pt modelId="{43E60E02-9D88-470E-8CFC-3F1C4FB72CE4}" type="pres">
      <dgm:prSet presAssocID="{A2D7C5EF-81D5-4139-B64D-33B63E49B156}" presName="rootConnector" presStyleLbl="node1" presStyleIdx="0" presStyleCnt="2"/>
      <dgm:spPr/>
      <dgm:t>
        <a:bodyPr/>
        <a:lstStyle/>
        <a:p>
          <a:endParaRPr lang="pt-BR"/>
        </a:p>
      </dgm:t>
    </dgm:pt>
    <dgm:pt modelId="{3535A687-D8B2-4727-805B-D64836E64AC7}" type="pres">
      <dgm:prSet presAssocID="{A2D7C5EF-81D5-4139-B64D-33B63E49B156}" presName="childShape" presStyleCnt="0"/>
      <dgm:spPr/>
    </dgm:pt>
    <dgm:pt modelId="{B6890F0B-0327-4586-83BD-8FCEFF99960A}" type="pres">
      <dgm:prSet presAssocID="{A86E02D6-F08D-4990-8B67-11077926BCAC}" presName="root" presStyleCnt="0"/>
      <dgm:spPr/>
    </dgm:pt>
    <dgm:pt modelId="{9405F16A-3DA1-46E4-B4EF-5D0E6C0227BD}" type="pres">
      <dgm:prSet presAssocID="{A86E02D6-F08D-4990-8B67-11077926BCAC}" presName="rootComposite" presStyleCnt="0"/>
      <dgm:spPr/>
    </dgm:pt>
    <dgm:pt modelId="{5612B36E-EE0C-4828-82AA-56BE9ED91B0C}" type="pres">
      <dgm:prSet presAssocID="{A86E02D6-F08D-4990-8B67-11077926BCAC}" presName="rootText" presStyleLbl="node1" presStyleIdx="1" presStyleCnt="2" custScaleY="238961"/>
      <dgm:spPr/>
      <dgm:t>
        <a:bodyPr/>
        <a:lstStyle/>
        <a:p>
          <a:endParaRPr lang="pt-BR"/>
        </a:p>
      </dgm:t>
    </dgm:pt>
    <dgm:pt modelId="{2DCBF59F-C7FE-47DF-8566-E5D47392199F}" type="pres">
      <dgm:prSet presAssocID="{A86E02D6-F08D-4990-8B67-11077926BCAC}" presName="rootConnector" presStyleLbl="node1" presStyleIdx="1" presStyleCnt="2"/>
      <dgm:spPr/>
      <dgm:t>
        <a:bodyPr/>
        <a:lstStyle/>
        <a:p>
          <a:endParaRPr lang="pt-BR"/>
        </a:p>
      </dgm:t>
    </dgm:pt>
    <dgm:pt modelId="{F0CC6DDF-1F32-451A-B5BF-FF8760D0A7B6}" type="pres">
      <dgm:prSet presAssocID="{A86E02D6-F08D-4990-8B67-11077926BCAC}" presName="childShape" presStyleCnt="0"/>
      <dgm:spPr/>
    </dgm:pt>
  </dgm:ptLst>
  <dgm:cxnLst>
    <dgm:cxn modelId="{BB83C5A6-0856-467E-94ED-C42B2B07891D}" type="presOf" srcId="{A2D7C5EF-81D5-4139-B64D-33B63E49B156}" destId="{AD75E773-F79A-432A-A68B-E3B8009BA72D}" srcOrd="0" destOrd="0" presId="urn:microsoft.com/office/officeart/2005/8/layout/hierarchy3"/>
    <dgm:cxn modelId="{5D1E1472-6F7B-4743-A37D-7AF145ED133B}" type="presOf" srcId="{DCCB889F-F073-4EFC-A07E-7DB99B352C89}" destId="{DE7B3921-096A-42DC-B6E4-8CA07AD3D5E3}" srcOrd="0" destOrd="0" presId="urn:microsoft.com/office/officeart/2005/8/layout/hierarchy3"/>
    <dgm:cxn modelId="{59A93BCF-CB69-4004-ABBB-99695986B50C}" srcId="{DCCB889F-F073-4EFC-A07E-7DB99B352C89}" destId="{A86E02D6-F08D-4990-8B67-11077926BCAC}" srcOrd="1" destOrd="0" parTransId="{8CA1A01E-913D-4E18-AABC-72A1236F13DE}" sibTransId="{64D76821-EB8D-4125-A11D-1838D117A91F}"/>
    <dgm:cxn modelId="{84687C2A-E2FB-4314-9B0C-FE850E60682C}" type="presOf" srcId="{A86E02D6-F08D-4990-8B67-11077926BCAC}" destId="{5612B36E-EE0C-4828-82AA-56BE9ED91B0C}" srcOrd="0" destOrd="0" presId="urn:microsoft.com/office/officeart/2005/8/layout/hierarchy3"/>
    <dgm:cxn modelId="{7552B0FA-5565-49B9-9113-043956EB9817}" type="presOf" srcId="{A2D7C5EF-81D5-4139-B64D-33B63E49B156}" destId="{43E60E02-9D88-470E-8CFC-3F1C4FB72CE4}" srcOrd="1" destOrd="0" presId="urn:microsoft.com/office/officeart/2005/8/layout/hierarchy3"/>
    <dgm:cxn modelId="{F030B4E3-45A1-4318-876C-46899D2E14D4}" srcId="{DCCB889F-F073-4EFC-A07E-7DB99B352C89}" destId="{A2D7C5EF-81D5-4139-B64D-33B63E49B156}" srcOrd="0" destOrd="0" parTransId="{AF2BBB51-0459-4DE0-AC53-2FBBAB7DA315}" sibTransId="{6A85363E-FA57-4030-B7F4-3FF57E845146}"/>
    <dgm:cxn modelId="{FE96CA3D-2EE5-4AEB-A2F4-B93682328669}" type="presOf" srcId="{A86E02D6-F08D-4990-8B67-11077926BCAC}" destId="{2DCBF59F-C7FE-47DF-8566-E5D47392199F}" srcOrd="1" destOrd="0" presId="urn:microsoft.com/office/officeart/2005/8/layout/hierarchy3"/>
    <dgm:cxn modelId="{2E9021D1-83C9-42ED-91AA-0159C0E997D1}" type="presParOf" srcId="{DE7B3921-096A-42DC-B6E4-8CA07AD3D5E3}" destId="{0DE5B852-D041-4C3F-9914-122B71AAFA63}" srcOrd="0" destOrd="0" presId="urn:microsoft.com/office/officeart/2005/8/layout/hierarchy3"/>
    <dgm:cxn modelId="{82CDE25C-415C-4DEB-94C7-F08801A40B3C}" type="presParOf" srcId="{0DE5B852-D041-4C3F-9914-122B71AAFA63}" destId="{D8F36581-DA53-4548-916B-07163CA1D920}" srcOrd="0" destOrd="0" presId="urn:microsoft.com/office/officeart/2005/8/layout/hierarchy3"/>
    <dgm:cxn modelId="{E3455898-77FA-471A-ADAF-7139600F90C2}" type="presParOf" srcId="{D8F36581-DA53-4548-916B-07163CA1D920}" destId="{AD75E773-F79A-432A-A68B-E3B8009BA72D}" srcOrd="0" destOrd="0" presId="urn:microsoft.com/office/officeart/2005/8/layout/hierarchy3"/>
    <dgm:cxn modelId="{715E741F-D7B2-4D4E-8D46-33C49C59868E}" type="presParOf" srcId="{D8F36581-DA53-4548-916B-07163CA1D920}" destId="{43E60E02-9D88-470E-8CFC-3F1C4FB72CE4}" srcOrd="1" destOrd="0" presId="urn:microsoft.com/office/officeart/2005/8/layout/hierarchy3"/>
    <dgm:cxn modelId="{D80B023D-3E32-4384-AA27-36C5AF47A4FF}" type="presParOf" srcId="{0DE5B852-D041-4C3F-9914-122B71AAFA63}" destId="{3535A687-D8B2-4727-805B-D64836E64AC7}" srcOrd="1" destOrd="0" presId="urn:microsoft.com/office/officeart/2005/8/layout/hierarchy3"/>
    <dgm:cxn modelId="{48EFA0BF-995C-40FD-B2FD-2405351659FF}" type="presParOf" srcId="{DE7B3921-096A-42DC-B6E4-8CA07AD3D5E3}" destId="{B6890F0B-0327-4586-83BD-8FCEFF99960A}" srcOrd="1" destOrd="0" presId="urn:microsoft.com/office/officeart/2005/8/layout/hierarchy3"/>
    <dgm:cxn modelId="{0395D5E1-C3B9-4A0D-970B-EC1F156C765F}" type="presParOf" srcId="{B6890F0B-0327-4586-83BD-8FCEFF99960A}" destId="{9405F16A-3DA1-46E4-B4EF-5D0E6C0227BD}" srcOrd="0" destOrd="0" presId="urn:microsoft.com/office/officeart/2005/8/layout/hierarchy3"/>
    <dgm:cxn modelId="{664C5713-F05E-4BFE-875B-C10BF4375B29}" type="presParOf" srcId="{9405F16A-3DA1-46E4-B4EF-5D0E6C0227BD}" destId="{5612B36E-EE0C-4828-82AA-56BE9ED91B0C}" srcOrd="0" destOrd="0" presId="urn:microsoft.com/office/officeart/2005/8/layout/hierarchy3"/>
    <dgm:cxn modelId="{98BC6AD5-5479-40A5-9CEE-5F8C0CBA102B}" type="presParOf" srcId="{9405F16A-3DA1-46E4-B4EF-5D0E6C0227BD}" destId="{2DCBF59F-C7FE-47DF-8566-E5D47392199F}" srcOrd="1" destOrd="0" presId="urn:microsoft.com/office/officeart/2005/8/layout/hierarchy3"/>
    <dgm:cxn modelId="{7C9D631D-D4D6-4C5D-9528-B8D7AEE9C793}" type="presParOf" srcId="{B6890F0B-0327-4586-83BD-8FCEFF99960A}" destId="{F0CC6DDF-1F32-451A-B5BF-FF8760D0A7B6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57FDF1A-593F-4380-B27D-0B8E96E0538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1428C02-3634-451C-A7B1-2A6EA86BEB78}">
      <dgm:prSet custT="1"/>
      <dgm:spPr>
        <a:solidFill>
          <a:srgbClr val="1B4859"/>
        </a:solidFill>
      </dgm:spPr>
      <dgm:t>
        <a:bodyPr/>
        <a:lstStyle/>
        <a:p>
          <a:pPr algn="ctr"/>
          <a:r>
            <a:rPr lang="pt-BR" sz="3600" dirty="0"/>
            <a:t>Descontando fluxos nominais e reais de caixa</a:t>
          </a:r>
        </a:p>
      </dgm:t>
    </dgm:pt>
    <dgm:pt modelId="{2D988211-3BFE-4FAC-AB9E-A8D0DB685F59}" type="parTrans" cxnId="{FA7478E3-6152-47EB-ABD1-713EFF6971AD}">
      <dgm:prSet/>
      <dgm:spPr/>
      <dgm:t>
        <a:bodyPr/>
        <a:lstStyle/>
        <a:p>
          <a:endParaRPr lang="pt-BR"/>
        </a:p>
      </dgm:t>
    </dgm:pt>
    <dgm:pt modelId="{B9B69160-CCA4-4909-8FF1-6C4267AC801F}" type="sibTrans" cxnId="{FA7478E3-6152-47EB-ABD1-713EFF6971AD}">
      <dgm:prSet/>
      <dgm:spPr/>
      <dgm:t>
        <a:bodyPr/>
        <a:lstStyle/>
        <a:p>
          <a:endParaRPr lang="pt-BR"/>
        </a:p>
      </dgm:t>
    </dgm:pt>
    <dgm:pt modelId="{755008B5-E657-467A-AC38-2B15059D7640}" type="pres">
      <dgm:prSet presAssocID="{357FDF1A-593F-4380-B27D-0B8E96E0538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0E550187-E8F7-45AD-933F-AD489411BB68}" type="pres">
      <dgm:prSet presAssocID="{01428C02-3634-451C-A7B1-2A6EA86BEB7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6D72AB1D-615C-4E11-B2F1-67091188A66B}" type="presOf" srcId="{01428C02-3634-451C-A7B1-2A6EA86BEB78}" destId="{0E550187-E8F7-45AD-933F-AD489411BB68}" srcOrd="0" destOrd="0" presId="urn:microsoft.com/office/officeart/2005/8/layout/vList2"/>
    <dgm:cxn modelId="{BA15F7D7-E001-4457-8C25-10F6FA87292F}" type="presOf" srcId="{357FDF1A-593F-4380-B27D-0B8E96E05388}" destId="{755008B5-E657-467A-AC38-2B15059D7640}" srcOrd="0" destOrd="0" presId="urn:microsoft.com/office/officeart/2005/8/layout/vList2"/>
    <dgm:cxn modelId="{FA7478E3-6152-47EB-ABD1-713EFF6971AD}" srcId="{357FDF1A-593F-4380-B27D-0B8E96E05388}" destId="{01428C02-3634-451C-A7B1-2A6EA86BEB78}" srcOrd="0" destOrd="0" parTransId="{2D988211-3BFE-4FAC-AB9E-A8D0DB685F59}" sibTransId="{B9B69160-CCA4-4909-8FF1-6C4267AC801F}"/>
    <dgm:cxn modelId="{BC236CC9-E3B7-4613-8840-AEED8C731571}" type="presParOf" srcId="{755008B5-E657-467A-AC38-2B15059D7640}" destId="{0E550187-E8F7-45AD-933F-AD489411BB6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662A786-7573-4BED-935F-BAE6B0CA6F0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7A1F7B9-9CF6-4046-99A7-9C7144C70B85}">
      <dgm:prSet custT="1"/>
      <dgm:spPr>
        <a:solidFill>
          <a:srgbClr val="E3CDA4"/>
        </a:solidFill>
      </dgm:spPr>
      <dgm:t>
        <a:bodyPr/>
        <a:lstStyle/>
        <a:p>
          <a:pPr algn="ctr"/>
          <a:r>
            <a:rPr lang="pt-BR" sz="3800" dirty="0">
              <a:solidFill>
                <a:schemeClr val="tx1"/>
              </a:solidFill>
            </a:rPr>
            <a:t>Suponha que feita a análise preliminar de fluxos de caixa descontados, conferidos os cálculos etc., chegamos a um VPL positivo.</a:t>
          </a:r>
        </a:p>
      </dgm:t>
    </dgm:pt>
    <dgm:pt modelId="{06D55AEC-6B3F-4CF5-B56F-35CEE70AA721}" type="parTrans" cxnId="{1C804527-0087-4B55-956B-4D09ED49BCE8}">
      <dgm:prSet/>
      <dgm:spPr/>
      <dgm:t>
        <a:bodyPr/>
        <a:lstStyle/>
        <a:p>
          <a:endParaRPr lang="pt-BR" sz="3800">
            <a:solidFill>
              <a:schemeClr val="tx1"/>
            </a:solidFill>
          </a:endParaRPr>
        </a:p>
      </dgm:t>
    </dgm:pt>
    <dgm:pt modelId="{FFD87D02-293A-4FC8-96F8-EA58D908414D}" type="sibTrans" cxnId="{1C804527-0087-4B55-956B-4D09ED49BCE8}">
      <dgm:prSet/>
      <dgm:spPr/>
      <dgm:t>
        <a:bodyPr/>
        <a:lstStyle/>
        <a:p>
          <a:endParaRPr lang="pt-BR" sz="3800">
            <a:solidFill>
              <a:schemeClr val="tx1"/>
            </a:solidFill>
          </a:endParaRPr>
        </a:p>
      </dgm:t>
    </dgm:pt>
    <dgm:pt modelId="{A730BA0F-EE51-4F16-B77E-5D19FEC19DBA}" type="pres">
      <dgm:prSet presAssocID="{C662A786-7573-4BED-935F-BAE6B0CA6F0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D9B7725E-9EF9-4335-94EA-15CC631A1D17}" type="pres">
      <dgm:prSet presAssocID="{07A1F7B9-9CF6-4046-99A7-9C7144C70B8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8736C651-4DD9-4E6D-8072-99340A3CE24C}" type="presOf" srcId="{07A1F7B9-9CF6-4046-99A7-9C7144C70B85}" destId="{D9B7725E-9EF9-4335-94EA-15CC631A1D17}" srcOrd="0" destOrd="0" presId="urn:microsoft.com/office/officeart/2005/8/layout/vList2"/>
    <dgm:cxn modelId="{1C804527-0087-4B55-956B-4D09ED49BCE8}" srcId="{C662A786-7573-4BED-935F-BAE6B0CA6F0B}" destId="{07A1F7B9-9CF6-4046-99A7-9C7144C70B85}" srcOrd="0" destOrd="0" parTransId="{06D55AEC-6B3F-4CF5-B56F-35CEE70AA721}" sibTransId="{FFD87D02-293A-4FC8-96F8-EA58D908414D}"/>
    <dgm:cxn modelId="{811A6C09-3A27-4C19-BC42-2A95576535A8}" type="presOf" srcId="{C662A786-7573-4BED-935F-BAE6B0CA6F0B}" destId="{A730BA0F-EE51-4F16-B77E-5D19FEC19DBA}" srcOrd="0" destOrd="0" presId="urn:microsoft.com/office/officeart/2005/8/layout/vList2"/>
    <dgm:cxn modelId="{2BD26C7D-2BF7-4D3D-AE53-AA0FE6B738E4}" type="presParOf" srcId="{A730BA0F-EE51-4F16-B77E-5D19FEC19DBA}" destId="{D9B7725E-9EF9-4335-94EA-15CC631A1D1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045E86E-A05E-401E-80D5-9D7BFAD033A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3CB6911-EFA0-4571-9B72-EE3B962DA50D}">
      <dgm:prSet custT="1"/>
      <dgm:spPr>
        <a:solidFill>
          <a:srgbClr val="E3CDA4"/>
        </a:solidFill>
      </dgm:spPr>
      <dgm:t>
        <a:bodyPr/>
        <a:lstStyle/>
        <a:p>
          <a:r>
            <a:rPr lang="pt-BR" sz="3800" dirty="0">
              <a:solidFill>
                <a:schemeClr val="tx1"/>
              </a:solidFill>
            </a:rPr>
            <a:t>Problema básico: o VPL calculado é positivo porque o projeto realmente tem um VPL positivo ou o cálculo deu positivo porque a estimativa é imprecisa?</a:t>
          </a:r>
        </a:p>
      </dgm:t>
    </dgm:pt>
    <dgm:pt modelId="{E73B908D-DF8E-4500-8423-3C272020C815}" type="parTrans" cxnId="{BC3438BD-06A4-4CBE-A4BD-0515DEA937DA}">
      <dgm:prSet/>
      <dgm:spPr/>
      <dgm:t>
        <a:bodyPr/>
        <a:lstStyle/>
        <a:p>
          <a:endParaRPr lang="pt-BR" sz="3900">
            <a:solidFill>
              <a:schemeClr val="tx1"/>
            </a:solidFill>
          </a:endParaRPr>
        </a:p>
      </dgm:t>
    </dgm:pt>
    <dgm:pt modelId="{4ECCC636-42BF-42D0-A392-3914FB7254DA}" type="sibTrans" cxnId="{BC3438BD-06A4-4CBE-A4BD-0515DEA937DA}">
      <dgm:prSet/>
      <dgm:spPr/>
      <dgm:t>
        <a:bodyPr/>
        <a:lstStyle/>
        <a:p>
          <a:endParaRPr lang="pt-BR" sz="3900">
            <a:solidFill>
              <a:schemeClr val="tx1"/>
            </a:solidFill>
          </a:endParaRPr>
        </a:p>
      </dgm:t>
    </dgm:pt>
    <dgm:pt modelId="{140131D3-5EDA-471A-ABB5-403ECA316C70}" type="pres">
      <dgm:prSet presAssocID="{B045E86E-A05E-401E-80D5-9D7BFAD033A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640E8C5-7926-4074-A195-EB14E664FDA7}" type="pres">
      <dgm:prSet presAssocID="{B3CB6911-EFA0-4571-9B72-EE3B962DA50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4FAB2249-B254-4257-8F35-952631AF9AF2}" type="presOf" srcId="{B3CB6911-EFA0-4571-9B72-EE3B962DA50D}" destId="{6640E8C5-7926-4074-A195-EB14E664FDA7}" srcOrd="0" destOrd="0" presId="urn:microsoft.com/office/officeart/2005/8/layout/vList2"/>
    <dgm:cxn modelId="{AD14533A-F8CC-4806-B1A2-1AE339704499}" type="presOf" srcId="{B045E86E-A05E-401E-80D5-9D7BFAD033A3}" destId="{140131D3-5EDA-471A-ABB5-403ECA316C70}" srcOrd="0" destOrd="0" presId="urn:microsoft.com/office/officeart/2005/8/layout/vList2"/>
    <dgm:cxn modelId="{BC3438BD-06A4-4CBE-A4BD-0515DEA937DA}" srcId="{B045E86E-A05E-401E-80D5-9D7BFAD033A3}" destId="{B3CB6911-EFA0-4571-9B72-EE3B962DA50D}" srcOrd="0" destOrd="0" parTransId="{E73B908D-DF8E-4500-8423-3C272020C815}" sibTransId="{4ECCC636-42BF-42D0-A392-3914FB7254DA}"/>
    <dgm:cxn modelId="{7DC37F94-6183-4E66-9A4C-5F8ECDB0D6B6}" type="presParOf" srcId="{140131D3-5EDA-471A-ABB5-403ECA316C70}" destId="{6640E8C5-7926-4074-A195-EB14E664FDA7}" srcOrd="0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A6FCF043-78E9-4DA6-8353-065C06623D6D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DB8B95E-26FA-467F-A633-693A2C36F1CE}">
      <dgm:prSet/>
      <dgm:spPr>
        <a:solidFill>
          <a:srgbClr val="2F343A"/>
        </a:solidFill>
      </dgm:spPr>
      <dgm:t>
        <a:bodyPr/>
        <a:lstStyle/>
        <a:p>
          <a:r>
            <a:rPr lang="pt-BR" dirty="0"/>
            <a:t>Avaliar estimativas de fluxo de caixa envolve perguntas do tipo: “e se tal coisa acontecer?”</a:t>
          </a:r>
        </a:p>
      </dgm:t>
    </dgm:pt>
    <dgm:pt modelId="{FA33FC2B-5A94-41FC-81BD-198D1650C4ED}" type="parTrans" cxnId="{D90FC0AE-7F38-4B76-9316-18F0A9F837D4}">
      <dgm:prSet/>
      <dgm:spPr/>
      <dgm:t>
        <a:bodyPr/>
        <a:lstStyle/>
        <a:p>
          <a:endParaRPr lang="pt-BR"/>
        </a:p>
      </dgm:t>
    </dgm:pt>
    <dgm:pt modelId="{F1E55CF6-DFF4-461D-85BF-3A0AE214EA99}" type="sibTrans" cxnId="{D90FC0AE-7F38-4B76-9316-18F0A9F837D4}">
      <dgm:prSet/>
      <dgm:spPr/>
      <dgm:t>
        <a:bodyPr/>
        <a:lstStyle/>
        <a:p>
          <a:endParaRPr lang="pt-BR"/>
        </a:p>
      </dgm:t>
    </dgm:pt>
    <dgm:pt modelId="{D5D8F157-FF5F-4035-AFF1-7DA0D2A76210}">
      <dgm:prSet/>
      <dgm:spPr>
        <a:solidFill>
          <a:srgbClr val="2F343A"/>
        </a:solidFill>
      </dgm:spPr>
      <dgm:t>
        <a:bodyPr/>
        <a:lstStyle/>
        <a:p>
          <a:r>
            <a:rPr lang="pt-BR"/>
            <a:t>Deve-se aferir o grau de risco de previsão e identificar os componentes cruciais ao sucesso ou insucesso de um investimento.</a:t>
          </a:r>
        </a:p>
      </dgm:t>
    </dgm:pt>
    <dgm:pt modelId="{080B162A-B4F1-4F26-897C-6A6379EB0840}" type="parTrans" cxnId="{B2270E49-E37E-49C0-8DAA-6328140C9208}">
      <dgm:prSet/>
      <dgm:spPr/>
      <dgm:t>
        <a:bodyPr/>
        <a:lstStyle/>
        <a:p>
          <a:endParaRPr lang="pt-BR"/>
        </a:p>
      </dgm:t>
    </dgm:pt>
    <dgm:pt modelId="{B5FAC3BC-9FFA-445F-8C24-7075936905F8}" type="sibTrans" cxnId="{B2270E49-E37E-49C0-8DAA-6328140C9208}">
      <dgm:prSet/>
      <dgm:spPr/>
      <dgm:t>
        <a:bodyPr/>
        <a:lstStyle/>
        <a:p>
          <a:endParaRPr lang="pt-BR"/>
        </a:p>
      </dgm:t>
    </dgm:pt>
    <dgm:pt modelId="{C7EB8669-DE76-476A-9BB4-DE94207BA8FF}" type="pres">
      <dgm:prSet presAssocID="{A6FCF043-78E9-4DA6-8353-065C06623D6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053FBBD2-E3CE-40C9-9991-00BE426C1EF9}" type="pres">
      <dgm:prSet presAssocID="{CDB8B95E-26FA-467F-A633-693A2C36F1CE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0806E1F-E5AF-4C55-94B6-9BB357C86C49}" type="pres">
      <dgm:prSet presAssocID="{F1E55CF6-DFF4-461D-85BF-3A0AE214EA99}" presName="sibTrans" presStyleCnt="0"/>
      <dgm:spPr/>
    </dgm:pt>
    <dgm:pt modelId="{3185D456-F5C6-4196-9667-FE2D9121B64D}" type="pres">
      <dgm:prSet presAssocID="{D5D8F157-FF5F-4035-AFF1-7DA0D2A76210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2270E49-E37E-49C0-8DAA-6328140C9208}" srcId="{A6FCF043-78E9-4DA6-8353-065C06623D6D}" destId="{D5D8F157-FF5F-4035-AFF1-7DA0D2A76210}" srcOrd="1" destOrd="0" parTransId="{080B162A-B4F1-4F26-897C-6A6379EB0840}" sibTransId="{B5FAC3BC-9FFA-445F-8C24-7075936905F8}"/>
    <dgm:cxn modelId="{4CE692D2-CB0C-4976-9973-27CFBD55A53D}" type="presOf" srcId="{A6FCF043-78E9-4DA6-8353-065C06623D6D}" destId="{C7EB8669-DE76-476A-9BB4-DE94207BA8FF}" srcOrd="0" destOrd="0" presId="urn:microsoft.com/office/officeart/2005/8/layout/hList6"/>
    <dgm:cxn modelId="{78985BAB-1986-4E32-BC07-C588E7753EE4}" type="presOf" srcId="{CDB8B95E-26FA-467F-A633-693A2C36F1CE}" destId="{053FBBD2-E3CE-40C9-9991-00BE426C1EF9}" srcOrd="0" destOrd="0" presId="urn:microsoft.com/office/officeart/2005/8/layout/hList6"/>
    <dgm:cxn modelId="{C76930ED-E440-49E2-B191-275C3049AF0D}" type="presOf" srcId="{D5D8F157-FF5F-4035-AFF1-7DA0D2A76210}" destId="{3185D456-F5C6-4196-9667-FE2D9121B64D}" srcOrd="0" destOrd="0" presId="urn:microsoft.com/office/officeart/2005/8/layout/hList6"/>
    <dgm:cxn modelId="{D90FC0AE-7F38-4B76-9316-18F0A9F837D4}" srcId="{A6FCF043-78E9-4DA6-8353-065C06623D6D}" destId="{CDB8B95E-26FA-467F-A633-693A2C36F1CE}" srcOrd="0" destOrd="0" parTransId="{FA33FC2B-5A94-41FC-81BD-198D1650C4ED}" sibTransId="{F1E55CF6-DFF4-461D-85BF-3A0AE214EA99}"/>
    <dgm:cxn modelId="{5ACAE6B9-155C-4610-BE85-15ADA80DA804}" type="presParOf" srcId="{C7EB8669-DE76-476A-9BB4-DE94207BA8FF}" destId="{053FBBD2-E3CE-40C9-9991-00BE426C1EF9}" srcOrd="0" destOrd="0" presId="urn:microsoft.com/office/officeart/2005/8/layout/hList6"/>
    <dgm:cxn modelId="{1641ACBD-E8B7-42E5-8334-3C487251C029}" type="presParOf" srcId="{C7EB8669-DE76-476A-9BB4-DE94207BA8FF}" destId="{30806E1F-E5AF-4C55-94B6-9BB357C86C49}" srcOrd="1" destOrd="0" presId="urn:microsoft.com/office/officeart/2005/8/layout/hList6"/>
    <dgm:cxn modelId="{8516177E-6C80-47E6-A430-C22CDC6C8B75}" type="presParOf" srcId="{C7EB8669-DE76-476A-9BB4-DE94207BA8FF}" destId="{3185D456-F5C6-4196-9667-FE2D9121B64D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210E9384-1A06-4D23-ACB4-C5C9A62B8940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19DF1715-D758-48A0-9681-DA89DA3BA8BA}">
      <dgm:prSet/>
      <dgm:spPr>
        <a:solidFill>
          <a:schemeClr val="accent5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pt-BR" dirty="0"/>
            <a:t>a) Análise de sensibilidade (desconhece distribuição de probabilidade)</a:t>
          </a:r>
        </a:p>
      </dgm:t>
    </dgm:pt>
    <dgm:pt modelId="{0EAEA44B-772D-4222-A4D9-EFF54BB28739}" type="parTrans" cxnId="{EC911C35-FAD1-4C70-A2CD-40C4F242B213}">
      <dgm:prSet/>
      <dgm:spPr/>
      <dgm:t>
        <a:bodyPr/>
        <a:lstStyle/>
        <a:p>
          <a:endParaRPr lang="pt-BR"/>
        </a:p>
      </dgm:t>
    </dgm:pt>
    <dgm:pt modelId="{AC5ABD55-3552-4143-8DAE-DBD5B7D5529F}" type="sibTrans" cxnId="{EC911C35-FAD1-4C70-A2CD-40C4F242B213}">
      <dgm:prSet/>
      <dgm:spPr/>
      <dgm:t>
        <a:bodyPr/>
        <a:lstStyle/>
        <a:p>
          <a:endParaRPr lang="pt-BR"/>
        </a:p>
      </dgm:t>
    </dgm:pt>
    <dgm:pt modelId="{25C13628-92DB-459B-AE12-A6EA05F7CA95}" type="pres">
      <dgm:prSet presAssocID="{210E9384-1A06-4D23-ACB4-C5C9A62B8940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8A935014-13F4-41AD-8E81-8DB27D1434DB}" type="pres">
      <dgm:prSet presAssocID="{19DF1715-D758-48A0-9681-DA89DA3BA8BA}" presName="circ1TxSh" presStyleLbl="vennNode1" presStyleIdx="0" presStyleCnt="1"/>
      <dgm:spPr/>
      <dgm:t>
        <a:bodyPr/>
        <a:lstStyle/>
        <a:p>
          <a:endParaRPr lang="pt-BR"/>
        </a:p>
      </dgm:t>
    </dgm:pt>
  </dgm:ptLst>
  <dgm:cxnLst>
    <dgm:cxn modelId="{EC911C35-FAD1-4C70-A2CD-40C4F242B213}" srcId="{210E9384-1A06-4D23-ACB4-C5C9A62B8940}" destId="{19DF1715-D758-48A0-9681-DA89DA3BA8BA}" srcOrd="0" destOrd="0" parTransId="{0EAEA44B-772D-4222-A4D9-EFF54BB28739}" sibTransId="{AC5ABD55-3552-4143-8DAE-DBD5B7D5529F}"/>
    <dgm:cxn modelId="{48BD5913-01FF-470A-9490-E95B8889CA01}" type="presOf" srcId="{210E9384-1A06-4D23-ACB4-C5C9A62B8940}" destId="{25C13628-92DB-459B-AE12-A6EA05F7CA95}" srcOrd="0" destOrd="0" presId="urn:microsoft.com/office/officeart/2005/8/layout/venn1"/>
    <dgm:cxn modelId="{E96B0C16-86C6-44D6-AFBB-48EBC50C189E}" type="presOf" srcId="{19DF1715-D758-48A0-9681-DA89DA3BA8BA}" destId="{8A935014-13F4-41AD-8E81-8DB27D1434DB}" srcOrd="0" destOrd="0" presId="urn:microsoft.com/office/officeart/2005/8/layout/venn1"/>
    <dgm:cxn modelId="{60DD2ECF-C897-4BE8-AB47-D04C33C9035E}" type="presParOf" srcId="{25C13628-92DB-459B-AE12-A6EA05F7CA95}" destId="{8A935014-13F4-41AD-8E81-8DB27D1434DB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7C2B8560-19C7-41A9-9D50-AEEEC9F7AADD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1125FAFC-DA02-44D6-8E6E-668E566013C4}">
      <dgm:prSet/>
      <dgm:spPr>
        <a:solidFill>
          <a:schemeClr val="accent5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pt-BR" dirty="0"/>
            <a:t>b) Simulação e Árvore de Decisão (precisa conhecer a distribuição de probabilidade)</a:t>
          </a:r>
        </a:p>
      </dgm:t>
    </dgm:pt>
    <dgm:pt modelId="{3300A962-3617-414A-83B1-CE32D032B2ED}" type="parTrans" cxnId="{317B0154-EE7C-4872-875E-ED1FC9D15D96}">
      <dgm:prSet/>
      <dgm:spPr/>
      <dgm:t>
        <a:bodyPr/>
        <a:lstStyle/>
        <a:p>
          <a:endParaRPr lang="pt-BR"/>
        </a:p>
      </dgm:t>
    </dgm:pt>
    <dgm:pt modelId="{EAABFBB6-12A3-4933-8591-F81FB3EDD7C3}" type="sibTrans" cxnId="{317B0154-EE7C-4872-875E-ED1FC9D15D96}">
      <dgm:prSet/>
      <dgm:spPr/>
      <dgm:t>
        <a:bodyPr/>
        <a:lstStyle/>
        <a:p>
          <a:endParaRPr lang="pt-BR"/>
        </a:p>
      </dgm:t>
    </dgm:pt>
    <dgm:pt modelId="{5D1412D3-4521-4CF9-8BDC-26E9F7D49FE9}" type="pres">
      <dgm:prSet presAssocID="{7C2B8560-19C7-41A9-9D50-AEEEC9F7AADD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9A5E7BC-39BF-4A5D-B162-63C42FF7912E}" type="pres">
      <dgm:prSet presAssocID="{1125FAFC-DA02-44D6-8E6E-668E566013C4}" presName="circ1TxSh" presStyleLbl="vennNode1" presStyleIdx="0" presStyleCnt="1" custLinFactNeighborX="4667"/>
      <dgm:spPr/>
      <dgm:t>
        <a:bodyPr/>
        <a:lstStyle/>
        <a:p>
          <a:endParaRPr lang="pt-BR"/>
        </a:p>
      </dgm:t>
    </dgm:pt>
  </dgm:ptLst>
  <dgm:cxnLst>
    <dgm:cxn modelId="{7CCA66BF-A95B-47FC-B43F-AFD37B4515F3}" type="presOf" srcId="{1125FAFC-DA02-44D6-8E6E-668E566013C4}" destId="{69A5E7BC-39BF-4A5D-B162-63C42FF7912E}" srcOrd="0" destOrd="0" presId="urn:microsoft.com/office/officeart/2005/8/layout/venn1"/>
    <dgm:cxn modelId="{317B0154-EE7C-4872-875E-ED1FC9D15D96}" srcId="{7C2B8560-19C7-41A9-9D50-AEEEC9F7AADD}" destId="{1125FAFC-DA02-44D6-8E6E-668E566013C4}" srcOrd="0" destOrd="0" parTransId="{3300A962-3617-414A-83B1-CE32D032B2ED}" sibTransId="{EAABFBB6-12A3-4933-8591-F81FB3EDD7C3}"/>
    <dgm:cxn modelId="{A1CCAC64-4F0D-460C-BCDC-5800D0307E9C}" type="presOf" srcId="{7C2B8560-19C7-41A9-9D50-AEEEC9F7AADD}" destId="{5D1412D3-4521-4CF9-8BDC-26E9F7D49FE9}" srcOrd="0" destOrd="0" presId="urn:microsoft.com/office/officeart/2005/8/layout/venn1"/>
    <dgm:cxn modelId="{B800DF36-C680-4ABA-B5C6-8E7DE248AF0A}" type="presParOf" srcId="{5D1412D3-4521-4CF9-8BDC-26E9F7D49FE9}" destId="{69A5E7BC-39BF-4A5D-B162-63C42FF7912E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4100EDAB-312E-4FB1-8F8B-CE387BC8E6C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82D52CA7-A01D-434F-9E5B-B26F3D4E2F6A}">
      <dgm:prSet custT="1"/>
      <dgm:spPr>
        <a:solidFill>
          <a:schemeClr val="accent4">
            <a:lumMod val="50000"/>
          </a:schemeClr>
        </a:solidFill>
      </dgm:spPr>
      <dgm:t>
        <a:bodyPr/>
        <a:lstStyle/>
        <a:p>
          <a:pPr algn="ctr"/>
          <a:r>
            <a:rPr lang="pt-BR" sz="2000" dirty="0"/>
            <a:t>O dono de um varejão compra tomates no Ceasa por R$ 3,50/kg. As compras são sempre em caixas de 20 kg. O tomate é comercializado no varejo a R$ 7,00/kg e ele tem uma perda de 30% devido a problemas de transporte e de armazenagem. O movimento no varejão depende das condições climáticas: em dias chuvosos são vendidos 20 kg e, quando não chove, vende 50 kg. Registros históricos indicam que há 40% de ocorrer chuva.</a:t>
          </a:r>
        </a:p>
      </dgm:t>
    </dgm:pt>
    <dgm:pt modelId="{0049F563-3F93-47A6-8B42-AC3A4BB7F0C6}" type="parTrans" cxnId="{9E84B098-46F1-46AC-A2D2-4AB04D258FC6}">
      <dgm:prSet/>
      <dgm:spPr/>
      <dgm:t>
        <a:bodyPr/>
        <a:lstStyle/>
        <a:p>
          <a:pPr algn="ctr"/>
          <a:endParaRPr lang="pt-BR"/>
        </a:p>
      </dgm:t>
    </dgm:pt>
    <dgm:pt modelId="{44B17BE3-EE7A-467F-BF88-4D013859BA28}" type="sibTrans" cxnId="{9E84B098-46F1-46AC-A2D2-4AB04D258FC6}">
      <dgm:prSet/>
      <dgm:spPr/>
      <dgm:t>
        <a:bodyPr/>
        <a:lstStyle/>
        <a:p>
          <a:pPr algn="ctr"/>
          <a:endParaRPr lang="pt-BR"/>
        </a:p>
      </dgm:t>
    </dgm:pt>
    <dgm:pt modelId="{DE991773-4174-47F1-8C61-AF3F1B449184}" type="pres">
      <dgm:prSet presAssocID="{4100EDAB-312E-4FB1-8F8B-CE387BC8E6C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B378B044-713A-4D56-818A-83C735864A51}" type="pres">
      <dgm:prSet presAssocID="{82D52CA7-A01D-434F-9E5B-B26F3D4E2F6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E84B098-46F1-46AC-A2D2-4AB04D258FC6}" srcId="{4100EDAB-312E-4FB1-8F8B-CE387BC8E6C3}" destId="{82D52CA7-A01D-434F-9E5B-B26F3D4E2F6A}" srcOrd="0" destOrd="0" parTransId="{0049F563-3F93-47A6-8B42-AC3A4BB7F0C6}" sibTransId="{44B17BE3-EE7A-467F-BF88-4D013859BA28}"/>
    <dgm:cxn modelId="{3646D47D-B2D8-42D3-8C69-ED9F9291B6FD}" type="presOf" srcId="{4100EDAB-312E-4FB1-8F8B-CE387BC8E6C3}" destId="{DE991773-4174-47F1-8C61-AF3F1B449184}" srcOrd="0" destOrd="0" presId="urn:microsoft.com/office/officeart/2005/8/layout/vList2"/>
    <dgm:cxn modelId="{60C1F267-50BC-43FE-A17D-CBB795A867E2}" type="presOf" srcId="{82D52CA7-A01D-434F-9E5B-B26F3D4E2F6A}" destId="{B378B044-713A-4D56-818A-83C735864A51}" srcOrd="0" destOrd="0" presId="urn:microsoft.com/office/officeart/2005/8/layout/vList2"/>
    <dgm:cxn modelId="{BD8714E1-5FC7-4BC2-8C13-214440EC458F}" type="presParOf" srcId="{DE991773-4174-47F1-8C61-AF3F1B449184}" destId="{B378B044-713A-4D56-818A-83C735864A5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0FAFCB07-7F05-4CBD-B2A8-18A7378B523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5BA3BF5-23ED-43F7-A7B3-1CA07B151A52}">
      <dgm:prSet custT="1"/>
      <dgm:spPr>
        <a:solidFill>
          <a:srgbClr val="002060"/>
        </a:solidFill>
      </dgm:spPr>
      <dgm:t>
        <a:bodyPr/>
        <a:lstStyle/>
        <a:p>
          <a:pPr algn="ctr"/>
          <a:r>
            <a:rPr lang="pt-BR" sz="2400" dirty="0"/>
            <a:t>O dono de um varejão compra tomates no Ceasa por R$ 3,50/kg. As compras são sempre em caixas de 20 kg. O tomate é comercializado no varejo a R$ 7,00/kg e ele tem uma perda de 30% devido a problemas de transporte e de armazenagem. O movimento no varejão depende das condições climáticas: em dias chuvosos são vendidos 20 kg e, quando não chove, vende 50 kg. Registros históricos indicam que há 40% de ocorrer chuva.</a:t>
          </a:r>
        </a:p>
      </dgm:t>
    </dgm:pt>
    <dgm:pt modelId="{85F6472C-F705-4BAA-BF4B-B3539A5E6012}" type="parTrans" cxnId="{6968BC6D-BDED-48D5-A56C-929613EE8524}">
      <dgm:prSet/>
      <dgm:spPr/>
      <dgm:t>
        <a:bodyPr/>
        <a:lstStyle/>
        <a:p>
          <a:pPr algn="ctr"/>
          <a:endParaRPr lang="pt-BR" sz="2000"/>
        </a:p>
      </dgm:t>
    </dgm:pt>
    <dgm:pt modelId="{28AB47BA-D1BE-494F-AD6A-A17D29CEF24D}" type="sibTrans" cxnId="{6968BC6D-BDED-48D5-A56C-929613EE8524}">
      <dgm:prSet/>
      <dgm:spPr/>
      <dgm:t>
        <a:bodyPr/>
        <a:lstStyle/>
        <a:p>
          <a:pPr algn="ctr"/>
          <a:endParaRPr lang="pt-BR" sz="2000"/>
        </a:p>
      </dgm:t>
    </dgm:pt>
    <dgm:pt modelId="{143DE87D-18C9-461C-A445-83A581424C31}" type="pres">
      <dgm:prSet presAssocID="{0FAFCB07-7F05-4CBD-B2A8-18A7378B523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F402F5D3-3605-48A4-B128-47B2B036065D}" type="pres">
      <dgm:prSet presAssocID="{B5BA3BF5-23ED-43F7-A7B3-1CA07B151A5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12B88B2F-D778-4278-A81F-C73863CD990F}" type="presOf" srcId="{B5BA3BF5-23ED-43F7-A7B3-1CA07B151A52}" destId="{F402F5D3-3605-48A4-B128-47B2B036065D}" srcOrd="0" destOrd="0" presId="urn:microsoft.com/office/officeart/2005/8/layout/vList2"/>
    <dgm:cxn modelId="{D2826648-F70A-40C0-8578-82A5DC29257F}" type="presOf" srcId="{0FAFCB07-7F05-4CBD-B2A8-18A7378B523E}" destId="{143DE87D-18C9-461C-A445-83A581424C31}" srcOrd="0" destOrd="0" presId="urn:microsoft.com/office/officeart/2005/8/layout/vList2"/>
    <dgm:cxn modelId="{6968BC6D-BDED-48D5-A56C-929613EE8524}" srcId="{0FAFCB07-7F05-4CBD-B2A8-18A7378B523E}" destId="{B5BA3BF5-23ED-43F7-A7B3-1CA07B151A52}" srcOrd="0" destOrd="0" parTransId="{85F6472C-F705-4BAA-BF4B-B3539A5E6012}" sibTransId="{28AB47BA-D1BE-494F-AD6A-A17D29CEF24D}"/>
    <dgm:cxn modelId="{22617911-F4B8-41F2-8AF5-9E36CCFD64A0}" type="presParOf" srcId="{143DE87D-18C9-461C-A445-83A581424C31}" destId="{F402F5D3-3605-48A4-B128-47B2B036065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A991E6-A057-4BEB-8EEA-13C903C9A9F3}" type="doc">
      <dgm:prSet loTypeId="urn:microsoft.com/office/officeart/2005/8/layout/hierarchy3" loCatId="hierarchy" qsTypeId="urn:microsoft.com/office/officeart/2005/8/quickstyle/simple5" qsCatId="simple" csTypeId="urn:microsoft.com/office/officeart/2005/8/colors/accent0_1" csCatId="mainScheme" phldr="1"/>
      <dgm:spPr/>
      <dgm:t>
        <a:bodyPr/>
        <a:lstStyle/>
        <a:p>
          <a:endParaRPr lang="pt-BR"/>
        </a:p>
      </dgm:t>
    </dgm:pt>
    <dgm:pt modelId="{2D85B4E5-AF10-4CDB-BCEF-4B28F54A9C2D}">
      <dgm:prSet/>
      <dgm:spPr/>
      <dgm:t>
        <a:bodyPr/>
        <a:lstStyle/>
        <a:p>
          <a:r>
            <a:rPr lang="pt-BR" dirty="0"/>
            <a:t>Um </a:t>
          </a:r>
          <a:r>
            <a:rPr lang="pt-BR" u="sng" dirty="0"/>
            <a:t>fluxo de caixa relevante</a:t>
          </a:r>
          <a:r>
            <a:rPr lang="pt-BR" dirty="0"/>
            <a:t> para um projeto é uma alteração do fluxo de caixa de toda empresa que resulta diretamente da decisão de implantar o projeto.</a:t>
          </a:r>
        </a:p>
      </dgm:t>
    </dgm:pt>
    <dgm:pt modelId="{C72E364D-402E-4DF2-933B-7B9461DF2AAC}" type="parTrans" cxnId="{33142C5C-7BEB-4183-A462-F4B75BC2E874}">
      <dgm:prSet/>
      <dgm:spPr/>
      <dgm:t>
        <a:bodyPr/>
        <a:lstStyle/>
        <a:p>
          <a:endParaRPr lang="pt-BR"/>
        </a:p>
      </dgm:t>
    </dgm:pt>
    <dgm:pt modelId="{7208BB83-794F-440E-ABDF-10E358F2146D}" type="sibTrans" cxnId="{33142C5C-7BEB-4183-A462-F4B75BC2E874}">
      <dgm:prSet/>
      <dgm:spPr/>
      <dgm:t>
        <a:bodyPr/>
        <a:lstStyle/>
        <a:p>
          <a:endParaRPr lang="pt-BR"/>
        </a:p>
      </dgm:t>
    </dgm:pt>
    <dgm:pt modelId="{60E4BA49-95AF-44FE-90CC-F7FC779775D3}">
      <dgm:prSet/>
      <dgm:spPr/>
      <dgm:t>
        <a:bodyPr/>
        <a:lstStyle/>
        <a:p>
          <a:r>
            <a:rPr lang="pt-BR" dirty="0"/>
            <a:t>Um </a:t>
          </a:r>
          <a:r>
            <a:rPr lang="pt-BR" u="sng" dirty="0"/>
            <a:t>fluxo de caixa relevante</a:t>
          </a:r>
          <a:r>
            <a:rPr lang="pt-BR" dirty="0"/>
            <a:t> para um projeto são denominados de </a:t>
          </a:r>
          <a:r>
            <a:rPr lang="pt-BR" u="sng" dirty="0"/>
            <a:t>fluxos de caixa incrementais</a:t>
          </a:r>
          <a:r>
            <a:rPr lang="pt-BR" dirty="0"/>
            <a:t> associados ao projeto.</a:t>
          </a:r>
        </a:p>
      </dgm:t>
    </dgm:pt>
    <dgm:pt modelId="{35FBDA00-598B-475A-9482-B0217E07BA8A}" type="parTrans" cxnId="{8F912CBF-DCD9-4DA8-97EC-0B6739DB1968}">
      <dgm:prSet/>
      <dgm:spPr/>
      <dgm:t>
        <a:bodyPr/>
        <a:lstStyle/>
        <a:p>
          <a:endParaRPr lang="pt-BR"/>
        </a:p>
      </dgm:t>
    </dgm:pt>
    <dgm:pt modelId="{1D712C71-4E02-46A6-BA89-C72C16F2B8D2}" type="sibTrans" cxnId="{8F912CBF-DCD9-4DA8-97EC-0B6739DB1968}">
      <dgm:prSet/>
      <dgm:spPr/>
      <dgm:t>
        <a:bodyPr/>
        <a:lstStyle/>
        <a:p>
          <a:endParaRPr lang="pt-BR"/>
        </a:p>
      </dgm:t>
    </dgm:pt>
    <dgm:pt modelId="{1ACD41A3-8C5F-4458-9E09-1EA33AA84490}" type="pres">
      <dgm:prSet presAssocID="{ECA991E6-A057-4BEB-8EEA-13C903C9A9F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E38A4B29-289B-4A1D-A9C4-FA6730DAB1CA}" type="pres">
      <dgm:prSet presAssocID="{2D85B4E5-AF10-4CDB-BCEF-4B28F54A9C2D}" presName="root" presStyleCnt="0"/>
      <dgm:spPr/>
    </dgm:pt>
    <dgm:pt modelId="{76489C25-C2F8-4DAA-8718-259C93BE58C7}" type="pres">
      <dgm:prSet presAssocID="{2D85B4E5-AF10-4CDB-BCEF-4B28F54A9C2D}" presName="rootComposite" presStyleCnt="0"/>
      <dgm:spPr/>
    </dgm:pt>
    <dgm:pt modelId="{FE545279-FF4E-4F7F-B39C-0132E12AFD00}" type="pres">
      <dgm:prSet presAssocID="{2D85B4E5-AF10-4CDB-BCEF-4B28F54A9C2D}" presName="rootText" presStyleLbl="node1" presStyleIdx="0" presStyleCnt="2" custScaleY="253998"/>
      <dgm:spPr/>
      <dgm:t>
        <a:bodyPr/>
        <a:lstStyle/>
        <a:p>
          <a:endParaRPr lang="pt-BR"/>
        </a:p>
      </dgm:t>
    </dgm:pt>
    <dgm:pt modelId="{2130B063-2B14-41F3-89E4-DC75AFBE35B7}" type="pres">
      <dgm:prSet presAssocID="{2D85B4E5-AF10-4CDB-BCEF-4B28F54A9C2D}" presName="rootConnector" presStyleLbl="node1" presStyleIdx="0" presStyleCnt="2"/>
      <dgm:spPr/>
      <dgm:t>
        <a:bodyPr/>
        <a:lstStyle/>
        <a:p>
          <a:endParaRPr lang="pt-BR"/>
        </a:p>
      </dgm:t>
    </dgm:pt>
    <dgm:pt modelId="{6CCC5CAC-2082-4815-9D90-35378CC1742F}" type="pres">
      <dgm:prSet presAssocID="{2D85B4E5-AF10-4CDB-BCEF-4B28F54A9C2D}" presName="childShape" presStyleCnt="0"/>
      <dgm:spPr/>
    </dgm:pt>
    <dgm:pt modelId="{1B463DF8-F0E0-4683-884C-7FFEBFA52B04}" type="pres">
      <dgm:prSet presAssocID="{60E4BA49-95AF-44FE-90CC-F7FC779775D3}" presName="root" presStyleCnt="0"/>
      <dgm:spPr/>
    </dgm:pt>
    <dgm:pt modelId="{FA4A9A4F-7925-4F30-90F7-61DCBC7123E3}" type="pres">
      <dgm:prSet presAssocID="{60E4BA49-95AF-44FE-90CC-F7FC779775D3}" presName="rootComposite" presStyleCnt="0"/>
      <dgm:spPr/>
    </dgm:pt>
    <dgm:pt modelId="{C320A112-02CD-4567-B2CF-BFFC59B97FAA}" type="pres">
      <dgm:prSet presAssocID="{60E4BA49-95AF-44FE-90CC-F7FC779775D3}" presName="rootText" presStyleLbl="node1" presStyleIdx="1" presStyleCnt="2" custScaleY="253719"/>
      <dgm:spPr/>
      <dgm:t>
        <a:bodyPr/>
        <a:lstStyle/>
        <a:p>
          <a:endParaRPr lang="pt-BR"/>
        </a:p>
      </dgm:t>
    </dgm:pt>
    <dgm:pt modelId="{B824241C-27F7-41DB-BBCD-E31B8F7DC696}" type="pres">
      <dgm:prSet presAssocID="{60E4BA49-95AF-44FE-90CC-F7FC779775D3}" presName="rootConnector" presStyleLbl="node1" presStyleIdx="1" presStyleCnt="2"/>
      <dgm:spPr/>
      <dgm:t>
        <a:bodyPr/>
        <a:lstStyle/>
        <a:p>
          <a:endParaRPr lang="pt-BR"/>
        </a:p>
      </dgm:t>
    </dgm:pt>
    <dgm:pt modelId="{129E2BDB-4C25-4667-B52C-A8036381082B}" type="pres">
      <dgm:prSet presAssocID="{60E4BA49-95AF-44FE-90CC-F7FC779775D3}" presName="childShape" presStyleCnt="0"/>
      <dgm:spPr/>
    </dgm:pt>
  </dgm:ptLst>
  <dgm:cxnLst>
    <dgm:cxn modelId="{33142C5C-7BEB-4183-A462-F4B75BC2E874}" srcId="{ECA991E6-A057-4BEB-8EEA-13C903C9A9F3}" destId="{2D85B4E5-AF10-4CDB-BCEF-4B28F54A9C2D}" srcOrd="0" destOrd="0" parTransId="{C72E364D-402E-4DF2-933B-7B9461DF2AAC}" sibTransId="{7208BB83-794F-440E-ABDF-10E358F2146D}"/>
    <dgm:cxn modelId="{B441BF90-D578-4AC6-BA63-F3D1F660F708}" type="presOf" srcId="{60E4BA49-95AF-44FE-90CC-F7FC779775D3}" destId="{C320A112-02CD-4567-B2CF-BFFC59B97FAA}" srcOrd="0" destOrd="0" presId="urn:microsoft.com/office/officeart/2005/8/layout/hierarchy3"/>
    <dgm:cxn modelId="{96A56848-C460-43D2-A431-3CAB5B06280A}" type="presOf" srcId="{60E4BA49-95AF-44FE-90CC-F7FC779775D3}" destId="{B824241C-27F7-41DB-BBCD-E31B8F7DC696}" srcOrd="1" destOrd="0" presId="urn:microsoft.com/office/officeart/2005/8/layout/hierarchy3"/>
    <dgm:cxn modelId="{8F912CBF-DCD9-4DA8-97EC-0B6739DB1968}" srcId="{ECA991E6-A057-4BEB-8EEA-13C903C9A9F3}" destId="{60E4BA49-95AF-44FE-90CC-F7FC779775D3}" srcOrd="1" destOrd="0" parTransId="{35FBDA00-598B-475A-9482-B0217E07BA8A}" sibTransId="{1D712C71-4E02-46A6-BA89-C72C16F2B8D2}"/>
    <dgm:cxn modelId="{87A153EC-4564-450D-A2ED-3EF0439B0031}" type="presOf" srcId="{2D85B4E5-AF10-4CDB-BCEF-4B28F54A9C2D}" destId="{FE545279-FF4E-4F7F-B39C-0132E12AFD00}" srcOrd="0" destOrd="0" presId="urn:microsoft.com/office/officeart/2005/8/layout/hierarchy3"/>
    <dgm:cxn modelId="{0466ED56-1C8E-4D71-ABF0-0E2D70A97940}" type="presOf" srcId="{2D85B4E5-AF10-4CDB-BCEF-4B28F54A9C2D}" destId="{2130B063-2B14-41F3-89E4-DC75AFBE35B7}" srcOrd="1" destOrd="0" presId="urn:microsoft.com/office/officeart/2005/8/layout/hierarchy3"/>
    <dgm:cxn modelId="{B2A42A72-D0AF-47DD-A10D-2542F572C757}" type="presOf" srcId="{ECA991E6-A057-4BEB-8EEA-13C903C9A9F3}" destId="{1ACD41A3-8C5F-4458-9E09-1EA33AA84490}" srcOrd="0" destOrd="0" presId="urn:microsoft.com/office/officeart/2005/8/layout/hierarchy3"/>
    <dgm:cxn modelId="{2A14419C-8E83-402A-88A7-CBCEBF7877C4}" type="presParOf" srcId="{1ACD41A3-8C5F-4458-9E09-1EA33AA84490}" destId="{E38A4B29-289B-4A1D-A9C4-FA6730DAB1CA}" srcOrd="0" destOrd="0" presId="urn:microsoft.com/office/officeart/2005/8/layout/hierarchy3"/>
    <dgm:cxn modelId="{DA88217E-F015-4047-A2D9-83C48624A584}" type="presParOf" srcId="{E38A4B29-289B-4A1D-A9C4-FA6730DAB1CA}" destId="{76489C25-C2F8-4DAA-8718-259C93BE58C7}" srcOrd="0" destOrd="0" presId="urn:microsoft.com/office/officeart/2005/8/layout/hierarchy3"/>
    <dgm:cxn modelId="{B90681B1-F69E-437D-9981-EAB6E28B72DD}" type="presParOf" srcId="{76489C25-C2F8-4DAA-8718-259C93BE58C7}" destId="{FE545279-FF4E-4F7F-B39C-0132E12AFD00}" srcOrd="0" destOrd="0" presId="urn:microsoft.com/office/officeart/2005/8/layout/hierarchy3"/>
    <dgm:cxn modelId="{9B06D8E8-4967-470D-AA32-E6E269BCEE3D}" type="presParOf" srcId="{76489C25-C2F8-4DAA-8718-259C93BE58C7}" destId="{2130B063-2B14-41F3-89E4-DC75AFBE35B7}" srcOrd="1" destOrd="0" presId="urn:microsoft.com/office/officeart/2005/8/layout/hierarchy3"/>
    <dgm:cxn modelId="{617B1764-212C-4D55-A676-777A6705E2CD}" type="presParOf" srcId="{E38A4B29-289B-4A1D-A9C4-FA6730DAB1CA}" destId="{6CCC5CAC-2082-4815-9D90-35378CC1742F}" srcOrd="1" destOrd="0" presId="urn:microsoft.com/office/officeart/2005/8/layout/hierarchy3"/>
    <dgm:cxn modelId="{25C6570D-BD83-4346-A936-DA72A2E62DB0}" type="presParOf" srcId="{1ACD41A3-8C5F-4458-9E09-1EA33AA84490}" destId="{1B463DF8-F0E0-4683-884C-7FFEBFA52B04}" srcOrd="1" destOrd="0" presId="urn:microsoft.com/office/officeart/2005/8/layout/hierarchy3"/>
    <dgm:cxn modelId="{2DE2064B-38DF-4CBF-8793-0576981069EB}" type="presParOf" srcId="{1B463DF8-F0E0-4683-884C-7FFEBFA52B04}" destId="{FA4A9A4F-7925-4F30-90F7-61DCBC7123E3}" srcOrd="0" destOrd="0" presId="urn:microsoft.com/office/officeart/2005/8/layout/hierarchy3"/>
    <dgm:cxn modelId="{43C859F4-9116-4665-83FA-03A97BDB08B0}" type="presParOf" srcId="{FA4A9A4F-7925-4F30-90F7-61DCBC7123E3}" destId="{C320A112-02CD-4567-B2CF-BFFC59B97FAA}" srcOrd="0" destOrd="0" presId="urn:microsoft.com/office/officeart/2005/8/layout/hierarchy3"/>
    <dgm:cxn modelId="{9EACBB6E-1ED1-4589-B1C2-0841010963AB}" type="presParOf" srcId="{FA4A9A4F-7925-4F30-90F7-61DCBC7123E3}" destId="{B824241C-27F7-41DB-BBCD-E31B8F7DC696}" srcOrd="1" destOrd="0" presId="urn:microsoft.com/office/officeart/2005/8/layout/hierarchy3"/>
    <dgm:cxn modelId="{D366E21A-16FF-4B78-B727-527F13AF8C91}" type="presParOf" srcId="{1B463DF8-F0E0-4683-884C-7FFEBFA52B04}" destId="{129E2BDB-4C25-4667-B52C-A8036381082B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F782D57A-3561-4B5E-888B-B4A972B0BB9D}" type="doc">
      <dgm:prSet loTypeId="urn:microsoft.com/office/officeart/2005/8/layout/orgChart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8F0AA5D2-F3E7-4D6F-9CEE-BE157DAC47A7}">
      <dgm:prSet/>
      <dgm:spPr>
        <a:solidFill>
          <a:srgbClr val="BF5D38"/>
        </a:solidFill>
      </dgm:spPr>
      <dgm:t>
        <a:bodyPr/>
        <a:lstStyle/>
        <a:p>
          <a:r>
            <a:rPr lang="pt-BR" dirty="0"/>
            <a:t>Uma empresa está decidindo se aumenta ou não a sua capacidade de produção. A decisão deve valer para um horizonte de 5 anos, a taxa atrativa mínima é de 25% ao ano.</a:t>
          </a:r>
        </a:p>
      </dgm:t>
    </dgm:pt>
    <dgm:pt modelId="{1B0A9559-BA59-4AFD-BF9D-43DFFE2E7C43}" type="parTrans" cxnId="{9ABAC57E-8821-4972-9C98-495E574EA11E}">
      <dgm:prSet/>
      <dgm:spPr/>
      <dgm:t>
        <a:bodyPr/>
        <a:lstStyle/>
        <a:p>
          <a:endParaRPr lang="pt-BR"/>
        </a:p>
      </dgm:t>
    </dgm:pt>
    <dgm:pt modelId="{7E44073C-26ED-4F44-AE9E-A082779623FF}" type="sibTrans" cxnId="{9ABAC57E-8821-4972-9C98-495E574EA11E}">
      <dgm:prSet/>
      <dgm:spPr/>
      <dgm:t>
        <a:bodyPr/>
        <a:lstStyle/>
        <a:p>
          <a:endParaRPr lang="pt-BR"/>
        </a:p>
      </dgm:t>
    </dgm:pt>
    <dgm:pt modelId="{FE3117A4-5507-49DC-919E-AC78EA4CE155}" type="pres">
      <dgm:prSet presAssocID="{F782D57A-3561-4B5E-888B-B4A972B0BB9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FE532882-FFEE-4C91-8010-B486263CCB38}" type="pres">
      <dgm:prSet presAssocID="{8F0AA5D2-F3E7-4D6F-9CEE-BE157DAC47A7}" presName="hierRoot1" presStyleCnt="0">
        <dgm:presLayoutVars>
          <dgm:hierBranch val="init"/>
        </dgm:presLayoutVars>
      </dgm:prSet>
      <dgm:spPr/>
    </dgm:pt>
    <dgm:pt modelId="{388D59EF-391A-4080-9CB4-960412A28827}" type="pres">
      <dgm:prSet presAssocID="{8F0AA5D2-F3E7-4D6F-9CEE-BE157DAC47A7}" presName="rootComposite1" presStyleCnt="0"/>
      <dgm:spPr/>
    </dgm:pt>
    <dgm:pt modelId="{51E8CDA6-D814-4F60-BD35-37244D68E3C2}" type="pres">
      <dgm:prSet presAssocID="{8F0AA5D2-F3E7-4D6F-9CEE-BE157DAC47A7}" presName="rootText1" presStyleLbl="node0" presStyleIdx="0" presStyleCnt="1" custScaleX="11165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B441841A-6A40-47D3-9547-C776140C87B1}" type="pres">
      <dgm:prSet presAssocID="{8F0AA5D2-F3E7-4D6F-9CEE-BE157DAC47A7}" presName="rootConnector1" presStyleLbl="node1" presStyleIdx="0" presStyleCnt="0"/>
      <dgm:spPr/>
      <dgm:t>
        <a:bodyPr/>
        <a:lstStyle/>
        <a:p>
          <a:endParaRPr lang="pt-BR"/>
        </a:p>
      </dgm:t>
    </dgm:pt>
    <dgm:pt modelId="{39C31674-206B-412D-A58C-7DF20C20C952}" type="pres">
      <dgm:prSet presAssocID="{8F0AA5D2-F3E7-4D6F-9CEE-BE157DAC47A7}" presName="hierChild2" presStyleCnt="0"/>
      <dgm:spPr/>
    </dgm:pt>
    <dgm:pt modelId="{A571E42A-1289-4DFC-85C1-9B5298356C98}" type="pres">
      <dgm:prSet presAssocID="{8F0AA5D2-F3E7-4D6F-9CEE-BE157DAC47A7}" presName="hierChild3" presStyleCnt="0"/>
      <dgm:spPr/>
    </dgm:pt>
  </dgm:ptLst>
  <dgm:cxnLst>
    <dgm:cxn modelId="{E4CC0E9D-99E3-4BE9-836E-18B73E93E64D}" type="presOf" srcId="{8F0AA5D2-F3E7-4D6F-9CEE-BE157DAC47A7}" destId="{51E8CDA6-D814-4F60-BD35-37244D68E3C2}" srcOrd="0" destOrd="0" presId="urn:microsoft.com/office/officeart/2005/8/layout/orgChart1"/>
    <dgm:cxn modelId="{EA455CBA-85B9-4784-87B5-6516EC8E975A}" type="presOf" srcId="{F782D57A-3561-4B5E-888B-B4A972B0BB9D}" destId="{FE3117A4-5507-49DC-919E-AC78EA4CE155}" srcOrd="0" destOrd="0" presId="urn:microsoft.com/office/officeart/2005/8/layout/orgChart1"/>
    <dgm:cxn modelId="{2B27FFC1-FF34-4520-B838-F87DA15C5425}" type="presOf" srcId="{8F0AA5D2-F3E7-4D6F-9CEE-BE157DAC47A7}" destId="{B441841A-6A40-47D3-9547-C776140C87B1}" srcOrd="1" destOrd="0" presId="urn:microsoft.com/office/officeart/2005/8/layout/orgChart1"/>
    <dgm:cxn modelId="{9ABAC57E-8821-4972-9C98-495E574EA11E}" srcId="{F782D57A-3561-4B5E-888B-B4A972B0BB9D}" destId="{8F0AA5D2-F3E7-4D6F-9CEE-BE157DAC47A7}" srcOrd="0" destOrd="0" parTransId="{1B0A9559-BA59-4AFD-BF9D-43DFFE2E7C43}" sibTransId="{7E44073C-26ED-4F44-AE9E-A082779623FF}"/>
    <dgm:cxn modelId="{5B34E4CB-C740-459C-A704-A76F69183C26}" type="presParOf" srcId="{FE3117A4-5507-49DC-919E-AC78EA4CE155}" destId="{FE532882-FFEE-4C91-8010-B486263CCB38}" srcOrd="0" destOrd="0" presId="urn:microsoft.com/office/officeart/2005/8/layout/orgChart1"/>
    <dgm:cxn modelId="{6DB067BA-AD68-4AF7-A8D3-90A01A1E14E8}" type="presParOf" srcId="{FE532882-FFEE-4C91-8010-B486263CCB38}" destId="{388D59EF-391A-4080-9CB4-960412A28827}" srcOrd="0" destOrd="0" presId="urn:microsoft.com/office/officeart/2005/8/layout/orgChart1"/>
    <dgm:cxn modelId="{4152A23D-9B66-4B1A-A70A-874388A8C34C}" type="presParOf" srcId="{388D59EF-391A-4080-9CB4-960412A28827}" destId="{51E8CDA6-D814-4F60-BD35-37244D68E3C2}" srcOrd="0" destOrd="0" presId="urn:microsoft.com/office/officeart/2005/8/layout/orgChart1"/>
    <dgm:cxn modelId="{BE1FF2C8-B1B5-41B8-8ADB-40C40EDEB7D5}" type="presParOf" srcId="{388D59EF-391A-4080-9CB4-960412A28827}" destId="{B441841A-6A40-47D3-9547-C776140C87B1}" srcOrd="1" destOrd="0" presId="urn:microsoft.com/office/officeart/2005/8/layout/orgChart1"/>
    <dgm:cxn modelId="{AE7E0408-CD42-44CF-8FE2-1E94C3861F52}" type="presParOf" srcId="{FE532882-FFEE-4C91-8010-B486263CCB38}" destId="{39C31674-206B-412D-A58C-7DF20C20C952}" srcOrd="1" destOrd="0" presId="urn:microsoft.com/office/officeart/2005/8/layout/orgChart1"/>
    <dgm:cxn modelId="{DC1F134C-C89B-4349-AA12-D174E4E5D6BA}" type="presParOf" srcId="{FE532882-FFEE-4C91-8010-B486263CCB38}" destId="{A571E42A-1289-4DFC-85C1-9B5298356C9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7A15D8FE-F02E-43E1-8E3F-611481041D8D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DC3F92F6-EE2E-4E9A-AD43-E71D491A7EFA}">
      <dgm:prSet/>
      <dgm:spPr>
        <a:solidFill>
          <a:srgbClr val="6C855E"/>
        </a:solidFill>
      </dgm:spPr>
      <dgm:t>
        <a:bodyPr/>
        <a:lstStyle/>
        <a:p>
          <a:r>
            <a:rPr lang="pt-BR" dirty="0"/>
            <a:t>Uma alternativa é automatizar toda a fábrica, com um investimento de R$ 250.000. Se a procura for alta (probabilidade de 20%), deve resultar um aumento anual de receita de R$ 140.000. Se a procura for média (probabilidade de 70%), deve resultar um aumento anual de receita de R$ 100.000. Se a procura for baixa (probabilidade de 10%), deve resultar um aumento anual de receita de R$ 50.000.</a:t>
          </a:r>
        </a:p>
      </dgm:t>
    </dgm:pt>
    <dgm:pt modelId="{CE7C3620-DD1E-47AA-83E8-DFD01531CED2}" type="parTrans" cxnId="{A3501D9F-4CE5-43C2-97C5-4B617E85F865}">
      <dgm:prSet/>
      <dgm:spPr/>
      <dgm:t>
        <a:bodyPr/>
        <a:lstStyle/>
        <a:p>
          <a:endParaRPr lang="pt-BR"/>
        </a:p>
      </dgm:t>
    </dgm:pt>
    <dgm:pt modelId="{1E02829C-ECD4-4E1A-AECF-5719890AC944}" type="sibTrans" cxnId="{A3501D9F-4CE5-43C2-97C5-4B617E85F865}">
      <dgm:prSet/>
      <dgm:spPr/>
      <dgm:t>
        <a:bodyPr/>
        <a:lstStyle/>
        <a:p>
          <a:endParaRPr lang="pt-BR"/>
        </a:p>
      </dgm:t>
    </dgm:pt>
    <dgm:pt modelId="{031C3E0C-E1A5-40A1-AFDC-F8DF104CC1E1}" type="pres">
      <dgm:prSet presAssocID="{7A15D8FE-F02E-43E1-8E3F-611481041D8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4688AB56-DE0C-44A2-9A2A-AADCD9DB83A3}" type="pres">
      <dgm:prSet presAssocID="{DC3F92F6-EE2E-4E9A-AD43-E71D491A7EF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5ACC4BDA-E50F-415B-98CC-946BDD5A0B86}" type="presOf" srcId="{7A15D8FE-F02E-43E1-8E3F-611481041D8D}" destId="{031C3E0C-E1A5-40A1-AFDC-F8DF104CC1E1}" srcOrd="0" destOrd="0" presId="urn:microsoft.com/office/officeart/2005/8/layout/vList2"/>
    <dgm:cxn modelId="{BDE9402B-8B2B-45D2-BF7B-41D615FF67FF}" type="presOf" srcId="{DC3F92F6-EE2E-4E9A-AD43-E71D491A7EFA}" destId="{4688AB56-DE0C-44A2-9A2A-AADCD9DB83A3}" srcOrd="0" destOrd="0" presId="urn:microsoft.com/office/officeart/2005/8/layout/vList2"/>
    <dgm:cxn modelId="{A3501D9F-4CE5-43C2-97C5-4B617E85F865}" srcId="{7A15D8FE-F02E-43E1-8E3F-611481041D8D}" destId="{DC3F92F6-EE2E-4E9A-AD43-E71D491A7EFA}" srcOrd="0" destOrd="0" parTransId="{CE7C3620-DD1E-47AA-83E8-DFD01531CED2}" sibTransId="{1E02829C-ECD4-4E1A-AECF-5719890AC944}"/>
    <dgm:cxn modelId="{58122468-20A9-4165-90B1-DB6C98A9BF7A}" type="presParOf" srcId="{031C3E0C-E1A5-40A1-AFDC-F8DF104CC1E1}" destId="{4688AB56-DE0C-44A2-9A2A-AADCD9DB83A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6B6D1722-98AF-4BDB-B1D3-5855FCB5AC25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B360F1A-406A-4A2A-BB4C-AFC5B74FC907}">
      <dgm:prSet custT="1"/>
      <dgm:spPr>
        <a:solidFill>
          <a:schemeClr val="accent3">
            <a:lumMod val="50000"/>
          </a:schemeClr>
        </a:solidFill>
      </dgm:spPr>
      <dgm:t>
        <a:bodyPr/>
        <a:lstStyle/>
        <a:p>
          <a:pPr marL="0" indent="0"/>
          <a:r>
            <a:rPr lang="pt-BR" sz="2800" dirty="0"/>
            <a:t>Outra alternativa é fazer uma ampliação simples, com um investimento de R$ 100.000, estimando-se que os aumentos das receitas serão a metade dos da alternativa de automação.</a:t>
          </a:r>
        </a:p>
      </dgm:t>
    </dgm:pt>
    <dgm:pt modelId="{97F44560-4C05-4D9A-9226-A29ABEC5CA58}" type="parTrans" cxnId="{D87FC463-F3D1-43F3-8B47-1FDEB96C6AA3}">
      <dgm:prSet/>
      <dgm:spPr/>
      <dgm:t>
        <a:bodyPr/>
        <a:lstStyle/>
        <a:p>
          <a:endParaRPr lang="pt-BR"/>
        </a:p>
      </dgm:t>
    </dgm:pt>
    <dgm:pt modelId="{7942CF51-23DF-4A1B-8F0D-3907963DC56D}" type="sibTrans" cxnId="{D87FC463-F3D1-43F3-8B47-1FDEB96C6AA3}">
      <dgm:prSet/>
      <dgm:spPr>
        <a:ln w="28575">
          <a:solidFill>
            <a:schemeClr val="bg2">
              <a:lumMod val="25000"/>
            </a:schemeClr>
          </a:solidFill>
        </a:ln>
      </dgm:spPr>
      <dgm:t>
        <a:bodyPr/>
        <a:lstStyle/>
        <a:p>
          <a:endParaRPr lang="pt-BR"/>
        </a:p>
      </dgm:t>
    </dgm:pt>
    <dgm:pt modelId="{E4B1C081-0A7F-4CCE-8296-2E917D762BAE}">
      <dgm:prSet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pt-BR" sz="2800" dirty="0"/>
            <a:t>Determinar a melhor decisão.</a:t>
          </a:r>
        </a:p>
      </dgm:t>
    </dgm:pt>
    <dgm:pt modelId="{8E20FF16-1FBB-4DF6-80C5-75278BAF93A1}" type="parTrans" cxnId="{5692AC75-6963-4DAC-99B1-188CFED57349}">
      <dgm:prSet/>
      <dgm:spPr/>
      <dgm:t>
        <a:bodyPr/>
        <a:lstStyle/>
        <a:p>
          <a:endParaRPr lang="pt-BR"/>
        </a:p>
      </dgm:t>
    </dgm:pt>
    <dgm:pt modelId="{04D53790-3849-431C-B61E-8A1767D6E4D0}" type="sibTrans" cxnId="{5692AC75-6963-4DAC-99B1-188CFED57349}">
      <dgm:prSet/>
      <dgm:spPr/>
      <dgm:t>
        <a:bodyPr/>
        <a:lstStyle/>
        <a:p>
          <a:endParaRPr lang="pt-BR"/>
        </a:p>
      </dgm:t>
    </dgm:pt>
    <dgm:pt modelId="{56A30E55-212A-4B49-AFF7-F5344A18C2F4}" type="pres">
      <dgm:prSet presAssocID="{6B6D1722-98AF-4BDB-B1D3-5855FCB5AC2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t-BR"/>
        </a:p>
      </dgm:t>
    </dgm:pt>
    <dgm:pt modelId="{BA6CF880-732D-4C75-9E6E-0F1050366479}" type="pres">
      <dgm:prSet presAssocID="{6B6D1722-98AF-4BDB-B1D3-5855FCB5AC25}" presName="Name1" presStyleCnt="0"/>
      <dgm:spPr/>
    </dgm:pt>
    <dgm:pt modelId="{2B041C69-B123-405E-BE31-EE2524137581}" type="pres">
      <dgm:prSet presAssocID="{6B6D1722-98AF-4BDB-B1D3-5855FCB5AC25}" presName="cycle" presStyleCnt="0"/>
      <dgm:spPr/>
    </dgm:pt>
    <dgm:pt modelId="{F3E71CFB-D447-4989-A2B3-F0958B118E10}" type="pres">
      <dgm:prSet presAssocID="{6B6D1722-98AF-4BDB-B1D3-5855FCB5AC25}" presName="srcNode" presStyleLbl="node1" presStyleIdx="0" presStyleCnt="2"/>
      <dgm:spPr/>
    </dgm:pt>
    <dgm:pt modelId="{B191B108-2A43-4361-9EA1-2452B088C4D8}" type="pres">
      <dgm:prSet presAssocID="{6B6D1722-98AF-4BDB-B1D3-5855FCB5AC25}" presName="conn" presStyleLbl="parChTrans1D2" presStyleIdx="0" presStyleCnt="1"/>
      <dgm:spPr/>
      <dgm:t>
        <a:bodyPr/>
        <a:lstStyle/>
        <a:p>
          <a:endParaRPr lang="pt-BR"/>
        </a:p>
      </dgm:t>
    </dgm:pt>
    <dgm:pt modelId="{A86EAAE3-A003-49ED-96ED-2E5D79BDC351}" type="pres">
      <dgm:prSet presAssocID="{6B6D1722-98AF-4BDB-B1D3-5855FCB5AC25}" presName="extraNode" presStyleLbl="node1" presStyleIdx="0" presStyleCnt="2"/>
      <dgm:spPr/>
    </dgm:pt>
    <dgm:pt modelId="{6144D71D-7222-43AB-ACBB-E63D75FC4AE8}" type="pres">
      <dgm:prSet presAssocID="{6B6D1722-98AF-4BDB-B1D3-5855FCB5AC25}" presName="dstNode" presStyleLbl="node1" presStyleIdx="0" presStyleCnt="2"/>
      <dgm:spPr/>
    </dgm:pt>
    <dgm:pt modelId="{CA328970-3011-47E8-98E4-BAAE5BAC0EBA}" type="pres">
      <dgm:prSet presAssocID="{CB360F1A-406A-4A2A-BB4C-AFC5B74FC907}" presName="text_1" presStyleLbl="node1" presStyleIdx="0" presStyleCnt="2" custScaleX="100332" custScaleY="13882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87B040E-91F8-402B-84A1-C3FC522323BE}" type="pres">
      <dgm:prSet presAssocID="{CB360F1A-406A-4A2A-BB4C-AFC5B74FC907}" presName="accent_1" presStyleCnt="0"/>
      <dgm:spPr/>
    </dgm:pt>
    <dgm:pt modelId="{A6EB3F1A-7E28-4300-8D64-0F50AD19B07C}" type="pres">
      <dgm:prSet presAssocID="{CB360F1A-406A-4A2A-BB4C-AFC5B74FC907}" presName="accentRepeatNode" presStyleLbl="solidFgAcc1" presStyleIdx="0" presStyleCnt="2"/>
      <dgm:spPr>
        <a:ln w="28575">
          <a:solidFill>
            <a:schemeClr val="bg2">
              <a:lumMod val="25000"/>
            </a:schemeClr>
          </a:solidFill>
        </a:ln>
      </dgm:spPr>
    </dgm:pt>
    <dgm:pt modelId="{CDD9849C-37C5-4B66-B137-C530E8002D90}" type="pres">
      <dgm:prSet presAssocID="{E4B1C081-0A7F-4CCE-8296-2E917D762BAE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E032D59-7960-4EC5-97D9-08852869C1A3}" type="pres">
      <dgm:prSet presAssocID="{E4B1C081-0A7F-4CCE-8296-2E917D762BAE}" presName="accent_2" presStyleCnt="0"/>
      <dgm:spPr/>
    </dgm:pt>
    <dgm:pt modelId="{65A29E52-850F-4007-9E58-09C5F2057899}" type="pres">
      <dgm:prSet presAssocID="{E4B1C081-0A7F-4CCE-8296-2E917D762BAE}" presName="accentRepeatNode" presStyleLbl="solidFgAcc1" presStyleIdx="1" presStyleCnt="2"/>
      <dgm:spPr>
        <a:ln w="28575">
          <a:solidFill>
            <a:schemeClr val="bg2">
              <a:lumMod val="25000"/>
            </a:schemeClr>
          </a:solidFill>
        </a:ln>
      </dgm:spPr>
    </dgm:pt>
  </dgm:ptLst>
  <dgm:cxnLst>
    <dgm:cxn modelId="{D87FC463-F3D1-43F3-8B47-1FDEB96C6AA3}" srcId="{6B6D1722-98AF-4BDB-B1D3-5855FCB5AC25}" destId="{CB360F1A-406A-4A2A-BB4C-AFC5B74FC907}" srcOrd="0" destOrd="0" parTransId="{97F44560-4C05-4D9A-9226-A29ABEC5CA58}" sibTransId="{7942CF51-23DF-4A1B-8F0D-3907963DC56D}"/>
    <dgm:cxn modelId="{4F25241C-96B7-43BB-B9C1-AB9A94C0CFF7}" type="presOf" srcId="{6B6D1722-98AF-4BDB-B1D3-5855FCB5AC25}" destId="{56A30E55-212A-4B49-AFF7-F5344A18C2F4}" srcOrd="0" destOrd="0" presId="urn:microsoft.com/office/officeart/2008/layout/VerticalCurvedList"/>
    <dgm:cxn modelId="{F59C0CCD-E998-4DA6-8F8E-E289EE3BB5B8}" type="presOf" srcId="{CB360F1A-406A-4A2A-BB4C-AFC5B74FC907}" destId="{CA328970-3011-47E8-98E4-BAAE5BAC0EBA}" srcOrd="0" destOrd="0" presId="urn:microsoft.com/office/officeart/2008/layout/VerticalCurvedList"/>
    <dgm:cxn modelId="{5692AC75-6963-4DAC-99B1-188CFED57349}" srcId="{6B6D1722-98AF-4BDB-B1D3-5855FCB5AC25}" destId="{E4B1C081-0A7F-4CCE-8296-2E917D762BAE}" srcOrd="1" destOrd="0" parTransId="{8E20FF16-1FBB-4DF6-80C5-75278BAF93A1}" sibTransId="{04D53790-3849-431C-B61E-8A1767D6E4D0}"/>
    <dgm:cxn modelId="{64B6A76B-3FF5-4E43-82DD-2FEE6A7E5F89}" type="presOf" srcId="{7942CF51-23DF-4A1B-8F0D-3907963DC56D}" destId="{B191B108-2A43-4361-9EA1-2452B088C4D8}" srcOrd="0" destOrd="0" presId="urn:microsoft.com/office/officeart/2008/layout/VerticalCurvedList"/>
    <dgm:cxn modelId="{55F3B126-E1B8-4AF2-93D1-65CB3A6170DA}" type="presOf" srcId="{E4B1C081-0A7F-4CCE-8296-2E917D762BAE}" destId="{CDD9849C-37C5-4B66-B137-C530E8002D90}" srcOrd="0" destOrd="0" presId="urn:microsoft.com/office/officeart/2008/layout/VerticalCurvedList"/>
    <dgm:cxn modelId="{9248BDC9-651B-4662-B07C-7367DAB598F9}" type="presParOf" srcId="{56A30E55-212A-4B49-AFF7-F5344A18C2F4}" destId="{BA6CF880-732D-4C75-9E6E-0F1050366479}" srcOrd="0" destOrd="0" presId="urn:microsoft.com/office/officeart/2008/layout/VerticalCurvedList"/>
    <dgm:cxn modelId="{5727EDEC-1997-4324-9164-F5BC8B2A8842}" type="presParOf" srcId="{BA6CF880-732D-4C75-9E6E-0F1050366479}" destId="{2B041C69-B123-405E-BE31-EE2524137581}" srcOrd="0" destOrd="0" presId="urn:microsoft.com/office/officeart/2008/layout/VerticalCurvedList"/>
    <dgm:cxn modelId="{D1EBB31E-E023-4B0F-BD64-E98E3A0C1A23}" type="presParOf" srcId="{2B041C69-B123-405E-BE31-EE2524137581}" destId="{F3E71CFB-D447-4989-A2B3-F0958B118E10}" srcOrd="0" destOrd="0" presId="urn:microsoft.com/office/officeart/2008/layout/VerticalCurvedList"/>
    <dgm:cxn modelId="{EC8FD2F0-948D-493E-A288-9D706EE18816}" type="presParOf" srcId="{2B041C69-B123-405E-BE31-EE2524137581}" destId="{B191B108-2A43-4361-9EA1-2452B088C4D8}" srcOrd="1" destOrd="0" presId="urn:microsoft.com/office/officeart/2008/layout/VerticalCurvedList"/>
    <dgm:cxn modelId="{FC920B9C-0BCD-4A7E-BB5A-6AF6A5465501}" type="presParOf" srcId="{2B041C69-B123-405E-BE31-EE2524137581}" destId="{A86EAAE3-A003-49ED-96ED-2E5D79BDC351}" srcOrd="2" destOrd="0" presId="urn:microsoft.com/office/officeart/2008/layout/VerticalCurvedList"/>
    <dgm:cxn modelId="{04864114-8756-441E-AFE1-B6D367C8F90E}" type="presParOf" srcId="{2B041C69-B123-405E-BE31-EE2524137581}" destId="{6144D71D-7222-43AB-ACBB-E63D75FC4AE8}" srcOrd="3" destOrd="0" presId="urn:microsoft.com/office/officeart/2008/layout/VerticalCurvedList"/>
    <dgm:cxn modelId="{5D64E89F-89CC-4BA6-BB22-AC3087E56743}" type="presParOf" srcId="{BA6CF880-732D-4C75-9E6E-0F1050366479}" destId="{CA328970-3011-47E8-98E4-BAAE5BAC0EBA}" srcOrd="1" destOrd="0" presId="urn:microsoft.com/office/officeart/2008/layout/VerticalCurvedList"/>
    <dgm:cxn modelId="{4D6F84C2-B631-42F5-B20C-B591F71660A8}" type="presParOf" srcId="{BA6CF880-732D-4C75-9E6E-0F1050366479}" destId="{E87B040E-91F8-402B-84A1-C3FC522323BE}" srcOrd="2" destOrd="0" presId="urn:microsoft.com/office/officeart/2008/layout/VerticalCurvedList"/>
    <dgm:cxn modelId="{F5258EE3-83AD-4D1B-A3A3-147A69A46BDE}" type="presParOf" srcId="{E87B040E-91F8-402B-84A1-C3FC522323BE}" destId="{A6EB3F1A-7E28-4300-8D64-0F50AD19B07C}" srcOrd="0" destOrd="0" presId="urn:microsoft.com/office/officeart/2008/layout/VerticalCurvedList"/>
    <dgm:cxn modelId="{84487060-602F-496D-BE58-77C0FBB17C9D}" type="presParOf" srcId="{BA6CF880-732D-4C75-9E6E-0F1050366479}" destId="{CDD9849C-37C5-4B66-B137-C530E8002D90}" srcOrd="3" destOrd="0" presId="urn:microsoft.com/office/officeart/2008/layout/VerticalCurvedList"/>
    <dgm:cxn modelId="{A32CC7A6-5EDD-4126-B8C9-6265B15D3BB1}" type="presParOf" srcId="{BA6CF880-732D-4C75-9E6E-0F1050366479}" destId="{9E032D59-7960-4EC5-97D9-08852869C1A3}" srcOrd="4" destOrd="0" presId="urn:microsoft.com/office/officeart/2008/layout/VerticalCurvedList"/>
    <dgm:cxn modelId="{27D58AEA-F619-46CC-9322-370F543DA9ED}" type="presParOf" srcId="{9E032D59-7960-4EC5-97D9-08852869C1A3}" destId="{65A29E52-850F-4007-9E58-09C5F205789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3FEA8B8-2731-43BA-9F7C-4FB63FFB2760}" type="doc">
      <dgm:prSet loTypeId="urn:microsoft.com/office/officeart/2005/8/layout/hList1" loCatId="list" qsTypeId="urn:microsoft.com/office/officeart/2005/8/quickstyle/simple5" qsCatId="simple" csTypeId="urn:microsoft.com/office/officeart/2005/8/colors/accent0_3" csCatId="mainScheme"/>
      <dgm:spPr/>
      <dgm:t>
        <a:bodyPr/>
        <a:lstStyle/>
        <a:p>
          <a:endParaRPr lang="pt-BR"/>
        </a:p>
      </dgm:t>
    </dgm:pt>
    <dgm:pt modelId="{1D88504C-D02B-40B6-9580-0705B43073EA}">
      <dgm:prSet/>
      <dgm:spPr/>
      <dgm:t>
        <a:bodyPr/>
        <a:lstStyle/>
        <a:p>
          <a:r>
            <a:rPr lang="pt-BR"/>
            <a:t>Princípio da mini-empresa</a:t>
          </a:r>
        </a:p>
      </dgm:t>
    </dgm:pt>
    <dgm:pt modelId="{DE769DB6-F42D-42A4-89F7-407D14C5043B}" type="parTrans" cxnId="{6C2B41E7-06C6-49A9-B2FA-610FC1F91464}">
      <dgm:prSet/>
      <dgm:spPr/>
      <dgm:t>
        <a:bodyPr/>
        <a:lstStyle/>
        <a:p>
          <a:endParaRPr lang="pt-BR"/>
        </a:p>
      </dgm:t>
    </dgm:pt>
    <dgm:pt modelId="{5B433DEF-F946-4F0F-A7A1-88C7F7D3D69C}" type="sibTrans" cxnId="{6C2B41E7-06C6-49A9-B2FA-610FC1F91464}">
      <dgm:prSet/>
      <dgm:spPr/>
      <dgm:t>
        <a:bodyPr/>
        <a:lstStyle/>
        <a:p>
          <a:endParaRPr lang="pt-BR"/>
        </a:p>
      </dgm:t>
    </dgm:pt>
    <dgm:pt modelId="{0DB03888-C13C-48CB-8E3C-554DD28B3F5E}">
      <dgm:prSet/>
      <dgm:spPr/>
      <dgm:t>
        <a:bodyPr/>
        <a:lstStyle/>
        <a:p>
          <a:r>
            <a:rPr lang="pt-BR"/>
            <a:t>Segundo esse princípio, uma vez determinados os fluxos de caixa incrementais da realização de um projeto, o projeto é visto como se fosse uma empresa, com seus próprios custos e receitas, seus próprios ativos, e seus próprios fluxos de caixa.</a:t>
          </a:r>
        </a:p>
      </dgm:t>
    </dgm:pt>
    <dgm:pt modelId="{B84BF7F0-E4CF-4B40-B00D-F6D1B8F136CB}" type="parTrans" cxnId="{4DB3B96C-39C2-4156-ABED-1829B18100D0}">
      <dgm:prSet/>
      <dgm:spPr/>
      <dgm:t>
        <a:bodyPr/>
        <a:lstStyle/>
        <a:p>
          <a:endParaRPr lang="pt-BR"/>
        </a:p>
      </dgm:t>
    </dgm:pt>
    <dgm:pt modelId="{E582A726-6F90-44C3-8E8D-3A654FE3AA1D}" type="sibTrans" cxnId="{4DB3B96C-39C2-4156-ABED-1829B18100D0}">
      <dgm:prSet/>
      <dgm:spPr/>
      <dgm:t>
        <a:bodyPr/>
        <a:lstStyle/>
        <a:p>
          <a:endParaRPr lang="pt-BR"/>
        </a:p>
      </dgm:t>
    </dgm:pt>
    <dgm:pt modelId="{5B174DE6-0D2E-4D0E-8C22-7A710DE6DB92}" type="pres">
      <dgm:prSet presAssocID="{63FEA8B8-2731-43BA-9F7C-4FB63FFB276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F3A511D-C3D7-440C-921B-76F770FFF3B3}" type="pres">
      <dgm:prSet presAssocID="{1D88504C-D02B-40B6-9580-0705B43073EA}" presName="composite" presStyleCnt="0"/>
      <dgm:spPr/>
    </dgm:pt>
    <dgm:pt modelId="{19E29999-7C19-43B6-AF4C-EC6473B2A154}" type="pres">
      <dgm:prSet presAssocID="{1D88504C-D02B-40B6-9580-0705B43073EA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C588D8C-A40C-4FF9-ABC0-15AE3B4CDD97}" type="pres">
      <dgm:prSet presAssocID="{1D88504C-D02B-40B6-9580-0705B43073EA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4DB3B96C-39C2-4156-ABED-1829B18100D0}" srcId="{1D88504C-D02B-40B6-9580-0705B43073EA}" destId="{0DB03888-C13C-48CB-8E3C-554DD28B3F5E}" srcOrd="0" destOrd="0" parTransId="{B84BF7F0-E4CF-4B40-B00D-F6D1B8F136CB}" sibTransId="{E582A726-6F90-44C3-8E8D-3A654FE3AA1D}"/>
    <dgm:cxn modelId="{D95521C5-EFD5-4AE4-8F1F-BDE390FFA210}" type="presOf" srcId="{63FEA8B8-2731-43BA-9F7C-4FB63FFB2760}" destId="{5B174DE6-0D2E-4D0E-8C22-7A710DE6DB92}" srcOrd="0" destOrd="0" presId="urn:microsoft.com/office/officeart/2005/8/layout/hList1"/>
    <dgm:cxn modelId="{E8CDD5A2-2160-41C2-B6EF-3B8E8AF38B81}" type="presOf" srcId="{0DB03888-C13C-48CB-8E3C-554DD28B3F5E}" destId="{4C588D8C-A40C-4FF9-ABC0-15AE3B4CDD97}" srcOrd="0" destOrd="0" presId="urn:microsoft.com/office/officeart/2005/8/layout/hList1"/>
    <dgm:cxn modelId="{6D5E079C-6754-4568-BDE8-180308AAED9A}" type="presOf" srcId="{1D88504C-D02B-40B6-9580-0705B43073EA}" destId="{19E29999-7C19-43B6-AF4C-EC6473B2A154}" srcOrd="0" destOrd="0" presId="urn:microsoft.com/office/officeart/2005/8/layout/hList1"/>
    <dgm:cxn modelId="{6C2B41E7-06C6-49A9-B2FA-610FC1F91464}" srcId="{63FEA8B8-2731-43BA-9F7C-4FB63FFB2760}" destId="{1D88504C-D02B-40B6-9580-0705B43073EA}" srcOrd="0" destOrd="0" parTransId="{DE769DB6-F42D-42A4-89F7-407D14C5043B}" sibTransId="{5B433DEF-F946-4F0F-A7A1-88C7F7D3D69C}"/>
    <dgm:cxn modelId="{8E3D07E9-58A9-4844-8680-4A90D656AC65}" type="presParOf" srcId="{5B174DE6-0D2E-4D0E-8C22-7A710DE6DB92}" destId="{CF3A511D-C3D7-440C-921B-76F770FFF3B3}" srcOrd="0" destOrd="0" presId="urn:microsoft.com/office/officeart/2005/8/layout/hList1"/>
    <dgm:cxn modelId="{8B5A5F37-85CC-415C-AD63-49720D4A8B42}" type="presParOf" srcId="{CF3A511D-C3D7-440C-921B-76F770FFF3B3}" destId="{19E29999-7C19-43B6-AF4C-EC6473B2A154}" srcOrd="0" destOrd="0" presId="urn:microsoft.com/office/officeart/2005/8/layout/hList1"/>
    <dgm:cxn modelId="{9B95732E-404F-4E9E-8939-1CF35BC5F71C}" type="presParOf" srcId="{CF3A511D-C3D7-440C-921B-76F770FFF3B3}" destId="{4C588D8C-A40C-4FF9-ABC0-15AE3B4CDD9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6BC8AA7-DE83-4E0A-A9EC-EE98E641E375}" type="doc">
      <dgm:prSet loTypeId="urn:microsoft.com/office/officeart/2005/8/layout/hierarchy3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F211DE2-3A5D-4840-9546-C8D84E892C83}">
      <dgm:prSet custT="1"/>
      <dgm:spPr>
        <a:solidFill>
          <a:srgbClr val="5D907D"/>
        </a:solidFill>
      </dgm:spPr>
      <dgm:t>
        <a:bodyPr/>
        <a:lstStyle/>
        <a:p>
          <a:r>
            <a:rPr lang="pt-BR" sz="4800" u="sng" dirty="0"/>
            <a:t>Custo irrecuperáveis</a:t>
          </a:r>
          <a:r>
            <a:rPr lang="pt-BR" sz="4800" dirty="0"/>
            <a:t>: </a:t>
          </a:r>
        </a:p>
      </dgm:t>
    </dgm:pt>
    <dgm:pt modelId="{05A99D5D-B33F-4694-9CDF-D389DC333DBE}" type="parTrans" cxnId="{3906E857-0EC6-49E5-B748-6F80412EFE64}">
      <dgm:prSet/>
      <dgm:spPr/>
      <dgm:t>
        <a:bodyPr/>
        <a:lstStyle/>
        <a:p>
          <a:endParaRPr lang="pt-BR"/>
        </a:p>
      </dgm:t>
    </dgm:pt>
    <dgm:pt modelId="{4479A33B-0165-41EE-B648-2C32B71C5675}" type="sibTrans" cxnId="{3906E857-0EC6-49E5-B748-6F80412EFE64}">
      <dgm:prSet/>
      <dgm:spPr/>
      <dgm:t>
        <a:bodyPr/>
        <a:lstStyle/>
        <a:p>
          <a:endParaRPr lang="pt-BR"/>
        </a:p>
      </dgm:t>
    </dgm:pt>
    <dgm:pt modelId="{F62F3F2E-E561-45AA-B594-CFEA8F6B4602}">
      <dgm:prSet/>
      <dgm:spPr>
        <a:ln>
          <a:solidFill>
            <a:srgbClr val="5D907D"/>
          </a:solidFill>
        </a:ln>
      </dgm:spPr>
      <dgm:t>
        <a:bodyPr/>
        <a:lstStyle/>
        <a:p>
          <a:r>
            <a:rPr lang="pt-BR" dirty="0"/>
            <a:t>são os custos nos quais já se incorreu ou com os quais há comprometimento independentemente da implantação do projeto. Não podem ser considerados na determinação dos fluxos de caixa.</a:t>
          </a:r>
        </a:p>
      </dgm:t>
    </dgm:pt>
    <dgm:pt modelId="{4D99BB59-11D6-49E6-A6B3-81133458335B}" type="parTrans" cxnId="{BEAAEAD6-2DA3-4BBC-9A22-9FA96F973A6B}">
      <dgm:prSet/>
      <dgm:spPr/>
      <dgm:t>
        <a:bodyPr/>
        <a:lstStyle/>
        <a:p>
          <a:endParaRPr lang="pt-BR"/>
        </a:p>
      </dgm:t>
    </dgm:pt>
    <dgm:pt modelId="{2DB9CB7D-534F-4667-843A-560C3521E7B7}" type="sibTrans" cxnId="{BEAAEAD6-2DA3-4BBC-9A22-9FA96F973A6B}">
      <dgm:prSet/>
      <dgm:spPr/>
      <dgm:t>
        <a:bodyPr/>
        <a:lstStyle/>
        <a:p>
          <a:endParaRPr lang="pt-BR"/>
        </a:p>
      </dgm:t>
    </dgm:pt>
    <dgm:pt modelId="{8E4FF801-8299-4317-A04F-D4106066C001}" type="pres">
      <dgm:prSet presAssocID="{A6BC8AA7-DE83-4E0A-A9EC-EE98E641E37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EC622565-E31F-48CD-9928-C17889B7662A}" type="pres">
      <dgm:prSet presAssocID="{BF211DE2-3A5D-4840-9546-C8D84E892C83}" presName="root" presStyleCnt="0"/>
      <dgm:spPr/>
    </dgm:pt>
    <dgm:pt modelId="{7C7393FB-6768-4ED6-9024-F3BD220A0DB9}" type="pres">
      <dgm:prSet presAssocID="{BF211DE2-3A5D-4840-9546-C8D84E892C83}" presName="rootComposite" presStyleCnt="0"/>
      <dgm:spPr/>
    </dgm:pt>
    <dgm:pt modelId="{B586146F-0B38-4570-96E1-40950EA85BCE}" type="pres">
      <dgm:prSet presAssocID="{BF211DE2-3A5D-4840-9546-C8D84E892C83}" presName="rootText" presStyleLbl="node1" presStyleIdx="0" presStyleCnt="1" custScaleX="158956" custScaleY="38134"/>
      <dgm:spPr/>
      <dgm:t>
        <a:bodyPr/>
        <a:lstStyle/>
        <a:p>
          <a:endParaRPr lang="pt-BR"/>
        </a:p>
      </dgm:t>
    </dgm:pt>
    <dgm:pt modelId="{2FAD6207-5ED1-450B-BE41-8EE7B84B9B15}" type="pres">
      <dgm:prSet presAssocID="{BF211DE2-3A5D-4840-9546-C8D84E892C83}" presName="rootConnector" presStyleLbl="node1" presStyleIdx="0" presStyleCnt="1"/>
      <dgm:spPr/>
      <dgm:t>
        <a:bodyPr/>
        <a:lstStyle/>
        <a:p>
          <a:endParaRPr lang="pt-BR"/>
        </a:p>
      </dgm:t>
    </dgm:pt>
    <dgm:pt modelId="{C236D303-B2BB-4FF5-8043-9829EFAEF888}" type="pres">
      <dgm:prSet presAssocID="{BF211DE2-3A5D-4840-9546-C8D84E892C83}" presName="childShape" presStyleCnt="0"/>
      <dgm:spPr/>
    </dgm:pt>
    <dgm:pt modelId="{0AC70127-06B5-498D-9A43-452C6139E299}" type="pres">
      <dgm:prSet presAssocID="{4D99BB59-11D6-49E6-A6B3-81133458335B}" presName="Name13" presStyleLbl="parChTrans1D2" presStyleIdx="0" presStyleCnt="1"/>
      <dgm:spPr/>
      <dgm:t>
        <a:bodyPr/>
        <a:lstStyle/>
        <a:p>
          <a:endParaRPr lang="pt-BR"/>
        </a:p>
      </dgm:t>
    </dgm:pt>
    <dgm:pt modelId="{F6F1E41B-01FB-4163-85AE-7054024C4F82}" type="pres">
      <dgm:prSet presAssocID="{F62F3F2E-E561-45AA-B594-CFEA8F6B4602}" presName="childText" presStyleLbl="bgAcc1" presStyleIdx="0" presStyleCnt="1" custScaleX="206779" custScaleY="13569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838FD48-56A0-467D-8F9D-9BBDB88E54BF}" type="presOf" srcId="{A6BC8AA7-DE83-4E0A-A9EC-EE98E641E375}" destId="{8E4FF801-8299-4317-A04F-D4106066C001}" srcOrd="0" destOrd="0" presId="urn:microsoft.com/office/officeart/2005/8/layout/hierarchy3"/>
    <dgm:cxn modelId="{911283D1-00E5-4606-8E56-9CB38E3DC97E}" type="presOf" srcId="{F62F3F2E-E561-45AA-B594-CFEA8F6B4602}" destId="{F6F1E41B-01FB-4163-85AE-7054024C4F82}" srcOrd="0" destOrd="0" presId="urn:microsoft.com/office/officeart/2005/8/layout/hierarchy3"/>
    <dgm:cxn modelId="{A1DA56EA-9431-4679-99C6-EC8A6D571B1A}" type="presOf" srcId="{BF211DE2-3A5D-4840-9546-C8D84E892C83}" destId="{2FAD6207-5ED1-450B-BE41-8EE7B84B9B15}" srcOrd="1" destOrd="0" presId="urn:microsoft.com/office/officeart/2005/8/layout/hierarchy3"/>
    <dgm:cxn modelId="{BBD3C3B5-C0C6-4B05-B7B4-810E16FBE749}" type="presOf" srcId="{BF211DE2-3A5D-4840-9546-C8D84E892C83}" destId="{B586146F-0B38-4570-96E1-40950EA85BCE}" srcOrd="0" destOrd="0" presId="urn:microsoft.com/office/officeart/2005/8/layout/hierarchy3"/>
    <dgm:cxn modelId="{3906E857-0EC6-49E5-B748-6F80412EFE64}" srcId="{A6BC8AA7-DE83-4E0A-A9EC-EE98E641E375}" destId="{BF211DE2-3A5D-4840-9546-C8D84E892C83}" srcOrd="0" destOrd="0" parTransId="{05A99D5D-B33F-4694-9CDF-D389DC333DBE}" sibTransId="{4479A33B-0165-41EE-B648-2C32B71C5675}"/>
    <dgm:cxn modelId="{362C94C9-49CB-4CA0-BDAC-7B355034FAB5}" type="presOf" srcId="{4D99BB59-11D6-49E6-A6B3-81133458335B}" destId="{0AC70127-06B5-498D-9A43-452C6139E299}" srcOrd="0" destOrd="0" presId="urn:microsoft.com/office/officeart/2005/8/layout/hierarchy3"/>
    <dgm:cxn modelId="{BEAAEAD6-2DA3-4BBC-9A22-9FA96F973A6B}" srcId="{BF211DE2-3A5D-4840-9546-C8D84E892C83}" destId="{F62F3F2E-E561-45AA-B594-CFEA8F6B4602}" srcOrd="0" destOrd="0" parTransId="{4D99BB59-11D6-49E6-A6B3-81133458335B}" sibTransId="{2DB9CB7D-534F-4667-843A-560C3521E7B7}"/>
    <dgm:cxn modelId="{80FEC47A-8BB8-45C5-B647-B4E3E692DF21}" type="presParOf" srcId="{8E4FF801-8299-4317-A04F-D4106066C001}" destId="{EC622565-E31F-48CD-9928-C17889B7662A}" srcOrd="0" destOrd="0" presId="urn:microsoft.com/office/officeart/2005/8/layout/hierarchy3"/>
    <dgm:cxn modelId="{E9D7AF90-E54B-4FE7-9E81-6AA0515590DA}" type="presParOf" srcId="{EC622565-E31F-48CD-9928-C17889B7662A}" destId="{7C7393FB-6768-4ED6-9024-F3BD220A0DB9}" srcOrd="0" destOrd="0" presId="urn:microsoft.com/office/officeart/2005/8/layout/hierarchy3"/>
    <dgm:cxn modelId="{08CD5403-07EC-412F-8FD7-B889603A7C15}" type="presParOf" srcId="{7C7393FB-6768-4ED6-9024-F3BD220A0DB9}" destId="{B586146F-0B38-4570-96E1-40950EA85BCE}" srcOrd="0" destOrd="0" presId="urn:microsoft.com/office/officeart/2005/8/layout/hierarchy3"/>
    <dgm:cxn modelId="{EEA39753-27DE-4C94-AB43-4F08DD0F3440}" type="presParOf" srcId="{7C7393FB-6768-4ED6-9024-F3BD220A0DB9}" destId="{2FAD6207-5ED1-450B-BE41-8EE7B84B9B15}" srcOrd="1" destOrd="0" presId="urn:microsoft.com/office/officeart/2005/8/layout/hierarchy3"/>
    <dgm:cxn modelId="{990F8139-D7DB-4D51-B318-B69FD31721AE}" type="presParOf" srcId="{EC622565-E31F-48CD-9928-C17889B7662A}" destId="{C236D303-B2BB-4FF5-8043-9829EFAEF888}" srcOrd="1" destOrd="0" presId="urn:microsoft.com/office/officeart/2005/8/layout/hierarchy3"/>
    <dgm:cxn modelId="{327D830F-130A-4558-B216-FC9FBDD1F74B}" type="presParOf" srcId="{C236D303-B2BB-4FF5-8043-9829EFAEF888}" destId="{0AC70127-06B5-498D-9A43-452C6139E299}" srcOrd="0" destOrd="0" presId="urn:microsoft.com/office/officeart/2005/8/layout/hierarchy3"/>
    <dgm:cxn modelId="{62079A40-B5CC-47D0-9287-43554A209ECF}" type="presParOf" srcId="{C236D303-B2BB-4FF5-8043-9829EFAEF888}" destId="{F6F1E41B-01FB-4163-85AE-7054024C4F82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0AAE7C2-1BF1-4E49-A44E-746B3B502D48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31AFC080-FCD4-4EB6-8391-A53DB087E69A}">
      <dgm:prSet/>
      <dgm:spPr>
        <a:solidFill>
          <a:srgbClr val="363C52"/>
        </a:solidFill>
      </dgm:spPr>
      <dgm:t>
        <a:bodyPr/>
        <a:lstStyle/>
        <a:p>
          <a:r>
            <a:rPr lang="pt-BR" u="sng" dirty="0"/>
            <a:t>Custo de oportunidade</a:t>
          </a:r>
          <a:r>
            <a:rPr lang="pt-BR" dirty="0"/>
            <a:t>: </a:t>
          </a:r>
        </a:p>
      </dgm:t>
    </dgm:pt>
    <dgm:pt modelId="{6572DAD0-9383-4E0C-861D-B91149FB0A90}" type="parTrans" cxnId="{AE3F53AF-29A8-4CD7-A3F9-D80A80E6B784}">
      <dgm:prSet/>
      <dgm:spPr/>
      <dgm:t>
        <a:bodyPr/>
        <a:lstStyle/>
        <a:p>
          <a:endParaRPr lang="pt-BR"/>
        </a:p>
      </dgm:t>
    </dgm:pt>
    <dgm:pt modelId="{68300B39-FA7F-4F0E-8E03-4C26AE608F51}" type="sibTrans" cxnId="{AE3F53AF-29A8-4CD7-A3F9-D80A80E6B784}">
      <dgm:prSet/>
      <dgm:spPr/>
      <dgm:t>
        <a:bodyPr/>
        <a:lstStyle/>
        <a:p>
          <a:endParaRPr lang="pt-BR"/>
        </a:p>
      </dgm:t>
    </dgm:pt>
    <dgm:pt modelId="{0031350A-5BD8-4E26-A1A4-3B7F0FDF93A3}">
      <dgm:prSet/>
      <dgm:spPr>
        <a:ln>
          <a:solidFill>
            <a:srgbClr val="363C52"/>
          </a:solidFill>
        </a:ln>
      </dgm:spPr>
      <dgm:t>
        <a:bodyPr/>
        <a:lstStyle/>
        <a:p>
          <a:r>
            <a:rPr lang="pt-BR" dirty="0"/>
            <a:t>alternativa mais valiosa que é sacrificada quando dado investimento é feito. O custo de oportunidade de um recurso aplicado no projeto não pode ser desprezado.</a:t>
          </a:r>
        </a:p>
      </dgm:t>
    </dgm:pt>
    <dgm:pt modelId="{1F50708D-A41B-4997-9FA2-85711AF0BA37}" type="parTrans" cxnId="{11ED68FF-062A-42E7-B005-F1A4160F656E}">
      <dgm:prSet/>
      <dgm:spPr>
        <a:ln>
          <a:solidFill>
            <a:srgbClr val="363C52"/>
          </a:solidFill>
        </a:ln>
      </dgm:spPr>
      <dgm:t>
        <a:bodyPr/>
        <a:lstStyle/>
        <a:p>
          <a:endParaRPr lang="pt-BR"/>
        </a:p>
      </dgm:t>
    </dgm:pt>
    <dgm:pt modelId="{48337588-8940-424B-A7EC-8C8A0B42C9F9}" type="sibTrans" cxnId="{11ED68FF-062A-42E7-B005-F1A4160F656E}">
      <dgm:prSet/>
      <dgm:spPr/>
      <dgm:t>
        <a:bodyPr/>
        <a:lstStyle/>
        <a:p>
          <a:endParaRPr lang="pt-BR"/>
        </a:p>
      </dgm:t>
    </dgm:pt>
    <dgm:pt modelId="{2334B3C4-72D7-49CB-A3D4-0911EB2C1F43}" type="pres">
      <dgm:prSet presAssocID="{D0AAE7C2-1BF1-4E49-A44E-746B3B502D4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E2FCD5FD-FCAE-41F5-8E96-A75CD26953D9}" type="pres">
      <dgm:prSet presAssocID="{31AFC080-FCD4-4EB6-8391-A53DB087E69A}" presName="root" presStyleCnt="0"/>
      <dgm:spPr/>
    </dgm:pt>
    <dgm:pt modelId="{DE2D9379-4B28-44E4-B590-C1A4BED0631A}" type="pres">
      <dgm:prSet presAssocID="{31AFC080-FCD4-4EB6-8391-A53DB087E69A}" presName="rootComposite" presStyleCnt="0"/>
      <dgm:spPr/>
    </dgm:pt>
    <dgm:pt modelId="{193796BE-AB01-4A6B-B219-EFE27DC25D20}" type="pres">
      <dgm:prSet presAssocID="{31AFC080-FCD4-4EB6-8391-A53DB087E69A}" presName="rootText" presStyleLbl="node1" presStyleIdx="0" presStyleCnt="1" custScaleX="130160" custScaleY="43363" custLinFactNeighborX="9489"/>
      <dgm:spPr/>
      <dgm:t>
        <a:bodyPr/>
        <a:lstStyle/>
        <a:p>
          <a:endParaRPr lang="pt-BR"/>
        </a:p>
      </dgm:t>
    </dgm:pt>
    <dgm:pt modelId="{C37E8FC7-22B7-4943-A36B-21CFA3DD3923}" type="pres">
      <dgm:prSet presAssocID="{31AFC080-FCD4-4EB6-8391-A53DB087E69A}" presName="rootConnector" presStyleLbl="node1" presStyleIdx="0" presStyleCnt="1"/>
      <dgm:spPr/>
      <dgm:t>
        <a:bodyPr/>
        <a:lstStyle/>
        <a:p>
          <a:endParaRPr lang="pt-BR"/>
        </a:p>
      </dgm:t>
    </dgm:pt>
    <dgm:pt modelId="{327406F9-5C38-4F24-803D-ECE3458ECF91}" type="pres">
      <dgm:prSet presAssocID="{31AFC080-FCD4-4EB6-8391-A53DB087E69A}" presName="childShape" presStyleCnt="0"/>
      <dgm:spPr/>
    </dgm:pt>
    <dgm:pt modelId="{B88B7481-A4C1-4FCE-84FE-E5439D40DBDE}" type="pres">
      <dgm:prSet presAssocID="{1F50708D-A41B-4997-9FA2-85711AF0BA37}" presName="Name13" presStyleLbl="parChTrans1D2" presStyleIdx="0" presStyleCnt="1"/>
      <dgm:spPr/>
      <dgm:t>
        <a:bodyPr/>
        <a:lstStyle/>
        <a:p>
          <a:endParaRPr lang="pt-BR"/>
        </a:p>
      </dgm:t>
    </dgm:pt>
    <dgm:pt modelId="{DB05150B-43B4-448E-8630-979CF1D09015}" type="pres">
      <dgm:prSet presAssocID="{0031350A-5BD8-4E26-A1A4-3B7F0FDF93A3}" presName="childText" presStyleLbl="bgAcc1" presStyleIdx="0" presStyleCnt="1" custScaleX="283928" custScaleY="19793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E3F53AF-29A8-4CD7-A3F9-D80A80E6B784}" srcId="{D0AAE7C2-1BF1-4E49-A44E-746B3B502D48}" destId="{31AFC080-FCD4-4EB6-8391-A53DB087E69A}" srcOrd="0" destOrd="0" parTransId="{6572DAD0-9383-4E0C-861D-B91149FB0A90}" sibTransId="{68300B39-FA7F-4F0E-8E03-4C26AE608F51}"/>
    <dgm:cxn modelId="{2095ED83-44C5-4515-87BA-5F1ECBA6DF01}" type="presOf" srcId="{0031350A-5BD8-4E26-A1A4-3B7F0FDF93A3}" destId="{DB05150B-43B4-448E-8630-979CF1D09015}" srcOrd="0" destOrd="0" presId="urn:microsoft.com/office/officeart/2005/8/layout/hierarchy3"/>
    <dgm:cxn modelId="{CE1221F3-7D11-45F4-A823-C2962C8F0749}" type="presOf" srcId="{D0AAE7C2-1BF1-4E49-A44E-746B3B502D48}" destId="{2334B3C4-72D7-49CB-A3D4-0911EB2C1F43}" srcOrd="0" destOrd="0" presId="urn:microsoft.com/office/officeart/2005/8/layout/hierarchy3"/>
    <dgm:cxn modelId="{C8136ECF-2512-496C-83E5-DE4E238F2EA0}" type="presOf" srcId="{1F50708D-A41B-4997-9FA2-85711AF0BA37}" destId="{B88B7481-A4C1-4FCE-84FE-E5439D40DBDE}" srcOrd="0" destOrd="0" presId="urn:microsoft.com/office/officeart/2005/8/layout/hierarchy3"/>
    <dgm:cxn modelId="{CF37F1D1-8053-4175-8E6E-CCFD9CC607A4}" type="presOf" srcId="{31AFC080-FCD4-4EB6-8391-A53DB087E69A}" destId="{193796BE-AB01-4A6B-B219-EFE27DC25D20}" srcOrd="0" destOrd="0" presId="urn:microsoft.com/office/officeart/2005/8/layout/hierarchy3"/>
    <dgm:cxn modelId="{76B653AB-8A90-442B-8FCB-6B285D652B76}" type="presOf" srcId="{31AFC080-FCD4-4EB6-8391-A53DB087E69A}" destId="{C37E8FC7-22B7-4943-A36B-21CFA3DD3923}" srcOrd="1" destOrd="0" presId="urn:microsoft.com/office/officeart/2005/8/layout/hierarchy3"/>
    <dgm:cxn modelId="{11ED68FF-062A-42E7-B005-F1A4160F656E}" srcId="{31AFC080-FCD4-4EB6-8391-A53DB087E69A}" destId="{0031350A-5BD8-4E26-A1A4-3B7F0FDF93A3}" srcOrd="0" destOrd="0" parTransId="{1F50708D-A41B-4997-9FA2-85711AF0BA37}" sibTransId="{48337588-8940-424B-A7EC-8C8A0B42C9F9}"/>
    <dgm:cxn modelId="{BFFE3241-77B3-4F9F-9C2C-4A4072D11509}" type="presParOf" srcId="{2334B3C4-72D7-49CB-A3D4-0911EB2C1F43}" destId="{E2FCD5FD-FCAE-41F5-8E96-A75CD26953D9}" srcOrd="0" destOrd="0" presId="urn:microsoft.com/office/officeart/2005/8/layout/hierarchy3"/>
    <dgm:cxn modelId="{B2754655-BB96-403C-AFDB-00CE145AA4A3}" type="presParOf" srcId="{E2FCD5FD-FCAE-41F5-8E96-A75CD26953D9}" destId="{DE2D9379-4B28-44E4-B590-C1A4BED0631A}" srcOrd="0" destOrd="0" presId="urn:microsoft.com/office/officeart/2005/8/layout/hierarchy3"/>
    <dgm:cxn modelId="{672D1575-8CBA-4135-BA2D-20657D827984}" type="presParOf" srcId="{DE2D9379-4B28-44E4-B590-C1A4BED0631A}" destId="{193796BE-AB01-4A6B-B219-EFE27DC25D20}" srcOrd="0" destOrd="0" presId="urn:microsoft.com/office/officeart/2005/8/layout/hierarchy3"/>
    <dgm:cxn modelId="{DAAB9000-DF67-4652-A45D-E5C27DA72AF7}" type="presParOf" srcId="{DE2D9379-4B28-44E4-B590-C1A4BED0631A}" destId="{C37E8FC7-22B7-4943-A36B-21CFA3DD3923}" srcOrd="1" destOrd="0" presId="urn:microsoft.com/office/officeart/2005/8/layout/hierarchy3"/>
    <dgm:cxn modelId="{01F4423F-E678-44C9-8915-DE14EF2F83DA}" type="presParOf" srcId="{E2FCD5FD-FCAE-41F5-8E96-A75CD26953D9}" destId="{327406F9-5C38-4F24-803D-ECE3458ECF91}" srcOrd="1" destOrd="0" presId="urn:microsoft.com/office/officeart/2005/8/layout/hierarchy3"/>
    <dgm:cxn modelId="{CC81F3FD-5D71-4C07-A462-D69BCA8669E4}" type="presParOf" srcId="{327406F9-5C38-4F24-803D-ECE3458ECF91}" destId="{B88B7481-A4C1-4FCE-84FE-E5439D40DBDE}" srcOrd="0" destOrd="0" presId="urn:microsoft.com/office/officeart/2005/8/layout/hierarchy3"/>
    <dgm:cxn modelId="{6CBB4B43-4C97-48CE-A605-01F5639F08C2}" type="presParOf" srcId="{327406F9-5C38-4F24-803D-ECE3458ECF91}" destId="{DB05150B-43B4-448E-8630-979CF1D09015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2046322-975B-4A80-ACFD-AB79EA79F600}" type="doc">
      <dgm:prSet loTypeId="urn:microsoft.com/office/officeart/2005/8/layout/vList2" loCatId="list" qsTypeId="urn:microsoft.com/office/officeart/2005/8/quickstyle/simple5" qsCatId="simple" csTypeId="urn:microsoft.com/office/officeart/2005/8/colors/accent1_4" csCatId="accent1"/>
      <dgm:spPr/>
      <dgm:t>
        <a:bodyPr/>
        <a:lstStyle/>
        <a:p>
          <a:endParaRPr lang="pt-BR"/>
        </a:p>
      </dgm:t>
    </dgm:pt>
    <dgm:pt modelId="{77F693DF-76D0-4536-8BDE-424D989149D8}">
      <dgm:prSet/>
      <dgm:spPr/>
      <dgm:t>
        <a:bodyPr/>
        <a:lstStyle/>
        <a:p>
          <a:r>
            <a:rPr lang="pt-BR" u="sng"/>
            <a:t>Efeitos colaterais</a:t>
          </a:r>
          <a:r>
            <a:rPr lang="pt-BR"/>
            <a:t>: </a:t>
          </a:r>
        </a:p>
      </dgm:t>
    </dgm:pt>
    <dgm:pt modelId="{25E8E5CF-929A-45A2-A30B-C5ED963DFE5F}" type="parTrans" cxnId="{78C3039C-DCEC-4DB3-AEA7-E198F5118F39}">
      <dgm:prSet/>
      <dgm:spPr/>
      <dgm:t>
        <a:bodyPr/>
        <a:lstStyle/>
        <a:p>
          <a:endParaRPr lang="pt-BR"/>
        </a:p>
      </dgm:t>
    </dgm:pt>
    <dgm:pt modelId="{97C8608B-36F4-4431-A0DB-63775B3614A6}" type="sibTrans" cxnId="{78C3039C-DCEC-4DB3-AEA7-E198F5118F39}">
      <dgm:prSet/>
      <dgm:spPr/>
      <dgm:t>
        <a:bodyPr/>
        <a:lstStyle/>
        <a:p>
          <a:endParaRPr lang="pt-BR"/>
        </a:p>
      </dgm:t>
    </dgm:pt>
    <dgm:pt modelId="{D74D383B-3A84-4A3E-B7DF-13D7C5A77F3D}">
      <dgm:prSet/>
      <dgm:spPr/>
      <dgm:t>
        <a:bodyPr/>
        <a:lstStyle/>
        <a:p>
          <a:r>
            <a:rPr lang="pt-BR"/>
            <a:t>um projeto pode ter efeitos colaterais ou secundários, tanto positivos quanto negativos, nos fluxos de caixa da empresa. Exemplo: erosão (pirataria ou canibalismo). Os efeitos colaterais têm que ser considerados.</a:t>
          </a:r>
        </a:p>
      </dgm:t>
    </dgm:pt>
    <dgm:pt modelId="{70F8EBA2-B471-4635-900F-B7D29147BA4B}" type="parTrans" cxnId="{5F8466A4-242F-40C0-9EB4-292D87F91F08}">
      <dgm:prSet/>
      <dgm:spPr/>
      <dgm:t>
        <a:bodyPr/>
        <a:lstStyle/>
        <a:p>
          <a:endParaRPr lang="pt-BR"/>
        </a:p>
      </dgm:t>
    </dgm:pt>
    <dgm:pt modelId="{4D6058A8-1685-4D44-BF25-38B8B91ABE6D}" type="sibTrans" cxnId="{5F8466A4-242F-40C0-9EB4-292D87F91F08}">
      <dgm:prSet/>
      <dgm:spPr/>
      <dgm:t>
        <a:bodyPr/>
        <a:lstStyle/>
        <a:p>
          <a:endParaRPr lang="pt-BR"/>
        </a:p>
      </dgm:t>
    </dgm:pt>
    <dgm:pt modelId="{FE5B2230-679B-4094-9592-D121F73CAF9B}" type="pres">
      <dgm:prSet presAssocID="{C2046322-975B-4A80-ACFD-AB79EA79F60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FEE369A1-77D4-4932-B511-173C16AC9D3C}" type="pres">
      <dgm:prSet presAssocID="{77F693DF-76D0-4536-8BDE-424D989149D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D0F2B18-67E1-4AAE-A36C-AA0FACD95F67}" type="pres">
      <dgm:prSet presAssocID="{77F693DF-76D0-4536-8BDE-424D989149D8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5F8466A4-242F-40C0-9EB4-292D87F91F08}" srcId="{77F693DF-76D0-4536-8BDE-424D989149D8}" destId="{D74D383B-3A84-4A3E-B7DF-13D7C5A77F3D}" srcOrd="0" destOrd="0" parTransId="{70F8EBA2-B471-4635-900F-B7D29147BA4B}" sibTransId="{4D6058A8-1685-4D44-BF25-38B8B91ABE6D}"/>
    <dgm:cxn modelId="{222DE16F-33CB-4BB3-BB89-3966C6283366}" type="presOf" srcId="{D74D383B-3A84-4A3E-B7DF-13D7C5A77F3D}" destId="{CD0F2B18-67E1-4AAE-A36C-AA0FACD95F67}" srcOrd="0" destOrd="0" presId="urn:microsoft.com/office/officeart/2005/8/layout/vList2"/>
    <dgm:cxn modelId="{39C92C74-B038-4CD1-90B9-8AEE5010D54E}" type="presOf" srcId="{77F693DF-76D0-4536-8BDE-424D989149D8}" destId="{FEE369A1-77D4-4932-B511-173C16AC9D3C}" srcOrd="0" destOrd="0" presId="urn:microsoft.com/office/officeart/2005/8/layout/vList2"/>
    <dgm:cxn modelId="{C5484012-05D9-47C1-80CB-B69637DD6596}" type="presOf" srcId="{C2046322-975B-4A80-ACFD-AB79EA79F600}" destId="{FE5B2230-679B-4094-9592-D121F73CAF9B}" srcOrd="0" destOrd="0" presId="urn:microsoft.com/office/officeart/2005/8/layout/vList2"/>
    <dgm:cxn modelId="{78C3039C-DCEC-4DB3-AEA7-E198F5118F39}" srcId="{C2046322-975B-4A80-ACFD-AB79EA79F600}" destId="{77F693DF-76D0-4536-8BDE-424D989149D8}" srcOrd="0" destOrd="0" parTransId="{25E8E5CF-929A-45A2-A30B-C5ED963DFE5F}" sibTransId="{97C8608B-36F4-4431-A0DB-63775B3614A6}"/>
    <dgm:cxn modelId="{24938C7C-C815-46DA-943C-417031A2A0EB}" type="presParOf" srcId="{FE5B2230-679B-4094-9592-D121F73CAF9B}" destId="{FEE369A1-77D4-4932-B511-173C16AC9D3C}" srcOrd="0" destOrd="0" presId="urn:microsoft.com/office/officeart/2005/8/layout/vList2"/>
    <dgm:cxn modelId="{78697C11-7D0B-45F9-9881-9128D486E7F5}" type="presParOf" srcId="{FE5B2230-679B-4094-9592-D121F73CAF9B}" destId="{CD0F2B18-67E1-4AAE-A36C-AA0FACD95F67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C6F829E-1472-4A66-895C-245D4F16298F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E0AB5574-DE8E-46DC-AF87-79FDCB98DCA6}">
      <dgm:prSet/>
      <dgm:spPr>
        <a:solidFill>
          <a:srgbClr val="73613D"/>
        </a:solidFill>
      </dgm:spPr>
      <dgm:t>
        <a:bodyPr/>
        <a:lstStyle/>
        <a:p>
          <a:r>
            <a:rPr lang="pt-BR" u="sng"/>
            <a:t>Capital de giro líquido</a:t>
          </a:r>
          <a:r>
            <a:rPr lang="pt-BR"/>
            <a:t>: </a:t>
          </a:r>
        </a:p>
      </dgm:t>
    </dgm:pt>
    <dgm:pt modelId="{DFA67725-B517-48EB-9D7F-903949572550}" type="parTrans" cxnId="{060552FE-B653-4436-AD1B-F02CF3538905}">
      <dgm:prSet/>
      <dgm:spPr/>
      <dgm:t>
        <a:bodyPr/>
        <a:lstStyle/>
        <a:p>
          <a:endParaRPr lang="pt-BR"/>
        </a:p>
      </dgm:t>
    </dgm:pt>
    <dgm:pt modelId="{AAF6FECA-6082-45CE-89C0-222E4A4F2344}" type="sibTrans" cxnId="{060552FE-B653-4436-AD1B-F02CF3538905}">
      <dgm:prSet/>
      <dgm:spPr/>
      <dgm:t>
        <a:bodyPr/>
        <a:lstStyle/>
        <a:p>
          <a:endParaRPr lang="pt-BR"/>
        </a:p>
      </dgm:t>
    </dgm:pt>
    <dgm:pt modelId="{53DAE077-0F27-4CA1-B42D-F46E3D6F0072}">
      <dgm:prSet/>
      <dgm:spPr/>
      <dgm:t>
        <a:bodyPr/>
        <a:lstStyle/>
        <a:p>
          <a:r>
            <a:rPr lang="pt-BR" dirty="0"/>
            <a:t>é igual ao ativo circulante menos o passivo circulante. As variações do montante de capital de giro líquido representam saídas ou entradas de caixa que não podem ser desprezadas.</a:t>
          </a:r>
        </a:p>
      </dgm:t>
    </dgm:pt>
    <dgm:pt modelId="{84A30494-DB4D-4C20-A1D7-FAD70522A437}" type="parTrans" cxnId="{0B16E663-F7FE-46F5-8E58-13A727ADD264}">
      <dgm:prSet/>
      <dgm:spPr/>
      <dgm:t>
        <a:bodyPr/>
        <a:lstStyle/>
        <a:p>
          <a:endParaRPr lang="pt-BR"/>
        </a:p>
      </dgm:t>
    </dgm:pt>
    <dgm:pt modelId="{634C1233-773D-404F-B0ED-69357436C8F8}" type="sibTrans" cxnId="{0B16E663-F7FE-46F5-8E58-13A727ADD264}">
      <dgm:prSet/>
      <dgm:spPr/>
      <dgm:t>
        <a:bodyPr/>
        <a:lstStyle/>
        <a:p>
          <a:endParaRPr lang="pt-BR"/>
        </a:p>
      </dgm:t>
    </dgm:pt>
    <dgm:pt modelId="{61794B06-C675-4583-84E1-E501B63C0DB9}" type="pres">
      <dgm:prSet presAssocID="{0C6F829E-1472-4A66-895C-245D4F16298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803CC525-0593-4BEF-AB93-8CE6EA87E394}" type="pres">
      <dgm:prSet presAssocID="{E0AB5574-DE8E-46DC-AF87-79FDCB98DCA6}" presName="parentText" presStyleLbl="node1" presStyleIdx="0" presStyleCnt="1" custScaleY="9157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F342E00-15C1-4E6F-8D03-6B9DB9215C76}" type="pres">
      <dgm:prSet presAssocID="{E0AB5574-DE8E-46DC-AF87-79FDCB98DCA6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02710F1E-75F2-4FEB-8C5C-CEA9067B1CE2}" type="presOf" srcId="{E0AB5574-DE8E-46DC-AF87-79FDCB98DCA6}" destId="{803CC525-0593-4BEF-AB93-8CE6EA87E394}" srcOrd="0" destOrd="0" presId="urn:microsoft.com/office/officeart/2005/8/layout/vList2"/>
    <dgm:cxn modelId="{060552FE-B653-4436-AD1B-F02CF3538905}" srcId="{0C6F829E-1472-4A66-895C-245D4F16298F}" destId="{E0AB5574-DE8E-46DC-AF87-79FDCB98DCA6}" srcOrd="0" destOrd="0" parTransId="{DFA67725-B517-48EB-9D7F-903949572550}" sibTransId="{AAF6FECA-6082-45CE-89C0-222E4A4F2344}"/>
    <dgm:cxn modelId="{0B16E663-F7FE-46F5-8E58-13A727ADD264}" srcId="{E0AB5574-DE8E-46DC-AF87-79FDCB98DCA6}" destId="{53DAE077-0F27-4CA1-B42D-F46E3D6F0072}" srcOrd="0" destOrd="0" parTransId="{84A30494-DB4D-4C20-A1D7-FAD70522A437}" sibTransId="{634C1233-773D-404F-B0ED-69357436C8F8}"/>
    <dgm:cxn modelId="{BB60B086-1C9B-4ACC-BFE1-2B50899934FD}" type="presOf" srcId="{0C6F829E-1472-4A66-895C-245D4F16298F}" destId="{61794B06-C675-4583-84E1-E501B63C0DB9}" srcOrd="0" destOrd="0" presId="urn:microsoft.com/office/officeart/2005/8/layout/vList2"/>
    <dgm:cxn modelId="{3B6A20D1-EAE0-479A-8F87-827A53A3B871}" type="presOf" srcId="{53DAE077-0F27-4CA1-B42D-F46E3D6F0072}" destId="{1F342E00-15C1-4E6F-8D03-6B9DB9215C76}" srcOrd="0" destOrd="0" presId="urn:microsoft.com/office/officeart/2005/8/layout/vList2"/>
    <dgm:cxn modelId="{8344B228-1650-4EE0-B5B0-8EEDB5FE1A02}" type="presParOf" srcId="{61794B06-C675-4583-84E1-E501B63C0DB9}" destId="{803CC525-0593-4BEF-AB93-8CE6EA87E394}" srcOrd="0" destOrd="0" presId="urn:microsoft.com/office/officeart/2005/8/layout/vList2"/>
    <dgm:cxn modelId="{693AACA3-8372-429D-B7EA-36C99FBBA1C6}" type="presParOf" srcId="{61794B06-C675-4583-84E1-E501B63C0DB9}" destId="{1F342E00-15C1-4E6F-8D03-6B9DB9215C76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C6C3F00-58A5-4377-B329-E91826D68DA3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6866AD57-370F-48BF-9994-17F627689CB8}">
      <dgm:prSet/>
      <dgm:spPr>
        <a:solidFill>
          <a:srgbClr val="360D10"/>
        </a:solidFill>
      </dgm:spPr>
      <dgm:t>
        <a:bodyPr/>
        <a:lstStyle/>
        <a:p>
          <a:r>
            <a:rPr lang="pt-BR" u="sng" dirty="0"/>
            <a:t>Custos de financiamento</a:t>
          </a:r>
          <a:r>
            <a:rPr lang="pt-BR" dirty="0"/>
            <a:t>: </a:t>
          </a:r>
        </a:p>
      </dgm:t>
    </dgm:pt>
    <dgm:pt modelId="{070F7AA4-3D71-4B87-821A-627800B71816}" type="parTrans" cxnId="{23D1F182-DE76-401A-B390-9A51132A6FB2}">
      <dgm:prSet/>
      <dgm:spPr/>
      <dgm:t>
        <a:bodyPr/>
        <a:lstStyle/>
        <a:p>
          <a:endParaRPr lang="pt-BR"/>
        </a:p>
      </dgm:t>
    </dgm:pt>
    <dgm:pt modelId="{544ABE34-3047-4F0B-B4FC-4C94FB520CEA}" type="sibTrans" cxnId="{23D1F182-DE76-401A-B390-9A51132A6FB2}">
      <dgm:prSet/>
      <dgm:spPr/>
      <dgm:t>
        <a:bodyPr/>
        <a:lstStyle/>
        <a:p>
          <a:endParaRPr lang="pt-BR"/>
        </a:p>
      </dgm:t>
    </dgm:pt>
    <dgm:pt modelId="{B10816FB-3A27-4C52-ADC1-1FAC6F98A276}">
      <dgm:prSet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pt-BR" dirty="0"/>
            <a:t>juros pagos ou quaisquer outros custos de financiamento, como dividendos e devolução do principal, não devem ser considerados na determinação dos fluxos de caixa. O que é relevante é o fluxo de caixa gerado pelos ativos do projeto.</a:t>
          </a:r>
        </a:p>
      </dgm:t>
    </dgm:pt>
    <dgm:pt modelId="{C94ABED7-AC1B-41BA-8C64-6A001DAF59A4}" type="parTrans" cxnId="{C097BECC-69FB-4883-BCE5-615DAF273C3B}">
      <dgm:prSet/>
      <dgm:spPr/>
      <dgm:t>
        <a:bodyPr/>
        <a:lstStyle/>
        <a:p>
          <a:endParaRPr lang="pt-BR"/>
        </a:p>
      </dgm:t>
    </dgm:pt>
    <dgm:pt modelId="{859C537E-EEC8-42A4-AB9C-81B99B288270}" type="sibTrans" cxnId="{C097BECC-69FB-4883-BCE5-615DAF273C3B}">
      <dgm:prSet/>
      <dgm:spPr/>
      <dgm:t>
        <a:bodyPr/>
        <a:lstStyle/>
        <a:p>
          <a:endParaRPr lang="pt-BR"/>
        </a:p>
      </dgm:t>
    </dgm:pt>
    <dgm:pt modelId="{FDC7FEFC-528C-47C6-B714-69856218BB8D}" type="pres">
      <dgm:prSet presAssocID="{8C6C3F00-58A5-4377-B329-E91826D68DA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9D520CE-A192-4130-B385-D81C7AE02F19}" type="pres">
      <dgm:prSet presAssocID="{6866AD57-370F-48BF-9994-17F627689CB8}" presName="roof" presStyleLbl="dkBgShp" presStyleIdx="0" presStyleCnt="2"/>
      <dgm:spPr/>
      <dgm:t>
        <a:bodyPr/>
        <a:lstStyle/>
        <a:p>
          <a:endParaRPr lang="pt-BR"/>
        </a:p>
      </dgm:t>
    </dgm:pt>
    <dgm:pt modelId="{97A3F0C1-9D68-4826-A1D1-80E69D1363AB}" type="pres">
      <dgm:prSet presAssocID="{6866AD57-370F-48BF-9994-17F627689CB8}" presName="pillars" presStyleCnt="0"/>
      <dgm:spPr/>
    </dgm:pt>
    <dgm:pt modelId="{5D100AC4-6C2C-4AA7-BF5F-40D6D828336B}" type="pres">
      <dgm:prSet presAssocID="{6866AD57-370F-48BF-9994-17F627689CB8}" presName="pillar1" presStyleLbl="node1" presStyleIdx="0" presStyleCnt="1" custScaleY="8908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DE38D54-5834-451D-9457-33EB481688AD}" type="pres">
      <dgm:prSet presAssocID="{6866AD57-370F-48BF-9994-17F627689CB8}" presName="base" presStyleLbl="dkBgShp" presStyleIdx="1" presStyleCnt="2"/>
      <dgm:spPr>
        <a:solidFill>
          <a:srgbClr val="360D10"/>
        </a:solidFill>
      </dgm:spPr>
    </dgm:pt>
  </dgm:ptLst>
  <dgm:cxnLst>
    <dgm:cxn modelId="{23D1F182-DE76-401A-B390-9A51132A6FB2}" srcId="{8C6C3F00-58A5-4377-B329-E91826D68DA3}" destId="{6866AD57-370F-48BF-9994-17F627689CB8}" srcOrd="0" destOrd="0" parTransId="{070F7AA4-3D71-4B87-821A-627800B71816}" sibTransId="{544ABE34-3047-4F0B-B4FC-4C94FB520CEA}"/>
    <dgm:cxn modelId="{6831AE9F-BEC6-4931-86EB-814B5B8EE16B}" type="presOf" srcId="{6866AD57-370F-48BF-9994-17F627689CB8}" destId="{29D520CE-A192-4130-B385-D81C7AE02F19}" srcOrd="0" destOrd="0" presId="urn:microsoft.com/office/officeart/2005/8/layout/hList3"/>
    <dgm:cxn modelId="{C097BECC-69FB-4883-BCE5-615DAF273C3B}" srcId="{6866AD57-370F-48BF-9994-17F627689CB8}" destId="{B10816FB-3A27-4C52-ADC1-1FAC6F98A276}" srcOrd="0" destOrd="0" parTransId="{C94ABED7-AC1B-41BA-8C64-6A001DAF59A4}" sibTransId="{859C537E-EEC8-42A4-AB9C-81B99B288270}"/>
    <dgm:cxn modelId="{2CCF7FDB-2C99-448E-A5D8-004030F827EE}" type="presOf" srcId="{8C6C3F00-58A5-4377-B329-E91826D68DA3}" destId="{FDC7FEFC-528C-47C6-B714-69856218BB8D}" srcOrd="0" destOrd="0" presId="urn:microsoft.com/office/officeart/2005/8/layout/hList3"/>
    <dgm:cxn modelId="{98A79613-E150-4CB3-BE7D-395C32972761}" type="presOf" srcId="{B10816FB-3A27-4C52-ADC1-1FAC6F98A276}" destId="{5D100AC4-6C2C-4AA7-BF5F-40D6D828336B}" srcOrd="0" destOrd="0" presId="urn:microsoft.com/office/officeart/2005/8/layout/hList3"/>
    <dgm:cxn modelId="{48E14234-0A0C-4B9C-B575-13DF72CB89FE}" type="presParOf" srcId="{FDC7FEFC-528C-47C6-B714-69856218BB8D}" destId="{29D520CE-A192-4130-B385-D81C7AE02F19}" srcOrd="0" destOrd="0" presId="urn:microsoft.com/office/officeart/2005/8/layout/hList3"/>
    <dgm:cxn modelId="{B068D91D-99D1-4722-99C1-E63DB83706D0}" type="presParOf" srcId="{FDC7FEFC-528C-47C6-B714-69856218BB8D}" destId="{97A3F0C1-9D68-4826-A1D1-80E69D1363AB}" srcOrd="1" destOrd="0" presId="urn:microsoft.com/office/officeart/2005/8/layout/hList3"/>
    <dgm:cxn modelId="{7AEE3006-2547-4AA0-A542-77858E103809}" type="presParOf" srcId="{97A3F0C1-9D68-4826-A1D1-80E69D1363AB}" destId="{5D100AC4-6C2C-4AA7-BF5F-40D6D828336B}" srcOrd="0" destOrd="0" presId="urn:microsoft.com/office/officeart/2005/8/layout/hList3"/>
    <dgm:cxn modelId="{995CA7FD-1173-4DA3-89E2-94E293D8772F}" type="presParOf" srcId="{FDC7FEFC-528C-47C6-B714-69856218BB8D}" destId="{3DE38D54-5834-451D-9457-33EB481688AD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B607F91-53CA-4149-98D5-857F911E89B5}" type="doc">
      <dgm:prSet loTypeId="urn:microsoft.com/office/officeart/2005/8/layout/process3" loCatId="process" qsTypeId="urn:microsoft.com/office/officeart/2005/8/quickstyle/simple5" qsCatId="simple" csTypeId="urn:microsoft.com/office/officeart/2005/8/colors/accent2_4" csCatId="accent2" phldr="1"/>
      <dgm:spPr/>
      <dgm:t>
        <a:bodyPr/>
        <a:lstStyle/>
        <a:p>
          <a:endParaRPr lang="pt-BR"/>
        </a:p>
      </dgm:t>
    </dgm:pt>
    <dgm:pt modelId="{233E4E94-4C85-4868-AFF4-251399962B91}">
      <dgm:prSet custT="1"/>
      <dgm:spPr/>
      <dgm:t>
        <a:bodyPr/>
        <a:lstStyle/>
        <a:p>
          <a:r>
            <a:rPr lang="pt-BR" sz="4000" u="sng" dirty="0"/>
            <a:t>Outras questões</a:t>
          </a:r>
          <a:r>
            <a:rPr lang="pt-BR" sz="4000" dirty="0"/>
            <a:t>: </a:t>
          </a:r>
        </a:p>
      </dgm:t>
    </dgm:pt>
    <dgm:pt modelId="{4A4F33BF-2FBA-4F61-9D39-90253F0BC82E}" type="parTrans" cxnId="{4AB635A4-B1AD-40DE-8D23-5E617324F0F0}">
      <dgm:prSet/>
      <dgm:spPr/>
      <dgm:t>
        <a:bodyPr/>
        <a:lstStyle/>
        <a:p>
          <a:endParaRPr lang="pt-BR"/>
        </a:p>
      </dgm:t>
    </dgm:pt>
    <dgm:pt modelId="{146B6CDE-D94B-4139-9B84-083759482DCD}" type="sibTrans" cxnId="{4AB635A4-B1AD-40DE-8D23-5E617324F0F0}">
      <dgm:prSet/>
      <dgm:spPr/>
      <dgm:t>
        <a:bodyPr/>
        <a:lstStyle/>
        <a:p>
          <a:endParaRPr lang="pt-BR"/>
        </a:p>
      </dgm:t>
    </dgm:pt>
    <dgm:pt modelId="{1E52C197-07AF-4DA2-8FC9-6B073390C96C}">
      <dgm:prSet custT="1"/>
      <dgm:spPr/>
      <dgm:t>
        <a:bodyPr/>
        <a:lstStyle/>
        <a:p>
          <a:pPr>
            <a:buFont typeface="+mj-lt"/>
            <a:buAutoNum type="arabicParenR"/>
          </a:pPr>
          <a:r>
            <a:rPr lang="pt-BR" sz="3000" dirty="0"/>
            <a:t> Considerar os fluxos de caixa quando eles efetivamente ocorrem e não quando eles são reconhecidos pela contabilidade.</a:t>
          </a:r>
        </a:p>
      </dgm:t>
    </dgm:pt>
    <dgm:pt modelId="{075CD838-E3FA-4DA3-83B5-01AF4DF30D17}" type="parTrans" cxnId="{44850F3D-8F03-4A42-9215-01521E108C0F}">
      <dgm:prSet/>
      <dgm:spPr/>
      <dgm:t>
        <a:bodyPr/>
        <a:lstStyle/>
        <a:p>
          <a:endParaRPr lang="pt-BR"/>
        </a:p>
      </dgm:t>
    </dgm:pt>
    <dgm:pt modelId="{0DD91FAF-7792-4A21-A013-B1DE2DC495CF}" type="sibTrans" cxnId="{44850F3D-8F03-4A42-9215-01521E108C0F}">
      <dgm:prSet/>
      <dgm:spPr/>
      <dgm:t>
        <a:bodyPr/>
        <a:lstStyle/>
        <a:p>
          <a:endParaRPr lang="pt-BR"/>
        </a:p>
      </dgm:t>
    </dgm:pt>
    <dgm:pt modelId="{B7E7AA5F-FD42-439F-B35C-A8966AD778F7}" type="pres">
      <dgm:prSet presAssocID="{DB607F91-53CA-4149-98D5-857F911E89B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7903DCE-5709-4068-8B57-744B8BDA37E9}" type="pres">
      <dgm:prSet presAssocID="{233E4E94-4C85-4868-AFF4-251399962B91}" presName="composite" presStyleCnt="0"/>
      <dgm:spPr/>
    </dgm:pt>
    <dgm:pt modelId="{AA3213E2-1E02-4A6B-B064-087F29D1E40F}" type="pres">
      <dgm:prSet presAssocID="{233E4E94-4C85-4868-AFF4-251399962B91}" presName="parTx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7F5283E-5F10-4227-BBAF-B91597C9CD84}" type="pres">
      <dgm:prSet presAssocID="{233E4E94-4C85-4868-AFF4-251399962B91}" presName="parSh" presStyleLbl="node1" presStyleIdx="0" presStyleCnt="1" custScaleY="72569" custLinFactNeighborX="307" custLinFactNeighborY="-8765"/>
      <dgm:spPr/>
      <dgm:t>
        <a:bodyPr/>
        <a:lstStyle/>
        <a:p>
          <a:endParaRPr lang="pt-BR"/>
        </a:p>
      </dgm:t>
    </dgm:pt>
    <dgm:pt modelId="{F823E634-6B3C-408C-8970-BCDA57613747}" type="pres">
      <dgm:prSet presAssocID="{233E4E94-4C85-4868-AFF4-251399962B91}" presName="desTx" presStyleLbl="fgAcc1" presStyleIdx="0" presStyleCnt="1" custScaleY="87205" custLinFactNeighborY="788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3C0F6327-B0F3-4225-9F79-A14693FADDBB}" type="presOf" srcId="{233E4E94-4C85-4868-AFF4-251399962B91}" destId="{AA3213E2-1E02-4A6B-B064-087F29D1E40F}" srcOrd="0" destOrd="0" presId="urn:microsoft.com/office/officeart/2005/8/layout/process3"/>
    <dgm:cxn modelId="{41B2B5B2-D82A-45B3-9BD2-558230DEAEB2}" type="presOf" srcId="{233E4E94-4C85-4868-AFF4-251399962B91}" destId="{17F5283E-5F10-4227-BBAF-B91597C9CD84}" srcOrd="1" destOrd="0" presId="urn:microsoft.com/office/officeart/2005/8/layout/process3"/>
    <dgm:cxn modelId="{44850F3D-8F03-4A42-9215-01521E108C0F}" srcId="{233E4E94-4C85-4868-AFF4-251399962B91}" destId="{1E52C197-07AF-4DA2-8FC9-6B073390C96C}" srcOrd="0" destOrd="0" parTransId="{075CD838-E3FA-4DA3-83B5-01AF4DF30D17}" sibTransId="{0DD91FAF-7792-4A21-A013-B1DE2DC495CF}"/>
    <dgm:cxn modelId="{4AB635A4-B1AD-40DE-8D23-5E617324F0F0}" srcId="{DB607F91-53CA-4149-98D5-857F911E89B5}" destId="{233E4E94-4C85-4868-AFF4-251399962B91}" srcOrd="0" destOrd="0" parTransId="{4A4F33BF-2FBA-4F61-9D39-90253F0BC82E}" sibTransId="{146B6CDE-D94B-4139-9B84-083759482DCD}"/>
    <dgm:cxn modelId="{A3B9BA77-C36B-479A-AFDA-5DF2103A34FC}" type="presOf" srcId="{1E52C197-07AF-4DA2-8FC9-6B073390C96C}" destId="{F823E634-6B3C-408C-8970-BCDA57613747}" srcOrd="0" destOrd="0" presId="urn:microsoft.com/office/officeart/2005/8/layout/process3"/>
    <dgm:cxn modelId="{7BEF8B10-1B43-4DAB-926B-E5D6237A1028}" type="presOf" srcId="{DB607F91-53CA-4149-98D5-857F911E89B5}" destId="{B7E7AA5F-FD42-439F-B35C-A8966AD778F7}" srcOrd="0" destOrd="0" presId="urn:microsoft.com/office/officeart/2005/8/layout/process3"/>
    <dgm:cxn modelId="{DAFE58F4-BBE7-4096-84B7-4B3630B60281}" type="presParOf" srcId="{B7E7AA5F-FD42-439F-B35C-A8966AD778F7}" destId="{67903DCE-5709-4068-8B57-744B8BDA37E9}" srcOrd="0" destOrd="0" presId="urn:microsoft.com/office/officeart/2005/8/layout/process3"/>
    <dgm:cxn modelId="{7C8D9B52-0D1C-400F-9F23-7456957252F1}" type="presParOf" srcId="{67903DCE-5709-4068-8B57-744B8BDA37E9}" destId="{AA3213E2-1E02-4A6B-B064-087F29D1E40F}" srcOrd="0" destOrd="0" presId="urn:microsoft.com/office/officeart/2005/8/layout/process3"/>
    <dgm:cxn modelId="{D0232761-6419-4816-AB5B-E4FDCCC48B50}" type="presParOf" srcId="{67903DCE-5709-4068-8B57-744B8BDA37E9}" destId="{17F5283E-5F10-4227-BBAF-B91597C9CD84}" srcOrd="1" destOrd="0" presId="urn:microsoft.com/office/officeart/2005/8/layout/process3"/>
    <dgm:cxn modelId="{6BC83E49-69CB-444B-960C-DB35C8E2F1BE}" type="presParOf" srcId="{67903DCE-5709-4068-8B57-744B8BDA37E9}" destId="{F823E634-6B3C-408C-8970-BCDA57613747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35891E-CE5A-463D-B3AA-E45931508E15}">
      <dsp:nvSpPr>
        <dsp:cNvPr id="0" name=""/>
        <dsp:cNvSpPr/>
      </dsp:nvSpPr>
      <dsp:spPr>
        <a:xfrm>
          <a:off x="0" y="16890"/>
          <a:ext cx="7173904" cy="25457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91592" tIns="291592" rIns="291592" bIns="156210" numCol="1" spcCol="1270" anchor="t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100" kern="1200" dirty="0"/>
            <a:t>Efeito da realização de um projeto de investimento: </a:t>
          </a:r>
        </a:p>
      </dsp:txBody>
      <dsp:txXfrm>
        <a:off x="0" y="16890"/>
        <a:ext cx="7173904" cy="1697164"/>
      </dsp:txXfrm>
    </dsp:sp>
    <dsp:sp modelId="{F65292E7-8228-45FB-B0E7-5B0E66584F2C}">
      <dsp:nvSpPr>
        <dsp:cNvPr id="0" name=""/>
        <dsp:cNvSpPr/>
      </dsp:nvSpPr>
      <dsp:spPr>
        <a:xfrm>
          <a:off x="1469354" y="1907372"/>
          <a:ext cx="7173904" cy="22449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91592" tIns="291592" rIns="291592" bIns="291592" numCol="1" spcCol="1270" anchor="t" anchorCtr="0">
          <a:noAutofit/>
        </a:bodyPr>
        <a:lstStyle/>
        <a:p>
          <a:pPr marL="285750" lvl="1" indent="-285750" algn="l" defTabSz="1822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4100" kern="1200" dirty="0"/>
            <a:t>alterar o fluxo de caixa geral da empresa hoje e no futuro.</a:t>
          </a:r>
        </a:p>
      </dsp:txBody>
      <dsp:txXfrm>
        <a:off x="1535107" y="1973125"/>
        <a:ext cx="7042398" cy="211345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F5283E-5F10-4227-BBAF-B91597C9CD84}">
      <dsp:nvSpPr>
        <dsp:cNvPr id="0" name=""/>
        <dsp:cNvSpPr/>
      </dsp:nvSpPr>
      <dsp:spPr>
        <a:xfrm>
          <a:off x="0" y="199406"/>
          <a:ext cx="7155835" cy="2141246"/>
        </a:xfrm>
        <a:prstGeom prst="roundRect">
          <a:avLst>
            <a:gd name="adj" fmla="val 10000"/>
          </a:avLst>
        </a:prstGeom>
        <a:solidFill>
          <a:srgbClr val="70303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152400" numCol="1" spcCol="1270" anchor="t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u="sng" kern="1200" dirty="0"/>
            <a:t>Outras questões</a:t>
          </a:r>
          <a:r>
            <a:rPr lang="pt-BR" sz="4000" kern="1200" dirty="0"/>
            <a:t>: </a:t>
          </a:r>
        </a:p>
      </dsp:txBody>
      <dsp:txXfrm>
        <a:off x="0" y="199406"/>
        <a:ext cx="7155835" cy="1427497"/>
      </dsp:txXfrm>
    </dsp:sp>
    <dsp:sp modelId="{F823E634-6B3C-408C-8970-BCDA57613747}">
      <dsp:nvSpPr>
        <dsp:cNvPr id="0" name=""/>
        <dsp:cNvSpPr/>
      </dsp:nvSpPr>
      <dsp:spPr>
        <a:xfrm>
          <a:off x="1465652" y="1851453"/>
          <a:ext cx="7155835" cy="22687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70303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0472" tIns="220472" rIns="220472" bIns="220472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3100" kern="1200" dirty="0"/>
            <a:t>2) Considerar os fluxos de caixa depois do imposto de renda.</a:t>
          </a:r>
        </a:p>
      </dsp:txBody>
      <dsp:txXfrm>
        <a:off x="1532102" y="1917903"/>
        <a:ext cx="7022935" cy="213586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75E773-F79A-432A-A68B-E3B8009BA72D}">
      <dsp:nvSpPr>
        <dsp:cNvPr id="0" name=""/>
        <dsp:cNvSpPr/>
      </dsp:nvSpPr>
      <dsp:spPr>
        <a:xfrm>
          <a:off x="1053" y="2"/>
          <a:ext cx="3835672" cy="4582880"/>
        </a:xfrm>
        <a:prstGeom prst="roundRect">
          <a:avLst>
            <a:gd name="adj" fmla="val 10000"/>
          </a:avLst>
        </a:prstGeom>
        <a:solidFill>
          <a:srgbClr val="503D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43180" rIns="6477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400" kern="1200"/>
            <a:t>Fluxo nominal de caixa: é aquele que é determinado tomando-se os valores efetivamente pagos ou recebidos na data da sua ocorrência.</a:t>
          </a:r>
        </a:p>
      </dsp:txBody>
      <dsp:txXfrm>
        <a:off x="113396" y="112345"/>
        <a:ext cx="3610986" cy="4358194"/>
      </dsp:txXfrm>
    </dsp:sp>
    <dsp:sp modelId="{5612B36E-EE0C-4828-82AA-56BE9ED91B0C}">
      <dsp:nvSpPr>
        <dsp:cNvPr id="0" name=""/>
        <dsp:cNvSpPr/>
      </dsp:nvSpPr>
      <dsp:spPr>
        <a:xfrm>
          <a:off x="4795644" y="2"/>
          <a:ext cx="3835672" cy="4582880"/>
        </a:xfrm>
        <a:prstGeom prst="roundRect">
          <a:avLst>
            <a:gd name="adj" fmla="val 10000"/>
          </a:avLst>
        </a:prstGeom>
        <a:solidFill>
          <a:srgbClr val="503D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43180" rIns="6477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400" kern="1200"/>
            <a:t>Fluxo real de caixa: é aquele expresso em moeda com poder de compra da data 0.</a:t>
          </a:r>
        </a:p>
      </dsp:txBody>
      <dsp:txXfrm>
        <a:off x="4907987" y="112345"/>
        <a:ext cx="3610986" cy="435819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550187-E8F7-45AD-933F-AD489411BB68}">
      <dsp:nvSpPr>
        <dsp:cNvPr id="0" name=""/>
        <dsp:cNvSpPr/>
      </dsp:nvSpPr>
      <dsp:spPr>
        <a:xfrm>
          <a:off x="0" y="323"/>
          <a:ext cx="8779498" cy="820988"/>
        </a:xfrm>
        <a:prstGeom prst="roundRect">
          <a:avLst/>
        </a:prstGeom>
        <a:solidFill>
          <a:srgbClr val="1B48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600" kern="1200" dirty="0"/>
            <a:t>Descontando fluxos nominais e reais de caixa</a:t>
          </a:r>
        </a:p>
      </dsp:txBody>
      <dsp:txXfrm>
        <a:off x="40077" y="40400"/>
        <a:ext cx="8699344" cy="74083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B7725E-9EF9-4335-94EA-15CC631A1D17}">
      <dsp:nvSpPr>
        <dsp:cNvPr id="0" name=""/>
        <dsp:cNvSpPr/>
      </dsp:nvSpPr>
      <dsp:spPr>
        <a:xfrm>
          <a:off x="0" y="45"/>
          <a:ext cx="8806543" cy="1785164"/>
        </a:xfrm>
        <a:prstGeom prst="roundRect">
          <a:avLst/>
        </a:prstGeom>
        <a:solidFill>
          <a:srgbClr val="E3CDA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800" kern="1200" dirty="0">
              <a:solidFill>
                <a:schemeClr val="tx1"/>
              </a:solidFill>
            </a:rPr>
            <a:t>Suponha que feita a análise preliminar de fluxos de caixa descontados, conferidos os cálculos etc., chegamos a um VPL positivo.</a:t>
          </a:r>
        </a:p>
      </dsp:txBody>
      <dsp:txXfrm>
        <a:off x="87145" y="87190"/>
        <a:ext cx="8632253" cy="161087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40E8C5-7926-4074-A195-EB14E664FDA7}">
      <dsp:nvSpPr>
        <dsp:cNvPr id="0" name=""/>
        <dsp:cNvSpPr/>
      </dsp:nvSpPr>
      <dsp:spPr>
        <a:xfrm>
          <a:off x="0" y="899"/>
          <a:ext cx="8806543" cy="2229307"/>
        </a:xfrm>
        <a:prstGeom prst="roundRect">
          <a:avLst/>
        </a:prstGeom>
        <a:solidFill>
          <a:srgbClr val="E3CDA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800" kern="1200" dirty="0">
              <a:solidFill>
                <a:schemeClr val="tx1"/>
              </a:solidFill>
            </a:rPr>
            <a:t>Problema básico: o VPL calculado é positivo porque o projeto realmente tem um VPL positivo ou o cálculo deu positivo porque a estimativa é imprecisa?</a:t>
          </a:r>
        </a:p>
      </dsp:txBody>
      <dsp:txXfrm>
        <a:off x="108826" y="109725"/>
        <a:ext cx="8588891" cy="2011655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3FBBD2-E3CE-40C9-9991-00BE426C1EF9}">
      <dsp:nvSpPr>
        <dsp:cNvPr id="0" name=""/>
        <dsp:cNvSpPr/>
      </dsp:nvSpPr>
      <dsp:spPr>
        <a:xfrm rot="16200000">
          <a:off x="-350820" y="355151"/>
          <a:ext cx="4876800" cy="4166497"/>
        </a:xfrm>
        <a:prstGeom prst="flowChartManualOperation">
          <a:avLst/>
        </a:prstGeom>
        <a:solidFill>
          <a:srgbClr val="2F343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0" rIns="190461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kern="1200" dirty="0"/>
            <a:t>Avaliar estimativas de fluxo de caixa envolve perguntas do tipo: “e se tal coisa acontecer?”</a:t>
          </a:r>
        </a:p>
      </dsp:txBody>
      <dsp:txXfrm rot="5400000">
        <a:off x="4332" y="975359"/>
        <a:ext cx="4166497" cy="2926080"/>
      </dsp:txXfrm>
    </dsp:sp>
    <dsp:sp modelId="{3185D456-F5C6-4196-9667-FE2D9121B64D}">
      <dsp:nvSpPr>
        <dsp:cNvPr id="0" name=""/>
        <dsp:cNvSpPr/>
      </dsp:nvSpPr>
      <dsp:spPr>
        <a:xfrm rot="16200000">
          <a:off x="4128164" y="355151"/>
          <a:ext cx="4876800" cy="4166497"/>
        </a:xfrm>
        <a:prstGeom prst="flowChartManualOperation">
          <a:avLst/>
        </a:prstGeom>
        <a:solidFill>
          <a:srgbClr val="2F343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0" rIns="190461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kern="1200"/>
            <a:t>Deve-se aferir o grau de risco de previsão e identificar os componentes cruciais ao sucesso ou insucesso de um investimento.</a:t>
          </a:r>
        </a:p>
      </dsp:txBody>
      <dsp:txXfrm rot="5400000">
        <a:off x="4483316" y="975359"/>
        <a:ext cx="4166497" cy="292608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935014-13F4-41AD-8E81-8DB27D1434DB}">
      <dsp:nvSpPr>
        <dsp:cNvPr id="0" name=""/>
        <dsp:cNvSpPr/>
      </dsp:nvSpPr>
      <dsp:spPr>
        <a:xfrm>
          <a:off x="84958" y="0"/>
          <a:ext cx="4195256" cy="4195256"/>
        </a:xfrm>
        <a:prstGeom prst="ellipse">
          <a:avLst/>
        </a:prstGeom>
        <a:solidFill>
          <a:schemeClr val="accent5">
            <a:lumMod val="60000"/>
            <a:lumOff val="40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800" kern="1200" dirty="0"/>
            <a:t>a) Análise de sensibilidade (desconhece distribuição de probabilidade)</a:t>
          </a:r>
        </a:p>
      </dsp:txBody>
      <dsp:txXfrm>
        <a:off x="699339" y="614381"/>
        <a:ext cx="2966494" cy="2966494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A5E7BC-39BF-4A5D-B162-63C42FF7912E}">
      <dsp:nvSpPr>
        <dsp:cNvPr id="0" name=""/>
        <dsp:cNvSpPr/>
      </dsp:nvSpPr>
      <dsp:spPr>
        <a:xfrm>
          <a:off x="459180" y="0"/>
          <a:ext cx="4195257" cy="4195257"/>
        </a:xfrm>
        <a:prstGeom prst="ellipse">
          <a:avLst/>
        </a:prstGeom>
        <a:solidFill>
          <a:schemeClr val="accent5">
            <a:lumMod val="60000"/>
            <a:lumOff val="40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500" kern="1200" dirty="0"/>
            <a:t>b) Simulação e Árvore de Decisão (precisa conhecer a distribuição de probabilidade)</a:t>
          </a:r>
        </a:p>
      </dsp:txBody>
      <dsp:txXfrm>
        <a:off x="1073561" y="614381"/>
        <a:ext cx="2966495" cy="2966495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78B044-713A-4D56-818A-83C735864A51}">
      <dsp:nvSpPr>
        <dsp:cNvPr id="0" name=""/>
        <dsp:cNvSpPr/>
      </dsp:nvSpPr>
      <dsp:spPr>
        <a:xfrm>
          <a:off x="0" y="51058"/>
          <a:ext cx="8763000" cy="2053350"/>
        </a:xfrm>
        <a:prstGeom prst="roundRect">
          <a:avLst/>
        </a:prstGeom>
        <a:solidFill>
          <a:schemeClr val="accent4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/>
            <a:t>O dono de um varejão compra tomates no Ceasa por R$ 3,50/kg. As compras são sempre em caixas de 20 kg. O tomate é comercializado no varejo a R$ 7,00/kg e ele tem uma perda de 30% devido a problemas de transporte e de armazenagem. O movimento no varejão depende das condições climáticas: em dias chuvosos são vendidos 20 kg e, quando não chove, vende 50 kg. Registros históricos indicam que há 40% de ocorrer chuva.</a:t>
          </a:r>
        </a:p>
      </dsp:txBody>
      <dsp:txXfrm>
        <a:off x="100236" y="151294"/>
        <a:ext cx="8562528" cy="1852878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02F5D3-3605-48A4-B128-47B2B036065D}">
      <dsp:nvSpPr>
        <dsp:cNvPr id="0" name=""/>
        <dsp:cNvSpPr/>
      </dsp:nvSpPr>
      <dsp:spPr>
        <a:xfrm>
          <a:off x="0" y="746"/>
          <a:ext cx="8671561" cy="2391187"/>
        </a:xfrm>
        <a:prstGeom prst="round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/>
            <a:t>O dono de um varejão compra tomates no Ceasa por R$ 3,50/kg. As compras são sempre em caixas de 20 kg. O tomate é comercializado no varejo a R$ 7,00/kg e ele tem uma perda de 30% devido a problemas de transporte e de armazenagem. O movimento no varejão depende das condições climáticas: em dias chuvosos são vendidos 20 kg e, quando não chove, vende 50 kg. Registros históricos indicam que há 40% de ocorrer chuva.</a:t>
          </a:r>
        </a:p>
      </dsp:txBody>
      <dsp:txXfrm>
        <a:off x="116728" y="117474"/>
        <a:ext cx="8438105" cy="21577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545279-FF4E-4F7F-B39C-0132E12AFD00}">
      <dsp:nvSpPr>
        <dsp:cNvPr id="0" name=""/>
        <dsp:cNvSpPr/>
      </dsp:nvSpPr>
      <dsp:spPr>
        <a:xfrm>
          <a:off x="5795" y="0"/>
          <a:ext cx="3831457" cy="48659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2865" tIns="41910" rIns="62865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300" kern="1200" dirty="0"/>
            <a:t>Um </a:t>
          </a:r>
          <a:r>
            <a:rPr lang="pt-BR" sz="3300" u="sng" kern="1200" dirty="0"/>
            <a:t>fluxo de caixa relevante</a:t>
          </a:r>
          <a:r>
            <a:rPr lang="pt-BR" sz="3300" kern="1200" dirty="0"/>
            <a:t> para um projeto é uma alteração do fluxo de caixa de toda empresa que resulta diretamente da decisão de implantar o projeto.</a:t>
          </a:r>
        </a:p>
      </dsp:txBody>
      <dsp:txXfrm>
        <a:off x="118015" y="112220"/>
        <a:ext cx="3607017" cy="4641472"/>
      </dsp:txXfrm>
    </dsp:sp>
    <dsp:sp modelId="{C320A112-02CD-4567-B2CF-BFFC59B97FAA}">
      <dsp:nvSpPr>
        <dsp:cNvPr id="0" name=""/>
        <dsp:cNvSpPr/>
      </dsp:nvSpPr>
      <dsp:spPr>
        <a:xfrm>
          <a:off x="4795117" y="0"/>
          <a:ext cx="3831457" cy="48605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2865" tIns="41910" rIns="62865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300" kern="1200" dirty="0"/>
            <a:t>Um </a:t>
          </a:r>
          <a:r>
            <a:rPr lang="pt-BR" sz="3300" u="sng" kern="1200" dirty="0"/>
            <a:t>fluxo de caixa relevante</a:t>
          </a:r>
          <a:r>
            <a:rPr lang="pt-BR" sz="3300" kern="1200" dirty="0"/>
            <a:t> para um projeto são denominados de </a:t>
          </a:r>
          <a:r>
            <a:rPr lang="pt-BR" sz="3300" u="sng" kern="1200" dirty="0"/>
            <a:t>fluxos de caixa incrementais</a:t>
          </a:r>
          <a:r>
            <a:rPr lang="pt-BR" sz="3300" kern="1200" dirty="0"/>
            <a:t> associados ao projeto.</a:t>
          </a:r>
        </a:p>
      </dsp:txBody>
      <dsp:txXfrm>
        <a:off x="4907337" y="112220"/>
        <a:ext cx="3607017" cy="4636128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E8CDA6-D814-4F60-BD35-37244D68E3C2}">
      <dsp:nvSpPr>
        <dsp:cNvPr id="0" name=""/>
        <dsp:cNvSpPr/>
      </dsp:nvSpPr>
      <dsp:spPr>
        <a:xfrm>
          <a:off x="4146" y="346225"/>
          <a:ext cx="8663266" cy="3879549"/>
        </a:xfrm>
        <a:prstGeom prst="rect">
          <a:avLst/>
        </a:prstGeom>
        <a:solidFill>
          <a:srgbClr val="BF5D38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600" kern="1200" dirty="0"/>
            <a:t>Uma empresa está decidindo se aumenta ou não a sua capacidade de produção. A decisão deve valer para um horizonte de 5 anos, a taxa atrativa mínima é de 25% ao ano.</a:t>
          </a:r>
        </a:p>
      </dsp:txBody>
      <dsp:txXfrm>
        <a:off x="4146" y="346225"/>
        <a:ext cx="8663266" cy="3879549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88AB56-DE0C-44A2-9A2A-AADCD9DB83A3}">
      <dsp:nvSpPr>
        <dsp:cNvPr id="0" name=""/>
        <dsp:cNvSpPr/>
      </dsp:nvSpPr>
      <dsp:spPr>
        <a:xfrm>
          <a:off x="0" y="141299"/>
          <a:ext cx="8702040" cy="4792320"/>
        </a:xfrm>
        <a:prstGeom prst="roundRect">
          <a:avLst/>
        </a:prstGeom>
        <a:solidFill>
          <a:srgbClr val="6C855E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kern="1200" dirty="0"/>
            <a:t>Uma alternativa é automatizar toda a fábrica, com um investimento de R$ 250.000. Se a procura for alta (probabilidade de 20%), deve resultar um aumento anual de receita de R$ 140.000. Se a procura for média (probabilidade de 70%), deve resultar um aumento anual de receita de R$ 100.000. Se a procura for baixa (probabilidade de 10%), deve resultar um aumento anual de receita de R$ 50.000.</a:t>
          </a:r>
        </a:p>
      </dsp:txBody>
      <dsp:txXfrm>
        <a:off x="233942" y="375241"/>
        <a:ext cx="8234156" cy="4324436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91B108-2A43-4361-9EA1-2452B088C4D8}">
      <dsp:nvSpPr>
        <dsp:cNvPr id="0" name=""/>
        <dsp:cNvSpPr/>
      </dsp:nvSpPr>
      <dsp:spPr>
        <a:xfrm>
          <a:off x="-5937528" y="-914701"/>
          <a:ext cx="7116041" cy="7116041"/>
        </a:xfrm>
        <a:prstGeom prst="blockArc">
          <a:avLst>
            <a:gd name="adj1" fmla="val 18900000"/>
            <a:gd name="adj2" fmla="val 2700000"/>
            <a:gd name="adj3" fmla="val 304"/>
          </a:avLst>
        </a:prstGeom>
        <a:noFill/>
        <a:ln w="28575" cap="flat" cmpd="sng" algn="ctr">
          <a:solidFill>
            <a:schemeClr val="bg2">
              <a:lumMod val="2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328970-3011-47E8-98E4-BAAE5BAC0EBA}">
      <dsp:nvSpPr>
        <dsp:cNvPr id="0" name=""/>
        <dsp:cNvSpPr/>
      </dsp:nvSpPr>
      <dsp:spPr>
        <a:xfrm>
          <a:off x="952219" y="462102"/>
          <a:ext cx="7896104" cy="2096580"/>
        </a:xfrm>
        <a:prstGeom prst="rect">
          <a:avLst/>
        </a:prstGeom>
        <a:solidFill>
          <a:schemeClr val="accent3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98790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/>
            <a:t>Outra alternativa é fazer uma ampliação simples, com um investimento de R$ 100.000, estimando-se que os aumentos das receitas serão a metade dos da alternativa de automação.</a:t>
          </a:r>
        </a:p>
      </dsp:txBody>
      <dsp:txXfrm>
        <a:off x="952219" y="462102"/>
        <a:ext cx="7896104" cy="2096580"/>
      </dsp:txXfrm>
    </dsp:sp>
    <dsp:sp modelId="{A6EB3F1A-7E28-4300-8D64-0F50AD19B07C}">
      <dsp:nvSpPr>
        <dsp:cNvPr id="0" name=""/>
        <dsp:cNvSpPr/>
      </dsp:nvSpPr>
      <dsp:spPr>
        <a:xfrm>
          <a:off x="21354" y="566463"/>
          <a:ext cx="1887858" cy="188785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bg2">
              <a:lumMod val="2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D9849C-37C5-4B66-B137-C530E8002D90}">
      <dsp:nvSpPr>
        <dsp:cNvPr id="0" name=""/>
        <dsp:cNvSpPr/>
      </dsp:nvSpPr>
      <dsp:spPr>
        <a:xfrm>
          <a:off x="965284" y="3021102"/>
          <a:ext cx="7869975" cy="1510286"/>
        </a:xfrm>
        <a:prstGeom prst="rect">
          <a:avLst/>
        </a:prstGeom>
        <a:solidFill>
          <a:schemeClr val="accent3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98790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/>
            <a:t>Determinar a melhor decisão.</a:t>
          </a:r>
        </a:p>
      </dsp:txBody>
      <dsp:txXfrm>
        <a:off x="965284" y="3021102"/>
        <a:ext cx="7869975" cy="1510286"/>
      </dsp:txXfrm>
    </dsp:sp>
    <dsp:sp modelId="{65A29E52-850F-4007-9E58-09C5F2057899}">
      <dsp:nvSpPr>
        <dsp:cNvPr id="0" name=""/>
        <dsp:cNvSpPr/>
      </dsp:nvSpPr>
      <dsp:spPr>
        <a:xfrm>
          <a:off x="21354" y="2832316"/>
          <a:ext cx="1887858" cy="188785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bg2">
              <a:lumMod val="2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E29999-7C19-43B6-AF4C-EC6473B2A154}">
      <dsp:nvSpPr>
        <dsp:cNvPr id="0" name=""/>
        <dsp:cNvSpPr/>
      </dsp:nvSpPr>
      <dsp:spPr>
        <a:xfrm>
          <a:off x="0" y="57475"/>
          <a:ext cx="8588828" cy="1036800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600" kern="1200"/>
            <a:t>Princípio da mini-empresa</a:t>
          </a:r>
        </a:p>
      </dsp:txBody>
      <dsp:txXfrm>
        <a:off x="0" y="57475"/>
        <a:ext cx="8588828" cy="1036800"/>
      </dsp:txXfrm>
    </dsp:sp>
    <dsp:sp modelId="{4C588D8C-A40C-4FF9-ABC0-15AE3B4CDD97}">
      <dsp:nvSpPr>
        <dsp:cNvPr id="0" name=""/>
        <dsp:cNvSpPr/>
      </dsp:nvSpPr>
      <dsp:spPr>
        <a:xfrm>
          <a:off x="0" y="1094275"/>
          <a:ext cx="8588828" cy="4051619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2024" tIns="192024" rIns="256032" bIns="288036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3600" kern="1200"/>
            <a:t>Segundo esse princípio, uma vez determinados os fluxos de caixa incrementais da realização de um projeto, o projeto é visto como se fosse uma empresa, com seus próprios custos e receitas, seus próprios ativos, e seus próprios fluxos de caixa.</a:t>
          </a:r>
        </a:p>
      </dsp:txBody>
      <dsp:txXfrm>
        <a:off x="0" y="1094275"/>
        <a:ext cx="8588828" cy="405161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86146F-0B38-4570-96E1-40950EA85BCE}">
      <dsp:nvSpPr>
        <dsp:cNvPr id="0" name=""/>
        <dsp:cNvSpPr/>
      </dsp:nvSpPr>
      <dsp:spPr>
        <a:xfrm>
          <a:off x="1929" y="119363"/>
          <a:ext cx="6963407" cy="835270"/>
        </a:xfrm>
        <a:prstGeom prst="roundRect">
          <a:avLst>
            <a:gd name="adj" fmla="val 10000"/>
          </a:avLst>
        </a:prstGeom>
        <a:solidFill>
          <a:srgbClr val="5D907D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60960" rIns="9144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800" u="sng" kern="1200" dirty="0"/>
            <a:t>Custo irrecuperáveis</a:t>
          </a:r>
          <a:r>
            <a:rPr lang="pt-BR" sz="4800" kern="1200" dirty="0"/>
            <a:t>: </a:t>
          </a:r>
        </a:p>
      </dsp:txBody>
      <dsp:txXfrm>
        <a:off x="26393" y="143827"/>
        <a:ext cx="6914479" cy="786342"/>
      </dsp:txXfrm>
    </dsp:sp>
    <dsp:sp modelId="{0AC70127-06B5-498D-9A43-452C6139E299}">
      <dsp:nvSpPr>
        <dsp:cNvPr id="0" name=""/>
        <dsp:cNvSpPr/>
      </dsp:nvSpPr>
      <dsp:spPr>
        <a:xfrm>
          <a:off x="698270" y="954634"/>
          <a:ext cx="696340" cy="20336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33680"/>
              </a:lnTo>
              <a:lnTo>
                <a:pt x="696340" y="203368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F1E41B-01FB-4163-85AE-7054024C4F82}">
      <dsp:nvSpPr>
        <dsp:cNvPr id="0" name=""/>
        <dsp:cNvSpPr/>
      </dsp:nvSpPr>
      <dsp:spPr>
        <a:xfrm>
          <a:off x="1394611" y="1502223"/>
          <a:ext cx="7246716" cy="29721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5D907D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43180" rIns="6477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400" kern="1200" dirty="0"/>
            <a:t>são os custos nos quais já se incorreu ou com os quais há comprometimento independentemente da implantação do projeto. Não podem ser considerados na determinação dos fluxos de caixa.</a:t>
          </a:r>
        </a:p>
      </dsp:txBody>
      <dsp:txXfrm>
        <a:off x="1481663" y="1589275"/>
        <a:ext cx="7072612" cy="279807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3796BE-AB01-4A6B-B219-EFE27DC25D20}">
      <dsp:nvSpPr>
        <dsp:cNvPr id="0" name=""/>
        <dsp:cNvSpPr/>
      </dsp:nvSpPr>
      <dsp:spPr>
        <a:xfrm>
          <a:off x="327297" y="76197"/>
          <a:ext cx="4421731" cy="736553"/>
        </a:xfrm>
        <a:prstGeom prst="roundRect">
          <a:avLst>
            <a:gd name="adj" fmla="val 10000"/>
          </a:avLst>
        </a:prstGeom>
        <a:solidFill>
          <a:srgbClr val="363C5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43180" rIns="6477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400" u="sng" kern="1200" dirty="0"/>
            <a:t>Custo de oportunidade</a:t>
          </a:r>
          <a:r>
            <a:rPr lang="pt-BR" sz="3400" kern="1200" dirty="0"/>
            <a:t>: </a:t>
          </a:r>
        </a:p>
      </dsp:txBody>
      <dsp:txXfrm>
        <a:off x="348870" y="97770"/>
        <a:ext cx="4378585" cy="693407"/>
      </dsp:txXfrm>
    </dsp:sp>
    <dsp:sp modelId="{B88B7481-A4C1-4FCE-84FE-E5439D40DBDE}">
      <dsp:nvSpPr>
        <dsp:cNvPr id="0" name=""/>
        <dsp:cNvSpPr/>
      </dsp:nvSpPr>
      <dsp:spPr>
        <a:xfrm>
          <a:off x="769470" y="812750"/>
          <a:ext cx="119817" cy="21056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05673"/>
              </a:lnTo>
              <a:lnTo>
                <a:pt x="119817" y="2105673"/>
              </a:lnTo>
            </a:path>
          </a:pathLst>
        </a:custGeom>
        <a:noFill/>
        <a:ln w="12700" cap="flat" cmpd="sng" algn="ctr">
          <a:solidFill>
            <a:srgbClr val="363C5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05150B-43B4-448E-8630-979CF1D09015}">
      <dsp:nvSpPr>
        <dsp:cNvPr id="0" name=""/>
        <dsp:cNvSpPr/>
      </dsp:nvSpPr>
      <dsp:spPr>
        <a:xfrm>
          <a:off x="889288" y="1237394"/>
          <a:ext cx="7716370" cy="33620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363C5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48260" rIns="7239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800" kern="1200" dirty="0"/>
            <a:t>alternativa mais valiosa que é sacrificada quando dado investimento é feito. O custo de oportunidade de um recurso aplicado no projeto não pode ser desprezado.</a:t>
          </a:r>
        </a:p>
      </dsp:txBody>
      <dsp:txXfrm>
        <a:off x="987759" y="1335865"/>
        <a:ext cx="7519428" cy="316511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E369A1-77D4-4932-B511-173C16AC9D3C}">
      <dsp:nvSpPr>
        <dsp:cNvPr id="0" name=""/>
        <dsp:cNvSpPr/>
      </dsp:nvSpPr>
      <dsp:spPr>
        <a:xfrm>
          <a:off x="0" y="32819"/>
          <a:ext cx="8621487" cy="1151279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800" u="sng" kern="1200"/>
            <a:t>Efeitos colaterais</a:t>
          </a:r>
          <a:r>
            <a:rPr lang="pt-BR" sz="4800" kern="1200"/>
            <a:t>: </a:t>
          </a:r>
        </a:p>
      </dsp:txBody>
      <dsp:txXfrm>
        <a:off x="56201" y="89020"/>
        <a:ext cx="8509085" cy="1038877"/>
      </dsp:txXfrm>
    </dsp:sp>
    <dsp:sp modelId="{CD0F2B18-67E1-4AAE-A36C-AA0FACD95F67}">
      <dsp:nvSpPr>
        <dsp:cNvPr id="0" name=""/>
        <dsp:cNvSpPr/>
      </dsp:nvSpPr>
      <dsp:spPr>
        <a:xfrm>
          <a:off x="0" y="1184099"/>
          <a:ext cx="8621487" cy="3278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3732" tIns="60960" rIns="341376" bIns="60960" numCol="1" spcCol="1270" anchor="t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3700" kern="1200"/>
            <a:t>um projeto pode ter efeitos colaterais ou secundários, tanto positivos quanto negativos, nos fluxos de caixa da empresa. Exemplo: erosão (pirataria ou canibalismo). Os efeitos colaterais têm que ser considerados.</a:t>
          </a:r>
        </a:p>
      </dsp:txBody>
      <dsp:txXfrm>
        <a:off x="0" y="1184099"/>
        <a:ext cx="8621487" cy="327888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3CC525-0593-4BEF-AB93-8CE6EA87E394}">
      <dsp:nvSpPr>
        <dsp:cNvPr id="0" name=""/>
        <dsp:cNvSpPr/>
      </dsp:nvSpPr>
      <dsp:spPr>
        <a:xfrm>
          <a:off x="0" y="233481"/>
          <a:ext cx="8621487" cy="1076225"/>
        </a:xfrm>
        <a:prstGeom prst="roundRect">
          <a:avLst/>
        </a:prstGeom>
        <a:solidFill>
          <a:srgbClr val="73613D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500" u="sng" kern="1200"/>
            <a:t>Capital de giro líquido</a:t>
          </a:r>
          <a:r>
            <a:rPr lang="pt-BR" sz="4500" kern="1200"/>
            <a:t>: </a:t>
          </a:r>
        </a:p>
      </dsp:txBody>
      <dsp:txXfrm>
        <a:off x="52537" y="286018"/>
        <a:ext cx="8516413" cy="971151"/>
      </dsp:txXfrm>
    </dsp:sp>
    <dsp:sp modelId="{1F342E00-15C1-4E6F-8D03-6B9DB9215C76}">
      <dsp:nvSpPr>
        <dsp:cNvPr id="0" name=""/>
        <dsp:cNvSpPr/>
      </dsp:nvSpPr>
      <dsp:spPr>
        <a:xfrm>
          <a:off x="0" y="1309707"/>
          <a:ext cx="8621487" cy="27893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3732" tIns="57150" rIns="320040" bIns="57150" numCol="1" spcCol="1270" anchor="t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3500" kern="1200" dirty="0"/>
            <a:t>é igual ao ativo circulante menos o passivo circulante. As variações do montante de capital de giro líquido representam saídas ou entradas de caixa que não podem ser desprezadas.</a:t>
          </a:r>
        </a:p>
      </dsp:txBody>
      <dsp:txXfrm>
        <a:off x="0" y="1309707"/>
        <a:ext cx="8621487" cy="278932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D520CE-A192-4130-B385-D81C7AE02F19}">
      <dsp:nvSpPr>
        <dsp:cNvPr id="0" name=""/>
        <dsp:cNvSpPr/>
      </dsp:nvSpPr>
      <dsp:spPr>
        <a:xfrm>
          <a:off x="0" y="0"/>
          <a:ext cx="8654144" cy="1368333"/>
        </a:xfrm>
        <a:prstGeom prst="rect">
          <a:avLst/>
        </a:prstGeom>
        <a:solidFill>
          <a:srgbClr val="360D1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6220" tIns="236220" rIns="236220" bIns="23622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6200" u="sng" kern="1200" dirty="0"/>
            <a:t>Custos de financiamento</a:t>
          </a:r>
          <a:r>
            <a:rPr lang="pt-BR" sz="6200" kern="1200" dirty="0"/>
            <a:t>: </a:t>
          </a:r>
        </a:p>
      </dsp:txBody>
      <dsp:txXfrm>
        <a:off x="0" y="0"/>
        <a:ext cx="8654144" cy="1368333"/>
      </dsp:txXfrm>
    </dsp:sp>
    <dsp:sp modelId="{5D100AC4-6C2C-4AA7-BF5F-40D6D828336B}">
      <dsp:nvSpPr>
        <dsp:cNvPr id="0" name=""/>
        <dsp:cNvSpPr/>
      </dsp:nvSpPr>
      <dsp:spPr>
        <a:xfrm>
          <a:off x="0" y="1525198"/>
          <a:ext cx="8654144" cy="2559772"/>
        </a:xfrm>
        <a:prstGeom prst="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100" kern="1200" dirty="0"/>
            <a:t>juros pagos ou quaisquer outros custos de financiamento, como dividendos e devolução do principal, não devem ser considerados na determinação dos fluxos de caixa. O que é relevante é o fluxo de caixa gerado pelos ativos do projeto.</a:t>
          </a:r>
        </a:p>
      </dsp:txBody>
      <dsp:txXfrm>
        <a:off x="0" y="1525198"/>
        <a:ext cx="8654144" cy="2559772"/>
      </dsp:txXfrm>
    </dsp:sp>
    <dsp:sp modelId="{3DE38D54-5834-451D-9457-33EB481688AD}">
      <dsp:nvSpPr>
        <dsp:cNvPr id="0" name=""/>
        <dsp:cNvSpPr/>
      </dsp:nvSpPr>
      <dsp:spPr>
        <a:xfrm>
          <a:off x="0" y="4241835"/>
          <a:ext cx="8654144" cy="319277"/>
        </a:xfrm>
        <a:prstGeom prst="rect">
          <a:avLst/>
        </a:prstGeom>
        <a:solidFill>
          <a:srgbClr val="360D1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F5283E-5F10-4227-BBAF-B91597C9CD84}">
      <dsp:nvSpPr>
        <dsp:cNvPr id="0" name=""/>
        <dsp:cNvSpPr/>
      </dsp:nvSpPr>
      <dsp:spPr>
        <a:xfrm>
          <a:off x="22051" y="14150"/>
          <a:ext cx="7182939" cy="18182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152400" numCol="1" spcCol="1270" anchor="t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u="sng" kern="1200" dirty="0"/>
            <a:t>Outras questões</a:t>
          </a:r>
          <a:r>
            <a:rPr lang="pt-BR" sz="4000" kern="1200" dirty="0"/>
            <a:t>: </a:t>
          </a:r>
        </a:p>
      </dsp:txBody>
      <dsp:txXfrm>
        <a:off x="22051" y="14150"/>
        <a:ext cx="7182939" cy="1212192"/>
      </dsp:txXfrm>
    </dsp:sp>
    <dsp:sp modelId="{F823E634-6B3C-408C-8970-BCDA57613747}">
      <dsp:nvSpPr>
        <dsp:cNvPr id="0" name=""/>
        <dsp:cNvSpPr/>
      </dsp:nvSpPr>
      <dsp:spPr>
        <a:xfrm>
          <a:off x="1471204" y="1549798"/>
          <a:ext cx="7182939" cy="29133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Char char="••"/>
          </a:pPr>
          <a:r>
            <a:rPr lang="pt-BR" sz="3000" kern="1200" dirty="0"/>
            <a:t> Considerar os fluxos de caixa quando eles efetivamente ocorrem e não quando eles são reconhecidos pela contabilidade.</a:t>
          </a:r>
        </a:p>
      </dsp:txBody>
      <dsp:txXfrm>
        <a:off x="1556533" y="1635127"/>
        <a:ext cx="7012281" cy="27426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3F4E69-2766-4EFD-BF58-6C83F69E97CC}" type="datetimeFigureOut">
              <a:rPr lang="pt-BR" smtClean="0"/>
              <a:t>17/03/2019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9AD9A2-3B90-4908-A6E9-1496A87E5F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6839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50850" eaLnBrk="0" hangingPunct="0"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defTabSz="450850" eaLnBrk="0" hangingPunct="0"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defTabSz="450850" eaLnBrk="0" hangingPunct="0"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defTabSz="450850" eaLnBrk="0" hangingPunct="0"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defTabSz="450850" eaLnBrk="0" hangingPunct="0"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08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08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08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08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/>
            <a:fld id="{68F79832-FBB3-41FD-8032-4D2A9323413D}" type="slidenum">
              <a:rPr lang="pt-BR" sz="1200" smtClean="0">
                <a:solidFill>
                  <a:srgbClr val="000000"/>
                </a:solidFill>
              </a:rPr>
              <a:pPr eaLnBrk="1" hangingPunct="1"/>
              <a:t>1</a:t>
            </a:fld>
            <a:endParaRPr lang="pt-BR" sz="1200">
              <a:solidFill>
                <a:srgbClr val="000000"/>
              </a:solidFill>
            </a:endParaRPr>
          </a:p>
        </p:txBody>
      </p:sp>
      <p:sp>
        <p:nvSpPr>
          <p:cNvPr id="1218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8825" cy="3427412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18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508" y="4343912"/>
            <a:ext cx="5030588" cy="420208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72465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50850" eaLnBrk="0" hangingPunct="0"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defTabSz="450850" eaLnBrk="0" hangingPunct="0"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defTabSz="450850" eaLnBrk="0" hangingPunct="0"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defTabSz="450850" eaLnBrk="0" hangingPunct="0"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defTabSz="450850" eaLnBrk="0" hangingPunct="0"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08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08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08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08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/>
            <a:fld id="{65C448CE-4644-4A99-B8DC-927A0E7089D5}" type="slidenum">
              <a:rPr lang="pt-BR" sz="1200" smtClean="0">
                <a:solidFill>
                  <a:srgbClr val="000000"/>
                </a:solidFill>
              </a:rPr>
              <a:pPr eaLnBrk="1" hangingPunct="1"/>
              <a:t>10</a:t>
            </a:fld>
            <a:endParaRPr lang="pt-BR" sz="1200">
              <a:solidFill>
                <a:srgbClr val="000000"/>
              </a:solidFill>
            </a:endParaRPr>
          </a:p>
        </p:txBody>
      </p:sp>
      <p:sp>
        <p:nvSpPr>
          <p:cNvPr id="1300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8825" cy="3427412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00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508" y="4343912"/>
            <a:ext cx="5030588" cy="420208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22032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50850" eaLnBrk="0" hangingPunct="0"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defTabSz="450850" eaLnBrk="0" hangingPunct="0"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defTabSz="450850" eaLnBrk="0" hangingPunct="0"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defTabSz="450850" eaLnBrk="0" hangingPunct="0"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defTabSz="450850" eaLnBrk="0" hangingPunct="0"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08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08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08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08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/>
            <a:fld id="{84485A38-0F81-4ACE-BD2A-BE367704F527}" type="slidenum">
              <a:rPr lang="pt-BR" sz="1200" smtClean="0">
                <a:solidFill>
                  <a:srgbClr val="000000"/>
                </a:solidFill>
              </a:rPr>
              <a:pPr eaLnBrk="1" hangingPunct="1"/>
              <a:t>11</a:t>
            </a:fld>
            <a:endParaRPr lang="pt-BR" sz="1200">
              <a:solidFill>
                <a:srgbClr val="000000"/>
              </a:solidFill>
            </a:endParaRPr>
          </a:p>
        </p:txBody>
      </p:sp>
      <p:sp>
        <p:nvSpPr>
          <p:cNvPr id="1310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8825" cy="3427412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10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508" y="4343912"/>
            <a:ext cx="5030588" cy="420208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86605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50850" eaLnBrk="0" hangingPunct="0"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defTabSz="450850" eaLnBrk="0" hangingPunct="0"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defTabSz="450850" eaLnBrk="0" hangingPunct="0"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defTabSz="450850" eaLnBrk="0" hangingPunct="0"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defTabSz="450850" eaLnBrk="0" hangingPunct="0"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08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08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08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08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/>
            <a:fld id="{C8D3A17F-1F75-43D8-ABB0-478339A34C43}" type="slidenum">
              <a:rPr lang="pt-BR" sz="1200" smtClean="0">
                <a:solidFill>
                  <a:srgbClr val="000000"/>
                </a:solidFill>
              </a:rPr>
              <a:pPr eaLnBrk="1" hangingPunct="1"/>
              <a:t>12</a:t>
            </a:fld>
            <a:endParaRPr lang="pt-BR" sz="1200">
              <a:solidFill>
                <a:srgbClr val="000000"/>
              </a:solidFill>
            </a:endParaRPr>
          </a:p>
        </p:txBody>
      </p:sp>
      <p:sp>
        <p:nvSpPr>
          <p:cNvPr id="1320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8825" cy="3427412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21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508" y="4343912"/>
            <a:ext cx="5030588" cy="420208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84214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50850" eaLnBrk="0" hangingPunct="0"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defTabSz="450850" eaLnBrk="0" hangingPunct="0"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defTabSz="450850" eaLnBrk="0" hangingPunct="0"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defTabSz="450850" eaLnBrk="0" hangingPunct="0"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defTabSz="450850" eaLnBrk="0" hangingPunct="0"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08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08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08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08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/>
            <a:fld id="{0E6C57CE-D181-4AAF-B095-6911F9FAE32D}" type="slidenum">
              <a:rPr lang="pt-BR" sz="1200" smtClean="0">
                <a:solidFill>
                  <a:srgbClr val="000000"/>
                </a:solidFill>
              </a:rPr>
              <a:pPr eaLnBrk="1" hangingPunct="1"/>
              <a:t>13</a:t>
            </a:fld>
            <a:endParaRPr lang="pt-BR" sz="1200">
              <a:solidFill>
                <a:srgbClr val="000000"/>
              </a:solidFill>
            </a:endParaRPr>
          </a:p>
        </p:txBody>
      </p:sp>
      <p:sp>
        <p:nvSpPr>
          <p:cNvPr id="1331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8825" cy="3427412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508" y="4343912"/>
            <a:ext cx="5030588" cy="420208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6906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50850" eaLnBrk="0" hangingPunct="0"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defTabSz="450850" eaLnBrk="0" hangingPunct="0"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defTabSz="450850" eaLnBrk="0" hangingPunct="0"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defTabSz="450850" eaLnBrk="0" hangingPunct="0"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defTabSz="450850" eaLnBrk="0" hangingPunct="0"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08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08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08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08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/>
            <a:fld id="{44EF7EE8-9513-4B3A-B633-5564874DF9C8}" type="slidenum">
              <a:rPr lang="pt-BR" sz="1200" smtClean="0">
                <a:solidFill>
                  <a:srgbClr val="000000"/>
                </a:solidFill>
              </a:rPr>
              <a:pPr eaLnBrk="1" hangingPunct="1"/>
              <a:t>14</a:t>
            </a:fld>
            <a:endParaRPr lang="pt-BR" sz="1200">
              <a:solidFill>
                <a:srgbClr val="000000"/>
              </a:solidFill>
            </a:endParaRPr>
          </a:p>
        </p:txBody>
      </p:sp>
      <p:sp>
        <p:nvSpPr>
          <p:cNvPr id="1351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8825" cy="3427412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51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508" y="4343912"/>
            <a:ext cx="5030588" cy="420208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6906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50850" eaLnBrk="0" hangingPunct="0"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defTabSz="450850" eaLnBrk="0" hangingPunct="0"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defTabSz="450850" eaLnBrk="0" hangingPunct="0"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defTabSz="450850" eaLnBrk="0" hangingPunct="0"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defTabSz="450850" eaLnBrk="0" hangingPunct="0"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08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08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08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08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/>
            <a:fld id="{24286D28-F04D-4101-B465-2706095B41FA}" type="slidenum">
              <a:rPr lang="pt-BR" sz="1200" smtClean="0">
                <a:solidFill>
                  <a:srgbClr val="000000"/>
                </a:solidFill>
              </a:rPr>
              <a:pPr eaLnBrk="1" hangingPunct="1"/>
              <a:t>2</a:t>
            </a:fld>
            <a:endParaRPr lang="pt-BR" sz="1200">
              <a:solidFill>
                <a:srgbClr val="000000"/>
              </a:solidFill>
            </a:endParaRPr>
          </a:p>
        </p:txBody>
      </p:sp>
      <p:sp>
        <p:nvSpPr>
          <p:cNvPr id="1228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8825" cy="3427412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8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508" y="4343912"/>
            <a:ext cx="5030588" cy="420208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53499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50850" eaLnBrk="0" hangingPunct="0"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defTabSz="450850" eaLnBrk="0" hangingPunct="0"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defTabSz="450850" eaLnBrk="0" hangingPunct="0"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defTabSz="450850" eaLnBrk="0" hangingPunct="0"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defTabSz="450850" eaLnBrk="0" hangingPunct="0"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08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08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08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08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/>
            <a:fld id="{D3B69E5C-41ED-422A-ADCF-230930725752}" type="slidenum">
              <a:rPr lang="pt-BR" sz="1200" smtClean="0">
                <a:solidFill>
                  <a:srgbClr val="000000"/>
                </a:solidFill>
              </a:rPr>
              <a:pPr eaLnBrk="1" hangingPunct="1"/>
              <a:t>3</a:t>
            </a:fld>
            <a:endParaRPr lang="pt-BR" sz="1200">
              <a:solidFill>
                <a:srgbClr val="000000"/>
              </a:solidFill>
            </a:endParaRPr>
          </a:p>
        </p:txBody>
      </p:sp>
      <p:sp>
        <p:nvSpPr>
          <p:cNvPr id="1239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8825" cy="3427412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39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508" y="4343912"/>
            <a:ext cx="5030588" cy="420208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91276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50850" eaLnBrk="0" hangingPunct="0"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defTabSz="450850" eaLnBrk="0" hangingPunct="0"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defTabSz="450850" eaLnBrk="0" hangingPunct="0"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defTabSz="450850" eaLnBrk="0" hangingPunct="0"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defTabSz="450850" eaLnBrk="0" hangingPunct="0"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08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08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08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08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/>
            <a:fld id="{C1C9638E-97A4-420E-94B7-1C9533B87BED}" type="slidenum">
              <a:rPr lang="pt-BR" sz="1200" smtClean="0">
                <a:solidFill>
                  <a:srgbClr val="000000"/>
                </a:solidFill>
              </a:rPr>
              <a:pPr eaLnBrk="1" hangingPunct="1"/>
              <a:t>4</a:t>
            </a:fld>
            <a:endParaRPr lang="pt-BR" sz="1200">
              <a:solidFill>
                <a:srgbClr val="000000"/>
              </a:solidFill>
            </a:endParaRPr>
          </a:p>
        </p:txBody>
      </p:sp>
      <p:sp>
        <p:nvSpPr>
          <p:cNvPr id="1249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8825" cy="3427412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49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508" y="4343912"/>
            <a:ext cx="5030588" cy="420208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9083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50850" eaLnBrk="0" hangingPunct="0"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defTabSz="450850" eaLnBrk="0" hangingPunct="0"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defTabSz="450850" eaLnBrk="0" hangingPunct="0"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defTabSz="450850" eaLnBrk="0" hangingPunct="0"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defTabSz="450850" eaLnBrk="0" hangingPunct="0"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08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08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08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08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/>
            <a:fld id="{B65995DA-330C-4BEA-B6CB-BF08B344A587}" type="slidenum">
              <a:rPr lang="pt-BR" sz="1200" smtClean="0">
                <a:solidFill>
                  <a:srgbClr val="000000"/>
                </a:solidFill>
              </a:rPr>
              <a:pPr eaLnBrk="1" hangingPunct="1"/>
              <a:t>5</a:t>
            </a:fld>
            <a:endParaRPr lang="pt-BR" sz="1200">
              <a:solidFill>
                <a:srgbClr val="000000"/>
              </a:solidFill>
            </a:endParaRPr>
          </a:p>
        </p:txBody>
      </p:sp>
      <p:sp>
        <p:nvSpPr>
          <p:cNvPr id="1259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8825" cy="3427412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59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508" y="4343912"/>
            <a:ext cx="5030588" cy="420208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18133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50850" eaLnBrk="0" hangingPunct="0"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defTabSz="450850" eaLnBrk="0" hangingPunct="0"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defTabSz="450850" eaLnBrk="0" hangingPunct="0"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defTabSz="450850" eaLnBrk="0" hangingPunct="0"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defTabSz="450850" eaLnBrk="0" hangingPunct="0"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08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08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08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08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/>
            <a:fld id="{453E7C8B-099D-4F51-9518-6C5F27E9B6C4}" type="slidenum">
              <a:rPr lang="pt-BR" sz="1200" smtClean="0">
                <a:solidFill>
                  <a:srgbClr val="000000"/>
                </a:solidFill>
              </a:rPr>
              <a:pPr eaLnBrk="1" hangingPunct="1"/>
              <a:t>6</a:t>
            </a:fld>
            <a:endParaRPr lang="pt-BR" sz="1200">
              <a:solidFill>
                <a:srgbClr val="000000"/>
              </a:solidFill>
            </a:endParaRPr>
          </a:p>
        </p:txBody>
      </p:sp>
      <p:sp>
        <p:nvSpPr>
          <p:cNvPr id="1269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8825" cy="3427412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69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508" y="4343912"/>
            <a:ext cx="5030588" cy="420208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44887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50850" eaLnBrk="0" hangingPunct="0"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defTabSz="450850" eaLnBrk="0" hangingPunct="0"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defTabSz="450850" eaLnBrk="0" hangingPunct="0"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defTabSz="450850" eaLnBrk="0" hangingPunct="0"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defTabSz="450850" eaLnBrk="0" hangingPunct="0"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08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08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08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08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/>
            <a:fld id="{F77A7F04-8330-4688-B281-766E4CA77746}" type="slidenum">
              <a:rPr lang="pt-BR" sz="1200" smtClean="0">
                <a:solidFill>
                  <a:srgbClr val="000000"/>
                </a:solidFill>
              </a:rPr>
              <a:pPr eaLnBrk="1" hangingPunct="1"/>
              <a:t>7</a:t>
            </a:fld>
            <a:endParaRPr lang="pt-BR" sz="1200">
              <a:solidFill>
                <a:srgbClr val="000000"/>
              </a:solidFill>
            </a:endParaRPr>
          </a:p>
        </p:txBody>
      </p:sp>
      <p:sp>
        <p:nvSpPr>
          <p:cNvPr id="1280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8825" cy="3427412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80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508" y="4343912"/>
            <a:ext cx="5030588" cy="420208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33579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50850" eaLnBrk="0" hangingPunct="0"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defTabSz="450850" eaLnBrk="0" hangingPunct="0"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defTabSz="450850" eaLnBrk="0" hangingPunct="0"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defTabSz="450850" eaLnBrk="0" hangingPunct="0"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defTabSz="450850" eaLnBrk="0" hangingPunct="0"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08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08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08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08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/>
            <a:fld id="{0D656045-3D6E-45CE-B081-A6346D598AB4}" type="slidenum">
              <a:rPr lang="pt-BR" sz="1200" smtClean="0">
                <a:solidFill>
                  <a:srgbClr val="000000"/>
                </a:solidFill>
              </a:rPr>
              <a:pPr eaLnBrk="1" hangingPunct="1"/>
              <a:t>8</a:t>
            </a:fld>
            <a:endParaRPr lang="pt-BR" sz="1200">
              <a:solidFill>
                <a:srgbClr val="000000"/>
              </a:solidFill>
            </a:endParaRPr>
          </a:p>
        </p:txBody>
      </p:sp>
      <p:sp>
        <p:nvSpPr>
          <p:cNvPr id="1290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8825" cy="3427412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90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508" y="4343912"/>
            <a:ext cx="5030588" cy="420208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0848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50850" eaLnBrk="0" hangingPunct="0"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defTabSz="450850" eaLnBrk="0" hangingPunct="0"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defTabSz="450850" eaLnBrk="0" hangingPunct="0"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defTabSz="450850" eaLnBrk="0" hangingPunct="0"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defTabSz="450850" eaLnBrk="0" hangingPunct="0"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08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08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08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08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/>
            <a:fld id="{65C448CE-4644-4A99-B8DC-927A0E7089D5}" type="slidenum">
              <a:rPr lang="pt-BR" sz="1200" smtClean="0">
                <a:solidFill>
                  <a:srgbClr val="000000"/>
                </a:solidFill>
              </a:rPr>
              <a:pPr eaLnBrk="1" hangingPunct="1"/>
              <a:t>9</a:t>
            </a:fld>
            <a:endParaRPr lang="pt-BR" sz="1200">
              <a:solidFill>
                <a:srgbClr val="000000"/>
              </a:solidFill>
            </a:endParaRPr>
          </a:p>
        </p:txBody>
      </p:sp>
      <p:sp>
        <p:nvSpPr>
          <p:cNvPr id="1300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8825" cy="3427412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00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508" y="4343912"/>
            <a:ext cx="5030588" cy="420208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0184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41516-6D42-4A07-A90C-3116DA11528E}" type="datetimeFigureOut">
              <a:rPr lang="pt-BR" smtClean="0"/>
              <a:t>17/03/2019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9EF29-8E15-4A3A-8081-2027393A0E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6362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41516-6D42-4A07-A90C-3116DA11528E}" type="datetimeFigureOut">
              <a:rPr lang="pt-BR" smtClean="0"/>
              <a:t>17/03/2019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9EF29-8E15-4A3A-8081-2027393A0E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7825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41516-6D42-4A07-A90C-3116DA11528E}" type="datetimeFigureOut">
              <a:rPr lang="pt-BR" smtClean="0"/>
              <a:t>17/03/2019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9EF29-8E15-4A3A-8081-2027393A0E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74398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Conteúd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11560" y="260651"/>
            <a:ext cx="7772400" cy="768084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3"/>
          </p:nvPr>
        </p:nvSpPr>
        <p:spPr>
          <a:xfrm>
            <a:off x="611560" y="1316765"/>
            <a:ext cx="7777163" cy="4320117"/>
          </a:xfrm>
        </p:spPr>
        <p:txBody>
          <a:bodyPr/>
          <a:lstStyle/>
          <a:p>
            <a:pPr lv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277944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41516-6D42-4A07-A90C-3116DA11528E}" type="datetimeFigureOut">
              <a:rPr lang="pt-BR" smtClean="0"/>
              <a:t>17/03/2019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9EF29-8E15-4A3A-8081-2027393A0E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440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41516-6D42-4A07-A90C-3116DA11528E}" type="datetimeFigureOut">
              <a:rPr lang="pt-BR" smtClean="0"/>
              <a:t>17/03/2019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9EF29-8E15-4A3A-8081-2027393A0E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791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41516-6D42-4A07-A90C-3116DA11528E}" type="datetimeFigureOut">
              <a:rPr lang="pt-BR" smtClean="0"/>
              <a:t>17/03/2019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9EF29-8E15-4A3A-8081-2027393A0E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0883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41516-6D42-4A07-A90C-3116DA11528E}" type="datetimeFigureOut">
              <a:rPr lang="pt-BR" smtClean="0"/>
              <a:t>17/03/2019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9EF29-8E15-4A3A-8081-2027393A0E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6860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41516-6D42-4A07-A90C-3116DA11528E}" type="datetimeFigureOut">
              <a:rPr lang="pt-BR" smtClean="0"/>
              <a:t>17/03/2019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9EF29-8E15-4A3A-8081-2027393A0E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0636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41516-6D42-4A07-A90C-3116DA11528E}" type="datetimeFigureOut">
              <a:rPr lang="pt-BR" smtClean="0"/>
              <a:t>17/03/2019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9EF29-8E15-4A3A-8081-2027393A0E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9248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41516-6D42-4A07-A90C-3116DA11528E}" type="datetimeFigureOut">
              <a:rPr lang="pt-BR" smtClean="0"/>
              <a:t>17/03/2019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9EF29-8E15-4A3A-8081-2027393A0E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753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41516-6D42-4A07-A90C-3116DA11528E}" type="datetimeFigureOut">
              <a:rPr lang="pt-BR" smtClean="0"/>
              <a:t>17/03/2019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9EF29-8E15-4A3A-8081-2027393A0E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7705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41516-6D42-4A07-A90C-3116DA11528E}" type="datetimeFigureOut">
              <a:rPr lang="pt-BR" smtClean="0"/>
              <a:t>17/03/2019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9EF29-8E15-4A3A-8081-2027393A0E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457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4.xml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12" Type="http://schemas.microsoft.com/office/2007/relationships/diagramDrawing" Target="../diagrams/drawing1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3.xml"/><Relationship Id="rId11" Type="http://schemas.openxmlformats.org/officeDocument/2006/relationships/diagramColors" Target="../diagrams/colors14.xml"/><Relationship Id="rId5" Type="http://schemas.openxmlformats.org/officeDocument/2006/relationships/diagramQuickStyle" Target="../diagrams/quickStyle13.xml"/><Relationship Id="rId10" Type="http://schemas.openxmlformats.org/officeDocument/2006/relationships/diagramQuickStyle" Target="../diagrams/quickStyle14.xml"/><Relationship Id="rId4" Type="http://schemas.openxmlformats.org/officeDocument/2006/relationships/diagramLayout" Target="../diagrams/layout13.xml"/><Relationship Id="rId9" Type="http://schemas.openxmlformats.org/officeDocument/2006/relationships/diagramLayout" Target="../diagrams/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7.xml"/><Relationship Id="rId3" Type="http://schemas.openxmlformats.org/officeDocument/2006/relationships/diagramLayout" Target="../diagrams/layout16.xml"/><Relationship Id="rId7" Type="http://schemas.openxmlformats.org/officeDocument/2006/relationships/diagramData" Target="../diagrams/data17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11" Type="http://schemas.microsoft.com/office/2007/relationships/diagramDrawing" Target="../diagrams/drawing17.xml"/><Relationship Id="rId5" Type="http://schemas.openxmlformats.org/officeDocument/2006/relationships/diagramColors" Target="../diagrams/colors16.xml"/><Relationship Id="rId10" Type="http://schemas.openxmlformats.org/officeDocument/2006/relationships/diagramColors" Target="../diagrams/colors17.xml"/><Relationship Id="rId4" Type="http://schemas.openxmlformats.org/officeDocument/2006/relationships/diagramQuickStyle" Target="../diagrams/quickStyle16.xml"/><Relationship Id="rId9" Type="http://schemas.openxmlformats.org/officeDocument/2006/relationships/diagramQuickStyle" Target="../diagrams/quickStyle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61255" y="0"/>
            <a:ext cx="7130145" cy="849086"/>
          </a:xfrm>
        </p:spPr>
        <p:txBody>
          <a:bodyPr>
            <a:normAutofit/>
          </a:bodyPr>
          <a:lstStyle/>
          <a:p>
            <a:r>
              <a:rPr lang="pt-BR" sz="4000" dirty="0"/>
              <a:t>Fluxos de Caixa do Projeto</a:t>
            </a:r>
          </a:p>
        </p:txBody>
      </p:sp>
      <p:graphicFrame>
        <p:nvGraphicFramePr>
          <p:cNvPr id="3" name="Espaço Reservado para Conteúdo 2">
            <a:extLst>
              <a:ext uri="{FF2B5EF4-FFF2-40B4-BE49-F238E27FC236}">
                <a16:creationId xmlns:a16="http://schemas.microsoft.com/office/drawing/2014/main" xmlns="" id="{E8BD6E28-13EB-4751-A5E5-55C31DA2692C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511783484"/>
              </p:ext>
            </p:extLst>
          </p:nvPr>
        </p:nvGraphicFramePr>
        <p:xfrm>
          <a:off x="261255" y="1208315"/>
          <a:ext cx="8643259" cy="41692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222744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0C3B4204-18B9-4368-A7FC-BDCE4CFF88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0370" y="217549"/>
            <a:ext cx="8621487" cy="908887"/>
          </a:xfrm>
        </p:spPr>
        <p:txBody>
          <a:bodyPr>
            <a:noAutofit/>
          </a:bodyPr>
          <a:lstStyle/>
          <a:p>
            <a:pPr algn="ctr"/>
            <a:r>
              <a:rPr lang="pt-BR" sz="3733" dirty="0"/>
              <a:t>Erros mais comuns na determinação dos fluxos de caixa incrementais: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xmlns="" id="{70E5AAF4-924F-4252-B2CC-E6B63E0470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92885217"/>
              </p:ext>
            </p:extLst>
          </p:nvPr>
        </p:nvGraphicFramePr>
        <p:xfrm>
          <a:off x="250370" y="1273629"/>
          <a:ext cx="8621488" cy="44849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797239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39485" y="283030"/>
            <a:ext cx="8632371" cy="821635"/>
          </a:xfrm>
        </p:spPr>
        <p:txBody>
          <a:bodyPr>
            <a:noAutofit/>
          </a:bodyPr>
          <a:lstStyle/>
          <a:p>
            <a:r>
              <a:rPr lang="pt-BR" dirty="0"/>
              <a:t>Inflação e Determinação de Fluxos de Caixa</a:t>
            </a:r>
          </a:p>
        </p:txBody>
      </p:sp>
      <p:graphicFrame>
        <p:nvGraphicFramePr>
          <p:cNvPr id="3" name="Espaço Reservado para Conteúdo 2">
            <a:extLst>
              <a:ext uri="{FF2B5EF4-FFF2-40B4-BE49-F238E27FC236}">
                <a16:creationId xmlns:a16="http://schemas.microsoft.com/office/drawing/2014/main" xmlns="" id="{8CBB0ADB-3D88-4DDD-AA00-EBFD0567BFC5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749671456"/>
              </p:ext>
            </p:extLst>
          </p:nvPr>
        </p:nvGraphicFramePr>
        <p:xfrm>
          <a:off x="239485" y="1273628"/>
          <a:ext cx="8632371" cy="45828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47874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16CFC361-D7FB-40A1-8464-3E759E4A7329}"/>
              </a:ext>
            </a:extLst>
          </p:cNvPr>
          <p:cNvSpPr/>
          <p:nvPr/>
        </p:nvSpPr>
        <p:spPr>
          <a:xfrm>
            <a:off x="1055222" y="1824046"/>
            <a:ext cx="7033557" cy="3448957"/>
          </a:xfrm>
          <a:prstGeom prst="rect">
            <a:avLst/>
          </a:prstGeom>
          <a:ln>
            <a:solidFill>
              <a:srgbClr val="1B4859"/>
            </a:solidFill>
          </a:ln>
        </p:spPr>
        <p:txBody>
          <a:bodyPr wrap="square">
            <a:spAutoFit/>
          </a:bodyPr>
          <a:lstStyle/>
          <a:p>
            <a:pPr marL="284553" indent="-284553">
              <a:lnSpc>
                <a:spcPct val="110000"/>
              </a:lnSpc>
              <a:spcBef>
                <a:spcPts val="375"/>
              </a:spcBef>
              <a:buClr>
                <a:schemeClr val="tx1"/>
              </a:buClr>
              <a:buFont typeface="Lucida Sans Unicode" pitchFamily="34" charset="0"/>
              <a:buChar char="•"/>
              <a:tabLst>
                <a:tab pos="285744" algn="l"/>
                <a:tab pos="971526" algn="l"/>
                <a:tab pos="1657309" algn="l"/>
                <a:tab pos="2343092" algn="l"/>
                <a:tab pos="3028875" algn="l"/>
                <a:tab pos="3714658" algn="l"/>
                <a:tab pos="4400441" algn="l"/>
                <a:tab pos="5086224" algn="l"/>
                <a:tab pos="5772006" algn="l"/>
                <a:tab pos="6457789" algn="l"/>
                <a:tab pos="7143572" algn="l"/>
                <a:tab pos="7829355" algn="l"/>
              </a:tabLst>
            </a:pPr>
            <a:endParaRPr lang="pt-BR" sz="3600" dirty="0"/>
          </a:p>
          <a:p>
            <a:pPr marL="284553" indent="-284553">
              <a:lnSpc>
                <a:spcPct val="110000"/>
              </a:lnSpc>
              <a:spcBef>
                <a:spcPts val="375"/>
              </a:spcBef>
              <a:buClr>
                <a:schemeClr val="tx1"/>
              </a:buClr>
              <a:buFont typeface="Lucida Sans Unicode" pitchFamily="34" charset="0"/>
              <a:buChar char="•"/>
              <a:tabLst>
                <a:tab pos="285744" algn="l"/>
                <a:tab pos="971526" algn="l"/>
                <a:tab pos="1657309" algn="l"/>
                <a:tab pos="2343092" algn="l"/>
                <a:tab pos="3028875" algn="l"/>
                <a:tab pos="3714658" algn="l"/>
                <a:tab pos="4400441" algn="l"/>
                <a:tab pos="5086224" algn="l"/>
                <a:tab pos="5772006" algn="l"/>
                <a:tab pos="6457789" algn="l"/>
                <a:tab pos="7143572" algn="l"/>
                <a:tab pos="7829355" algn="l"/>
              </a:tabLst>
            </a:pPr>
            <a:r>
              <a:rPr lang="pt-BR" sz="3600" dirty="0"/>
              <a:t>Os fluxos </a:t>
            </a:r>
            <a:r>
              <a:rPr lang="pt-BR" sz="3600" u="sng" dirty="0"/>
              <a:t>nominais</a:t>
            </a:r>
            <a:r>
              <a:rPr lang="pt-BR" sz="3600" dirty="0"/>
              <a:t> de caixa devem ser descontados à taxa </a:t>
            </a:r>
            <a:r>
              <a:rPr lang="pt-BR" sz="3600" u="sng" dirty="0"/>
              <a:t>nominal</a:t>
            </a:r>
            <a:r>
              <a:rPr lang="pt-BR" sz="3600" dirty="0"/>
              <a:t>.</a:t>
            </a:r>
          </a:p>
          <a:p>
            <a:pPr marL="284553" indent="-284553">
              <a:lnSpc>
                <a:spcPct val="110000"/>
              </a:lnSpc>
              <a:spcBef>
                <a:spcPts val="375"/>
              </a:spcBef>
              <a:buClr>
                <a:srgbClr val="FFFFFF"/>
              </a:buClr>
              <a:buFont typeface="Lucida Sans Unicode" pitchFamily="34" charset="0"/>
              <a:buChar char="•"/>
              <a:tabLst>
                <a:tab pos="285744" algn="l"/>
                <a:tab pos="971526" algn="l"/>
                <a:tab pos="1657309" algn="l"/>
                <a:tab pos="2343092" algn="l"/>
                <a:tab pos="3028875" algn="l"/>
                <a:tab pos="3714658" algn="l"/>
                <a:tab pos="4400441" algn="l"/>
                <a:tab pos="5086224" algn="l"/>
                <a:tab pos="5772006" algn="l"/>
                <a:tab pos="6457789" algn="l"/>
                <a:tab pos="7143572" algn="l"/>
                <a:tab pos="7829355" algn="l"/>
              </a:tabLst>
            </a:pPr>
            <a:endParaRPr lang="pt-BR" sz="1100" dirty="0"/>
          </a:p>
          <a:p>
            <a:pPr marL="284553" indent="-284553">
              <a:lnSpc>
                <a:spcPct val="110000"/>
              </a:lnSpc>
              <a:spcBef>
                <a:spcPts val="375"/>
              </a:spcBef>
              <a:buClr>
                <a:schemeClr val="tx1"/>
              </a:buClr>
              <a:buFont typeface="Lucida Sans Unicode" pitchFamily="34" charset="0"/>
              <a:buChar char="•"/>
              <a:tabLst>
                <a:tab pos="285744" algn="l"/>
                <a:tab pos="971526" algn="l"/>
                <a:tab pos="1657309" algn="l"/>
                <a:tab pos="2343092" algn="l"/>
                <a:tab pos="3028875" algn="l"/>
                <a:tab pos="3714658" algn="l"/>
                <a:tab pos="4400441" algn="l"/>
                <a:tab pos="5086224" algn="l"/>
                <a:tab pos="5772006" algn="l"/>
                <a:tab pos="6457789" algn="l"/>
                <a:tab pos="7143572" algn="l"/>
                <a:tab pos="7829355" algn="l"/>
              </a:tabLst>
            </a:pPr>
            <a:r>
              <a:rPr lang="pt-BR" sz="3600" dirty="0"/>
              <a:t>Os fluxos </a:t>
            </a:r>
            <a:r>
              <a:rPr lang="pt-BR" sz="3600" u="sng" dirty="0"/>
              <a:t>reais</a:t>
            </a:r>
            <a:r>
              <a:rPr lang="pt-BR" sz="3600" dirty="0"/>
              <a:t> de caixa devem ser descontados à taxa </a:t>
            </a:r>
            <a:r>
              <a:rPr lang="pt-BR" sz="3600" u="sng" dirty="0"/>
              <a:t>real</a:t>
            </a:r>
            <a:r>
              <a:rPr lang="pt-BR" sz="3600" dirty="0"/>
              <a:t>.</a:t>
            </a:r>
          </a:p>
        </p:txBody>
      </p:sp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xmlns="" id="{906ADDA5-FCED-401F-8329-99A499A82E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04787439"/>
              </p:ext>
            </p:extLst>
          </p:nvPr>
        </p:nvGraphicFramePr>
        <p:xfrm>
          <a:off x="43102" y="1584999"/>
          <a:ext cx="8779498" cy="8216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BE474131-BB0E-4E04-BB51-4C6465F75A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0371" y="293918"/>
            <a:ext cx="8549071" cy="821635"/>
          </a:xfrm>
        </p:spPr>
        <p:txBody>
          <a:bodyPr>
            <a:noAutofit/>
          </a:bodyPr>
          <a:lstStyle/>
          <a:p>
            <a:r>
              <a:rPr lang="pt-BR" dirty="0"/>
              <a:t>Inflação e Determinação de Fluxos de Caixa</a:t>
            </a:r>
          </a:p>
        </p:txBody>
      </p:sp>
    </p:spTree>
    <p:extLst>
      <p:ext uri="{BB962C8B-B14F-4D97-AF65-F5344CB8AC3E}">
        <p14:creationId xmlns:p14="http://schemas.microsoft.com/office/powerpoint/2010/main" val="31673100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8600" y="-10455"/>
            <a:ext cx="8610600" cy="768084"/>
          </a:xfrm>
        </p:spPr>
        <p:txBody>
          <a:bodyPr>
            <a:normAutofit/>
          </a:bodyPr>
          <a:lstStyle/>
          <a:p>
            <a:r>
              <a:rPr lang="pt-BR" dirty="0">
                <a:latin typeface="+mn-lt"/>
              </a:rPr>
              <a:t>Avaliações de Estimativas de VPL</a:t>
            </a:r>
          </a:p>
        </p:txBody>
      </p:sp>
      <p:graphicFrame>
        <p:nvGraphicFramePr>
          <p:cNvPr id="3" name="Espaço Reservado para Conteúdo 2">
            <a:extLst>
              <a:ext uri="{FF2B5EF4-FFF2-40B4-BE49-F238E27FC236}">
                <a16:creationId xmlns:a16="http://schemas.microsoft.com/office/drawing/2014/main" xmlns="" id="{5524A77D-1B34-438F-9A83-223075BA3065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782049310"/>
              </p:ext>
            </p:extLst>
          </p:nvPr>
        </p:nvGraphicFramePr>
        <p:xfrm>
          <a:off x="163286" y="881745"/>
          <a:ext cx="8806543" cy="1785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xmlns="" id="{8851BB27-859C-4207-AE51-3B92CFD6E1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79718510"/>
              </p:ext>
            </p:extLst>
          </p:nvPr>
        </p:nvGraphicFramePr>
        <p:xfrm>
          <a:off x="163286" y="2863408"/>
          <a:ext cx="8806543" cy="2231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195942" y="5208206"/>
            <a:ext cx="8773887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/>
          <a:lstStyle/>
          <a:p>
            <a:pPr>
              <a:lnSpc>
                <a:spcPct val="110000"/>
              </a:lnSpc>
              <a:spcBef>
                <a:spcPts val="375"/>
              </a:spcBef>
              <a:spcAft>
                <a:spcPts val="600"/>
              </a:spcAft>
              <a:tabLst>
                <a:tab pos="2428814" algn="l"/>
                <a:tab pos="3114597" algn="l"/>
                <a:tab pos="3800380" algn="l"/>
                <a:tab pos="4486163" algn="l"/>
                <a:tab pos="5171945" algn="l"/>
                <a:tab pos="5857728" algn="l"/>
                <a:tab pos="6543511" algn="l"/>
                <a:tab pos="7229294" algn="l"/>
                <a:tab pos="7915077" algn="l"/>
                <a:tab pos="8600860" algn="l"/>
                <a:tab pos="9286642" algn="l"/>
                <a:tab pos="9972425" algn="l"/>
              </a:tabLst>
            </a:pPr>
            <a:r>
              <a:rPr lang="pt-BR" sz="3600" dirty="0">
                <a:solidFill>
                  <a:srgbClr val="0070C0"/>
                </a:solidFill>
              </a:rPr>
              <a:t>Risco de previsão </a:t>
            </a:r>
            <a:r>
              <a:rPr lang="pt-BR" sz="3600" dirty="0">
                <a:solidFill>
                  <a:srgbClr val="0070C0"/>
                </a:solidFill>
                <a:sym typeface="Symbol" pitchFamily="18" charset="2"/>
              </a:rPr>
              <a:t></a:t>
            </a:r>
            <a:r>
              <a:rPr lang="pt-BR" sz="3600" dirty="0">
                <a:solidFill>
                  <a:srgbClr val="0070C0"/>
                </a:solidFill>
              </a:rPr>
              <a:t> problema de ELSL   </a:t>
            </a:r>
            <a:r>
              <a:rPr lang="pt-BR" sz="3600" dirty="0" smtClean="0">
                <a:solidFill>
                  <a:srgbClr val="0070C0"/>
                </a:solidFill>
              </a:rPr>
              <a:t>(</a:t>
            </a:r>
            <a:r>
              <a:rPr lang="pt-BR" sz="3600" i="1" dirty="0" smtClean="0">
                <a:solidFill>
                  <a:srgbClr val="0070C0"/>
                </a:solidFill>
              </a:rPr>
              <a:t>TITO</a:t>
            </a:r>
            <a:r>
              <a:rPr lang="pt-BR" sz="3600" dirty="0">
                <a:solidFill>
                  <a:srgbClr val="0070C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535754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4" grpId="0">
        <p:bldAsOne/>
      </p:bldGraphic>
      <p:bldP spid="307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61256" y="0"/>
            <a:ext cx="8577943" cy="768084"/>
          </a:xfrm>
        </p:spPr>
        <p:txBody>
          <a:bodyPr>
            <a:normAutofit/>
          </a:bodyPr>
          <a:lstStyle/>
          <a:p>
            <a:r>
              <a:rPr lang="pt-BR" dirty="0"/>
              <a:t>Análises de Cenários e Sensibilidade</a:t>
            </a:r>
          </a:p>
        </p:txBody>
      </p:sp>
      <p:graphicFrame>
        <p:nvGraphicFramePr>
          <p:cNvPr id="3" name="Espaço Reservado para Conteúdo 2">
            <a:extLst>
              <a:ext uri="{FF2B5EF4-FFF2-40B4-BE49-F238E27FC236}">
                <a16:creationId xmlns:a16="http://schemas.microsoft.com/office/drawing/2014/main" xmlns="" id="{F2733D94-399F-4052-A7F4-8507E077026B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846479825"/>
              </p:ext>
            </p:extLst>
          </p:nvPr>
        </p:nvGraphicFramePr>
        <p:xfrm>
          <a:off x="261256" y="1012371"/>
          <a:ext cx="8654144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8314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texto, ao ar livre, árvore, edifício&#10;&#10;Descrição gerada com muito alta confiança">
            <a:extLst>
              <a:ext uri="{FF2B5EF4-FFF2-40B4-BE49-F238E27FC236}">
                <a16:creationId xmlns:a16="http://schemas.microsoft.com/office/drawing/2014/main" xmlns="" id="{19D992FD-A90C-4673-8AE4-E321DEEDB0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953" b="6175"/>
          <a:stretch/>
        </p:blipFill>
        <p:spPr>
          <a:xfrm>
            <a:off x="7862" y="0"/>
            <a:ext cx="9136138" cy="6008914"/>
          </a:xfrm>
          <a:prstGeom prst="rect">
            <a:avLst/>
          </a:prstGeom>
        </p:spPr>
      </p:pic>
      <p:sp>
        <p:nvSpPr>
          <p:cNvPr id="1033218" name="Text Box 2"/>
          <p:cNvSpPr txBox="1">
            <a:spLocks noChangeArrowheads="1"/>
          </p:cNvSpPr>
          <p:nvPr/>
        </p:nvSpPr>
        <p:spPr bwMode="auto">
          <a:xfrm>
            <a:off x="119742" y="1404258"/>
            <a:ext cx="8882743" cy="374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spcBef>
                <a:spcPct val="20000"/>
              </a:spcBef>
              <a:defRPr/>
            </a:pPr>
            <a:r>
              <a:rPr lang="pt-BR" sz="7200" b="1" dirty="0">
                <a:solidFill>
                  <a:schemeClr val="bg1"/>
                </a:solidFill>
                <a:latin typeface="Lucida Sans Unicode" pitchFamily="34" charset="0"/>
              </a:rPr>
              <a:t>Análise sob condições de incerteza</a:t>
            </a:r>
          </a:p>
        </p:txBody>
      </p:sp>
    </p:spTree>
    <p:extLst>
      <p:ext uri="{BB962C8B-B14F-4D97-AF65-F5344CB8AC3E}">
        <p14:creationId xmlns:p14="http://schemas.microsoft.com/office/powerpoint/2010/main" val="2832184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33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3218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599" y="0"/>
            <a:ext cx="8131629" cy="762000"/>
          </a:xfrm>
        </p:spPr>
        <p:txBody>
          <a:bodyPr>
            <a:noAutofit/>
          </a:bodyPr>
          <a:lstStyle/>
          <a:p>
            <a:r>
              <a:rPr lang="pt-BR" dirty="0"/>
              <a:t>Análise sob condições de incerteza</a:t>
            </a:r>
          </a:p>
        </p:txBody>
      </p:sp>
      <p:graphicFrame>
        <p:nvGraphicFramePr>
          <p:cNvPr id="5" name="Espaço Reservado para Conteúdo 4">
            <a:extLst>
              <a:ext uri="{FF2B5EF4-FFF2-40B4-BE49-F238E27FC236}">
                <a16:creationId xmlns:a16="http://schemas.microsoft.com/office/drawing/2014/main" xmlns="" id="{2A7E7958-F3F3-4D02-9D27-0FB52660DE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0531968"/>
              </p:ext>
            </p:extLst>
          </p:nvPr>
        </p:nvGraphicFramePr>
        <p:xfrm>
          <a:off x="228599" y="1378229"/>
          <a:ext cx="4365172" cy="4195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xmlns="" id="{D940FB87-EE1D-4B2B-9BEF-CD0A322F35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74906887"/>
              </p:ext>
            </p:extLst>
          </p:nvPr>
        </p:nvGraphicFramePr>
        <p:xfrm>
          <a:off x="4280454" y="1378228"/>
          <a:ext cx="4722032" cy="41952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09943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" y="0"/>
            <a:ext cx="6134100" cy="887896"/>
          </a:xfrm>
        </p:spPr>
        <p:txBody>
          <a:bodyPr>
            <a:noAutofit/>
          </a:bodyPr>
          <a:lstStyle/>
          <a:p>
            <a:r>
              <a:rPr lang="pt-BR" dirty="0"/>
              <a:t>Árvore de Decisão</a:t>
            </a:r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xmlns="" id="{F1FD839D-3F20-4D90-B861-AFEDB690AD34}"/>
              </a:ext>
            </a:extLst>
          </p:cNvPr>
          <p:cNvGrpSpPr/>
          <p:nvPr/>
        </p:nvGrpSpPr>
        <p:grpSpPr>
          <a:xfrm>
            <a:off x="228600" y="887896"/>
            <a:ext cx="4130040" cy="5025224"/>
            <a:chOff x="7617" y="2304"/>
            <a:chExt cx="5035745" cy="4194775"/>
          </a:xfrm>
        </p:grpSpPr>
        <p:sp>
          <p:nvSpPr>
            <p:cNvPr id="8" name="Retângulo: Cantos Arredondados 7">
              <a:extLst>
                <a:ext uri="{FF2B5EF4-FFF2-40B4-BE49-F238E27FC236}">
                  <a16:creationId xmlns:a16="http://schemas.microsoft.com/office/drawing/2014/main" xmlns="" id="{CF0B70A9-0819-49A1-9C0B-A5159ECACF03}"/>
                </a:ext>
              </a:extLst>
            </p:cNvPr>
            <p:cNvSpPr/>
            <p:nvPr/>
          </p:nvSpPr>
          <p:spPr>
            <a:xfrm>
              <a:off x="7617" y="2304"/>
              <a:ext cx="5035745" cy="4194775"/>
            </a:xfrm>
            <a:prstGeom prst="roundRect">
              <a:avLst>
                <a:gd name="adj" fmla="val 10000"/>
              </a:avLst>
            </a:prstGeom>
            <a:solidFill>
              <a:srgbClr val="A67063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etângulo: Cantos Arredondados 4">
              <a:extLst>
                <a:ext uri="{FF2B5EF4-FFF2-40B4-BE49-F238E27FC236}">
                  <a16:creationId xmlns:a16="http://schemas.microsoft.com/office/drawing/2014/main" xmlns="" id="{A788B8D9-A47A-40FE-91AE-93AF0DE3ADE8}"/>
                </a:ext>
              </a:extLst>
            </p:cNvPr>
            <p:cNvSpPr txBox="1"/>
            <p:nvPr/>
          </p:nvSpPr>
          <p:spPr>
            <a:xfrm>
              <a:off x="130478" y="125165"/>
              <a:ext cx="4790023" cy="39490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38100" rIns="57150" bIns="38100" numCol="1" spcCol="1270" anchor="ctr" anchorCtr="0">
              <a:noAutofit/>
            </a:bodyPr>
            <a:lstStyle/>
            <a:p>
              <a:pPr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3000" dirty="0"/>
                <a:t>Árvore de decisão é um diagrama que mostra as interações entre as decisões e os eventos associados a ela, como são entendidas pelo tomador de decisão.</a:t>
              </a:r>
            </a:p>
          </p:txBody>
        </p:sp>
      </p:grpSp>
      <p:grpSp>
        <p:nvGrpSpPr>
          <p:cNvPr id="10" name="Agrupar 9">
            <a:extLst>
              <a:ext uri="{FF2B5EF4-FFF2-40B4-BE49-F238E27FC236}">
                <a16:creationId xmlns:a16="http://schemas.microsoft.com/office/drawing/2014/main" xmlns="" id="{E11449C6-D9BF-478E-99C7-A6D6DEB16583}"/>
              </a:ext>
            </a:extLst>
          </p:cNvPr>
          <p:cNvGrpSpPr/>
          <p:nvPr/>
        </p:nvGrpSpPr>
        <p:grpSpPr>
          <a:xfrm>
            <a:off x="4800600" y="887896"/>
            <a:ext cx="4160520" cy="5025224"/>
            <a:chOff x="6302299" y="2304"/>
            <a:chExt cx="5035745" cy="4194775"/>
          </a:xfrm>
        </p:grpSpPr>
        <p:sp>
          <p:nvSpPr>
            <p:cNvPr id="11" name="Retângulo: Cantos Arredondados 10">
              <a:extLst>
                <a:ext uri="{FF2B5EF4-FFF2-40B4-BE49-F238E27FC236}">
                  <a16:creationId xmlns:a16="http://schemas.microsoft.com/office/drawing/2014/main" xmlns="" id="{8120CFBE-270C-48F2-80C5-82BBE3E4188E}"/>
                </a:ext>
              </a:extLst>
            </p:cNvPr>
            <p:cNvSpPr/>
            <p:nvPr/>
          </p:nvSpPr>
          <p:spPr>
            <a:xfrm>
              <a:off x="6302299" y="2304"/>
              <a:ext cx="5035745" cy="4194775"/>
            </a:xfrm>
            <a:prstGeom prst="roundRect">
              <a:avLst>
                <a:gd name="adj" fmla="val 10000"/>
              </a:avLst>
            </a:prstGeom>
            <a:solidFill>
              <a:srgbClr val="A67063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etângulo: Cantos Arredondados 4">
              <a:extLst>
                <a:ext uri="{FF2B5EF4-FFF2-40B4-BE49-F238E27FC236}">
                  <a16:creationId xmlns:a16="http://schemas.microsoft.com/office/drawing/2014/main" xmlns="" id="{499710F0-807B-42F0-BC5A-C51D9695F8DA}"/>
                </a:ext>
              </a:extLst>
            </p:cNvPr>
            <p:cNvSpPr txBox="1"/>
            <p:nvPr/>
          </p:nvSpPr>
          <p:spPr>
            <a:xfrm>
              <a:off x="6425160" y="125165"/>
              <a:ext cx="4790023" cy="39490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38100" rIns="57150" bIns="38100" numCol="1" spcCol="1270" anchor="ctr" anchorCtr="0">
              <a:noAutofit/>
            </a:bodyPr>
            <a:lstStyle/>
            <a:p>
              <a:pPr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3000" dirty="0"/>
                <a:t>Os nós da árvore são tradicionalmente representados por um quadrado e os referentes a eventos aleatórios por um círculo. A avaliação de cada alternativa é feita, geralmente, pelo valor monetário esperado.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17984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304800" y="1556"/>
            <a:ext cx="6057900" cy="864095"/>
          </a:xfrm>
        </p:spPr>
        <p:txBody>
          <a:bodyPr>
            <a:noAutofit/>
          </a:bodyPr>
          <a:lstStyle/>
          <a:p>
            <a:r>
              <a:rPr lang="pt-BR" dirty="0"/>
              <a:t>Árvore de Decisão</a:t>
            </a:r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xmlns="" id="{84ABCB20-E04D-4735-B138-ADA908E4CB47}"/>
              </a:ext>
            </a:extLst>
          </p:cNvPr>
          <p:cNvGrpSpPr/>
          <p:nvPr/>
        </p:nvGrpSpPr>
        <p:grpSpPr>
          <a:xfrm>
            <a:off x="304801" y="670560"/>
            <a:ext cx="8153399" cy="5266414"/>
            <a:chOff x="551316" y="-1"/>
            <a:chExt cx="6028083" cy="5914189"/>
          </a:xfrm>
        </p:grpSpPr>
        <p:sp>
          <p:nvSpPr>
            <p:cNvPr id="7" name="Elipse 6">
              <a:extLst>
                <a:ext uri="{FF2B5EF4-FFF2-40B4-BE49-F238E27FC236}">
                  <a16:creationId xmlns:a16="http://schemas.microsoft.com/office/drawing/2014/main" xmlns="" id="{7D501084-2853-428F-9286-949B235546E4}"/>
                </a:ext>
              </a:extLst>
            </p:cNvPr>
            <p:cNvSpPr/>
            <p:nvPr/>
          </p:nvSpPr>
          <p:spPr>
            <a:xfrm>
              <a:off x="551316" y="-1"/>
              <a:ext cx="6028083" cy="5914189"/>
            </a:xfrm>
            <a:prstGeom prst="ellipse">
              <a:avLst/>
            </a:prstGeom>
            <a:solidFill>
              <a:schemeClr val="accent6">
                <a:lumMod val="60000"/>
                <a:lumOff val="40000"/>
                <a:alpha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8" name="Elipse 4">
              <a:extLst>
                <a:ext uri="{FF2B5EF4-FFF2-40B4-BE49-F238E27FC236}">
                  <a16:creationId xmlns:a16="http://schemas.microsoft.com/office/drawing/2014/main" xmlns="" id="{16448F23-4C73-417B-A8AB-01A857386D43}"/>
                </a:ext>
              </a:extLst>
            </p:cNvPr>
            <p:cNvSpPr txBox="1"/>
            <p:nvPr/>
          </p:nvSpPr>
          <p:spPr>
            <a:xfrm>
              <a:off x="776664" y="299466"/>
              <a:ext cx="5622456" cy="55621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93345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r>
                <a:rPr lang="pt-BR" sz="3000" dirty="0" smtClean="0"/>
                <a:t> O </a:t>
              </a:r>
              <a:r>
                <a:rPr lang="pt-BR" sz="3000" dirty="0"/>
                <a:t>dono de um </a:t>
              </a:r>
              <a:r>
                <a:rPr lang="pt-BR" sz="3000" dirty="0" smtClean="0"/>
                <a:t>varejão                                         compra </a:t>
              </a:r>
              <a:r>
                <a:rPr lang="pt-BR" sz="3000" dirty="0"/>
                <a:t>tomates no Ceasa por R$ 3,50/kg</a:t>
              </a:r>
              <a:r>
                <a:rPr lang="pt-BR" sz="3000" dirty="0" smtClean="0"/>
                <a:t>.              </a:t>
              </a:r>
              <a:r>
                <a:rPr lang="pt-BR" sz="3000" dirty="0"/>
                <a:t>As compras são sempre em caixas de 20 kg. O tomate é comercializado no varejo a R$ 7,00/kg e ele tem uma perda de 30% devido a problemas de transporte e de armazenagem. O movimento no varejão depende das condições climáticas: em dias chuvosos são vendidos 20 kg e, </a:t>
              </a:r>
              <a:r>
                <a:rPr lang="pt-BR" sz="3000" dirty="0" smtClean="0"/>
                <a:t>    quando </a:t>
              </a:r>
              <a:r>
                <a:rPr lang="pt-BR" sz="3000" dirty="0"/>
                <a:t>não chove, vende 50 kg. </a:t>
              </a:r>
              <a:r>
                <a:rPr lang="pt-BR" sz="3000" dirty="0" smtClean="0"/>
                <a:t>            </a:t>
              </a:r>
            </a:p>
            <a:p>
              <a:pPr algn="ctr" defTabSz="93345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r>
                <a:rPr lang="pt-BR" sz="3000" dirty="0" smtClean="0"/>
                <a:t>Registros </a:t>
              </a:r>
              <a:r>
                <a:rPr lang="pt-BR" sz="3000" dirty="0"/>
                <a:t>históricos indicam que há  </a:t>
              </a:r>
              <a:r>
                <a:rPr lang="pt-BR" sz="3000" dirty="0" smtClean="0"/>
                <a:t>                40</a:t>
              </a:r>
              <a:r>
                <a:rPr lang="pt-BR" sz="3000" dirty="0"/>
                <a:t>% de ocorrer chuva.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1820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t="7729" b="10338"/>
          <a:stretch/>
        </p:blipFill>
        <p:spPr>
          <a:xfrm>
            <a:off x="1" y="0"/>
            <a:ext cx="9143999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54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272143" y="1"/>
            <a:ext cx="6117771" cy="849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/>
          <a:lstStyle/>
          <a:p>
            <a:pPr>
              <a:lnSpc>
                <a:spcPct val="110000"/>
              </a:lnSpc>
              <a:spcBef>
                <a:spcPts val="375"/>
              </a:spcBef>
              <a:buClr>
                <a:srgbClr val="FFFFFF"/>
              </a:buClr>
              <a:tabLst>
                <a:tab pos="255979" algn="l"/>
                <a:tab pos="941762" algn="l"/>
                <a:tab pos="1627545" algn="l"/>
                <a:tab pos="2313327" algn="l"/>
                <a:tab pos="2999110" algn="l"/>
                <a:tab pos="3684893" algn="l"/>
                <a:tab pos="4370676" algn="l"/>
                <a:tab pos="5056459" algn="l"/>
                <a:tab pos="5742242" algn="l"/>
                <a:tab pos="6428025" algn="l"/>
                <a:tab pos="7113807" algn="l"/>
                <a:tab pos="7799590" algn="l"/>
              </a:tabLst>
            </a:pPr>
            <a:r>
              <a:rPr lang="pt-BR" sz="4000" dirty="0">
                <a:latin typeface="+mj-lt"/>
              </a:rPr>
              <a:t> Fluxos de caixa relevante</a:t>
            </a:r>
            <a:r>
              <a:rPr lang="pt-BR" sz="4000" dirty="0"/>
              <a:t>: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xmlns="" id="{C85A1BE5-7875-41EB-9AC6-B933EE3054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21637017"/>
              </p:ext>
            </p:extLst>
          </p:nvPr>
        </p:nvGraphicFramePr>
        <p:xfrm>
          <a:off x="272143" y="957943"/>
          <a:ext cx="8632371" cy="48659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3700179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t="6822" b="10864"/>
          <a:stretch/>
        </p:blipFill>
        <p:spPr>
          <a:xfrm>
            <a:off x="-1" y="0"/>
            <a:ext cx="9144001" cy="591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11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243840" y="0"/>
            <a:ext cx="6118860" cy="755374"/>
          </a:xfrm>
        </p:spPr>
        <p:txBody>
          <a:bodyPr>
            <a:noAutofit/>
          </a:bodyPr>
          <a:lstStyle/>
          <a:p>
            <a:r>
              <a:rPr lang="pt-BR" dirty="0"/>
              <a:t>Árvore de Decisão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idx="1"/>
          </p:nvPr>
        </p:nvSpPr>
        <p:spPr>
          <a:xfrm>
            <a:off x="320041" y="2411370"/>
            <a:ext cx="8602980" cy="3410310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</p:spPr>
        <p:txBody>
          <a:bodyPr anchor="t">
            <a:noAutofit/>
          </a:bodyPr>
          <a:lstStyle/>
          <a:p>
            <a:endParaRPr lang="pt-BR" sz="3000" dirty="0"/>
          </a:p>
          <a:p>
            <a:r>
              <a:rPr lang="pt-BR" sz="3000" dirty="0"/>
              <a:t>Calcule:</a:t>
            </a:r>
          </a:p>
          <a:p>
            <a:pPr marL="914377" lvl="1" indent="-514338">
              <a:buFont typeface="+mj-lt"/>
              <a:buAutoNum type="alphaLcParenR"/>
            </a:pPr>
            <a:r>
              <a:rPr lang="pt-BR" sz="3000" dirty="0"/>
              <a:t>Qual a quantidade de tomates que o varejista deverá comprar para maximizar seu lucro?</a:t>
            </a:r>
          </a:p>
          <a:p>
            <a:pPr marL="914377" lvl="1" indent="-514338">
              <a:buFont typeface="+mj-lt"/>
              <a:buAutoNum type="alphaLcParenR"/>
            </a:pPr>
            <a:endParaRPr lang="pt-BR" sz="500" dirty="0"/>
          </a:p>
          <a:p>
            <a:pPr marL="914377" lvl="1" indent="-514338">
              <a:buFont typeface="+mj-lt"/>
              <a:buAutoNum type="alphaLcParenR"/>
            </a:pPr>
            <a:r>
              <a:rPr lang="pt-BR" sz="3000" dirty="0"/>
              <a:t>Suponha que a compra de tomate deve ser efetuada um mês antes da venda e que o custo do dinheiro para o varejista seja de 10% ao mês. 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xmlns="" id="{F3F81A55-D482-41FD-8F2E-E557F7A082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30781532"/>
              </p:ext>
            </p:extLst>
          </p:nvPr>
        </p:nvGraphicFramePr>
        <p:xfrm>
          <a:off x="243841" y="755374"/>
          <a:ext cx="8763000" cy="21554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22512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 additive="repl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 additive="repl"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 additive="repl"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0" r="2783"/>
          <a:stretch/>
        </p:blipFill>
        <p:spPr bwMode="auto">
          <a:xfrm>
            <a:off x="0" y="0"/>
            <a:ext cx="9144000" cy="59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6120060" y="834501"/>
            <a:ext cx="1491449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R$ 3,50 x 20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6112660" y="2283038"/>
            <a:ext cx="1491449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R$ 3,50 x 40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6094903" y="3667960"/>
            <a:ext cx="1491449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R$ 3,50 x 60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6103784" y="5097268"/>
            <a:ext cx="1491449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R$ 3,50 x 80</a:t>
            </a:r>
          </a:p>
        </p:txBody>
      </p:sp>
    </p:spTree>
    <p:extLst>
      <p:ext uri="{BB962C8B-B14F-4D97-AF65-F5344CB8AC3E}">
        <p14:creationId xmlns:p14="http://schemas.microsoft.com/office/powerpoint/2010/main" val="1671621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5974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7460204" y="674697"/>
            <a:ext cx="1251752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R$ 7,00 x </a:t>
            </a:r>
          </a:p>
          <a:p>
            <a:pPr algn="ctr"/>
            <a:r>
              <a:rPr lang="pt-BR" dirty="0"/>
              <a:t>(20 x 70%)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7461683" y="1643840"/>
            <a:ext cx="1251752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R$ 7,00 x </a:t>
            </a:r>
          </a:p>
          <a:p>
            <a:pPr algn="ctr"/>
            <a:r>
              <a:rPr lang="pt-BR" dirty="0"/>
              <a:t>(40 x 70%)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7445405" y="2497576"/>
            <a:ext cx="133757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R$ 7,00 x </a:t>
            </a:r>
            <a:r>
              <a:rPr lang="pt-BR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7461683" y="3028753"/>
            <a:ext cx="1251752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R$ 7,00 x </a:t>
            </a:r>
          </a:p>
          <a:p>
            <a:pPr algn="ctr"/>
            <a:r>
              <a:rPr lang="pt-BR" dirty="0"/>
              <a:t>(60 x 70%)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7455762" y="3883970"/>
            <a:ext cx="133757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R$ 7,00 x </a:t>
            </a:r>
            <a:r>
              <a:rPr lang="pt-BR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7448366" y="4728827"/>
            <a:ext cx="133757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R$ 7,00 x </a:t>
            </a:r>
            <a:r>
              <a:rPr lang="pt-BR" b="1" dirty="0">
                <a:solidFill>
                  <a:srgbClr val="FF0000"/>
                </a:solidFill>
              </a:rPr>
              <a:t>50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7457242" y="5296998"/>
            <a:ext cx="133757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R$ 7,00 x </a:t>
            </a:r>
            <a:r>
              <a:rPr lang="pt-BR" b="1" dirty="0">
                <a:solidFill>
                  <a:srgbClr val="FF0000"/>
                </a:solidFill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1150111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74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691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1601"/>
            <a:ext cx="9143999" cy="5983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2169099" y="1171842"/>
            <a:ext cx="1251752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60% x 28 +</a:t>
            </a:r>
          </a:p>
          <a:p>
            <a:pPr algn="ctr"/>
            <a:r>
              <a:rPr lang="pt-BR" dirty="0"/>
              <a:t>+ 40% x 28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2161702" y="2647010"/>
            <a:ext cx="1251752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60% x 56 +</a:t>
            </a:r>
          </a:p>
          <a:p>
            <a:pPr algn="ctr"/>
            <a:r>
              <a:rPr lang="pt-BR" dirty="0"/>
              <a:t>+ 40% x 0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2152823" y="4049691"/>
            <a:ext cx="1251752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60% x 84 +</a:t>
            </a:r>
          </a:p>
          <a:p>
            <a:pPr algn="ctr"/>
            <a:r>
              <a:rPr lang="pt-BR" dirty="0"/>
              <a:t>+ 40% x -70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934818" y="5421486"/>
            <a:ext cx="1469758" cy="61555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700" dirty="0"/>
              <a:t>60% x 70 +</a:t>
            </a:r>
          </a:p>
          <a:p>
            <a:pPr algn="ctr"/>
            <a:r>
              <a:rPr lang="pt-BR" sz="1700" dirty="0"/>
              <a:t>+ 40% x -140</a:t>
            </a:r>
          </a:p>
        </p:txBody>
      </p:sp>
    </p:spTree>
    <p:extLst>
      <p:ext uri="{BB962C8B-B14F-4D97-AF65-F5344CB8AC3E}">
        <p14:creationId xmlns:p14="http://schemas.microsoft.com/office/powerpoint/2010/main" val="3152758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6" name="Picture 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74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eta para baixo 2"/>
          <p:cNvSpPr/>
          <p:nvPr/>
        </p:nvSpPr>
        <p:spPr>
          <a:xfrm rot="17946240">
            <a:off x="1958647" y="1838342"/>
            <a:ext cx="324036" cy="648072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7594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228600" y="26505"/>
            <a:ext cx="6134100" cy="641721"/>
          </a:xfrm>
        </p:spPr>
        <p:txBody>
          <a:bodyPr>
            <a:noAutofit/>
          </a:bodyPr>
          <a:lstStyle/>
          <a:p>
            <a:r>
              <a:rPr lang="pt-BR" dirty="0"/>
              <a:t>Árvore de Decisão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idx="1"/>
          </p:nvPr>
        </p:nvSpPr>
        <p:spPr>
          <a:xfrm>
            <a:off x="411480" y="2727960"/>
            <a:ext cx="8351520" cy="3078480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anchor="t">
            <a:noAutofit/>
          </a:bodyPr>
          <a:lstStyle/>
          <a:p>
            <a:pPr marL="0" indent="0">
              <a:buNone/>
            </a:pPr>
            <a:endParaRPr lang="pt-BR" dirty="0"/>
          </a:p>
          <a:p>
            <a:r>
              <a:rPr lang="pt-BR" dirty="0"/>
              <a:t>Calcule:</a:t>
            </a:r>
          </a:p>
          <a:p>
            <a:pPr marL="914377" lvl="1" indent="-514338">
              <a:buFont typeface="+mj-lt"/>
              <a:buAutoNum type="alphaLcParenR"/>
            </a:pPr>
            <a:r>
              <a:rPr lang="pt-BR" sz="2800" dirty="0"/>
              <a:t>Qual a quantidade de tomates que o varejista deverá comprar para maximizar seu lucro?</a:t>
            </a:r>
          </a:p>
          <a:p>
            <a:pPr marL="914377" lvl="1" indent="-514338">
              <a:buFont typeface="+mj-lt"/>
              <a:buAutoNum type="alphaLcParenR"/>
            </a:pPr>
            <a:r>
              <a:rPr lang="pt-BR" sz="2800" dirty="0">
                <a:solidFill>
                  <a:srgbClr val="FF0000"/>
                </a:solidFill>
              </a:rPr>
              <a:t>Suponha que a compra de tomate deve ser efetuada um mês antes da venda e que o custo do dinheiro para o varejista seja de 10% ao mês. 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xmlns="" id="{D450B658-F4BD-42E1-A084-120445E27D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57396165"/>
              </p:ext>
            </p:extLst>
          </p:nvPr>
        </p:nvGraphicFramePr>
        <p:xfrm>
          <a:off x="228599" y="807721"/>
          <a:ext cx="8671561" cy="2392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26493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 additive="repl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5994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eta para baixo 2"/>
          <p:cNvSpPr/>
          <p:nvPr/>
        </p:nvSpPr>
        <p:spPr>
          <a:xfrm rot="17946240">
            <a:off x="1815278" y="411715"/>
            <a:ext cx="324036" cy="648072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6257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" y="76201"/>
            <a:ext cx="6134100" cy="641721"/>
          </a:xfrm>
        </p:spPr>
        <p:txBody>
          <a:bodyPr>
            <a:noAutofit/>
          </a:bodyPr>
          <a:lstStyle/>
          <a:p>
            <a:r>
              <a:rPr lang="pt-BR" dirty="0"/>
              <a:t>Exercício</a:t>
            </a:r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xmlns="" id="{890B7416-36B0-48E5-8612-224FC0A95E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2011090"/>
              </p:ext>
            </p:extLst>
          </p:nvPr>
        </p:nvGraphicFramePr>
        <p:xfrm>
          <a:off x="228600" y="960120"/>
          <a:ext cx="867156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3295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Espaço Reservado para Conteúdo 1">
            <a:extLst>
              <a:ext uri="{FF2B5EF4-FFF2-40B4-BE49-F238E27FC236}">
                <a16:creationId xmlns:a16="http://schemas.microsoft.com/office/drawing/2014/main" xmlns="" id="{1B9F0C4F-CDE8-4085-AECD-CD7E5358CD2C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572939598"/>
              </p:ext>
            </p:extLst>
          </p:nvPr>
        </p:nvGraphicFramePr>
        <p:xfrm>
          <a:off x="283029" y="566057"/>
          <a:ext cx="8588828" cy="5203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074655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228600" y="1"/>
            <a:ext cx="6134100" cy="641721"/>
          </a:xfrm>
        </p:spPr>
        <p:txBody>
          <a:bodyPr>
            <a:noAutofit/>
          </a:bodyPr>
          <a:lstStyle/>
          <a:p>
            <a:r>
              <a:rPr lang="pt-BR" dirty="0"/>
              <a:t>Exercício</a:t>
            </a:r>
          </a:p>
        </p:txBody>
      </p:sp>
      <p:graphicFrame>
        <p:nvGraphicFramePr>
          <p:cNvPr id="2" name="Espaço Reservado para Conteúdo 1">
            <a:extLst>
              <a:ext uri="{FF2B5EF4-FFF2-40B4-BE49-F238E27FC236}">
                <a16:creationId xmlns:a16="http://schemas.microsoft.com/office/drawing/2014/main" xmlns="" id="{4F117B0B-38EA-4F45-B2DB-B0171E2468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1368704"/>
              </p:ext>
            </p:extLst>
          </p:nvPr>
        </p:nvGraphicFramePr>
        <p:xfrm>
          <a:off x="228600" y="792480"/>
          <a:ext cx="8702040" cy="5074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1765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274320" y="1"/>
            <a:ext cx="6088380" cy="641721"/>
          </a:xfrm>
        </p:spPr>
        <p:txBody>
          <a:bodyPr>
            <a:noAutofit/>
          </a:bodyPr>
          <a:lstStyle/>
          <a:p>
            <a:r>
              <a:rPr lang="pt-BR" dirty="0"/>
              <a:t>Exercício</a:t>
            </a:r>
          </a:p>
        </p:txBody>
      </p:sp>
      <p:graphicFrame>
        <p:nvGraphicFramePr>
          <p:cNvPr id="2" name="Espaço Reservado para Conteúdo 1">
            <a:extLst>
              <a:ext uri="{FF2B5EF4-FFF2-40B4-BE49-F238E27FC236}">
                <a16:creationId xmlns:a16="http://schemas.microsoft.com/office/drawing/2014/main" xmlns="" id="{65D3D969-99CE-45BC-88CE-1941C5D9FC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0449591"/>
              </p:ext>
            </p:extLst>
          </p:nvPr>
        </p:nvGraphicFramePr>
        <p:xfrm>
          <a:off x="152400" y="641722"/>
          <a:ext cx="8869679" cy="5286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444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3268036"/>
              </p:ext>
            </p:extLst>
          </p:nvPr>
        </p:nvGraphicFramePr>
        <p:xfrm>
          <a:off x="121918" y="487684"/>
          <a:ext cx="9022082" cy="5078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1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332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8668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7642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917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0843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9524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0358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94007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94007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694007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694007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694007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</a:tblGrid>
              <a:tr h="464066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VPL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Ano 0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Ano 1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Ano 2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Ano 3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Ano 4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Ano 5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4066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4066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64066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Automatização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64066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64066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64066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64066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375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Ampliação Simples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64066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64066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cxnSp>
        <p:nvCxnSpPr>
          <p:cNvPr id="6" name="Conector reto 5"/>
          <p:cNvCxnSpPr/>
          <p:nvPr/>
        </p:nvCxnSpPr>
        <p:spPr>
          <a:xfrm flipV="1">
            <a:off x="471720" y="2266901"/>
            <a:ext cx="191637" cy="124597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Conector reto 6"/>
          <p:cNvCxnSpPr/>
          <p:nvPr/>
        </p:nvCxnSpPr>
        <p:spPr>
          <a:xfrm>
            <a:off x="468733" y="3512875"/>
            <a:ext cx="189372" cy="105068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Elipse 8"/>
          <p:cNvSpPr/>
          <p:nvPr/>
        </p:nvSpPr>
        <p:spPr>
          <a:xfrm>
            <a:off x="2673036" y="2050966"/>
            <a:ext cx="309552" cy="28277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1"/>
          </a:p>
        </p:txBody>
      </p:sp>
      <p:cxnSp>
        <p:nvCxnSpPr>
          <p:cNvPr id="13" name="Conector reto 12"/>
          <p:cNvCxnSpPr>
            <a:stCxn id="9" idx="6"/>
          </p:cNvCxnSpPr>
          <p:nvPr/>
        </p:nvCxnSpPr>
        <p:spPr>
          <a:xfrm>
            <a:off x="2982588" y="2192352"/>
            <a:ext cx="381282" cy="1381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/>
          <p:cNvCxnSpPr>
            <a:stCxn id="9" idx="6"/>
          </p:cNvCxnSpPr>
          <p:nvPr/>
        </p:nvCxnSpPr>
        <p:spPr>
          <a:xfrm>
            <a:off x="2982588" y="2192352"/>
            <a:ext cx="382490" cy="64661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/>
          <p:cNvCxnSpPr>
            <a:stCxn id="9" idx="6"/>
          </p:cNvCxnSpPr>
          <p:nvPr/>
        </p:nvCxnSpPr>
        <p:spPr>
          <a:xfrm flipV="1">
            <a:off x="2982588" y="1855675"/>
            <a:ext cx="406138" cy="33667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/>
          <p:cNvCxnSpPr/>
          <p:nvPr/>
        </p:nvCxnSpPr>
        <p:spPr>
          <a:xfrm flipV="1">
            <a:off x="3365078" y="1862375"/>
            <a:ext cx="5778922" cy="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/>
          <p:cNvCxnSpPr/>
          <p:nvPr/>
        </p:nvCxnSpPr>
        <p:spPr>
          <a:xfrm flipV="1">
            <a:off x="3365078" y="2326486"/>
            <a:ext cx="5778922" cy="364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/>
          <p:cNvCxnSpPr/>
          <p:nvPr/>
        </p:nvCxnSpPr>
        <p:spPr>
          <a:xfrm>
            <a:off x="3365078" y="2830025"/>
            <a:ext cx="5778922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to 26"/>
          <p:cNvCxnSpPr/>
          <p:nvPr/>
        </p:nvCxnSpPr>
        <p:spPr>
          <a:xfrm flipV="1">
            <a:off x="657034" y="2243937"/>
            <a:ext cx="2014794" cy="1749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Elipse 31"/>
          <p:cNvSpPr/>
          <p:nvPr/>
        </p:nvSpPr>
        <p:spPr>
          <a:xfrm>
            <a:off x="2676023" y="4422177"/>
            <a:ext cx="306565" cy="28277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1"/>
          </a:p>
        </p:txBody>
      </p:sp>
      <p:cxnSp>
        <p:nvCxnSpPr>
          <p:cNvPr id="33" name="Conector reto 32"/>
          <p:cNvCxnSpPr/>
          <p:nvPr/>
        </p:nvCxnSpPr>
        <p:spPr>
          <a:xfrm>
            <a:off x="2982588" y="4580505"/>
            <a:ext cx="409125" cy="6140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to 33"/>
          <p:cNvCxnSpPr>
            <a:stCxn id="32" idx="6"/>
          </p:cNvCxnSpPr>
          <p:nvPr/>
        </p:nvCxnSpPr>
        <p:spPr>
          <a:xfrm>
            <a:off x="2982588" y="4563563"/>
            <a:ext cx="406138" cy="53705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/>
          <p:cNvCxnSpPr>
            <a:stCxn id="32" idx="6"/>
          </p:cNvCxnSpPr>
          <p:nvPr/>
        </p:nvCxnSpPr>
        <p:spPr>
          <a:xfrm flipV="1">
            <a:off x="2982588" y="4212472"/>
            <a:ext cx="406138" cy="35109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/>
          <p:cNvCxnSpPr/>
          <p:nvPr/>
        </p:nvCxnSpPr>
        <p:spPr>
          <a:xfrm flipV="1">
            <a:off x="3365078" y="4206885"/>
            <a:ext cx="5778922" cy="932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to 36"/>
          <p:cNvCxnSpPr/>
          <p:nvPr/>
        </p:nvCxnSpPr>
        <p:spPr>
          <a:xfrm flipV="1">
            <a:off x="3365078" y="4618049"/>
            <a:ext cx="5778922" cy="1890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/>
          <p:cNvCxnSpPr/>
          <p:nvPr/>
        </p:nvCxnSpPr>
        <p:spPr>
          <a:xfrm>
            <a:off x="3365078" y="5100622"/>
            <a:ext cx="577892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to 38"/>
          <p:cNvCxnSpPr/>
          <p:nvPr/>
        </p:nvCxnSpPr>
        <p:spPr>
          <a:xfrm>
            <a:off x="658527" y="4563563"/>
            <a:ext cx="2014509" cy="205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349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2723280"/>
              </p:ext>
            </p:extLst>
          </p:nvPr>
        </p:nvGraphicFramePr>
        <p:xfrm>
          <a:off x="1274086" y="3951514"/>
          <a:ext cx="6410296" cy="19933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205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965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965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9658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2062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Cultura</a:t>
                      </a:r>
                      <a:endParaRPr lang="pt-B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Resultados (lucros) possíveis (R$)</a:t>
                      </a:r>
                      <a:endParaRPr lang="pt-B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3152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Bom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25%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Médio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45%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Ruim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30%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06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A</a:t>
                      </a:r>
                      <a:endParaRPr lang="pt-B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760.000</a:t>
                      </a:r>
                      <a:endParaRPr lang="pt-B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280.000</a:t>
                      </a:r>
                      <a:endParaRPr lang="pt-B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- 570.000</a:t>
                      </a:r>
                      <a:endParaRPr lang="pt-B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06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B</a:t>
                      </a:r>
                      <a:endParaRPr lang="pt-B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400.000</a:t>
                      </a:r>
                      <a:endParaRPr lang="pt-B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250.000</a:t>
                      </a:r>
                      <a:endParaRPr lang="pt-B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- 200.000</a:t>
                      </a:r>
                      <a:endParaRPr lang="pt-B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245326" y="1"/>
            <a:ext cx="6460273" cy="738393"/>
          </a:xfrm>
        </p:spPr>
        <p:txBody>
          <a:bodyPr>
            <a:noAutofit/>
          </a:bodyPr>
          <a:lstStyle/>
          <a:p>
            <a:r>
              <a:rPr lang="pt-BR" dirty="0"/>
              <a:t>Exercício Árvore de Decisão</a:t>
            </a:r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xmlns="" id="{6734FDD1-7920-42E2-AB80-013562B3198B}"/>
              </a:ext>
            </a:extLst>
          </p:cNvPr>
          <p:cNvGrpSpPr/>
          <p:nvPr/>
        </p:nvGrpSpPr>
        <p:grpSpPr>
          <a:xfrm>
            <a:off x="245325" y="738393"/>
            <a:ext cx="5798636" cy="3213121"/>
            <a:chOff x="2815" y="576162"/>
            <a:chExt cx="5282001" cy="2924274"/>
          </a:xfrm>
        </p:grpSpPr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xmlns="" id="{7D2D1DEB-ADA2-48D9-849E-90B14C9C7A46}"/>
                </a:ext>
              </a:extLst>
            </p:cNvPr>
            <p:cNvSpPr/>
            <p:nvPr/>
          </p:nvSpPr>
          <p:spPr>
            <a:xfrm>
              <a:off x="2815" y="576162"/>
              <a:ext cx="5282001" cy="2924274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xmlns="" id="{F45D540D-A588-4B14-9274-0FBA5EF1423A}"/>
                </a:ext>
              </a:extLst>
            </p:cNvPr>
            <p:cNvSpPr txBox="1"/>
            <p:nvPr/>
          </p:nvSpPr>
          <p:spPr>
            <a:xfrm>
              <a:off x="2815" y="576162"/>
              <a:ext cx="5282001" cy="29242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200" dirty="0">
                  <a:solidFill>
                    <a:schemeClr val="tx1"/>
                  </a:solidFill>
                </a:rPr>
                <a:t>Uma empresa estuda a possibilidade de investir para explorar uma nova área. A empresa poderá realizar o plantio da cultura A, que requer investimentos elevados; plantar a cultura B (menos intensiva em capital); ou, desistir de explorara a área (não realizar nenhum plantio). O resultado deste negócio poderá ser bom, médio ou ruim, sendo que as probabilidades destas ocorrências valem 0,25; 0,45; e, 0,30 respectivamente.</a:t>
              </a:r>
            </a:p>
          </p:txBody>
        </p:sp>
      </p:grpSp>
      <p:grpSp>
        <p:nvGrpSpPr>
          <p:cNvPr id="10" name="Agrupar 9">
            <a:extLst>
              <a:ext uri="{FF2B5EF4-FFF2-40B4-BE49-F238E27FC236}">
                <a16:creationId xmlns:a16="http://schemas.microsoft.com/office/drawing/2014/main" xmlns="" id="{3850B9E9-7CAD-4D53-88AF-597B31F19A22}"/>
              </a:ext>
            </a:extLst>
          </p:cNvPr>
          <p:cNvGrpSpPr/>
          <p:nvPr/>
        </p:nvGrpSpPr>
        <p:grpSpPr>
          <a:xfrm>
            <a:off x="6133171" y="738393"/>
            <a:ext cx="2743200" cy="3521373"/>
            <a:chOff x="6394037" y="576162"/>
            <a:chExt cx="5282001" cy="3218698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xmlns="" id="{64B14C5D-BC28-40E4-BF16-3E8FCE15E76E}"/>
                </a:ext>
              </a:extLst>
            </p:cNvPr>
            <p:cNvSpPr/>
            <p:nvPr/>
          </p:nvSpPr>
          <p:spPr>
            <a:xfrm>
              <a:off x="6394037" y="576162"/>
              <a:ext cx="5282001" cy="2924274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CaixaDeTexto 11">
              <a:extLst>
                <a:ext uri="{FF2B5EF4-FFF2-40B4-BE49-F238E27FC236}">
                  <a16:creationId xmlns:a16="http://schemas.microsoft.com/office/drawing/2014/main" xmlns="" id="{C6477028-83FA-4D45-BE3F-7FBC50C3D059}"/>
                </a:ext>
              </a:extLst>
            </p:cNvPr>
            <p:cNvSpPr txBox="1"/>
            <p:nvPr/>
          </p:nvSpPr>
          <p:spPr>
            <a:xfrm>
              <a:off x="6394037" y="576162"/>
              <a:ext cx="5282001" cy="32186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000" dirty="0">
                  <a:solidFill>
                    <a:schemeClr val="tx1"/>
                  </a:solidFill>
                </a:rPr>
                <a:t>Com base em dados de explorações anteriores </a:t>
              </a:r>
              <a:r>
                <a:rPr lang="pt-BR" sz="2200" dirty="0">
                  <a:solidFill>
                    <a:schemeClr val="tx1"/>
                  </a:solidFill>
                </a:rPr>
                <a:t>nas</a:t>
              </a:r>
              <a:r>
                <a:rPr lang="pt-BR" sz="2000" dirty="0">
                  <a:solidFill>
                    <a:schemeClr val="tx1"/>
                  </a:solidFill>
                </a:rPr>
                <a:t> mesmas terras, foi feito um cálculo dos lucros possíveis. Os resultados estão na tabela a seguir apresentada: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13783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257679" y="96494"/>
            <a:ext cx="8229600" cy="421556"/>
          </a:xfrm>
        </p:spPr>
        <p:txBody>
          <a:bodyPr>
            <a:normAutofit/>
          </a:bodyPr>
          <a:lstStyle/>
          <a:p>
            <a:r>
              <a:rPr lang="pt-BR" sz="2400" dirty="0"/>
              <a:t>Exercício Árvore de Decisão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27754" y="339634"/>
            <a:ext cx="4427035" cy="2776484"/>
          </a:xfrm>
        </p:spPr>
        <p:txBody>
          <a:bodyPr anchor="ctr">
            <a:noAutofit/>
          </a:bodyPr>
          <a:lstStyle/>
          <a:p>
            <a:pPr lvl="0" algn="ctr"/>
            <a:r>
              <a:rPr lang="pt-BR" sz="2200" dirty="0"/>
              <a:t>Os riscos são elevados, mas é possível obter uma previsão dos resultados consultando especialistas. O custo desta consulta é de R$ 20.000. A Análise das previsões feitas por esses especialistas no passado leva os valores da próxima tabela: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1944846"/>
              </p:ext>
            </p:extLst>
          </p:nvPr>
        </p:nvGraphicFramePr>
        <p:xfrm>
          <a:off x="156116" y="633174"/>
          <a:ext cx="4471639" cy="23266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304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137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1373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1373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4765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Cultura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Resultados (lucros) possíveis (R$)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020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Bom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25%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Médio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45%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Ruim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30%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79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A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760.000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280.000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- 570.000</a:t>
                      </a:r>
                      <a:endParaRPr lang="pt-B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79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B</a:t>
                      </a:r>
                      <a:endParaRPr lang="pt-B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400.000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250.000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- 200.000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3174172"/>
              </p:ext>
            </p:extLst>
          </p:nvPr>
        </p:nvGraphicFramePr>
        <p:xfrm>
          <a:off x="4527395" y="3102612"/>
          <a:ext cx="4527394" cy="25237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662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192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1139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3048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2062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Resultados Previstos</a:t>
                      </a:r>
                      <a:endParaRPr lang="pt-BR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Resultados Reais</a:t>
                      </a:r>
                      <a:endParaRPr lang="pt-BR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062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Bom</a:t>
                      </a:r>
                      <a:endParaRPr lang="pt-BR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Médio</a:t>
                      </a:r>
                      <a:endParaRPr lang="pt-BR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Ruim</a:t>
                      </a:r>
                      <a:endParaRPr lang="pt-BR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06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Bom</a:t>
                      </a:r>
                      <a:endParaRPr lang="pt-BR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0,72</a:t>
                      </a:r>
                      <a:endParaRPr lang="pt-BR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0,08</a:t>
                      </a:r>
                      <a:endParaRPr lang="pt-BR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0,09</a:t>
                      </a:r>
                      <a:endParaRPr lang="pt-BR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06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Médio</a:t>
                      </a:r>
                      <a:endParaRPr lang="pt-BR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0,18</a:t>
                      </a:r>
                      <a:endParaRPr lang="pt-BR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0,85</a:t>
                      </a:r>
                      <a:endParaRPr lang="pt-BR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0,23</a:t>
                      </a:r>
                      <a:endParaRPr lang="pt-BR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06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Ruim</a:t>
                      </a:r>
                      <a:endParaRPr lang="pt-BR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0,10</a:t>
                      </a:r>
                      <a:endParaRPr lang="pt-BR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0,07</a:t>
                      </a:r>
                      <a:endParaRPr lang="pt-BR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0,68</a:t>
                      </a:r>
                      <a:endParaRPr lang="pt-BR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206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TOTAL</a:t>
                      </a:r>
                      <a:endParaRPr lang="pt-BR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1,00</a:t>
                      </a:r>
                      <a:endParaRPr lang="pt-BR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1,00</a:t>
                      </a:r>
                      <a:endParaRPr lang="pt-BR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1,00</a:t>
                      </a:r>
                      <a:endParaRPr lang="pt-BR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6" name="Retângulo 5"/>
          <p:cNvSpPr/>
          <p:nvPr/>
        </p:nvSpPr>
        <p:spPr>
          <a:xfrm>
            <a:off x="156116" y="3291112"/>
            <a:ext cx="4101588" cy="246221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pt-BR" sz="2200" dirty="0"/>
              <a:t>A leitura dessa tabela deve ser feita da seguinte maneira: se o resultado real é bom, os especialistas previram um resultado bom em 72% dos casos, um resultado médio em 18% e um resultado ruim em 10% das vezes.</a:t>
            </a:r>
          </a:p>
        </p:txBody>
      </p:sp>
    </p:spTree>
    <p:extLst>
      <p:ext uri="{BB962C8B-B14F-4D97-AF65-F5344CB8AC3E}">
        <p14:creationId xmlns:p14="http://schemas.microsoft.com/office/powerpoint/2010/main" val="67072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22305" y="2977375"/>
            <a:ext cx="9099390" cy="2888165"/>
          </a:xfrm>
          <a:prstGeom prst="rect">
            <a:avLst/>
          </a:prstGeom>
        </p:spPr>
        <p:txBody>
          <a:bodyPr vert="horz" lIns="68580" tIns="34291" rIns="68580" bIns="3429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dirty="0"/>
              <a:t>Sabendo que a empresa deseja maximizar seu lucro esperado, determine:</a:t>
            </a:r>
          </a:p>
          <a:p>
            <a:pPr marL="642923" lvl="1" indent="-342891">
              <a:buFont typeface="+mj-lt"/>
              <a:buAutoNum type="arabicParenR"/>
            </a:pPr>
            <a:r>
              <a:rPr lang="pt-BR" sz="2400" dirty="0"/>
              <a:t>O valor esperado do negócio sem a informação adicional;</a:t>
            </a:r>
          </a:p>
          <a:p>
            <a:pPr marL="642923" lvl="1" indent="-342891">
              <a:buFont typeface="+mj-lt"/>
              <a:buAutoNum type="arabicParenR"/>
            </a:pPr>
            <a:r>
              <a:rPr lang="pt-BR" sz="2400" dirty="0"/>
              <a:t>O valor esperado do lucro do negócio com informação imperfeita;</a:t>
            </a:r>
          </a:p>
          <a:p>
            <a:pPr marL="642923" lvl="1" indent="-342891">
              <a:buFont typeface="+mj-lt"/>
              <a:buAutoNum type="arabicParenR"/>
            </a:pPr>
            <a:r>
              <a:rPr lang="pt-BR" sz="2400" dirty="0"/>
              <a:t>O valor esperado do lucro do negócio com a compra da previsão; e,</a:t>
            </a:r>
          </a:p>
          <a:p>
            <a:pPr marL="642923" lvl="1" indent="-342891">
              <a:buFont typeface="+mj-lt"/>
              <a:buAutoNum type="arabicParenR"/>
            </a:pPr>
            <a:r>
              <a:rPr lang="pt-BR" sz="2400" dirty="0"/>
              <a:t>O valor esperado da previsão perfeita.</a:t>
            </a:r>
          </a:p>
        </p:txBody>
      </p:sp>
      <p:sp>
        <p:nvSpPr>
          <p:cNvPr id="27" name="Espaço Reservado para Conteúdo 2"/>
          <p:cNvSpPr>
            <a:spLocks noGrp="1"/>
          </p:cNvSpPr>
          <p:nvPr>
            <p:ph idx="1"/>
          </p:nvPr>
        </p:nvSpPr>
        <p:spPr>
          <a:xfrm>
            <a:off x="22305" y="2402019"/>
            <a:ext cx="3992134" cy="463846"/>
          </a:xfrm>
        </p:spPr>
        <p:txBody>
          <a:bodyPr anchor="ctr">
            <a:noAutofit/>
          </a:bodyPr>
          <a:lstStyle/>
          <a:p>
            <a:pPr lvl="0"/>
            <a:r>
              <a:rPr lang="pt-BR" sz="2000" dirty="0"/>
              <a:t>Custo da consulta é de R$ 20.000.</a:t>
            </a: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4047966"/>
              </p:ext>
            </p:extLst>
          </p:nvPr>
        </p:nvGraphicFramePr>
        <p:xfrm>
          <a:off x="11153" y="97918"/>
          <a:ext cx="4471639" cy="23266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304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137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1373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1373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4765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Cultura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Resultados (lucros) possíveis (R$)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020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Bom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25%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Médio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45%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Ruim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30%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79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A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760.000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280.000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- 570.000</a:t>
                      </a:r>
                      <a:endParaRPr lang="pt-B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79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B</a:t>
                      </a:r>
                      <a:endParaRPr lang="pt-B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400.000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250.000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- 200.000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5229370"/>
              </p:ext>
            </p:extLst>
          </p:nvPr>
        </p:nvGraphicFramePr>
        <p:xfrm>
          <a:off x="4594301" y="80637"/>
          <a:ext cx="4527394" cy="25237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662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192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1139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3048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2062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Resultados Previstos</a:t>
                      </a:r>
                      <a:endParaRPr lang="pt-BR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Resultados Reais</a:t>
                      </a:r>
                      <a:endParaRPr lang="pt-BR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062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Bom</a:t>
                      </a:r>
                      <a:endParaRPr lang="pt-BR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Médio</a:t>
                      </a:r>
                      <a:endParaRPr lang="pt-BR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Ruim</a:t>
                      </a:r>
                      <a:endParaRPr lang="pt-BR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06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Bom</a:t>
                      </a:r>
                      <a:endParaRPr lang="pt-BR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0,72</a:t>
                      </a:r>
                      <a:endParaRPr lang="pt-BR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0,08</a:t>
                      </a:r>
                      <a:endParaRPr lang="pt-BR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0,09</a:t>
                      </a:r>
                      <a:endParaRPr lang="pt-BR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06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Médio</a:t>
                      </a:r>
                      <a:endParaRPr lang="pt-BR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0,18</a:t>
                      </a:r>
                      <a:endParaRPr lang="pt-BR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0,85</a:t>
                      </a:r>
                      <a:endParaRPr lang="pt-BR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0,23</a:t>
                      </a:r>
                      <a:endParaRPr lang="pt-BR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06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Ruim</a:t>
                      </a:r>
                      <a:endParaRPr lang="pt-BR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0,10</a:t>
                      </a:r>
                      <a:endParaRPr lang="pt-BR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0,07</a:t>
                      </a:r>
                      <a:endParaRPr lang="pt-BR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0,68</a:t>
                      </a:r>
                      <a:endParaRPr lang="pt-BR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206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TOTAL</a:t>
                      </a:r>
                      <a:endParaRPr lang="pt-BR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1,00</a:t>
                      </a:r>
                      <a:endParaRPr lang="pt-BR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1,00</a:t>
                      </a:r>
                      <a:endParaRPr lang="pt-BR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1,00</a:t>
                      </a:r>
                      <a:endParaRPr lang="pt-BR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1615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22305" y="2977375"/>
            <a:ext cx="9099390" cy="2888165"/>
          </a:xfrm>
          <a:prstGeom prst="rect">
            <a:avLst/>
          </a:prstGeom>
        </p:spPr>
        <p:txBody>
          <a:bodyPr vert="horz" lIns="68580" tIns="34291" rIns="68580" bIns="3429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dirty="0"/>
              <a:t>Sabendo que a empresa deseja maximizar seu lucro esperado, determine:</a:t>
            </a:r>
          </a:p>
          <a:p>
            <a:pPr marL="642923" lvl="1" indent="-342891">
              <a:buFont typeface="+mj-lt"/>
              <a:buAutoNum type="arabicParenR"/>
            </a:pPr>
            <a:r>
              <a:rPr lang="pt-BR" sz="2400" dirty="0"/>
              <a:t>O valor esperado do negócio sem a informação adicional</a:t>
            </a:r>
            <a:r>
              <a:rPr lang="pt-BR" sz="2400" dirty="0" smtClean="0"/>
              <a:t>;</a:t>
            </a:r>
            <a:endParaRPr lang="pt-BR" sz="2400" dirty="0"/>
          </a:p>
        </p:txBody>
      </p:sp>
      <p:sp>
        <p:nvSpPr>
          <p:cNvPr id="27" name="Espaço Reservado para Conteúdo 2"/>
          <p:cNvSpPr>
            <a:spLocks noGrp="1"/>
          </p:cNvSpPr>
          <p:nvPr>
            <p:ph idx="1"/>
          </p:nvPr>
        </p:nvSpPr>
        <p:spPr>
          <a:xfrm>
            <a:off x="22305" y="2402019"/>
            <a:ext cx="3992134" cy="463846"/>
          </a:xfrm>
        </p:spPr>
        <p:txBody>
          <a:bodyPr anchor="ctr">
            <a:noAutofit/>
          </a:bodyPr>
          <a:lstStyle/>
          <a:p>
            <a:pPr lvl="0"/>
            <a:r>
              <a:rPr lang="pt-BR" sz="2000" dirty="0"/>
              <a:t>Custo da consulta é de R$ 20.000.</a:t>
            </a: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4047966"/>
              </p:ext>
            </p:extLst>
          </p:nvPr>
        </p:nvGraphicFramePr>
        <p:xfrm>
          <a:off x="11153" y="97918"/>
          <a:ext cx="4471639" cy="23266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304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137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1373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1373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4765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Cultura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Resultados (lucros) possíveis (R$)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020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Bom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25%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Médio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45%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Ruim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30%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79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A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760.000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280.000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- 570.000</a:t>
                      </a:r>
                      <a:endParaRPr lang="pt-B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79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B</a:t>
                      </a:r>
                      <a:endParaRPr lang="pt-B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400.000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250.000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- 200.000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5229370"/>
              </p:ext>
            </p:extLst>
          </p:nvPr>
        </p:nvGraphicFramePr>
        <p:xfrm>
          <a:off x="4594301" y="80637"/>
          <a:ext cx="4527394" cy="25237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662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192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1139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3048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2062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Resultados Previstos</a:t>
                      </a:r>
                      <a:endParaRPr lang="pt-BR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Resultados Reais</a:t>
                      </a:r>
                      <a:endParaRPr lang="pt-BR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062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Bom</a:t>
                      </a:r>
                      <a:endParaRPr lang="pt-BR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Médio</a:t>
                      </a:r>
                      <a:endParaRPr lang="pt-BR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Ruim</a:t>
                      </a:r>
                      <a:endParaRPr lang="pt-BR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06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Bom</a:t>
                      </a:r>
                      <a:endParaRPr lang="pt-BR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0,72</a:t>
                      </a:r>
                      <a:endParaRPr lang="pt-BR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0,08</a:t>
                      </a:r>
                      <a:endParaRPr lang="pt-BR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0,09</a:t>
                      </a:r>
                      <a:endParaRPr lang="pt-BR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06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Médio</a:t>
                      </a:r>
                      <a:endParaRPr lang="pt-BR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0,18</a:t>
                      </a:r>
                      <a:endParaRPr lang="pt-BR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0,85</a:t>
                      </a:r>
                      <a:endParaRPr lang="pt-BR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0,23</a:t>
                      </a:r>
                      <a:endParaRPr lang="pt-BR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06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Ruim</a:t>
                      </a:r>
                      <a:endParaRPr lang="pt-BR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0,10</a:t>
                      </a:r>
                      <a:endParaRPr lang="pt-BR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0,07</a:t>
                      </a:r>
                      <a:endParaRPr lang="pt-BR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0,68</a:t>
                      </a:r>
                      <a:endParaRPr lang="pt-BR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206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TOTAL</a:t>
                      </a:r>
                      <a:endParaRPr lang="pt-BR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1,00</a:t>
                      </a:r>
                      <a:endParaRPr lang="pt-BR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1,00</a:t>
                      </a:r>
                      <a:endParaRPr lang="pt-BR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1,00</a:t>
                      </a:r>
                      <a:endParaRPr lang="pt-BR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4591327"/>
              </p:ext>
            </p:extLst>
          </p:nvPr>
        </p:nvGraphicFramePr>
        <p:xfrm>
          <a:off x="1575929" y="4310740"/>
          <a:ext cx="5616626" cy="16515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6801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6801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8400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7649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35744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i="1" u="none" strike="noStrike" dirty="0">
                          <a:effectLst/>
                        </a:rPr>
                        <a:t>25%</a:t>
                      </a:r>
                      <a:endParaRPr lang="pt-BR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Bom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760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5744">
                <a:tc>
                  <a:txBody>
                    <a:bodyPr/>
                    <a:lstStyle/>
                    <a:p>
                      <a:pPr algn="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i="1" u="none" strike="noStrike" dirty="0">
                          <a:effectLst/>
                        </a:rPr>
                        <a:t>45%</a:t>
                      </a:r>
                      <a:endParaRPr lang="pt-BR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Médio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280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5744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i="1" u="none" strike="noStrike" dirty="0">
                          <a:effectLst/>
                        </a:rPr>
                        <a:t>30%</a:t>
                      </a:r>
                      <a:endParaRPr lang="pt-BR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Ruim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-570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45661">
                <a:tc>
                  <a:txBody>
                    <a:bodyPr/>
                    <a:lstStyle/>
                    <a:p>
                      <a:pPr algn="l" fontAlgn="b"/>
                      <a:endParaRPr lang="pt-BR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5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35744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i="1" u="none" strike="noStrike" dirty="0">
                          <a:effectLst/>
                        </a:rPr>
                        <a:t>25%</a:t>
                      </a:r>
                      <a:endParaRPr lang="pt-BR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Bom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400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35744">
                <a:tc>
                  <a:txBody>
                    <a:bodyPr/>
                    <a:lstStyle/>
                    <a:p>
                      <a:pPr algn="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i="1" u="none" strike="noStrike" dirty="0">
                          <a:effectLst/>
                        </a:rPr>
                        <a:t>45%</a:t>
                      </a:r>
                      <a:endParaRPr lang="pt-BR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Médio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250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35744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i="1" u="none" strike="noStrike" dirty="0">
                          <a:effectLst/>
                        </a:rPr>
                        <a:t>30%</a:t>
                      </a:r>
                      <a:endParaRPr lang="pt-BR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Ruim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-200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10" name="Elipse 9"/>
          <p:cNvSpPr/>
          <p:nvPr/>
        </p:nvSpPr>
        <p:spPr>
          <a:xfrm>
            <a:off x="3592151" y="4548352"/>
            <a:ext cx="288032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1"/>
          </a:p>
        </p:txBody>
      </p:sp>
      <p:cxnSp>
        <p:nvCxnSpPr>
          <p:cNvPr id="11" name="Conector reto 10"/>
          <p:cNvCxnSpPr>
            <a:stCxn id="10" idx="6"/>
          </p:cNvCxnSpPr>
          <p:nvPr/>
        </p:nvCxnSpPr>
        <p:spPr>
          <a:xfrm>
            <a:off x="3880183" y="4656364"/>
            <a:ext cx="1152128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 flipV="1">
            <a:off x="3880183" y="4440340"/>
            <a:ext cx="1152128" cy="216024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3880183" y="4656364"/>
            <a:ext cx="1152128" cy="216024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e 13"/>
          <p:cNvSpPr/>
          <p:nvPr/>
        </p:nvSpPr>
        <p:spPr>
          <a:xfrm>
            <a:off x="3592151" y="5466454"/>
            <a:ext cx="288032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1"/>
          </a:p>
        </p:txBody>
      </p:sp>
      <p:cxnSp>
        <p:nvCxnSpPr>
          <p:cNvPr id="15" name="Conector reto 14"/>
          <p:cNvCxnSpPr>
            <a:stCxn id="14" idx="6"/>
          </p:cNvCxnSpPr>
          <p:nvPr/>
        </p:nvCxnSpPr>
        <p:spPr>
          <a:xfrm>
            <a:off x="3880183" y="5574466"/>
            <a:ext cx="1152128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/>
          <p:cNvCxnSpPr/>
          <p:nvPr/>
        </p:nvCxnSpPr>
        <p:spPr>
          <a:xfrm flipV="1">
            <a:off x="3880183" y="5358442"/>
            <a:ext cx="1152128" cy="216024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>
            <a:off x="3880183" y="5574466"/>
            <a:ext cx="1152128" cy="216024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ângulo de cantos arredondados 17"/>
          <p:cNvSpPr/>
          <p:nvPr/>
        </p:nvSpPr>
        <p:spPr>
          <a:xfrm>
            <a:off x="1719943" y="4980400"/>
            <a:ext cx="360040" cy="21602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1"/>
          </a:p>
        </p:txBody>
      </p:sp>
      <p:cxnSp>
        <p:nvCxnSpPr>
          <p:cNvPr id="19" name="Conector reto 18"/>
          <p:cNvCxnSpPr/>
          <p:nvPr/>
        </p:nvCxnSpPr>
        <p:spPr>
          <a:xfrm flipV="1">
            <a:off x="2079983" y="4656364"/>
            <a:ext cx="1512168" cy="43204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/>
          <p:cNvCxnSpPr>
            <a:endCxn id="14" idx="2"/>
          </p:cNvCxnSpPr>
          <p:nvPr/>
        </p:nvCxnSpPr>
        <p:spPr>
          <a:xfrm>
            <a:off x="2079983" y="5088414"/>
            <a:ext cx="1512168" cy="486055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/>
          <p:cNvSpPr txBox="1"/>
          <p:nvPr/>
        </p:nvSpPr>
        <p:spPr>
          <a:xfrm rot="20672059">
            <a:off x="2394878" y="4541654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Cultura A</a:t>
            </a:r>
          </a:p>
        </p:txBody>
      </p:sp>
      <p:sp>
        <p:nvSpPr>
          <p:cNvPr id="22" name="CaixaDeTexto 21"/>
          <p:cNvSpPr txBox="1"/>
          <p:nvPr/>
        </p:nvSpPr>
        <p:spPr>
          <a:xfrm rot="1137871">
            <a:off x="2341119" y="5315099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Cultura B</a:t>
            </a:r>
          </a:p>
        </p:txBody>
      </p:sp>
    </p:spTree>
    <p:extLst>
      <p:ext uri="{BB962C8B-B14F-4D97-AF65-F5344CB8AC3E}">
        <p14:creationId xmlns:p14="http://schemas.microsoft.com/office/powerpoint/2010/main" val="407670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8" grpId="0" animBg="1"/>
      <p:bldP spid="21" grpId="0"/>
      <p:bldP spid="2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22305" y="2977375"/>
            <a:ext cx="9099390" cy="2888165"/>
          </a:xfrm>
          <a:prstGeom prst="rect">
            <a:avLst/>
          </a:prstGeom>
        </p:spPr>
        <p:txBody>
          <a:bodyPr vert="horz" lIns="68580" tIns="34291" rIns="68580" bIns="3429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dirty="0"/>
              <a:t>Sabendo que a empresa deseja maximizar seu lucro esperado, determine:</a:t>
            </a:r>
          </a:p>
          <a:p>
            <a:pPr marL="642923" lvl="1" indent="-342891">
              <a:buFont typeface="+mj-lt"/>
              <a:buAutoNum type="arabicParenR"/>
            </a:pPr>
            <a:r>
              <a:rPr lang="pt-BR" sz="2400" dirty="0"/>
              <a:t>O valor esperado do negócio sem a informação adicional</a:t>
            </a:r>
            <a:r>
              <a:rPr lang="pt-BR" sz="2400" dirty="0" smtClean="0"/>
              <a:t>;</a:t>
            </a:r>
            <a:endParaRPr lang="pt-BR" sz="2400" dirty="0"/>
          </a:p>
        </p:txBody>
      </p:sp>
      <p:sp>
        <p:nvSpPr>
          <p:cNvPr id="27" name="Espaço Reservado para Conteúdo 2"/>
          <p:cNvSpPr>
            <a:spLocks noGrp="1"/>
          </p:cNvSpPr>
          <p:nvPr>
            <p:ph idx="1"/>
          </p:nvPr>
        </p:nvSpPr>
        <p:spPr>
          <a:xfrm>
            <a:off x="22305" y="2402019"/>
            <a:ext cx="3992134" cy="463846"/>
          </a:xfrm>
        </p:spPr>
        <p:txBody>
          <a:bodyPr anchor="ctr">
            <a:noAutofit/>
          </a:bodyPr>
          <a:lstStyle/>
          <a:p>
            <a:pPr lvl="0"/>
            <a:r>
              <a:rPr lang="pt-BR" sz="2000" dirty="0"/>
              <a:t>Custo da consulta é de R$ 20.000.</a:t>
            </a: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4047966"/>
              </p:ext>
            </p:extLst>
          </p:nvPr>
        </p:nvGraphicFramePr>
        <p:xfrm>
          <a:off x="11153" y="97918"/>
          <a:ext cx="4471639" cy="23266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304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137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1373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1373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4765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Cultura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Resultados (lucros) possíveis (R$)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020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Bom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25%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Médio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45%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Ruim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30%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79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A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760.000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280.000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- 570.000</a:t>
                      </a:r>
                      <a:endParaRPr lang="pt-B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79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B</a:t>
                      </a:r>
                      <a:endParaRPr lang="pt-B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400.000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250.000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- 200.000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5229370"/>
              </p:ext>
            </p:extLst>
          </p:nvPr>
        </p:nvGraphicFramePr>
        <p:xfrm>
          <a:off x="4594301" y="80637"/>
          <a:ext cx="4527394" cy="25237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662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192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1139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3048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2062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Resultados Previstos</a:t>
                      </a:r>
                      <a:endParaRPr lang="pt-BR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Resultados Reais</a:t>
                      </a:r>
                      <a:endParaRPr lang="pt-BR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062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Bom</a:t>
                      </a:r>
                      <a:endParaRPr lang="pt-BR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Médio</a:t>
                      </a:r>
                      <a:endParaRPr lang="pt-BR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Ruim</a:t>
                      </a:r>
                      <a:endParaRPr lang="pt-BR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06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Bom</a:t>
                      </a:r>
                      <a:endParaRPr lang="pt-BR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0,72</a:t>
                      </a:r>
                      <a:endParaRPr lang="pt-BR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0,08</a:t>
                      </a:r>
                      <a:endParaRPr lang="pt-BR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0,09</a:t>
                      </a:r>
                      <a:endParaRPr lang="pt-BR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06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Médio</a:t>
                      </a:r>
                      <a:endParaRPr lang="pt-BR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0,18</a:t>
                      </a:r>
                      <a:endParaRPr lang="pt-BR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0,85</a:t>
                      </a:r>
                      <a:endParaRPr lang="pt-BR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0,23</a:t>
                      </a:r>
                      <a:endParaRPr lang="pt-BR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06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Ruim</a:t>
                      </a:r>
                      <a:endParaRPr lang="pt-BR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0,10</a:t>
                      </a:r>
                      <a:endParaRPr lang="pt-BR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0,07</a:t>
                      </a:r>
                      <a:endParaRPr lang="pt-BR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0,68</a:t>
                      </a:r>
                      <a:endParaRPr lang="pt-BR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206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TOTAL</a:t>
                      </a:r>
                      <a:endParaRPr lang="pt-BR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1,00</a:t>
                      </a:r>
                      <a:endParaRPr lang="pt-BR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1,00</a:t>
                      </a:r>
                      <a:endParaRPr lang="pt-BR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1,00</a:t>
                      </a:r>
                      <a:endParaRPr lang="pt-BR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23" name="Tabela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8940395"/>
              </p:ext>
            </p:extLst>
          </p:nvPr>
        </p:nvGraphicFramePr>
        <p:xfrm>
          <a:off x="1655441" y="4270982"/>
          <a:ext cx="5616626" cy="16806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6801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6801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8400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7649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35744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i="1" u="none" strike="noStrike" dirty="0">
                          <a:effectLst/>
                        </a:rPr>
                        <a:t>25%</a:t>
                      </a:r>
                      <a:endParaRPr lang="pt-BR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Bom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760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5744">
                <a:tc>
                  <a:txBody>
                    <a:bodyPr/>
                    <a:lstStyle/>
                    <a:p>
                      <a:pPr algn="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i="1" u="none" strike="noStrike" dirty="0">
                          <a:effectLst/>
                        </a:rPr>
                        <a:t>45%</a:t>
                      </a:r>
                      <a:endParaRPr lang="pt-BR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Médio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280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5744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i="1" u="none" strike="noStrike" dirty="0">
                          <a:effectLst/>
                        </a:rPr>
                        <a:t>30%</a:t>
                      </a:r>
                      <a:endParaRPr lang="pt-BR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Ruim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-570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4904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5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35744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i="1" u="none" strike="noStrike" dirty="0">
                          <a:effectLst/>
                        </a:rPr>
                        <a:t>25%</a:t>
                      </a:r>
                      <a:endParaRPr lang="pt-BR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Bom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400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35744">
                <a:tc>
                  <a:txBody>
                    <a:bodyPr/>
                    <a:lstStyle/>
                    <a:p>
                      <a:pPr algn="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i="1" u="none" strike="noStrike" dirty="0">
                          <a:effectLst/>
                        </a:rPr>
                        <a:t>45%</a:t>
                      </a:r>
                      <a:endParaRPr lang="pt-BR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Médio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250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35744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i="1" u="none" strike="noStrike" dirty="0">
                          <a:effectLst/>
                        </a:rPr>
                        <a:t>30%</a:t>
                      </a:r>
                      <a:endParaRPr lang="pt-BR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Ruim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-200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24" name="Elipse 23"/>
          <p:cNvSpPr/>
          <p:nvPr/>
        </p:nvSpPr>
        <p:spPr>
          <a:xfrm>
            <a:off x="3671663" y="4508595"/>
            <a:ext cx="288032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1"/>
          </a:p>
        </p:txBody>
      </p:sp>
      <p:cxnSp>
        <p:nvCxnSpPr>
          <p:cNvPr id="25" name="Conector reto 24"/>
          <p:cNvCxnSpPr>
            <a:stCxn id="24" idx="6"/>
          </p:cNvCxnSpPr>
          <p:nvPr/>
        </p:nvCxnSpPr>
        <p:spPr>
          <a:xfrm>
            <a:off x="3959695" y="4616607"/>
            <a:ext cx="1152128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to 25"/>
          <p:cNvCxnSpPr/>
          <p:nvPr/>
        </p:nvCxnSpPr>
        <p:spPr>
          <a:xfrm flipV="1">
            <a:off x="3959695" y="4400583"/>
            <a:ext cx="1152128" cy="216024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to 27"/>
          <p:cNvCxnSpPr/>
          <p:nvPr/>
        </p:nvCxnSpPr>
        <p:spPr>
          <a:xfrm>
            <a:off x="3959695" y="4616607"/>
            <a:ext cx="1152128" cy="216024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Elipse 28"/>
          <p:cNvSpPr/>
          <p:nvPr/>
        </p:nvSpPr>
        <p:spPr>
          <a:xfrm>
            <a:off x="3671663" y="5426697"/>
            <a:ext cx="288032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1"/>
          </a:p>
        </p:txBody>
      </p:sp>
      <p:cxnSp>
        <p:nvCxnSpPr>
          <p:cNvPr id="30" name="Conector reto 29"/>
          <p:cNvCxnSpPr>
            <a:stCxn id="29" idx="6"/>
          </p:cNvCxnSpPr>
          <p:nvPr/>
        </p:nvCxnSpPr>
        <p:spPr>
          <a:xfrm>
            <a:off x="3959695" y="5534709"/>
            <a:ext cx="1152128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/>
          <p:cNvCxnSpPr/>
          <p:nvPr/>
        </p:nvCxnSpPr>
        <p:spPr>
          <a:xfrm flipV="1">
            <a:off x="3959695" y="5318685"/>
            <a:ext cx="1152128" cy="216024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/>
          <p:cNvCxnSpPr/>
          <p:nvPr/>
        </p:nvCxnSpPr>
        <p:spPr>
          <a:xfrm>
            <a:off x="3959695" y="5534709"/>
            <a:ext cx="1152128" cy="216024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tângulo de cantos arredondados 32"/>
          <p:cNvSpPr/>
          <p:nvPr/>
        </p:nvSpPr>
        <p:spPr>
          <a:xfrm>
            <a:off x="1799455" y="4940643"/>
            <a:ext cx="360040" cy="21602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1"/>
          </a:p>
        </p:txBody>
      </p:sp>
      <p:cxnSp>
        <p:nvCxnSpPr>
          <p:cNvPr id="34" name="Conector reto 33"/>
          <p:cNvCxnSpPr/>
          <p:nvPr/>
        </p:nvCxnSpPr>
        <p:spPr>
          <a:xfrm flipV="1">
            <a:off x="2159495" y="4616607"/>
            <a:ext cx="1512168" cy="43204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/>
          <p:cNvCxnSpPr>
            <a:endCxn id="29" idx="2"/>
          </p:cNvCxnSpPr>
          <p:nvPr/>
        </p:nvCxnSpPr>
        <p:spPr>
          <a:xfrm>
            <a:off x="2159495" y="5048657"/>
            <a:ext cx="1512168" cy="486055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aixaDeTexto 35"/>
          <p:cNvSpPr txBox="1"/>
          <p:nvPr/>
        </p:nvSpPr>
        <p:spPr>
          <a:xfrm rot="20672059">
            <a:off x="2474390" y="4501897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Cultura A</a:t>
            </a:r>
          </a:p>
        </p:txBody>
      </p:sp>
      <p:sp>
        <p:nvSpPr>
          <p:cNvPr id="37" name="CaixaDeTexto 36"/>
          <p:cNvSpPr txBox="1"/>
          <p:nvPr/>
        </p:nvSpPr>
        <p:spPr>
          <a:xfrm rot="1137871">
            <a:off x="2420631" y="5275342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Cultura B</a:t>
            </a:r>
          </a:p>
        </p:txBody>
      </p:sp>
      <p:sp>
        <p:nvSpPr>
          <p:cNvPr id="38" name="CaixaDeTexto 37"/>
          <p:cNvSpPr txBox="1"/>
          <p:nvPr/>
        </p:nvSpPr>
        <p:spPr>
          <a:xfrm rot="20668088">
            <a:off x="2564682" y="4716803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/>
              <a:t>145</a:t>
            </a:r>
            <a:endParaRPr lang="pt-BR" sz="1600" dirty="0"/>
          </a:p>
        </p:txBody>
      </p:sp>
      <p:sp>
        <p:nvSpPr>
          <p:cNvPr id="39" name="CaixaDeTexto 38"/>
          <p:cNvSpPr txBox="1"/>
          <p:nvPr/>
        </p:nvSpPr>
        <p:spPr>
          <a:xfrm rot="1161090">
            <a:off x="2276615" y="5464634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/>
              <a:t>152,5</a:t>
            </a:r>
          </a:p>
        </p:txBody>
      </p:sp>
      <p:sp>
        <p:nvSpPr>
          <p:cNvPr id="40" name="Seta dobrada para cima 39"/>
          <p:cNvSpPr/>
          <p:nvPr/>
        </p:nvSpPr>
        <p:spPr>
          <a:xfrm>
            <a:off x="1913879" y="5210674"/>
            <a:ext cx="360040" cy="270031"/>
          </a:xfrm>
          <a:prstGeom prst="bentUpArrow">
            <a:avLst/>
          </a:prstGeom>
          <a:solidFill>
            <a:srgbClr val="C00000"/>
          </a:solidFill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1"/>
          </a:p>
        </p:txBody>
      </p:sp>
    </p:spTree>
    <p:extLst>
      <p:ext uri="{BB962C8B-B14F-4D97-AF65-F5344CB8AC3E}">
        <p14:creationId xmlns:p14="http://schemas.microsoft.com/office/powerpoint/2010/main" val="2439713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22305" y="2977375"/>
            <a:ext cx="9099390" cy="2888165"/>
          </a:xfrm>
          <a:prstGeom prst="rect">
            <a:avLst/>
          </a:prstGeom>
        </p:spPr>
        <p:txBody>
          <a:bodyPr vert="horz" lIns="68580" tIns="34291" rIns="68580" bIns="3429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dirty="0"/>
              <a:t>Sabendo que a empresa deseja maximizar seu lucro esperado, determine:</a:t>
            </a:r>
          </a:p>
          <a:p>
            <a:pPr marL="642923" lvl="1" indent="-342891">
              <a:buFont typeface="+mj-lt"/>
              <a:buAutoNum type="arabicParenR"/>
            </a:pPr>
            <a:r>
              <a:rPr lang="pt-BR" sz="2400" dirty="0"/>
              <a:t>O valor esperado do negócio sem a informação adicional;</a:t>
            </a:r>
            <a:endParaRPr lang="pt-BR" sz="2400" b="1" dirty="0"/>
          </a:p>
          <a:p>
            <a:pPr marL="642923" lvl="1" indent="-342891">
              <a:buFont typeface="+mj-lt"/>
              <a:buAutoNum type="arabicParenR"/>
            </a:pPr>
            <a:r>
              <a:rPr lang="pt-BR" sz="2400" b="1" dirty="0"/>
              <a:t>O valor esperado do lucro do negócio com informação imperfeita</a:t>
            </a:r>
            <a:r>
              <a:rPr lang="pt-BR" sz="2400" dirty="0"/>
              <a:t>;</a:t>
            </a:r>
          </a:p>
          <a:p>
            <a:pPr marL="642923" lvl="1" indent="-342891">
              <a:buFont typeface="+mj-lt"/>
              <a:buAutoNum type="arabicParenR"/>
            </a:pPr>
            <a:r>
              <a:rPr lang="pt-BR" sz="2400" dirty="0"/>
              <a:t>O valor esperado do lucro do negócio com a compra da previsão; e,</a:t>
            </a:r>
          </a:p>
          <a:p>
            <a:pPr marL="642923" lvl="1" indent="-342891">
              <a:buFont typeface="+mj-lt"/>
              <a:buAutoNum type="arabicParenR"/>
            </a:pPr>
            <a:r>
              <a:rPr lang="pt-BR" sz="2400" dirty="0"/>
              <a:t>O valor esperado da previsão perfeita.</a:t>
            </a:r>
          </a:p>
        </p:txBody>
      </p:sp>
      <p:sp>
        <p:nvSpPr>
          <p:cNvPr id="27" name="Espaço Reservado para Conteúdo 2"/>
          <p:cNvSpPr>
            <a:spLocks noGrp="1"/>
          </p:cNvSpPr>
          <p:nvPr>
            <p:ph idx="1"/>
          </p:nvPr>
        </p:nvSpPr>
        <p:spPr>
          <a:xfrm>
            <a:off x="22305" y="2402019"/>
            <a:ext cx="3992134" cy="463846"/>
          </a:xfrm>
        </p:spPr>
        <p:txBody>
          <a:bodyPr anchor="ctr">
            <a:noAutofit/>
          </a:bodyPr>
          <a:lstStyle/>
          <a:p>
            <a:pPr lvl="0"/>
            <a:r>
              <a:rPr lang="pt-BR" sz="2000" dirty="0"/>
              <a:t>Custo da consulta é de R$ 20.000.</a:t>
            </a: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4047966"/>
              </p:ext>
            </p:extLst>
          </p:nvPr>
        </p:nvGraphicFramePr>
        <p:xfrm>
          <a:off x="11153" y="97918"/>
          <a:ext cx="4471639" cy="23266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304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137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1373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1373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4765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Cultura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Resultados (lucros) possíveis (R$)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020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Bom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25%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Médio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45%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Ruim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30%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79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A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760.000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280.000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- 570.000</a:t>
                      </a:r>
                      <a:endParaRPr lang="pt-B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79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B</a:t>
                      </a:r>
                      <a:endParaRPr lang="pt-B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400.000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250.000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- 200.000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5229370"/>
              </p:ext>
            </p:extLst>
          </p:nvPr>
        </p:nvGraphicFramePr>
        <p:xfrm>
          <a:off x="4594301" y="80637"/>
          <a:ext cx="4527394" cy="25237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662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192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1139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3048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2062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Resultados Previstos</a:t>
                      </a:r>
                      <a:endParaRPr lang="pt-BR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Resultados Reais</a:t>
                      </a:r>
                      <a:endParaRPr lang="pt-BR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062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Bom</a:t>
                      </a:r>
                      <a:endParaRPr lang="pt-BR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Médio</a:t>
                      </a:r>
                      <a:endParaRPr lang="pt-BR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Ruim</a:t>
                      </a:r>
                      <a:endParaRPr lang="pt-BR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06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Bom</a:t>
                      </a:r>
                      <a:endParaRPr lang="pt-BR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0,72</a:t>
                      </a:r>
                      <a:endParaRPr lang="pt-BR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0,08</a:t>
                      </a:r>
                      <a:endParaRPr lang="pt-BR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0,09</a:t>
                      </a:r>
                      <a:endParaRPr lang="pt-BR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06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Médio</a:t>
                      </a:r>
                      <a:endParaRPr lang="pt-BR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0,18</a:t>
                      </a:r>
                      <a:endParaRPr lang="pt-BR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0,85</a:t>
                      </a:r>
                      <a:endParaRPr lang="pt-BR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0,23</a:t>
                      </a:r>
                      <a:endParaRPr lang="pt-BR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06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Ruim</a:t>
                      </a:r>
                      <a:endParaRPr lang="pt-BR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0,10</a:t>
                      </a:r>
                      <a:endParaRPr lang="pt-BR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0,07</a:t>
                      </a:r>
                      <a:endParaRPr lang="pt-BR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0,68</a:t>
                      </a:r>
                      <a:endParaRPr lang="pt-BR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206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TOTAL</a:t>
                      </a:r>
                      <a:endParaRPr lang="pt-BR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1,00</a:t>
                      </a:r>
                      <a:endParaRPr lang="pt-BR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1,00</a:t>
                      </a:r>
                      <a:endParaRPr lang="pt-BR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1,00</a:t>
                      </a:r>
                      <a:endParaRPr lang="pt-BR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218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3813597"/>
              </p:ext>
            </p:extLst>
          </p:nvPr>
        </p:nvGraphicFramePr>
        <p:xfrm>
          <a:off x="377340" y="99896"/>
          <a:ext cx="8712967" cy="57661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1599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5279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1599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1599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3606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3191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80119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190024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Bom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1" i="1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Médio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1" i="1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Ruim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1" i="1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8732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1" i="1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1" i="1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1" i="1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1" i="1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88732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1" i="1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1" i="1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1" i="1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1" i="1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88732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       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1" i="1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1" i="1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1" i="1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1" i="1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88732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1" i="1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1" i="1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1" i="1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1" i="1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88732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1" i="1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1" i="1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1" i="1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1" i="1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</a:tbl>
          </a:graphicData>
        </a:graphic>
      </p:graphicFrame>
      <p:sp>
        <p:nvSpPr>
          <p:cNvPr id="9" name="Elipse 8"/>
          <p:cNvSpPr/>
          <p:nvPr/>
        </p:nvSpPr>
        <p:spPr>
          <a:xfrm>
            <a:off x="5008496" y="506395"/>
            <a:ext cx="349925" cy="2714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0" name="Conector reto 9"/>
          <p:cNvCxnSpPr>
            <a:stCxn id="9" idx="6"/>
          </p:cNvCxnSpPr>
          <p:nvPr/>
        </p:nvCxnSpPr>
        <p:spPr>
          <a:xfrm flipV="1">
            <a:off x="5358421" y="487139"/>
            <a:ext cx="920459" cy="15497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 flipV="1">
            <a:off x="5358421" y="249111"/>
            <a:ext cx="1003663" cy="392999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 de cantos arredondados 12"/>
          <p:cNvSpPr/>
          <p:nvPr/>
        </p:nvSpPr>
        <p:spPr>
          <a:xfrm>
            <a:off x="2901249" y="1049250"/>
            <a:ext cx="437407" cy="27142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4" name="Conector reto 13"/>
          <p:cNvCxnSpPr/>
          <p:nvPr/>
        </p:nvCxnSpPr>
        <p:spPr>
          <a:xfrm flipV="1">
            <a:off x="3338654" y="676038"/>
            <a:ext cx="1665824" cy="50892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/>
          <p:cNvSpPr txBox="1"/>
          <p:nvPr/>
        </p:nvSpPr>
        <p:spPr>
          <a:xfrm rot="20651001">
            <a:off x="3837921" y="498219"/>
            <a:ext cx="1399702" cy="377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Cultura A</a:t>
            </a:r>
          </a:p>
        </p:txBody>
      </p:sp>
      <p:cxnSp>
        <p:nvCxnSpPr>
          <p:cNvPr id="26" name="Conector reto 25"/>
          <p:cNvCxnSpPr/>
          <p:nvPr/>
        </p:nvCxnSpPr>
        <p:spPr>
          <a:xfrm>
            <a:off x="3338654" y="1184965"/>
            <a:ext cx="1665824" cy="368142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ixaDeTexto 26"/>
          <p:cNvSpPr txBox="1"/>
          <p:nvPr/>
        </p:nvSpPr>
        <p:spPr>
          <a:xfrm rot="711255">
            <a:off x="3701593" y="1376014"/>
            <a:ext cx="1399702" cy="377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Cultura B</a:t>
            </a:r>
          </a:p>
        </p:txBody>
      </p:sp>
      <p:sp>
        <p:nvSpPr>
          <p:cNvPr id="35" name="Retângulo de cantos arredondados 34"/>
          <p:cNvSpPr/>
          <p:nvPr/>
        </p:nvSpPr>
        <p:spPr>
          <a:xfrm>
            <a:off x="2901249" y="3006960"/>
            <a:ext cx="437407" cy="27142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6" name="Conector reto 35"/>
          <p:cNvCxnSpPr/>
          <p:nvPr/>
        </p:nvCxnSpPr>
        <p:spPr>
          <a:xfrm flipV="1">
            <a:off x="3338654" y="2612069"/>
            <a:ext cx="1665824" cy="53060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aixaDeTexto 36"/>
          <p:cNvSpPr txBox="1"/>
          <p:nvPr/>
        </p:nvSpPr>
        <p:spPr>
          <a:xfrm rot="20519045">
            <a:off x="3846797" y="2447050"/>
            <a:ext cx="1399702" cy="377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Cultura A</a:t>
            </a:r>
          </a:p>
        </p:txBody>
      </p:sp>
      <p:cxnSp>
        <p:nvCxnSpPr>
          <p:cNvPr id="43" name="Conector reto 42"/>
          <p:cNvCxnSpPr/>
          <p:nvPr/>
        </p:nvCxnSpPr>
        <p:spPr>
          <a:xfrm>
            <a:off x="3338654" y="3142675"/>
            <a:ext cx="1665824" cy="37965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aixaDeTexto 43"/>
          <p:cNvSpPr txBox="1"/>
          <p:nvPr/>
        </p:nvSpPr>
        <p:spPr>
          <a:xfrm rot="851153">
            <a:off x="3754858" y="3333723"/>
            <a:ext cx="1399702" cy="377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Cultura B</a:t>
            </a:r>
          </a:p>
        </p:txBody>
      </p:sp>
      <p:sp>
        <p:nvSpPr>
          <p:cNvPr id="50" name="Retângulo de cantos arredondados 49"/>
          <p:cNvSpPr/>
          <p:nvPr/>
        </p:nvSpPr>
        <p:spPr>
          <a:xfrm>
            <a:off x="2901249" y="4917095"/>
            <a:ext cx="437407" cy="27142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1" name="Conector reto 50"/>
          <p:cNvCxnSpPr/>
          <p:nvPr/>
        </p:nvCxnSpPr>
        <p:spPr>
          <a:xfrm flipV="1">
            <a:off x="3338654" y="4533943"/>
            <a:ext cx="1669842" cy="51886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CaixaDeTexto 51"/>
          <p:cNvSpPr txBox="1"/>
          <p:nvPr/>
        </p:nvSpPr>
        <p:spPr>
          <a:xfrm rot="20581373">
            <a:off x="3873431" y="4348308"/>
            <a:ext cx="1399702" cy="377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Cultura A</a:t>
            </a:r>
          </a:p>
        </p:txBody>
      </p:sp>
      <p:cxnSp>
        <p:nvCxnSpPr>
          <p:cNvPr id="58" name="Conector reto 57"/>
          <p:cNvCxnSpPr/>
          <p:nvPr/>
        </p:nvCxnSpPr>
        <p:spPr>
          <a:xfrm>
            <a:off x="3338654" y="5052809"/>
            <a:ext cx="1669842" cy="359232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CaixaDeTexto 58"/>
          <p:cNvSpPr txBox="1"/>
          <p:nvPr/>
        </p:nvSpPr>
        <p:spPr>
          <a:xfrm rot="881750">
            <a:off x="3710466" y="5243859"/>
            <a:ext cx="1399702" cy="377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Cultura B</a:t>
            </a:r>
          </a:p>
        </p:txBody>
      </p:sp>
      <p:sp>
        <p:nvSpPr>
          <p:cNvPr id="64" name="Elipse 63"/>
          <p:cNvSpPr/>
          <p:nvPr/>
        </p:nvSpPr>
        <p:spPr>
          <a:xfrm>
            <a:off x="276808" y="3017101"/>
            <a:ext cx="349925" cy="2714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68" name="Conector reto 67"/>
          <p:cNvCxnSpPr/>
          <p:nvPr/>
        </p:nvCxnSpPr>
        <p:spPr>
          <a:xfrm flipV="1">
            <a:off x="626733" y="3166254"/>
            <a:ext cx="2274515" cy="10142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ector reto 68"/>
          <p:cNvCxnSpPr/>
          <p:nvPr/>
        </p:nvCxnSpPr>
        <p:spPr>
          <a:xfrm flipV="1">
            <a:off x="626733" y="1208547"/>
            <a:ext cx="2274515" cy="1967852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ector reto 69"/>
          <p:cNvCxnSpPr/>
          <p:nvPr/>
        </p:nvCxnSpPr>
        <p:spPr>
          <a:xfrm>
            <a:off x="626733" y="3176397"/>
            <a:ext cx="2274515" cy="1899994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CaixaDeTexto 70"/>
          <p:cNvSpPr txBox="1"/>
          <p:nvPr/>
        </p:nvSpPr>
        <p:spPr>
          <a:xfrm rot="19005815">
            <a:off x="919877" y="1793192"/>
            <a:ext cx="1633473" cy="377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Previsão: Bom</a:t>
            </a:r>
          </a:p>
        </p:txBody>
      </p:sp>
      <p:sp>
        <p:nvSpPr>
          <p:cNvPr id="72" name="CaixaDeTexto 71"/>
          <p:cNvSpPr txBox="1"/>
          <p:nvPr/>
        </p:nvSpPr>
        <p:spPr>
          <a:xfrm rot="2415852">
            <a:off x="1239980" y="3973486"/>
            <a:ext cx="1633473" cy="377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Previsão: Ruim</a:t>
            </a:r>
          </a:p>
        </p:txBody>
      </p:sp>
      <p:sp>
        <p:nvSpPr>
          <p:cNvPr id="75" name="CaixaDeTexto 74"/>
          <p:cNvSpPr txBox="1"/>
          <p:nvPr/>
        </p:nvSpPr>
        <p:spPr>
          <a:xfrm>
            <a:off x="1038997" y="2843394"/>
            <a:ext cx="2177962" cy="377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Previsão: Médio</a:t>
            </a:r>
          </a:p>
        </p:txBody>
      </p:sp>
    </p:spTree>
    <p:extLst>
      <p:ext uri="{BB962C8B-B14F-4D97-AF65-F5344CB8AC3E}">
        <p14:creationId xmlns:p14="http://schemas.microsoft.com/office/powerpoint/2010/main" val="80383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xmlns="" id="{801F3CED-7A93-43FA-AD4A-33DDAB6272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91089722"/>
              </p:ext>
            </p:extLst>
          </p:nvPr>
        </p:nvGraphicFramePr>
        <p:xfrm>
          <a:off x="261257" y="1273630"/>
          <a:ext cx="8643258" cy="45937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Título 1"/>
          <p:cNvSpPr>
            <a:spLocks noGrp="1"/>
          </p:cNvSpPr>
          <p:nvPr>
            <p:ph type="ctrTitle"/>
          </p:nvPr>
        </p:nvSpPr>
        <p:spPr>
          <a:xfrm>
            <a:off x="261257" y="217549"/>
            <a:ext cx="8643258" cy="908887"/>
          </a:xfrm>
        </p:spPr>
        <p:txBody>
          <a:bodyPr>
            <a:noAutofit/>
          </a:bodyPr>
          <a:lstStyle/>
          <a:p>
            <a:pPr algn="ctr"/>
            <a:r>
              <a:rPr lang="pt-BR" sz="3733" dirty="0"/>
              <a:t>Erros mais comuns na determinação dos fluxos de caixa incrementais:</a:t>
            </a:r>
          </a:p>
        </p:txBody>
      </p:sp>
    </p:spTree>
    <p:extLst>
      <p:ext uri="{BB962C8B-B14F-4D97-AF65-F5344CB8AC3E}">
        <p14:creationId xmlns:p14="http://schemas.microsoft.com/office/powerpoint/2010/main" val="32523474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3813597"/>
              </p:ext>
            </p:extLst>
          </p:nvPr>
        </p:nvGraphicFramePr>
        <p:xfrm>
          <a:off x="377340" y="99896"/>
          <a:ext cx="8712967" cy="57661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1599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5279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1599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1599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3606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3191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80119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190024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Bom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1" i="1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Médio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1" i="1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Ruim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1" i="1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8732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1" i="1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1" i="1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1" i="1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1" i="1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88732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1" i="1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1" i="1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1" i="1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1" i="1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88732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       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1" i="1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1" i="1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1" i="1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1" i="1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88732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1" i="1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1" i="1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1" i="1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1" i="1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88732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1" i="1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1" i="1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1" i="1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1" i="1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</a:tbl>
          </a:graphicData>
        </a:graphic>
      </p:graphicFrame>
      <p:sp>
        <p:nvSpPr>
          <p:cNvPr id="9" name="Elipse 8"/>
          <p:cNvSpPr/>
          <p:nvPr/>
        </p:nvSpPr>
        <p:spPr>
          <a:xfrm>
            <a:off x="5008496" y="506395"/>
            <a:ext cx="349925" cy="2714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0" name="Conector reto 9"/>
          <p:cNvCxnSpPr>
            <a:stCxn id="9" idx="6"/>
          </p:cNvCxnSpPr>
          <p:nvPr/>
        </p:nvCxnSpPr>
        <p:spPr>
          <a:xfrm flipV="1">
            <a:off x="5358421" y="487139"/>
            <a:ext cx="920459" cy="15497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 flipV="1">
            <a:off x="5358421" y="249111"/>
            <a:ext cx="1003663" cy="392999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>
            <a:off x="5358421" y="642110"/>
            <a:ext cx="976978" cy="6445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 de cantos arredondados 12"/>
          <p:cNvSpPr/>
          <p:nvPr/>
        </p:nvSpPr>
        <p:spPr>
          <a:xfrm>
            <a:off x="2901249" y="1049250"/>
            <a:ext cx="437407" cy="27142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4" name="Conector reto 13"/>
          <p:cNvCxnSpPr/>
          <p:nvPr/>
        </p:nvCxnSpPr>
        <p:spPr>
          <a:xfrm flipV="1">
            <a:off x="3338654" y="676038"/>
            <a:ext cx="1665824" cy="50892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/>
          <p:cNvSpPr txBox="1"/>
          <p:nvPr/>
        </p:nvSpPr>
        <p:spPr>
          <a:xfrm rot="20651001">
            <a:off x="3837921" y="498219"/>
            <a:ext cx="1399702" cy="377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Cultura A</a:t>
            </a:r>
          </a:p>
        </p:txBody>
      </p:sp>
      <p:sp>
        <p:nvSpPr>
          <p:cNvPr id="21" name="Elipse 20"/>
          <p:cNvSpPr/>
          <p:nvPr/>
        </p:nvSpPr>
        <p:spPr>
          <a:xfrm>
            <a:off x="5008496" y="1456392"/>
            <a:ext cx="349925" cy="2714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2" name="Conector reto 21"/>
          <p:cNvCxnSpPr>
            <a:stCxn id="21" idx="6"/>
          </p:cNvCxnSpPr>
          <p:nvPr/>
        </p:nvCxnSpPr>
        <p:spPr>
          <a:xfrm flipV="1">
            <a:off x="5358421" y="1463134"/>
            <a:ext cx="920459" cy="128972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/>
          <p:cNvCxnSpPr/>
          <p:nvPr/>
        </p:nvCxnSpPr>
        <p:spPr>
          <a:xfrm flipV="1">
            <a:off x="5358421" y="1236270"/>
            <a:ext cx="1000438" cy="355839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to 23"/>
          <p:cNvCxnSpPr/>
          <p:nvPr/>
        </p:nvCxnSpPr>
        <p:spPr>
          <a:xfrm>
            <a:off x="5358421" y="1592106"/>
            <a:ext cx="976978" cy="125401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to 25"/>
          <p:cNvCxnSpPr/>
          <p:nvPr/>
        </p:nvCxnSpPr>
        <p:spPr>
          <a:xfrm>
            <a:off x="3338654" y="1184965"/>
            <a:ext cx="1665824" cy="368142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ixaDeTexto 26"/>
          <p:cNvSpPr txBox="1"/>
          <p:nvPr/>
        </p:nvSpPr>
        <p:spPr>
          <a:xfrm rot="711255">
            <a:off x="3701593" y="1376014"/>
            <a:ext cx="1399702" cy="377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Cultura B</a:t>
            </a:r>
          </a:p>
        </p:txBody>
      </p:sp>
      <p:sp>
        <p:nvSpPr>
          <p:cNvPr id="31" name="Elipse 30"/>
          <p:cNvSpPr/>
          <p:nvPr/>
        </p:nvSpPr>
        <p:spPr>
          <a:xfrm>
            <a:off x="5008496" y="2464105"/>
            <a:ext cx="349925" cy="2714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2" name="Conector reto 31"/>
          <p:cNvCxnSpPr>
            <a:stCxn id="31" idx="6"/>
          </p:cNvCxnSpPr>
          <p:nvPr/>
        </p:nvCxnSpPr>
        <p:spPr>
          <a:xfrm flipV="1">
            <a:off x="5358421" y="2480988"/>
            <a:ext cx="920459" cy="118831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/>
          <p:cNvCxnSpPr/>
          <p:nvPr/>
        </p:nvCxnSpPr>
        <p:spPr>
          <a:xfrm flipV="1">
            <a:off x="5358421" y="2227912"/>
            <a:ext cx="976978" cy="371909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to 33"/>
          <p:cNvCxnSpPr/>
          <p:nvPr/>
        </p:nvCxnSpPr>
        <p:spPr>
          <a:xfrm>
            <a:off x="5358421" y="2599819"/>
            <a:ext cx="976978" cy="132315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tângulo de cantos arredondados 34"/>
          <p:cNvSpPr/>
          <p:nvPr/>
        </p:nvSpPr>
        <p:spPr>
          <a:xfrm>
            <a:off x="2901249" y="3006960"/>
            <a:ext cx="437407" cy="27142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6" name="Conector reto 35"/>
          <p:cNvCxnSpPr/>
          <p:nvPr/>
        </p:nvCxnSpPr>
        <p:spPr>
          <a:xfrm flipV="1">
            <a:off x="3338654" y="2612069"/>
            <a:ext cx="1665824" cy="53060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aixaDeTexto 36"/>
          <p:cNvSpPr txBox="1"/>
          <p:nvPr/>
        </p:nvSpPr>
        <p:spPr>
          <a:xfrm rot="20519045">
            <a:off x="3846797" y="2447050"/>
            <a:ext cx="1399702" cy="377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Cultura A</a:t>
            </a:r>
          </a:p>
        </p:txBody>
      </p:sp>
      <p:sp>
        <p:nvSpPr>
          <p:cNvPr id="39" name="Elipse 38"/>
          <p:cNvSpPr/>
          <p:nvPr/>
        </p:nvSpPr>
        <p:spPr>
          <a:xfrm>
            <a:off x="5008496" y="3414102"/>
            <a:ext cx="349925" cy="2714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0" name="Conector reto 39"/>
          <p:cNvCxnSpPr>
            <a:stCxn id="39" idx="6"/>
          </p:cNvCxnSpPr>
          <p:nvPr/>
        </p:nvCxnSpPr>
        <p:spPr>
          <a:xfrm flipV="1">
            <a:off x="5358421" y="3490303"/>
            <a:ext cx="920459" cy="5951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to 40"/>
          <p:cNvCxnSpPr/>
          <p:nvPr/>
        </p:nvCxnSpPr>
        <p:spPr>
          <a:xfrm flipV="1">
            <a:off x="5358421" y="3242001"/>
            <a:ext cx="991451" cy="307815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to 41"/>
          <p:cNvCxnSpPr/>
          <p:nvPr/>
        </p:nvCxnSpPr>
        <p:spPr>
          <a:xfrm>
            <a:off x="5358421" y="3549816"/>
            <a:ext cx="976978" cy="16670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to 42"/>
          <p:cNvCxnSpPr/>
          <p:nvPr/>
        </p:nvCxnSpPr>
        <p:spPr>
          <a:xfrm>
            <a:off x="3338654" y="3142675"/>
            <a:ext cx="1665824" cy="37965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aixaDeTexto 43"/>
          <p:cNvSpPr txBox="1"/>
          <p:nvPr/>
        </p:nvSpPr>
        <p:spPr>
          <a:xfrm rot="851153">
            <a:off x="3754858" y="3333723"/>
            <a:ext cx="1399702" cy="377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Cultura B</a:t>
            </a:r>
          </a:p>
        </p:txBody>
      </p:sp>
      <p:sp>
        <p:nvSpPr>
          <p:cNvPr id="46" name="Elipse 45"/>
          <p:cNvSpPr/>
          <p:nvPr/>
        </p:nvSpPr>
        <p:spPr>
          <a:xfrm>
            <a:off x="5008496" y="4374240"/>
            <a:ext cx="349925" cy="2714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7" name="Conector reto 46"/>
          <p:cNvCxnSpPr>
            <a:stCxn id="46" idx="6"/>
          </p:cNvCxnSpPr>
          <p:nvPr/>
        </p:nvCxnSpPr>
        <p:spPr>
          <a:xfrm flipV="1">
            <a:off x="5358421" y="4499641"/>
            <a:ext cx="920459" cy="1031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to 47"/>
          <p:cNvCxnSpPr/>
          <p:nvPr/>
        </p:nvCxnSpPr>
        <p:spPr>
          <a:xfrm flipV="1">
            <a:off x="5358421" y="4230997"/>
            <a:ext cx="1010635" cy="27895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to 48"/>
          <p:cNvCxnSpPr/>
          <p:nvPr/>
        </p:nvCxnSpPr>
        <p:spPr>
          <a:xfrm>
            <a:off x="5358421" y="4509954"/>
            <a:ext cx="976978" cy="19343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tângulo de cantos arredondados 49"/>
          <p:cNvSpPr/>
          <p:nvPr/>
        </p:nvSpPr>
        <p:spPr>
          <a:xfrm>
            <a:off x="2901249" y="4917095"/>
            <a:ext cx="437407" cy="27142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1" name="Conector reto 50"/>
          <p:cNvCxnSpPr/>
          <p:nvPr/>
        </p:nvCxnSpPr>
        <p:spPr>
          <a:xfrm flipV="1">
            <a:off x="3338654" y="4533943"/>
            <a:ext cx="1669842" cy="51886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CaixaDeTexto 51"/>
          <p:cNvSpPr txBox="1"/>
          <p:nvPr/>
        </p:nvSpPr>
        <p:spPr>
          <a:xfrm rot="20581373">
            <a:off x="3873431" y="4348308"/>
            <a:ext cx="1399702" cy="377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Cultura A</a:t>
            </a:r>
          </a:p>
        </p:txBody>
      </p:sp>
      <p:sp>
        <p:nvSpPr>
          <p:cNvPr id="54" name="Elipse 53"/>
          <p:cNvSpPr/>
          <p:nvPr/>
        </p:nvSpPr>
        <p:spPr>
          <a:xfrm>
            <a:off x="5008496" y="5324237"/>
            <a:ext cx="349925" cy="2714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5" name="Conector reto 54"/>
          <p:cNvCxnSpPr>
            <a:stCxn id="54" idx="6"/>
          </p:cNvCxnSpPr>
          <p:nvPr/>
        </p:nvCxnSpPr>
        <p:spPr>
          <a:xfrm>
            <a:off x="5358421" y="5459951"/>
            <a:ext cx="920459" cy="4491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to 55"/>
          <p:cNvCxnSpPr/>
          <p:nvPr/>
        </p:nvCxnSpPr>
        <p:spPr>
          <a:xfrm flipV="1">
            <a:off x="5358421" y="5241323"/>
            <a:ext cx="980277" cy="218629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to 56"/>
          <p:cNvCxnSpPr/>
          <p:nvPr/>
        </p:nvCxnSpPr>
        <p:spPr>
          <a:xfrm>
            <a:off x="5358421" y="5459951"/>
            <a:ext cx="976978" cy="21862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to 57"/>
          <p:cNvCxnSpPr/>
          <p:nvPr/>
        </p:nvCxnSpPr>
        <p:spPr>
          <a:xfrm>
            <a:off x="3338654" y="5052809"/>
            <a:ext cx="1669842" cy="359232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CaixaDeTexto 58"/>
          <p:cNvSpPr txBox="1"/>
          <p:nvPr/>
        </p:nvSpPr>
        <p:spPr>
          <a:xfrm rot="881750">
            <a:off x="3710466" y="5243859"/>
            <a:ext cx="1399702" cy="377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Cultura B</a:t>
            </a:r>
          </a:p>
        </p:txBody>
      </p:sp>
      <p:sp>
        <p:nvSpPr>
          <p:cNvPr id="64" name="Elipse 63"/>
          <p:cNvSpPr/>
          <p:nvPr/>
        </p:nvSpPr>
        <p:spPr>
          <a:xfrm>
            <a:off x="276808" y="3017101"/>
            <a:ext cx="349925" cy="2714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68" name="Conector reto 67"/>
          <p:cNvCxnSpPr/>
          <p:nvPr/>
        </p:nvCxnSpPr>
        <p:spPr>
          <a:xfrm flipV="1">
            <a:off x="626733" y="3166254"/>
            <a:ext cx="2274515" cy="10142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ector reto 68"/>
          <p:cNvCxnSpPr/>
          <p:nvPr/>
        </p:nvCxnSpPr>
        <p:spPr>
          <a:xfrm flipV="1">
            <a:off x="626733" y="1208547"/>
            <a:ext cx="2274515" cy="1967852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ector reto 69"/>
          <p:cNvCxnSpPr/>
          <p:nvPr/>
        </p:nvCxnSpPr>
        <p:spPr>
          <a:xfrm>
            <a:off x="626733" y="3176397"/>
            <a:ext cx="2274515" cy="1899994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CaixaDeTexto 70"/>
          <p:cNvSpPr txBox="1"/>
          <p:nvPr/>
        </p:nvSpPr>
        <p:spPr>
          <a:xfrm rot="19005815">
            <a:off x="919877" y="1793192"/>
            <a:ext cx="1633473" cy="377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Previsão: Bom</a:t>
            </a:r>
          </a:p>
        </p:txBody>
      </p:sp>
      <p:sp>
        <p:nvSpPr>
          <p:cNvPr id="72" name="CaixaDeTexto 71"/>
          <p:cNvSpPr txBox="1"/>
          <p:nvPr/>
        </p:nvSpPr>
        <p:spPr>
          <a:xfrm rot="2415852">
            <a:off x="1239980" y="3973486"/>
            <a:ext cx="1633473" cy="377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Previsão: Ruim</a:t>
            </a:r>
          </a:p>
        </p:txBody>
      </p:sp>
      <p:sp>
        <p:nvSpPr>
          <p:cNvPr id="75" name="CaixaDeTexto 74"/>
          <p:cNvSpPr txBox="1"/>
          <p:nvPr/>
        </p:nvSpPr>
        <p:spPr>
          <a:xfrm>
            <a:off x="1038997" y="2843394"/>
            <a:ext cx="2177962" cy="377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Previsão: Médio</a:t>
            </a:r>
          </a:p>
        </p:txBody>
      </p:sp>
    </p:spTree>
    <p:extLst>
      <p:ext uri="{BB962C8B-B14F-4D97-AF65-F5344CB8AC3E}">
        <p14:creationId xmlns:p14="http://schemas.microsoft.com/office/powerpoint/2010/main" val="399286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956417"/>
              </p:ext>
            </p:extLst>
          </p:nvPr>
        </p:nvGraphicFramePr>
        <p:xfrm>
          <a:off x="377340" y="99896"/>
          <a:ext cx="8712967" cy="57661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1599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5279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1599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1599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3606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3191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80119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190024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Bom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1" i="1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Médio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1" i="1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Ruim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1" i="1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8732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1" i="1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Bom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1" i="1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Médio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1" i="1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Ruim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1" i="1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88732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1" i="1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Bom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1" i="1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Médio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1" i="1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Ruim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1" i="1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88732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       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1" i="1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Bom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1" i="1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Médio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1" i="1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Ruim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1" i="1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88732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1" i="1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Bom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1" i="1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Médio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1" i="1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Ruim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1" i="1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88732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1" i="1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Bom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1" i="1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Médio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1" i="1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Ruim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1" i="1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</a:tbl>
          </a:graphicData>
        </a:graphic>
      </p:graphicFrame>
      <p:sp>
        <p:nvSpPr>
          <p:cNvPr id="9" name="Elipse 8"/>
          <p:cNvSpPr/>
          <p:nvPr/>
        </p:nvSpPr>
        <p:spPr>
          <a:xfrm>
            <a:off x="5008496" y="506395"/>
            <a:ext cx="349925" cy="2714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0" name="Conector reto 9"/>
          <p:cNvCxnSpPr>
            <a:stCxn id="9" idx="6"/>
          </p:cNvCxnSpPr>
          <p:nvPr/>
        </p:nvCxnSpPr>
        <p:spPr>
          <a:xfrm flipV="1">
            <a:off x="5358421" y="487139"/>
            <a:ext cx="920459" cy="15497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 flipV="1">
            <a:off x="5358421" y="249111"/>
            <a:ext cx="1003663" cy="392999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>
            <a:off x="5358421" y="642110"/>
            <a:ext cx="976978" cy="6445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 de cantos arredondados 12"/>
          <p:cNvSpPr/>
          <p:nvPr/>
        </p:nvSpPr>
        <p:spPr>
          <a:xfrm>
            <a:off x="2901249" y="1049250"/>
            <a:ext cx="437407" cy="27142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4" name="Conector reto 13"/>
          <p:cNvCxnSpPr/>
          <p:nvPr/>
        </p:nvCxnSpPr>
        <p:spPr>
          <a:xfrm flipV="1">
            <a:off x="3338654" y="676038"/>
            <a:ext cx="1665824" cy="50892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/>
          <p:cNvSpPr txBox="1"/>
          <p:nvPr/>
        </p:nvSpPr>
        <p:spPr>
          <a:xfrm rot="20651001">
            <a:off x="3837921" y="498219"/>
            <a:ext cx="1399702" cy="377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Cultura A</a:t>
            </a:r>
          </a:p>
        </p:txBody>
      </p:sp>
      <p:sp>
        <p:nvSpPr>
          <p:cNvPr id="21" name="Elipse 20"/>
          <p:cNvSpPr/>
          <p:nvPr/>
        </p:nvSpPr>
        <p:spPr>
          <a:xfrm>
            <a:off x="5008496" y="1456392"/>
            <a:ext cx="349925" cy="2714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2" name="Conector reto 21"/>
          <p:cNvCxnSpPr>
            <a:stCxn id="21" idx="6"/>
          </p:cNvCxnSpPr>
          <p:nvPr/>
        </p:nvCxnSpPr>
        <p:spPr>
          <a:xfrm flipV="1">
            <a:off x="5358421" y="1463134"/>
            <a:ext cx="920459" cy="128972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/>
          <p:cNvCxnSpPr/>
          <p:nvPr/>
        </p:nvCxnSpPr>
        <p:spPr>
          <a:xfrm flipV="1">
            <a:off x="5358421" y="1236270"/>
            <a:ext cx="1000438" cy="355839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to 23"/>
          <p:cNvCxnSpPr/>
          <p:nvPr/>
        </p:nvCxnSpPr>
        <p:spPr>
          <a:xfrm>
            <a:off x="5358421" y="1592106"/>
            <a:ext cx="976978" cy="125401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to 25"/>
          <p:cNvCxnSpPr/>
          <p:nvPr/>
        </p:nvCxnSpPr>
        <p:spPr>
          <a:xfrm>
            <a:off x="3338654" y="1184965"/>
            <a:ext cx="1665824" cy="368142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ixaDeTexto 26"/>
          <p:cNvSpPr txBox="1"/>
          <p:nvPr/>
        </p:nvSpPr>
        <p:spPr>
          <a:xfrm rot="711255">
            <a:off x="3701593" y="1376014"/>
            <a:ext cx="1399702" cy="377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Cultura B</a:t>
            </a:r>
          </a:p>
        </p:txBody>
      </p:sp>
      <p:sp>
        <p:nvSpPr>
          <p:cNvPr id="31" name="Elipse 30"/>
          <p:cNvSpPr/>
          <p:nvPr/>
        </p:nvSpPr>
        <p:spPr>
          <a:xfrm>
            <a:off x="5008496" y="2464105"/>
            <a:ext cx="349925" cy="2714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2" name="Conector reto 31"/>
          <p:cNvCxnSpPr>
            <a:stCxn id="31" idx="6"/>
          </p:cNvCxnSpPr>
          <p:nvPr/>
        </p:nvCxnSpPr>
        <p:spPr>
          <a:xfrm flipV="1">
            <a:off x="5358421" y="2480988"/>
            <a:ext cx="920459" cy="118831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/>
          <p:cNvCxnSpPr/>
          <p:nvPr/>
        </p:nvCxnSpPr>
        <p:spPr>
          <a:xfrm flipV="1">
            <a:off x="5358421" y="2227912"/>
            <a:ext cx="976978" cy="371909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to 33"/>
          <p:cNvCxnSpPr/>
          <p:nvPr/>
        </p:nvCxnSpPr>
        <p:spPr>
          <a:xfrm>
            <a:off x="5358421" y="2599819"/>
            <a:ext cx="976978" cy="132315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tângulo de cantos arredondados 34"/>
          <p:cNvSpPr/>
          <p:nvPr/>
        </p:nvSpPr>
        <p:spPr>
          <a:xfrm>
            <a:off x="2901249" y="3006960"/>
            <a:ext cx="437407" cy="27142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6" name="Conector reto 35"/>
          <p:cNvCxnSpPr/>
          <p:nvPr/>
        </p:nvCxnSpPr>
        <p:spPr>
          <a:xfrm flipV="1">
            <a:off x="3338654" y="2612069"/>
            <a:ext cx="1665824" cy="53060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aixaDeTexto 36"/>
          <p:cNvSpPr txBox="1"/>
          <p:nvPr/>
        </p:nvSpPr>
        <p:spPr>
          <a:xfrm rot="20519045">
            <a:off x="3846797" y="2447050"/>
            <a:ext cx="1399702" cy="377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Cultura A</a:t>
            </a:r>
          </a:p>
        </p:txBody>
      </p:sp>
      <p:sp>
        <p:nvSpPr>
          <p:cNvPr id="39" name="Elipse 38"/>
          <p:cNvSpPr/>
          <p:nvPr/>
        </p:nvSpPr>
        <p:spPr>
          <a:xfrm>
            <a:off x="5008496" y="3414102"/>
            <a:ext cx="349925" cy="2714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0" name="Conector reto 39"/>
          <p:cNvCxnSpPr>
            <a:stCxn id="39" idx="6"/>
          </p:cNvCxnSpPr>
          <p:nvPr/>
        </p:nvCxnSpPr>
        <p:spPr>
          <a:xfrm flipV="1">
            <a:off x="5358421" y="3490303"/>
            <a:ext cx="920459" cy="5951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to 40"/>
          <p:cNvCxnSpPr/>
          <p:nvPr/>
        </p:nvCxnSpPr>
        <p:spPr>
          <a:xfrm flipV="1">
            <a:off x="5358421" y="3242001"/>
            <a:ext cx="991451" cy="307815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to 41"/>
          <p:cNvCxnSpPr/>
          <p:nvPr/>
        </p:nvCxnSpPr>
        <p:spPr>
          <a:xfrm>
            <a:off x="5358421" y="3549816"/>
            <a:ext cx="976978" cy="16670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to 42"/>
          <p:cNvCxnSpPr/>
          <p:nvPr/>
        </p:nvCxnSpPr>
        <p:spPr>
          <a:xfrm>
            <a:off x="3338654" y="3142675"/>
            <a:ext cx="1665824" cy="37965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aixaDeTexto 43"/>
          <p:cNvSpPr txBox="1"/>
          <p:nvPr/>
        </p:nvSpPr>
        <p:spPr>
          <a:xfrm rot="851153">
            <a:off x="3754858" y="3333723"/>
            <a:ext cx="1399702" cy="377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Cultura B</a:t>
            </a:r>
          </a:p>
        </p:txBody>
      </p:sp>
      <p:sp>
        <p:nvSpPr>
          <p:cNvPr id="46" name="Elipse 45"/>
          <p:cNvSpPr/>
          <p:nvPr/>
        </p:nvSpPr>
        <p:spPr>
          <a:xfrm>
            <a:off x="5008496" y="4374240"/>
            <a:ext cx="349925" cy="2714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7" name="Conector reto 46"/>
          <p:cNvCxnSpPr>
            <a:stCxn id="46" idx="6"/>
          </p:cNvCxnSpPr>
          <p:nvPr/>
        </p:nvCxnSpPr>
        <p:spPr>
          <a:xfrm flipV="1">
            <a:off x="5358421" y="4499641"/>
            <a:ext cx="920459" cy="1031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to 47"/>
          <p:cNvCxnSpPr/>
          <p:nvPr/>
        </p:nvCxnSpPr>
        <p:spPr>
          <a:xfrm flipV="1">
            <a:off x="5358421" y="4230997"/>
            <a:ext cx="1010635" cy="27895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to 48"/>
          <p:cNvCxnSpPr/>
          <p:nvPr/>
        </p:nvCxnSpPr>
        <p:spPr>
          <a:xfrm>
            <a:off x="5358421" y="4509954"/>
            <a:ext cx="976978" cy="19343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tângulo de cantos arredondados 49"/>
          <p:cNvSpPr/>
          <p:nvPr/>
        </p:nvSpPr>
        <p:spPr>
          <a:xfrm>
            <a:off x="2901249" y="4917095"/>
            <a:ext cx="437407" cy="27142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1" name="Conector reto 50"/>
          <p:cNvCxnSpPr/>
          <p:nvPr/>
        </p:nvCxnSpPr>
        <p:spPr>
          <a:xfrm flipV="1">
            <a:off x="3338654" y="4533943"/>
            <a:ext cx="1669842" cy="51886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CaixaDeTexto 51"/>
          <p:cNvSpPr txBox="1"/>
          <p:nvPr/>
        </p:nvSpPr>
        <p:spPr>
          <a:xfrm rot="20581373">
            <a:off x="3873431" y="4348308"/>
            <a:ext cx="1399702" cy="377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Cultura A</a:t>
            </a:r>
          </a:p>
        </p:txBody>
      </p:sp>
      <p:sp>
        <p:nvSpPr>
          <p:cNvPr id="54" name="Elipse 53"/>
          <p:cNvSpPr/>
          <p:nvPr/>
        </p:nvSpPr>
        <p:spPr>
          <a:xfrm>
            <a:off x="5008496" y="5324237"/>
            <a:ext cx="349925" cy="2714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5" name="Conector reto 54"/>
          <p:cNvCxnSpPr>
            <a:stCxn id="54" idx="6"/>
          </p:cNvCxnSpPr>
          <p:nvPr/>
        </p:nvCxnSpPr>
        <p:spPr>
          <a:xfrm>
            <a:off x="5358421" y="5459951"/>
            <a:ext cx="920459" cy="4491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to 55"/>
          <p:cNvCxnSpPr/>
          <p:nvPr/>
        </p:nvCxnSpPr>
        <p:spPr>
          <a:xfrm flipV="1">
            <a:off x="5358421" y="5241323"/>
            <a:ext cx="980277" cy="218629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to 56"/>
          <p:cNvCxnSpPr/>
          <p:nvPr/>
        </p:nvCxnSpPr>
        <p:spPr>
          <a:xfrm>
            <a:off x="5358421" y="5459951"/>
            <a:ext cx="976978" cy="21862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to 57"/>
          <p:cNvCxnSpPr/>
          <p:nvPr/>
        </p:nvCxnSpPr>
        <p:spPr>
          <a:xfrm>
            <a:off x="3338654" y="5052809"/>
            <a:ext cx="1669842" cy="359232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CaixaDeTexto 58"/>
          <p:cNvSpPr txBox="1"/>
          <p:nvPr/>
        </p:nvSpPr>
        <p:spPr>
          <a:xfrm rot="881750">
            <a:off x="3710466" y="5243859"/>
            <a:ext cx="1399702" cy="377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Cultura B</a:t>
            </a:r>
          </a:p>
        </p:txBody>
      </p:sp>
      <p:sp>
        <p:nvSpPr>
          <p:cNvPr id="64" name="Elipse 63"/>
          <p:cNvSpPr/>
          <p:nvPr/>
        </p:nvSpPr>
        <p:spPr>
          <a:xfrm>
            <a:off x="276808" y="3017101"/>
            <a:ext cx="349925" cy="2714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68" name="Conector reto 67"/>
          <p:cNvCxnSpPr/>
          <p:nvPr/>
        </p:nvCxnSpPr>
        <p:spPr>
          <a:xfrm flipV="1">
            <a:off x="626733" y="3166254"/>
            <a:ext cx="2274515" cy="10142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ector reto 68"/>
          <p:cNvCxnSpPr/>
          <p:nvPr/>
        </p:nvCxnSpPr>
        <p:spPr>
          <a:xfrm flipV="1">
            <a:off x="626733" y="1208547"/>
            <a:ext cx="2274515" cy="1967852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ector reto 69"/>
          <p:cNvCxnSpPr/>
          <p:nvPr/>
        </p:nvCxnSpPr>
        <p:spPr>
          <a:xfrm>
            <a:off x="626733" y="3176397"/>
            <a:ext cx="2274515" cy="1899994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CaixaDeTexto 70"/>
          <p:cNvSpPr txBox="1"/>
          <p:nvPr/>
        </p:nvSpPr>
        <p:spPr>
          <a:xfrm rot="19005815">
            <a:off x="919877" y="1793192"/>
            <a:ext cx="1633473" cy="377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Previsão: Bom</a:t>
            </a:r>
          </a:p>
        </p:txBody>
      </p:sp>
      <p:sp>
        <p:nvSpPr>
          <p:cNvPr id="72" name="CaixaDeTexto 71"/>
          <p:cNvSpPr txBox="1"/>
          <p:nvPr/>
        </p:nvSpPr>
        <p:spPr>
          <a:xfrm rot="2415852">
            <a:off x="1239980" y="3973486"/>
            <a:ext cx="1633473" cy="377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Previsão: Ruim</a:t>
            </a:r>
          </a:p>
        </p:txBody>
      </p:sp>
      <p:sp>
        <p:nvSpPr>
          <p:cNvPr id="75" name="CaixaDeTexto 74"/>
          <p:cNvSpPr txBox="1"/>
          <p:nvPr/>
        </p:nvSpPr>
        <p:spPr>
          <a:xfrm>
            <a:off x="1038997" y="2843394"/>
            <a:ext cx="2177962" cy="377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Previsão: Médio</a:t>
            </a:r>
          </a:p>
        </p:txBody>
      </p:sp>
    </p:spTree>
    <p:extLst>
      <p:ext uri="{BB962C8B-B14F-4D97-AF65-F5344CB8AC3E}">
        <p14:creationId xmlns:p14="http://schemas.microsoft.com/office/powerpoint/2010/main" val="342904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8966956"/>
              </p:ext>
            </p:extLst>
          </p:nvPr>
        </p:nvGraphicFramePr>
        <p:xfrm>
          <a:off x="377340" y="99896"/>
          <a:ext cx="8712967" cy="57661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1599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5279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1599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1599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3606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3191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80119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190024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Bom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1" i="1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        760.000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Médio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1" i="1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        280.000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Ruim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1" i="1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- 570.000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8732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1" i="1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Bom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1" i="1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        400.000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Médio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1" i="1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        250.000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Ruim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1" i="1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- 200.000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88732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1" i="1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Bom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1" i="1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        760.000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Médio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1" i="1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        280.000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Ruim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1" i="1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- 570.000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88732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       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1" i="1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Bom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1" i="1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        400.000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Médio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1" i="1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        250.000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Ruim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1" i="1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- 200.000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88732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1" i="1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Bom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1" i="1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        760.000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Médio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1" i="1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        280.000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Ruim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1" i="1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- 570.000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88732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1" i="1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Bom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1" i="1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        400.000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Médio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1" i="1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        250.000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Ruim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1" i="1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- 200.000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</a:tbl>
          </a:graphicData>
        </a:graphic>
      </p:graphicFrame>
      <p:sp>
        <p:nvSpPr>
          <p:cNvPr id="9" name="Elipse 8"/>
          <p:cNvSpPr/>
          <p:nvPr/>
        </p:nvSpPr>
        <p:spPr>
          <a:xfrm>
            <a:off x="5008496" y="506395"/>
            <a:ext cx="349925" cy="2714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0" name="Conector reto 9"/>
          <p:cNvCxnSpPr>
            <a:stCxn id="9" idx="6"/>
          </p:cNvCxnSpPr>
          <p:nvPr/>
        </p:nvCxnSpPr>
        <p:spPr>
          <a:xfrm flipV="1">
            <a:off x="5358421" y="487139"/>
            <a:ext cx="920459" cy="15497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 flipV="1">
            <a:off x="5358421" y="249111"/>
            <a:ext cx="1003663" cy="392999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>
            <a:off x="5358421" y="642110"/>
            <a:ext cx="976978" cy="6445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 de cantos arredondados 12"/>
          <p:cNvSpPr/>
          <p:nvPr/>
        </p:nvSpPr>
        <p:spPr>
          <a:xfrm>
            <a:off x="2901249" y="1049250"/>
            <a:ext cx="437407" cy="27142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4" name="Conector reto 13"/>
          <p:cNvCxnSpPr/>
          <p:nvPr/>
        </p:nvCxnSpPr>
        <p:spPr>
          <a:xfrm flipV="1">
            <a:off x="3338654" y="676038"/>
            <a:ext cx="1665824" cy="50892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/>
          <p:cNvSpPr txBox="1"/>
          <p:nvPr/>
        </p:nvSpPr>
        <p:spPr>
          <a:xfrm rot="20651001">
            <a:off x="3837921" y="498219"/>
            <a:ext cx="1399702" cy="377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Cultura A</a:t>
            </a:r>
          </a:p>
        </p:txBody>
      </p:sp>
      <p:sp>
        <p:nvSpPr>
          <p:cNvPr id="21" name="Elipse 20"/>
          <p:cNvSpPr/>
          <p:nvPr/>
        </p:nvSpPr>
        <p:spPr>
          <a:xfrm>
            <a:off x="5008496" y="1456392"/>
            <a:ext cx="349925" cy="2714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2" name="Conector reto 21"/>
          <p:cNvCxnSpPr>
            <a:stCxn id="21" idx="6"/>
          </p:cNvCxnSpPr>
          <p:nvPr/>
        </p:nvCxnSpPr>
        <p:spPr>
          <a:xfrm flipV="1">
            <a:off x="5358421" y="1463134"/>
            <a:ext cx="920459" cy="128972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/>
          <p:cNvCxnSpPr/>
          <p:nvPr/>
        </p:nvCxnSpPr>
        <p:spPr>
          <a:xfrm flipV="1">
            <a:off x="5358421" y="1236270"/>
            <a:ext cx="1000438" cy="355839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to 23"/>
          <p:cNvCxnSpPr/>
          <p:nvPr/>
        </p:nvCxnSpPr>
        <p:spPr>
          <a:xfrm>
            <a:off x="5358421" y="1592106"/>
            <a:ext cx="976978" cy="125401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to 25"/>
          <p:cNvCxnSpPr/>
          <p:nvPr/>
        </p:nvCxnSpPr>
        <p:spPr>
          <a:xfrm>
            <a:off x="3338654" y="1184965"/>
            <a:ext cx="1665824" cy="368142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ixaDeTexto 26"/>
          <p:cNvSpPr txBox="1"/>
          <p:nvPr/>
        </p:nvSpPr>
        <p:spPr>
          <a:xfrm rot="711255">
            <a:off x="3701593" y="1376014"/>
            <a:ext cx="1399702" cy="377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Cultura B</a:t>
            </a:r>
          </a:p>
        </p:txBody>
      </p:sp>
      <p:sp>
        <p:nvSpPr>
          <p:cNvPr id="31" name="Elipse 30"/>
          <p:cNvSpPr/>
          <p:nvPr/>
        </p:nvSpPr>
        <p:spPr>
          <a:xfrm>
            <a:off x="5008496" y="2464105"/>
            <a:ext cx="349925" cy="2714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2" name="Conector reto 31"/>
          <p:cNvCxnSpPr>
            <a:stCxn id="31" idx="6"/>
          </p:cNvCxnSpPr>
          <p:nvPr/>
        </p:nvCxnSpPr>
        <p:spPr>
          <a:xfrm flipV="1">
            <a:off x="5358421" y="2480988"/>
            <a:ext cx="920459" cy="118831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/>
          <p:cNvCxnSpPr/>
          <p:nvPr/>
        </p:nvCxnSpPr>
        <p:spPr>
          <a:xfrm flipV="1">
            <a:off x="5358421" y="2227912"/>
            <a:ext cx="976978" cy="371909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to 33"/>
          <p:cNvCxnSpPr/>
          <p:nvPr/>
        </p:nvCxnSpPr>
        <p:spPr>
          <a:xfrm>
            <a:off x="5358421" y="2599819"/>
            <a:ext cx="976978" cy="132315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tângulo de cantos arredondados 34"/>
          <p:cNvSpPr/>
          <p:nvPr/>
        </p:nvSpPr>
        <p:spPr>
          <a:xfrm>
            <a:off x="2901249" y="3006960"/>
            <a:ext cx="437407" cy="27142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6" name="Conector reto 35"/>
          <p:cNvCxnSpPr/>
          <p:nvPr/>
        </p:nvCxnSpPr>
        <p:spPr>
          <a:xfrm flipV="1">
            <a:off x="3338654" y="2612069"/>
            <a:ext cx="1665824" cy="53060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aixaDeTexto 36"/>
          <p:cNvSpPr txBox="1"/>
          <p:nvPr/>
        </p:nvSpPr>
        <p:spPr>
          <a:xfrm rot="20519045">
            <a:off x="3846797" y="2447050"/>
            <a:ext cx="1399702" cy="377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Cultura A</a:t>
            </a:r>
          </a:p>
        </p:txBody>
      </p:sp>
      <p:sp>
        <p:nvSpPr>
          <p:cNvPr id="39" name="Elipse 38"/>
          <p:cNvSpPr/>
          <p:nvPr/>
        </p:nvSpPr>
        <p:spPr>
          <a:xfrm>
            <a:off x="5008496" y="3414102"/>
            <a:ext cx="349925" cy="2714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0" name="Conector reto 39"/>
          <p:cNvCxnSpPr>
            <a:stCxn id="39" idx="6"/>
          </p:cNvCxnSpPr>
          <p:nvPr/>
        </p:nvCxnSpPr>
        <p:spPr>
          <a:xfrm flipV="1">
            <a:off x="5358421" y="3490303"/>
            <a:ext cx="920459" cy="5951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to 40"/>
          <p:cNvCxnSpPr/>
          <p:nvPr/>
        </p:nvCxnSpPr>
        <p:spPr>
          <a:xfrm flipV="1">
            <a:off x="5358421" y="3242001"/>
            <a:ext cx="991451" cy="307815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to 41"/>
          <p:cNvCxnSpPr/>
          <p:nvPr/>
        </p:nvCxnSpPr>
        <p:spPr>
          <a:xfrm>
            <a:off x="5358421" y="3549816"/>
            <a:ext cx="976978" cy="16670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to 42"/>
          <p:cNvCxnSpPr/>
          <p:nvPr/>
        </p:nvCxnSpPr>
        <p:spPr>
          <a:xfrm>
            <a:off x="3338654" y="3142675"/>
            <a:ext cx="1665824" cy="37965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aixaDeTexto 43"/>
          <p:cNvSpPr txBox="1"/>
          <p:nvPr/>
        </p:nvSpPr>
        <p:spPr>
          <a:xfrm rot="851153">
            <a:off x="3754858" y="3333723"/>
            <a:ext cx="1399702" cy="377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Cultura B</a:t>
            </a:r>
          </a:p>
        </p:txBody>
      </p:sp>
      <p:sp>
        <p:nvSpPr>
          <p:cNvPr id="46" name="Elipse 45"/>
          <p:cNvSpPr/>
          <p:nvPr/>
        </p:nvSpPr>
        <p:spPr>
          <a:xfrm>
            <a:off x="5008496" y="4374240"/>
            <a:ext cx="349925" cy="2714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7" name="Conector reto 46"/>
          <p:cNvCxnSpPr>
            <a:stCxn id="46" idx="6"/>
          </p:cNvCxnSpPr>
          <p:nvPr/>
        </p:nvCxnSpPr>
        <p:spPr>
          <a:xfrm flipV="1">
            <a:off x="5358421" y="4499641"/>
            <a:ext cx="920459" cy="1031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to 47"/>
          <p:cNvCxnSpPr/>
          <p:nvPr/>
        </p:nvCxnSpPr>
        <p:spPr>
          <a:xfrm flipV="1">
            <a:off x="5358421" y="4230997"/>
            <a:ext cx="1010635" cy="27895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to 48"/>
          <p:cNvCxnSpPr/>
          <p:nvPr/>
        </p:nvCxnSpPr>
        <p:spPr>
          <a:xfrm>
            <a:off x="5358421" y="4509954"/>
            <a:ext cx="976978" cy="19343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tângulo de cantos arredondados 49"/>
          <p:cNvSpPr/>
          <p:nvPr/>
        </p:nvSpPr>
        <p:spPr>
          <a:xfrm>
            <a:off x="2901249" y="4917095"/>
            <a:ext cx="437407" cy="27142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1" name="Conector reto 50"/>
          <p:cNvCxnSpPr/>
          <p:nvPr/>
        </p:nvCxnSpPr>
        <p:spPr>
          <a:xfrm flipV="1">
            <a:off x="3338654" y="4533943"/>
            <a:ext cx="1669842" cy="51886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CaixaDeTexto 51"/>
          <p:cNvSpPr txBox="1"/>
          <p:nvPr/>
        </p:nvSpPr>
        <p:spPr>
          <a:xfrm rot="20581373">
            <a:off x="3873431" y="4348308"/>
            <a:ext cx="1399702" cy="377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Cultura A</a:t>
            </a:r>
          </a:p>
        </p:txBody>
      </p:sp>
      <p:sp>
        <p:nvSpPr>
          <p:cNvPr id="54" name="Elipse 53"/>
          <p:cNvSpPr/>
          <p:nvPr/>
        </p:nvSpPr>
        <p:spPr>
          <a:xfrm>
            <a:off x="5008496" y="5324237"/>
            <a:ext cx="349925" cy="2714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5" name="Conector reto 54"/>
          <p:cNvCxnSpPr>
            <a:stCxn id="54" idx="6"/>
          </p:cNvCxnSpPr>
          <p:nvPr/>
        </p:nvCxnSpPr>
        <p:spPr>
          <a:xfrm>
            <a:off x="5358421" y="5459951"/>
            <a:ext cx="920459" cy="4491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to 55"/>
          <p:cNvCxnSpPr/>
          <p:nvPr/>
        </p:nvCxnSpPr>
        <p:spPr>
          <a:xfrm flipV="1">
            <a:off x="5358421" y="5241323"/>
            <a:ext cx="980277" cy="218629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to 56"/>
          <p:cNvCxnSpPr/>
          <p:nvPr/>
        </p:nvCxnSpPr>
        <p:spPr>
          <a:xfrm>
            <a:off x="5358421" y="5459951"/>
            <a:ext cx="976978" cy="21862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to 57"/>
          <p:cNvCxnSpPr/>
          <p:nvPr/>
        </p:nvCxnSpPr>
        <p:spPr>
          <a:xfrm>
            <a:off x="3338654" y="5052809"/>
            <a:ext cx="1669842" cy="359232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CaixaDeTexto 58"/>
          <p:cNvSpPr txBox="1"/>
          <p:nvPr/>
        </p:nvSpPr>
        <p:spPr>
          <a:xfrm rot="881750">
            <a:off x="3710466" y="5243859"/>
            <a:ext cx="1399702" cy="377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Cultura B</a:t>
            </a:r>
          </a:p>
        </p:txBody>
      </p:sp>
      <p:sp>
        <p:nvSpPr>
          <p:cNvPr id="64" name="Elipse 63"/>
          <p:cNvSpPr/>
          <p:nvPr/>
        </p:nvSpPr>
        <p:spPr>
          <a:xfrm>
            <a:off x="276808" y="3017101"/>
            <a:ext cx="349925" cy="2714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68" name="Conector reto 67"/>
          <p:cNvCxnSpPr/>
          <p:nvPr/>
        </p:nvCxnSpPr>
        <p:spPr>
          <a:xfrm flipV="1">
            <a:off x="626733" y="3166254"/>
            <a:ext cx="2274515" cy="10142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ector reto 68"/>
          <p:cNvCxnSpPr/>
          <p:nvPr/>
        </p:nvCxnSpPr>
        <p:spPr>
          <a:xfrm flipV="1">
            <a:off x="626733" y="1208547"/>
            <a:ext cx="2274515" cy="1967852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ector reto 69"/>
          <p:cNvCxnSpPr/>
          <p:nvPr/>
        </p:nvCxnSpPr>
        <p:spPr>
          <a:xfrm>
            <a:off x="626733" y="3176397"/>
            <a:ext cx="2274515" cy="1899994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CaixaDeTexto 70"/>
          <p:cNvSpPr txBox="1"/>
          <p:nvPr/>
        </p:nvSpPr>
        <p:spPr>
          <a:xfrm rot="19005815">
            <a:off x="919877" y="1793192"/>
            <a:ext cx="1633473" cy="377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Previsão: Bom</a:t>
            </a:r>
          </a:p>
        </p:txBody>
      </p:sp>
      <p:sp>
        <p:nvSpPr>
          <p:cNvPr id="72" name="CaixaDeTexto 71"/>
          <p:cNvSpPr txBox="1"/>
          <p:nvPr/>
        </p:nvSpPr>
        <p:spPr>
          <a:xfrm rot="2415852">
            <a:off x="1239980" y="3973486"/>
            <a:ext cx="1633473" cy="377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Previsão: Ruim</a:t>
            </a:r>
          </a:p>
        </p:txBody>
      </p:sp>
      <p:sp>
        <p:nvSpPr>
          <p:cNvPr id="75" name="CaixaDeTexto 74"/>
          <p:cNvSpPr txBox="1"/>
          <p:nvPr/>
        </p:nvSpPr>
        <p:spPr>
          <a:xfrm>
            <a:off x="1038997" y="2843394"/>
            <a:ext cx="2177962" cy="377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Previsão: Médio</a:t>
            </a:r>
          </a:p>
        </p:txBody>
      </p:sp>
    </p:spTree>
    <p:extLst>
      <p:ext uri="{BB962C8B-B14F-4D97-AF65-F5344CB8AC3E}">
        <p14:creationId xmlns:p14="http://schemas.microsoft.com/office/powerpoint/2010/main" val="264517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0589344"/>
              </p:ext>
            </p:extLst>
          </p:nvPr>
        </p:nvGraphicFramePr>
        <p:xfrm>
          <a:off x="377340" y="99896"/>
          <a:ext cx="8712967" cy="57661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1599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5279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1599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1599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3606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3191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80119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190024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Bom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? %</a:t>
                      </a:r>
                      <a:endParaRPr lang="pt-BR" sz="1600" b="1" i="1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        760.000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Médio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?</a:t>
                      </a:r>
                      <a:r>
                        <a:rPr lang="pt-BR" sz="1600" b="1" i="1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pt-BR" sz="16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%</a:t>
                      </a:r>
                      <a:endParaRPr lang="pt-BR" sz="1600" b="1" i="1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        280.000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Ruim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?</a:t>
                      </a:r>
                      <a:r>
                        <a:rPr lang="pt-BR" sz="1600" b="1" i="1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pt-BR" sz="16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%</a:t>
                      </a:r>
                      <a:endParaRPr lang="pt-BR" sz="1600" b="1" i="1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- 570.000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8732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1" i="1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Bom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? %</a:t>
                      </a:r>
                      <a:endParaRPr lang="pt-BR" sz="1600" b="1" i="1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        400.000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Médio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?</a:t>
                      </a:r>
                      <a:r>
                        <a:rPr lang="pt-BR" sz="1600" b="1" i="1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pt-BR" sz="16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%</a:t>
                      </a:r>
                      <a:endParaRPr lang="pt-BR" sz="1600" b="1" i="1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        250.000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Ruim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?</a:t>
                      </a:r>
                      <a:r>
                        <a:rPr lang="pt-BR" sz="1600" b="1" i="1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pt-BR" sz="16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%</a:t>
                      </a:r>
                      <a:endParaRPr lang="pt-BR" sz="1600" b="1" i="1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- 200.000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88732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1" i="1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Bom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? %</a:t>
                      </a:r>
                      <a:endParaRPr lang="pt-BR" sz="1600" b="1" i="1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        760.000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Médio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?</a:t>
                      </a:r>
                      <a:r>
                        <a:rPr lang="pt-BR" sz="1600" b="1" i="1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pt-BR" sz="16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%</a:t>
                      </a:r>
                      <a:endParaRPr lang="pt-BR" sz="1600" b="1" i="1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        280.000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Ruim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?</a:t>
                      </a:r>
                      <a:r>
                        <a:rPr lang="pt-BR" sz="1600" b="1" i="1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pt-BR" sz="16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%</a:t>
                      </a:r>
                      <a:endParaRPr lang="pt-BR" sz="1600" b="1" i="1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- 570.000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88732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       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1" i="1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Bom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? %</a:t>
                      </a:r>
                      <a:endParaRPr lang="pt-BR" sz="1600" b="1" i="1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        400.000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Médio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?</a:t>
                      </a:r>
                      <a:r>
                        <a:rPr lang="pt-BR" sz="1600" b="1" i="1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pt-BR" sz="16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%</a:t>
                      </a:r>
                      <a:endParaRPr lang="pt-BR" sz="1600" b="1" i="1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        250.000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Ruim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?</a:t>
                      </a:r>
                      <a:r>
                        <a:rPr lang="pt-BR" sz="1600" b="1" i="1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pt-BR" sz="16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%</a:t>
                      </a:r>
                      <a:endParaRPr lang="pt-BR" sz="1600" b="1" i="1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- 200.000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88732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1" i="1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Bom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? %</a:t>
                      </a:r>
                      <a:endParaRPr lang="pt-BR" sz="1600" b="1" i="1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        760.000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Médio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?</a:t>
                      </a:r>
                      <a:r>
                        <a:rPr lang="pt-BR" sz="1600" b="1" i="1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pt-BR" sz="16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%</a:t>
                      </a:r>
                      <a:endParaRPr lang="pt-BR" sz="1600" b="1" i="1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        280.000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Ruim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?</a:t>
                      </a:r>
                      <a:r>
                        <a:rPr lang="pt-BR" sz="1600" b="1" i="1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pt-BR" sz="16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%</a:t>
                      </a:r>
                      <a:endParaRPr lang="pt-BR" sz="1600" b="1" i="1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- 570.000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88732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1" i="1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Bom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? %</a:t>
                      </a:r>
                      <a:endParaRPr lang="pt-BR" sz="1600" b="1" i="1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        400.000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Médio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?</a:t>
                      </a:r>
                      <a:r>
                        <a:rPr lang="pt-BR" sz="1600" b="1" i="1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pt-BR" sz="16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%</a:t>
                      </a:r>
                      <a:endParaRPr lang="pt-BR" sz="1600" b="1" i="1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        250.000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Ruim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?</a:t>
                      </a:r>
                      <a:r>
                        <a:rPr lang="pt-BR" sz="1600" b="1" i="1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pt-BR" sz="16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%</a:t>
                      </a:r>
                      <a:endParaRPr lang="pt-BR" sz="1600" b="1" i="1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- 200.000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</a:tbl>
          </a:graphicData>
        </a:graphic>
      </p:graphicFrame>
      <p:sp>
        <p:nvSpPr>
          <p:cNvPr id="9" name="Elipse 8"/>
          <p:cNvSpPr/>
          <p:nvPr/>
        </p:nvSpPr>
        <p:spPr>
          <a:xfrm>
            <a:off x="5008496" y="506395"/>
            <a:ext cx="349925" cy="2714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0" name="Conector reto 9"/>
          <p:cNvCxnSpPr>
            <a:stCxn id="9" idx="6"/>
          </p:cNvCxnSpPr>
          <p:nvPr/>
        </p:nvCxnSpPr>
        <p:spPr>
          <a:xfrm flipV="1">
            <a:off x="5358421" y="487139"/>
            <a:ext cx="920459" cy="15497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 flipV="1">
            <a:off x="5358421" y="249111"/>
            <a:ext cx="1003663" cy="392999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>
            <a:off x="5358421" y="642110"/>
            <a:ext cx="976978" cy="6445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 de cantos arredondados 12"/>
          <p:cNvSpPr/>
          <p:nvPr/>
        </p:nvSpPr>
        <p:spPr>
          <a:xfrm>
            <a:off x="2901249" y="1049250"/>
            <a:ext cx="437407" cy="27142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4" name="Conector reto 13"/>
          <p:cNvCxnSpPr/>
          <p:nvPr/>
        </p:nvCxnSpPr>
        <p:spPr>
          <a:xfrm flipV="1">
            <a:off x="3338654" y="676038"/>
            <a:ext cx="1665824" cy="50892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/>
          <p:cNvSpPr txBox="1"/>
          <p:nvPr/>
        </p:nvSpPr>
        <p:spPr>
          <a:xfrm rot="20651001">
            <a:off x="3837921" y="498219"/>
            <a:ext cx="1399702" cy="377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Cultura A</a:t>
            </a:r>
          </a:p>
        </p:txBody>
      </p:sp>
      <p:sp>
        <p:nvSpPr>
          <p:cNvPr id="21" name="Elipse 20"/>
          <p:cNvSpPr/>
          <p:nvPr/>
        </p:nvSpPr>
        <p:spPr>
          <a:xfrm>
            <a:off x="5008496" y="1456392"/>
            <a:ext cx="349925" cy="2714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2" name="Conector reto 21"/>
          <p:cNvCxnSpPr>
            <a:stCxn id="21" idx="6"/>
          </p:cNvCxnSpPr>
          <p:nvPr/>
        </p:nvCxnSpPr>
        <p:spPr>
          <a:xfrm flipV="1">
            <a:off x="5358421" y="1463134"/>
            <a:ext cx="920459" cy="128972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/>
          <p:cNvCxnSpPr/>
          <p:nvPr/>
        </p:nvCxnSpPr>
        <p:spPr>
          <a:xfrm flipV="1">
            <a:off x="5358421" y="1236270"/>
            <a:ext cx="1000438" cy="355839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to 23"/>
          <p:cNvCxnSpPr/>
          <p:nvPr/>
        </p:nvCxnSpPr>
        <p:spPr>
          <a:xfrm>
            <a:off x="5358421" y="1592106"/>
            <a:ext cx="976978" cy="125401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to 25"/>
          <p:cNvCxnSpPr/>
          <p:nvPr/>
        </p:nvCxnSpPr>
        <p:spPr>
          <a:xfrm>
            <a:off x="3338654" y="1184965"/>
            <a:ext cx="1665824" cy="368142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ixaDeTexto 26"/>
          <p:cNvSpPr txBox="1"/>
          <p:nvPr/>
        </p:nvSpPr>
        <p:spPr>
          <a:xfrm rot="711255">
            <a:off x="3701593" y="1376014"/>
            <a:ext cx="1399702" cy="377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Cultura B</a:t>
            </a:r>
          </a:p>
        </p:txBody>
      </p:sp>
      <p:sp>
        <p:nvSpPr>
          <p:cNvPr id="31" name="Elipse 30"/>
          <p:cNvSpPr/>
          <p:nvPr/>
        </p:nvSpPr>
        <p:spPr>
          <a:xfrm>
            <a:off x="5008496" y="2464105"/>
            <a:ext cx="349925" cy="2714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2" name="Conector reto 31"/>
          <p:cNvCxnSpPr>
            <a:stCxn id="31" idx="6"/>
          </p:cNvCxnSpPr>
          <p:nvPr/>
        </p:nvCxnSpPr>
        <p:spPr>
          <a:xfrm flipV="1">
            <a:off x="5358421" y="2480988"/>
            <a:ext cx="920459" cy="118831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/>
          <p:cNvCxnSpPr/>
          <p:nvPr/>
        </p:nvCxnSpPr>
        <p:spPr>
          <a:xfrm flipV="1">
            <a:off x="5358421" y="2227912"/>
            <a:ext cx="976978" cy="371909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to 33"/>
          <p:cNvCxnSpPr/>
          <p:nvPr/>
        </p:nvCxnSpPr>
        <p:spPr>
          <a:xfrm>
            <a:off x="5358421" y="2599819"/>
            <a:ext cx="976978" cy="132315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tângulo de cantos arredondados 34"/>
          <p:cNvSpPr/>
          <p:nvPr/>
        </p:nvSpPr>
        <p:spPr>
          <a:xfrm>
            <a:off x="2901249" y="3006960"/>
            <a:ext cx="437407" cy="27142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6" name="Conector reto 35"/>
          <p:cNvCxnSpPr/>
          <p:nvPr/>
        </p:nvCxnSpPr>
        <p:spPr>
          <a:xfrm flipV="1">
            <a:off x="3338654" y="2612069"/>
            <a:ext cx="1665824" cy="53060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aixaDeTexto 36"/>
          <p:cNvSpPr txBox="1"/>
          <p:nvPr/>
        </p:nvSpPr>
        <p:spPr>
          <a:xfrm rot="20519045">
            <a:off x="3846797" y="2447050"/>
            <a:ext cx="1399702" cy="377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Cultura A</a:t>
            </a:r>
          </a:p>
        </p:txBody>
      </p:sp>
      <p:sp>
        <p:nvSpPr>
          <p:cNvPr id="39" name="Elipse 38"/>
          <p:cNvSpPr/>
          <p:nvPr/>
        </p:nvSpPr>
        <p:spPr>
          <a:xfrm>
            <a:off x="5008496" y="3414102"/>
            <a:ext cx="349925" cy="2714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0" name="Conector reto 39"/>
          <p:cNvCxnSpPr>
            <a:stCxn id="39" idx="6"/>
          </p:cNvCxnSpPr>
          <p:nvPr/>
        </p:nvCxnSpPr>
        <p:spPr>
          <a:xfrm flipV="1">
            <a:off x="5358421" y="3490303"/>
            <a:ext cx="920459" cy="5951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to 40"/>
          <p:cNvCxnSpPr/>
          <p:nvPr/>
        </p:nvCxnSpPr>
        <p:spPr>
          <a:xfrm flipV="1">
            <a:off x="5358421" y="3242001"/>
            <a:ext cx="991451" cy="307815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to 41"/>
          <p:cNvCxnSpPr/>
          <p:nvPr/>
        </p:nvCxnSpPr>
        <p:spPr>
          <a:xfrm>
            <a:off x="5358421" y="3549816"/>
            <a:ext cx="976978" cy="16670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to 42"/>
          <p:cNvCxnSpPr/>
          <p:nvPr/>
        </p:nvCxnSpPr>
        <p:spPr>
          <a:xfrm>
            <a:off x="3338654" y="3142675"/>
            <a:ext cx="1665824" cy="37965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aixaDeTexto 43"/>
          <p:cNvSpPr txBox="1"/>
          <p:nvPr/>
        </p:nvSpPr>
        <p:spPr>
          <a:xfrm rot="851153">
            <a:off x="3754858" y="3333723"/>
            <a:ext cx="1399702" cy="377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Cultura B</a:t>
            </a:r>
          </a:p>
        </p:txBody>
      </p:sp>
      <p:sp>
        <p:nvSpPr>
          <p:cNvPr id="46" name="Elipse 45"/>
          <p:cNvSpPr/>
          <p:nvPr/>
        </p:nvSpPr>
        <p:spPr>
          <a:xfrm>
            <a:off x="5008496" y="4374240"/>
            <a:ext cx="349925" cy="2714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7" name="Conector reto 46"/>
          <p:cNvCxnSpPr>
            <a:stCxn id="46" idx="6"/>
          </p:cNvCxnSpPr>
          <p:nvPr/>
        </p:nvCxnSpPr>
        <p:spPr>
          <a:xfrm flipV="1">
            <a:off x="5358421" y="4499641"/>
            <a:ext cx="920459" cy="1031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to 47"/>
          <p:cNvCxnSpPr/>
          <p:nvPr/>
        </p:nvCxnSpPr>
        <p:spPr>
          <a:xfrm flipV="1">
            <a:off x="5358421" y="4230997"/>
            <a:ext cx="1010635" cy="27895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to 48"/>
          <p:cNvCxnSpPr/>
          <p:nvPr/>
        </p:nvCxnSpPr>
        <p:spPr>
          <a:xfrm>
            <a:off x="5358421" y="4509954"/>
            <a:ext cx="976978" cy="19343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tângulo de cantos arredondados 49"/>
          <p:cNvSpPr/>
          <p:nvPr/>
        </p:nvSpPr>
        <p:spPr>
          <a:xfrm>
            <a:off x="2901249" y="4917095"/>
            <a:ext cx="437407" cy="27142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1" name="Conector reto 50"/>
          <p:cNvCxnSpPr/>
          <p:nvPr/>
        </p:nvCxnSpPr>
        <p:spPr>
          <a:xfrm flipV="1">
            <a:off x="3338654" y="4533943"/>
            <a:ext cx="1669842" cy="51886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CaixaDeTexto 51"/>
          <p:cNvSpPr txBox="1"/>
          <p:nvPr/>
        </p:nvSpPr>
        <p:spPr>
          <a:xfrm rot="20581373">
            <a:off x="3873431" y="4348308"/>
            <a:ext cx="1399702" cy="377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Cultura A</a:t>
            </a:r>
          </a:p>
        </p:txBody>
      </p:sp>
      <p:sp>
        <p:nvSpPr>
          <p:cNvPr id="54" name="Elipse 53"/>
          <p:cNvSpPr/>
          <p:nvPr/>
        </p:nvSpPr>
        <p:spPr>
          <a:xfrm>
            <a:off x="5008496" y="5324237"/>
            <a:ext cx="349925" cy="2714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5" name="Conector reto 54"/>
          <p:cNvCxnSpPr>
            <a:stCxn id="54" idx="6"/>
          </p:cNvCxnSpPr>
          <p:nvPr/>
        </p:nvCxnSpPr>
        <p:spPr>
          <a:xfrm>
            <a:off x="5358421" y="5459951"/>
            <a:ext cx="920459" cy="4491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to 55"/>
          <p:cNvCxnSpPr/>
          <p:nvPr/>
        </p:nvCxnSpPr>
        <p:spPr>
          <a:xfrm flipV="1">
            <a:off x="5358421" y="5241323"/>
            <a:ext cx="980277" cy="218629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to 56"/>
          <p:cNvCxnSpPr/>
          <p:nvPr/>
        </p:nvCxnSpPr>
        <p:spPr>
          <a:xfrm>
            <a:off x="5358421" y="5459951"/>
            <a:ext cx="976978" cy="21862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to 57"/>
          <p:cNvCxnSpPr/>
          <p:nvPr/>
        </p:nvCxnSpPr>
        <p:spPr>
          <a:xfrm>
            <a:off x="3338654" y="5052809"/>
            <a:ext cx="1669842" cy="359232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CaixaDeTexto 58"/>
          <p:cNvSpPr txBox="1"/>
          <p:nvPr/>
        </p:nvSpPr>
        <p:spPr>
          <a:xfrm rot="881750">
            <a:off x="3710466" y="5243859"/>
            <a:ext cx="1399702" cy="377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Cultura B</a:t>
            </a:r>
          </a:p>
        </p:txBody>
      </p:sp>
      <p:sp>
        <p:nvSpPr>
          <p:cNvPr id="64" name="Elipse 63"/>
          <p:cNvSpPr/>
          <p:nvPr/>
        </p:nvSpPr>
        <p:spPr>
          <a:xfrm>
            <a:off x="276808" y="3017101"/>
            <a:ext cx="349925" cy="2714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68" name="Conector reto 67"/>
          <p:cNvCxnSpPr/>
          <p:nvPr/>
        </p:nvCxnSpPr>
        <p:spPr>
          <a:xfrm flipV="1">
            <a:off x="626733" y="3166254"/>
            <a:ext cx="2274515" cy="10142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ector reto 68"/>
          <p:cNvCxnSpPr/>
          <p:nvPr/>
        </p:nvCxnSpPr>
        <p:spPr>
          <a:xfrm flipV="1">
            <a:off x="626733" y="1208547"/>
            <a:ext cx="2274515" cy="1967852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ector reto 69"/>
          <p:cNvCxnSpPr/>
          <p:nvPr/>
        </p:nvCxnSpPr>
        <p:spPr>
          <a:xfrm>
            <a:off x="626733" y="3176397"/>
            <a:ext cx="2274515" cy="1899994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CaixaDeTexto 70"/>
          <p:cNvSpPr txBox="1"/>
          <p:nvPr/>
        </p:nvSpPr>
        <p:spPr>
          <a:xfrm rot="19005815">
            <a:off x="919877" y="1793192"/>
            <a:ext cx="1633473" cy="377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Previsão: Bom</a:t>
            </a:r>
          </a:p>
        </p:txBody>
      </p:sp>
      <p:sp>
        <p:nvSpPr>
          <p:cNvPr id="72" name="CaixaDeTexto 71"/>
          <p:cNvSpPr txBox="1"/>
          <p:nvPr/>
        </p:nvSpPr>
        <p:spPr>
          <a:xfrm rot="2415852">
            <a:off x="1239980" y="3973486"/>
            <a:ext cx="1633473" cy="377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Previsão: Ruim</a:t>
            </a:r>
          </a:p>
        </p:txBody>
      </p:sp>
      <p:sp>
        <p:nvSpPr>
          <p:cNvPr id="75" name="CaixaDeTexto 74"/>
          <p:cNvSpPr txBox="1"/>
          <p:nvPr/>
        </p:nvSpPr>
        <p:spPr>
          <a:xfrm>
            <a:off x="1038997" y="2843394"/>
            <a:ext cx="2177962" cy="377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Previsão: Médio</a:t>
            </a:r>
          </a:p>
        </p:txBody>
      </p:sp>
    </p:spTree>
    <p:extLst>
      <p:ext uri="{BB962C8B-B14F-4D97-AF65-F5344CB8AC3E}">
        <p14:creationId xmlns:p14="http://schemas.microsoft.com/office/powerpoint/2010/main" val="342328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4047966"/>
              </p:ext>
            </p:extLst>
          </p:nvPr>
        </p:nvGraphicFramePr>
        <p:xfrm>
          <a:off x="11153" y="97918"/>
          <a:ext cx="4471639" cy="23266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304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137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1373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1373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4765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Cultura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Resultados (lucros) possíveis (R$)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020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Bom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25%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Médio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45%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Ruim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30%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79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A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760.000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280.000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- 570.000</a:t>
                      </a:r>
                      <a:endParaRPr lang="pt-B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79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B</a:t>
                      </a:r>
                      <a:endParaRPr lang="pt-B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400.000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250.000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- 200.000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5229370"/>
              </p:ext>
            </p:extLst>
          </p:nvPr>
        </p:nvGraphicFramePr>
        <p:xfrm>
          <a:off x="4594301" y="80637"/>
          <a:ext cx="4527394" cy="25237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662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192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1139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3048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2062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Resultados Previstos</a:t>
                      </a:r>
                      <a:endParaRPr lang="pt-BR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Resultados Reais</a:t>
                      </a:r>
                      <a:endParaRPr lang="pt-BR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062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Bom</a:t>
                      </a:r>
                      <a:endParaRPr lang="pt-BR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Médio</a:t>
                      </a:r>
                      <a:endParaRPr lang="pt-BR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Ruim</a:t>
                      </a:r>
                      <a:endParaRPr lang="pt-BR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06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Bom</a:t>
                      </a:r>
                      <a:endParaRPr lang="pt-BR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0,72</a:t>
                      </a:r>
                      <a:endParaRPr lang="pt-BR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0,08</a:t>
                      </a:r>
                      <a:endParaRPr lang="pt-BR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0,09</a:t>
                      </a:r>
                      <a:endParaRPr lang="pt-BR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06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Médio</a:t>
                      </a:r>
                      <a:endParaRPr lang="pt-BR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0,18</a:t>
                      </a:r>
                      <a:endParaRPr lang="pt-BR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0,85</a:t>
                      </a:r>
                      <a:endParaRPr lang="pt-BR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0,23</a:t>
                      </a:r>
                      <a:endParaRPr lang="pt-BR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06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Ruim</a:t>
                      </a:r>
                      <a:endParaRPr lang="pt-BR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0,10</a:t>
                      </a:r>
                      <a:endParaRPr lang="pt-BR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0,07</a:t>
                      </a:r>
                      <a:endParaRPr lang="pt-BR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0,68</a:t>
                      </a:r>
                      <a:endParaRPr lang="pt-BR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206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TOTAL</a:t>
                      </a:r>
                      <a:endParaRPr lang="pt-BR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1,00</a:t>
                      </a:r>
                      <a:endParaRPr lang="pt-BR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1,00</a:t>
                      </a:r>
                      <a:endParaRPr lang="pt-BR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1,00</a:t>
                      </a:r>
                      <a:endParaRPr lang="pt-BR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8062747"/>
              </p:ext>
            </p:extLst>
          </p:nvPr>
        </p:nvGraphicFramePr>
        <p:xfrm>
          <a:off x="2184833" y="3429000"/>
          <a:ext cx="4774334" cy="25359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6062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5342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310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7584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5342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62282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pt-BR" sz="2000" u="none" strike="noStrike" dirty="0">
                          <a:effectLst/>
                        </a:rPr>
                        <a:t>Resultados Previstos</a:t>
                      </a:r>
                      <a:endParaRPr lang="pt-BR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ctr"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pt-BR" sz="2000" u="none" strike="noStrike">
                          <a:effectLst/>
                        </a:rPr>
                        <a:t>Resultados Reais</a:t>
                      </a:r>
                      <a:endParaRPr lang="pt-BR" sz="2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</a:rPr>
                        <a:t>Total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228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Bom</a:t>
                      </a:r>
                      <a:endParaRPr lang="pt-BR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Médio</a:t>
                      </a:r>
                      <a:endParaRPr lang="pt-BR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Ruim</a:t>
                      </a:r>
                      <a:endParaRPr lang="pt-BR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228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u="none" strike="noStrike">
                          <a:solidFill>
                            <a:schemeClr val="bg1"/>
                          </a:solidFill>
                          <a:effectLst/>
                        </a:rPr>
                        <a:t>25%</a:t>
                      </a:r>
                      <a:endParaRPr lang="pt-BR" sz="2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ctr">
                    <a:lnB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u="none" strike="noStrike">
                          <a:solidFill>
                            <a:schemeClr val="bg1"/>
                          </a:solidFill>
                          <a:effectLst/>
                        </a:rPr>
                        <a:t>45%</a:t>
                      </a:r>
                      <a:endParaRPr lang="pt-BR" sz="2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ctr">
                    <a:lnB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30%</a:t>
                      </a:r>
                      <a:endParaRPr lang="pt-BR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ctr">
                    <a:lnB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2282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u="none" strike="noStrike">
                          <a:effectLst/>
                        </a:rPr>
                        <a:t>Bom</a:t>
                      </a:r>
                      <a:endParaRPr lang="pt-BR" sz="2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ctr"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?</a:t>
                      </a:r>
                    </a:p>
                  </a:txBody>
                  <a:tcPr marL="7620" marR="7620" marT="5715" marB="0" anchor="b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b"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b"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b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2282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u="none" strike="noStrike" dirty="0">
                          <a:effectLst/>
                        </a:rPr>
                        <a:t>Médio</a:t>
                      </a:r>
                      <a:endParaRPr lang="pt-BR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ctr"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b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b"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b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2282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u="none" strike="noStrike">
                          <a:effectLst/>
                        </a:rPr>
                        <a:t>Ruim</a:t>
                      </a:r>
                      <a:endParaRPr lang="pt-BR" sz="2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ctr"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b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b"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b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2282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u="none" strike="noStrike" dirty="0">
                          <a:effectLst/>
                        </a:rPr>
                        <a:t>TOTAL</a:t>
                      </a:r>
                      <a:endParaRPr lang="pt-BR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ctr"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b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b">
                    <a:lnB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b"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b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22304" y="2463328"/>
            <a:ext cx="9099391" cy="965672"/>
          </a:xfrm>
          <a:prstGeom prst="rect">
            <a:avLst/>
          </a:prstGeom>
        </p:spPr>
        <p:txBody>
          <a:bodyPr vert="horz" lIns="68580" tIns="34291" rIns="68580" bIns="34291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2000" dirty="0"/>
              <a:t>Qual a probabilidade de ocorrer simultaneamente uma previsão e um resultado real?</a:t>
            </a:r>
          </a:p>
        </p:txBody>
      </p:sp>
    </p:spTree>
    <p:extLst>
      <p:ext uri="{BB962C8B-B14F-4D97-AF65-F5344CB8AC3E}">
        <p14:creationId xmlns:p14="http://schemas.microsoft.com/office/powerpoint/2010/main" val="2098145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4047966"/>
              </p:ext>
            </p:extLst>
          </p:nvPr>
        </p:nvGraphicFramePr>
        <p:xfrm>
          <a:off x="11153" y="97918"/>
          <a:ext cx="4471639" cy="23266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304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137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1373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1373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4765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Cultura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Resultados (lucros) possíveis (R$)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020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Bom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25%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Médio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45%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Ruim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30%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79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A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760.000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280.000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- 570.000</a:t>
                      </a:r>
                      <a:endParaRPr lang="pt-B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79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B</a:t>
                      </a:r>
                      <a:endParaRPr lang="pt-B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400.000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250.000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- 200.000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5229370"/>
              </p:ext>
            </p:extLst>
          </p:nvPr>
        </p:nvGraphicFramePr>
        <p:xfrm>
          <a:off x="4594301" y="80637"/>
          <a:ext cx="4527394" cy="25237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662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192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1139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3048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2062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Resultados Previstos</a:t>
                      </a:r>
                      <a:endParaRPr lang="pt-BR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Resultados Reais</a:t>
                      </a:r>
                      <a:endParaRPr lang="pt-BR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062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Bom</a:t>
                      </a:r>
                      <a:endParaRPr lang="pt-BR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Médio</a:t>
                      </a:r>
                      <a:endParaRPr lang="pt-BR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Ruim</a:t>
                      </a:r>
                      <a:endParaRPr lang="pt-BR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06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Bom</a:t>
                      </a:r>
                      <a:endParaRPr lang="pt-BR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0,72</a:t>
                      </a:r>
                      <a:endParaRPr lang="pt-BR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0,08</a:t>
                      </a:r>
                      <a:endParaRPr lang="pt-BR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0,09</a:t>
                      </a:r>
                      <a:endParaRPr lang="pt-BR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06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Médio</a:t>
                      </a:r>
                      <a:endParaRPr lang="pt-BR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0,18</a:t>
                      </a:r>
                      <a:endParaRPr lang="pt-BR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0,85</a:t>
                      </a:r>
                      <a:endParaRPr lang="pt-BR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0,23</a:t>
                      </a:r>
                      <a:endParaRPr lang="pt-BR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06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Ruim</a:t>
                      </a:r>
                      <a:endParaRPr lang="pt-BR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0,10</a:t>
                      </a:r>
                      <a:endParaRPr lang="pt-BR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0,07</a:t>
                      </a:r>
                      <a:endParaRPr lang="pt-BR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0,68</a:t>
                      </a:r>
                      <a:endParaRPr lang="pt-BR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206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TOTAL</a:t>
                      </a:r>
                      <a:endParaRPr lang="pt-BR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1,00</a:t>
                      </a:r>
                      <a:endParaRPr lang="pt-BR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1,00</a:t>
                      </a:r>
                      <a:endParaRPr lang="pt-BR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1,00</a:t>
                      </a:r>
                      <a:endParaRPr lang="pt-BR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22304" y="2463328"/>
            <a:ext cx="9099391" cy="965672"/>
          </a:xfrm>
          <a:prstGeom prst="rect">
            <a:avLst/>
          </a:prstGeom>
        </p:spPr>
        <p:txBody>
          <a:bodyPr vert="horz" lIns="68580" tIns="34291" rIns="68580" bIns="34291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2000" dirty="0"/>
              <a:t>Qual a probabilidade de ocorrer simultaneamente uma previsão e um resultado real?</a:t>
            </a: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7730988"/>
              </p:ext>
            </p:extLst>
          </p:nvPr>
        </p:nvGraphicFramePr>
        <p:xfrm>
          <a:off x="2212917" y="3401869"/>
          <a:ext cx="4774334" cy="25359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6062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5342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310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7584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5342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62282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pt-BR" sz="2000" u="none" strike="noStrike" dirty="0">
                          <a:effectLst/>
                        </a:rPr>
                        <a:t>Resultados Previstos</a:t>
                      </a:r>
                      <a:endParaRPr lang="pt-BR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ctr"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pt-BR" sz="2000" u="none" strike="noStrike">
                          <a:effectLst/>
                        </a:rPr>
                        <a:t>Resultados Reais</a:t>
                      </a:r>
                      <a:endParaRPr lang="pt-BR" sz="2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</a:rPr>
                        <a:t>Total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228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Bom</a:t>
                      </a:r>
                      <a:endParaRPr lang="pt-BR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Médio</a:t>
                      </a:r>
                      <a:endParaRPr lang="pt-BR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Ruim</a:t>
                      </a:r>
                      <a:endParaRPr lang="pt-BR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228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u="none" strike="noStrike">
                          <a:solidFill>
                            <a:schemeClr val="bg1"/>
                          </a:solidFill>
                          <a:effectLst/>
                        </a:rPr>
                        <a:t>25%</a:t>
                      </a:r>
                      <a:endParaRPr lang="pt-BR" sz="2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45%</a:t>
                      </a:r>
                      <a:endParaRPr lang="pt-BR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30%</a:t>
                      </a:r>
                      <a:endParaRPr lang="pt-BR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2282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u="none" strike="noStrike">
                          <a:effectLst/>
                        </a:rPr>
                        <a:t>Bom</a:t>
                      </a:r>
                      <a:endParaRPr lang="pt-BR" sz="2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 dirty="0">
                          <a:effectLst/>
                        </a:rPr>
                        <a:t>18,0%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>
                          <a:effectLst/>
                        </a:rPr>
                        <a:t>3,6%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>
                          <a:effectLst/>
                        </a:rPr>
                        <a:t>2,7%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 dirty="0">
                          <a:effectLst/>
                        </a:rPr>
                        <a:t>24,30%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2282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u="none" strike="noStrike" dirty="0">
                          <a:effectLst/>
                        </a:rPr>
                        <a:t>Médio</a:t>
                      </a:r>
                      <a:endParaRPr lang="pt-BR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>
                          <a:effectLst/>
                        </a:rPr>
                        <a:t>4,5%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>
                          <a:effectLst/>
                        </a:rPr>
                        <a:t>38,3%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>
                          <a:effectLst/>
                        </a:rPr>
                        <a:t>6,9%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>
                          <a:effectLst/>
                        </a:rPr>
                        <a:t>49,65%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2282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u="none" strike="noStrike">
                          <a:effectLst/>
                        </a:rPr>
                        <a:t>Ruim</a:t>
                      </a:r>
                      <a:endParaRPr lang="pt-BR" sz="2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>
                          <a:effectLst/>
                        </a:rPr>
                        <a:t>2,5%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>
                          <a:effectLst/>
                        </a:rPr>
                        <a:t>3,2%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>
                          <a:effectLst/>
                        </a:rPr>
                        <a:t>20,4%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>
                          <a:effectLst/>
                        </a:rPr>
                        <a:t>26,05%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2282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u="none" strike="noStrike" dirty="0">
                          <a:effectLst/>
                        </a:rPr>
                        <a:t>TOTAL</a:t>
                      </a:r>
                      <a:endParaRPr lang="pt-BR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>
                          <a:effectLst/>
                        </a:rPr>
                        <a:t>25,0%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>
                          <a:effectLst/>
                        </a:rPr>
                        <a:t>45,0%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>
                          <a:effectLst/>
                        </a:rPr>
                        <a:t>30,0%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 dirty="0">
                          <a:effectLst/>
                        </a:rPr>
                        <a:t>100,0%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478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4047966"/>
              </p:ext>
            </p:extLst>
          </p:nvPr>
        </p:nvGraphicFramePr>
        <p:xfrm>
          <a:off x="11153" y="97918"/>
          <a:ext cx="4471639" cy="23266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304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137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1373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1373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4765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Cultura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Resultados (lucros) possíveis (R$)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020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Bom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25%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Médio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45%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Ruim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30%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79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A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760.000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280.000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- 570.000</a:t>
                      </a:r>
                      <a:endParaRPr lang="pt-B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79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B</a:t>
                      </a:r>
                      <a:endParaRPr lang="pt-B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400.000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250.000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- 200.000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5229370"/>
              </p:ext>
            </p:extLst>
          </p:nvPr>
        </p:nvGraphicFramePr>
        <p:xfrm>
          <a:off x="4594301" y="80637"/>
          <a:ext cx="4527394" cy="25237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662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192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1139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3048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2062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Resultados Previstos</a:t>
                      </a:r>
                      <a:endParaRPr lang="pt-BR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Resultados Reais</a:t>
                      </a:r>
                      <a:endParaRPr lang="pt-BR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062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Bom</a:t>
                      </a:r>
                      <a:endParaRPr lang="pt-BR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Médio</a:t>
                      </a:r>
                      <a:endParaRPr lang="pt-BR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Ruim</a:t>
                      </a:r>
                      <a:endParaRPr lang="pt-BR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06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Bom</a:t>
                      </a:r>
                      <a:endParaRPr lang="pt-BR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0,72</a:t>
                      </a:r>
                      <a:endParaRPr lang="pt-BR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0,08</a:t>
                      </a:r>
                      <a:endParaRPr lang="pt-BR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0,09</a:t>
                      </a:r>
                      <a:endParaRPr lang="pt-BR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06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Médio</a:t>
                      </a:r>
                      <a:endParaRPr lang="pt-BR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0,18</a:t>
                      </a:r>
                      <a:endParaRPr lang="pt-BR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0,85</a:t>
                      </a:r>
                      <a:endParaRPr lang="pt-BR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0,23</a:t>
                      </a:r>
                      <a:endParaRPr lang="pt-BR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06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Ruim</a:t>
                      </a:r>
                      <a:endParaRPr lang="pt-BR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0,10</a:t>
                      </a:r>
                      <a:endParaRPr lang="pt-BR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0,07</a:t>
                      </a:r>
                      <a:endParaRPr lang="pt-BR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0,68</a:t>
                      </a:r>
                      <a:endParaRPr lang="pt-BR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206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TOTAL</a:t>
                      </a:r>
                      <a:endParaRPr lang="pt-BR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1,00</a:t>
                      </a:r>
                      <a:endParaRPr lang="pt-BR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1,00</a:t>
                      </a:r>
                      <a:endParaRPr lang="pt-BR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1,00</a:t>
                      </a:r>
                      <a:endParaRPr lang="pt-BR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22304" y="2463328"/>
            <a:ext cx="9099391" cy="965672"/>
          </a:xfrm>
          <a:prstGeom prst="rect">
            <a:avLst/>
          </a:prstGeom>
        </p:spPr>
        <p:txBody>
          <a:bodyPr vert="horz" lIns="68580" tIns="34291" rIns="68580" bIns="34291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2000" dirty="0"/>
              <a:t>Qual a probabilidade de ocorrer simultaneamente uma previsão e um resultado real</a:t>
            </a:r>
            <a:r>
              <a:rPr lang="pt-BR" sz="2000" dirty="0" smtClean="0"/>
              <a:t>?</a:t>
            </a:r>
          </a:p>
          <a:p>
            <a:pPr marL="0" indent="0" algn="ctr">
              <a:buNone/>
            </a:pPr>
            <a:r>
              <a:rPr lang="pt-BR" sz="2000" dirty="0"/>
              <a:t>Qual a probabilidade de ocorrer cada um dos climas </a:t>
            </a:r>
            <a:r>
              <a:rPr lang="pt-BR" sz="2000" b="1" u="sng" dirty="0"/>
              <a:t>para dada </a:t>
            </a:r>
            <a:r>
              <a:rPr lang="pt-BR" sz="2000" dirty="0"/>
              <a:t>previsão</a:t>
            </a:r>
            <a:r>
              <a:rPr lang="pt-BR" sz="2000" dirty="0" smtClean="0"/>
              <a:t>?</a:t>
            </a:r>
            <a:endParaRPr lang="pt-BR" sz="2000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622253"/>
              </p:ext>
            </p:extLst>
          </p:nvPr>
        </p:nvGraphicFramePr>
        <p:xfrm>
          <a:off x="46657" y="3401869"/>
          <a:ext cx="4436136" cy="25359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642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929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6506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2088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9297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62282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pt-BR" sz="2000" u="none" strike="noStrike" dirty="0">
                          <a:effectLst/>
                        </a:rPr>
                        <a:t>Resultados Previstos</a:t>
                      </a:r>
                      <a:endParaRPr lang="pt-BR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ctr"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pt-BR" sz="2000" u="none" strike="noStrike">
                          <a:effectLst/>
                        </a:rPr>
                        <a:t>Resultados Reais</a:t>
                      </a:r>
                      <a:endParaRPr lang="pt-BR" sz="2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</a:rPr>
                        <a:t>Total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228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Bom</a:t>
                      </a:r>
                      <a:endParaRPr lang="pt-BR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Médio</a:t>
                      </a:r>
                      <a:endParaRPr lang="pt-BR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Ruim</a:t>
                      </a:r>
                      <a:endParaRPr lang="pt-BR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228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u="none" strike="noStrike">
                          <a:solidFill>
                            <a:schemeClr val="bg1"/>
                          </a:solidFill>
                          <a:effectLst/>
                        </a:rPr>
                        <a:t>25%</a:t>
                      </a:r>
                      <a:endParaRPr lang="pt-BR" sz="2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45%</a:t>
                      </a:r>
                      <a:endParaRPr lang="pt-BR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30%</a:t>
                      </a:r>
                      <a:endParaRPr lang="pt-BR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2282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u="none" strike="noStrike">
                          <a:effectLst/>
                        </a:rPr>
                        <a:t>Bom</a:t>
                      </a:r>
                      <a:endParaRPr lang="pt-BR" sz="2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 dirty="0">
                          <a:effectLst/>
                        </a:rPr>
                        <a:t>18,0%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>
                          <a:effectLst/>
                        </a:rPr>
                        <a:t>3,6%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>
                          <a:effectLst/>
                        </a:rPr>
                        <a:t>2,7%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 dirty="0">
                          <a:effectLst/>
                        </a:rPr>
                        <a:t>24,30%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2282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u="none" strike="noStrike" dirty="0">
                          <a:effectLst/>
                        </a:rPr>
                        <a:t>Médio</a:t>
                      </a:r>
                      <a:endParaRPr lang="pt-BR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>
                          <a:effectLst/>
                        </a:rPr>
                        <a:t>4,5%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>
                          <a:effectLst/>
                        </a:rPr>
                        <a:t>38,3%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>
                          <a:effectLst/>
                        </a:rPr>
                        <a:t>6,9%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>
                          <a:effectLst/>
                        </a:rPr>
                        <a:t>49,65%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2282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u="none" strike="noStrike">
                          <a:effectLst/>
                        </a:rPr>
                        <a:t>Ruim</a:t>
                      </a:r>
                      <a:endParaRPr lang="pt-BR" sz="2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>
                          <a:effectLst/>
                        </a:rPr>
                        <a:t>2,5%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>
                          <a:effectLst/>
                        </a:rPr>
                        <a:t>3,2%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>
                          <a:effectLst/>
                        </a:rPr>
                        <a:t>20,4%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>
                          <a:effectLst/>
                        </a:rPr>
                        <a:t>26,05%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2282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u="none" strike="noStrike" dirty="0">
                          <a:effectLst/>
                        </a:rPr>
                        <a:t>TOTAL</a:t>
                      </a:r>
                      <a:endParaRPr lang="pt-BR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>
                          <a:effectLst/>
                        </a:rPr>
                        <a:t>25,0%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>
                          <a:effectLst/>
                        </a:rPr>
                        <a:t>45,0%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>
                          <a:effectLst/>
                        </a:rPr>
                        <a:t>30,0%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 dirty="0">
                          <a:effectLst/>
                        </a:rPr>
                        <a:t>100,0%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8197802"/>
              </p:ext>
            </p:extLst>
          </p:nvPr>
        </p:nvGraphicFramePr>
        <p:xfrm>
          <a:off x="4645948" y="3421120"/>
          <a:ext cx="4461420" cy="21657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724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998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6346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2561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60952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pt-BR" sz="2000" u="none" strike="noStrike" dirty="0">
                          <a:effectLst/>
                        </a:rPr>
                        <a:t>Resultados Previstos</a:t>
                      </a:r>
                      <a:endParaRPr lang="pt-BR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ctr"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pt-BR" sz="2000" u="none" strike="noStrike">
                          <a:effectLst/>
                        </a:rPr>
                        <a:t>Resultados Reais</a:t>
                      </a:r>
                      <a:endParaRPr lang="pt-BR" sz="2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095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Bom</a:t>
                      </a:r>
                      <a:endParaRPr lang="pt-BR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Médio</a:t>
                      </a:r>
                      <a:endParaRPr lang="pt-BR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Ruim</a:t>
                      </a:r>
                      <a:endParaRPr lang="pt-BR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095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u="none" strike="noStrike">
                          <a:solidFill>
                            <a:schemeClr val="bg1"/>
                          </a:solidFill>
                          <a:effectLst/>
                        </a:rPr>
                        <a:t>25%</a:t>
                      </a:r>
                      <a:endParaRPr lang="pt-BR" sz="2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45%</a:t>
                      </a:r>
                      <a:endParaRPr lang="pt-BR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30%</a:t>
                      </a:r>
                      <a:endParaRPr lang="pt-BR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0952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u="none" strike="noStrike">
                          <a:effectLst/>
                        </a:rPr>
                        <a:t>Bom</a:t>
                      </a:r>
                      <a:endParaRPr lang="pt-BR" sz="2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?</a:t>
                      </a:r>
                    </a:p>
                  </a:txBody>
                  <a:tcPr marL="7620" marR="7620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0952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u="none" strike="noStrike">
                          <a:effectLst/>
                        </a:rPr>
                        <a:t>Médio</a:t>
                      </a:r>
                      <a:endParaRPr lang="pt-BR" sz="2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0952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u="none" strike="noStrike">
                          <a:effectLst/>
                        </a:rPr>
                        <a:t>Ruim</a:t>
                      </a:r>
                      <a:endParaRPr lang="pt-BR" sz="2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2" name="Elipse 11"/>
          <p:cNvSpPr/>
          <p:nvPr/>
        </p:nvSpPr>
        <p:spPr>
          <a:xfrm>
            <a:off x="1239735" y="4502505"/>
            <a:ext cx="3267411" cy="3879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1">
              <a:solidFill>
                <a:srgbClr val="FF0000"/>
              </a:solidFill>
            </a:endParaRPr>
          </a:p>
        </p:txBody>
      </p:sp>
      <p:sp>
        <p:nvSpPr>
          <p:cNvPr id="13" name="Elipse 12"/>
          <p:cNvSpPr/>
          <p:nvPr/>
        </p:nvSpPr>
        <p:spPr>
          <a:xfrm>
            <a:off x="1239735" y="4890449"/>
            <a:ext cx="3267411" cy="3823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1">
              <a:solidFill>
                <a:srgbClr val="FF0000"/>
              </a:solidFill>
            </a:endParaRPr>
          </a:p>
        </p:txBody>
      </p:sp>
      <p:sp>
        <p:nvSpPr>
          <p:cNvPr id="14" name="Elipse 13"/>
          <p:cNvSpPr/>
          <p:nvPr/>
        </p:nvSpPr>
        <p:spPr>
          <a:xfrm>
            <a:off x="1239735" y="5272835"/>
            <a:ext cx="3267411" cy="3440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639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4047966"/>
              </p:ext>
            </p:extLst>
          </p:nvPr>
        </p:nvGraphicFramePr>
        <p:xfrm>
          <a:off x="11153" y="97918"/>
          <a:ext cx="4471639" cy="23266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304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137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1373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1373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4765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Cultura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Resultados (lucros) possíveis (R$)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020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Bom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25%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Médio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45%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Ruim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30%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79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A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760.000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280.000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- 570.000</a:t>
                      </a:r>
                      <a:endParaRPr lang="pt-B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79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B</a:t>
                      </a:r>
                      <a:endParaRPr lang="pt-B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400.000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250.000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- 200.000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5229370"/>
              </p:ext>
            </p:extLst>
          </p:nvPr>
        </p:nvGraphicFramePr>
        <p:xfrm>
          <a:off x="4594301" y="80637"/>
          <a:ext cx="4527394" cy="25237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662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192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1139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3048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2062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Resultados Previstos</a:t>
                      </a:r>
                      <a:endParaRPr lang="pt-BR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Resultados Reais</a:t>
                      </a:r>
                      <a:endParaRPr lang="pt-BR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062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Bom</a:t>
                      </a:r>
                      <a:endParaRPr lang="pt-BR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Médio</a:t>
                      </a:r>
                      <a:endParaRPr lang="pt-BR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Ruim</a:t>
                      </a:r>
                      <a:endParaRPr lang="pt-BR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06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Bom</a:t>
                      </a:r>
                      <a:endParaRPr lang="pt-BR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0,72</a:t>
                      </a:r>
                      <a:endParaRPr lang="pt-BR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0,08</a:t>
                      </a:r>
                      <a:endParaRPr lang="pt-BR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0,09</a:t>
                      </a:r>
                      <a:endParaRPr lang="pt-BR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06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Médio</a:t>
                      </a:r>
                      <a:endParaRPr lang="pt-BR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0,18</a:t>
                      </a:r>
                      <a:endParaRPr lang="pt-BR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0,85</a:t>
                      </a:r>
                      <a:endParaRPr lang="pt-BR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0,23</a:t>
                      </a:r>
                      <a:endParaRPr lang="pt-BR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06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Ruim</a:t>
                      </a:r>
                      <a:endParaRPr lang="pt-BR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0,10</a:t>
                      </a:r>
                      <a:endParaRPr lang="pt-BR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0,07</a:t>
                      </a:r>
                      <a:endParaRPr lang="pt-BR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0,68</a:t>
                      </a:r>
                      <a:endParaRPr lang="pt-BR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206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TOTAL</a:t>
                      </a:r>
                      <a:endParaRPr lang="pt-BR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1,00</a:t>
                      </a:r>
                      <a:endParaRPr lang="pt-BR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1,00</a:t>
                      </a:r>
                      <a:endParaRPr lang="pt-BR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1,00</a:t>
                      </a:r>
                      <a:endParaRPr lang="pt-BR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22304" y="2463328"/>
            <a:ext cx="9099391" cy="965672"/>
          </a:xfrm>
          <a:prstGeom prst="rect">
            <a:avLst/>
          </a:prstGeom>
        </p:spPr>
        <p:txBody>
          <a:bodyPr vert="horz" lIns="68580" tIns="34291" rIns="68580" bIns="34291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2000" dirty="0"/>
              <a:t>Qual a probabilidade de ocorrer simultaneamente uma previsão e um resultado real</a:t>
            </a:r>
            <a:r>
              <a:rPr lang="pt-BR" sz="2000" dirty="0" smtClean="0"/>
              <a:t>?</a:t>
            </a:r>
          </a:p>
          <a:p>
            <a:pPr marL="0" indent="0" algn="ctr">
              <a:buNone/>
            </a:pPr>
            <a:r>
              <a:rPr lang="pt-BR" sz="2000" dirty="0"/>
              <a:t>Qual a probabilidade de ocorrer cada um dos climas </a:t>
            </a:r>
            <a:r>
              <a:rPr lang="pt-BR" sz="2000" b="1" u="sng" dirty="0"/>
              <a:t>para dada </a:t>
            </a:r>
            <a:r>
              <a:rPr lang="pt-BR" sz="2000" dirty="0"/>
              <a:t>previsão</a:t>
            </a:r>
            <a:r>
              <a:rPr lang="pt-BR" sz="2000" dirty="0" smtClean="0"/>
              <a:t>?</a:t>
            </a:r>
            <a:endParaRPr lang="pt-BR" sz="2000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622253"/>
              </p:ext>
            </p:extLst>
          </p:nvPr>
        </p:nvGraphicFramePr>
        <p:xfrm>
          <a:off x="46657" y="3401869"/>
          <a:ext cx="4436136" cy="25359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642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929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6506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2088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9297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62282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pt-BR" sz="2000" u="none" strike="noStrike" dirty="0">
                          <a:effectLst/>
                        </a:rPr>
                        <a:t>Resultados Previstos</a:t>
                      </a:r>
                      <a:endParaRPr lang="pt-BR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ctr"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pt-BR" sz="2000" u="none" strike="noStrike">
                          <a:effectLst/>
                        </a:rPr>
                        <a:t>Resultados Reais</a:t>
                      </a:r>
                      <a:endParaRPr lang="pt-BR" sz="2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</a:rPr>
                        <a:t>Total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228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Bom</a:t>
                      </a:r>
                      <a:endParaRPr lang="pt-BR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Médio</a:t>
                      </a:r>
                      <a:endParaRPr lang="pt-BR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Ruim</a:t>
                      </a:r>
                      <a:endParaRPr lang="pt-BR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228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u="none" strike="noStrike">
                          <a:solidFill>
                            <a:schemeClr val="bg1"/>
                          </a:solidFill>
                          <a:effectLst/>
                        </a:rPr>
                        <a:t>25%</a:t>
                      </a:r>
                      <a:endParaRPr lang="pt-BR" sz="2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45%</a:t>
                      </a:r>
                      <a:endParaRPr lang="pt-BR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30%</a:t>
                      </a:r>
                      <a:endParaRPr lang="pt-BR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2282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u="none" strike="noStrike">
                          <a:effectLst/>
                        </a:rPr>
                        <a:t>Bom</a:t>
                      </a:r>
                      <a:endParaRPr lang="pt-BR" sz="2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 dirty="0">
                          <a:effectLst/>
                        </a:rPr>
                        <a:t>18,0%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>
                          <a:effectLst/>
                        </a:rPr>
                        <a:t>3,6%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>
                          <a:effectLst/>
                        </a:rPr>
                        <a:t>2,7%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 dirty="0">
                          <a:effectLst/>
                        </a:rPr>
                        <a:t>24,30%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2282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u="none" strike="noStrike" dirty="0">
                          <a:effectLst/>
                        </a:rPr>
                        <a:t>Médio</a:t>
                      </a:r>
                      <a:endParaRPr lang="pt-BR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>
                          <a:effectLst/>
                        </a:rPr>
                        <a:t>4,5%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>
                          <a:effectLst/>
                        </a:rPr>
                        <a:t>38,3%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>
                          <a:effectLst/>
                        </a:rPr>
                        <a:t>6,9%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>
                          <a:effectLst/>
                        </a:rPr>
                        <a:t>49,65%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2282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u="none" strike="noStrike">
                          <a:effectLst/>
                        </a:rPr>
                        <a:t>Ruim</a:t>
                      </a:r>
                      <a:endParaRPr lang="pt-BR" sz="2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>
                          <a:effectLst/>
                        </a:rPr>
                        <a:t>2,5%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>
                          <a:effectLst/>
                        </a:rPr>
                        <a:t>3,2%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>
                          <a:effectLst/>
                        </a:rPr>
                        <a:t>20,4%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>
                          <a:effectLst/>
                        </a:rPr>
                        <a:t>26,05%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2282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u="none" strike="noStrike" dirty="0">
                          <a:effectLst/>
                        </a:rPr>
                        <a:t>TOTAL</a:t>
                      </a:r>
                      <a:endParaRPr lang="pt-BR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>
                          <a:effectLst/>
                        </a:rPr>
                        <a:t>25,0%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>
                          <a:effectLst/>
                        </a:rPr>
                        <a:t>45,0%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>
                          <a:effectLst/>
                        </a:rPr>
                        <a:t>30,0%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 dirty="0">
                          <a:effectLst/>
                        </a:rPr>
                        <a:t>100,0%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8147463"/>
              </p:ext>
            </p:extLst>
          </p:nvPr>
        </p:nvGraphicFramePr>
        <p:xfrm>
          <a:off x="4645948" y="3421120"/>
          <a:ext cx="4461420" cy="21657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724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998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6346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2561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60952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pt-BR" sz="2000" u="none" strike="noStrike" dirty="0">
                          <a:effectLst/>
                        </a:rPr>
                        <a:t>Resultados Previstos</a:t>
                      </a:r>
                      <a:endParaRPr lang="pt-BR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ctr"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pt-BR" sz="2000" u="none" strike="noStrike">
                          <a:effectLst/>
                        </a:rPr>
                        <a:t>Resultados Reais</a:t>
                      </a:r>
                      <a:endParaRPr lang="pt-BR" sz="2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095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Bom</a:t>
                      </a:r>
                      <a:endParaRPr lang="pt-BR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Médio</a:t>
                      </a:r>
                      <a:endParaRPr lang="pt-BR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Ruim</a:t>
                      </a:r>
                      <a:endParaRPr lang="pt-BR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095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u="none" strike="noStrike">
                          <a:solidFill>
                            <a:schemeClr val="bg1"/>
                          </a:solidFill>
                          <a:effectLst/>
                        </a:rPr>
                        <a:t>25%</a:t>
                      </a:r>
                      <a:endParaRPr lang="pt-BR" sz="2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45%</a:t>
                      </a:r>
                      <a:endParaRPr lang="pt-BR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30%</a:t>
                      </a:r>
                      <a:endParaRPr lang="pt-BR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0952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u="none" strike="noStrike">
                          <a:effectLst/>
                        </a:rPr>
                        <a:t>Bom</a:t>
                      </a:r>
                      <a:endParaRPr lang="pt-BR" sz="2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74,07%</a:t>
                      </a:r>
                    </a:p>
                  </a:txBody>
                  <a:tcPr marL="7620" marR="7620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14,81%</a:t>
                      </a:r>
                    </a:p>
                  </a:txBody>
                  <a:tcPr marL="7620" marR="7620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11,11%</a:t>
                      </a:r>
                    </a:p>
                  </a:txBody>
                  <a:tcPr marL="7620" marR="7620" marT="5715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0952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u="none" strike="noStrike">
                          <a:effectLst/>
                        </a:rPr>
                        <a:t>Médio</a:t>
                      </a:r>
                      <a:endParaRPr lang="pt-BR" sz="2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9,06%</a:t>
                      </a:r>
                    </a:p>
                  </a:txBody>
                  <a:tcPr marL="7620" marR="7620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77,04%</a:t>
                      </a:r>
                    </a:p>
                  </a:txBody>
                  <a:tcPr marL="7620" marR="7620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13,90%</a:t>
                      </a:r>
                    </a:p>
                  </a:txBody>
                  <a:tcPr marL="7620" marR="7620" marT="5715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0952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u="none" strike="noStrike">
                          <a:effectLst/>
                        </a:rPr>
                        <a:t>Ruim</a:t>
                      </a:r>
                      <a:endParaRPr lang="pt-BR" sz="2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9,60%</a:t>
                      </a:r>
                    </a:p>
                  </a:txBody>
                  <a:tcPr marL="7620" marR="7620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12,09%</a:t>
                      </a:r>
                    </a:p>
                  </a:txBody>
                  <a:tcPr marL="7620" marR="7620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78,31%</a:t>
                      </a:r>
                    </a:p>
                  </a:txBody>
                  <a:tcPr marL="7620" marR="7620" marT="5715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2" name="Elipse 11"/>
          <p:cNvSpPr/>
          <p:nvPr/>
        </p:nvSpPr>
        <p:spPr>
          <a:xfrm>
            <a:off x="1239735" y="4502505"/>
            <a:ext cx="3267411" cy="3879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1">
              <a:solidFill>
                <a:srgbClr val="FF0000"/>
              </a:solidFill>
            </a:endParaRPr>
          </a:p>
        </p:txBody>
      </p:sp>
      <p:sp>
        <p:nvSpPr>
          <p:cNvPr id="13" name="Elipse 12"/>
          <p:cNvSpPr/>
          <p:nvPr/>
        </p:nvSpPr>
        <p:spPr>
          <a:xfrm>
            <a:off x="1239735" y="4890449"/>
            <a:ext cx="3267411" cy="3823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1">
              <a:solidFill>
                <a:srgbClr val="FF0000"/>
              </a:solidFill>
            </a:endParaRPr>
          </a:p>
        </p:txBody>
      </p:sp>
      <p:sp>
        <p:nvSpPr>
          <p:cNvPr id="14" name="Elipse 13"/>
          <p:cNvSpPr/>
          <p:nvPr/>
        </p:nvSpPr>
        <p:spPr>
          <a:xfrm>
            <a:off x="1239735" y="5272835"/>
            <a:ext cx="3267411" cy="3440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979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0589344"/>
              </p:ext>
            </p:extLst>
          </p:nvPr>
        </p:nvGraphicFramePr>
        <p:xfrm>
          <a:off x="377340" y="99896"/>
          <a:ext cx="8712967" cy="57661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1599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5279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1599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1599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3606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3191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80119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190024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Bom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? %</a:t>
                      </a:r>
                      <a:endParaRPr lang="pt-BR" sz="1600" b="1" i="1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        760.000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Médio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?</a:t>
                      </a:r>
                      <a:r>
                        <a:rPr lang="pt-BR" sz="1600" b="1" i="1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pt-BR" sz="16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%</a:t>
                      </a:r>
                      <a:endParaRPr lang="pt-BR" sz="1600" b="1" i="1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        280.000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Ruim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?</a:t>
                      </a:r>
                      <a:r>
                        <a:rPr lang="pt-BR" sz="1600" b="1" i="1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pt-BR" sz="16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%</a:t>
                      </a:r>
                      <a:endParaRPr lang="pt-BR" sz="1600" b="1" i="1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- 570.000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8732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1" i="1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Bom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? %</a:t>
                      </a:r>
                      <a:endParaRPr lang="pt-BR" sz="1600" b="1" i="1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        400.000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Médio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?</a:t>
                      </a:r>
                      <a:r>
                        <a:rPr lang="pt-BR" sz="1600" b="1" i="1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pt-BR" sz="16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%</a:t>
                      </a:r>
                      <a:endParaRPr lang="pt-BR" sz="1600" b="1" i="1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        250.000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Ruim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?</a:t>
                      </a:r>
                      <a:r>
                        <a:rPr lang="pt-BR" sz="1600" b="1" i="1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pt-BR" sz="16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%</a:t>
                      </a:r>
                      <a:endParaRPr lang="pt-BR" sz="1600" b="1" i="1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- 200.000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88732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1" i="1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Bom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? %</a:t>
                      </a:r>
                      <a:endParaRPr lang="pt-BR" sz="1600" b="1" i="1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        760.000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Médio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?</a:t>
                      </a:r>
                      <a:r>
                        <a:rPr lang="pt-BR" sz="1600" b="1" i="1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pt-BR" sz="16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%</a:t>
                      </a:r>
                      <a:endParaRPr lang="pt-BR" sz="1600" b="1" i="1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        280.000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Ruim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?</a:t>
                      </a:r>
                      <a:r>
                        <a:rPr lang="pt-BR" sz="1600" b="1" i="1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pt-BR" sz="16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%</a:t>
                      </a:r>
                      <a:endParaRPr lang="pt-BR" sz="1600" b="1" i="1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- 570.000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88732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       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1" i="1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Bom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? %</a:t>
                      </a:r>
                      <a:endParaRPr lang="pt-BR" sz="1600" b="1" i="1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        400.000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Médio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?</a:t>
                      </a:r>
                      <a:r>
                        <a:rPr lang="pt-BR" sz="1600" b="1" i="1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pt-BR" sz="16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%</a:t>
                      </a:r>
                      <a:endParaRPr lang="pt-BR" sz="1600" b="1" i="1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        250.000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Ruim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?</a:t>
                      </a:r>
                      <a:r>
                        <a:rPr lang="pt-BR" sz="1600" b="1" i="1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pt-BR" sz="16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%</a:t>
                      </a:r>
                      <a:endParaRPr lang="pt-BR" sz="1600" b="1" i="1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- 200.000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88732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1" i="1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Bom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? %</a:t>
                      </a:r>
                      <a:endParaRPr lang="pt-BR" sz="1600" b="1" i="1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        760.000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Médio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?</a:t>
                      </a:r>
                      <a:r>
                        <a:rPr lang="pt-BR" sz="1600" b="1" i="1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pt-BR" sz="16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%</a:t>
                      </a:r>
                      <a:endParaRPr lang="pt-BR" sz="1600" b="1" i="1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        280.000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Ruim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?</a:t>
                      </a:r>
                      <a:r>
                        <a:rPr lang="pt-BR" sz="1600" b="1" i="1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pt-BR" sz="16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%</a:t>
                      </a:r>
                      <a:endParaRPr lang="pt-BR" sz="1600" b="1" i="1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- 570.000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88732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1" i="1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Bom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? %</a:t>
                      </a:r>
                      <a:endParaRPr lang="pt-BR" sz="1600" b="1" i="1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        400.000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Médio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?</a:t>
                      </a:r>
                      <a:r>
                        <a:rPr lang="pt-BR" sz="1600" b="1" i="1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pt-BR" sz="16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%</a:t>
                      </a:r>
                      <a:endParaRPr lang="pt-BR" sz="1600" b="1" i="1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        250.000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Ruim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?</a:t>
                      </a:r>
                      <a:r>
                        <a:rPr lang="pt-BR" sz="1600" b="1" i="1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pt-BR" sz="16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%</a:t>
                      </a:r>
                      <a:endParaRPr lang="pt-BR" sz="1600" b="1" i="1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- 200.000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</a:tbl>
          </a:graphicData>
        </a:graphic>
      </p:graphicFrame>
      <p:sp>
        <p:nvSpPr>
          <p:cNvPr id="9" name="Elipse 8"/>
          <p:cNvSpPr/>
          <p:nvPr/>
        </p:nvSpPr>
        <p:spPr>
          <a:xfrm>
            <a:off x="5008496" y="506395"/>
            <a:ext cx="349925" cy="2714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0" name="Conector reto 9"/>
          <p:cNvCxnSpPr>
            <a:stCxn id="9" idx="6"/>
          </p:cNvCxnSpPr>
          <p:nvPr/>
        </p:nvCxnSpPr>
        <p:spPr>
          <a:xfrm flipV="1">
            <a:off x="5358421" y="487139"/>
            <a:ext cx="920459" cy="15497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 flipV="1">
            <a:off x="5358421" y="249111"/>
            <a:ext cx="1003663" cy="392999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>
            <a:off x="5358421" y="642110"/>
            <a:ext cx="976978" cy="6445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 de cantos arredondados 12"/>
          <p:cNvSpPr/>
          <p:nvPr/>
        </p:nvSpPr>
        <p:spPr>
          <a:xfrm>
            <a:off x="2901249" y="1049250"/>
            <a:ext cx="437407" cy="27142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4" name="Conector reto 13"/>
          <p:cNvCxnSpPr/>
          <p:nvPr/>
        </p:nvCxnSpPr>
        <p:spPr>
          <a:xfrm flipV="1">
            <a:off x="3338654" y="676038"/>
            <a:ext cx="1665824" cy="50892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/>
          <p:cNvSpPr txBox="1"/>
          <p:nvPr/>
        </p:nvSpPr>
        <p:spPr>
          <a:xfrm rot="20651001">
            <a:off x="3837921" y="498219"/>
            <a:ext cx="1399702" cy="377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Cultura A</a:t>
            </a:r>
          </a:p>
        </p:txBody>
      </p:sp>
      <p:sp>
        <p:nvSpPr>
          <p:cNvPr id="21" name="Elipse 20"/>
          <p:cNvSpPr/>
          <p:nvPr/>
        </p:nvSpPr>
        <p:spPr>
          <a:xfrm>
            <a:off x="5008496" y="1456392"/>
            <a:ext cx="349925" cy="2714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2" name="Conector reto 21"/>
          <p:cNvCxnSpPr>
            <a:stCxn id="21" idx="6"/>
          </p:cNvCxnSpPr>
          <p:nvPr/>
        </p:nvCxnSpPr>
        <p:spPr>
          <a:xfrm flipV="1">
            <a:off x="5358421" y="1463134"/>
            <a:ext cx="920459" cy="128972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/>
          <p:cNvCxnSpPr/>
          <p:nvPr/>
        </p:nvCxnSpPr>
        <p:spPr>
          <a:xfrm flipV="1">
            <a:off x="5358421" y="1236270"/>
            <a:ext cx="1000438" cy="355839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to 23"/>
          <p:cNvCxnSpPr/>
          <p:nvPr/>
        </p:nvCxnSpPr>
        <p:spPr>
          <a:xfrm>
            <a:off x="5358421" y="1592106"/>
            <a:ext cx="976978" cy="125401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to 25"/>
          <p:cNvCxnSpPr/>
          <p:nvPr/>
        </p:nvCxnSpPr>
        <p:spPr>
          <a:xfrm>
            <a:off x="3338654" y="1184965"/>
            <a:ext cx="1665824" cy="368142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ixaDeTexto 26"/>
          <p:cNvSpPr txBox="1"/>
          <p:nvPr/>
        </p:nvSpPr>
        <p:spPr>
          <a:xfrm rot="711255">
            <a:off x="3701593" y="1376014"/>
            <a:ext cx="1399702" cy="377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Cultura B</a:t>
            </a:r>
          </a:p>
        </p:txBody>
      </p:sp>
      <p:sp>
        <p:nvSpPr>
          <p:cNvPr id="31" name="Elipse 30"/>
          <p:cNvSpPr/>
          <p:nvPr/>
        </p:nvSpPr>
        <p:spPr>
          <a:xfrm>
            <a:off x="5008496" y="2464105"/>
            <a:ext cx="349925" cy="2714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2" name="Conector reto 31"/>
          <p:cNvCxnSpPr>
            <a:stCxn id="31" idx="6"/>
          </p:cNvCxnSpPr>
          <p:nvPr/>
        </p:nvCxnSpPr>
        <p:spPr>
          <a:xfrm flipV="1">
            <a:off x="5358421" y="2480988"/>
            <a:ext cx="920459" cy="118831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/>
          <p:cNvCxnSpPr/>
          <p:nvPr/>
        </p:nvCxnSpPr>
        <p:spPr>
          <a:xfrm flipV="1">
            <a:off x="5358421" y="2227912"/>
            <a:ext cx="976978" cy="371909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to 33"/>
          <p:cNvCxnSpPr/>
          <p:nvPr/>
        </p:nvCxnSpPr>
        <p:spPr>
          <a:xfrm>
            <a:off x="5358421" y="2599819"/>
            <a:ext cx="976978" cy="132315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tângulo de cantos arredondados 34"/>
          <p:cNvSpPr/>
          <p:nvPr/>
        </p:nvSpPr>
        <p:spPr>
          <a:xfrm>
            <a:off x="2901249" y="3006960"/>
            <a:ext cx="437407" cy="27142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6" name="Conector reto 35"/>
          <p:cNvCxnSpPr/>
          <p:nvPr/>
        </p:nvCxnSpPr>
        <p:spPr>
          <a:xfrm flipV="1">
            <a:off x="3338654" y="2612069"/>
            <a:ext cx="1665824" cy="53060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aixaDeTexto 36"/>
          <p:cNvSpPr txBox="1"/>
          <p:nvPr/>
        </p:nvSpPr>
        <p:spPr>
          <a:xfrm rot="20519045">
            <a:off x="3846797" y="2447050"/>
            <a:ext cx="1399702" cy="377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Cultura A</a:t>
            </a:r>
          </a:p>
        </p:txBody>
      </p:sp>
      <p:sp>
        <p:nvSpPr>
          <p:cNvPr id="39" name="Elipse 38"/>
          <p:cNvSpPr/>
          <p:nvPr/>
        </p:nvSpPr>
        <p:spPr>
          <a:xfrm>
            <a:off x="5008496" y="3414102"/>
            <a:ext cx="349925" cy="2714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0" name="Conector reto 39"/>
          <p:cNvCxnSpPr>
            <a:stCxn id="39" idx="6"/>
          </p:cNvCxnSpPr>
          <p:nvPr/>
        </p:nvCxnSpPr>
        <p:spPr>
          <a:xfrm flipV="1">
            <a:off x="5358421" y="3490303"/>
            <a:ext cx="920459" cy="5951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to 40"/>
          <p:cNvCxnSpPr/>
          <p:nvPr/>
        </p:nvCxnSpPr>
        <p:spPr>
          <a:xfrm flipV="1">
            <a:off x="5358421" y="3242001"/>
            <a:ext cx="991451" cy="307815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to 41"/>
          <p:cNvCxnSpPr/>
          <p:nvPr/>
        </p:nvCxnSpPr>
        <p:spPr>
          <a:xfrm>
            <a:off x="5358421" y="3549816"/>
            <a:ext cx="976978" cy="16670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to 42"/>
          <p:cNvCxnSpPr/>
          <p:nvPr/>
        </p:nvCxnSpPr>
        <p:spPr>
          <a:xfrm>
            <a:off x="3338654" y="3142675"/>
            <a:ext cx="1665824" cy="37965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aixaDeTexto 43"/>
          <p:cNvSpPr txBox="1"/>
          <p:nvPr/>
        </p:nvSpPr>
        <p:spPr>
          <a:xfrm rot="851153">
            <a:off x="3754858" y="3333723"/>
            <a:ext cx="1399702" cy="377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Cultura B</a:t>
            </a:r>
          </a:p>
        </p:txBody>
      </p:sp>
      <p:sp>
        <p:nvSpPr>
          <p:cNvPr id="46" name="Elipse 45"/>
          <p:cNvSpPr/>
          <p:nvPr/>
        </p:nvSpPr>
        <p:spPr>
          <a:xfrm>
            <a:off x="5008496" y="4374240"/>
            <a:ext cx="349925" cy="2714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7" name="Conector reto 46"/>
          <p:cNvCxnSpPr>
            <a:stCxn id="46" idx="6"/>
          </p:cNvCxnSpPr>
          <p:nvPr/>
        </p:nvCxnSpPr>
        <p:spPr>
          <a:xfrm flipV="1">
            <a:off x="5358421" y="4499641"/>
            <a:ext cx="920459" cy="1031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to 47"/>
          <p:cNvCxnSpPr/>
          <p:nvPr/>
        </p:nvCxnSpPr>
        <p:spPr>
          <a:xfrm flipV="1">
            <a:off x="5358421" y="4230997"/>
            <a:ext cx="1010635" cy="27895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to 48"/>
          <p:cNvCxnSpPr/>
          <p:nvPr/>
        </p:nvCxnSpPr>
        <p:spPr>
          <a:xfrm>
            <a:off x="5358421" y="4509954"/>
            <a:ext cx="976978" cy="19343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tângulo de cantos arredondados 49"/>
          <p:cNvSpPr/>
          <p:nvPr/>
        </p:nvSpPr>
        <p:spPr>
          <a:xfrm>
            <a:off x="2901249" y="4917095"/>
            <a:ext cx="437407" cy="27142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1" name="Conector reto 50"/>
          <p:cNvCxnSpPr/>
          <p:nvPr/>
        </p:nvCxnSpPr>
        <p:spPr>
          <a:xfrm flipV="1">
            <a:off x="3338654" y="4533943"/>
            <a:ext cx="1669842" cy="51886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CaixaDeTexto 51"/>
          <p:cNvSpPr txBox="1"/>
          <p:nvPr/>
        </p:nvSpPr>
        <p:spPr>
          <a:xfrm rot="20581373">
            <a:off x="3873431" y="4348308"/>
            <a:ext cx="1399702" cy="377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Cultura A</a:t>
            </a:r>
          </a:p>
        </p:txBody>
      </p:sp>
      <p:sp>
        <p:nvSpPr>
          <p:cNvPr id="54" name="Elipse 53"/>
          <p:cNvSpPr/>
          <p:nvPr/>
        </p:nvSpPr>
        <p:spPr>
          <a:xfrm>
            <a:off x="5008496" y="5324237"/>
            <a:ext cx="349925" cy="2714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5" name="Conector reto 54"/>
          <p:cNvCxnSpPr>
            <a:stCxn id="54" idx="6"/>
          </p:cNvCxnSpPr>
          <p:nvPr/>
        </p:nvCxnSpPr>
        <p:spPr>
          <a:xfrm>
            <a:off x="5358421" y="5459951"/>
            <a:ext cx="920459" cy="4491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to 55"/>
          <p:cNvCxnSpPr/>
          <p:nvPr/>
        </p:nvCxnSpPr>
        <p:spPr>
          <a:xfrm flipV="1">
            <a:off x="5358421" y="5241323"/>
            <a:ext cx="980277" cy="218629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to 56"/>
          <p:cNvCxnSpPr/>
          <p:nvPr/>
        </p:nvCxnSpPr>
        <p:spPr>
          <a:xfrm>
            <a:off x="5358421" y="5459951"/>
            <a:ext cx="976978" cy="21862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to 57"/>
          <p:cNvCxnSpPr/>
          <p:nvPr/>
        </p:nvCxnSpPr>
        <p:spPr>
          <a:xfrm>
            <a:off x="3338654" y="5052809"/>
            <a:ext cx="1669842" cy="359232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CaixaDeTexto 58"/>
          <p:cNvSpPr txBox="1"/>
          <p:nvPr/>
        </p:nvSpPr>
        <p:spPr>
          <a:xfrm rot="881750">
            <a:off x="3710466" y="5243859"/>
            <a:ext cx="1399702" cy="377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Cultura B</a:t>
            </a:r>
          </a:p>
        </p:txBody>
      </p:sp>
      <p:sp>
        <p:nvSpPr>
          <p:cNvPr id="64" name="Elipse 63"/>
          <p:cNvSpPr/>
          <p:nvPr/>
        </p:nvSpPr>
        <p:spPr>
          <a:xfrm>
            <a:off x="276808" y="3017101"/>
            <a:ext cx="349925" cy="2714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68" name="Conector reto 67"/>
          <p:cNvCxnSpPr/>
          <p:nvPr/>
        </p:nvCxnSpPr>
        <p:spPr>
          <a:xfrm flipV="1">
            <a:off x="626733" y="3166254"/>
            <a:ext cx="2274515" cy="10142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ector reto 68"/>
          <p:cNvCxnSpPr/>
          <p:nvPr/>
        </p:nvCxnSpPr>
        <p:spPr>
          <a:xfrm flipV="1">
            <a:off x="626733" y="1208547"/>
            <a:ext cx="2274515" cy="1967852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ector reto 69"/>
          <p:cNvCxnSpPr/>
          <p:nvPr/>
        </p:nvCxnSpPr>
        <p:spPr>
          <a:xfrm>
            <a:off x="626733" y="3176397"/>
            <a:ext cx="2274515" cy="1899994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CaixaDeTexto 70"/>
          <p:cNvSpPr txBox="1"/>
          <p:nvPr/>
        </p:nvSpPr>
        <p:spPr>
          <a:xfrm rot="19005815">
            <a:off x="919877" y="1793192"/>
            <a:ext cx="1633473" cy="377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Previsão: Bom</a:t>
            </a:r>
          </a:p>
        </p:txBody>
      </p:sp>
      <p:sp>
        <p:nvSpPr>
          <p:cNvPr id="72" name="CaixaDeTexto 71"/>
          <p:cNvSpPr txBox="1"/>
          <p:nvPr/>
        </p:nvSpPr>
        <p:spPr>
          <a:xfrm rot="2415852">
            <a:off x="1239980" y="3973486"/>
            <a:ext cx="1633473" cy="377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Previsão: Ruim</a:t>
            </a:r>
          </a:p>
        </p:txBody>
      </p:sp>
      <p:sp>
        <p:nvSpPr>
          <p:cNvPr id="75" name="CaixaDeTexto 74"/>
          <p:cNvSpPr txBox="1"/>
          <p:nvPr/>
        </p:nvSpPr>
        <p:spPr>
          <a:xfrm>
            <a:off x="1038997" y="2843394"/>
            <a:ext cx="2177962" cy="377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Previsão: Médio</a:t>
            </a:r>
          </a:p>
        </p:txBody>
      </p:sp>
    </p:spTree>
    <p:extLst>
      <p:ext uri="{BB962C8B-B14F-4D97-AF65-F5344CB8AC3E}">
        <p14:creationId xmlns:p14="http://schemas.microsoft.com/office/powerpoint/2010/main" val="8494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4047966"/>
              </p:ext>
            </p:extLst>
          </p:nvPr>
        </p:nvGraphicFramePr>
        <p:xfrm>
          <a:off x="11153" y="97918"/>
          <a:ext cx="4471639" cy="23266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304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137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1373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1373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4765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Cultura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Resultados (lucros) possíveis (R$)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020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Bom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25%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Médio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45%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Ruim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30%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79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A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760.000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280.000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- 570.000</a:t>
                      </a:r>
                      <a:endParaRPr lang="pt-B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79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B</a:t>
                      </a:r>
                      <a:endParaRPr lang="pt-B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400.000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250.000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- 200.000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5229370"/>
              </p:ext>
            </p:extLst>
          </p:nvPr>
        </p:nvGraphicFramePr>
        <p:xfrm>
          <a:off x="4594301" y="80637"/>
          <a:ext cx="4527394" cy="25237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662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192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1139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3048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2062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Resultados Previstos</a:t>
                      </a:r>
                      <a:endParaRPr lang="pt-BR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Resultados Reais</a:t>
                      </a:r>
                      <a:endParaRPr lang="pt-BR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062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Bom</a:t>
                      </a:r>
                      <a:endParaRPr lang="pt-BR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Médio</a:t>
                      </a:r>
                      <a:endParaRPr lang="pt-BR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Ruim</a:t>
                      </a:r>
                      <a:endParaRPr lang="pt-BR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06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Bom</a:t>
                      </a:r>
                      <a:endParaRPr lang="pt-BR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0,72</a:t>
                      </a:r>
                      <a:endParaRPr lang="pt-BR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0,08</a:t>
                      </a:r>
                      <a:endParaRPr lang="pt-BR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0,09</a:t>
                      </a:r>
                      <a:endParaRPr lang="pt-BR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06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Médio</a:t>
                      </a:r>
                      <a:endParaRPr lang="pt-BR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0,18</a:t>
                      </a:r>
                      <a:endParaRPr lang="pt-BR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0,85</a:t>
                      </a:r>
                      <a:endParaRPr lang="pt-BR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0,23</a:t>
                      </a:r>
                      <a:endParaRPr lang="pt-BR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06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Ruim</a:t>
                      </a:r>
                      <a:endParaRPr lang="pt-BR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0,10</a:t>
                      </a:r>
                      <a:endParaRPr lang="pt-BR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0,07</a:t>
                      </a:r>
                      <a:endParaRPr lang="pt-BR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0,68</a:t>
                      </a:r>
                      <a:endParaRPr lang="pt-BR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206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TOTAL</a:t>
                      </a:r>
                      <a:endParaRPr lang="pt-BR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1,00</a:t>
                      </a:r>
                      <a:endParaRPr lang="pt-BR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1,00</a:t>
                      </a:r>
                      <a:endParaRPr lang="pt-BR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1,00</a:t>
                      </a:r>
                      <a:endParaRPr lang="pt-BR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22304" y="2463328"/>
            <a:ext cx="9099391" cy="965672"/>
          </a:xfrm>
          <a:prstGeom prst="rect">
            <a:avLst/>
          </a:prstGeom>
        </p:spPr>
        <p:txBody>
          <a:bodyPr vert="horz" lIns="68580" tIns="34291" rIns="68580" bIns="34291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2000" dirty="0"/>
              <a:t>Qual a probabilidade de ocorrer simultaneamente uma previsão e um resultado real</a:t>
            </a:r>
            <a:r>
              <a:rPr lang="pt-BR" sz="2000" dirty="0" smtClean="0"/>
              <a:t>?</a:t>
            </a:r>
          </a:p>
          <a:p>
            <a:pPr marL="0" indent="0" algn="ctr">
              <a:buNone/>
            </a:pPr>
            <a:r>
              <a:rPr lang="pt-BR" sz="2000" dirty="0"/>
              <a:t>Qual a probabilidade de ocorrer cada um dos climas </a:t>
            </a:r>
            <a:r>
              <a:rPr lang="pt-BR" sz="2000" b="1" u="sng" dirty="0"/>
              <a:t>para dada </a:t>
            </a:r>
            <a:r>
              <a:rPr lang="pt-BR" sz="2000" dirty="0"/>
              <a:t>previsão</a:t>
            </a:r>
            <a:r>
              <a:rPr lang="pt-BR" sz="2000" dirty="0" smtClean="0"/>
              <a:t>?</a:t>
            </a:r>
            <a:endParaRPr lang="pt-BR" sz="2000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622253"/>
              </p:ext>
            </p:extLst>
          </p:nvPr>
        </p:nvGraphicFramePr>
        <p:xfrm>
          <a:off x="46657" y="3401869"/>
          <a:ext cx="4436136" cy="25359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642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929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6506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2088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9297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62282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pt-BR" sz="2000" u="none" strike="noStrike" dirty="0">
                          <a:effectLst/>
                        </a:rPr>
                        <a:t>Resultados Previstos</a:t>
                      </a:r>
                      <a:endParaRPr lang="pt-BR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ctr"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pt-BR" sz="2000" u="none" strike="noStrike">
                          <a:effectLst/>
                        </a:rPr>
                        <a:t>Resultados Reais</a:t>
                      </a:r>
                      <a:endParaRPr lang="pt-BR" sz="2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</a:rPr>
                        <a:t>Total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228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Bom</a:t>
                      </a:r>
                      <a:endParaRPr lang="pt-BR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Médio</a:t>
                      </a:r>
                      <a:endParaRPr lang="pt-BR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Ruim</a:t>
                      </a:r>
                      <a:endParaRPr lang="pt-BR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228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u="none" strike="noStrike">
                          <a:solidFill>
                            <a:schemeClr val="bg1"/>
                          </a:solidFill>
                          <a:effectLst/>
                        </a:rPr>
                        <a:t>25%</a:t>
                      </a:r>
                      <a:endParaRPr lang="pt-BR" sz="2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45%</a:t>
                      </a:r>
                      <a:endParaRPr lang="pt-BR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30%</a:t>
                      </a:r>
                      <a:endParaRPr lang="pt-BR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2282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u="none" strike="noStrike">
                          <a:effectLst/>
                        </a:rPr>
                        <a:t>Bom</a:t>
                      </a:r>
                      <a:endParaRPr lang="pt-BR" sz="2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 dirty="0">
                          <a:effectLst/>
                        </a:rPr>
                        <a:t>18,0%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>
                          <a:effectLst/>
                        </a:rPr>
                        <a:t>3,6%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>
                          <a:effectLst/>
                        </a:rPr>
                        <a:t>2,7%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 dirty="0">
                          <a:effectLst/>
                        </a:rPr>
                        <a:t>24,30%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2282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u="none" strike="noStrike" dirty="0">
                          <a:effectLst/>
                        </a:rPr>
                        <a:t>Médio</a:t>
                      </a:r>
                      <a:endParaRPr lang="pt-BR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>
                          <a:effectLst/>
                        </a:rPr>
                        <a:t>4,5%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>
                          <a:effectLst/>
                        </a:rPr>
                        <a:t>38,3%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>
                          <a:effectLst/>
                        </a:rPr>
                        <a:t>6,9%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>
                          <a:effectLst/>
                        </a:rPr>
                        <a:t>49,65%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2282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u="none" strike="noStrike">
                          <a:effectLst/>
                        </a:rPr>
                        <a:t>Ruim</a:t>
                      </a:r>
                      <a:endParaRPr lang="pt-BR" sz="2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>
                          <a:effectLst/>
                        </a:rPr>
                        <a:t>2,5%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>
                          <a:effectLst/>
                        </a:rPr>
                        <a:t>3,2%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>
                          <a:effectLst/>
                        </a:rPr>
                        <a:t>20,4%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>
                          <a:effectLst/>
                        </a:rPr>
                        <a:t>26,05%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2282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u="none" strike="noStrike" dirty="0">
                          <a:effectLst/>
                        </a:rPr>
                        <a:t>TOTAL</a:t>
                      </a:r>
                      <a:endParaRPr lang="pt-BR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>
                          <a:effectLst/>
                        </a:rPr>
                        <a:t>25,0%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>
                          <a:effectLst/>
                        </a:rPr>
                        <a:t>45,0%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>
                          <a:effectLst/>
                        </a:rPr>
                        <a:t>30,0%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 dirty="0">
                          <a:effectLst/>
                        </a:rPr>
                        <a:t>100,0%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8147463"/>
              </p:ext>
            </p:extLst>
          </p:nvPr>
        </p:nvGraphicFramePr>
        <p:xfrm>
          <a:off x="4645948" y="3421120"/>
          <a:ext cx="4461420" cy="21657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724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998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6346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2561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60952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pt-BR" sz="2000" u="none" strike="noStrike" dirty="0">
                          <a:effectLst/>
                        </a:rPr>
                        <a:t>Resultados Previstos</a:t>
                      </a:r>
                      <a:endParaRPr lang="pt-BR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ctr"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pt-BR" sz="2000" u="none" strike="noStrike">
                          <a:effectLst/>
                        </a:rPr>
                        <a:t>Resultados Reais</a:t>
                      </a:r>
                      <a:endParaRPr lang="pt-BR" sz="2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095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Bom</a:t>
                      </a:r>
                      <a:endParaRPr lang="pt-BR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Médio</a:t>
                      </a:r>
                      <a:endParaRPr lang="pt-BR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Ruim</a:t>
                      </a:r>
                      <a:endParaRPr lang="pt-BR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095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u="none" strike="noStrike">
                          <a:solidFill>
                            <a:schemeClr val="bg1"/>
                          </a:solidFill>
                          <a:effectLst/>
                        </a:rPr>
                        <a:t>25%</a:t>
                      </a:r>
                      <a:endParaRPr lang="pt-BR" sz="2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45%</a:t>
                      </a:r>
                      <a:endParaRPr lang="pt-BR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30%</a:t>
                      </a:r>
                      <a:endParaRPr lang="pt-BR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0952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u="none" strike="noStrike">
                          <a:effectLst/>
                        </a:rPr>
                        <a:t>Bom</a:t>
                      </a:r>
                      <a:endParaRPr lang="pt-BR" sz="2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74,07%</a:t>
                      </a:r>
                    </a:p>
                  </a:txBody>
                  <a:tcPr marL="7620" marR="7620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14,81%</a:t>
                      </a:r>
                    </a:p>
                  </a:txBody>
                  <a:tcPr marL="7620" marR="7620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11,11%</a:t>
                      </a:r>
                    </a:p>
                  </a:txBody>
                  <a:tcPr marL="7620" marR="7620" marT="5715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0952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u="none" strike="noStrike">
                          <a:effectLst/>
                        </a:rPr>
                        <a:t>Médio</a:t>
                      </a:r>
                      <a:endParaRPr lang="pt-BR" sz="2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9,06%</a:t>
                      </a:r>
                    </a:p>
                  </a:txBody>
                  <a:tcPr marL="7620" marR="7620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77,04%</a:t>
                      </a:r>
                    </a:p>
                  </a:txBody>
                  <a:tcPr marL="7620" marR="7620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13,90%</a:t>
                      </a:r>
                    </a:p>
                  </a:txBody>
                  <a:tcPr marL="7620" marR="7620" marT="5715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0952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u="none" strike="noStrike">
                          <a:effectLst/>
                        </a:rPr>
                        <a:t>Ruim</a:t>
                      </a:r>
                      <a:endParaRPr lang="pt-BR" sz="2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9,60%</a:t>
                      </a:r>
                    </a:p>
                  </a:txBody>
                  <a:tcPr marL="7620" marR="7620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12,09%</a:t>
                      </a:r>
                    </a:p>
                  </a:txBody>
                  <a:tcPr marL="7620" marR="7620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78,31%</a:t>
                      </a:r>
                    </a:p>
                  </a:txBody>
                  <a:tcPr marL="7620" marR="7620" marT="5715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2" name="Elipse 11"/>
          <p:cNvSpPr/>
          <p:nvPr/>
        </p:nvSpPr>
        <p:spPr>
          <a:xfrm>
            <a:off x="6096000" y="4488659"/>
            <a:ext cx="3004916" cy="4017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1">
              <a:solidFill>
                <a:srgbClr val="FF0000"/>
              </a:solidFill>
            </a:endParaRPr>
          </a:p>
        </p:txBody>
      </p:sp>
      <p:sp>
        <p:nvSpPr>
          <p:cNvPr id="13" name="Elipse 12"/>
          <p:cNvSpPr/>
          <p:nvPr/>
        </p:nvSpPr>
        <p:spPr>
          <a:xfrm>
            <a:off x="6096000" y="4876800"/>
            <a:ext cx="3004916" cy="3960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1">
              <a:solidFill>
                <a:srgbClr val="FF0000"/>
              </a:solidFill>
            </a:endParaRPr>
          </a:p>
        </p:txBody>
      </p:sp>
      <p:sp>
        <p:nvSpPr>
          <p:cNvPr id="14" name="Elipse 13"/>
          <p:cNvSpPr/>
          <p:nvPr/>
        </p:nvSpPr>
        <p:spPr>
          <a:xfrm>
            <a:off x="6096000" y="5260553"/>
            <a:ext cx="3004916" cy="35637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03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xmlns="" id="{192D7603-16DF-4AE2-B6E9-4BBF8BC81B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49203928"/>
              </p:ext>
            </p:extLst>
          </p:nvPr>
        </p:nvGraphicFramePr>
        <p:xfrm>
          <a:off x="261256" y="1235291"/>
          <a:ext cx="8610601" cy="4675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D8E05258-A8D6-4DE2-A9C8-8248F8BF2E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1256" y="217549"/>
            <a:ext cx="8610601" cy="908887"/>
          </a:xfrm>
        </p:spPr>
        <p:txBody>
          <a:bodyPr>
            <a:noAutofit/>
          </a:bodyPr>
          <a:lstStyle/>
          <a:p>
            <a:pPr algn="ctr"/>
            <a:r>
              <a:rPr lang="pt-BR" sz="3733" dirty="0"/>
              <a:t>Erros mais comuns na determinação dos fluxos de caixa incrementais:</a:t>
            </a:r>
          </a:p>
        </p:txBody>
      </p:sp>
    </p:spTree>
    <p:extLst>
      <p:ext uri="{BB962C8B-B14F-4D97-AF65-F5344CB8AC3E}">
        <p14:creationId xmlns:p14="http://schemas.microsoft.com/office/powerpoint/2010/main" val="30888019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7158770"/>
              </p:ext>
            </p:extLst>
          </p:nvPr>
        </p:nvGraphicFramePr>
        <p:xfrm>
          <a:off x="377340" y="99896"/>
          <a:ext cx="8712967" cy="57661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1599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5279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1599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1599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3606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3191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80119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190024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Bom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74,07%</a:t>
                      </a: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        760.000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Médio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14,81%</a:t>
                      </a: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        280.000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Ruim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11,11%</a:t>
                      </a: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- 570.000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8732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Bom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74,07%</a:t>
                      </a: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        400.000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Médio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14,81%</a:t>
                      </a: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        250.000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Ruim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11,11%</a:t>
                      </a: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- 200.000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88732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Bom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9,06%</a:t>
                      </a: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        760.000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Médio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77,04%</a:t>
                      </a: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        280.000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Ruim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13,90%</a:t>
                      </a: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- 570.000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88732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       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Bom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9,06%</a:t>
                      </a: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        400.000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Médio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77,04%</a:t>
                      </a: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        250.000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Ruim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13,90%</a:t>
                      </a: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- 200.000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88732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Bom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9,60%</a:t>
                      </a: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        760.000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Médio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12,09%</a:t>
                      </a: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        280.000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Ruim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78,31%</a:t>
                      </a: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- 570.000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88732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Bom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9,60%</a:t>
                      </a: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        400.000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Médio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12,09%</a:t>
                      </a: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        250.000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Ruim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78,31%</a:t>
                      </a: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- 200.000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</a:tbl>
          </a:graphicData>
        </a:graphic>
      </p:graphicFrame>
      <p:sp>
        <p:nvSpPr>
          <p:cNvPr id="9" name="Elipse 8"/>
          <p:cNvSpPr/>
          <p:nvPr/>
        </p:nvSpPr>
        <p:spPr>
          <a:xfrm>
            <a:off x="5008496" y="506395"/>
            <a:ext cx="349925" cy="2714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0" name="Conector reto 9"/>
          <p:cNvCxnSpPr>
            <a:stCxn id="9" idx="6"/>
          </p:cNvCxnSpPr>
          <p:nvPr/>
        </p:nvCxnSpPr>
        <p:spPr>
          <a:xfrm flipV="1">
            <a:off x="5358421" y="487139"/>
            <a:ext cx="920459" cy="15497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 flipV="1">
            <a:off x="5358421" y="249111"/>
            <a:ext cx="1003663" cy="392999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>
            <a:off x="5358421" y="642110"/>
            <a:ext cx="976978" cy="6445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 de cantos arredondados 12"/>
          <p:cNvSpPr/>
          <p:nvPr/>
        </p:nvSpPr>
        <p:spPr>
          <a:xfrm>
            <a:off x="2901249" y="1049250"/>
            <a:ext cx="437407" cy="27142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4" name="Conector reto 13"/>
          <p:cNvCxnSpPr/>
          <p:nvPr/>
        </p:nvCxnSpPr>
        <p:spPr>
          <a:xfrm flipV="1">
            <a:off x="3338654" y="676038"/>
            <a:ext cx="1665824" cy="50892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/>
          <p:cNvSpPr txBox="1"/>
          <p:nvPr/>
        </p:nvSpPr>
        <p:spPr>
          <a:xfrm rot="20651001">
            <a:off x="3837921" y="498219"/>
            <a:ext cx="1399702" cy="377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Cultura A</a:t>
            </a:r>
          </a:p>
        </p:txBody>
      </p:sp>
      <p:sp>
        <p:nvSpPr>
          <p:cNvPr id="21" name="Elipse 20"/>
          <p:cNvSpPr/>
          <p:nvPr/>
        </p:nvSpPr>
        <p:spPr>
          <a:xfrm>
            <a:off x="5008496" y="1456392"/>
            <a:ext cx="349925" cy="2714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2" name="Conector reto 21"/>
          <p:cNvCxnSpPr>
            <a:stCxn id="21" idx="6"/>
          </p:cNvCxnSpPr>
          <p:nvPr/>
        </p:nvCxnSpPr>
        <p:spPr>
          <a:xfrm flipV="1">
            <a:off x="5358421" y="1463134"/>
            <a:ext cx="920459" cy="128972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/>
          <p:cNvCxnSpPr/>
          <p:nvPr/>
        </p:nvCxnSpPr>
        <p:spPr>
          <a:xfrm flipV="1">
            <a:off x="5358421" y="1236270"/>
            <a:ext cx="1000438" cy="355839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to 23"/>
          <p:cNvCxnSpPr/>
          <p:nvPr/>
        </p:nvCxnSpPr>
        <p:spPr>
          <a:xfrm>
            <a:off x="5358421" y="1592106"/>
            <a:ext cx="976978" cy="125401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to 25"/>
          <p:cNvCxnSpPr/>
          <p:nvPr/>
        </p:nvCxnSpPr>
        <p:spPr>
          <a:xfrm>
            <a:off x="3338654" y="1184965"/>
            <a:ext cx="1665824" cy="368142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ixaDeTexto 26"/>
          <p:cNvSpPr txBox="1"/>
          <p:nvPr/>
        </p:nvSpPr>
        <p:spPr>
          <a:xfrm rot="711255">
            <a:off x="3701593" y="1376014"/>
            <a:ext cx="1399702" cy="377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Cultura B</a:t>
            </a:r>
          </a:p>
        </p:txBody>
      </p:sp>
      <p:sp>
        <p:nvSpPr>
          <p:cNvPr id="31" name="Elipse 30"/>
          <p:cNvSpPr/>
          <p:nvPr/>
        </p:nvSpPr>
        <p:spPr>
          <a:xfrm>
            <a:off x="5008496" y="2464105"/>
            <a:ext cx="349925" cy="2714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2" name="Conector reto 31"/>
          <p:cNvCxnSpPr>
            <a:stCxn id="31" idx="6"/>
          </p:cNvCxnSpPr>
          <p:nvPr/>
        </p:nvCxnSpPr>
        <p:spPr>
          <a:xfrm flipV="1">
            <a:off x="5358421" y="2480988"/>
            <a:ext cx="920459" cy="118831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/>
          <p:cNvCxnSpPr/>
          <p:nvPr/>
        </p:nvCxnSpPr>
        <p:spPr>
          <a:xfrm flipV="1">
            <a:off x="5358421" y="2227912"/>
            <a:ext cx="976978" cy="371909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to 33"/>
          <p:cNvCxnSpPr/>
          <p:nvPr/>
        </p:nvCxnSpPr>
        <p:spPr>
          <a:xfrm>
            <a:off x="5358421" y="2599819"/>
            <a:ext cx="976978" cy="132315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tângulo de cantos arredondados 34"/>
          <p:cNvSpPr/>
          <p:nvPr/>
        </p:nvSpPr>
        <p:spPr>
          <a:xfrm>
            <a:off x="2901249" y="3006960"/>
            <a:ext cx="437407" cy="27142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6" name="Conector reto 35"/>
          <p:cNvCxnSpPr/>
          <p:nvPr/>
        </p:nvCxnSpPr>
        <p:spPr>
          <a:xfrm flipV="1">
            <a:off x="3338654" y="2612069"/>
            <a:ext cx="1665824" cy="53060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aixaDeTexto 36"/>
          <p:cNvSpPr txBox="1"/>
          <p:nvPr/>
        </p:nvSpPr>
        <p:spPr>
          <a:xfrm rot="20519045">
            <a:off x="3846797" y="2447050"/>
            <a:ext cx="1399702" cy="377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Cultura A</a:t>
            </a:r>
          </a:p>
        </p:txBody>
      </p:sp>
      <p:sp>
        <p:nvSpPr>
          <p:cNvPr id="39" name="Elipse 38"/>
          <p:cNvSpPr/>
          <p:nvPr/>
        </p:nvSpPr>
        <p:spPr>
          <a:xfrm>
            <a:off x="5008496" y="3414102"/>
            <a:ext cx="349925" cy="2714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0" name="Conector reto 39"/>
          <p:cNvCxnSpPr>
            <a:stCxn id="39" idx="6"/>
          </p:cNvCxnSpPr>
          <p:nvPr/>
        </p:nvCxnSpPr>
        <p:spPr>
          <a:xfrm flipV="1">
            <a:off x="5358421" y="3490303"/>
            <a:ext cx="920459" cy="5951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to 40"/>
          <p:cNvCxnSpPr/>
          <p:nvPr/>
        </p:nvCxnSpPr>
        <p:spPr>
          <a:xfrm flipV="1">
            <a:off x="5358421" y="3242001"/>
            <a:ext cx="991451" cy="307815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to 41"/>
          <p:cNvCxnSpPr/>
          <p:nvPr/>
        </p:nvCxnSpPr>
        <p:spPr>
          <a:xfrm>
            <a:off x="5358421" y="3549816"/>
            <a:ext cx="976978" cy="16670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to 42"/>
          <p:cNvCxnSpPr/>
          <p:nvPr/>
        </p:nvCxnSpPr>
        <p:spPr>
          <a:xfrm>
            <a:off x="3338654" y="3142675"/>
            <a:ext cx="1665824" cy="37965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aixaDeTexto 43"/>
          <p:cNvSpPr txBox="1"/>
          <p:nvPr/>
        </p:nvSpPr>
        <p:spPr>
          <a:xfrm rot="851153">
            <a:off x="3754858" y="3333723"/>
            <a:ext cx="1399702" cy="377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Cultura B</a:t>
            </a:r>
          </a:p>
        </p:txBody>
      </p:sp>
      <p:sp>
        <p:nvSpPr>
          <p:cNvPr id="46" name="Elipse 45"/>
          <p:cNvSpPr/>
          <p:nvPr/>
        </p:nvSpPr>
        <p:spPr>
          <a:xfrm>
            <a:off x="5008496" y="4374240"/>
            <a:ext cx="349925" cy="2714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7" name="Conector reto 46"/>
          <p:cNvCxnSpPr>
            <a:stCxn id="46" idx="6"/>
          </p:cNvCxnSpPr>
          <p:nvPr/>
        </p:nvCxnSpPr>
        <p:spPr>
          <a:xfrm flipV="1">
            <a:off x="5358421" y="4499641"/>
            <a:ext cx="920459" cy="1031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to 47"/>
          <p:cNvCxnSpPr/>
          <p:nvPr/>
        </p:nvCxnSpPr>
        <p:spPr>
          <a:xfrm flipV="1">
            <a:off x="5358421" y="4230997"/>
            <a:ext cx="1010635" cy="27895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to 48"/>
          <p:cNvCxnSpPr/>
          <p:nvPr/>
        </p:nvCxnSpPr>
        <p:spPr>
          <a:xfrm>
            <a:off x="5358421" y="4509954"/>
            <a:ext cx="976978" cy="19343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tângulo de cantos arredondados 49"/>
          <p:cNvSpPr/>
          <p:nvPr/>
        </p:nvSpPr>
        <p:spPr>
          <a:xfrm>
            <a:off x="2901249" y="4917095"/>
            <a:ext cx="437407" cy="27142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1" name="Conector reto 50"/>
          <p:cNvCxnSpPr/>
          <p:nvPr/>
        </p:nvCxnSpPr>
        <p:spPr>
          <a:xfrm flipV="1">
            <a:off x="3338654" y="4533943"/>
            <a:ext cx="1669842" cy="51886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CaixaDeTexto 51"/>
          <p:cNvSpPr txBox="1"/>
          <p:nvPr/>
        </p:nvSpPr>
        <p:spPr>
          <a:xfrm rot="20581373">
            <a:off x="3873431" y="4348308"/>
            <a:ext cx="1399702" cy="377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Cultura A</a:t>
            </a:r>
          </a:p>
        </p:txBody>
      </p:sp>
      <p:sp>
        <p:nvSpPr>
          <p:cNvPr id="54" name="Elipse 53"/>
          <p:cNvSpPr/>
          <p:nvPr/>
        </p:nvSpPr>
        <p:spPr>
          <a:xfrm>
            <a:off x="5008496" y="5324237"/>
            <a:ext cx="349925" cy="2714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5" name="Conector reto 54"/>
          <p:cNvCxnSpPr>
            <a:stCxn id="54" idx="6"/>
          </p:cNvCxnSpPr>
          <p:nvPr/>
        </p:nvCxnSpPr>
        <p:spPr>
          <a:xfrm>
            <a:off x="5358421" y="5459951"/>
            <a:ext cx="920459" cy="4491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to 55"/>
          <p:cNvCxnSpPr/>
          <p:nvPr/>
        </p:nvCxnSpPr>
        <p:spPr>
          <a:xfrm flipV="1">
            <a:off x="5358421" y="5241323"/>
            <a:ext cx="980277" cy="218629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to 56"/>
          <p:cNvCxnSpPr/>
          <p:nvPr/>
        </p:nvCxnSpPr>
        <p:spPr>
          <a:xfrm>
            <a:off x="5358421" y="5459951"/>
            <a:ext cx="976978" cy="21862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to 57"/>
          <p:cNvCxnSpPr/>
          <p:nvPr/>
        </p:nvCxnSpPr>
        <p:spPr>
          <a:xfrm>
            <a:off x="3338654" y="5052809"/>
            <a:ext cx="1669842" cy="359232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CaixaDeTexto 58"/>
          <p:cNvSpPr txBox="1"/>
          <p:nvPr/>
        </p:nvSpPr>
        <p:spPr>
          <a:xfrm rot="881750">
            <a:off x="3710466" y="5243859"/>
            <a:ext cx="1399702" cy="377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Cultura B</a:t>
            </a:r>
          </a:p>
        </p:txBody>
      </p:sp>
      <p:sp>
        <p:nvSpPr>
          <p:cNvPr id="64" name="Elipse 63"/>
          <p:cNvSpPr/>
          <p:nvPr/>
        </p:nvSpPr>
        <p:spPr>
          <a:xfrm>
            <a:off x="276808" y="3017101"/>
            <a:ext cx="349925" cy="2714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68" name="Conector reto 67"/>
          <p:cNvCxnSpPr/>
          <p:nvPr/>
        </p:nvCxnSpPr>
        <p:spPr>
          <a:xfrm flipV="1">
            <a:off x="626733" y="3166254"/>
            <a:ext cx="2274515" cy="10142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ector reto 68"/>
          <p:cNvCxnSpPr/>
          <p:nvPr/>
        </p:nvCxnSpPr>
        <p:spPr>
          <a:xfrm flipV="1">
            <a:off x="626733" y="1208547"/>
            <a:ext cx="2274515" cy="1967852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ector reto 69"/>
          <p:cNvCxnSpPr/>
          <p:nvPr/>
        </p:nvCxnSpPr>
        <p:spPr>
          <a:xfrm>
            <a:off x="626733" y="3176397"/>
            <a:ext cx="2274515" cy="1899994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CaixaDeTexto 70"/>
          <p:cNvSpPr txBox="1"/>
          <p:nvPr/>
        </p:nvSpPr>
        <p:spPr>
          <a:xfrm rot="19005815">
            <a:off x="919877" y="1793192"/>
            <a:ext cx="1633473" cy="377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Previsão: Bom</a:t>
            </a:r>
          </a:p>
        </p:txBody>
      </p:sp>
      <p:sp>
        <p:nvSpPr>
          <p:cNvPr id="72" name="CaixaDeTexto 71"/>
          <p:cNvSpPr txBox="1"/>
          <p:nvPr/>
        </p:nvSpPr>
        <p:spPr>
          <a:xfrm rot="2415852">
            <a:off x="1239980" y="3973486"/>
            <a:ext cx="1633473" cy="377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Previsão: Ruim</a:t>
            </a:r>
          </a:p>
        </p:txBody>
      </p:sp>
      <p:sp>
        <p:nvSpPr>
          <p:cNvPr id="75" name="CaixaDeTexto 74"/>
          <p:cNvSpPr txBox="1"/>
          <p:nvPr/>
        </p:nvSpPr>
        <p:spPr>
          <a:xfrm>
            <a:off x="1038997" y="2843394"/>
            <a:ext cx="2177962" cy="377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Previsão: Médio</a:t>
            </a:r>
          </a:p>
        </p:txBody>
      </p:sp>
    </p:spTree>
    <p:extLst>
      <p:ext uri="{BB962C8B-B14F-4D97-AF65-F5344CB8AC3E}">
        <p14:creationId xmlns:p14="http://schemas.microsoft.com/office/powerpoint/2010/main" val="145852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7158770"/>
              </p:ext>
            </p:extLst>
          </p:nvPr>
        </p:nvGraphicFramePr>
        <p:xfrm>
          <a:off x="377340" y="99896"/>
          <a:ext cx="8712967" cy="57661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1599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5279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1599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1599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3606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3191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80119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190024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Bom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74,07%</a:t>
                      </a: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        760.000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Médio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14,81%</a:t>
                      </a: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        280.000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Ruim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11,11%</a:t>
                      </a: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- 570.000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8732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Bom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74,07%</a:t>
                      </a: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        400.000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Médio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14,81%</a:t>
                      </a: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        250.000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Ruim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11,11%</a:t>
                      </a: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- 200.000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88732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Bom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9,06%</a:t>
                      </a: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        760.000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Médio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77,04%</a:t>
                      </a: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        280.000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Ruim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13,90%</a:t>
                      </a: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- 570.000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88732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       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Bom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9,06%</a:t>
                      </a: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        400.000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Médio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77,04%</a:t>
                      </a: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        250.000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Ruim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13,90%</a:t>
                      </a: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- 200.000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88732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Bom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9,60%</a:t>
                      </a: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        760.000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Médio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12,09%</a:t>
                      </a: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        280.000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Ruim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78,31%</a:t>
                      </a: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- 570.000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88732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Bom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9,60%</a:t>
                      </a: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        400.000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Médio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12,09%</a:t>
                      </a: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        250.000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Ruim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78,31%</a:t>
                      </a: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- 200.000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</a:tbl>
          </a:graphicData>
        </a:graphic>
      </p:graphicFrame>
      <p:sp>
        <p:nvSpPr>
          <p:cNvPr id="9" name="Elipse 8"/>
          <p:cNvSpPr/>
          <p:nvPr/>
        </p:nvSpPr>
        <p:spPr>
          <a:xfrm>
            <a:off x="5008496" y="506395"/>
            <a:ext cx="349925" cy="2714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0" name="Conector reto 9"/>
          <p:cNvCxnSpPr>
            <a:stCxn id="9" idx="6"/>
          </p:cNvCxnSpPr>
          <p:nvPr/>
        </p:nvCxnSpPr>
        <p:spPr>
          <a:xfrm flipV="1">
            <a:off x="5358421" y="487139"/>
            <a:ext cx="920459" cy="15497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 flipV="1">
            <a:off x="5358421" y="249111"/>
            <a:ext cx="1003663" cy="392999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>
            <a:off x="5358421" y="642110"/>
            <a:ext cx="976978" cy="6445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 de cantos arredondados 12"/>
          <p:cNvSpPr/>
          <p:nvPr/>
        </p:nvSpPr>
        <p:spPr>
          <a:xfrm>
            <a:off x="2901249" y="1049250"/>
            <a:ext cx="437407" cy="27142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4" name="Conector reto 13"/>
          <p:cNvCxnSpPr/>
          <p:nvPr/>
        </p:nvCxnSpPr>
        <p:spPr>
          <a:xfrm flipV="1">
            <a:off x="3338654" y="676038"/>
            <a:ext cx="1665824" cy="50892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/>
          <p:cNvSpPr txBox="1"/>
          <p:nvPr/>
        </p:nvSpPr>
        <p:spPr>
          <a:xfrm rot="20651001">
            <a:off x="3837921" y="498219"/>
            <a:ext cx="1399702" cy="377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Cultura A</a:t>
            </a:r>
          </a:p>
        </p:txBody>
      </p:sp>
      <p:sp>
        <p:nvSpPr>
          <p:cNvPr id="16" name="CaixaDeTexto 15"/>
          <p:cNvSpPr txBox="1"/>
          <p:nvPr/>
        </p:nvSpPr>
        <p:spPr>
          <a:xfrm rot="20643760">
            <a:off x="3742010" y="811533"/>
            <a:ext cx="1399702" cy="377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FF0000"/>
                </a:solidFill>
              </a:rPr>
              <a:t>$ ???</a:t>
            </a:r>
          </a:p>
        </p:txBody>
      </p:sp>
      <p:sp>
        <p:nvSpPr>
          <p:cNvPr id="21" name="Elipse 20"/>
          <p:cNvSpPr/>
          <p:nvPr/>
        </p:nvSpPr>
        <p:spPr>
          <a:xfrm>
            <a:off x="5008496" y="1456392"/>
            <a:ext cx="349925" cy="2714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2" name="Conector reto 21"/>
          <p:cNvCxnSpPr>
            <a:stCxn id="21" idx="6"/>
          </p:cNvCxnSpPr>
          <p:nvPr/>
        </p:nvCxnSpPr>
        <p:spPr>
          <a:xfrm flipV="1">
            <a:off x="5358421" y="1463134"/>
            <a:ext cx="920459" cy="128972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/>
          <p:cNvCxnSpPr/>
          <p:nvPr/>
        </p:nvCxnSpPr>
        <p:spPr>
          <a:xfrm flipV="1">
            <a:off x="5358421" y="1236270"/>
            <a:ext cx="1000438" cy="355839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to 23"/>
          <p:cNvCxnSpPr/>
          <p:nvPr/>
        </p:nvCxnSpPr>
        <p:spPr>
          <a:xfrm>
            <a:off x="5358421" y="1592106"/>
            <a:ext cx="976978" cy="125401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to 25"/>
          <p:cNvCxnSpPr/>
          <p:nvPr/>
        </p:nvCxnSpPr>
        <p:spPr>
          <a:xfrm>
            <a:off x="3338654" y="1184965"/>
            <a:ext cx="1665824" cy="368142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ixaDeTexto 26"/>
          <p:cNvSpPr txBox="1"/>
          <p:nvPr/>
        </p:nvSpPr>
        <p:spPr>
          <a:xfrm rot="711255">
            <a:off x="3701593" y="1376014"/>
            <a:ext cx="1399702" cy="377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Cultura B</a:t>
            </a:r>
          </a:p>
        </p:txBody>
      </p:sp>
      <p:sp>
        <p:nvSpPr>
          <p:cNvPr id="28" name="CaixaDeTexto 27"/>
          <p:cNvSpPr txBox="1"/>
          <p:nvPr/>
        </p:nvSpPr>
        <p:spPr>
          <a:xfrm rot="793282">
            <a:off x="3470074" y="1596846"/>
            <a:ext cx="1399702" cy="377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FF0000"/>
                </a:solidFill>
              </a:rPr>
              <a:t>$ ???</a:t>
            </a:r>
          </a:p>
        </p:txBody>
      </p:sp>
      <p:sp>
        <p:nvSpPr>
          <p:cNvPr id="31" name="Elipse 30"/>
          <p:cNvSpPr/>
          <p:nvPr/>
        </p:nvSpPr>
        <p:spPr>
          <a:xfrm>
            <a:off x="5008496" y="2464105"/>
            <a:ext cx="349925" cy="2714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2" name="Conector reto 31"/>
          <p:cNvCxnSpPr>
            <a:stCxn id="31" idx="6"/>
          </p:cNvCxnSpPr>
          <p:nvPr/>
        </p:nvCxnSpPr>
        <p:spPr>
          <a:xfrm flipV="1">
            <a:off x="5358421" y="2480988"/>
            <a:ext cx="920459" cy="118831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/>
          <p:cNvCxnSpPr/>
          <p:nvPr/>
        </p:nvCxnSpPr>
        <p:spPr>
          <a:xfrm flipV="1">
            <a:off x="5358421" y="2227912"/>
            <a:ext cx="976978" cy="371909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to 33"/>
          <p:cNvCxnSpPr/>
          <p:nvPr/>
        </p:nvCxnSpPr>
        <p:spPr>
          <a:xfrm>
            <a:off x="5358421" y="2599819"/>
            <a:ext cx="976978" cy="132315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tângulo de cantos arredondados 34"/>
          <p:cNvSpPr/>
          <p:nvPr/>
        </p:nvSpPr>
        <p:spPr>
          <a:xfrm>
            <a:off x="2901249" y="3006960"/>
            <a:ext cx="437407" cy="27142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6" name="Conector reto 35"/>
          <p:cNvCxnSpPr/>
          <p:nvPr/>
        </p:nvCxnSpPr>
        <p:spPr>
          <a:xfrm flipV="1">
            <a:off x="3338654" y="2612069"/>
            <a:ext cx="1665824" cy="53060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aixaDeTexto 36"/>
          <p:cNvSpPr txBox="1"/>
          <p:nvPr/>
        </p:nvSpPr>
        <p:spPr>
          <a:xfrm rot="20519045">
            <a:off x="3846797" y="2447050"/>
            <a:ext cx="1399702" cy="377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Cultura A</a:t>
            </a:r>
          </a:p>
        </p:txBody>
      </p:sp>
      <p:sp>
        <p:nvSpPr>
          <p:cNvPr id="38" name="CaixaDeTexto 37"/>
          <p:cNvSpPr txBox="1"/>
          <p:nvPr/>
        </p:nvSpPr>
        <p:spPr>
          <a:xfrm rot="20582527">
            <a:off x="3830909" y="2729260"/>
            <a:ext cx="1399702" cy="377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FF0000"/>
                </a:solidFill>
              </a:rPr>
              <a:t>$ ???</a:t>
            </a:r>
          </a:p>
        </p:txBody>
      </p:sp>
      <p:sp>
        <p:nvSpPr>
          <p:cNvPr id="39" name="Elipse 38"/>
          <p:cNvSpPr/>
          <p:nvPr/>
        </p:nvSpPr>
        <p:spPr>
          <a:xfrm>
            <a:off x="5008496" y="3414102"/>
            <a:ext cx="349925" cy="2714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0" name="Conector reto 39"/>
          <p:cNvCxnSpPr>
            <a:stCxn id="39" idx="6"/>
          </p:cNvCxnSpPr>
          <p:nvPr/>
        </p:nvCxnSpPr>
        <p:spPr>
          <a:xfrm flipV="1">
            <a:off x="5358421" y="3490303"/>
            <a:ext cx="920459" cy="5951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to 40"/>
          <p:cNvCxnSpPr/>
          <p:nvPr/>
        </p:nvCxnSpPr>
        <p:spPr>
          <a:xfrm flipV="1">
            <a:off x="5358421" y="3242001"/>
            <a:ext cx="991451" cy="307815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to 41"/>
          <p:cNvCxnSpPr/>
          <p:nvPr/>
        </p:nvCxnSpPr>
        <p:spPr>
          <a:xfrm>
            <a:off x="5358421" y="3549816"/>
            <a:ext cx="976978" cy="16670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to 42"/>
          <p:cNvCxnSpPr/>
          <p:nvPr/>
        </p:nvCxnSpPr>
        <p:spPr>
          <a:xfrm>
            <a:off x="3338654" y="3142675"/>
            <a:ext cx="1665824" cy="37965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aixaDeTexto 43"/>
          <p:cNvSpPr txBox="1"/>
          <p:nvPr/>
        </p:nvSpPr>
        <p:spPr>
          <a:xfrm rot="851153">
            <a:off x="3754858" y="3333723"/>
            <a:ext cx="1399702" cy="377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Cultura B</a:t>
            </a:r>
          </a:p>
        </p:txBody>
      </p:sp>
      <p:sp>
        <p:nvSpPr>
          <p:cNvPr id="45" name="CaixaDeTexto 44"/>
          <p:cNvSpPr txBox="1"/>
          <p:nvPr/>
        </p:nvSpPr>
        <p:spPr>
          <a:xfrm rot="831660">
            <a:off x="3487830" y="3527921"/>
            <a:ext cx="1399702" cy="377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FF0000"/>
                </a:solidFill>
              </a:rPr>
              <a:t>$ ???</a:t>
            </a:r>
          </a:p>
        </p:txBody>
      </p:sp>
      <p:sp>
        <p:nvSpPr>
          <p:cNvPr id="46" name="Elipse 45"/>
          <p:cNvSpPr/>
          <p:nvPr/>
        </p:nvSpPr>
        <p:spPr>
          <a:xfrm>
            <a:off x="5008496" y="4374240"/>
            <a:ext cx="349925" cy="2714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7" name="Conector reto 46"/>
          <p:cNvCxnSpPr>
            <a:stCxn id="46" idx="6"/>
          </p:cNvCxnSpPr>
          <p:nvPr/>
        </p:nvCxnSpPr>
        <p:spPr>
          <a:xfrm flipV="1">
            <a:off x="5358421" y="4499641"/>
            <a:ext cx="920459" cy="1031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to 47"/>
          <p:cNvCxnSpPr/>
          <p:nvPr/>
        </p:nvCxnSpPr>
        <p:spPr>
          <a:xfrm flipV="1">
            <a:off x="5358421" y="4230997"/>
            <a:ext cx="1010635" cy="27895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to 48"/>
          <p:cNvCxnSpPr/>
          <p:nvPr/>
        </p:nvCxnSpPr>
        <p:spPr>
          <a:xfrm>
            <a:off x="5358421" y="4509954"/>
            <a:ext cx="976978" cy="19343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tângulo de cantos arredondados 49"/>
          <p:cNvSpPr/>
          <p:nvPr/>
        </p:nvSpPr>
        <p:spPr>
          <a:xfrm>
            <a:off x="2901249" y="4917095"/>
            <a:ext cx="437407" cy="27142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1" name="Conector reto 50"/>
          <p:cNvCxnSpPr/>
          <p:nvPr/>
        </p:nvCxnSpPr>
        <p:spPr>
          <a:xfrm flipV="1">
            <a:off x="3338654" y="4533943"/>
            <a:ext cx="1669842" cy="51886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CaixaDeTexto 51"/>
          <p:cNvSpPr txBox="1"/>
          <p:nvPr/>
        </p:nvSpPr>
        <p:spPr>
          <a:xfrm rot="20581373">
            <a:off x="3873431" y="4348308"/>
            <a:ext cx="1399702" cy="377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Cultura A</a:t>
            </a:r>
          </a:p>
        </p:txBody>
      </p:sp>
      <p:sp>
        <p:nvSpPr>
          <p:cNvPr id="53" name="CaixaDeTexto 52"/>
          <p:cNvSpPr txBox="1"/>
          <p:nvPr/>
        </p:nvSpPr>
        <p:spPr>
          <a:xfrm rot="20559693">
            <a:off x="3792239" y="4699638"/>
            <a:ext cx="1399702" cy="377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FF0000"/>
                </a:solidFill>
              </a:rPr>
              <a:t>$ ???</a:t>
            </a:r>
          </a:p>
        </p:txBody>
      </p:sp>
      <p:sp>
        <p:nvSpPr>
          <p:cNvPr id="54" name="Elipse 53"/>
          <p:cNvSpPr/>
          <p:nvPr/>
        </p:nvSpPr>
        <p:spPr>
          <a:xfrm>
            <a:off x="5008496" y="5324237"/>
            <a:ext cx="349925" cy="2714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5" name="Conector reto 54"/>
          <p:cNvCxnSpPr>
            <a:stCxn id="54" idx="6"/>
          </p:cNvCxnSpPr>
          <p:nvPr/>
        </p:nvCxnSpPr>
        <p:spPr>
          <a:xfrm>
            <a:off x="5358421" y="5459951"/>
            <a:ext cx="920459" cy="4491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to 55"/>
          <p:cNvCxnSpPr/>
          <p:nvPr/>
        </p:nvCxnSpPr>
        <p:spPr>
          <a:xfrm flipV="1">
            <a:off x="5358421" y="5241323"/>
            <a:ext cx="980277" cy="218629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to 56"/>
          <p:cNvCxnSpPr/>
          <p:nvPr/>
        </p:nvCxnSpPr>
        <p:spPr>
          <a:xfrm>
            <a:off x="5358421" y="5459951"/>
            <a:ext cx="976978" cy="21862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to 57"/>
          <p:cNvCxnSpPr/>
          <p:nvPr/>
        </p:nvCxnSpPr>
        <p:spPr>
          <a:xfrm>
            <a:off x="3338654" y="5052809"/>
            <a:ext cx="1669842" cy="359232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CaixaDeTexto 58"/>
          <p:cNvSpPr txBox="1"/>
          <p:nvPr/>
        </p:nvSpPr>
        <p:spPr>
          <a:xfrm rot="881750">
            <a:off x="3710466" y="5243859"/>
            <a:ext cx="1399702" cy="377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Cultura B</a:t>
            </a:r>
          </a:p>
        </p:txBody>
      </p:sp>
      <p:sp>
        <p:nvSpPr>
          <p:cNvPr id="60" name="CaixaDeTexto 59"/>
          <p:cNvSpPr txBox="1"/>
          <p:nvPr/>
        </p:nvSpPr>
        <p:spPr>
          <a:xfrm rot="935886">
            <a:off x="3430638" y="5410971"/>
            <a:ext cx="1383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FF0000"/>
                </a:solidFill>
              </a:rPr>
              <a:t>$ ???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64" name="Elipse 63"/>
          <p:cNvSpPr/>
          <p:nvPr/>
        </p:nvSpPr>
        <p:spPr>
          <a:xfrm>
            <a:off x="276808" y="3017101"/>
            <a:ext cx="349925" cy="2714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68" name="Conector reto 67"/>
          <p:cNvCxnSpPr/>
          <p:nvPr/>
        </p:nvCxnSpPr>
        <p:spPr>
          <a:xfrm flipV="1">
            <a:off x="626733" y="3166254"/>
            <a:ext cx="2274515" cy="10142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ector reto 68"/>
          <p:cNvCxnSpPr/>
          <p:nvPr/>
        </p:nvCxnSpPr>
        <p:spPr>
          <a:xfrm flipV="1">
            <a:off x="626733" y="1208547"/>
            <a:ext cx="2274515" cy="1967852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ector reto 69"/>
          <p:cNvCxnSpPr/>
          <p:nvPr/>
        </p:nvCxnSpPr>
        <p:spPr>
          <a:xfrm>
            <a:off x="626733" y="3176397"/>
            <a:ext cx="2274515" cy="1899994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CaixaDeTexto 70"/>
          <p:cNvSpPr txBox="1"/>
          <p:nvPr/>
        </p:nvSpPr>
        <p:spPr>
          <a:xfrm rot="19005815">
            <a:off x="919877" y="1793192"/>
            <a:ext cx="1633473" cy="377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Previsão: Bom</a:t>
            </a:r>
          </a:p>
        </p:txBody>
      </p:sp>
      <p:sp>
        <p:nvSpPr>
          <p:cNvPr id="72" name="CaixaDeTexto 71"/>
          <p:cNvSpPr txBox="1"/>
          <p:nvPr/>
        </p:nvSpPr>
        <p:spPr>
          <a:xfrm rot="2415852">
            <a:off x="1239980" y="3973486"/>
            <a:ext cx="1633473" cy="377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Previsão: Ruim</a:t>
            </a:r>
          </a:p>
        </p:txBody>
      </p:sp>
      <p:sp>
        <p:nvSpPr>
          <p:cNvPr id="75" name="CaixaDeTexto 74"/>
          <p:cNvSpPr txBox="1"/>
          <p:nvPr/>
        </p:nvSpPr>
        <p:spPr>
          <a:xfrm>
            <a:off x="1038997" y="2843394"/>
            <a:ext cx="2177962" cy="377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Previsão: Médio</a:t>
            </a:r>
          </a:p>
        </p:txBody>
      </p:sp>
    </p:spTree>
    <p:extLst>
      <p:ext uri="{BB962C8B-B14F-4D97-AF65-F5344CB8AC3E}">
        <p14:creationId xmlns:p14="http://schemas.microsoft.com/office/powerpoint/2010/main" val="168672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7158770"/>
              </p:ext>
            </p:extLst>
          </p:nvPr>
        </p:nvGraphicFramePr>
        <p:xfrm>
          <a:off x="377340" y="99896"/>
          <a:ext cx="8712967" cy="57661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1599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5279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1599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1599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3606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3191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80119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190024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Bom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74,07%</a:t>
                      </a: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        760.000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Médio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14,81%</a:t>
                      </a: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        280.000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Ruim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11,11%</a:t>
                      </a: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- 570.000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8732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Bom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74,07%</a:t>
                      </a: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        400.000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Médio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14,81%</a:t>
                      </a: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        250.000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Ruim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11,11%</a:t>
                      </a: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- 200.000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88732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Bom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9,06%</a:t>
                      </a: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        760.000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Médio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77,04%</a:t>
                      </a: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        280.000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Ruim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13,90%</a:t>
                      </a: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- 570.000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88732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       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Bom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9,06%</a:t>
                      </a: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        400.000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Médio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77,04%</a:t>
                      </a: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        250.000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Ruim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13,90%</a:t>
                      </a: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- 200.000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88732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Bom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9,60%</a:t>
                      </a: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        760.000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Médio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12,09%</a:t>
                      </a: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        280.000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Ruim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78,31%</a:t>
                      </a: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- 570.000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88732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Bom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9,60%</a:t>
                      </a: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        400.000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Médio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12,09%</a:t>
                      </a: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        250.000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Ruim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78,31%</a:t>
                      </a: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- 200.000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</a:tbl>
          </a:graphicData>
        </a:graphic>
      </p:graphicFrame>
      <p:sp>
        <p:nvSpPr>
          <p:cNvPr id="9" name="Elipse 8"/>
          <p:cNvSpPr/>
          <p:nvPr/>
        </p:nvSpPr>
        <p:spPr>
          <a:xfrm>
            <a:off x="5008496" y="506395"/>
            <a:ext cx="349925" cy="2714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0" name="Conector reto 9"/>
          <p:cNvCxnSpPr>
            <a:stCxn id="9" idx="6"/>
          </p:cNvCxnSpPr>
          <p:nvPr/>
        </p:nvCxnSpPr>
        <p:spPr>
          <a:xfrm flipV="1">
            <a:off x="5358421" y="487139"/>
            <a:ext cx="920459" cy="15497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 flipV="1">
            <a:off x="5358421" y="249111"/>
            <a:ext cx="1003663" cy="392999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>
            <a:off x="5358421" y="642110"/>
            <a:ext cx="976978" cy="6445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 de cantos arredondados 12"/>
          <p:cNvSpPr/>
          <p:nvPr/>
        </p:nvSpPr>
        <p:spPr>
          <a:xfrm>
            <a:off x="2901249" y="1049250"/>
            <a:ext cx="437407" cy="27142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4" name="Conector reto 13"/>
          <p:cNvCxnSpPr/>
          <p:nvPr/>
        </p:nvCxnSpPr>
        <p:spPr>
          <a:xfrm flipV="1">
            <a:off x="3338654" y="676038"/>
            <a:ext cx="1665824" cy="50892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/>
          <p:cNvSpPr txBox="1"/>
          <p:nvPr/>
        </p:nvSpPr>
        <p:spPr>
          <a:xfrm rot="20651001">
            <a:off x="3837921" y="498219"/>
            <a:ext cx="1399702" cy="377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Cultura A</a:t>
            </a:r>
          </a:p>
        </p:txBody>
      </p:sp>
      <p:sp>
        <p:nvSpPr>
          <p:cNvPr id="16" name="CaixaDeTexto 15"/>
          <p:cNvSpPr txBox="1"/>
          <p:nvPr/>
        </p:nvSpPr>
        <p:spPr>
          <a:xfrm rot="20643760">
            <a:off x="3742010" y="811533"/>
            <a:ext cx="1399702" cy="377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541.111</a:t>
            </a:r>
          </a:p>
        </p:txBody>
      </p:sp>
      <p:sp>
        <p:nvSpPr>
          <p:cNvPr id="21" name="Elipse 20"/>
          <p:cNvSpPr/>
          <p:nvPr/>
        </p:nvSpPr>
        <p:spPr>
          <a:xfrm>
            <a:off x="5008496" y="1456392"/>
            <a:ext cx="349925" cy="2714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2" name="Conector reto 21"/>
          <p:cNvCxnSpPr>
            <a:stCxn id="21" idx="6"/>
          </p:cNvCxnSpPr>
          <p:nvPr/>
        </p:nvCxnSpPr>
        <p:spPr>
          <a:xfrm flipV="1">
            <a:off x="5358421" y="1463134"/>
            <a:ext cx="920459" cy="128972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/>
          <p:cNvCxnSpPr/>
          <p:nvPr/>
        </p:nvCxnSpPr>
        <p:spPr>
          <a:xfrm flipV="1">
            <a:off x="5358421" y="1236270"/>
            <a:ext cx="1000438" cy="355839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to 23"/>
          <p:cNvCxnSpPr/>
          <p:nvPr/>
        </p:nvCxnSpPr>
        <p:spPr>
          <a:xfrm>
            <a:off x="5358421" y="1592106"/>
            <a:ext cx="976978" cy="125401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to 25"/>
          <p:cNvCxnSpPr/>
          <p:nvPr/>
        </p:nvCxnSpPr>
        <p:spPr>
          <a:xfrm>
            <a:off x="3338654" y="1184965"/>
            <a:ext cx="1665824" cy="368142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ixaDeTexto 26"/>
          <p:cNvSpPr txBox="1"/>
          <p:nvPr/>
        </p:nvSpPr>
        <p:spPr>
          <a:xfrm rot="711255">
            <a:off x="3701593" y="1376014"/>
            <a:ext cx="1399702" cy="377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Cultura B</a:t>
            </a:r>
          </a:p>
        </p:txBody>
      </p:sp>
      <p:sp>
        <p:nvSpPr>
          <p:cNvPr id="28" name="CaixaDeTexto 27"/>
          <p:cNvSpPr txBox="1"/>
          <p:nvPr/>
        </p:nvSpPr>
        <p:spPr>
          <a:xfrm rot="793282">
            <a:off x="3470074" y="1596846"/>
            <a:ext cx="1399702" cy="377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311.111</a:t>
            </a:r>
          </a:p>
        </p:txBody>
      </p:sp>
      <p:sp>
        <p:nvSpPr>
          <p:cNvPr id="29" name="Seta dobrada para cima 28"/>
          <p:cNvSpPr/>
          <p:nvPr/>
        </p:nvSpPr>
        <p:spPr>
          <a:xfrm>
            <a:off x="3163693" y="709966"/>
            <a:ext cx="349925" cy="271428"/>
          </a:xfrm>
          <a:prstGeom prst="bentUpArrow">
            <a:avLst/>
          </a:prstGeom>
          <a:solidFill>
            <a:srgbClr val="C00000"/>
          </a:solidFill>
          <a:scene3d>
            <a:camera prst="orthographicFront">
              <a:rot lat="10799999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Elipse 30"/>
          <p:cNvSpPr/>
          <p:nvPr/>
        </p:nvSpPr>
        <p:spPr>
          <a:xfrm>
            <a:off x="5008496" y="2464105"/>
            <a:ext cx="349925" cy="2714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2" name="Conector reto 31"/>
          <p:cNvCxnSpPr>
            <a:stCxn id="31" idx="6"/>
          </p:cNvCxnSpPr>
          <p:nvPr/>
        </p:nvCxnSpPr>
        <p:spPr>
          <a:xfrm flipV="1">
            <a:off x="5358421" y="2480988"/>
            <a:ext cx="920459" cy="118831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/>
          <p:cNvCxnSpPr/>
          <p:nvPr/>
        </p:nvCxnSpPr>
        <p:spPr>
          <a:xfrm flipV="1">
            <a:off x="5358421" y="2227912"/>
            <a:ext cx="976978" cy="371909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to 33"/>
          <p:cNvCxnSpPr/>
          <p:nvPr/>
        </p:nvCxnSpPr>
        <p:spPr>
          <a:xfrm>
            <a:off x="5358421" y="2599819"/>
            <a:ext cx="976978" cy="132315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tângulo de cantos arredondados 34"/>
          <p:cNvSpPr/>
          <p:nvPr/>
        </p:nvSpPr>
        <p:spPr>
          <a:xfrm>
            <a:off x="2901249" y="3006960"/>
            <a:ext cx="437407" cy="27142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6" name="Conector reto 35"/>
          <p:cNvCxnSpPr/>
          <p:nvPr/>
        </p:nvCxnSpPr>
        <p:spPr>
          <a:xfrm flipV="1">
            <a:off x="3338654" y="2612069"/>
            <a:ext cx="1665824" cy="53060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aixaDeTexto 36"/>
          <p:cNvSpPr txBox="1"/>
          <p:nvPr/>
        </p:nvSpPr>
        <p:spPr>
          <a:xfrm rot="20519045">
            <a:off x="3846797" y="2447050"/>
            <a:ext cx="1399702" cy="377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Cultura A</a:t>
            </a:r>
          </a:p>
        </p:txBody>
      </p:sp>
      <p:sp>
        <p:nvSpPr>
          <p:cNvPr id="38" name="CaixaDeTexto 37"/>
          <p:cNvSpPr txBox="1"/>
          <p:nvPr/>
        </p:nvSpPr>
        <p:spPr>
          <a:xfrm rot="20582527">
            <a:off x="3830909" y="2729260"/>
            <a:ext cx="1399702" cy="377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205.372</a:t>
            </a:r>
          </a:p>
        </p:txBody>
      </p:sp>
      <p:sp>
        <p:nvSpPr>
          <p:cNvPr id="39" name="Elipse 38"/>
          <p:cNvSpPr/>
          <p:nvPr/>
        </p:nvSpPr>
        <p:spPr>
          <a:xfrm>
            <a:off x="5008496" y="3414102"/>
            <a:ext cx="349925" cy="2714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0" name="Conector reto 39"/>
          <p:cNvCxnSpPr>
            <a:stCxn id="39" idx="6"/>
          </p:cNvCxnSpPr>
          <p:nvPr/>
        </p:nvCxnSpPr>
        <p:spPr>
          <a:xfrm flipV="1">
            <a:off x="5358421" y="3490303"/>
            <a:ext cx="920459" cy="5951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to 40"/>
          <p:cNvCxnSpPr/>
          <p:nvPr/>
        </p:nvCxnSpPr>
        <p:spPr>
          <a:xfrm flipV="1">
            <a:off x="5358421" y="3242001"/>
            <a:ext cx="991451" cy="307815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to 41"/>
          <p:cNvCxnSpPr/>
          <p:nvPr/>
        </p:nvCxnSpPr>
        <p:spPr>
          <a:xfrm>
            <a:off x="5358421" y="3549816"/>
            <a:ext cx="976978" cy="16670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to 42"/>
          <p:cNvCxnSpPr/>
          <p:nvPr/>
        </p:nvCxnSpPr>
        <p:spPr>
          <a:xfrm>
            <a:off x="3338654" y="3142675"/>
            <a:ext cx="1665824" cy="37965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aixaDeTexto 43"/>
          <p:cNvSpPr txBox="1"/>
          <p:nvPr/>
        </p:nvSpPr>
        <p:spPr>
          <a:xfrm rot="851153">
            <a:off x="3754858" y="3333723"/>
            <a:ext cx="1399702" cy="377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Cultura B</a:t>
            </a:r>
          </a:p>
        </p:txBody>
      </p:sp>
      <p:sp>
        <p:nvSpPr>
          <p:cNvPr id="45" name="CaixaDeTexto 44"/>
          <p:cNvSpPr txBox="1"/>
          <p:nvPr/>
        </p:nvSpPr>
        <p:spPr>
          <a:xfrm rot="831660">
            <a:off x="3487830" y="3527921"/>
            <a:ext cx="1399702" cy="377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201.057</a:t>
            </a:r>
          </a:p>
        </p:txBody>
      </p:sp>
      <p:sp>
        <p:nvSpPr>
          <p:cNvPr id="46" name="Elipse 45"/>
          <p:cNvSpPr/>
          <p:nvPr/>
        </p:nvSpPr>
        <p:spPr>
          <a:xfrm>
            <a:off x="5008496" y="4374240"/>
            <a:ext cx="349925" cy="2714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7" name="Conector reto 46"/>
          <p:cNvCxnSpPr>
            <a:stCxn id="46" idx="6"/>
          </p:cNvCxnSpPr>
          <p:nvPr/>
        </p:nvCxnSpPr>
        <p:spPr>
          <a:xfrm flipV="1">
            <a:off x="5358421" y="4499641"/>
            <a:ext cx="920459" cy="1031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to 47"/>
          <p:cNvCxnSpPr/>
          <p:nvPr/>
        </p:nvCxnSpPr>
        <p:spPr>
          <a:xfrm flipV="1">
            <a:off x="5358421" y="4230997"/>
            <a:ext cx="1010635" cy="27895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to 48"/>
          <p:cNvCxnSpPr/>
          <p:nvPr/>
        </p:nvCxnSpPr>
        <p:spPr>
          <a:xfrm>
            <a:off x="5358421" y="4509954"/>
            <a:ext cx="976978" cy="19343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tângulo de cantos arredondados 49"/>
          <p:cNvSpPr/>
          <p:nvPr/>
        </p:nvSpPr>
        <p:spPr>
          <a:xfrm>
            <a:off x="2901249" y="4917095"/>
            <a:ext cx="437407" cy="27142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1" name="Conector reto 50"/>
          <p:cNvCxnSpPr/>
          <p:nvPr/>
        </p:nvCxnSpPr>
        <p:spPr>
          <a:xfrm flipV="1">
            <a:off x="3338654" y="4533943"/>
            <a:ext cx="1669842" cy="51886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CaixaDeTexto 51"/>
          <p:cNvSpPr txBox="1"/>
          <p:nvPr/>
        </p:nvSpPr>
        <p:spPr>
          <a:xfrm rot="20581373">
            <a:off x="3873431" y="4348308"/>
            <a:ext cx="1399702" cy="377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Cultura A</a:t>
            </a:r>
          </a:p>
        </p:txBody>
      </p:sp>
      <p:sp>
        <p:nvSpPr>
          <p:cNvPr id="53" name="CaixaDeTexto 52"/>
          <p:cNvSpPr txBox="1"/>
          <p:nvPr/>
        </p:nvSpPr>
        <p:spPr>
          <a:xfrm rot="20559693">
            <a:off x="3792239" y="4699638"/>
            <a:ext cx="1399702" cy="377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- 339.578</a:t>
            </a:r>
          </a:p>
        </p:txBody>
      </p:sp>
      <p:sp>
        <p:nvSpPr>
          <p:cNvPr id="54" name="Elipse 53"/>
          <p:cNvSpPr/>
          <p:nvPr/>
        </p:nvSpPr>
        <p:spPr>
          <a:xfrm>
            <a:off x="5008496" y="5324237"/>
            <a:ext cx="349925" cy="2714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5" name="Conector reto 54"/>
          <p:cNvCxnSpPr>
            <a:stCxn id="54" idx="6"/>
          </p:cNvCxnSpPr>
          <p:nvPr/>
        </p:nvCxnSpPr>
        <p:spPr>
          <a:xfrm>
            <a:off x="5358421" y="5459951"/>
            <a:ext cx="920459" cy="4491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to 55"/>
          <p:cNvCxnSpPr/>
          <p:nvPr/>
        </p:nvCxnSpPr>
        <p:spPr>
          <a:xfrm flipV="1">
            <a:off x="5358421" y="5241323"/>
            <a:ext cx="980277" cy="218629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to 56"/>
          <p:cNvCxnSpPr/>
          <p:nvPr/>
        </p:nvCxnSpPr>
        <p:spPr>
          <a:xfrm>
            <a:off x="5358421" y="5459951"/>
            <a:ext cx="976978" cy="21862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to 57"/>
          <p:cNvCxnSpPr/>
          <p:nvPr/>
        </p:nvCxnSpPr>
        <p:spPr>
          <a:xfrm>
            <a:off x="3338654" y="5052809"/>
            <a:ext cx="1669842" cy="359232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CaixaDeTexto 58"/>
          <p:cNvSpPr txBox="1"/>
          <p:nvPr/>
        </p:nvSpPr>
        <p:spPr>
          <a:xfrm rot="881750">
            <a:off x="3710466" y="5243859"/>
            <a:ext cx="1399702" cy="377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Cultura B</a:t>
            </a:r>
          </a:p>
        </p:txBody>
      </p:sp>
      <p:sp>
        <p:nvSpPr>
          <p:cNvPr id="60" name="CaixaDeTexto 59"/>
          <p:cNvSpPr txBox="1"/>
          <p:nvPr/>
        </p:nvSpPr>
        <p:spPr>
          <a:xfrm rot="935886">
            <a:off x="3430638" y="5410971"/>
            <a:ext cx="1383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- 88.004</a:t>
            </a:r>
          </a:p>
        </p:txBody>
      </p:sp>
      <p:sp>
        <p:nvSpPr>
          <p:cNvPr id="61" name="Seta dobrada para cima 60"/>
          <p:cNvSpPr/>
          <p:nvPr/>
        </p:nvSpPr>
        <p:spPr>
          <a:xfrm>
            <a:off x="3163693" y="2677817"/>
            <a:ext cx="349925" cy="271428"/>
          </a:xfrm>
          <a:prstGeom prst="bentUpArrow">
            <a:avLst/>
          </a:prstGeom>
          <a:solidFill>
            <a:srgbClr val="C00000"/>
          </a:solidFill>
          <a:scene3d>
            <a:camera prst="orthographicFront">
              <a:rot lat="10799999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2" name="Multiplicar 61"/>
          <p:cNvSpPr/>
          <p:nvPr/>
        </p:nvSpPr>
        <p:spPr>
          <a:xfrm>
            <a:off x="3426137" y="4713525"/>
            <a:ext cx="349925" cy="203572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3" name="Multiplicar 62"/>
          <p:cNvSpPr/>
          <p:nvPr/>
        </p:nvSpPr>
        <p:spPr>
          <a:xfrm>
            <a:off x="3426137" y="5120666"/>
            <a:ext cx="349925" cy="203572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4" name="Elipse 63"/>
          <p:cNvSpPr/>
          <p:nvPr/>
        </p:nvSpPr>
        <p:spPr>
          <a:xfrm>
            <a:off x="276808" y="3017101"/>
            <a:ext cx="349925" cy="2714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68" name="Conector reto 67"/>
          <p:cNvCxnSpPr/>
          <p:nvPr/>
        </p:nvCxnSpPr>
        <p:spPr>
          <a:xfrm flipV="1">
            <a:off x="626733" y="3166254"/>
            <a:ext cx="2274515" cy="10142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ector reto 68"/>
          <p:cNvCxnSpPr/>
          <p:nvPr/>
        </p:nvCxnSpPr>
        <p:spPr>
          <a:xfrm flipV="1">
            <a:off x="626733" y="1208547"/>
            <a:ext cx="2274515" cy="1967852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ector reto 69"/>
          <p:cNvCxnSpPr/>
          <p:nvPr/>
        </p:nvCxnSpPr>
        <p:spPr>
          <a:xfrm>
            <a:off x="626733" y="3176397"/>
            <a:ext cx="2274515" cy="1899994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CaixaDeTexto 70"/>
          <p:cNvSpPr txBox="1"/>
          <p:nvPr/>
        </p:nvSpPr>
        <p:spPr>
          <a:xfrm rot="19005815">
            <a:off x="919877" y="1793192"/>
            <a:ext cx="1633473" cy="377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Previsão: Bom</a:t>
            </a:r>
          </a:p>
        </p:txBody>
      </p:sp>
      <p:sp>
        <p:nvSpPr>
          <p:cNvPr id="72" name="CaixaDeTexto 71"/>
          <p:cNvSpPr txBox="1"/>
          <p:nvPr/>
        </p:nvSpPr>
        <p:spPr>
          <a:xfrm rot="2415852">
            <a:off x="1239980" y="3973486"/>
            <a:ext cx="1633473" cy="377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Previsão: Ruim</a:t>
            </a:r>
          </a:p>
        </p:txBody>
      </p:sp>
      <p:sp>
        <p:nvSpPr>
          <p:cNvPr id="75" name="CaixaDeTexto 74"/>
          <p:cNvSpPr txBox="1"/>
          <p:nvPr/>
        </p:nvSpPr>
        <p:spPr>
          <a:xfrm>
            <a:off x="1038997" y="2843394"/>
            <a:ext cx="2177962" cy="377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Previsão: Médio</a:t>
            </a:r>
          </a:p>
        </p:txBody>
      </p:sp>
    </p:spTree>
    <p:extLst>
      <p:ext uri="{BB962C8B-B14F-4D97-AF65-F5344CB8AC3E}">
        <p14:creationId xmlns:p14="http://schemas.microsoft.com/office/powerpoint/2010/main" val="4053692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61" grpId="0" animBg="1"/>
      <p:bldP spid="62" grpId="0" animBg="1"/>
      <p:bldP spid="63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7158770"/>
              </p:ext>
            </p:extLst>
          </p:nvPr>
        </p:nvGraphicFramePr>
        <p:xfrm>
          <a:off x="377340" y="99896"/>
          <a:ext cx="8712967" cy="57661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1599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5279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1599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1599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3606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3191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80119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190024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Bom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74,07%</a:t>
                      </a: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        760.000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Médio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14,81%</a:t>
                      </a: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        280.000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Ruim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11,11%</a:t>
                      </a: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- 570.000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8732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Bom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74,07%</a:t>
                      </a: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        400.000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Médio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14,81%</a:t>
                      </a: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        250.000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Ruim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11,11%</a:t>
                      </a: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- 200.000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88732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Bom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9,06%</a:t>
                      </a: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        760.000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Médio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77,04%</a:t>
                      </a: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        280.000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Ruim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13,90%</a:t>
                      </a: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- 570.000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88732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       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Bom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9,06%</a:t>
                      </a: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        400.000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Médio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77,04%</a:t>
                      </a: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        250.000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Ruim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13,90%</a:t>
                      </a: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- 200.000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88732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Bom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9,60%</a:t>
                      </a: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        760.000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Médio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12,09%</a:t>
                      </a: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        280.000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Ruim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78,31%</a:t>
                      </a: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- 570.000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88732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Bom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9,60%</a:t>
                      </a: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        400.000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Médio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12,09%</a:t>
                      </a: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        250.000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Ruim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78,31%</a:t>
                      </a: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- 200.000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</a:tbl>
          </a:graphicData>
        </a:graphic>
      </p:graphicFrame>
      <p:sp>
        <p:nvSpPr>
          <p:cNvPr id="9" name="Elipse 8"/>
          <p:cNvSpPr/>
          <p:nvPr/>
        </p:nvSpPr>
        <p:spPr>
          <a:xfrm>
            <a:off x="5008496" y="506395"/>
            <a:ext cx="349925" cy="2714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0" name="Conector reto 9"/>
          <p:cNvCxnSpPr>
            <a:stCxn id="9" idx="6"/>
          </p:cNvCxnSpPr>
          <p:nvPr/>
        </p:nvCxnSpPr>
        <p:spPr>
          <a:xfrm flipV="1">
            <a:off x="5358421" y="487139"/>
            <a:ext cx="920459" cy="15497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 flipV="1">
            <a:off x="5358421" y="249111"/>
            <a:ext cx="1003663" cy="392999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>
            <a:off x="5358421" y="642110"/>
            <a:ext cx="976978" cy="6445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 de cantos arredondados 12"/>
          <p:cNvSpPr/>
          <p:nvPr/>
        </p:nvSpPr>
        <p:spPr>
          <a:xfrm>
            <a:off x="2901249" y="1049250"/>
            <a:ext cx="437407" cy="27142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4" name="Conector reto 13"/>
          <p:cNvCxnSpPr/>
          <p:nvPr/>
        </p:nvCxnSpPr>
        <p:spPr>
          <a:xfrm flipV="1">
            <a:off x="3338654" y="676038"/>
            <a:ext cx="1665824" cy="50892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/>
          <p:cNvSpPr txBox="1"/>
          <p:nvPr/>
        </p:nvSpPr>
        <p:spPr>
          <a:xfrm rot="20651001">
            <a:off x="3837921" y="498219"/>
            <a:ext cx="1399702" cy="377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Cultura A</a:t>
            </a:r>
          </a:p>
        </p:txBody>
      </p:sp>
      <p:sp>
        <p:nvSpPr>
          <p:cNvPr id="16" name="CaixaDeTexto 15"/>
          <p:cNvSpPr txBox="1"/>
          <p:nvPr/>
        </p:nvSpPr>
        <p:spPr>
          <a:xfrm rot="20643760">
            <a:off x="3742010" y="811533"/>
            <a:ext cx="1399702" cy="377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541.111</a:t>
            </a:r>
          </a:p>
        </p:txBody>
      </p:sp>
      <p:sp>
        <p:nvSpPr>
          <p:cNvPr id="21" name="Elipse 20"/>
          <p:cNvSpPr/>
          <p:nvPr/>
        </p:nvSpPr>
        <p:spPr>
          <a:xfrm>
            <a:off x="5008496" y="1456392"/>
            <a:ext cx="349925" cy="2714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2" name="Conector reto 21"/>
          <p:cNvCxnSpPr>
            <a:stCxn id="21" idx="6"/>
          </p:cNvCxnSpPr>
          <p:nvPr/>
        </p:nvCxnSpPr>
        <p:spPr>
          <a:xfrm flipV="1">
            <a:off x="5358421" y="1463134"/>
            <a:ext cx="920459" cy="128972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/>
          <p:cNvCxnSpPr/>
          <p:nvPr/>
        </p:nvCxnSpPr>
        <p:spPr>
          <a:xfrm flipV="1">
            <a:off x="5358421" y="1236270"/>
            <a:ext cx="1000438" cy="355839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to 23"/>
          <p:cNvCxnSpPr/>
          <p:nvPr/>
        </p:nvCxnSpPr>
        <p:spPr>
          <a:xfrm>
            <a:off x="5358421" y="1592106"/>
            <a:ext cx="976978" cy="125401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to 25"/>
          <p:cNvCxnSpPr/>
          <p:nvPr/>
        </p:nvCxnSpPr>
        <p:spPr>
          <a:xfrm>
            <a:off x="3338654" y="1184965"/>
            <a:ext cx="1665824" cy="368142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ixaDeTexto 26"/>
          <p:cNvSpPr txBox="1"/>
          <p:nvPr/>
        </p:nvSpPr>
        <p:spPr>
          <a:xfrm rot="711255">
            <a:off x="3701593" y="1376014"/>
            <a:ext cx="1399702" cy="377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Cultura B</a:t>
            </a:r>
          </a:p>
        </p:txBody>
      </p:sp>
      <p:sp>
        <p:nvSpPr>
          <p:cNvPr id="28" name="CaixaDeTexto 27"/>
          <p:cNvSpPr txBox="1"/>
          <p:nvPr/>
        </p:nvSpPr>
        <p:spPr>
          <a:xfrm rot="793282">
            <a:off x="3470074" y="1596846"/>
            <a:ext cx="1399702" cy="377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311.111</a:t>
            </a:r>
          </a:p>
        </p:txBody>
      </p:sp>
      <p:sp>
        <p:nvSpPr>
          <p:cNvPr id="29" name="Seta dobrada para cima 28"/>
          <p:cNvSpPr/>
          <p:nvPr/>
        </p:nvSpPr>
        <p:spPr>
          <a:xfrm>
            <a:off x="3163693" y="709966"/>
            <a:ext cx="349925" cy="271428"/>
          </a:xfrm>
          <a:prstGeom prst="bentUpArrow">
            <a:avLst/>
          </a:prstGeom>
          <a:solidFill>
            <a:srgbClr val="C00000"/>
          </a:solidFill>
          <a:scene3d>
            <a:camera prst="orthographicFront">
              <a:rot lat="10799999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Elipse 30"/>
          <p:cNvSpPr/>
          <p:nvPr/>
        </p:nvSpPr>
        <p:spPr>
          <a:xfrm>
            <a:off x="5008496" y="2464105"/>
            <a:ext cx="349925" cy="2714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2" name="Conector reto 31"/>
          <p:cNvCxnSpPr>
            <a:stCxn id="31" idx="6"/>
          </p:cNvCxnSpPr>
          <p:nvPr/>
        </p:nvCxnSpPr>
        <p:spPr>
          <a:xfrm flipV="1">
            <a:off x="5358421" y="2480988"/>
            <a:ext cx="920459" cy="118831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/>
          <p:cNvCxnSpPr/>
          <p:nvPr/>
        </p:nvCxnSpPr>
        <p:spPr>
          <a:xfrm flipV="1">
            <a:off x="5358421" y="2227912"/>
            <a:ext cx="976978" cy="371909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to 33"/>
          <p:cNvCxnSpPr/>
          <p:nvPr/>
        </p:nvCxnSpPr>
        <p:spPr>
          <a:xfrm>
            <a:off x="5358421" y="2599819"/>
            <a:ext cx="976978" cy="132315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tângulo de cantos arredondados 34"/>
          <p:cNvSpPr/>
          <p:nvPr/>
        </p:nvSpPr>
        <p:spPr>
          <a:xfrm>
            <a:off x="2901249" y="3006960"/>
            <a:ext cx="437407" cy="27142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6" name="Conector reto 35"/>
          <p:cNvCxnSpPr/>
          <p:nvPr/>
        </p:nvCxnSpPr>
        <p:spPr>
          <a:xfrm flipV="1">
            <a:off x="3338654" y="2612069"/>
            <a:ext cx="1665824" cy="53060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aixaDeTexto 36"/>
          <p:cNvSpPr txBox="1"/>
          <p:nvPr/>
        </p:nvSpPr>
        <p:spPr>
          <a:xfrm rot="20519045">
            <a:off x="3846797" y="2447050"/>
            <a:ext cx="1399702" cy="377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Cultura A</a:t>
            </a:r>
          </a:p>
        </p:txBody>
      </p:sp>
      <p:sp>
        <p:nvSpPr>
          <p:cNvPr id="38" name="CaixaDeTexto 37"/>
          <p:cNvSpPr txBox="1"/>
          <p:nvPr/>
        </p:nvSpPr>
        <p:spPr>
          <a:xfrm rot="20582527">
            <a:off x="3830909" y="2729260"/>
            <a:ext cx="1399702" cy="377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205.372</a:t>
            </a:r>
          </a:p>
        </p:txBody>
      </p:sp>
      <p:sp>
        <p:nvSpPr>
          <p:cNvPr id="39" name="Elipse 38"/>
          <p:cNvSpPr/>
          <p:nvPr/>
        </p:nvSpPr>
        <p:spPr>
          <a:xfrm>
            <a:off x="5008496" y="3414102"/>
            <a:ext cx="349925" cy="2714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0" name="Conector reto 39"/>
          <p:cNvCxnSpPr>
            <a:stCxn id="39" idx="6"/>
          </p:cNvCxnSpPr>
          <p:nvPr/>
        </p:nvCxnSpPr>
        <p:spPr>
          <a:xfrm flipV="1">
            <a:off x="5358421" y="3490303"/>
            <a:ext cx="920459" cy="5951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to 40"/>
          <p:cNvCxnSpPr/>
          <p:nvPr/>
        </p:nvCxnSpPr>
        <p:spPr>
          <a:xfrm flipV="1">
            <a:off x="5358421" y="3242001"/>
            <a:ext cx="991451" cy="307815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to 41"/>
          <p:cNvCxnSpPr/>
          <p:nvPr/>
        </p:nvCxnSpPr>
        <p:spPr>
          <a:xfrm>
            <a:off x="5358421" y="3549816"/>
            <a:ext cx="976978" cy="16670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to 42"/>
          <p:cNvCxnSpPr/>
          <p:nvPr/>
        </p:nvCxnSpPr>
        <p:spPr>
          <a:xfrm>
            <a:off x="3338654" y="3142675"/>
            <a:ext cx="1665824" cy="37965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aixaDeTexto 43"/>
          <p:cNvSpPr txBox="1"/>
          <p:nvPr/>
        </p:nvSpPr>
        <p:spPr>
          <a:xfrm rot="851153">
            <a:off x="3754858" y="3333723"/>
            <a:ext cx="1399702" cy="377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Cultura B</a:t>
            </a:r>
          </a:p>
        </p:txBody>
      </p:sp>
      <p:sp>
        <p:nvSpPr>
          <p:cNvPr id="45" name="CaixaDeTexto 44"/>
          <p:cNvSpPr txBox="1"/>
          <p:nvPr/>
        </p:nvSpPr>
        <p:spPr>
          <a:xfrm rot="831660">
            <a:off x="3487830" y="3527921"/>
            <a:ext cx="1399702" cy="377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201.057</a:t>
            </a:r>
          </a:p>
        </p:txBody>
      </p:sp>
      <p:sp>
        <p:nvSpPr>
          <p:cNvPr id="46" name="Elipse 45"/>
          <p:cNvSpPr/>
          <p:nvPr/>
        </p:nvSpPr>
        <p:spPr>
          <a:xfrm>
            <a:off x="5008496" y="4374240"/>
            <a:ext cx="349925" cy="2714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7" name="Conector reto 46"/>
          <p:cNvCxnSpPr>
            <a:stCxn id="46" idx="6"/>
          </p:cNvCxnSpPr>
          <p:nvPr/>
        </p:nvCxnSpPr>
        <p:spPr>
          <a:xfrm flipV="1">
            <a:off x="5358421" y="4499641"/>
            <a:ext cx="920459" cy="1031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to 47"/>
          <p:cNvCxnSpPr/>
          <p:nvPr/>
        </p:nvCxnSpPr>
        <p:spPr>
          <a:xfrm flipV="1">
            <a:off x="5358421" y="4230997"/>
            <a:ext cx="1010635" cy="27895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to 48"/>
          <p:cNvCxnSpPr/>
          <p:nvPr/>
        </p:nvCxnSpPr>
        <p:spPr>
          <a:xfrm>
            <a:off x="5358421" y="4509954"/>
            <a:ext cx="976978" cy="19343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tângulo de cantos arredondados 49"/>
          <p:cNvSpPr/>
          <p:nvPr/>
        </p:nvSpPr>
        <p:spPr>
          <a:xfrm>
            <a:off x="2901249" y="4917095"/>
            <a:ext cx="437407" cy="27142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1" name="Conector reto 50"/>
          <p:cNvCxnSpPr/>
          <p:nvPr/>
        </p:nvCxnSpPr>
        <p:spPr>
          <a:xfrm flipV="1">
            <a:off x="3338654" y="4533943"/>
            <a:ext cx="1669842" cy="51886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CaixaDeTexto 51"/>
          <p:cNvSpPr txBox="1"/>
          <p:nvPr/>
        </p:nvSpPr>
        <p:spPr>
          <a:xfrm rot="20581373">
            <a:off x="3873431" y="4348308"/>
            <a:ext cx="1399702" cy="377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Cultura A</a:t>
            </a:r>
          </a:p>
        </p:txBody>
      </p:sp>
      <p:sp>
        <p:nvSpPr>
          <p:cNvPr id="53" name="CaixaDeTexto 52"/>
          <p:cNvSpPr txBox="1"/>
          <p:nvPr/>
        </p:nvSpPr>
        <p:spPr>
          <a:xfrm rot="20559693">
            <a:off x="3792239" y="4699638"/>
            <a:ext cx="1399702" cy="377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- 339.578</a:t>
            </a:r>
          </a:p>
        </p:txBody>
      </p:sp>
      <p:sp>
        <p:nvSpPr>
          <p:cNvPr id="54" name="Elipse 53"/>
          <p:cNvSpPr/>
          <p:nvPr/>
        </p:nvSpPr>
        <p:spPr>
          <a:xfrm>
            <a:off x="5008496" y="5324237"/>
            <a:ext cx="349925" cy="2714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5" name="Conector reto 54"/>
          <p:cNvCxnSpPr>
            <a:stCxn id="54" idx="6"/>
          </p:cNvCxnSpPr>
          <p:nvPr/>
        </p:nvCxnSpPr>
        <p:spPr>
          <a:xfrm>
            <a:off x="5358421" y="5459951"/>
            <a:ext cx="920459" cy="4491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to 55"/>
          <p:cNvCxnSpPr/>
          <p:nvPr/>
        </p:nvCxnSpPr>
        <p:spPr>
          <a:xfrm flipV="1">
            <a:off x="5358421" y="5241323"/>
            <a:ext cx="980277" cy="218629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to 56"/>
          <p:cNvCxnSpPr/>
          <p:nvPr/>
        </p:nvCxnSpPr>
        <p:spPr>
          <a:xfrm>
            <a:off x="5358421" y="5459951"/>
            <a:ext cx="976978" cy="21862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to 57"/>
          <p:cNvCxnSpPr/>
          <p:nvPr/>
        </p:nvCxnSpPr>
        <p:spPr>
          <a:xfrm>
            <a:off x="3338654" y="5052809"/>
            <a:ext cx="1669842" cy="359232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CaixaDeTexto 58"/>
          <p:cNvSpPr txBox="1"/>
          <p:nvPr/>
        </p:nvSpPr>
        <p:spPr>
          <a:xfrm rot="881750">
            <a:off x="3710466" y="5243859"/>
            <a:ext cx="1399702" cy="377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Cultura B</a:t>
            </a:r>
          </a:p>
        </p:txBody>
      </p:sp>
      <p:sp>
        <p:nvSpPr>
          <p:cNvPr id="60" name="CaixaDeTexto 59"/>
          <p:cNvSpPr txBox="1"/>
          <p:nvPr/>
        </p:nvSpPr>
        <p:spPr>
          <a:xfrm rot="935886">
            <a:off x="3407928" y="5429179"/>
            <a:ext cx="1399702" cy="377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- 88.004</a:t>
            </a:r>
          </a:p>
        </p:txBody>
      </p:sp>
      <p:sp>
        <p:nvSpPr>
          <p:cNvPr id="61" name="Seta dobrada para cima 60"/>
          <p:cNvSpPr/>
          <p:nvPr/>
        </p:nvSpPr>
        <p:spPr>
          <a:xfrm>
            <a:off x="3163693" y="2677817"/>
            <a:ext cx="349925" cy="271428"/>
          </a:xfrm>
          <a:prstGeom prst="bentUpArrow">
            <a:avLst/>
          </a:prstGeom>
          <a:solidFill>
            <a:srgbClr val="C00000"/>
          </a:solidFill>
          <a:scene3d>
            <a:camera prst="orthographicFront">
              <a:rot lat="10799999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2" name="Multiplicar 61"/>
          <p:cNvSpPr/>
          <p:nvPr/>
        </p:nvSpPr>
        <p:spPr>
          <a:xfrm>
            <a:off x="3426137" y="4713525"/>
            <a:ext cx="349925" cy="203572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3" name="Multiplicar 62"/>
          <p:cNvSpPr/>
          <p:nvPr/>
        </p:nvSpPr>
        <p:spPr>
          <a:xfrm>
            <a:off x="3426137" y="5120666"/>
            <a:ext cx="349925" cy="203572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4" name="Elipse 63"/>
          <p:cNvSpPr/>
          <p:nvPr/>
        </p:nvSpPr>
        <p:spPr>
          <a:xfrm>
            <a:off x="276808" y="3017101"/>
            <a:ext cx="349925" cy="2714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0" name="CaixaDeTexto 79"/>
          <p:cNvSpPr txBox="1"/>
          <p:nvPr/>
        </p:nvSpPr>
        <p:spPr>
          <a:xfrm>
            <a:off x="864036" y="3120471"/>
            <a:ext cx="2177962" cy="377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FF0000"/>
                </a:solidFill>
              </a:rPr>
              <a:t>? %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81" name="CaixaDeTexto 80"/>
          <p:cNvSpPr txBox="1"/>
          <p:nvPr/>
        </p:nvSpPr>
        <p:spPr>
          <a:xfrm rot="2770110">
            <a:off x="946615" y="4163805"/>
            <a:ext cx="1689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FF0000"/>
                </a:solidFill>
              </a:rPr>
              <a:t>? %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82" name="CaixaDeTexto 81"/>
          <p:cNvSpPr txBox="1"/>
          <p:nvPr/>
        </p:nvSpPr>
        <p:spPr>
          <a:xfrm rot="19079765">
            <a:off x="1309864" y="2036197"/>
            <a:ext cx="1309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FF0000"/>
                </a:solidFill>
              </a:rPr>
              <a:t>? %</a:t>
            </a:r>
            <a:endParaRPr lang="pt-BR" b="1" dirty="0">
              <a:solidFill>
                <a:srgbClr val="FF0000"/>
              </a:solidFill>
            </a:endParaRPr>
          </a:p>
        </p:txBody>
      </p:sp>
      <p:cxnSp>
        <p:nvCxnSpPr>
          <p:cNvPr id="68" name="Conector reto 67"/>
          <p:cNvCxnSpPr/>
          <p:nvPr/>
        </p:nvCxnSpPr>
        <p:spPr>
          <a:xfrm flipV="1">
            <a:off x="626733" y="3166254"/>
            <a:ext cx="2274515" cy="10142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ector reto 68"/>
          <p:cNvCxnSpPr/>
          <p:nvPr/>
        </p:nvCxnSpPr>
        <p:spPr>
          <a:xfrm flipV="1">
            <a:off x="626733" y="1208547"/>
            <a:ext cx="2274515" cy="1967852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ector reto 69"/>
          <p:cNvCxnSpPr/>
          <p:nvPr/>
        </p:nvCxnSpPr>
        <p:spPr>
          <a:xfrm>
            <a:off x="626733" y="3176397"/>
            <a:ext cx="2274515" cy="1899994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CaixaDeTexto 70"/>
          <p:cNvSpPr txBox="1"/>
          <p:nvPr/>
        </p:nvSpPr>
        <p:spPr>
          <a:xfrm rot="19005815">
            <a:off x="919877" y="1793192"/>
            <a:ext cx="1633473" cy="377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Previsão: Bom</a:t>
            </a:r>
          </a:p>
        </p:txBody>
      </p:sp>
      <p:sp>
        <p:nvSpPr>
          <p:cNvPr id="72" name="CaixaDeTexto 71"/>
          <p:cNvSpPr txBox="1"/>
          <p:nvPr/>
        </p:nvSpPr>
        <p:spPr>
          <a:xfrm rot="2415852">
            <a:off x="1239980" y="3973486"/>
            <a:ext cx="1633473" cy="377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Previsão: Ruim</a:t>
            </a:r>
          </a:p>
        </p:txBody>
      </p:sp>
      <p:sp>
        <p:nvSpPr>
          <p:cNvPr id="75" name="CaixaDeTexto 74"/>
          <p:cNvSpPr txBox="1"/>
          <p:nvPr/>
        </p:nvSpPr>
        <p:spPr>
          <a:xfrm>
            <a:off x="1038997" y="2843394"/>
            <a:ext cx="2177962" cy="377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Previsão: Médio</a:t>
            </a:r>
          </a:p>
        </p:txBody>
      </p:sp>
    </p:spTree>
    <p:extLst>
      <p:ext uri="{BB962C8B-B14F-4D97-AF65-F5344CB8AC3E}">
        <p14:creationId xmlns:p14="http://schemas.microsoft.com/office/powerpoint/2010/main" val="218543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4047966"/>
              </p:ext>
            </p:extLst>
          </p:nvPr>
        </p:nvGraphicFramePr>
        <p:xfrm>
          <a:off x="11153" y="97918"/>
          <a:ext cx="4471639" cy="23266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304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137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1373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1373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4765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Cultura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Resultados (lucros) possíveis (R$)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020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Bom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25%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Médio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45%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Ruim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30%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79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A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760.000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280.000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- 570.000</a:t>
                      </a:r>
                      <a:endParaRPr lang="pt-B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79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B</a:t>
                      </a:r>
                      <a:endParaRPr lang="pt-B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400.000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250.000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- 200.000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5229370"/>
              </p:ext>
            </p:extLst>
          </p:nvPr>
        </p:nvGraphicFramePr>
        <p:xfrm>
          <a:off x="4594301" y="80637"/>
          <a:ext cx="4527394" cy="25237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662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192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1139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3048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2062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Resultados Previstos</a:t>
                      </a:r>
                      <a:endParaRPr lang="pt-BR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Resultados Reais</a:t>
                      </a:r>
                      <a:endParaRPr lang="pt-BR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062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Bom</a:t>
                      </a:r>
                      <a:endParaRPr lang="pt-BR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Médio</a:t>
                      </a:r>
                      <a:endParaRPr lang="pt-BR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Ruim</a:t>
                      </a:r>
                      <a:endParaRPr lang="pt-BR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06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Bom</a:t>
                      </a:r>
                      <a:endParaRPr lang="pt-BR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0,72</a:t>
                      </a:r>
                      <a:endParaRPr lang="pt-BR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0,08</a:t>
                      </a:r>
                      <a:endParaRPr lang="pt-BR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0,09</a:t>
                      </a:r>
                      <a:endParaRPr lang="pt-BR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06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Médio</a:t>
                      </a:r>
                      <a:endParaRPr lang="pt-BR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0,18</a:t>
                      </a:r>
                      <a:endParaRPr lang="pt-BR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0,85</a:t>
                      </a:r>
                      <a:endParaRPr lang="pt-BR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0,23</a:t>
                      </a:r>
                      <a:endParaRPr lang="pt-BR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06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Ruim</a:t>
                      </a:r>
                      <a:endParaRPr lang="pt-BR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0,10</a:t>
                      </a:r>
                      <a:endParaRPr lang="pt-BR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0,07</a:t>
                      </a:r>
                      <a:endParaRPr lang="pt-BR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0,68</a:t>
                      </a:r>
                      <a:endParaRPr lang="pt-BR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206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TOTAL</a:t>
                      </a:r>
                      <a:endParaRPr lang="pt-BR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1,00</a:t>
                      </a:r>
                      <a:endParaRPr lang="pt-BR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1,00</a:t>
                      </a:r>
                      <a:endParaRPr lang="pt-BR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1,00</a:t>
                      </a:r>
                      <a:endParaRPr lang="pt-BR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22304" y="2463328"/>
            <a:ext cx="9099391" cy="965672"/>
          </a:xfrm>
          <a:prstGeom prst="rect">
            <a:avLst/>
          </a:prstGeom>
        </p:spPr>
        <p:txBody>
          <a:bodyPr vert="horz" lIns="68580" tIns="34291" rIns="68580" bIns="34291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2000" dirty="0"/>
              <a:t>Qual a probabilidade de ocorrer simultaneamente uma previsão e um resultado real</a:t>
            </a:r>
            <a:r>
              <a:rPr lang="pt-BR" sz="2000" dirty="0" smtClean="0"/>
              <a:t>?</a:t>
            </a:r>
          </a:p>
          <a:p>
            <a:pPr marL="0" indent="0" algn="ctr">
              <a:buNone/>
            </a:pPr>
            <a:r>
              <a:rPr lang="pt-BR" sz="2000" dirty="0"/>
              <a:t>Qual a probabilidade de ocorrer cada um dos climas </a:t>
            </a:r>
            <a:r>
              <a:rPr lang="pt-BR" sz="2000" b="1" u="sng" dirty="0"/>
              <a:t>para dada </a:t>
            </a:r>
            <a:r>
              <a:rPr lang="pt-BR" sz="2000" dirty="0"/>
              <a:t>previsão</a:t>
            </a:r>
            <a:r>
              <a:rPr lang="pt-BR" sz="2000" dirty="0" smtClean="0"/>
              <a:t>?</a:t>
            </a:r>
            <a:endParaRPr lang="pt-BR" sz="2000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622253"/>
              </p:ext>
            </p:extLst>
          </p:nvPr>
        </p:nvGraphicFramePr>
        <p:xfrm>
          <a:off x="46657" y="3401869"/>
          <a:ext cx="4436136" cy="25359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642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929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6506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2088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9297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62282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pt-BR" sz="2000" u="none" strike="noStrike" dirty="0">
                          <a:effectLst/>
                        </a:rPr>
                        <a:t>Resultados Previstos</a:t>
                      </a:r>
                      <a:endParaRPr lang="pt-BR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ctr"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pt-BR" sz="2000" u="none" strike="noStrike">
                          <a:effectLst/>
                        </a:rPr>
                        <a:t>Resultados Reais</a:t>
                      </a:r>
                      <a:endParaRPr lang="pt-BR" sz="2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</a:rPr>
                        <a:t>Total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228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Bom</a:t>
                      </a:r>
                      <a:endParaRPr lang="pt-BR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Médio</a:t>
                      </a:r>
                      <a:endParaRPr lang="pt-BR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Ruim</a:t>
                      </a:r>
                      <a:endParaRPr lang="pt-BR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228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u="none" strike="noStrike">
                          <a:solidFill>
                            <a:schemeClr val="bg1"/>
                          </a:solidFill>
                          <a:effectLst/>
                        </a:rPr>
                        <a:t>25%</a:t>
                      </a:r>
                      <a:endParaRPr lang="pt-BR" sz="2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45%</a:t>
                      </a:r>
                      <a:endParaRPr lang="pt-BR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30%</a:t>
                      </a:r>
                      <a:endParaRPr lang="pt-BR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2282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u="none" strike="noStrike">
                          <a:effectLst/>
                        </a:rPr>
                        <a:t>Bom</a:t>
                      </a:r>
                      <a:endParaRPr lang="pt-BR" sz="2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 dirty="0">
                          <a:effectLst/>
                        </a:rPr>
                        <a:t>18,0%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>
                          <a:effectLst/>
                        </a:rPr>
                        <a:t>3,6%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>
                          <a:effectLst/>
                        </a:rPr>
                        <a:t>2,7%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 dirty="0">
                          <a:effectLst/>
                        </a:rPr>
                        <a:t>24,30%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2282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u="none" strike="noStrike" dirty="0">
                          <a:effectLst/>
                        </a:rPr>
                        <a:t>Médio</a:t>
                      </a:r>
                      <a:endParaRPr lang="pt-BR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>
                          <a:effectLst/>
                        </a:rPr>
                        <a:t>4,5%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>
                          <a:effectLst/>
                        </a:rPr>
                        <a:t>38,3%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>
                          <a:effectLst/>
                        </a:rPr>
                        <a:t>6,9%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>
                          <a:effectLst/>
                        </a:rPr>
                        <a:t>49,65%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2282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u="none" strike="noStrike">
                          <a:effectLst/>
                        </a:rPr>
                        <a:t>Ruim</a:t>
                      </a:r>
                      <a:endParaRPr lang="pt-BR" sz="2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>
                          <a:effectLst/>
                        </a:rPr>
                        <a:t>2,5%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>
                          <a:effectLst/>
                        </a:rPr>
                        <a:t>3,2%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>
                          <a:effectLst/>
                        </a:rPr>
                        <a:t>20,4%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>
                          <a:effectLst/>
                        </a:rPr>
                        <a:t>26,05%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2282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u="none" strike="noStrike" dirty="0">
                          <a:effectLst/>
                        </a:rPr>
                        <a:t>TOTAL</a:t>
                      </a:r>
                      <a:endParaRPr lang="pt-BR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>
                          <a:effectLst/>
                        </a:rPr>
                        <a:t>25,0%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>
                          <a:effectLst/>
                        </a:rPr>
                        <a:t>45,0%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>
                          <a:effectLst/>
                        </a:rPr>
                        <a:t>30,0%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 dirty="0">
                          <a:effectLst/>
                        </a:rPr>
                        <a:t>100,0%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8147463"/>
              </p:ext>
            </p:extLst>
          </p:nvPr>
        </p:nvGraphicFramePr>
        <p:xfrm>
          <a:off x="4645948" y="3421120"/>
          <a:ext cx="4461420" cy="21657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724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998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6346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2561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60952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pt-BR" sz="2000" u="none" strike="noStrike" dirty="0">
                          <a:effectLst/>
                        </a:rPr>
                        <a:t>Resultados Previstos</a:t>
                      </a:r>
                      <a:endParaRPr lang="pt-BR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ctr"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pt-BR" sz="2000" u="none" strike="noStrike">
                          <a:effectLst/>
                        </a:rPr>
                        <a:t>Resultados Reais</a:t>
                      </a:r>
                      <a:endParaRPr lang="pt-BR" sz="2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095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Bom</a:t>
                      </a:r>
                      <a:endParaRPr lang="pt-BR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Médio</a:t>
                      </a:r>
                      <a:endParaRPr lang="pt-BR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Ruim</a:t>
                      </a:r>
                      <a:endParaRPr lang="pt-BR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095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u="none" strike="noStrike">
                          <a:solidFill>
                            <a:schemeClr val="bg1"/>
                          </a:solidFill>
                          <a:effectLst/>
                        </a:rPr>
                        <a:t>25%</a:t>
                      </a:r>
                      <a:endParaRPr lang="pt-BR" sz="2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45%</a:t>
                      </a:r>
                      <a:endParaRPr lang="pt-BR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30%</a:t>
                      </a:r>
                      <a:endParaRPr lang="pt-BR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0952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u="none" strike="noStrike">
                          <a:effectLst/>
                        </a:rPr>
                        <a:t>Bom</a:t>
                      </a:r>
                      <a:endParaRPr lang="pt-BR" sz="2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74,07%</a:t>
                      </a:r>
                    </a:p>
                  </a:txBody>
                  <a:tcPr marL="7620" marR="7620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14,81%</a:t>
                      </a:r>
                    </a:p>
                  </a:txBody>
                  <a:tcPr marL="7620" marR="7620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11,11%</a:t>
                      </a:r>
                    </a:p>
                  </a:txBody>
                  <a:tcPr marL="7620" marR="7620" marT="5715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0952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u="none" strike="noStrike">
                          <a:effectLst/>
                        </a:rPr>
                        <a:t>Médio</a:t>
                      </a:r>
                      <a:endParaRPr lang="pt-BR" sz="2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9,06%</a:t>
                      </a:r>
                    </a:p>
                  </a:txBody>
                  <a:tcPr marL="7620" marR="7620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77,04%</a:t>
                      </a:r>
                    </a:p>
                  </a:txBody>
                  <a:tcPr marL="7620" marR="7620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13,90%</a:t>
                      </a:r>
                    </a:p>
                  </a:txBody>
                  <a:tcPr marL="7620" marR="7620" marT="5715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0952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u="none" strike="noStrike">
                          <a:effectLst/>
                        </a:rPr>
                        <a:t>Ruim</a:t>
                      </a:r>
                      <a:endParaRPr lang="pt-BR" sz="2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571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9,60%</a:t>
                      </a:r>
                    </a:p>
                  </a:txBody>
                  <a:tcPr marL="7620" marR="7620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12,09%</a:t>
                      </a:r>
                    </a:p>
                  </a:txBody>
                  <a:tcPr marL="7620" marR="7620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78,31%</a:t>
                      </a:r>
                    </a:p>
                  </a:txBody>
                  <a:tcPr marL="7620" marR="7620" marT="5715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5" name="Elipse 14"/>
          <p:cNvSpPr/>
          <p:nvPr/>
        </p:nvSpPr>
        <p:spPr>
          <a:xfrm>
            <a:off x="3497735" y="4457211"/>
            <a:ext cx="1093596" cy="123736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625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7158770"/>
              </p:ext>
            </p:extLst>
          </p:nvPr>
        </p:nvGraphicFramePr>
        <p:xfrm>
          <a:off x="377340" y="99896"/>
          <a:ext cx="8712967" cy="57661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1599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5279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1599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1599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3606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3191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80119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190024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Bom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74,07%</a:t>
                      </a: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        760.000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Médio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14,81%</a:t>
                      </a: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        280.000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Ruim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11,11%</a:t>
                      </a: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- 570.000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8732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Bom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74,07%</a:t>
                      </a: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        400.000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Médio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14,81%</a:t>
                      </a: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        250.000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Ruim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11,11%</a:t>
                      </a: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- 200.000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88732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Bom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9,06%</a:t>
                      </a: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        760.000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Médio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77,04%</a:t>
                      </a: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        280.000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Ruim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13,90%</a:t>
                      </a: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- 570.000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88732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       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Bom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9,06%</a:t>
                      </a: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        400.000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Médio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77,04%</a:t>
                      </a: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        250.000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Ruim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13,90%</a:t>
                      </a: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- 200.000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88732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Bom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9,60%</a:t>
                      </a: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        760.000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Médio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12,09%</a:t>
                      </a: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        280.000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Ruim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78,31%</a:t>
                      </a: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- 570.000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88732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Bom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9,60%</a:t>
                      </a: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        400.000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Médio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12,09%</a:t>
                      </a: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        250.000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Ruim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78,31%</a:t>
                      </a: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- 200.000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</a:tbl>
          </a:graphicData>
        </a:graphic>
      </p:graphicFrame>
      <p:sp>
        <p:nvSpPr>
          <p:cNvPr id="9" name="Elipse 8"/>
          <p:cNvSpPr/>
          <p:nvPr/>
        </p:nvSpPr>
        <p:spPr>
          <a:xfrm>
            <a:off x="5008496" y="506395"/>
            <a:ext cx="349925" cy="2714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0" name="Conector reto 9"/>
          <p:cNvCxnSpPr>
            <a:stCxn id="9" idx="6"/>
          </p:cNvCxnSpPr>
          <p:nvPr/>
        </p:nvCxnSpPr>
        <p:spPr>
          <a:xfrm flipV="1">
            <a:off x="5358421" y="487139"/>
            <a:ext cx="920459" cy="15497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 flipV="1">
            <a:off x="5358421" y="249111"/>
            <a:ext cx="1003663" cy="392999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>
            <a:off x="5358421" y="642110"/>
            <a:ext cx="976978" cy="6445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 de cantos arredondados 12"/>
          <p:cNvSpPr/>
          <p:nvPr/>
        </p:nvSpPr>
        <p:spPr>
          <a:xfrm>
            <a:off x="2901249" y="1049250"/>
            <a:ext cx="437407" cy="27142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4" name="Conector reto 13"/>
          <p:cNvCxnSpPr/>
          <p:nvPr/>
        </p:nvCxnSpPr>
        <p:spPr>
          <a:xfrm flipV="1">
            <a:off x="3338654" y="676038"/>
            <a:ext cx="1665824" cy="50892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/>
          <p:cNvSpPr txBox="1"/>
          <p:nvPr/>
        </p:nvSpPr>
        <p:spPr>
          <a:xfrm rot="20651001">
            <a:off x="3837921" y="498219"/>
            <a:ext cx="1399702" cy="377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Cultura A</a:t>
            </a:r>
          </a:p>
        </p:txBody>
      </p:sp>
      <p:sp>
        <p:nvSpPr>
          <p:cNvPr id="16" name="CaixaDeTexto 15"/>
          <p:cNvSpPr txBox="1"/>
          <p:nvPr/>
        </p:nvSpPr>
        <p:spPr>
          <a:xfrm rot="20643760">
            <a:off x="3742010" y="811533"/>
            <a:ext cx="1399702" cy="377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541.111</a:t>
            </a:r>
          </a:p>
        </p:txBody>
      </p:sp>
      <p:sp>
        <p:nvSpPr>
          <p:cNvPr id="21" name="Elipse 20"/>
          <p:cNvSpPr/>
          <p:nvPr/>
        </p:nvSpPr>
        <p:spPr>
          <a:xfrm>
            <a:off x="5008496" y="1456392"/>
            <a:ext cx="349925" cy="2714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2" name="Conector reto 21"/>
          <p:cNvCxnSpPr>
            <a:stCxn id="21" idx="6"/>
          </p:cNvCxnSpPr>
          <p:nvPr/>
        </p:nvCxnSpPr>
        <p:spPr>
          <a:xfrm flipV="1">
            <a:off x="5358421" y="1463134"/>
            <a:ext cx="920459" cy="128972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/>
          <p:cNvCxnSpPr/>
          <p:nvPr/>
        </p:nvCxnSpPr>
        <p:spPr>
          <a:xfrm flipV="1">
            <a:off x="5358421" y="1236270"/>
            <a:ext cx="1000438" cy="355839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to 23"/>
          <p:cNvCxnSpPr/>
          <p:nvPr/>
        </p:nvCxnSpPr>
        <p:spPr>
          <a:xfrm>
            <a:off x="5358421" y="1592106"/>
            <a:ext cx="976978" cy="125401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to 25"/>
          <p:cNvCxnSpPr/>
          <p:nvPr/>
        </p:nvCxnSpPr>
        <p:spPr>
          <a:xfrm>
            <a:off x="3338654" y="1184965"/>
            <a:ext cx="1665824" cy="368142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ixaDeTexto 26"/>
          <p:cNvSpPr txBox="1"/>
          <p:nvPr/>
        </p:nvSpPr>
        <p:spPr>
          <a:xfrm rot="711255">
            <a:off x="3701593" y="1376014"/>
            <a:ext cx="1399702" cy="377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Cultura B</a:t>
            </a:r>
          </a:p>
        </p:txBody>
      </p:sp>
      <p:sp>
        <p:nvSpPr>
          <p:cNvPr id="28" name="CaixaDeTexto 27"/>
          <p:cNvSpPr txBox="1"/>
          <p:nvPr/>
        </p:nvSpPr>
        <p:spPr>
          <a:xfrm rot="793282">
            <a:off x="3470074" y="1596846"/>
            <a:ext cx="1399702" cy="377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311.111</a:t>
            </a:r>
          </a:p>
        </p:txBody>
      </p:sp>
      <p:sp>
        <p:nvSpPr>
          <p:cNvPr id="29" name="Seta dobrada para cima 28"/>
          <p:cNvSpPr/>
          <p:nvPr/>
        </p:nvSpPr>
        <p:spPr>
          <a:xfrm>
            <a:off x="3163693" y="709966"/>
            <a:ext cx="349925" cy="271428"/>
          </a:xfrm>
          <a:prstGeom prst="bentUpArrow">
            <a:avLst/>
          </a:prstGeom>
          <a:solidFill>
            <a:srgbClr val="C00000"/>
          </a:solidFill>
          <a:scene3d>
            <a:camera prst="orthographicFront">
              <a:rot lat="10799999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Elipse 30"/>
          <p:cNvSpPr/>
          <p:nvPr/>
        </p:nvSpPr>
        <p:spPr>
          <a:xfrm>
            <a:off x="5008496" y="2464105"/>
            <a:ext cx="349925" cy="2714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2" name="Conector reto 31"/>
          <p:cNvCxnSpPr>
            <a:stCxn id="31" idx="6"/>
          </p:cNvCxnSpPr>
          <p:nvPr/>
        </p:nvCxnSpPr>
        <p:spPr>
          <a:xfrm flipV="1">
            <a:off x="5358421" y="2480988"/>
            <a:ext cx="920459" cy="118831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/>
          <p:cNvCxnSpPr/>
          <p:nvPr/>
        </p:nvCxnSpPr>
        <p:spPr>
          <a:xfrm flipV="1">
            <a:off x="5358421" y="2227912"/>
            <a:ext cx="976978" cy="371909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to 33"/>
          <p:cNvCxnSpPr/>
          <p:nvPr/>
        </p:nvCxnSpPr>
        <p:spPr>
          <a:xfrm>
            <a:off x="5358421" y="2599819"/>
            <a:ext cx="976978" cy="132315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tângulo de cantos arredondados 34"/>
          <p:cNvSpPr/>
          <p:nvPr/>
        </p:nvSpPr>
        <p:spPr>
          <a:xfrm>
            <a:off x="2901249" y="3006960"/>
            <a:ext cx="437407" cy="27142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6" name="Conector reto 35"/>
          <p:cNvCxnSpPr/>
          <p:nvPr/>
        </p:nvCxnSpPr>
        <p:spPr>
          <a:xfrm flipV="1">
            <a:off x="3338654" y="2612069"/>
            <a:ext cx="1665824" cy="53060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aixaDeTexto 36"/>
          <p:cNvSpPr txBox="1"/>
          <p:nvPr/>
        </p:nvSpPr>
        <p:spPr>
          <a:xfrm rot="20519045">
            <a:off x="3846797" y="2447050"/>
            <a:ext cx="1399702" cy="377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Cultura A</a:t>
            </a:r>
          </a:p>
        </p:txBody>
      </p:sp>
      <p:sp>
        <p:nvSpPr>
          <p:cNvPr id="38" name="CaixaDeTexto 37"/>
          <p:cNvSpPr txBox="1"/>
          <p:nvPr/>
        </p:nvSpPr>
        <p:spPr>
          <a:xfrm rot="20582527">
            <a:off x="3830909" y="2729260"/>
            <a:ext cx="1399702" cy="377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205.372</a:t>
            </a:r>
          </a:p>
        </p:txBody>
      </p:sp>
      <p:sp>
        <p:nvSpPr>
          <p:cNvPr id="39" name="Elipse 38"/>
          <p:cNvSpPr/>
          <p:nvPr/>
        </p:nvSpPr>
        <p:spPr>
          <a:xfrm>
            <a:off x="5008496" y="3414102"/>
            <a:ext cx="349925" cy="2714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0" name="Conector reto 39"/>
          <p:cNvCxnSpPr>
            <a:stCxn id="39" idx="6"/>
          </p:cNvCxnSpPr>
          <p:nvPr/>
        </p:nvCxnSpPr>
        <p:spPr>
          <a:xfrm flipV="1">
            <a:off x="5358421" y="3490303"/>
            <a:ext cx="920459" cy="5951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to 40"/>
          <p:cNvCxnSpPr/>
          <p:nvPr/>
        </p:nvCxnSpPr>
        <p:spPr>
          <a:xfrm flipV="1">
            <a:off x="5358421" y="3242001"/>
            <a:ext cx="991451" cy="307815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to 41"/>
          <p:cNvCxnSpPr/>
          <p:nvPr/>
        </p:nvCxnSpPr>
        <p:spPr>
          <a:xfrm>
            <a:off x="5358421" y="3549816"/>
            <a:ext cx="976978" cy="16670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to 42"/>
          <p:cNvCxnSpPr/>
          <p:nvPr/>
        </p:nvCxnSpPr>
        <p:spPr>
          <a:xfrm>
            <a:off x="3338654" y="3142675"/>
            <a:ext cx="1665824" cy="37965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aixaDeTexto 43"/>
          <p:cNvSpPr txBox="1"/>
          <p:nvPr/>
        </p:nvSpPr>
        <p:spPr>
          <a:xfrm rot="851153">
            <a:off x="3754858" y="3333723"/>
            <a:ext cx="1399702" cy="377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Cultura B</a:t>
            </a:r>
          </a:p>
        </p:txBody>
      </p:sp>
      <p:sp>
        <p:nvSpPr>
          <p:cNvPr id="45" name="CaixaDeTexto 44"/>
          <p:cNvSpPr txBox="1"/>
          <p:nvPr/>
        </p:nvSpPr>
        <p:spPr>
          <a:xfrm rot="831660">
            <a:off x="3487830" y="3527921"/>
            <a:ext cx="1399702" cy="377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201.057</a:t>
            </a:r>
          </a:p>
        </p:txBody>
      </p:sp>
      <p:sp>
        <p:nvSpPr>
          <p:cNvPr id="46" name="Elipse 45"/>
          <p:cNvSpPr/>
          <p:nvPr/>
        </p:nvSpPr>
        <p:spPr>
          <a:xfrm>
            <a:off x="5008496" y="4374240"/>
            <a:ext cx="349925" cy="2714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7" name="Conector reto 46"/>
          <p:cNvCxnSpPr>
            <a:stCxn id="46" idx="6"/>
          </p:cNvCxnSpPr>
          <p:nvPr/>
        </p:nvCxnSpPr>
        <p:spPr>
          <a:xfrm flipV="1">
            <a:off x="5358421" y="4499641"/>
            <a:ext cx="920459" cy="1031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to 47"/>
          <p:cNvCxnSpPr/>
          <p:nvPr/>
        </p:nvCxnSpPr>
        <p:spPr>
          <a:xfrm flipV="1">
            <a:off x="5358421" y="4230997"/>
            <a:ext cx="1010635" cy="27895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to 48"/>
          <p:cNvCxnSpPr/>
          <p:nvPr/>
        </p:nvCxnSpPr>
        <p:spPr>
          <a:xfrm>
            <a:off x="5358421" y="4509954"/>
            <a:ext cx="976978" cy="19343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tângulo de cantos arredondados 49"/>
          <p:cNvSpPr/>
          <p:nvPr/>
        </p:nvSpPr>
        <p:spPr>
          <a:xfrm>
            <a:off x="2901249" y="4917095"/>
            <a:ext cx="437407" cy="27142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1" name="Conector reto 50"/>
          <p:cNvCxnSpPr/>
          <p:nvPr/>
        </p:nvCxnSpPr>
        <p:spPr>
          <a:xfrm flipV="1">
            <a:off x="3338654" y="4533943"/>
            <a:ext cx="1669842" cy="51886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CaixaDeTexto 51"/>
          <p:cNvSpPr txBox="1"/>
          <p:nvPr/>
        </p:nvSpPr>
        <p:spPr>
          <a:xfrm rot="20581373">
            <a:off x="3873431" y="4348308"/>
            <a:ext cx="1399702" cy="377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Cultura A</a:t>
            </a:r>
          </a:p>
        </p:txBody>
      </p:sp>
      <p:sp>
        <p:nvSpPr>
          <p:cNvPr id="53" name="CaixaDeTexto 52"/>
          <p:cNvSpPr txBox="1"/>
          <p:nvPr/>
        </p:nvSpPr>
        <p:spPr>
          <a:xfrm rot="20559693">
            <a:off x="3792239" y="4699638"/>
            <a:ext cx="1399702" cy="377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- 339.578</a:t>
            </a:r>
          </a:p>
        </p:txBody>
      </p:sp>
      <p:sp>
        <p:nvSpPr>
          <p:cNvPr id="54" name="Elipse 53"/>
          <p:cNvSpPr/>
          <p:nvPr/>
        </p:nvSpPr>
        <p:spPr>
          <a:xfrm>
            <a:off x="5008496" y="5324237"/>
            <a:ext cx="349925" cy="2714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5" name="Conector reto 54"/>
          <p:cNvCxnSpPr>
            <a:stCxn id="54" idx="6"/>
          </p:cNvCxnSpPr>
          <p:nvPr/>
        </p:nvCxnSpPr>
        <p:spPr>
          <a:xfrm>
            <a:off x="5358421" y="5459951"/>
            <a:ext cx="920459" cy="4491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to 55"/>
          <p:cNvCxnSpPr/>
          <p:nvPr/>
        </p:nvCxnSpPr>
        <p:spPr>
          <a:xfrm flipV="1">
            <a:off x="5358421" y="5241323"/>
            <a:ext cx="980277" cy="218629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to 56"/>
          <p:cNvCxnSpPr/>
          <p:nvPr/>
        </p:nvCxnSpPr>
        <p:spPr>
          <a:xfrm>
            <a:off x="5358421" y="5459951"/>
            <a:ext cx="976978" cy="21862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to 57"/>
          <p:cNvCxnSpPr/>
          <p:nvPr/>
        </p:nvCxnSpPr>
        <p:spPr>
          <a:xfrm>
            <a:off x="3338654" y="5052809"/>
            <a:ext cx="1669842" cy="359232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CaixaDeTexto 58"/>
          <p:cNvSpPr txBox="1"/>
          <p:nvPr/>
        </p:nvSpPr>
        <p:spPr>
          <a:xfrm rot="881750">
            <a:off x="3710466" y="5243859"/>
            <a:ext cx="1399702" cy="377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Cultura B</a:t>
            </a:r>
          </a:p>
        </p:txBody>
      </p:sp>
      <p:sp>
        <p:nvSpPr>
          <p:cNvPr id="60" name="CaixaDeTexto 59"/>
          <p:cNvSpPr txBox="1"/>
          <p:nvPr/>
        </p:nvSpPr>
        <p:spPr>
          <a:xfrm rot="935886">
            <a:off x="3407928" y="5429179"/>
            <a:ext cx="1399702" cy="377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- 88.004</a:t>
            </a:r>
          </a:p>
        </p:txBody>
      </p:sp>
      <p:sp>
        <p:nvSpPr>
          <p:cNvPr id="61" name="Seta dobrada para cima 60"/>
          <p:cNvSpPr/>
          <p:nvPr/>
        </p:nvSpPr>
        <p:spPr>
          <a:xfrm>
            <a:off x="3163693" y="2677817"/>
            <a:ext cx="349925" cy="271428"/>
          </a:xfrm>
          <a:prstGeom prst="bentUpArrow">
            <a:avLst/>
          </a:prstGeom>
          <a:solidFill>
            <a:srgbClr val="C00000"/>
          </a:solidFill>
          <a:scene3d>
            <a:camera prst="orthographicFront">
              <a:rot lat="10799999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2" name="Multiplicar 61"/>
          <p:cNvSpPr/>
          <p:nvPr/>
        </p:nvSpPr>
        <p:spPr>
          <a:xfrm>
            <a:off x="3426137" y="4713525"/>
            <a:ext cx="349925" cy="203572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3" name="Multiplicar 62"/>
          <p:cNvSpPr/>
          <p:nvPr/>
        </p:nvSpPr>
        <p:spPr>
          <a:xfrm>
            <a:off x="3426137" y="5120666"/>
            <a:ext cx="349925" cy="203572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4" name="Elipse 63"/>
          <p:cNvSpPr/>
          <p:nvPr/>
        </p:nvSpPr>
        <p:spPr>
          <a:xfrm>
            <a:off x="276808" y="3017101"/>
            <a:ext cx="349925" cy="2714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0" name="CaixaDeTexto 79"/>
          <p:cNvSpPr txBox="1"/>
          <p:nvPr/>
        </p:nvSpPr>
        <p:spPr>
          <a:xfrm>
            <a:off x="864036" y="3120471"/>
            <a:ext cx="2177962" cy="377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49,65%</a:t>
            </a:r>
          </a:p>
        </p:txBody>
      </p:sp>
      <p:sp>
        <p:nvSpPr>
          <p:cNvPr id="81" name="CaixaDeTexto 80"/>
          <p:cNvSpPr txBox="1"/>
          <p:nvPr/>
        </p:nvSpPr>
        <p:spPr>
          <a:xfrm rot="2770110">
            <a:off x="946615" y="4163805"/>
            <a:ext cx="1689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26,05%</a:t>
            </a:r>
          </a:p>
        </p:txBody>
      </p:sp>
      <p:sp>
        <p:nvSpPr>
          <p:cNvPr id="82" name="CaixaDeTexto 81"/>
          <p:cNvSpPr txBox="1"/>
          <p:nvPr/>
        </p:nvSpPr>
        <p:spPr>
          <a:xfrm rot="19079765">
            <a:off x="1309864" y="2036197"/>
            <a:ext cx="1309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24,30%</a:t>
            </a:r>
          </a:p>
        </p:txBody>
      </p:sp>
      <p:cxnSp>
        <p:nvCxnSpPr>
          <p:cNvPr id="68" name="Conector reto 67"/>
          <p:cNvCxnSpPr/>
          <p:nvPr/>
        </p:nvCxnSpPr>
        <p:spPr>
          <a:xfrm flipV="1">
            <a:off x="626733" y="3166254"/>
            <a:ext cx="2274515" cy="10142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ector reto 68"/>
          <p:cNvCxnSpPr/>
          <p:nvPr/>
        </p:nvCxnSpPr>
        <p:spPr>
          <a:xfrm flipV="1">
            <a:off x="626733" y="1208547"/>
            <a:ext cx="2274515" cy="1967852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ector reto 69"/>
          <p:cNvCxnSpPr/>
          <p:nvPr/>
        </p:nvCxnSpPr>
        <p:spPr>
          <a:xfrm>
            <a:off x="626733" y="3176397"/>
            <a:ext cx="2274515" cy="1899994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CaixaDeTexto 70"/>
          <p:cNvSpPr txBox="1"/>
          <p:nvPr/>
        </p:nvSpPr>
        <p:spPr>
          <a:xfrm rot="19005815">
            <a:off x="919877" y="1793192"/>
            <a:ext cx="1633473" cy="377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Previsão: Bom</a:t>
            </a:r>
          </a:p>
        </p:txBody>
      </p:sp>
      <p:sp>
        <p:nvSpPr>
          <p:cNvPr id="72" name="CaixaDeTexto 71"/>
          <p:cNvSpPr txBox="1"/>
          <p:nvPr/>
        </p:nvSpPr>
        <p:spPr>
          <a:xfrm rot="2415852">
            <a:off x="1239980" y="3973486"/>
            <a:ext cx="1633473" cy="377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Previsão: Ruim</a:t>
            </a:r>
          </a:p>
        </p:txBody>
      </p:sp>
      <p:sp>
        <p:nvSpPr>
          <p:cNvPr id="75" name="CaixaDeTexto 74"/>
          <p:cNvSpPr txBox="1"/>
          <p:nvPr/>
        </p:nvSpPr>
        <p:spPr>
          <a:xfrm>
            <a:off x="1038997" y="2843394"/>
            <a:ext cx="2177962" cy="377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Previsão: Médio</a:t>
            </a:r>
          </a:p>
        </p:txBody>
      </p:sp>
    </p:spTree>
    <p:extLst>
      <p:ext uri="{BB962C8B-B14F-4D97-AF65-F5344CB8AC3E}">
        <p14:creationId xmlns:p14="http://schemas.microsoft.com/office/powerpoint/2010/main" val="28694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7158770"/>
              </p:ext>
            </p:extLst>
          </p:nvPr>
        </p:nvGraphicFramePr>
        <p:xfrm>
          <a:off x="377340" y="99896"/>
          <a:ext cx="8712967" cy="57661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1599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5279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1599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1599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3606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3191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80119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190024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Bom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74,07%</a:t>
                      </a: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        760.000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Médio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14,81%</a:t>
                      </a: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        280.000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Ruim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11,11%</a:t>
                      </a: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- 570.000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8732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Bom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74,07%</a:t>
                      </a: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        400.000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Médio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14,81%</a:t>
                      </a: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        250.000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Ruim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11,11%</a:t>
                      </a: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- 200.000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88732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Bom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9,06%</a:t>
                      </a: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        760.000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Médio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77,04%</a:t>
                      </a: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        280.000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Ruim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13,90%</a:t>
                      </a: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- 570.000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88732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       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Bom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9,06%</a:t>
                      </a: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        400.000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Médio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77,04%</a:t>
                      </a: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        250.000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Ruim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13,90%</a:t>
                      </a: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- 200.000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88732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Bom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9,60%</a:t>
                      </a: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        760.000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Médio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12,09%</a:t>
                      </a: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        280.000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Ruim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78,31%</a:t>
                      </a: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- 570.000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88732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Bom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9,60%</a:t>
                      </a: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        400.000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Médio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12,09%</a:t>
                      </a: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        250.000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Ruim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78,31%</a:t>
                      </a: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- 200.000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58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</a:tbl>
          </a:graphicData>
        </a:graphic>
      </p:graphicFrame>
      <p:sp>
        <p:nvSpPr>
          <p:cNvPr id="9" name="Elipse 8"/>
          <p:cNvSpPr/>
          <p:nvPr/>
        </p:nvSpPr>
        <p:spPr>
          <a:xfrm>
            <a:off x="5008496" y="506395"/>
            <a:ext cx="349925" cy="2714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0" name="Conector reto 9"/>
          <p:cNvCxnSpPr>
            <a:stCxn id="9" idx="6"/>
          </p:cNvCxnSpPr>
          <p:nvPr/>
        </p:nvCxnSpPr>
        <p:spPr>
          <a:xfrm flipV="1">
            <a:off x="5358421" y="487139"/>
            <a:ext cx="920459" cy="15497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 flipV="1">
            <a:off x="5358421" y="249111"/>
            <a:ext cx="1003663" cy="392999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>
            <a:off x="5358421" y="642110"/>
            <a:ext cx="976978" cy="6445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 de cantos arredondados 12"/>
          <p:cNvSpPr/>
          <p:nvPr/>
        </p:nvSpPr>
        <p:spPr>
          <a:xfrm>
            <a:off x="2901249" y="1049250"/>
            <a:ext cx="437407" cy="27142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4" name="Conector reto 13"/>
          <p:cNvCxnSpPr/>
          <p:nvPr/>
        </p:nvCxnSpPr>
        <p:spPr>
          <a:xfrm flipV="1">
            <a:off x="3338654" y="676038"/>
            <a:ext cx="1665824" cy="50892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/>
          <p:cNvSpPr txBox="1"/>
          <p:nvPr/>
        </p:nvSpPr>
        <p:spPr>
          <a:xfrm rot="20651001">
            <a:off x="3837921" y="498219"/>
            <a:ext cx="1399702" cy="377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Cultura A</a:t>
            </a:r>
          </a:p>
        </p:txBody>
      </p:sp>
      <p:sp>
        <p:nvSpPr>
          <p:cNvPr id="16" name="CaixaDeTexto 15"/>
          <p:cNvSpPr txBox="1"/>
          <p:nvPr/>
        </p:nvSpPr>
        <p:spPr>
          <a:xfrm rot="20643760">
            <a:off x="3742010" y="811533"/>
            <a:ext cx="1399702" cy="377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541.111</a:t>
            </a:r>
          </a:p>
        </p:txBody>
      </p:sp>
      <p:sp>
        <p:nvSpPr>
          <p:cNvPr id="21" name="Elipse 20"/>
          <p:cNvSpPr/>
          <p:nvPr/>
        </p:nvSpPr>
        <p:spPr>
          <a:xfrm>
            <a:off x="5008496" y="1456392"/>
            <a:ext cx="349925" cy="2714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2" name="Conector reto 21"/>
          <p:cNvCxnSpPr>
            <a:stCxn id="21" idx="6"/>
          </p:cNvCxnSpPr>
          <p:nvPr/>
        </p:nvCxnSpPr>
        <p:spPr>
          <a:xfrm flipV="1">
            <a:off x="5358421" y="1463134"/>
            <a:ext cx="920459" cy="128972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/>
          <p:cNvCxnSpPr/>
          <p:nvPr/>
        </p:nvCxnSpPr>
        <p:spPr>
          <a:xfrm flipV="1">
            <a:off x="5358421" y="1236270"/>
            <a:ext cx="1000438" cy="355839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to 23"/>
          <p:cNvCxnSpPr/>
          <p:nvPr/>
        </p:nvCxnSpPr>
        <p:spPr>
          <a:xfrm>
            <a:off x="5358421" y="1592106"/>
            <a:ext cx="976978" cy="125401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to 25"/>
          <p:cNvCxnSpPr/>
          <p:nvPr/>
        </p:nvCxnSpPr>
        <p:spPr>
          <a:xfrm>
            <a:off x="3338654" y="1184965"/>
            <a:ext cx="1665824" cy="368142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ixaDeTexto 26"/>
          <p:cNvSpPr txBox="1"/>
          <p:nvPr/>
        </p:nvSpPr>
        <p:spPr>
          <a:xfrm rot="711255">
            <a:off x="3701593" y="1376014"/>
            <a:ext cx="1399702" cy="377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Cultura B</a:t>
            </a:r>
          </a:p>
        </p:txBody>
      </p:sp>
      <p:sp>
        <p:nvSpPr>
          <p:cNvPr id="28" name="CaixaDeTexto 27"/>
          <p:cNvSpPr txBox="1"/>
          <p:nvPr/>
        </p:nvSpPr>
        <p:spPr>
          <a:xfrm rot="793282">
            <a:off x="3470074" y="1596846"/>
            <a:ext cx="1399702" cy="377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311.111</a:t>
            </a:r>
          </a:p>
        </p:txBody>
      </p:sp>
      <p:sp>
        <p:nvSpPr>
          <p:cNvPr id="29" name="Seta dobrada para cima 28"/>
          <p:cNvSpPr/>
          <p:nvPr/>
        </p:nvSpPr>
        <p:spPr>
          <a:xfrm>
            <a:off x="3163693" y="709966"/>
            <a:ext cx="349925" cy="271428"/>
          </a:xfrm>
          <a:prstGeom prst="bentUpArrow">
            <a:avLst/>
          </a:prstGeom>
          <a:solidFill>
            <a:srgbClr val="C00000"/>
          </a:solidFill>
          <a:scene3d>
            <a:camera prst="orthographicFront">
              <a:rot lat="10799999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Elipse 30"/>
          <p:cNvSpPr/>
          <p:nvPr/>
        </p:nvSpPr>
        <p:spPr>
          <a:xfrm>
            <a:off x="5008496" y="2464105"/>
            <a:ext cx="349925" cy="2714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2" name="Conector reto 31"/>
          <p:cNvCxnSpPr>
            <a:stCxn id="31" idx="6"/>
          </p:cNvCxnSpPr>
          <p:nvPr/>
        </p:nvCxnSpPr>
        <p:spPr>
          <a:xfrm flipV="1">
            <a:off x="5358421" y="2480988"/>
            <a:ext cx="920459" cy="118831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/>
          <p:cNvCxnSpPr/>
          <p:nvPr/>
        </p:nvCxnSpPr>
        <p:spPr>
          <a:xfrm flipV="1">
            <a:off x="5358421" y="2227912"/>
            <a:ext cx="976978" cy="371909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to 33"/>
          <p:cNvCxnSpPr/>
          <p:nvPr/>
        </p:nvCxnSpPr>
        <p:spPr>
          <a:xfrm>
            <a:off x="5358421" y="2599819"/>
            <a:ext cx="976978" cy="132315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tângulo de cantos arredondados 34"/>
          <p:cNvSpPr/>
          <p:nvPr/>
        </p:nvSpPr>
        <p:spPr>
          <a:xfrm>
            <a:off x="2901249" y="3006960"/>
            <a:ext cx="437407" cy="27142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6" name="Conector reto 35"/>
          <p:cNvCxnSpPr/>
          <p:nvPr/>
        </p:nvCxnSpPr>
        <p:spPr>
          <a:xfrm flipV="1">
            <a:off x="3338654" y="2612069"/>
            <a:ext cx="1665824" cy="53060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aixaDeTexto 36"/>
          <p:cNvSpPr txBox="1"/>
          <p:nvPr/>
        </p:nvSpPr>
        <p:spPr>
          <a:xfrm rot="20519045">
            <a:off x="3846797" y="2447050"/>
            <a:ext cx="1399702" cy="377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Cultura A</a:t>
            </a:r>
          </a:p>
        </p:txBody>
      </p:sp>
      <p:sp>
        <p:nvSpPr>
          <p:cNvPr id="38" name="CaixaDeTexto 37"/>
          <p:cNvSpPr txBox="1"/>
          <p:nvPr/>
        </p:nvSpPr>
        <p:spPr>
          <a:xfrm rot="20582527">
            <a:off x="3830909" y="2729260"/>
            <a:ext cx="1399702" cy="377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205.372</a:t>
            </a:r>
          </a:p>
        </p:txBody>
      </p:sp>
      <p:sp>
        <p:nvSpPr>
          <p:cNvPr id="39" name="Elipse 38"/>
          <p:cNvSpPr/>
          <p:nvPr/>
        </p:nvSpPr>
        <p:spPr>
          <a:xfrm>
            <a:off x="5008496" y="3414102"/>
            <a:ext cx="349925" cy="2714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0" name="Conector reto 39"/>
          <p:cNvCxnSpPr>
            <a:stCxn id="39" idx="6"/>
          </p:cNvCxnSpPr>
          <p:nvPr/>
        </p:nvCxnSpPr>
        <p:spPr>
          <a:xfrm flipV="1">
            <a:off x="5358421" y="3490303"/>
            <a:ext cx="920459" cy="5951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to 40"/>
          <p:cNvCxnSpPr/>
          <p:nvPr/>
        </p:nvCxnSpPr>
        <p:spPr>
          <a:xfrm flipV="1">
            <a:off x="5358421" y="3242001"/>
            <a:ext cx="991451" cy="307815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to 41"/>
          <p:cNvCxnSpPr/>
          <p:nvPr/>
        </p:nvCxnSpPr>
        <p:spPr>
          <a:xfrm>
            <a:off x="5358421" y="3549816"/>
            <a:ext cx="976978" cy="16670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to 42"/>
          <p:cNvCxnSpPr/>
          <p:nvPr/>
        </p:nvCxnSpPr>
        <p:spPr>
          <a:xfrm>
            <a:off x="3338654" y="3142675"/>
            <a:ext cx="1665824" cy="37965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aixaDeTexto 43"/>
          <p:cNvSpPr txBox="1"/>
          <p:nvPr/>
        </p:nvSpPr>
        <p:spPr>
          <a:xfrm rot="851153">
            <a:off x="3754858" y="3333723"/>
            <a:ext cx="1399702" cy="377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Cultura B</a:t>
            </a:r>
          </a:p>
        </p:txBody>
      </p:sp>
      <p:sp>
        <p:nvSpPr>
          <p:cNvPr id="45" name="CaixaDeTexto 44"/>
          <p:cNvSpPr txBox="1"/>
          <p:nvPr/>
        </p:nvSpPr>
        <p:spPr>
          <a:xfrm rot="831660">
            <a:off x="3487830" y="3527921"/>
            <a:ext cx="1399702" cy="377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201.057</a:t>
            </a:r>
          </a:p>
        </p:txBody>
      </p:sp>
      <p:sp>
        <p:nvSpPr>
          <p:cNvPr id="46" name="Elipse 45"/>
          <p:cNvSpPr/>
          <p:nvPr/>
        </p:nvSpPr>
        <p:spPr>
          <a:xfrm>
            <a:off x="5008496" y="4374240"/>
            <a:ext cx="349925" cy="2714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7" name="Conector reto 46"/>
          <p:cNvCxnSpPr>
            <a:stCxn id="46" idx="6"/>
          </p:cNvCxnSpPr>
          <p:nvPr/>
        </p:nvCxnSpPr>
        <p:spPr>
          <a:xfrm flipV="1">
            <a:off x="5358421" y="4499641"/>
            <a:ext cx="920459" cy="1031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to 47"/>
          <p:cNvCxnSpPr/>
          <p:nvPr/>
        </p:nvCxnSpPr>
        <p:spPr>
          <a:xfrm flipV="1">
            <a:off x="5358421" y="4230997"/>
            <a:ext cx="1010635" cy="27895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to 48"/>
          <p:cNvCxnSpPr/>
          <p:nvPr/>
        </p:nvCxnSpPr>
        <p:spPr>
          <a:xfrm>
            <a:off x="5358421" y="4509954"/>
            <a:ext cx="976978" cy="19343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tângulo de cantos arredondados 49"/>
          <p:cNvSpPr/>
          <p:nvPr/>
        </p:nvSpPr>
        <p:spPr>
          <a:xfrm>
            <a:off x="2901249" y="4917095"/>
            <a:ext cx="437407" cy="27142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1" name="Conector reto 50"/>
          <p:cNvCxnSpPr/>
          <p:nvPr/>
        </p:nvCxnSpPr>
        <p:spPr>
          <a:xfrm flipV="1">
            <a:off x="3338654" y="4533943"/>
            <a:ext cx="1669842" cy="51886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CaixaDeTexto 51"/>
          <p:cNvSpPr txBox="1"/>
          <p:nvPr/>
        </p:nvSpPr>
        <p:spPr>
          <a:xfrm rot="20581373">
            <a:off x="3873431" y="4348308"/>
            <a:ext cx="1399702" cy="377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Cultura A</a:t>
            </a:r>
          </a:p>
        </p:txBody>
      </p:sp>
      <p:sp>
        <p:nvSpPr>
          <p:cNvPr id="53" name="CaixaDeTexto 52"/>
          <p:cNvSpPr txBox="1"/>
          <p:nvPr/>
        </p:nvSpPr>
        <p:spPr>
          <a:xfrm rot="20559693">
            <a:off x="3792239" y="4699638"/>
            <a:ext cx="1399702" cy="377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- 339.578</a:t>
            </a:r>
          </a:p>
        </p:txBody>
      </p:sp>
      <p:sp>
        <p:nvSpPr>
          <p:cNvPr id="54" name="Elipse 53"/>
          <p:cNvSpPr/>
          <p:nvPr/>
        </p:nvSpPr>
        <p:spPr>
          <a:xfrm>
            <a:off x="5008496" y="5324237"/>
            <a:ext cx="349925" cy="2714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5" name="Conector reto 54"/>
          <p:cNvCxnSpPr>
            <a:stCxn id="54" idx="6"/>
          </p:cNvCxnSpPr>
          <p:nvPr/>
        </p:nvCxnSpPr>
        <p:spPr>
          <a:xfrm>
            <a:off x="5358421" y="5459951"/>
            <a:ext cx="920459" cy="4491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to 55"/>
          <p:cNvCxnSpPr/>
          <p:nvPr/>
        </p:nvCxnSpPr>
        <p:spPr>
          <a:xfrm flipV="1">
            <a:off x="5358421" y="5241323"/>
            <a:ext cx="980277" cy="218629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to 56"/>
          <p:cNvCxnSpPr/>
          <p:nvPr/>
        </p:nvCxnSpPr>
        <p:spPr>
          <a:xfrm>
            <a:off x="5358421" y="5459951"/>
            <a:ext cx="976978" cy="21862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to 57"/>
          <p:cNvCxnSpPr/>
          <p:nvPr/>
        </p:nvCxnSpPr>
        <p:spPr>
          <a:xfrm>
            <a:off x="3338654" y="5052809"/>
            <a:ext cx="1669842" cy="359232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CaixaDeTexto 58"/>
          <p:cNvSpPr txBox="1"/>
          <p:nvPr/>
        </p:nvSpPr>
        <p:spPr>
          <a:xfrm rot="881750">
            <a:off x="3710466" y="5243859"/>
            <a:ext cx="1399702" cy="377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Cultura B</a:t>
            </a:r>
          </a:p>
        </p:txBody>
      </p:sp>
      <p:sp>
        <p:nvSpPr>
          <p:cNvPr id="60" name="CaixaDeTexto 59"/>
          <p:cNvSpPr txBox="1"/>
          <p:nvPr/>
        </p:nvSpPr>
        <p:spPr>
          <a:xfrm rot="935886">
            <a:off x="3407928" y="5429179"/>
            <a:ext cx="1399702" cy="377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- 88.004</a:t>
            </a:r>
          </a:p>
        </p:txBody>
      </p:sp>
      <p:sp>
        <p:nvSpPr>
          <p:cNvPr id="61" name="Seta dobrada para cima 60"/>
          <p:cNvSpPr/>
          <p:nvPr/>
        </p:nvSpPr>
        <p:spPr>
          <a:xfrm>
            <a:off x="3163693" y="2677817"/>
            <a:ext cx="349925" cy="271428"/>
          </a:xfrm>
          <a:prstGeom prst="bentUpArrow">
            <a:avLst/>
          </a:prstGeom>
          <a:solidFill>
            <a:srgbClr val="C00000"/>
          </a:solidFill>
          <a:scene3d>
            <a:camera prst="orthographicFront">
              <a:rot lat="10799999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2" name="Multiplicar 61"/>
          <p:cNvSpPr/>
          <p:nvPr/>
        </p:nvSpPr>
        <p:spPr>
          <a:xfrm>
            <a:off x="3426137" y="4713525"/>
            <a:ext cx="349925" cy="203572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3" name="Multiplicar 62"/>
          <p:cNvSpPr/>
          <p:nvPr/>
        </p:nvSpPr>
        <p:spPr>
          <a:xfrm>
            <a:off x="3426137" y="5120666"/>
            <a:ext cx="349925" cy="203572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4" name="Elipse 63"/>
          <p:cNvSpPr/>
          <p:nvPr/>
        </p:nvSpPr>
        <p:spPr>
          <a:xfrm>
            <a:off x="276808" y="3017101"/>
            <a:ext cx="349925" cy="2714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0" name="CaixaDeTexto 79"/>
          <p:cNvSpPr txBox="1"/>
          <p:nvPr/>
        </p:nvSpPr>
        <p:spPr>
          <a:xfrm>
            <a:off x="864036" y="3120471"/>
            <a:ext cx="2177962" cy="377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49,65%</a:t>
            </a:r>
          </a:p>
        </p:txBody>
      </p:sp>
      <p:sp>
        <p:nvSpPr>
          <p:cNvPr id="81" name="CaixaDeTexto 80"/>
          <p:cNvSpPr txBox="1"/>
          <p:nvPr/>
        </p:nvSpPr>
        <p:spPr>
          <a:xfrm rot="2770110">
            <a:off x="946615" y="4163805"/>
            <a:ext cx="1689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26,05%</a:t>
            </a:r>
          </a:p>
        </p:txBody>
      </p:sp>
      <p:sp>
        <p:nvSpPr>
          <p:cNvPr id="82" name="CaixaDeTexto 81"/>
          <p:cNvSpPr txBox="1"/>
          <p:nvPr/>
        </p:nvSpPr>
        <p:spPr>
          <a:xfrm rot="19079765">
            <a:off x="1309864" y="2036197"/>
            <a:ext cx="1309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24,30%</a:t>
            </a:r>
          </a:p>
        </p:txBody>
      </p:sp>
      <p:sp>
        <p:nvSpPr>
          <p:cNvPr id="83" name="CaixaDeTexto 82"/>
          <p:cNvSpPr txBox="1"/>
          <p:nvPr/>
        </p:nvSpPr>
        <p:spPr>
          <a:xfrm>
            <a:off x="-2753" y="3347630"/>
            <a:ext cx="2177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233.460</a:t>
            </a:r>
          </a:p>
        </p:txBody>
      </p:sp>
      <p:cxnSp>
        <p:nvCxnSpPr>
          <p:cNvPr id="68" name="Conector reto 67"/>
          <p:cNvCxnSpPr/>
          <p:nvPr/>
        </p:nvCxnSpPr>
        <p:spPr>
          <a:xfrm flipV="1">
            <a:off x="626733" y="3166254"/>
            <a:ext cx="2274515" cy="10142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ector reto 68"/>
          <p:cNvCxnSpPr/>
          <p:nvPr/>
        </p:nvCxnSpPr>
        <p:spPr>
          <a:xfrm flipV="1">
            <a:off x="626733" y="1208547"/>
            <a:ext cx="2274515" cy="1967852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ector reto 69"/>
          <p:cNvCxnSpPr/>
          <p:nvPr/>
        </p:nvCxnSpPr>
        <p:spPr>
          <a:xfrm>
            <a:off x="626733" y="3176397"/>
            <a:ext cx="2274515" cy="1899994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CaixaDeTexto 70"/>
          <p:cNvSpPr txBox="1"/>
          <p:nvPr/>
        </p:nvSpPr>
        <p:spPr>
          <a:xfrm rot="19005815">
            <a:off x="919877" y="1793192"/>
            <a:ext cx="1633473" cy="377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Previsão: Bom</a:t>
            </a:r>
          </a:p>
        </p:txBody>
      </p:sp>
      <p:sp>
        <p:nvSpPr>
          <p:cNvPr id="72" name="CaixaDeTexto 71"/>
          <p:cNvSpPr txBox="1"/>
          <p:nvPr/>
        </p:nvSpPr>
        <p:spPr>
          <a:xfrm rot="2415852">
            <a:off x="1239980" y="3973486"/>
            <a:ext cx="1633473" cy="377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Previsão: Ruim</a:t>
            </a:r>
          </a:p>
        </p:txBody>
      </p:sp>
      <p:sp>
        <p:nvSpPr>
          <p:cNvPr id="75" name="CaixaDeTexto 74"/>
          <p:cNvSpPr txBox="1"/>
          <p:nvPr/>
        </p:nvSpPr>
        <p:spPr>
          <a:xfrm>
            <a:off x="1038997" y="2843394"/>
            <a:ext cx="2177962" cy="377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Previsão: Médio</a:t>
            </a:r>
          </a:p>
        </p:txBody>
      </p:sp>
    </p:spTree>
    <p:extLst>
      <p:ext uri="{BB962C8B-B14F-4D97-AF65-F5344CB8AC3E}">
        <p14:creationId xmlns:p14="http://schemas.microsoft.com/office/powerpoint/2010/main" val="375469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" name="Tabela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7239048"/>
              </p:ext>
            </p:extLst>
          </p:nvPr>
        </p:nvGraphicFramePr>
        <p:xfrm>
          <a:off x="4441370" y="14668"/>
          <a:ext cx="4572407" cy="16806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764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7649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382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9495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8620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33523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i="1" u="none" strike="noStrike" dirty="0">
                          <a:effectLst/>
                        </a:rPr>
                        <a:t>25%</a:t>
                      </a:r>
                      <a:endParaRPr lang="pt-BR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Bom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760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3523">
                <a:tc>
                  <a:txBody>
                    <a:bodyPr/>
                    <a:lstStyle/>
                    <a:p>
                      <a:pPr algn="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i="1" u="none" strike="noStrike" dirty="0">
                          <a:effectLst/>
                        </a:rPr>
                        <a:t>45%</a:t>
                      </a:r>
                      <a:endParaRPr lang="pt-BR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Médio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280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3523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i="1" u="none" strike="noStrike" dirty="0">
                          <a:effectLst/>
                        </a:rPr>
                        <a:t>30%</a:t>
                      </a:r>
                      <a:endParaRPr lang="pt-BR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Ruim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-570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2624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5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33523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i="1" u="none" strike="noStrike" dirty="0">
                          <a:effectLst/>
                        </a:rPr>
                        <a:t>25%</a:t>
                      </a:r>
                      <a:endParaRPr lang="pt-BR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Bom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400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33523">
                <a:tc>
                  <a:txBody>
                    <a:bodyPr/>
                    <a:lstStyle/>
                    <a:p>
                      <a:pPr algn="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i="1" u="none" strike="noStrike" dirty="0">
                          <a:effectLst/>
                        </a:rPr>
                        <a:t>45%</a:t>
                      </a:r>
                      <a:endParaRPr lang="pt-BR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Médio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250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33523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i="1" u="none" strike="noStrike" dirty="0">
                          <a:effectLst/>
                        </a:rPr>
                        <a:t>30%</a:t>
                      </a:r>
                      <a:endParaRPr lang="pt-BR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Ruim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-200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66" name="Elipse 65"/>
          <p:cNvSpPr/>
          <p:nvPr/>
        </p:nvSpPr>
        <p:spPr>
          <a:xfrm>
            <a:off x="5466923" y="252282"/>
            <a:ext cx="234483" cy="15597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/>
          </a:p>
        </p:txBody>
      </p:sp>
      <p:cxnSp>
        <p:nvCxnSpPr>
          <p:cNvPr id="67" name="Conector reto 66"/>
          <p:cNvCxnSpPr>
            <a:stCxn id="66" idx="6"/>
          </p:cNvCxnSpPr>
          <p:nvPr/>
        </p:nvCxnSpPr>
        <p:spPr>
          <a:xfrm>
            <a:off x="5701406" y="330271"/>
            <a:ext cx="1152130" cy="30022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ector reto 72"/>
          <p:cNvCxnSpPr/>
          <p:nvPr/>
        </p:nvCxnSpPr>
        <p:spPr>
          <a:xfrm flipV="1">
            <a:off x="5701408" y="144269"/>
            <a:ext cx="1152128" cy="216024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ector reto 73"/>
          <p:cNvCxnSpPr/>
          <p:nvPr/>
        </p:nvCxnSpPr>
        <p:spPr>
          <a:xfrm>
            <a:off x="5701408" y="360293"/>
            <a:ext cx="1152128" cy="216024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Elipse 75"/>
          <p:cNvSpPr/>
          <p:nvPr/>
        </p:nvSpPr>
        <p:spPr>
          <a:xfrm>
            <a:off x="5466923" y="1170384"/>
            <a:ext cx="234483" cy="15597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/>
          </a:p>
        </p:txBody>
      </p:sp>
      <p:cxnSp>
        <p:nvCxnSpPr>
          <p:cNvPr id="77" name="Conector reto 76"/>
          <p:cNvCxnSpPr>
            <a:stCxn id="76" idx="6"/>
          </p:cNvCxnSpPr>
          <p:nvPr/>
        </p:nvCxnSpPr>
        <p:spPr>
          <a:xfrm>
            <a:off x="5701406" y="1248373"/>
            <a:ext cx="1152130" cy="30022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ector reto 77"/>
          <p:cNvCxnSpPr/>
          <p:nvPr/>
        </p:nvCxnSpPr>
        <p:spPr>
          <a:xfrm flipV="1">
            <a:off x="5701408" y="1062371"/>
            <a:ext cx="1152128" cy="216024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ector reto 78"/>
          <p:cNvCxnSpPr/>
          <p:nvPr/>
        </p:nvCxnSpPr>
        <p:spPr>
          <a:xfrm>
            <a:off x="5701408" y="1278395"/>
            <a:ext cx="1152128" cy="216024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tângulo de cantos arredondados 82"/>
          <p:cNvSpPr/>
          <p:nvPr/>
        </p:nvSpPr>
        <p:spPr>
          <a:xfrm>
            <a:off x="3608104" y="684330"/>
            <a:ext cx="293103" cy="15597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/>
          </a:p>
        </p:txBody>
      </p:sp>
      <p:cxnSp>
        <p:nvCxnSpPr>
          <p:cNvPr id="84" name="Conector reto 83"/>
          <p:cNvCxnSpPr/>
          <p:nvPr/>
        </p:nvCxnSpPr>
        <p:spPr>
          <a:xfrm flipV="1">
            <a:off x="3901208" y="360293"/>
            <a:ext cx="1512168" cy="43204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ector reto 84"/>
          <p:cNvCxnSpPr>
            <a:endCxn id="76" idx="2"/>
          </p:cNvCxnSpPr>
          <p:nvPr/>
        </p:nvCxnSpPr>
        <p:spPr>
          <a:xfrm>
            <a:off x="3901208" y="792343"/>
            <a:ext cx="1565715" cy="45603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CaixaDeTexto 85"/>
          <p:cNvSpPr txBox="1"/>
          <p:nvPr/>
        </p:nvSpPr>
        <p:spPr>
          <a:xfrm rot="20672059">
            <a:off x="4412398" y="181728"/>
            <a:ext cx="9379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Cultura A</a:t>
            </a:r>
          </a:p>
        </p:txBody>
      </p:sp>
      <p:sp>
        <p:nvSpPr>
          <p:cNvPr id="87" name="CaixaDeTexto 86"/>
          <p:cNvSpPr txBox="1"/>
          <p:nvPr/>
        </p:nvSpPr>
        <p:spPr>
          <a:xfrm rot="1137871">
            <a:off x="4387818" y="1019488"/>
            <a:ext cx="9379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Cultura B</a:t>
            </a:r>
          </a:p>
        </p:txBody>
      </p:sp>
      <p:sp>
        <p:nvSpPr>
          <p:cNvPr id="88" name="CaixaDeTexto 87"/>
          <p:cNvSpPr txBox="1"/>
          <p:nvPr/>
        </p:nvSpPr>
        <p:spPr>
          <a:xfrm rot="20668088">
            <a:off x="4502599" y="396530"/>
            <a:ext cx="9379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/>
              <a:t>145</a:t>
            </a:r>
            <a:endParaRPr lang="pt-BR" sz="1400" dirty="0"/>
          </a:p>
        </p:txBody>
      </p:sp>
      <p:sp>
        <p:nvSpPr>
          <p:cNvPr id="89" name="CaixaDeTexto 88"/>
          <p:cNvSpPr txBox="1"/>
          <p:nvPr/>
        </p:nvSpPr>
        <p:spPr>
          <a:xfrm rot="1161090">
            <a:off x="4243901" y="1209580"/>
            <a:ext cx="9379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/>
              <a:t>152,5</a:t>
            </a:r>
          </a:p>
        </p:txBody>
      </p:sp>
      <p:sp>
        <p:nvSpPr>
          <p:cNvPr id="90" name="Seta dobrada para cima 89"/>
          <p:cNvSpPr/>
          <p:nvPr/>
        </p:nvSpPr>
        <p:spPr>
          <a:xfrm>
            <a:off x="3761698" y="910891"/>
            <a:ext cx="279017" cy="255208"/>
          </a:xfrm>
          <a:prstGeom prst="bentUpArrow">
            <a:avLst/>
          </a:prstGeom>
          <a:solidFill>
            <a:srgbClr val="C00000"/>
          </a:solidFill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1"/>
          </a:p>
        </p:txBody>
      </p:sp>
    </p:spTree>
    <p:extLst>
      <p:ext uri="{BB962C8B-B14F-4D97-AF65-F5344CB8AC3E}">
        <p14:creationId xmlns:p14="http://schemas.microsoft.com/office/powerpoint/2010/main" val="4130039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7629" y="1850633"/>
            <a:ext cx="6199142" cy="4195552"/>
          </a:xfrm>
          <a:prstGeom prst="rect">
            <a:avLst/>
          </a:prstGeom>
        </p:spPr>
      </p:pic>
      <p:graphicFrame>
        <p:nvGraphicFramePr>
          <p:cNvPr id="65" name="Tabela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7239048"/>
              </p:ext>
            </p:extLst>
          </p:nvPr>
        </p:nvGraphicFramePr>
        <p:xfrm>
          <a:off x="4441370" y="14668"/>
          <a:ext cx="4572407" cy="16806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764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7649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382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9495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8620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33523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i="1" u="none" strike="noStrike" dirty="0">
                          <a:effectLst/>
                        </a:rPr>
                        <a:t>25%</a:t>
                      </a:r>
                      <a:endParaRPr lang="pt-BR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Bom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760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3523">
                <a:tc>
                  <a:txBody>
                    <a:bodyPr/>
                    <a:lstStyle/>
                    <a:p>
                      <a:pPr algn="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i="1" u="none" strike="noStrike" dirty="0">
                          <a:effectLst/>
                        </a:rPr>
                        <a:t>45%</a:t>
                      </a:r>
                      <a:endParaRPr lang="pt-BR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Médio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280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3523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i="1" u="none" strike="noStrike" dirty="0">
                          <a:effectLst/>
                        </a:rPr>
                        <a:t>30%</a:t>
                      </a:r>
                      <a:endParaRPr lang="pt-BR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Ruim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-570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2624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5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33523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i="1" u="none" strike="noStrike" dirty="0">
                          <a:effectLst/>
                        </a:rPr>
                        <a:t>25%</a:t>
                      </a:r>
                      <a:endParaRPr lang="pt-BR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Bom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400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33523">
                <a:tc>
                  <a:txBody>
                    <a:bodyPr/>
                    <a:lstStyle/>
                    <a:p>
                      <a:pPr algn="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i="1" u="none" strike="noStrike" dirty="0">
                          <a:effectLst/>
                        </a:rPr>
                        <a:t>45%</a:t>
                      </a:r>
                      <a:endParaRPr lang="pt-BR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Médio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250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33523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i="1" u="none" strike="noStrike" dirty="0">
                          <a:effectLst/>
                        </a:rPr>
                        <a:t>30%</a:t>
                      </a:r>
                      <a:endParaRPr lang="pt-BR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Ruim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-200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66" name="Elipse 65"/>
          <p:cNvSpPr/>
          <p:nvPr/>
        </p:nvSpPr>
        <p:spPr>
          <a:xfrm>
            <a:off x="5466923" y="252282"/>
            <a:ext cx="234483" cy="15597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/>
          </a:p>
        </p:txBody>
      </p:sp>
      <p:cxnSp>
        <p:nvCxnSpPr>
          <p:cNvPr id="67" name="Conector reto 66"/>
          <p:cNvCxnSpPr>
            <a:stCxn id="66" idx="6"/>
          </p:cNvCxnSpPr>
          <p:nvPr/>
        </p:nvCxnSpPr>
        <p:spPr>
          <a:xfrm>
            <a:off x="5701406" y="330271"/>
            <a:ext cx="1152130" cy="30022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ector reto 72"/>
          <p:cNvCxnSpPr/>
          <p:nvPr/>
        </p:nvCxnSpPr>
        <p:spPr>
          <a:xfrm flipV="1">
            <a:off x="5701408" y="144269"/>
            <a:ext cx="1152128" cy="216024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ector reto 73"/>
          <p:cNvCxnSpPr/>
          <p:nvPr/>
        </p:nvCxnSpPr>
        <p:spPr>
          <a:xfrm>
            <a:off x="5701408" y="360293"/>
            <a:ext cx="1152128" cy="216024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Elipse 75"/>
          <p:cNvSpPr/>
          <p:nvPr/>
        </p:nvSpPr>
        <p:spPr>
          <a:xfrm>
            <a:off x="5466923" y="1170384"/>
            <a:ext cx="234483" cy="15597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/>
          </a:p>
        </p:txBody>
      </p:sp>
      <p:cxnSp>
        <p:nvCxnSpPr>
          <p:cNvPr id="77" name="Conector reto 76"/>
          <p:cNvCxnSpPr>
            <a:stCxn id="76" idx="6"/>
          </p:cNvCxnSpPr>
          <p:nvPr/>
        </p:nvCxnSpPr>
        <p:spPr>
          <a:xfrm>
            <a:off x="5701406" y="1248373"/>
            <a:ext cx="1152130" cy="30022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ector reto 77"/>
          <p:cNvCxnSpPr/>
          <p:nvPr/>
        </p:nvCxnSpPr>
        <p:spPr>
          <a:xfrm flipV="1">
            <a:off x="5701408" y="1062371"/>
            <a:ext cx="1152128" cy="216024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ector reto 78"/>
          <p:cNvCxnSpPr/>
          <p:nvPr/>
        </p:nvCxnSpPr>
        <p:spPr>
          <a:xfrm>
            <a:off x="5701408" y="1278395"/>
            <a:ext cx="1152128" cy="216024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tângulo de cantos arredondados 82"/>
          <p:cNvSpPr/>
          <p:nvPr/>
        </p:nvSpPr>
        <p:spPr>
          <a:xfrm>
            <a:off x="3608104" y="684330"/>
            <a:ext cx="293103" cy="15597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/>
          </a:p>
        </p:txBody>
      </p:sp>
      <p:cxnSp>
        <p:nvCxnSpPr>
          <p:cNvPr id="84" name="Conector reto 83"/>
          <p:cNvCxnSpPr/>
          <p:nvPr/>
        </p:nvCxnSpPr>
        <p:spPr>
          <a:xfrm flipV="1">
            <a:off x="3901208" y="360293"/>
            <a:ext cx="1512168" cy="43204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ector reto 84"/>
          <p:cNvCxnSpPr>
            <a:endCxn id="76" idx="2"/>
          </p:cNvCxnSpPr>
          <p:nvPr/>
        </p:nvCxnSpPr>
        <p:spPr>
          <a:xfrm>
            <a:off x="3901208" y="792343"/>
            <a:ext cx="1565715" cy="45603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CaixaDeTexto 85"/>
          <p:cNvSpPr txBox="1"/>
          <p:nvPr/>
        </p:nvSpPr>
        <p:spPr>
          <a:xfrm rot="20672059">
            <a:off x="4412398" y="181728"/>
            <a:ext cx="9379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Cultura A</a:t>
            </a:r>
          </a:p>
        </p:txBody>
      </p:sp>
      <p:sp>
        <p:nvSpPr>
          <p:cNvPr id="87" name="CaixaDeTexto 86"/>
          <p:cNvSpPr txBox="1"/>
          <p:nvPr/>
        </p:nvSpPr>
        <p:spPr>
          <a:xfrm rot="1137871">
            <a:off x="4387818" y="1019488"/>
            <a:ext cx="9379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Cultura B</a:t>
            </a:r>
          </a:p>
        </p:txBody>
      </p:sp>
      <p:sp>
        <p:nvSpPr>
          <p:cNvPr id="88" name="CaixaDeTexto 87"/>
          <p:cNvSpPr txBox="1"/>
          <p:nvPr/>
        </p:nvSpPr>
        <p:spPr>
          <a:xfrm rot="20668088">
            <a:off x="4502599" y="396530"/>
            <a:ext cx="9379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/>
              <a:t>145</a:t>
            </a:r>
            <a:endParaRPr lang="pt-BR" sz="1400" dirty="0"/>
          </a:p>
        </p:txBody>
      </p:sp>
      <p:sp>
        <p:nvSpPr>
          <p:cNvPr id="89" name="CaixaDeTexto 88"/>
          <p:cNvSpPr txBox="1"/>
          <p:nvPr/>
        </p:nvSpPr>
        <p:spPr>
          <a:xfrm rot="1161090">
            <a:off x="4243901" y="1209580"/>
            <a:ext cx="9379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/>
              <a:t>152,5</a:t>
            </a:r>
          </a:p>
        </p:txBody>
      </p:sp>
      <p:sp>
        <p:nvSpPr>
          <p:cNvPr id="90" name="Seta dobrada para cima 89"/>
          <p:cNvSpPr/>
          <p:nvPr/>
        </p:nvSpPr>
        <p:spPr>
          <a:xfrm>
            <a:off x="3761698" y="910891"/>
            <a:ext cx="279017" cy="255208"/>
          </a:xfrm>
          <a:prstGeom prst="bentUpArrow">
            <a:avLst/>
          </a:prstGeom>
          <a:solidFill>
            <a:srgbClr val="C00000"/>
          </a:solidFill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1"/>
          </a:p>
        </p:txBody>
      </p:sp>
      <p:sp>
        <p:nvSpPr>
          <p:cNvPr id="105" name="CaixaDeTexto 104"/>
          <p:cNvSpPr txBox="1"/>
          <p:nvPr/>
        </p:nvSpPr>
        <p:spPr>
          <a:xfrm>
            <a:off x="2595609" y="4152781"/>
            <a:ext cx="17927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233.460</a:t>
            </a:r>
          </a:p>
        </p:txBody>
      </p:sp>
    </p:spTree>
    <p:extLst>
      <p:ext uri="{BB962C8B-B14F-4D97-AF65-F5344CB8AC3E}">
        <p14:creationId xmlns:p14="http://schemas.microsoft.com/office/powerpoint/2010/main" val="1951642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105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7629" y="1850633"/>
            <a:ext cx="6199142" cy="4195552"/>
          </a:xfrm>
          <a:prstGeom prst="rect">
            <a:avLst/>
          </a:prstGeom>
        </p:spPr>
      </p:pic>
      <p:graphicFrame>
        <p:nvGraphicFramePr>
          <p:cNvPr id="65" name="Tabela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7239048"/>
              </p:ext>
            </p:extLst>
          </p:nvPr>
        </p:nvGraphicFramePr>
        <p:xfrm>
          <a:off x="4441370" y="14668"/>
          <a:ext cx="4572407" cy="16806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764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7649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382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9495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8620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33523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i="1" u="none" strike="noStrike" dirty="0">
                          <a:effectLst/>
                        </a:rPr>
                        <a:t>25%</a:t>
                      </a:r>
                      <a:endParaRPr lang="pt-BR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Bom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760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3523">
                <a:tc>
                  <a:txBody>
                    <a:bodyPr/>
                    <a:lstStyle/>
                    <a:p>
                      <a:pPr algn="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i="1" u="none" strike="noStrike" dirty="0">
                          <a:effectLst/>
                        </a:rPr>
                        <a:t>45%</a:t>
                      </a:r>
                      <a:endParaRPr lang="pt-BR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Médio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280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3523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i="1" u="none" strike="noStrike" dirty="0">
                          <a:effectLst/>
                        </a:rPr>
                        <a:t>30%</a:t>
                      </a:r>
                      <a:endParaRPr lang="pt-BR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Ruim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-570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2624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5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33523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i="1" u="none" strike="noStrike" dirty="0">
                          <a:effectLst/>
                        </a:rPr>
                        <a:t>25%</a:t>
                      </a:r>
                      <a:endParaRPr lang="pt-BR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Bom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400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33523">
                <a:tc>
                  <a:txBody>
                    <a:bodyPr/>
                    <a:lstStyle/>
                    <a:p>
                      <a:pPr algn="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i="1" u="none" strike="noStrike" dirty="0">
                          <a:effectLst/>
                        </a:rPr>
                        <a:t>45%</a:t>
                      </a:r>
                      <a:endParaRPr lang="pt-BR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Médio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250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33523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i="1" u="none" strike="noStrike" dirty="0">
                          <a:effectLst/>
                        </a:rPr>
                        <a:t>30%</a:t>
                      </a:r>
                      <a:endParaRPr lang="pt-BR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Ruim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-200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66" name="Elipse 65"/>
          <p:cNvSpPr/>
          <p:nvPr/>
        </p:nvSpPr>
        <p:spPr>
          <a:xfrm>
            <a:off x="5466923" y="252282"/>
            <a:ext cx="234483" cy="15597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/>
          </a:p>
        </p:txBody>
      </p:sp>
      <p:cxnSp>
        <p:nvCxnSpPr>
          <p:cNvPr id="67" name="Conector reto 66"/>
          <p:cNvCxnSpPr>
            <a:stCxn id="66" idx="6"/>
          </p:cNvCxnSpPr>
          <p:nvPr/>
        </p:nvCxnSpPr>
        <p:spPr>
          <a:xfrm>
            <a:off x="5701406" y="330271"/>
            <a:ext cx="1152130" cy="30022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ector reto 72"/>
          <p:cNvCxnSpPr/>
          <p:nvPr/>
        </p:nvCxnSpPr>
        <p:spPr>
          <a:xfrm flipV="1">
            <a:off x="5701408" y="144269"/>
            <a:ext cx="1152128" cy="216024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ector reto 73"/>
          <p:cNvCxnSpPr/>
          <p:nvPr/>
        </p:nvCxnSpPr>
        <p:spPr>
          <a:xfrm>
            <a:off x="5701408" y="360293"/>
            <a:ext cx="1152128" cy="216024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Elipse 75"/>
          <p:cNvSpPr/>
          <p:nvPr/>
        </p:nvSpPr>
        <p:spPr>
          <a:xfrm>
            <a:off x="5466923" y="1170384"/>
            <a:ext cx="234483" cy="15597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/>
          </a:p>
        </p:txBody>
      </p:sp>
      <p:cxnSp>
        <p:nvCxnSpPr>
          <p:cNvPr id="77" name="Conector reto 76"/>
          <p:cNvCxnSpPr>
            <a:stCxn id="76" idx="6"/>
          </p:cNvCxnSpPr>
          <p:nvPr/>
        </p:nvCxnSpPr>
        <p:spPr>
          <a:xfrm>
            <a:off x="5701406" y="1248373"/>
            <a:ext cx="1152130" cy="30022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ector reto 77"/>
          <p:cNvCxnSpPr/>
          <p:nvPr/>
        </p:nvCxnSpPr>
        <p:spPr>
          <a:xfrm flipV="1">
            <a:off x="5701408" y="1062371"/>
            <a:ext cx="1152128" cy="216024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ector reto 78"/>
          <p:cNvCxnSpPr/>
          <p:nvPr/>
        </p:nvCxnSpPr>
        <p:spPr>
          <a:xfrm>
            <a:off x="5701408" y="1278395"/>
            <a:ext cx="1152128" cy="216024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tângulo de cantos arredondados 82"/>
          <p:cNvSpPr/>
          <p:nvPr/>
        </p:nvSpPr>
        <p:spPr>
          <a:xfrm>
            <a:off x="266190" y="2992101"/>
            <a:ext cx="293103" cy="15597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/>
          </a:p>
        </p:txBody>
      </p:sp>
      <p:cxnSp>
        <p:nvCxnSpPr>
          <p:cNvPr id="84" name="Conector reto 83"/>
          <p:cNvCxnSpPr>
            <a:stCxn id="83" idx="3"/>
          </p:cNvCxnSpPr>
          <p:nvPr/>
        </p:nvCxnSpPr>
        <p:spPr>
          <a:xfrm flipV="1">
            <a:off x="559293" y="360293"/>
            <a:ext cx="4854083" cy="270979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ector reto 84"/>
          <p:cNvCxnSpPr>
            <a:stCxn id="83" idx="3"/>
            <a:endCxn id="76" idx="2"/>
          </p:cNvCxnSpPr>
          <p:nvPr/>
        </p:nvCxnSpPr>
        <p:spPr>
          <a:xfrm flipV="1">
            <a:off x="559293" y="1248373"/>
            <a:ext cx="4907630" cy="182171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CaixaDeTexto 85"/>
          <p:cNvSpPr txBox="1"/>
          <p:nvPr/>
        </p:nvSpPr>
        <p:spPr>
          <a:xfrm rot="19711831">
            <a:off x="3204047" y="1054986"/>
            <a:ext cx="9379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Cultura A</a:t>
            </a:r>
          </a:p>
        </p:txBody>
      </p:sp>
      <p:sp>
        <p:nvSpPr>
          <p:cNvPr id="87" name="CaixaDeTexto 86"/>
          <p:cNvSpPr txBox="1"/>
          <p:nvPr/>
        </p:nvSpPr>
        <p:spPr>
          <a:xfrm rot="20337891">
            <a:off x="2787477" y="1797556"/>
            <a:ext cx="9379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Cultura B</a:t>
            </a:r>
          </a:p>
        </p:txBody>
      </p:sp>
      <p:sp>
        <p:nvSpPr>
          <p:cNvPr id="88" name="CaixaDeTexto 87"/>
          <p:cNvSpPr txBox="1"/>
          <p:nvPr/>
        </p:nvSpPr>
        <p:spPr>
          <a:xfrm rot="19861129">
            <a:off x="3297944" y="1286091"/>
            <a:ext cx="9379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/>
              <a:t>145</a:t>
            </a:r>
            <a:endParaRPr lang="pt-BR" sz="1400" dirty="0"/>
          </a:p>
        </p:txBody>
      </p:sp>
      <p:sp>
        <p:nvSpPr>
          <p:cNvPr id="89" name="CaixaDeTexto 88"/>
          <p:cNvSpPr txBox="1"/>
          <p:nvPr/>
        </p:nvSpPr>
        <p:spPr>
          <a:xfrm rot="20217766">
            <a:off x="2823670" y="2057352"/>
            <a:ext cx="9379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/>
              <a:t>152,5</a:t>
            </a:r>
          </a:p>
        </p:txBody>
      </p:sp>
      <p:sp>
        <p:nvSpPr>
          <p:cNvPr id="105" name="CaixaDeTexto 104"/>
          <p:cNvSpPr txBox="1"/>
          <p:nvPr/>
        </p:nvSpPr>
        <p:spPr>
          <a:xfrm rot="1393758">
            <a:off x="1479254" y="3809909"/>
            <a:ext cx="17927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233.460</a:t>
            </a:r>
          </a:p>
        </p:txBody>
      </p:sp>
      <p:cxnSp>
        <p:nvCxnSpPr>
          <p:cNvPr id="23" name="Conector reto 22"/>
          <p:cNvCxnSpPr>
            <a:cxnSpLocks/>
            <a:stCxn id="83" idx="3"/>
            <a:endCxn id="2" idx="1"/>
          </p:cNvCxnSpPr>
          <p:nvPr/>
        </p:nvCxnSpPr>
        <p:spPr>
          <a:xfrm>
            <a:off x="559293" y="3070090"/>
            <a:ext cx="2238336" cy="878319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Seta dobrada para cima 27"/>
          <p:cNvSpPr/>
          <p:nvPr/>
        </p:nvSpPr>
        <p:spPr>
          <a:xfrm>
            <a:off x="403765" y="3279451"/>
            <a:ext cx="360040" cy="270031"/>
          </a:xfrm>
          <a:prstGeom prst="bentUpArrow">
            <a:avLst/>
          </a:prstGeom>
          <a:solidFill>
            <a:srgbClr val="C00000"/>
          </a:solidFill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1"/>
          </a:p>
        </p:txBody>
      </p:sp>
    </p:spTree>
    <p:extLst>
      <p:ext uri="{BB962C8B-B14F-4D97-AF65-F5344CB8AC3E}">
        <p14:creationId xmlns:p14="http://schemas.microsoft.com/office/powerpoint/2010/main" val="2426813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xmlns="" id="{2568D9E3-2218-4337-B548-5AB648353D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86833379"/>
              </p:ext>
            </p:extLst>
          </p:nvPr>
        </p:nvGraphicFramePr>
        <p:xfrm>
          <a:off x="250370" y="1262743"/>
          <a:ext cx="8621487" cy="4495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3A28951F-002B-4698-B782-A39F8E0D8F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0370" y="217549"/>
            <a:ext cx="8621487" cy="908887"/>
          </a:xfrm>
        </p:spPr>
        <p:txBody>
          <a:bodyPr>
            <a:noAutofit/>
          </a:bodyPr>
          <a:lstStyle/>
          <a:p>
            <a:pPr algn="ctr"/>
            <a:r>
              <a:rPr lang="pt-BR" sz="3733" dirty="0"/>
              <a:t>Erros mais comuns na determinação dos fluxos de caixa incrementais:</a:t>
            </a:r>
          </a:p>
        </p:txBody>
      </p:sp>
    </p:spTree>
    <p:extLst>
      <p:ext uri="{BB962C8B-B14F-4D97-AF65-F5344CB8AC3E}">
        <p14:creationId xmlns:p14="http://schemas.microsoft.com/office/powerpoint/2010/main" val="29888198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22305" y="2977375"/>
            <a:ext cx="9099390" cy="2888165"/>
          </a:xfrm>
          <a:prstGeom prst="rect">
            <a:avLst/>
          </a:prstGeom>
        </p:spPr>
        <p:txBody>
          <a:bodyPr vert="horz" lIns="68580" tIns="34291" rIns="68580" bIns="3429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dirty="0"/>
              <a:t>Sabendo que a empresa deseja maximizar seu lucro esperado, determine:</a:t>
            </a:r>
          </a:p>
          <a:p>
            <a:pPr marL="642923" lvl="1" indent="-342891">
              <a:buFont typeface="+mj-lt"/>
              <a:buAutoNum type="arabicParenR"/>
            </a:pPr>
            <a:r>
              <a:rPr lang="pt-BR" sz="2400" dirty="0"/>
              <a:t>O valor esperado do negócio sem a informação adicional;</a:t>
            </a:r>
          </a:p>
          <a:p>
            <a:pPr marL="642923" lvl="1" indent="-342891">
              <a:buFont typeface="+mj-lt"/>
              <a:buAutoNum type="arabicParenR"/>
            </a:pPr>
            <a:r>
              <a:rPr lang="pt-BR" sz="2400" b="1" dirty="0"/>
              <a:t>O valor esperado do lucro do negócio com informação imperfeita</a:t>
            </a:r>
            <a:r>
              <a:rPr lang="pt-BR" sz="2400" b="1" dirty="0" smtClean="0"/>
              <a:t>;</a:t>
            </a:r>
          </a:p>
          <a:p>
            <a:pPr marL="300031" lvl="1" indent="0">
              <a:buNone/>
            </a:pPr>
            <a:r>
              <a:rPr lang="pt-BR" sz="2400" b="1" dirty="0"/>
              <a:t>Lucro = [Valor com inf. Imperfeita] – [Valor sem informação]</a:t>
            </a:r>
          </a:p>
          <a:p>
            <a:pPr marL="300031" lvl="1" indent="0">
              <a:buNone/>
            </a:pPr>
            <a:r>
              <a:rPr lang="pt-BR" sz="2400" b="1" dirty="0"/>
              <a:t>Lucro = 233.460 – 152.500 = </a:t>
            </a:r>
            <a:r>
              <a:rPr lang="pt-BR" sz="2400" b="1" dirty="0" smtClean="0">
                <a:solidFill>
                  <a:srgbClr val="FF0000"/>
                </a:solidFill>
              </a:rPr>
              <a:t>80.960</a:t>
            </a:r>
            <a:endParaRPr lang="pt-BR" sz="2400" b="1" dirty="0">
              <a:solidFill>
                <a:srgbClr val="FF0000"/>
              </a:solidFill>
            </a:endParaRPr>
          </a:p>
        </p:txBody>
      </p:sp>
      <p:sp>
        <p:nvSpPr>
          <p:cNvPr id="27" name="Espaço Reservado para Conteúdo 2"/>
          <p:cNvSpPr>
            <a:spLocks noGrp="1"/>
          </p:cNvSpPr>
          <p:nvPr>
            <p:ph idx="1"/>
          </p:nvPr>
        </p:nvSpPr>
        <p:spPr>
          <a:xfrm>
            <a:off x="22305" y="2402019"/>
            <a:ext cx="3992134" cy="463846"/>
          </a:xfrm>
        </p:spPr>
        <p:txBody>
          <a:bodyPr anchor="ctr">
            <a:noAutofit/>
          </a:bodyPr>
          <a:lstStyle/>
          <a:p>
            <a:pPr lvl="0"/>
            <a:r>
              <a:rPr lang="pt-BR" sz="2000" dirty="0"/>
              <a:t>Custo da consulta é de R$ 20.000.</a:t>
            </a: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4047966"/>
              </p:ext>
            </p:extLst>
          </p:nvPr>
        </p:nvGraphicFramePr>
        <p:xfrm>
          <a:off x="11153" y="97918"/>
          <a:ext cx="4471639" cy="23266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304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137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1373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1373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4765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Cultura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Resultados (lucros) possíveis (R$)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020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Bom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25%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Médio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45%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Ruim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30%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79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A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760.000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280.000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- 570.000</a:t>
                      </a:r>
                      <a:endParaRPr lang="pt-B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79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B</a:t>
                      </a:r>
                      <a:endParaRPr lang="pt-B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400.000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250.000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- 200.000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5229370"/>
              </p:ext>
            </p:extLst>
          </p:nvPr>
        </p:nvGraphicFramePr>
        <p:xfrm>
          <a:off x="4594301" y="80637"/>
          <a:ext cx="4527394" cy="25237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662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192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1139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3048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2062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Resultados Previstos</a:t>
                      </a:r>
                      <a:endParaRPr lang="pt-BR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Resultados Reais</a:t>
                      </a:r>
                      <a:endParaRPr lang="pt-BR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062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Bom</a:t>
                      </a:r>
                      <a:endParaRPr lang="pt-BR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Médio</a:t>
                      </a:r>
                      <a:endParaRPr lang="pt-BR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Ruim</a:t>
                      </a:r>
                      <a:endParaRPr lang="pt-BR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06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Bom</a:t>
                      </a:r>
                      <a:endParaRPr lang="pt-BR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0,72</a:t>
                      </a:r>
                      <a:endParaRPr lang="pt-BR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0,08</a:t>
                      </a:r>
                      <a:endParaRPr lang="pt-BR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0,09</a:t>
                      </a:r>
                      <a:endParaRPr lang="pt-BR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06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Médio</a:t>
                      </a:r>
                      <a:endParaRPr lang="pt-BR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0,18</a:t>
                      </a:r>
                      <a:endParaRPr lang="pt-BR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0,85</a:t>
                      </a:r>
                      <a:endParaRPr lang="pt-BR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0,23</a:t>
                      </a:r>
                      <a:endParaRPr lang="pt-BR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06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Ruim</a:t>
                      </a:r>
                      <a:endParaRPr lang="pt-BR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0,10</a:t>
                      </a:r>
                      <a:endParaRPr lang="pt-BR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0,07</a:t>
                      </a:r>
                      <a:endParaRPr lang="pt-BR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0,68</a:t>
                      </a:r>
                      <a:endParaRPr lang="pt-BR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206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TOTAL</a:t>
                      </a:r>
                      <a:endParaRPr lang="pt-BR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1,00</a:t>
                      </a:r>
                      <a:endParaRPr lang="pt-BR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1,00</a:t>
                      </a:r>
                      <a:endParaRPr lang="pt-BR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1,00</a:t>
                      </a:r>
                      <a:endParaRPr lang="pt-BR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7203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22305" y="2977375"/>
            <a:ext cx="9099390" cy="2888165"/>
          </a:xfrm>
          <a:prstGeom prst="rect">
            <a:avLst/>
          </a:prstGeom>
        </p:spPr>
        <p:txBody>
          <a:bodyPr vert="horz" lIns="68580" tIns="34291" rIns="68580" bIns="3429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dirty="0"/>
              <a:t>Sabendo que a empresa deseja maximizar seu lucro esperado, determine:</a:t>
            </a:r>
          </a:p>
          <a:p>
            <a:pPr marL="642923" lvl="1" indent="-342891">
              <a:buFont typeface="+mj-lt"/>
              <a:buAutoNum type="arabicParenR"/>
            </a:pPr>
            <a:r>
              <a:rPr lang="pt-BR" sz="2400" dirty="0"/>
              <a:t>O valor esperado do negócio sem a informação adicional;</a:t>
            </a:r>
          </a:p>
          <a:p>
            <a:pPr marL="642923" lvl="1" indent="-342891">
              <a:buFont typeface="+mj-lt"/>
              <a:buAutoNum type="arabicParenR"/>
            </a:pPr>
            <a:r>
              <a:rPr lang="pt-BR" sz="2400" dirty="0"/>
              <a:t>O valor esperado do lucro do negócio com informação imperfeita;</a:t>
            </a:r>
          </a:p>
          <a:p>
            <a:pPr marL="642923" lvl="1" indent="-342891">
              <a:buFont typeface="+mj-lt"/>
              <a:buAutoNum type="arabicParenR"/>
            </a:pPr>
            <a:r>
              <a:rPr lang="pt-BR" sz="2400" b="1" dirty="0"/>
              <a:t>O valor esperado do lucro do negócio com a compra da previsão</a:t>
            </a:r>
            <a:r>
              <a:rPr lang="pt-BR" sz="2400" dirty="0"/>
              <a:t>; e,</a:t>
            </a:r>
          </a:p>
          <a:p>
            <a:pPr marL="642923" lvl="1" indent="-342891">
              <a:buFont typeface="+mj-lt"/>
              <a:buAutoNum type="arabicParenR"/>
            </a:pPr>
            <a:r>
              <a:rPr lang="pt-BR" sz="2400" dirty="0"/>
              <a:t>O valor esperado da previsão perfeita.</a:t>
            </a:r>
          </a:p>
        </p:txBody>
      </p:sp>
      <p:sp>
        <p:nvSpPr>
          <p:cNvPr id="27" name="Espaço Reservado para Conteúdo 2"/>
          <p:cNvSpPr>
            <a:spLocks noGrp="1"/>
          </p:cNvSpPr>
          <p:nvPr>
            <p:ph idx="1"/>
          </p:nvPr>
        </p:nvSpPr>
        <p:spPr>
          <a:xfrm>
            <a:off x="22305" y="2402019"/>
            <a:ext cx="3992134" cy="463846"/>
          </a:xfrm>
        </p:spPr>
        <p:txBody>
          <a:bodyPr anchor="ctr">
            <a:noAutofit/>
          </a:bodyPr>
          <a:lstStyle/>
          <a:p>
            <a:pPr lvl="0"/>
            <a:r>
              <a:rPr lang="pt-BR" sz="2000" dirty="0"/>
              <a:t>Custo da consulta é de R$ 20.000.</a:t>
            </a: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4047966"/>
              </p:ext>
            </p:extLst>
          </p:nvPr>
        </p:nvGraphicFramePr>
        <p:xfrm>
          <a:off x="11153" y="97918"/>
          <a:ext cx="4471639" cy="23266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304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137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1373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1373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4765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Cultura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Resultados (lucros) possíveis (R$)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020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Bom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25%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Médio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45%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Ruim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30%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79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A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760.000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280.000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- 570.000</a:t>
                      </a:r>
                      <a:endParaRPr lang="pt-B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79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B</a:t>
                      </a:r>
                      <a:endParaRPr lang="pt-B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400.000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250.000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- 200.000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5229370"/>
              </p:ext>
            </p:extLst>
          </p:nvPr>
        </p:nvGraphicFramePr>
        <p:xfrm>
          <a:off x="4594301" y="80637"/>
          <a:ext cx="4527394" cy="25237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662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192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1139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3048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2062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Resultados Previstos</a:t>
                      </a:r>
                      <a:endParaRPr lang="pt-BR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Resultados Reais</a:t>
                      </a:r>
                      <a:endParaRPr lang="pt-BR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062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Bom</a:t>
                      </a:r>
                      <a:endParaRPr lang="pt-BR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Médio</a:t>
                      </a:r>
                      <a:endParaRPr lang="pt-BR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Ruim</a:t>
                      </a:r>
                      <a:endParaRPr lang="pt-BR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06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Bom</a:t>
                      </a:r>
                      <a:endParaRPr lang="pt-BR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0,72</a:t>
                      </a:r>
                      <a:endParaRPr lang="pt-BR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0,08</a:t>
                      </a:r>
                      <a:endParaRPr lang="pt-BR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0,09</a:t>
                      </a:r>
                      <a:endParaRPr lang="pt-BR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06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Médio</a:t>
                      </a:r>
                      <a:endParaRPr lang="pt-BR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0,18</a:t>
                      </a:r>
                      <a:endParaRPr lang="pt-BR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0,85</a:t>
                      </a:r>
                      <a:endParaRPr lang="pt-BR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0,23</a:t>
                      </a:r>
                      <a:endParaRPr lang="pt-BR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06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Ruim</a:t>
                      </a:r>
                      <a:endParaRPr lang="pt-BR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0,10</a:t>
                      </a:r>
                      <a:endParaRPr lang="pt-BR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0,07</a:t>
                      </a:r>
                      <a:endParaRPr lang="pt-BR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0,68</a:t>
                      </a:r>
                      <a:endParaRPr lang="pt-BR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206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TOTAL</a:t>
                      </a:r>
                      <a:endParaRPr lang="pt-BR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1,00</a:t>
                      </a:r>
                      <a:endParaRPr lang="pt-BR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1,00</a:t>
                      </a:r>
                      <a:endParaRPr lang="pt-BR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1,00</a:t>
                      </a:r>
                      <a:endParaRPr lang="pt-BR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6" name="Elipse 5"/>
          <p:cNvSpPr/>
          <p:nvPr/>
        </p:nvSpPr>
        <p:spPr>
          <a:xfrm>
            <a:off x="11153" y="2315106"/>
            <a:ext cx="3871734" cy="63691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1"/>
          </a:p>
        </p:txBody>
      </p:sp>
    </p:spTree>
    <p:extLst>
      <p:ext uri="{BB962C8B-B14F-4D97-AF65-F5344CB8AC3E}">
        <p14:creationId xmlns:p14="http://schemas.microsoft.com/office/powerpoint/2010/main" val="3646207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22305" y="2977375"/>
            <a:ext cx="9099390" cy="2888165"/>
          </a:xfrm>
          <a:prstGeom prst="rect">
            <a:avLst/>
          </a:prstGeom>
        </p:spPr>
        <p:txBody>
          <a:bodyPr vert="horz" lIns="68580" tIns="34291" rIns="68580" bIns="3429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dirty="0"/>
              <a:t>Sabendo que a empresa deseja maximizar seu lucro esperado, determine:</a:t>
            </a:r>
          </a:p>
          <a:p>
            <a:pPr marL="642923" lvl="1" indent="-342891">
              <a:buFont typeface="+mj-lt"/>
              <a:buAutoNum type="arabicParenR"/>
            </a:pPr>
            <a:r>
              <a:rPr lang="pt-BR" sz="2400" dirty="0"/>
              <a:t>O valor esperado do negócio sem a informação adicional;</a:t>
            </a:r>
          </a:p>
          <a:p>
            <a:pPr marL="642923" lvl="1" indent="-342891">
              <a:buFont typeface="+mj-lt"/>
              <a:buAutoNum type="arabicParenR"/>
            </a:pPr>
            <a:r>
              <a:rPr lang="pt-BR" sz="2400" dirty="0"/>
              <a:t>O valor esperado do lucro do negócio com informação imperfeita;</a:t>
            </a:r>
          </a:p>
          <a:p>
            <a:pPr marL="642923" lvl="1" indent="-342891">
              <a:buFont typeface="+mj-lt"/>
              <a:buAutoNum type="arabicParenR"/>
            </a:pPr>
            <a:r>
              <a:rPr lang="pt-BR" sz="2400" b="1" dirty="0"/>
              <a:t>O valor esperado do lucro do negócio com a compra da previsão</a:t>
            </a:r>
            <a:r>
              <a:rPr lang="pt-BR" sz="2400" dirty="0" smtClean="0"/>
              <a:t>;</a:t>
            </a:r>
          </a:p>
          <a:p>
            <a:pPr marL="300032" lvl="1" indent="0">
              <a:buNone/>
            </a:pPr>
            <a:r>
              <a:rPr lang="pt-BR" sz="2400" b="1" dirty="0" smtClean="0"/>
              <a:t>	80,960 </a:t>
            </a:r>
            <a:r>
              <a:rPr lang="pt-BR" sz="2400" b="1" dirty="0"/>
              <a:t>– 20,000 = </a:t>
            </a:r>
            <a:r>
              <a:rPr lang="pt-BR" sz="2400" b="1" dirty="0">
                <a:solidFill>
                  <a:srgbClr val="FF0000"/>
                </a:solidFill>
              </a:rPr>
              <a:t>60.960</a:t>
            </a:r>
            <a:endParaRPr lang="pt-BR" sz="2400" dirty="0"/>
          </a:p>
          <a:p>
            <a:pPr marL="300032" lvl="1" indent="0">
              <a:buNone/>
            </a:pPr>
            <a:endParaRPr lang="pt-BR" sz="2400" dirty="0"/>
          </a:p>
        </p:txBody>
      </p:sp>
      <p:sp>
        <p:nvSpPr>
          <p:cNvPr id="27" name="Espaço Reservado para Conteúdo 2"/>
          <p:cNvSpPr>
            <a:spLocks noGrp="1"/>
          </p:cNvSpPr>
          <p:nvPr>
            <p:ph idx="1"/>
          </p:nvPr>
        </p:nvSpPr>
        <p:spPr>
          <a:xfrm>
            <a:off x="22305" y="2402019"/>
            <a:ext cx="3992134" cy="463846"/>
          </a:xfrm>
        </p:spPr>
        <p:txBody>
          <a:bodyPr anchor="ctr">
            <a:noAutofit/>
          </a:bodyPr>
          <a:lstStyle/>
          <a:p>
            <a:pPr lvl="0"/>
            <a:r>
              <a:rPr lang="pt-BR" sz="2000" dirty="0"/>
              <a:t>Custo da consulta é de R$ 20.000.</a:t>
            </a: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4047966"/>
              </p:ext>
            </p:extLst>
          </p:nvPr>
        </p:nvGraphicFramePr>
        <p:xfrm>
          <a:off x="11153" y="97918"/>
          <a:ext cx="4471639" cy="23266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304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137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1373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1373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4765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Cultura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Resultados (lucros) possíveis (R$)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020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Bom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25%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Médio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45%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Ruim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30%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79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A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760.000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280.000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- 570.000</a:t>
                      </a:r>
                      <a:endParaRPr lang="pt-B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79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B</a:t>
                      </a:r>
                      <a:endParaRPr lang="pt-B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400.000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250.000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- 200.000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5229370"/>
              </p:ext>
            </p:extLst>
          </p:nvPr>
        </p:nvGraphicFramePr>
        <p:xfrm>
          <a:off x="4594301" y="80637"/>
          <a:ext cx="4527394" cy="25237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662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192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1139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3048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2062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Resultados Previstos</a:t>
                      </a:r>
                      <a:endParaRPr lang="pt-BR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Resultados Reais</a:t>
                      </a:r>
                      <a:endParaRPr lang="pt-BR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062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Bom</a:t>
                      </a:r>
                      <a:endParaRPr lang="pt-BR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Médio</a:t>
                      </a:r>
                      <a:endParaRPr lang="pt-BR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Ruim</a:t>
                      </a:r>
                      <a:endParaRPr lang="pt-BR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06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Bom</a:t>
                      </a:r>
                      <a:endParaRPr lang="pt-BR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0,72</a:t>
                      </a:r>
                      <a:endParaRPr lang="pt-BR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0,08</a:t>
                      </a:r>
                      <a:endParaRPr lang="pt-BR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0,09</a:t>
                      </a:r>
                      <a:endParaRPr lang="pt-BR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06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Médio</a:t>
                      </a:r>
                      <a:endParaRPr lang="pt-BR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0,18</a:t>
                      </a:r>
                      <a:endParaRPr lang="pt-BR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0,85</a:t>
                      </a:r>
                      <a:endParaRPr lang="pt-BR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0,23</a:t>
                      </a:r>
                      <a:endParaRPr lang="pt-BR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06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Ruim</a:t>
                      </a:r>
                      <a:endParaRPr lang="pt-BR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0,10</a:t>
                      </a:r>
                      <a:endParaRPr lang="pt-BR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0,07</a:t>
                      </a:r>
                      <a:endParaRPr lang="pt-BR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0,68</a:t>
                      </a:r>
                      <a:endParaRPr lang="pt-BR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206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TOTAL</a:t>
                      </a:r>
                      <a:endParaRPr lang="pt-BR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1,00</a:t>
                      </a:r>
                      <a:endParaRPr lang="pt-BR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1,00</a:t>
                      </a:r>
                      <a:endParaRPr lang="pt-BR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1,00</a:t>
                      </a:r>
                      <a:endParaRPr lang="pt-BR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6" name="Elipse 5"/>
          <p:cNvSpPr/>
          <p:nvPr/>
        </p:nvSpPr>
        <p:spPr>
          <a:xfrm>
            <a:off x="11153" y="2315106"/>
            <a:ext cx="3871734" cy="63691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1"/>
          </a:p>
        </p:txBody>
      </p:sp>
    </p:spTree>
    <p:extLst>
      <p:ext uri="{BB962C8B-B14F-4D97-AF65-F5344CB8AC3E}">
        <p14:creationId xmlns:p14="http://schemas.microsoft.com/office/powerpoint/2010/main" val="359822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22305" y="2977375"/>
            <a:ext cx="9099390" cy="2888165"/>
          </a:xfrm>
          <a:prstGeom prst="rect">
            <a:avLst/>
          </a:prstGeom>
        </p:spPr>
        <p:txBody>
          <a:bodyPr vert="horz" lIns="68580" tIns="34291" rIns="68580" bIns="3429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dirty="0"/>
              <a:t>Sabendo que a empresa deseja maximizar seu lucro esperado, determine:</a:t>
            </a:r>
          </a:p>
          <a:p>
            <a:pPr marL="642923" lvl="1" indent="-342891">
              <a:buFont typeface="+mj-lt"/>
              <a:buAutoNum type="arabicParenR"/>
            </a:pPr>
            <a:r>
              <a:rPr lang="pt-BR" sz="2400" dirty="0"/>
              <a:t>O valor esperado do negócio sem a informação adicional;</a:t>
            </a:r>
          </a:p>
          <a:p>
            <a:pPr marL="642923" lvl="1" indent="-342891">
              <a:buFont typeface="+mj-lt"/>
              <a:buAutoNum type="arabicParenR"/>
            </a:pPr>
            <a:r>
              <a:rPr lang="pt-BR" sz="2400" dirty="0"/>
              <a:t>O valor esperado do lucro do negócio com informação imperfeita;</a:t>
            </a:r>
          </a:p>
          <a:p>
            <a:pPr marL="642923" lvl="1" indent="-342891">
              <a:buFont typeface="+mj-lt"/>
              <a:buAutoNum type="arabicParenR"/>
            </a:pPr>
            <a:r>
              <a:rPr lang="pt-BR" sz="2400" dirty="0"/>
              <a:t>O valor esperado do lucro do negócio com a compra da previsão; e,</a:t>
            </a:r>
          </a:p>
          <a:p>
            <a:pPr marL="642923" lvl="1" indent="-342891">
              <a:buFont typeface="+mj-lt"/>
              <a:buAutoNum type="arabicParenR"/>
            </a:pPr>
            <a:r>
              <a:rPr lang="pt-BR" sz="2400" b="1" dirty="0"/>
              <a:t>O valor esperado da previsão perfeita.</a:t>
            </a:r>
          </a:p>
        </p:txBody>
      </p:sp>
      <p:sp>
        <p:nvSpPr>
          <p:cNvPr id="27" name="Espaço Reservado para Conteúdo 2"/>
          <p:cNvSpPr>
            <a:spLocks noGrp="1"/>
          </p:cNvSpPr>
          <p:nvPr>
            <p:ph idx="1"/>
          </p:nvPr>
        </p:nvSpPr>
        <p:spPr>
          <a:xfrm>
            <a:off x="22305" y="2402019"/>
            <a:ext cx="3992134" cy="463846"/>
          </a:xfrm>
        </p:spPr>
        <p:txBody>
          <a:bodyPr anchor="ctr">
            <a:noAutofit/>
          </a:bodyPr>
          <a:lstStyle/>
          <a:p>
            <a:pPr lvl="0"/>
            <a:r>
              <a:rPr lang="pt-BR" sz="2000" dirty="0"/>
              <a:t>Custo da consulta é de R$ 20.000.</a:t>
            </a: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4047966"/>
              </p:ext>
            </p:extLst>
          </p:nvPr>
        </p:nvGraphicFramePr>
        <p:xfrm>
          <a:off x="11153" y="97918"/>
          <a:ext cx="4471639" cy="23266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304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137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1373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1373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4765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Cultura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Resultados (lucros) possíveis (R$)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020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Bom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25%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Médio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45%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Ruim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30%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79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A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760.000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280.000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- 570.000</a:t>
                      </a:r>
                      <a:endParaRPr lang="pt-B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79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B</a:t>
                      </a:r>
                      <a:endParaRPr lang="pt-B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400.000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250.000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- 200.000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5229370"/>
              </p:ext>
            </p:extLst>
          </p:nvPr>
        </p:nvGraphicFramePr>
        <p:xfrm>
          <a:off x="4594301" y="80637"/>
          <a:ext cx="4527394" cy="25237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662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192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1139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3048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2062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Resultados Previstos</a:t>
                      </a:r>
                      <a:endParaRPr lang="pt-BR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Resultados Reais</a:t>
                      </a:r>
                      <a:endParaRPr lang="pt-BR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062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Bom</a:t>
                      </a:r>
                      <a:endParaRPr lang="pt-BR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Médio</a:t>
                      </a:r>
                      <a:endParaRPr lang="pt-BR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Ruim</a:t>
                      </a:r>
                      <a:endParaRPr lang="pt-BR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06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Bom</a:t>
                      </a:r>
                      <a:endParaRPr lang="pt-BR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0,72</a:t>
                      </a:r>
                      <a:endParaRPr lang="pt-BR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0,08</a:t>
                      </a:r>
                      <a:endParaRPr lang="pt-BR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0,09</a:t>
                      </a:r>
                      <a:endParaRPr lang="pt-BR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06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Médio</a:t>
                      </a:r>
                      <a:endParaRPr lang="pt-BR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0,18</a:t>
                      </a:r>
                      <a:endParaRPr lang="pt-BR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0,85</a:t>
                      </a:r>
                      <a:endParaRPr lang="pt-BR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0,23</a:t>
                      </a:r>
                      <a:endParaRPr lang="pt-BR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06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Ruim</a:t>
                      </a:r>
                      <a:endParaRPr lang="pt-BR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0,10</a:t>
                      </a:r>
                      <a:endParaRPr lang="pt-BR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0,07</a:t>
                      </a:r>
                      <a:endParaRPr lang="pt-BR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0,68</a:t>
                      </a:r>
                      <a:endParaRPr lang="pt-BR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206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TOTAL</a:t>
                      </a:r>
                      <a:endParaRPr lang="pt-BR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1,00</a:t>
                      </a:r>
                      <a:endParaRPr lang="pt-BR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1,00</a:t>
                      </a:r>
                      <a:endParaRPr lang="pt-BR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1,00</a:t>
                      </a:r>
                      <a:endParaRPr lang="pt-BR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526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22305" y="2977375"/>
            <a:ext cx="9099390" cy="2888165"/>
          </a:xfrm>
          <a:prstGeom prst="rect">
            <a:avLst/>
          </a:prstGeom>
        </p:spPr>
        <p:txBody>
          <a:bodyPr vert="horz" lIns="68580" tIns="34291" rIns="68580" bIns="3429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dirty="0"/>
              <a:t>Sabendo que a empresa deseja maximizar seu lucro esperado, determine:</a:t>
            </a:r>
          </a:p>
          <a:p>
            <a:pPr marL="757232" lvl="1" indent="-457200">
              <a:buFont typeface="+mj-lt"/>
              <a:buAutoNum type="arabicParenR" startAt="4"/>
            </a:pPr>
            <a:r>
              <a:rPr lang="pt-BR" sz="2400" b="1" dirty="0" smtClean="0"/>
              <a:t>O </a:t>
            </a:r>
            <a:r>
              <a:rPr lang="pt-BR" sz="2400" b="1" dirty="0"/>
              <a:t>valor esperado da previsão perfeita.</a:t>
            </a:r>
          </a:p>
        </p:txBody>
      </p:sp>
      <p:sp>
        <p:nvSpPr>
          <p:cNvPr id="27" name="Espaço Reservado para Conteúdo 2"/>
          <p:cNvSpPr>
            <a:spLocks noGrp="1"/>
          </p:cNvSpPr>
          <p:nvPr>
            <p:ph idx="1"/>
          </p:nvPr>
        </p:nvSpPr>
        <p:spPr>
          <a:xfrm>
            <a:off x="22305" y="2402019"/>
            <a:ext cx="3992134" cy="463846"/>
          </a:xfrm>
        </p:spPr>
        <p:txBody>
          <a:bodyPr anchor="ctr">
            <a:noAutofit/>
          </a:bodyPr>
          <a:lstStyle/>
          <a:p>
            <a:pPr lvl="0"/>
            <a:r>
              <a:rPr lang="pt-BR" sz="2000" dirty="0"/>
              <a:t>Custo da consulta é de R$ 20.000.</a:t>
            </a: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4047966"/>
              </p:ext>
            </p:extLst>
          </p:nvPr>
        </p:nvGraphicFramePr>
        <p:xfrm>
          <a:off x="11153" y="97918"/>
          <a:ext cx="4471639" cy="23266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304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137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1373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1373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4765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Cultura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Resultados (lucros) possíveis (R$)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020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Bom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25%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Médio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45%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Ruim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30%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79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A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760.000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280.000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- 570.000</a:t>
                      </a:r>
                      <a:endParaRPr lang="pt-B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79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B</a:t>
                      </a:r>
                      <a:endParaRPr lang="pt-B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400.000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250.000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- 200.000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5229370"/>
              </p:ext>
            </p:extLst>
          </p:nvPr>
        </p:nvGraphicFramePr>
        <p:xfrm>
          <a:off x="4594301" y="80637"/>
          <a:ext cx="4527394" cy="25237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662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192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1139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3048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2062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Resultados Previstos</a:t>
                      </a:r>
                      <a:endParaRPr lang="pt-BR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Resultados Reais</a:t>
                      </a:r>
                      <a:endParaRPr lang="pt-BR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062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Bom</a:t>
                      </a:r>
                      <a:endParaRPr lang="pt-BR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Médio</a:t>
                      </a:r>
                      <a:endParaRPr lang="pt-BR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Ruim</a:t>
                      </a:r>
                      <a:endParaRPr lang="pt-BR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06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Bom</a:t>
                      </a:r>
                      <a:endParaRPr lang="pt-BR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0,72</a:t>
                      </a:r>
                      <a:endParaRPr lang="pt-BR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0,08</a:t>
                      </a:r>
                      <a:endParaRPr lang="pt-BR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0,09</a:t>
                      </a:r>
                      <a:endParaRPr lang="pt-BR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06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Médio</a:t>
                      </a:r>
                      <a:endParaRPr lang="pt-BR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0,18</a:t>
                      </a:r>
                      <a:endParaRPr lang="pt-BR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0,85</a:t>
                      </a:r>
                      <a:endParaRPr lang="pt-BR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0,23</a:t>
                      </a:r>
                      <a:endParaRPr lang="pt-BR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06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Ruim</a:t>
                      </a:r>
                      <a:endParaRPr lang="pt-BR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0,10</a:t>
                      </a:r>
                      <a:endParaRPr lang="pt-BR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0,07</a:t>
                      </a:r>
                      <a:endParaRPr lang="pt-BR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0,68</a:t>
                      </a:r>
                      <a:endParaRPr lang="pt-BR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206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TOTAL</a:t>
                      </a:r>
                      <a:endParaRPr lang="pt-BR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1,00</a:t>
                      </a:r>
                      <a:endParaRPr lang="pt-BR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1,00</a:t>
                      </a:r>
                      <a:endParaRPr lang="pt-BR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1,00</a:t>
                      </a:r>
                      <a:endParaRPr lang="pt-BR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1979828"/>
              </p:ext>
            </p:extLst>
          </p:nvPr>
        </p:nvGraphicFramePr>
        <p:xfrm>
          <a:off x="1547666" y="4038882"/>
          <a:ext cx="5616626" cy="19702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6801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6801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8400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7649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35744"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i="1" u="none" strike="noStrike" dirty="0">
                          <a:effectLst/>
                        </a:rPr>
                        <a:t>25%</a:t>
                      </a:r>
                      <a:endParaRPr lang="pt-BR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 dirty="0">
                          <a:effectLst/>
                        </a:rPr>
                        <a:t>Bom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>
                          <a:effectLst/>
                        </a:rPr>
                        <a:t>760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5744">
                <a:tc>
                  <a:txBody>
                    <a:bodyPr/>
                    <a:lstStyle/>
                    <a:p>
                      <a:pPr algn="r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i="1" u="none" strike="noStrike" dirty="0">
                          <a:effectLst/>
                        </a:rPr>
                        <a:t>45%</a:t>
                      </a:r>
                      <a:endParaRPr lang="pt-BR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 dirty="0">
                          <a:effectLst/>
                        </a:rPr>
                        <a:t>Médio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>
                          <a:effectLst/>
                        </a:rPr>
                        <a:t>280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5744"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i="1" u="none" strike="noStrike" dirty="0">
                          <a:effectLst/>
                        </a:rPr>
                        <a:t>30%</a:t>
                      </a:r>
                      <a:endParaRPr lang="pt-BR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 dirty="0">
                          <a:effectLst/>
                        </a:rPr>
                        <a:t>Ruim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>
                          <a:effectLst/>
                        </a:rPr>
                        <a:t>-570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5744"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35744"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i="1" u="none" strike="noStrike" dirty="0">
                          <a:effectLst/>
                        </a:rPr>
                        <a:t>25%</a:t>
                      </a:r>
                      <a:endParaRPr lang="pt-BR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 dirty="0">
                          <a:effectLst/>
                        </a:rPr>
                        <a:t>Bom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>
                          <a:effectLst/>
                        </a:rPr>
                        <a:t>400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35744">
                <a:tc>
                  <a:txBody>
                    <a:bodyPr/>
                    <a:lstStyle/>
                    <a:p>
                      <a:pPr algn="r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i="1" u="none" strike="noStrike" dirty="0">
                          <a:effectLst/>
                        </a:rPr>
                        <a:t>45%</a:t>
                      </a:r>
                      <a:endParaRPr lang="pt-BR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 dirty="0">
                          <a:effectLst/>
                        </a:rPr>
                        <a:t>Médio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>
                          <a:effectLst/>
                        </a:rPr>
                        <a:t>250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35744"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i="1" u="none" strike="noStrike" dirty="0">
                          <a:effectLst/>
                        </a:rPr>
                        <a:t>30%</a:t>
                      </a:r>
                      <a:endParaRPr lang="pt-BR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 dirty="0">
                          <a:effectLst/>
                        </a:rPr>
                        <a:t>Ruim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 dirty="0">
                          <a:effectLst/>
                        </a:rPr>
                        <a:t>-200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10" name="Elipse 9"/>
          <p:cNvSpPr/>
          <p:nvPr/>
        </p:nvSpPr>
        <p:spPr>
          <a:xfrm>
            <a:off x="3555010" y="4344424"/>
            <a:ext cx="288032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1"/>
          </a:p>
        </p:txBody>
      </p:sp>
      <p:cxnSp>
        <p:nvCxnSpPr>
          <p:cNvPr id="11" name="Conector reto 10"/>
          <p:cNvCxnSpPr>
            <a:stCxn id="10" idx="6"/>
          </p:cNvCxnSpPr>
          <p:nvPr/>
        </p:nvCxnSpPr>
        <p:spPr>
          <a:xfrm>
            <a:off x="3843042" y="4452436"/>
            <a:ext cx="1152128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 flipV="1">
            <a:off x="3843042" y="4178760"/>
            <a:ext cx="1152128" cy="273676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3843042" y="4452436"/>
            <a:ext cx="1152128" cy="30480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e 13"/>
          <p:cNvSpPr/>
          <p:nvPr/>
        </p:nvSpPr>
        <p:spPr>
          <a:xfrm>
            <a:off x="3555010" y="5475597"/>
            <a:ext cx="288032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1"/>
          </a:p>
        </p:txBody>
      </p:sp>
      <p:cxnSp>
        <p:nvCxnSpPr>
          <p:cNvPr id="15" name="Conector reto 14"/>
          <p:cNvCxnSpPr>
            <a:stCxn id="14" idx="6"/>
          </p:cNvCxnSpPr>
          <p:nvPr/>
        </p:nvCxnSpPr>
        <p:spPr>
          <a:xfrm>
            <a:off x="3843042" y="5583609"/>
            <a:ext cx="1152128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/>
          <p:cNvCxnSpPr/>
          <p:nvPr/>
        </p:nvCxnSpPr>
        <p:spPr>
          <a:xfrm flipV="1">
            <a:off x="3843042" y="5303455"/>
            <a:ext cx="1152128" cy="280154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>
            <a:off x="3843042" y="5583609"/>
            <a:ext cx="1152128" cy="299532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ângulo de cantos arredondados 17"/>
          <p:cNvSpPr/>
          <p:nvPr/>
        </p:nvSpPr>
        <p:spPr>
          <a:xfrm>
            <a:off x="1651237" y="4928068"/>
            <a:ext cx="360040" cy="21602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1"/>
          </a:p>
        </p:txBody>
      </p:sp>
      <p:cxnSp>
        <p:nvCxnSpPr>
          <p:cNvPr id="19" name="Conector reto 18"/>
          <p:cNvCxnSpPr>
            <a:stCxn id="18" idx="3"/>
            <a:endCxn id="10" idx="2"/>
          </p:cNvCxnSpPr>
          <p:nvPr/>
        </p:nvCxnSpPr>
        <p:spPr>
          <a:xfrm flipV="1">
            <a:off x="2011278" y="4452436"/>
            <a:ext cx="1543733" cy="583644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/>
          <p:cNvCxnSpPr>
            <a:endCxn id="14" idx="2"/>
          </p:cNvCxnSpPr>
          <p:nvPr/>
        </p:nvCxnSpPr>
        <p:spPr>
          <a:xfrm>
            <a:off x="2011278" y="5042983"/>
            <a:ext cx="1543733" cy="540626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/>
          <p:cNvSpPr txBox="1"/>
          <p:nvPr/>
        </p:nvSpPr>
        <p:spPr>
          <a:xfrm rot="20252958">
            <a:off x="2242323" y="4352815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Cultura A</a:t>
            </a:r>
          </a:p>
        </p:txBody>
      </p:sp>
      <p:sp>
        <p:nvSpPr>
          <p:cNvPr id="22" name="CaixaDeTexto 21"/>
          <p:cNvSpPr txBox="1"/>
          <p:nvPr/>
        </p:nvSpPr>
        <p:spPr>
          <a:xfrm rot="1344595">
            <a:off x="2303978" y="526821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Cultura B</a:t>
            </a:r>
          </a:p>
        </p:txBody>
      </p:sp>
      <p:sp>
        <p:nvSpPr>
          <p:cNvPr id="23" name="Elipse 22"/>
          <p:cNvSpPr/>
          <p:nvPr/>
        </p:nvSpPr>
        <p:spPr>
          <a:xfrm>
            <a:off x="4769741" y="4065516"/>
            <a:ext cx="2682581" cy="2377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1"/>
          </a:p>
        </p:txBody>
      </p:sp>
      <p:sp>
        <p:nvSpPr>
          <p:cNvPr id="24" name="Elipse 23"/>
          <p:cNvSpPr/>
          <p:nvPr/>
        </p:nvSpPr>
        <p:spPr>
          <a:xfrm>
            <a:off x="4788025" y="5184580"/>
            <a:ext cx="2682581" cy="2377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1"/>
          </a:p>
        </p:txBody>
      </p:sp>
      <p:cxnSp>
        <p:nvCxnSpPr>
          <p:cNvPr id="25" name="Conector reto 24"/>
          <p:cNvCxnSpPr/>
          <p:nvPr/>
        </p:nvCxnSpPr>
        <p:spPr>
          <a:xfrm>
            <a:off x="4788025" y="5303455"/>
            <a:ext cx="268258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Elipse 25"/>
          <p:cNvSpPr/>
          <p:nvPr/>
        </p:nvSpPr>
        <p:spPr>
          <a:xfrm>
            <a:off x="4788025" y="4340466"/>
            <a:ext cx="2682581" cy="237739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1"/>
          </a:p>
        </p:txBody>
      </p:sp>
      <p:sp>
        <p:nvSpPr>
          <p:cNvPr id="28" name="Elipse 27"/>
          <p:cNvSpPr/>
          <p:nvPr/>
        </p:nvSpPr>
        <p:spPr>
          <a:xfrm>
            <a:off x="4788025" y="5466712"/>
            <a:ext cx="2682581" cy="237739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1"/>
          </a:p>
        </p:txBody>
      </p:sp>
      <p:cxnSp>
        <p:nvCxnSpPr>
          <p:cNvPr id="29" name="Conector reto 28"/>
          <p:cNvCxnSpPr/>
          <p:nvPr/>
        </p:nvCxnSpPr>
        <p:spPr>
          <a:xfrm>
            <a:off x="4788025" y="5583603"/>
            <a:ext cx="268258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Elipse 29"/>
          <p:cNvSpPr/>
          <p:nvPr/>
        </p:nvSpPr>
        <p:spPr>
          <a:xfrm>
            <a:off x="4788025" y="4627513"/>
            <a:ext cx="2682581" cy="237739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1"/>
          </a:p>
        </p:txBody>
      </p:sp>
      <p:sp>
        <p:nvSpPr>
          <p:cNvPr id="31" name="Elipse 30"/>
          <p:cNvSpPr/>
          <p:nvPr/>
        </p:nvSpPr>
        <p:spPr>
          <a:xfrm>
            <a:off x="4788025" y="5744884"/>
            <a:ext cx="2682581" cy="237739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1"/>
          </a:p>
        </p:txBody>
      </p:sp>
      <p:cxnSp>
        <p:nvCxnSpPr>
          <p:cNvPr id="32" name="Conector reto 31"/>
          <p:cNvCxnSpPr/>
          <p:nvPr/>
        </p:nvCxnSpPr>
        <p:spPr>
          <a:xfrm>
            <a:off x="4788025" y="4757236"/>
            <a:ext cx="268258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/>
          <p:cNvCxnSpPr/>
          <p:nvPr/>
        </p:nvCxnSpPr>
        <p:spPr>
          <a:xfrm>
            <a:off x="4764023" y="5883141"/>
            <a:ext cx="268258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572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8" grpId="0" animBg="1"/>
      <p:bldP spid="21" grpId="0"/>
      <p:bldP spid="22" grpId="0"/>
      <p:bldP spid="23" grpId="0" animBg="1"/>
      <p:bldP spid="24" grpId="0" animBg="1"/>
      <p:bldP spid="26" grpId="0" animBg="1"/>
      <p:bldP spid="28" grpId="0" animBg="1"/>
      <p:bldP spid="30" grpId="0" animBg="1"/>
      <p:bldP spid="31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22305" y="2977375"/>
            <a:ext cx="9099390" cy="2888165"/>
          </a:xfrm>
          <a:prstGeom prst="rect">
            <a:avLst/>
          </a:prstGeom>
        </p:spPr>
        <p:txBody>
          <a:bodyPr vert="horz" lIns="68580" tIns="34291" rIns="68580" bIns="3429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dirty="0"/>
              <a:t>Sabendo que a empresa deseja maximizar seu lucro esperado, determine:</a:t>
            </a:r>
          </a:p>
          <a:p>
            <a:pPr marL="757232" lvl="1" indent="-457200">
              <a:buFont typeface="+mj-lt"/>
              <a:buAutoNum type="arabicParenR" startAt="4"/>
            </a:pPr>
            <a:r>
              <a:rPr lang="pt-BR" sz="2400" b="1" dirty="0" smtClean="0"/>
              <a:t>O </a:t>
            </a:r>
            <a:r>
              <a:rPr lang="pt-BR" sz="2400" b="1" dirty="0"/>
              <a:t>valor esperado da previsão perfeita.</a:t>
            </a:r>
          </a:p>
        </p:txBody>
      </p:sp>
      <p:sp>
        <p:nvSpPr>
          <p:cNvPr id="27" name="Espaço Reservado para Conteúdo 2"/>
          <p:cNvSpPr>
            <a:spLocks noGrp="1"/>
          </p:cNvSpPr>
          <p:nvPr>
            <p:ph idx="1"/>
          </p:nvPr>
        </p:nvSpPr>
        <p:spPr>
          <a:xfrm>
            <a:off x="22305" y="2402019"/>
            <a:ext cx="3992134" cy="463846"/>
          </a:xfrm>
        </p:spPr>
        <p:txBody>
          <a:bodyPr anchor="ctr">
            <a:noAutofit/>
          </a:bodyPr>
          <a:lstStyle/>
          <a:p>
            <a:pPr lvl="0"/>
            <a:r>
              <a:rPr lang="pt-BR" sz="2000" dirty="0"/>
              <a:t>Custo da consulta é de R$ 20.000.</a:t>
            </a: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4047966"/>
              </p:ext>
            </p:extLst>
          </p:nvPr>
        </p:nvGraphicFramePr>
        <p:xfrm>
          <a:off x="11153" y="97918"/>
          <a:ext cx="4471639" cy="23266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304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137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1373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1373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4765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Cultura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Resultados (lucros) possíveis (R$)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020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Bom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25%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Médio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45%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Ruim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30%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79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A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760.000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280.000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- 570.000</a:t>
                      </a:r>
                      <a:endParaRPr lang="pt-B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79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B</a:t>
                      </a:r>
                      <a:endParaRPr lang="pt-B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400.000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250.000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- 200.000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5229370"/>
              </p:ext>
            </p:extLst>
          </p:nvPr>
        </p:nvGraphicFramePr>
        <p:xfrm>
          <a:off x="4594301" y="80637"/>
          <a:ext cx="4527394" cy="25237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662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192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1139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3048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2062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Resultados Previstos</a:t>
                      </a:r>
                      <a:endParaRPr lang="pt-BR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Resultados Reais</a:t>
                      </a:r>
                      <a:endParaRPr lang="pt-BR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062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Bom</a:t>
                      </a:r>
                      <a:endParaRPr lang="pt-BR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Médio</a:t>
                      </a:r>
                      <a:endParaRPr lang="pt-BR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Ruim</a:t>
                      </a:r>
                      <a:endParaRPr lang="pt-BR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06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Bom</a:t>
                      </a:r>
                      <a:endParaRPr lang="pt-BR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0,72</a:t>
                      </a:r>
                      <a:endParaRPr lang="pt-BR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0,08</a:t>
                      </a:r>
                      <a:endParaRPr lang="pt-BR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0,09</a:t>
                      </a:r>
                      <a:endParaRPr lang="pt-BR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06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Médio</a:t>
                      </a:r>
                      <a:endParaRPr lang="pt-BR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0,18</a:t>
                      </a:r>
                      <a:endParaRPr lang="pt-BR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0,85</a:t>
                      </a:r>
                      <a:endParaRPr lang="pt-BR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0,23</a:t>
                      </a:r>
                      <a:endParaRPr lang="pt-BR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06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Ruim</a:t>
                      </a:r>
                      <a:endParaRPr lang="pt-BR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0,10</a:t>
                      </a:r>
                      <a:endParaRPr lang="pt-BR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0,07</a:t>
                      </a:r>
                      <a:endParaRPr lang="pt-BR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0,68</a:t>
                      </a:r>
                      <a:endParaRPr lang="pt-BR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206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TOTAL</a:t>
                      </a:r>
                      <a:endParaRPr lang="pt-BR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1,00</a:t>
                      </a:r>
                      <a:endParaRPr lang="pt-BR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1,00</a:t>
                      </a:r>
                      <a:endParaRPr lang="pt-BR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1,00</a:t>
                      </a:r>
                      <a:endParaRPr lang="pt-BR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4022445"/>
              </p:ext>
            </p:extLst>
          </p:nvPr>
        </p:nvGraphicFramePr>
        <p:xfrm>
          <a:off x="1547666" y="4038882"/>
          <a:ext cx="5616626" cy="19702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6801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6801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8400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7649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35744"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i="1" u="none" strike="noStrike" dirty="0">
                          <a:effectLst/>
                        </a:rPr>
                        <a:t>25%</a:t>
                      </a:r>
                      <a:endParaRPr lang="pt-BR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 dirty="0">
                          <a:effectLst/>
                        </a:rPr>
                        <a:t>Bom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>
                          <a:effectLst/>
                        </a:rPr>
                        <a:t>760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5744">
                <a:tc>
                  <a:txBody>
                    <a:bodyPr/>
                    <a:lstStyle/>
                    <a:p>
                      <a:pPr algn="r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i="1" u="none" strike="noStrike" dirty="0">
                          <a:effectLst/>
                        </a:rPr>
                        <a:t>45%</a:t>
                      </a:r>
                      <a:endParaRPr lang="pt-BR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 dirty="0">
                          <a:effectLst/>
                        </a:rPr>
                        <a:t>Médio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>
                          <a:effectLst/>
                        </a:rPr>
                        <a:t>280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5744"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5744"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35744"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35744">
                <a:tc>
                  <a:txBody>
                    <a:bodyPr/>
                    <a:lstStyle/>
                    <a:p>
                      <a:pPr algn="r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35744"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i="1" u="none" strike="noStrike" dirty="0">
                          <a:effectLst/>
                        </a:rPr>
                        <a:t>30%</a:t>
                      </a:r>
                      <a:endParaRPr lang="pt-BR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 dirty="0">
                          <a:effectLst/>
                        </a:rPr>
                        <a:t>Ruim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 dirty="0">
                          <a:effectLst/>
                        </a:rPr>
                        <a:t>-200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10" name="Elipse 9"/>
          <p:cNvSpPr/>
          <p:nvPr/>
        </p:nvSpPr>
        <p:spPr>
          <a:xfrm>
            <a:off x="3555010" y="4344424"/>
            <a:ext cx="288032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1"/>
          </a:p>
        </p:txBody>
      </p:sp>
      <p:cxnSp>
        <p:nvCxnSpPr>
          <p:cNvPr id="11" name="Conector reto 10"/>
          <p:cNvCxnSpPr>
            <a:stCxn id="10" idx="6"/>
          </p:cNvCxnSpPr>
          <p:nvPr/>
        </p:nvCxnSpPr>
        <p:spPr>
          <a:xfrm>
            <a:off x="3843042" y="4452436"/>
            <a:ext cx="1152128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 flipV="1">
            <a:off x="3843042" y="4178760"/>
            <a:ext cx="1152128" cy="273676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e 13"/>
          <p:cNvSpPr/>
          <p:nvPr/>
        </p:nvSpPr>
        <p:spPr>
          <a:xfrm>
            <a:off x="3555010" y="5475597"/>
            <a:ext cx="288032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1"/>
          </a:p>
        </p:txBody>
      </p:sp>
      <p:cxnSp>
        <p:nvCxnSpPr>
          <p:cNvPr id="17" name="Conector reto 16"/>
          <p:cNvCxnSpPr/>
          <p:nvPr/>
        </p:nvCxnSpPr>
        <p:spPr>
          <a:xfrm>
            <a:off x="3843042" y="5583609"/>
            <a:ext cx="1152128" cy="299532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ângulo de cantos arredondados 17"/>
          <p:cNvSpPr/>
          <p:nvPr/>
        </p:nvSpPr>
        <p:spPr>
          <a:xfrm>
            <a:off x="1651237" y="4928068"/>
            <a:ext cx="360040" cy="21602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1"/>
          </a:p>
        </p:txBody>
      </p:sp>
      <p:cxnSp>
        <p:nvCxnSpPr>
          <p:cNvPr id="19" name="Conector reto 18"/>
          <p:cNvCxnSpPr>
            <a:stCxn id="18" idx="3"/>
            <a:endCxn id="10" idx="2"/>
          </p:cNvCxnSpPr>
          <p:nvPr/>
        </p:nvCxnSpPr>
        <p:spPr>
          <a:xfrm flipV="1">
            <a:off x="2011278" y="4452436"/>
            <a:ext cx="1543733" cy="583644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/>
          <p:cNvCxnSpPr>
            <a:endCxn id="14" idx="2"/>
          </p:cNvCxnSpPr>
          <p:nvPr/>
        </p:nvCxnSpPr>
        <p:spPr>
          <a:xfrm>
            <a:off x="2011278" y="5042983"/>
            <a:ext cx="1543733" cy="540626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/>
          <p:cNvSpPr txBox="1"/>
          <p:nvPr/>
        </p:nvSpPr>
        <p:spPr>
          <a:xfrm rot="20252958">
            <a:off x="2242323" y="4352815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Cultura A</a:t>
            </a:r>
          </a:p>
        </p:txBody>
      </p:sp>
      <p:sp>
        <p:nvSpPr>
          <p:cNvPr id="22" name="CaixaDeTexto 21"/>
          <p:cNvSpPr txBox="1"/>
          <p:nvPr/>
        </p:nvSpPr>
        <p:spPr>
          <a:xfrm rot="1344595">
            <a:off x="2303978" y="526821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Cultura B</a:t>
            </a:r>
          </a:p>
        </p:txBody>
      </p:sp>
      <p:sp>
        <p:nvSpPr>
          <p:cNvPr id="34" name="Multiplicar 33"/>
          <p:cNvSpPr/>
          <p:nvPr/>
        </p:nvSpPr>
        <p:spPr>
          <a:xfrm>
            <a:off x="6615842" y="5699260"/>
            <a:ext cx="648072" cy="270031"/>
          </a:xfrm>
          <a:prstGeom prst="mathMultiply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1"/>
          </a:p>
        </p:txBody>
      </p:sp>
      <p:sp>
        <p:nvSpPr>
          <p:cNvPr id="35" name="CaixaDeTexto 34"/>
          <p:cNvSpPr txBox="1"/>
          <p:nvPr/>
        </p:nvSpPr>
        <p:spPr>
          <a:xfrm>
            <a:off x="1575282" y="5088919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FF0000"/>
                </a:solidFill>
              </a:rPr>
              <a:t>316</a:t>
            </a:r>
          </a:p>
        </p:txBody>
      </p:sp>
    </p:spTree>
    <p:extLst>
      <p:ext uri="{BB962C8B-B14F-4D97-AF65-F5344CB8AC3E}">
        <p14:creationId xmlns:p14="http://schemas.microsoft.com/office/powerpoint/2010/main" val="536464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xmlns="" id="{092AA7BA-443D-4582-B5CE-C5CECEBA3A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36278251"/>
              </p:ext>
            </p:extLst>
          </p:nvPr>
        </p:nvGraphicFramePr>
        <p:xfrm>
          <a:off x="261256" y="1230087"/>
          <a:ext cx="8621487" cy="43325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ítulo 1">
            <a:extLst>
              <a:ext uri="{FF2B5EF4-FFF2-40B4-BE49-F238E27FC236}">
                <a16:creationId xmlns:a16="http://schemas.microsoft.com/office/drawing/2014/main" xmlns="" id="{49E11D98-E37D-4F7D-ABA8-170743D156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1256" y="217549"/>
            <a:ext cx="8621487" cy="908887"/>
          </a:xfrm>
        </p:spPr>
        <p:txBody>
          <a:bodyPr>
            <a:noAutofit/>
          </a:bodyPr>
          <a:lstStyle/>
          <a:p>
            <a:pPr algn="ctr"/>
            <a:r>
              <a:rPr lang="pt-BR" sz="3733" dirty="0"/>
              <a:t>Erros mais comuns na determinação dos fluxos de caixa incrementais:</a:t>
            </a:r>
          </a:p>
        </p:txBody>
      </p:sp>
    </p:spTree>
    <p:extLst>
      <p:ext uri="{BB962C8B-B14F-4D97-AF65-F5344CB8AC3E}">
        <p14:creationId xmlns:p14="http://schemas.microsoft.com/office/powerpoint/2010/main" val="246491785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xmlns="" id="{9F3206F3-C56E-44AB-BD57-FD7B38ACC3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22909535"/>
              </p:ext>
            </p:extLst>
          </p:nvPr>
        </p:nvGraphicFramePr>
        <p:xfrm>
          <a:off x="250372" y="1262743"/>
          <a:ext cx="8654144" cy="4561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905E63B7-F067-481B-958F-B7C7A63B9B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0371" y="217549"/>
            <a:ext cx="8654144" cy="908887"/>
          </a:xfrm>
        </p:spPr>
        <p:txBody>
          <a:bodyPr>
            <a:noAutofit/>
          </a:bodyPr>
          <a:lstStyle/>
          <a:p>
            <a:pPr algn="ctr"/>
            <a:r>
              <a:rPr lang="pt-BR" sz="3733" dirty="0"/>
              <a:t>Erros mais comuns na determinação dos fluxos de caixa incrementais:</a:t>
            </a:r>
          </a:p>
        </p:txBody>
      </p:sp>
    </p:spTree>
    <p:extLst>
      <p:ext uri="{BB962C8B-B14F-4D97-AF65-F5344CB8AC3E}">
        <p14:creationId xmlns:p14="http://schemas.microsoft.com/office/powerpoint/2010/main" val="302313563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xmlns="" id="{180B1722-C2AA-4F24-9224-CD1B06C781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7709274"/>
              </p:ext>
            </p:extLst>
          </p:nvPr>
        </p:nvGraphicFramePr>
        <p:xfrm>
          <a:off x="250371" y="1328056"/>
          <a:ext cx="8654144" cy="44631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B1B24940-C73C-4E85-BD36-D551D56A6B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0371" y="217549"/>
            <a:ext cx="8654144" cy="908887"/>
          </a:xfrm>
        </p:spPr>
        <p:txBody>
          <a:bodyPr>
            <a:noAutofit/>
          </a:bodyPr>
          <a:lstStyle/>
          <a:p>
            <a:pPr algn="ctr"/>
            <a:r>
              <a:rPr lang="pt-BR" sz="3733" dirty="0"/>
              <a:t>Erros mais comuns na determinação dos fluxos de caixa incrementais:</a:t>
            </a:r>
          </a:p>
        </p:txBody>
      </p:sp>
    </p:spTree>
    <p:extLst>
      <p:ext uri="{BB962C8B-B14F-4D97-AF65-F5344CB8AC3E}">
        <p14:creationId xmlns:p14="http://schemas.microsoft.com/office/powerpoint/2010/main" val="19429801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2623</TotalTime>
  <Words>4850</Words>
  <Application>Microsoft Office PowerPoint</Application>
  <PresentationFormat>Apresentação na tela (4:3)</PresentationFormat>
  <Paragraphs>1915</Paragraphs>
  <Slides>65</Slides>
  <Notes>14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65</vt:i4>
      </vt:variant>
    </vt:vector>
  </HeadingPairs>
  <TitlesOfParts>
    <vt:vector size="72" baseType="lpstr">
      <vt:lpstr>Arial</vt:lpstr>
      <vt:lpstr>Calibri</vt:lpstr>
      <vt:lpstr>Calibri Light</vt:lpstr>
      <vt:lpstr>Lucida Sans Unicode</vt:lpstr>
      <vt:lpstr>Symbol</vt:lpstr>
      <vt:lpstr>Times New Roman</vt:lpstr>
      <vt:lpstr>Tema do Office</vt:lpstr>
      <vt:lpstr>Fluxos de Caixa do Projeto</vt:lpstr>
      <vt:lpstr>Apresentação do PowerPoint</vt:lpstr>
      <vt:lpstr>Apresentação do PowerPoint</vt:lpstr>
      <vt:lpstr>Erros mais comuns na determinação dos fluxos de caixa incrementais:</vt:lpstr>
      <vt:lpstr>Erros mais comuns na determinação dos fluxos de caixa incrementais:</vt:lpstr>
      <vt:lpstr>Erros mais comuns na determinação dos fluxos de caixa incrementais:</vt:lpstr>
      <vt:lpstr>Erros mais comuns na determinação dos fluxos de caixa incrementais:</vt:lpstr>
      <vt:lpstr>Erros mais comuns na determinação dos fluxos de caixa incrementais:</vt:lpstr>
      <vt:lpstr>Erros mais comuns na determinação dos fluxos de caixa incrementais:</vt:lpstr>
      <vt:lpstr>Erros mais comuns na determinação dos fluxos de caixa incrementais:</vt:lpstr>
      <vt:lpstr>Inflação e Determinação de Fluxos de Caixa</vt:lpstr>
      <vt:lpstr>Inflação e Determinação de Fluxos de Caixa</vt:lpstr>
      <vt:lpstr>Avaliações de Estimativas de VPL</vt:lpstr>
      <vt:lpstr>Análises de Cenários e Sensibilidade</vt:lpstr>
      <vt:lpstr>Apresentação do PowerPoint</vt:lpstr>
      <vt:lpstr>Análise sob condições de incerteza</vt:lpstr>
      <vt:lpstr>Árvore de Decisão</vt:lpstr>
      <vt:lpstr>Árvore de Decisão</vt:lpstr>
      <vt:lpstr>Apresentação do PowerPoint</vt:lpstr>
      <vt:lpstr>Apresentação do PowerPoint</vt:lpstr>
      <vt:lpstr>Árvore de Decisão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Árvore de Decisão</vt:lpstr>
      <vt:lpstr>Apresentação do PowerPoint</vt:lpstr>
      <vt:lpstr>Exercício</vt:lpstr>
      <vt:lpstr>Exercício</vt:lpstr>
      <vt:lpstr>Exercício</vt:lpstr>
      <vt:lpstr>Apresentação do PowerPoint</vt:lpstr>
      <vt:lpstr>Exercício Árvore de Decisão</vt:lpstr>
      <vt:lpstr>Exercício Árvore de Decisão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Kitovsk</dc:creator>
  <cp:lastModifiedBy>USP</cp:lastModifiedBy>
  <cp:revision>234</cp:revision>
  <dcterms:created xsi:type="dcterms:W3CDTF">2017-10-17T18:02:09Z</dcterms:created>
  <dcterms:modified xsi:type="dcterms:W3CDTF">2019-03-18T01:26:37Z</dcterms:modified>
</cp:coreProperties>
</file>