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2CACD-F869-41EE-875A-A282FDC5E2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8000" dirty="0"/>
              <a:t>Ragtime</a:t>
            </a:r>
            <a:r>
              <a:rPr lang="pt-BR" sz="8000" i="1" dirty="0"/>
              <a:t>: </a:t>
            </a:r>
            <a:r>
              <a:rPr lang="pt-BR" sz="8000" dirty="0"/>
              <a:t>breve história, características e principais compositores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BCF9AD-032C-4530-AB68-70CEEE1D6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648612"/>
            <a:ext cx="7891272" cy="1069848"/>
          </a:xfrm>
        </p:spPr>
        <p:txBody>
          <a:bodyPr/>
          <a:lstStyle/>
          <a:p>
            <a:r>
              <a:rPr lang="pt-BR" dirty="0"/>
              <a:t>Guilherme </a:t>
            </a:r>
            <a:r>
              <a:rPr lang="pt-BR" dirty="0" err="1"/>
              <a:t>Misina</a:t>
            </a:r>
            <a:r>
              <a:rPr lang="pt-BR" dirty="0"/>
              <a:t> &amp; Eliana </a:t>
            </a:r>
            <a:r>
              <a:rPr lang="pt-BR" dirty="0" err="1"/>
              <a:t>Sulpicio</a:t>
            </a:r>
            <a:endParaRPr lang="pt-BR" dirty="0"/>
          </a:p>
          <a:p>
            <a:r>
              <a:rPr lang="pt-BR" dirty="0"/>
              <a:t>Seminário para a disciplina </a:t>
            </a:r>
            <a:r>
              <a:rPr lang="pt-BR" dirty="0" err="1"/>
              <a:t>Etnomusicologia</a:t>
            </a:r>
            <a:r>
              <a:rPr lang="pt-BR" dirty="0"/>
              <a:t> (02-2017)</a:t>
            </a:r>
          </a:p>
        </p:txBody>
      </p:sp>
    </p:spTree>
    <p:extLst>
      <p:ext uri="{BB962C8B-B14F-4D97-AF65-F5344CB8AC3E}">
        <p14:creationId xmlns:p14="http://schemas.microsoft.com/office/powerpoint/2010/main" val="138545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1C603-E45D-42BB-A331-8DC031E7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Origens do </a:t>
            </a:r>
            <a:r>
              <a:rPr lang="pt-BR" b="1" i="1" dirty="0"/>
              <a:t>Ragtime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2BDDDA-0EB4-4C86-AFAE-BBE713C9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92808"/>
            <a:ext cx="10058400" cy="4050792"/>
          </a:xfrm>
        </p:spPr>
        <p:txBody>
          <a:bodyPr/>
          <a:lstStyle/>
          <a:p>
            <a:r>
              <a:rPr lang="pt-BR" dirty="0"/>
              <a:t>Primeiras manifestações na região de </a:t>
            </a:r>
            <a:r>
              <a:rPr lang="pt-BR" dirty="0" err="1"/>
              <a:t>Sedalia</a:t>
            </a:r>
            <a:r>
              <a:rPr lang="pt-BR" dirty="0"/>
              <a:t>, Missouri.</a:t>
            </a:r>
          </a:p>
          <a:p>
            <a:r>
              <a:rPr lang="pt-BR" dirty="0"/>
              <a:t>Influências de diversos gêneros, tais como </a:t>
            </a:r>
            <a:r>
              <a:rPr lang="pt-BR" i="1" dirty="0" err="1"/>
              <a:t>minstrel</a:t>
            </a:r>
            <a:r>
              <a:rPr lang="pt-BR" i="1" dirty="0"/>
              <a:t> shows</a:t>
            </a:r>
            <a:r>
              <a:rPr lang="pt-BR" dirty="0"/>
              <a:t> e </a:t>
            </a:r>
            <a:r>
              <a:rPr lang="pt-BR" i="1" dirty="0"/>
              <a:t>vaudevilles</a:t>
            </a:r>
            <a:r>
              <a:rPr lang="pt-BR" dirty="0"/>
              <a:t>.</a:t>
            </a:r>
          </a:p>
          <a:p>
            <a:r>
              <a:rPr lang="pt-BR" dirty="0"/>
              <a:t>O termo </a:t>
            </a:r>
            <a:r>
              <a:rPr lang="pt-BR" i="1" dirty="0"/>
              <a:t>Ragtime</a:t>
            </a:r>
          </a:p>
          <a:p>
            <a:pPr lvl="1"/>
            <a:r>
              <a:rPr lang="pt-BR" dirty="0"/>
              <a:t>Do inglês, “</a:t>
            </a:r>
            <a:r>
              <a:rPr lang="pt-BR" i="1" dirty="0" err="1"/>
              <a:t>rag</a:t>
            </a:r>
            <a:r>
              <a:rPr lang="pt-BR" dirty="0"/>
              <a:t>” poderia significar um substantivo, um adjetivo ou um verbo</a:t>
            </a:r>
          </a:p>
          <a:p>
            <a:endParaRPr lang="pt-BR" dirty="0"/>
          </a:p>
        </p:txBody>
      </p:sp>
      <p:pic>
        <p:nvPicPr>
          <p:cNvPr id="1026" name="Picture 2" descr="6">
            <a:extLst>
              <a:ext uri="{FF2B5EF4-FFF2-40B4-BE49-F238E27FC236}">
                <a16:creationId xmlns:a16="http://schemas.microsoft.com/office/drawing/2014/main" id="{E083C567-09B0-4590-9469-052F927F1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469" y="3502152"/>
            <a:ext cx="6294779" cy="3355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0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8E576-21F0-4FC4-A9E5-0D7A0BF5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sociedade na “Era do </a:t>
            </a:r>
            <a:r>
              <a:rPr lang="pt-BR" b="1" i="1" dirty="0"/>
              <a:t>Ragtime</a:t>
            </a:r>
            <a:r>
              <a:rPr lang="pt-BR" b="1" dirty="0"/>
              <a:t>”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D5C9CB-9B69-4B4C-9196-A504939A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América com os imigrantes negros</a:t>
            </a:r>
          </a:p>
          <a:p>
            <a:r>
              <a:rPr lang="pt-BR" dirty="0"/>
              <a:t>Aceitação e não aceitação </a:t>
            </a:r>
          </a:p>
          <a:p>
            <a:pPr lvl="1"/>
            <a:r>
              <a:rPr lang="pt-BR" i="1" dirty="0"/>
              <a:t>Ragtime </a:t>
            </a:r>
            <a:r>
              <a:rPr lang="pt-BR" dirty="0"/>
              <a:t>como causa de problemas de saúde </a:t>
            </a:r>
            <a:r>
              <a:rPr lang="pt-BR" b="1" dirty="0"/>
              <a:t>X</a:t>
            </a:r>
            <a:r>
              <a:rPr lang="pt-BR" dirty="0"/>
              <a:t> Virtuosidade técnica e ritmos complexos</a:t>
            </a:r>
          </a:p>
          <a:p>
            <a:r>
              <a:rPr lang="pt-BR" dirty="0"/>
              <a:t>Instrumentos utilizados</a:t>
            </a:r>
          </a:p>
          <a:p>
            <a:pPr lvl="1"/>
            <a:r>
              <a:rPr lang="pt-BR" dirty="0"/>
              <a:t>Predominantemente o piano</a:t>
            </a:r>
          </a:p>
          <a:p>
            <a:pPr lvl="1"/>
            <a:r>
              <a:rPr lang="pt-BR" dirty="0"/>
              <a:t>Arranjos para bandas</a:t>
            </a:r>
          </a:p>
          <a:p>
            <a:pPr lvl="1"/>
            <a:r>
              <a:rPr lang="pt-BR" dirty="0"/>
              <a:t>Xilofone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852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D2716-086F-4639-AFB1-E1488E5B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Principais compositores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3B64B-047F-4BBE-B0BE-FB8A96BB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Scott Joplin</a:t>
            </a:r>
          </a:p>
          <a:p>
            <a:r>
              <a:rPr lang="pt-BR" dirty="0"/>
              <a:t>James Scott</a:t>
            </a:r>
          </a:p>
          <a:p>
            <a:r>
              <a:rPr lang="pt-BR" dirty="0"/>
              <a:t>Joseph Lamb</a:t>
            </a:r>
          </a:p>
          <a:p>
            <a:r>
              <a:rPr lang="pt-BR" dirty="0"/>
              <a:t>*John </a:t>
            </a:r>
            <a:r>
              <a:rPr lang="pt-BR" dirty="0" err="1"/>
              <a:t>Stillwell</a:t>
            </a:r>
            <a:r>
              <a:rPr lang="pt-BR" dirty="0"/>
              <a:t> </a:t>
            </a:r>
            <a:r>
              <a:rPr lang="pt-BR" dirty="0" err="1"/>
              <a:t>Stark</a:t>
            </a:r>
            <a:endParaRPr lang="pt-BR" dirty="0"/>
          </a:p>
          <a:p>
            <a:endParaRPr lang="pt-BR" dirty="0"/>
          </a:p>
        </p:txBody>
      </p:sp>
      <p:pic>
        <p:nvPicPr>
          <p:cNvPr id="2050" name="Picture 2" descr="6">
            <a:extLst>
              <a:ext uri="{FF2B5EF4-FFF2-40B4-BE49-F238E27FC236}">
                <a16:creationId xmlns:a16="http://schemas.microsoft.com/office/drawing/2014/main" id="{12682389-994E-4FE2-9001-409ACD0E9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481" y="1661490"/>
            <a:ext cx="3664767" cy="477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32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96A2F-3D5E-49D8-A8A8-AC725505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Características do </a:t>
            </a:r>
            <a:r>
              <a:rPr lang="pt-BR" b="1" i="1" dirty="0"/>
              <a:t>Ragtime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0DA553-D08A-4337-91FE-873361517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/>
          <a:lstStyle/>
          <a:p>
            <a:r>
              <a:rPr lang="pt-BR" dirty="0" err="1"/>
              <a:t>Síncopas</a:t>
            </a:r>
            <a:endParaRPr lang="pt-BR" dirty="0"/>
          </a:p>
          <a:p>
            <a:pPr lvl="1"/>
            <a:r>
              <a:rPr lang="pt-BR" dirty="0"/>
              <a:t>Três tipos diferentes</a:t>
            </a:r>
          </a:p>
          <a:p>
            <a:pPr lvl="1"/>
            <a:r>
              <a:rPr lang="pt-BR" i="1" dirty="0" err="1"/>
              <a:t>Secondary</a:t>
            </a:r>
            <a:r>
              <a:rPr lang="pt-BR" i="1" dirty="0"/>
              <a:t> </a:t>
            </a:r>
            <a:r>
              <a:rPr lang="pt-BR" i="1" dirty="0" err="1"/>
              <a:t>rag</a:t>
            </a:r>
            <a:endParaRPr lang="pt-BR" i="1" dirty="0"/>
          </a:p>
          <a:p>
            <a:r>
              <a:rPr lang="pt-BR" dirty="0"/>
              <a:t>Baixo de </a:t>
            </a:r>
            <a:r>
              <a:rPr lang="pt-BR" i="1" dirty="0" err="1"/>
              <a:t>oom-pah</a:t>
            </a:r>
            <a:endParaRPr lang="pt-BR" dirty="0"/>
          </a:p>
          <a:p>
            <a:r>
              <a:rPr lang="pt-BR" dirty="0"/>
              <a:t>Forma “rondó”</a:t>
            </a:r>
          </a:p>
          <a:p>
            <a:endParaRPr lang="pt-BR" dirty="0"/>
          </a:p>
        </p:txBody>
      </p:sp>
      <p:pic>
        <p:nvPicPr>
          <p:cNvPr id="3074" name="Picture 2" descr="003">
            <a:extLst>
              <a:ext uri="{FF2B5EF4-FFF2-40B4-BE49-F238E27FC236}">
                <a16:creationId xmlns:a16="http://schemas.microsoft.com/office/drawing/2014/main" id="{953C4B9F-26AE-4AB4-943F-A24738E86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12" y="2080258"/>
            <a:ext cx="6772251" cy="76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04">
            <a:extLst>
              <a:ext uri="{FF2B5EF4-FFF2-40B4-BE49-F238E27FC236}">
                <a16:creationId xmlns:a16="http://schemas.microsoft.com/office/drawing/2014/main" id="{E733F77E-A95F-4FF7-9E16-A2CE74EEB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12" y="2840693"/>
            <a:ext cx="6772252" cy="84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005">
            <a:extLst>
              <a:ext uri="{FF2B5EF4-FFF2-40B4-BE49-F238E27FC236}">
                <a16:creationId xmlns:a16="http://schemas.microsoft.com/office/drawing/2014/main" id="{EF6C8980-4994-4508-B80E-EBB89DD77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12" y="3689602"/>
            <a:ext cx="6772252" cy="89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001">
            <a:extLst>
              <a:ext uri="{FF2B5EF4-FFF2-40B4-BE49-F238E27FC236}">
                <a16:creationId xmlns:a16="http://schemas.microsoft.com/office/drawing/2014/main" id="{93313368-0708-4143-87F5-325173A2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12" y="4549695"/>
            <a:ext cx="6772252" cy="82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5">
            <a:extLst>
              <a:ext uri="{FF2B5EF4-FFF2-40B4-BE49-F238E27FC236}">
                <a16:creationId xmlns:a16="http://schemas.microsoft.com/office/drawing/2014/main" id="{DFCB1EB6-3418-4AAE-9F8C-6E9F0B4B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1" y="3920266"/>
            <a:ext cx="4913226" cy="145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3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6B409-EF2F-40B1-B621-3FE6AF6F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recomendada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6F567-B067-4B5F-8FCD-2059A527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BERLIN, Edward A. </a:t>
            </a:r>
            <a:r>
              <a:rPr lang="en-US" i="1" dirty="0"/>
              <a:t>Ragtime</a:t>
            </a:r>
            <a:r>
              <a:rPr lang="en-US" dirty="0"/>
              <a:t>: a musical and cultural history. California, University of </a:t>
            </a:r>
            <a:r>
              <a:rPr lang="en-US" dirty="0" err="1"/>
              <a:t>Califonia</a:t>
            </a:r>
            <a:r>
              <a:rPr lang="en-US" dirty="0"/>
              <a:t> Press, 1980</a:t>
            </a:r>
            <a:endParaRPr lang="pt-BR" dirty="0"/>
          </a:p>
          <a:p>
            <a:r>
              <a:rPr lang="en-US" dirty="0"/>
              <a:t>BLESH, Rudi; JANIS, Harriet. </a:t>
            </a:r>
            <a:r>
              <a:rPr lang="en-US" i="1" dirty="0"/>
              <a:t>They All Played Ragtime</a:t>
            </a:r>
            <a:r>
              <a:rPr lang="en-US" dirty="0"/>
              <a:t>: the true story of an </a:t>
            </a:r>
            <a:r>
              <a:rPr lang="en-US" dirty="0" err="1"/>
              <a:t>american</a:t>
            </a:r>
            <a:r>
              <a:rPr lang="en-US" dirty="0"/>
              <a:t> music. </a:t>
            </a:r>
            <a:r>
              <a:rPr lang="pt-BR" dirty="0"/>
              <a:t>Londres, </a:t>
            </a:r>
            <a:r>
              <a:rPr lang="pt-BR" dirty="0" err="1"/>
              <a:t>Sidgwick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Jackson, 1958</a:t>
            </a:r>
          </a:p>
          <a:p>
            <a:r>
              <a:rPr lang="en-US" dirty="0"/>
              <a:t>HASSE, John E. </a:t>
            </a:r>
            <a:r>
              <a:rPr lang="en-US" i="1" dirty="0"/>
              <a:t>Ragtime</a:t>
            </a:r>
            <a:r>
              <a:rPr lang="en-US" dirty="0"/>
              <a:t>: its history, composers, and music. </a:t>
            </a:r>
            <a:r>
              <a:rPr lang="en-US" dirty="0" err="1"/>
              <a:t>Londres</a:t>
            </a:r>
            <a:r>
              <a:rPr lang="en-US" dirty="0"/>
              <a:t>, The Macmillan Press LTD, 1985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013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94</TotalTime>
  <Words>206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Tipo de Madeira</vt:lpstr>
      <vt:lpstr>Ragtime: breve história, características e principais compositores</vt:lpstr>
      <vt:lpstr>Origens do Ragtime</vt:lpstr>
      <vt:lpstr>A sociedade na “Era do Ragtime”</vt:lpstr>
      <vt:lpstr>Principais compositores</vt:lpstr>
      <vt:lpstr>Características do Ragtime</vt:lpstr>
      <vt:lpstr>Bibliografia recomendada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Ragtime: breve história, características e principais compositores</dc:title>
  <dc:creator>Guilherme</dc:creator>
  <cp:lastModifiedBy>Guilherme</cp:lastModifiedBy>
  <cp:revision>5</cp:revision>
  <dcterms:created xsi:type="dcterms:W3CDTF">2017-08-20T12:51:17Z</dcterms:created>
  <dcterms:modified xsi:type="dcterms:W3CDTF">2017-08-21T22:49:11Z</dcterms:modified>
</cp:coreProperties>
</file>