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8" r:id="rId5"/>
    <p:sldId id="269" r:id="rId6"/>
    <p:sldId id="270" r:id="rId7"/>
    <p:sldId id="257" r:id="rId8"/>
    <p:sldId id="258" r:id="rId9"/>
    <p:sldId id="259" r:id="rId10"/>
    <p:sldId id="260" r:id="rId11"/>
    <p:sldId id="261" r:id="rId12"/>
    <p:sldId id="263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465E24-F207-49B4-8181-CC7BE222C6B6}" v="38" dt="2020-02-27T16:41:06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7.svg"/><Relationship Id="rId1" Type="http://schemas.openxmlformats.org/officeDocument/2006/relationships/image" Target="../media/image16.png"/><Relationship Id="rId6" Type="http://schemas.openxmlformats.org/officeDocument/2006/relationships/image" Target="../media/image11.svg"/><Relationship Id="rId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6B026-66D4-43BE-BC75-0C1F5F7E43D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1D997E4-D0FE-4D51-8EB1-CAA2F226E85A}">
      <dgm:prSet/>
      <dgm:spPr/>
      <dgm:t>
        <a:bodyPr/>
        <a:lstStyle/>
        <a:p>
          <a:r>
            <a:rPr lang="pt-BR"/>
            <a:t>Histoire des annales;</a:t>
          </a:r>
          <a:endParaRPr lang="en-US"/>
        </a:p>
      </dgm:t>
    </dgm:pt>
    <dgm:pt modelId="{6EA195BF-3ABD-4E1B-BE5F-54E79D0A800B}" type="parTrans" cxnId="{E549D568-5B74-49EC-9B25-0C97B2B3983D}">
      <dgm:prSet/>
      <dgm:spPr/>
      <dgm:t>
        <a:bodyPr/>
        <a:lstStyle/>
        <a:p>
          <a:endParaRPr lang="en-US"/>
        </a:p>
      </dgm:t>
    </dgm:pt>
    <dgm:pt modelId="{1C122C8B-0DD3-4FD3-9743-9C6C19C92152}" type="sibTrans" cxnId="{E549D568-5B74-49EC-9B25-0C97B2B3983D}">
      <dgm:prSet/>
      <dgm:spPr/>
      <dgm:t>
        <a:bodyPr/>
        <a:lstStyle/>
        <a:p>
          <a:endParaRPr lang="en-US"/>
        </a:p>
      </dgm:t>
    </dgm:pt>
    <dgm:pt modelId="{05D58304-B9FC-43A8-8C96-7002ECB122E2}">
      <dgm:prSet/>
      <dgm:spPr/>
      <dgm:t>
        <a:bodyPr/>
        <a:lstStyle/>
        <a:p>
          <a:r>
            <a:rPr lang="pt-BR"/>
            <a:t>Crítica à história dos vencedores;</a:t>
          </a:r>
          <a:endParaRPr lang="en-US"/>
        </a:p>
      </dgm:t>
    </dgm:pt>
    <dgm:pt modelId="{EFD42924-78E7-4F09-8176-646786F76427}" type="parTrans" cxnId="{DBC29132-7DF0-4300-9633-6A26B585726B}">
      <dgm:prSet/>
      <dgm:spPr/>
      <dgm:t>
        <a:bodyPr/>
        <a:lstStyle/>
        <a:p>
          <a:endParaRPr lang="en-US"/>
        </a:p>
      </dgm:t>
    </dgm:pt>
    <dgm:pt modelId="{287F26D9-2FB7-487A-BA65-C046B471FB94}" type="sibTrans" cxnId="{DBC29132-7DF0-4300-9633-6A26B585726B}">
      <dgm:prSet/>
      <dgm:spPr/>
      <dgm:t>
        <a:bodyPr/>
        <a:lstStyle/>
        <a:p>
          <a:endParaRPr lang="en-US"/>
        </a:p>
      </dgm:t>
    </dgm:pt>
    <dgm:pt modelId="{1480A9FA-A8AA-46F8-94D0-61C6BECECA2C}">
      <dgm:prSet/>
      <dgm:spPr/>
      <dgm:t>
        <a:bodyPr/>
        <a:lstStyle/>
        <a:p>
          <a:r>
            <a:rPr lang="pt-BR"/>
            <a:t>Procura de novas fontes;</a:t>
          </a:r>
          <a:endParaRPr lang="en-US"/>
        </a:p>
      </dgm:t>
    </dgm:pt>
    <dgm:pt modelId="{705BDA0C-7646-464C-816F-8CC3F5107BAE}" type="parTrans" cxnId="{D62D2EC4-B9A0-4360-B019-99118788208C}">
      <dgm:prSet/>
      <dgm:spPr/>
      <dgm:t>
        <a:bodyPr/>
        <a:lstStyle/>
        <a:p>
          <a:endParaRPr lang="en-US"/>
        </a:p>
      </dgm:t>
    </dgm:pt>
    <dgm:pt modelId="{E529FEE9-1BEB-4BD5-BC25-3CD47EB798D3}" type="sibTrans" cxnId="{D62D2EC4-B9A0-4360-B019-99118788208C}">
      <dgm:prSet/>
      <dgm:spPr/>
      <dgm:t>
        <a:bodyPr/>
        <a:lstStyle/>
        <a:p>
          <a:endParaRPr lang="en-US"/>
        </a:p>
      </dgm:t>
    </dgm:pt>
    <dgm:pt modelId="{BB4AC5AD-013A-4380-909D-2808669A690C}">
      <dgm:prSet/>
      <dgm:spPr/>
      <dgm:t>
        <a:bodyPr/>
        <a:lstStyle/>
        <a:p>
          <a:r>
            <a:rPr lang="pt-BR"/>
            <a:t>Definição de narrativas complementares;</a:t>
          </a:r>
          <a:endParaRPr lang="en-US"/>
        </a:p>
      </dgm:t>
    </dgm:pt>
    <dgm:pt modelId="{293FE08F-D61D-47BD-89D3-7B3C130CEEFC}" type="parTrans" cxnId="{09D22B50-27B2-47D5-BA3A-48CA0AF391AB}">
      <dgm:prSet/>
      <dgm:spPr/>
      <dgm:t>
        <a:bodyPr/>
        <a:lstStyle/>
        <a:p>
          <a:endParaRPr lang="en-US"/>
        </a:p>
      </dgm:t>
    </dgm:pt>
    <dgm:pt modelId="{C7968B85-C8B7-4F0E-92F7-67873B920D22}" type="sibTrans" cxnId="{09D22B50-27B2-47D5-BA3A-48CA0AF391AB}">
      <dgm:prSet/>
      <dgm:spPr/>
      <dgm:t>
        <a:bodyPr/>
        <a:lstStyle/>
        <a:p>
          <a:endParaRPr lang="en-US"/>
        </a:p>
      </dgm:t>
    </dgm:pt>
    <dgm:pt modelId="{C54FDD9B-9B58-43C9-9CE4-5C470F3F6524}">
      <dgm:prSet/>
      <dgm:spPr/>
      <dgm:t>
        <a:bodyPr/>
        <a:lstStyle/>
        <a:p>
          <a:r>
            <a:rPr lang="pt-BR"/>
            <a:t>Novos objetos de investigação;</a:t>
          </a:r>
          <a:endParaRPr lang="en-US"/>
        </a:p>
      </dgm:t>
    </dgm:pt>
    <dgm:pt modelId="{C59AF24D-6874-4C26-9D7C-C0F91B9B67F1}" type="parTrans" cxnId="{E18D4946-61C3-49F9-9BBC-7E994E04BC14}">
      <dgm:prSet/>
      <dgm:spPr/>
      <dgm:t>
        <a:bodyPr/>
        <a:lstStyle/>
        <a:p>
          <a:endParaRPr lang="en-US"/>
        </a:p>
      </dgm:t>
    </dgm:pt>
    <dgm:pt modelId="{A9AE0A9B-B157-401E-A6BD-BD7D822D2EE1}" type="sibTrans" cxnId="{E18D4946-61C3-49F9-9BBC-7E994E04BC14}">
      <dgm:prSet/>
      <dgm:spPr/>
      <dgm:t>
        <a:bodyPr/>
        <a:lstStyle/>
        <a:p>
          <a:endParaRPr lang="en-US"/>
        </a:p>
      </dgm:t>
    </dgm:pt>
    <dgm:pt modelId="{616F1517-9C93-4BF4-86A7-09FD5A1CDC4C}" type="pres">
      <dgm:prSet presAssocID="{F1B6B026-66D4-43BE-BC75-0C1F5F7E43D7}" presName="root" presStyleCnt="0">
        <dgm:presLayoutVars>
          <dgm:dir/>
          <dgm:resizeHandles val="exact"/>
        </dgm:presLayoutVars>
      </dgm:prSet>
      <dgm:spPr/>
    </dgm:pt>
    <dgm:pt modelId="{B32ADB81-C719-4C2B-8611-5506D8EC6355}" type="pres">
      <dgm:prSet presAssocID="{71D997E4-D0FE-4D51-8EB1-CAA2F226E85A}" presName="compNode" presStyleCnt="0"/>
      <dgm:spPr/>
    </dgm:pt>
    <dgm:pt modelId="{3F11C23E-BF42-4D3B-9C76-40C29AC20C8B}" type="pres">
      <dgm:prSet presAssocID="{71D997E4-D0FE-4D51-8EB1-CAA2F226E85A}" presName="bgRect" presStyleLbl="bgShp" presStyleIdx="0" presStyleCnt="5"/>
      <dgm:spPr/>
    </dgm:pt>
    <dgm:pt modelId="{3B69A2F2-D230-4AA7-B57B-9ECFE3616268}" type="pres">
      <dgm:prSet presAssocID="{71D997E4-D0FE-4D51-8EB1-CAA2F226E85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51D3CBE3-B6C3-4F39-AD52-A79A79CDCCA7}" type="pres">
      <dgm:prSet presAssocID="{71D997E4-D0FE-4D51-8EB1-CAA2F226E85A}" presName="spaceRect" presStyleCnt="0"/>
      <dgm:spPr/>
    </dgm:pt>
    <dgm:pt modelId="{DD121087-2E44-47CD-A4E4-AD25285755C0}" type="pres">
      <dgm:prSet presAssocID="{71D997E4-D0FE-4D51-8EB1-CAA2F226E85A}" presName="parTx" presStyleLbl="revTx" presStyleIdx="0" presStyleCnt="5">
        <dgm:presLayoutVars>
          <dgm:chMax val="0"/>
          <dgm:chPref val="0"/>
        </dgm:presLayoutVars>
      </dgm:prSet>
      <dgm:spPr/>
    </dgm:pt>
    <dgm:pt modelId="{5CAB893D-809B-42BA-A229-DA1FDFD2B187}" type="pres">
      <dgm:prSet presAssocID="{1C122C8B-0DD3-4FD3-9743-9C6C19C92152}" presName="sibTrans" presStyleCnt="0"/>
      <dgm:spPr/>
    </dgm:pt>
    <dgm:pt modelId="{99B91CCD-FCA1-48F1-A542-FEA2D5E0F0ED}" type="pres">
      <dgm:prSet presAssocID="{05D58304-B9FC-43A8-8C96-7002ECB122E2}" presName="compNode" presStyleCnt="0"/>
      <dgm:spPr/>
    </dgm:pt>
    <dgm:pt modelId="{71C51228-1F54-4148-B0A8-856DAB8D09DC}" type="pres">
      <dgm:prSet presAssocID="{05D58304-B9FC-43A8-8C96-7002ECB122E2}" presName="bgRect" presStyleLbl="bgShp" presStyleIdx="1" presStyleCnt="5"/>
      <dgm:spPr/>
    </dgm:pt>
    <dgm:pt modelId="{436FCD49-9ABD-40A1-8397-E4A379752817}" type="pres">
      <dgm:prSet presAssocID="{05D58304-B9FC-43A8-8C96-7002ECB122E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BFDFF38-D72D-4850-AC3A-1854615C7950}" type="pres">
      <dgm:prSet presAssocID="{05D58304-B9FC-43A8-8C96-7002ECB122E2}" presName="spaceRect" presStyleCnt="0"/>
      <dgm:spPr/>
    </dgm:pt>
    <dgm:pt modelId="{ACF1C5FF-05E5-454F-9781-AC23ACBB7546}" type="pres">
      <dgm:prSet presAssocID="{05D58304-B9FC-43A8-8C96-7002ECB122E2}" presName="parTx" presStyleLbl="revTx" presStyleIdx="1" presStyleCnt="5">
        <dgm:presLayoutVars>
          <dgm:chMax val="0"/>
          <dgm:chPref val="0"/>
        </dgm:presLayoutVars>
      </dgm:prSet>
      <dgm:spPr/>
    </dgm:pt>
    <dgm:pt modelId="{1668D065-C933-4FDB-BF7C-67D857ED974A}" type="pres">
      <dgm:prSet presAssocID="{287F26D9-2FB7-487A-BA65-C046B471FB94}" presName="sibTrans" presStyleCnt="0"/>
      <dgm:spPr/>
    </dgm:pt>
    <dgm:pt modelId="{FAC4DFE9-CD52-46B3-859D-CC7D2F4CBED4}" type="pres">
      <dgm:prSet presAssocID="{1480A9FA-A8AA-46F8-94D0-61C6BECECA2C}" presName="compNode" presStyleCnt="0"/>
      <dgm:spPr/>
    </dgm:pt>
    <dgm:pt modelId="{B5903626-6BB7-4A05-A5A5-405E03350A22}" type="pres">
      <dgm:prSet presAssocID="{1480A9FA-A8AA-46F8-94D0-61C6BECECA2C}" presName="bgRect" presStyleLbl="bgShp" presStyleIdx="2" presStyleCnt="5"/>
      <dgm:spPr/>
    </dgm:pt>
    <dgm:pt modelId="{871BE8CA-9C76-40D3-9C08-77947B79CD05}" type="pres">
      <dgm:prSet presAssocID="{1480A9FA-A8AA-46F8-94D0-61C6BECECA2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int"/>
        </a:ext>
      </dgm:extLst>
    </dgm:pt>
    <dgm:pt modelId="{DE23E44C-F786-4EBB-9674-281F337853C2}" type="pres">
      <dgm:prSet presAssocID="{1480A9FA-A8AA-46F8-94D0-61C6BECECA2C}" presName="spaceRect" presStyleCnt="0"/>
      <dgm:spPr/>
    </dgm:pt>
    <dgm:pt modelId="{0E9EAF85-DC89-496E-8A75-F6FA24E71317}" type="pres">
      <dgm:prSet presAssocID="{1480A9FA-A8AA-46F8-94D0-61C6BECECA2C}" presName="parTx" presStyleLbl="revTx" presStyleIdx="2" presStyleCnt="5">
        <dgm:presLayoutVars>
          <dgm:chMax val="0"/>
          <dgm:chPref val="0"/>
        </dgm:presLayoutVars>
      </dgm:prSet>
      <dgm:spPr/>
    </dgm:pt>
    <dgm:pt modelId="{4B3FFD50-60CA-466B-B156-131DC639F85E}" type="pres">
      <dgm:prSet presAssocID="{E529FEE9-1BEB-4BD5-BC25-3CD47EB798D3}" presName="sibTrans" presStyleCnt="0"/>
      <dgm:spPr/>
    </dgm:pt>
    <dgm:pt modelId="{A0E4509F-01AB-4CFB-A8EA-F981973D55B3}" type="pres">
      <dgm:prSet presAssocID="{BB4AC5AD-013A-4380-909D-2808669A690C}" presName="compNode" presStyleCnt="0"/>
      <dgm:spPr/>
    </dgm:pt>
    <dgm:pt modelId="{0EBCC05D-B864-46E6-8883-8D0E5E03B233}" type="pres">
      <dgm:prSet presAssocID="{BB4AC5AD-013A-4380-909D-2808669A690C}" presName="bgRect" presStyleLbl="bgShp" presStyleIdx="3" presStyleCnt="5"/>
      <dgm:spPr/>
    </dgm:pt>
    <dgm:pt modelId="{CDAB67DF-DD41-484D-9385-93A5E11DEB85}" type="pres">
      <dgm:prSet presAssocID="{BB4AC5AD-013A-4380-909D-2808669A690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BB09CBC8-C2BF-4D2C-8324-83758DFCE297}" type="pres">
      <dgm:prSet presAssocID="{BB4AC5AD-013A-4380-909D-2808669A690C}" presName="spaceRect" presStyleCnt="0"/>
      <dgm:spPr/>
    </dgm:pt>
    <dgm:pt modelId="{4C0DCE3D-BF5E-4810-9466-C4D3256A6B8D}" type="pres">
      <dgm:prSet presAssocID="{BB4AC5AD-013A-4380-909D-2808669A690C}" presName="parTx" presStyleLbl="revTx" presStyleIdx="3" presStyleCnt="5">
        <dgm:presLayoutVars>
          <dgm:chMax val="0"/>
          <dgm:chPref val="0"/>
        </dgm:presLayoutVars>
      </dgm:prSet>
      <dgm:spPr/>
    </dgm:pt>
    <dgm:pt modelId="{D8263DB1-7571-4F44-9FFA-443DD2762EB9}" type="pres">
      <dgm:prSet presAssocID="{C7968B85-C8B7-4F0E-92F7-67873B920D22}" presName="sibTrans" presStyleCnt="0"/>
      <dgm:spPr/>
    </dgm:pt>
    <dgm:pt modelId="{E3A6BE0D-B0F0-41EA-86B8-034D55615827}" type="pres">
      <dgm:prSet presAssocID="{C54FDD9B-9B58-43C9-9CE4-5C470F3F6524}" presName="compNode" presStyleCnt="0"/>
      <dgm:spPr/>
    </dgm:pt>
    <dgm:pt modelId="{6EBF2D81-F6CC-4BBA-BF79-C000BBC1D32B}" type="pres">
      <dgm:prSet presAssocID="{C54FDD9B-9B58-43C9-9CE4-5C470F3F6524}" presName="bgRect" presStyleLbl="bgShp" presStyleIdx="4" presStyleCnt="5"/>
      <dgm:spPr/>
    </dgm:pt>
    <dgm:pt modelId="{5C877396-326A-4F3F-8692-57E3DBE0456F}" type="pres">
      <dgm:prSet presAssocID="{C54FDD9B-9B58-43C9-9CE4-5C470F3F652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A4733CE3-A4E0-4FE2-9C50-FD0979203DD4}" type="pres">
      <dgm:prSet presAssocID="{C54FDD9B-9B58-43C9-9CE4-5C470F3F6524}" presName="spaceRect" presStyleCnt="0"/>
      <dgm:spPr/>
    </dgm:pt>
    <dgm:pt modelId="{A5D0D22D-065A-46C8-9DFA-1C6440F67F5A}" type="pres">
      <dgm:prSet presAssocID="{C54FDD9B-9B58-43C9-9CE4-5C470F3F652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4AB2D01-5C65-4F0C-8C94-1F5BE17E263D}" type="presOf" srcId="{1480A9FA-A8AA-46F8-94D0-61C6BECECA2C}" destId="{0E9EAF85-DC89-496E-8A75-F6FA24E71317}" srcOrd="0" destOrd="0" presId="urn:microsoft.com/office/officeart/2018/2/layout/IconVerticalSolidList"/>
    <dgm:cxn modelId="{DBC29132-7DF0-4300-9633-6A26B585726B}" srcId="{F1B6B026-66D4-43BE-BC75-0C1F5F7E43D7}" destId="{05D58304-B9FC-43A8-8C96-7002ECB122E2}" srcOrd="1" destOrd="0" parTransId="{EFD42924-78E7-4F09-8176-646786F76427}" sibTransId="{287F26D9-2FB7-487A-BA65-C046B471FB94}"/>
    <dgm:cxn modelId="{BF862941-D6A0-4345-BF43-339BAC89592C}" type="presOf" srcId="{F1B6B026-66D4-43BE-BC75-0C1F5F7E43D7}" destId="{616F1517-9C93-4BF4-86A7-09FD5A1CDC4C}" srcOrd="0" destOrd="0" presId="urn:microsoft.com/office/officeart/2018/2/layout/IconVerticalSolidList"/>
    <dgm:cxn modelId="{5B594643-C582-4210-B0C8-344CD2649E54}" type="presOf" srcId="{05D58304-B9FC-43A8-8C96-7002ECB122E2}" destId="{ACF1C5FF-05E5-454F-9781-AC23ACBB7546}" srcOrd="0" destOrd="0" presId="urn:microsoft.com/office/officeart/2018/2/layout/IconVerticalSolidList"/>
    <dgm:cxn modelId="{E18D4946-61C3-49F9-9BBC-7E994E04BC14}" srcId="{F1B6B026-66D4-43BE-BC75-0C1F5F7E43D7}" destId="{C54FDD9B-9B58-43C9-9CE4-5C470F3F6524}" srcOrd="4" destOrd="0" parTransId="{C59AF24D-6874-4C26-9D7C-C0F91B9B67F1}" sibTransId="{A9AE0A9B-B157-401E-A6BD-BD7D822D2EE1}"/>
    <dgm:cxn modelId="{E549D568-5B74-49EC-9B25-0C97B2B3983D}" srcId="{F1B6B026-66D4-43BE-BC75-0C1F5F7E43D7}" destId="{71D997E4-D0FE-4D51-8EB1-CAA2F226E85A}" srcOrd="0" destOrd="0" parTransId="{6EA195BF-3ABD-4E1B-BE5F-54E79D0A800B}" sibTransId="{1C122C8B-0DD3-4FD3-9743-9C6C19C92152}"/>
    <dgm:cxn modelId="{09D22B50-27B2-47D5-BA3A-48CA0AF391AB}" srcId="{F1B6B026-66D4-43BE-BC75-0C1F5F7E43D7}" destId="{BB4AC5AD-013A-4380-909D-2808669A690C}" srcOrd="3" destOrd="0" parTransId="{293FE08F-D61D-47BD-89D3-7B3C130CEEFC}" sibTransId="{C7968B85-C8B7-4F0E-92F7-67873B920D22}"/>
    <dgm:cxn modelId="{A62C7B9E-3D6B-4EFB-8198-8726AD861E14}" type="presOf" srcId="{C54FDD9B-9B58-43C9-9CE4-5C470F3F6524}" destId="{A5D0D22D-065A-46C8-9DFA-1C6440F67F5A}" srcOrd="0" destOrd="0" presId="urn:microsoft.com/office/officeart/2018/2/layout/IconVerticalSolidList"/>
    <dgm:cxn modelId="{A8B519AD-A12D-4921-9E8D-B46AEB3B4784}" type="presOf" srcId="{BB4AC5AD-013A-4380-909D-2808669A690C}" destId="{4C0DCE3D-BF5E-4810-9466-C4D3256A6B8D}" srcOrd="0" destOrd="0" presId="urn:microsoft.com/office/officeart/2018/2/layout/IconVerticalSolidList"/>
    <dgm:cxn modelId="{BCB93BBB-F610-4D30-AF03-4B2A8D202EC3}" type="presOf" srcId="{71D997E4-D0FE-4D51-8EB1-CAA2F226E85A}" destId="{DD121087-2E44-47CD-A4E4-AD25285755C0}" srcOrd="0" destOrd="0" presId="urn:microsoft.com/office/officeart/2018/2/layout/IconVerticalSolidList"/>
    <dgm:cxn modelId="{D62D2EC4-B9A0-4360-B019-99118788208C}" srcId="{F1B6B026-66D4-43BE-BC75-0C1F5F7E43D7}" destId="{1480A9FA-A8AA-46F8-94D0-61C6BECECA2C}" srcOrd="2" destOrd="0" parTransId="{705BDA0C-7646-464C-816F-8CC3F5107BAE}" sibTransId="{E529FEE9-1BEB-4BD5-BC25-3CD47EB798D3}"/>
    <dgm:cxn modelId="{73B69440-6F07-4EE9-8E09-DA13C66881E3}" type="presParOf" srcId="{616F1517-9C93-4BF4-86A7-09FD5A1CDC4C}" destId="{B32ADB81-C719-4C2B-8611-5506D8EC6355}" srcOrd="0" destOrd="0" presId="urn:microsoft.com/office/officeart/2018/2/layout/IconVerticalSolidList"/>
    <dgm:cxn modelId="{878A2DBF-FE06-466C-8CB3-F41A21BFE7CB}" type="presParOf" srcId="{B32ADB81-C719-4C2B-8611-5506D8EC6355}" destId="{3F11C23E-BF42-4D3B-9C76-40C29AC20C8B}" srcOrd="0" destOrd="0" presId="urn:microsoft.com/office/officeart/2018/2/layout/IconVerticalSolidList"/>
    <dgm:cxn modelId="{2A1296A1-51A6-4CEC-8F29-C50A85DD6CF1}" type="presParOf" srcId="{B32ADB81-C719-4C2B-8611-5506D8EC6355}" destId="{3B69A2F2-D230-4AA7-B57B-9ECFE3616268}" srcOrd="1" destOrd="0" presId="urn:microsoft.com/office/officeart/2018/2/layout/IconVerticalSolidList"/>
    <dgm:cxn modelId="{89BF4B6B-1101-47B4-9039-CD5D53C68219}" type="presParOf" srcId="{B32ADB81-C719-4C2B-8611-5506D8EC6355}" destId="{51D3CBE3-B6C3-4F39-AD52-A79A79CDCCA7}" srcOrd="2" destOrd="0" presId="urn:microsoft.com/office/officeart/2018/2/layout/IconVerticalSolidList"/>
    <dgm:cxn modelId="{7CC260F9-B3FA-4594-8DBC-525750F82AF5}" type="presParOf" srcId="{B32ADB81-C719-4C2B-8611-5506D8EC6355}" destId="{DD121087-2E44-47CD-A4E4-AD25285755C0}" srcOrd="3" destOrd="0" presId="urn:microsoft.com/office/officeart/2018/2/layout/IconVerticalSolidList"/>
    <dgm:cxn modelId="{03F15679-11D6-4966-8A1E-ACD2599EAEF9}" type="presParOf" srcId="{616F1517-9C93-4BF4-86A7-09FD5A1CDC4C}" destId="{5CAB893D-809B-42BA-A229-DA1FDFD2B187}" srcOrd="1" destOrd="0" presId="urn:microsoft.com/office/officeart/2018/2/layout/IconVerticalSolidList"/>
    <dgm:cxn modelId="{67D7AD86-1C13-4FAB-9978-674CA630FBD6}" type="presParOf" srcId="{616F1517-9C93-4BF4-86A7-09FD5A1CDC4C}" destId="{99B91CCD-FCA1-48F1-A542-FEA2D5E0F0ED}" srcOrd="2" destOrd="0" presId="urn:microsoft.com/office/officeart/2018/2/layout/IconVerticalSolidList"/>
    <dgm:cxn modelId="{C67865E4-928E-4E37-98D3-145928A64FFB}" type="presParOf" srcId="{99B91CCD-FCA1-48F1-A542-FEA2D5E0F0ED}" destId="{71C51228-1F54-4148-B0A8-856DAB8D09DC}" srcOrd="0" destOrd="0" presId="urn:microsoft.com/office/officeart/2018/2/layout/IconVerticalSolidList"/>
    <dgm:cxn modelId="{9F14E1B8-0F2A-4AB3-9AFA-DE8253B0441E}" type="presParOf" srcId="{99B91CCD-FCA1-48F1-A542-FEA2D5E0F0ED}" destId="{436FCD49-9ABD-40A1-8397-E4A379752817}" srcOrd="1" destOrd="0" presId="urn:microsoft.com/office/officeart/2018/2/layout/IconVerticalSolidList"/>
    <dgm:cxn modelId="{5305C7AE-9028-431B-87BF-477C2348C976}" type="presParOf" srcId="{99B91CCD-FCA1-48F1-A542-FEA2D5E0F0ED}" destId="{6BFDFF38-D72D-4850-AC3A-1854615C7950}" srcOrd="2" destOrd="0" presId="urn:microsoft.com/office/officeart/2018/2/layout/IconVerticalSolidList"/>
    <dgm:cxn modelId="{0126E6E2-E21D-43A0-8EAF-02716442BCEE}" type="presParOf" srcId="{99B91CCD-FCA1-48F1-A542-FEA2D5E0F0ED}" destId="{ACF1C5FF-05E5-454F-9781-AC23ACBB7546}" srcOrd="3" destOrd="0" presId="urn:microsoft.com/office/officeart/2018/2/layout/IconVerticalSolidList"/>
    <dgm:cxn modelId="{33357F2D-FE5D-49C9-ACAD-C3D1533A4CCD}" type="presParOf" srcId="{616F1517-9C93-4BF4-86A7-09FD5A1CDC4C}" destId="{1668D065-C933-4FDB-BF7C-67D857ED974A}" srcOrd="3" destOrd="0" presId="urn:microsoft.com/office/officeart/2018/2/layout/IconVerticalSolidList"/>
    <dgm:cxn modelId="{2B39B5C1-C672-4CB1-98B5-12EB119C481F}" type="presParOf" srcId="{616F1517-9C93-4BF4-86A7-09FD5A1CDC4C}" destId="{FAC4DFE9-CD52-46B3-859D-CC7D2F4CBED4}" srcOrd="4" destOrd="0" presId="urn:microsoft.com/office/officeart/2018/2/layout/IconVerticalSolidList"/>
    <dgm:cxn modelId="{22E959BD-4C45-4160-9054-8DE75A1E3657}" type="presParOf" srcId="{FAC4DFE9-CD52-46B3-859D-CC7D2F4CBED4}" destId="{B5903626-6BB7-4A05-A5A5-405E03350A22}" srcOrd="0" destOrd="0" presId="urn:microsoft.com/office/officeart/2018/2/layout/IconVerticalSolidList"/>
    <dgm:cxn modelId="{849FDF01-A457-4507-877C-C9669A8AF3B6}" type="presParOf" srcId="{FAC4DFE9-CD52-46B3-859D-CC7D2F4CBED4}" destId="{871BE8CA-9C76-40D3-9C08-77947B79CD05}" srcOrd="1" destOrd="0" presId="urn:microsoft.com/office/officeart/2018/2/layout/IconVerticalSolidList"/>
    <dgm:cxn modelId="{AFC2F555-6184-4D55-A251-FC4C96421E34}" type="presParOf" srcId="{FAC4DFE9-CD52-46B3-859D-CC7D2F4CBED4}" destId="{DE23E44C-F786-4EBB-9674-281F337853C2}" srcOrd="2" destOrd="0" presId="urn:microsoft.com/office/officeart/2018/2/layout/IconVerticalSolidList"/>
    <dgm:cxn modelId="{E71A1618-751D-439E-8050-805DE4D1AC66}" type="presParOf" srcId="{FAC4DFE9-CD52-46B3-859D-CC7D2F4CBED4}" destId="{0E9EAF85-DC89-496E-8A75-F6FA24E71317}" srcOrd="3" destOrd="0" presId="urn:microsoft.com/office/officeart/2018/2/layout/IconVerticalSolidList"/>
    <dgm:cxn modelId="{1E5CCCAE-9C97-42A9-A8DF-69F210AC0DB7}" type="presParOf" srcId="{616F1517-9C93-4BF4-86A7-09FD5A1CDC4C}" destId="{4B3FFD50-60CA-466B-B156-131DC639F85E}" srcOrd="5" destOrd="0" presId="urn:microsoft.com/office/officeart/2018/2/layout/IconVerticalSolidList"/>
    <dgm:cxn modelId="{105BA186-D395-4C68-A88D-B770BBEC6E3D}" type="presParOf" srcId="{616F1517-9C93-4BF4-86A7-09FD5A1CDC4C}" destId="{A0E4509F-01AB-4CFB-A8EA-F981973D55B3}" srcOrd="6" destOrd="0" presId="urn:microsoft.com/office/officeart/2018/2/layout/IconVerticalSolidList"/>
    <dgm:cxn modelId="{67D14C23-3855-4271-8454-285E9CB83CF9}" type="presParOf" srcId="{A0E4509F-01AB-4CFB-A8EA-F981973D55B3}" destId="{0EBCC05D-B864-46E6-8883-8D0E5E03B233}" srcOrd="0" destOrd="0" presId="urn:microsoft.com/office/officeart/2018/2/layout/IconVerticalSolidList"/>
    <dgm:cxn modelId="{3F899BF7-D04A-4B91-97F3-83D8BF89A869}" type="presParOf" srcId="{A0E4509F-01AB-4CFB-A8EA-F981973D55B3}" destId="{CDAB67DF-DD41-484D-9385-93A5E11DEB85}" srcOrd="1" destOrd="0" presId="urn:microsoft.com/office/officeart/2018/2/layout/IconVerticalSolidList"/>
    <dgm:cxn modelId="{89F771D1-EF6B-4DC9-9532-2663426C7F7A}" type="presParOf" srcId="{A0E4509F-01AB-4CFB-A8EA-F981973D55B3}" destId="{BB09CBC8-C2BF-4D2C-8324-83758DFCE297}" srcOrd="2" destOrd="0" presId="urn:microsoft.com/office/officeart/2018/2/layout/IconVerticalSolidList"/>
    <dgm:cxn modelId="{18CB61D7-DA83-4EA4-AFE9-5B66CF6E3EE8}" type="presParOf" srcId="{A0E4509F-01AB-4CFB-A8EA-F981973D55B3}" destId="{4C0DCE3D-BF5E-4810-9466-C4D3256A6B8D}" srcOrd="3" destOrd="0" presId="urn:microsoft.com/office/officeart/2018/2/layout/IconVerticalSolidList"/>
    <dgm:cxn modelId="{3E34851A-FB76-447A-A183-D2C920B08C4C}" type="presParOf" srcId="{616F1517-9C93-4BF4-86A7-09FD5A1CDC4C}" destId="{D8263DB1-7571-4F44-9FFA-443DD2762EB9}" srcOrd="7" destOrd="0" presId="urn:microsoft.com/office/officeart/2018/2/layout/IconVerticalSolidList"/>
    <dgm:cxn modelId="{D7CE3314-F989-497F-A520-5B24ED7C123B}" type="presParOf" srcId="{616F1517-9C93-4BF4-86A7-09FD5A1CDC4C}" destId="{E3A6BE0D-B0F0-41EA-86B8-034D55615827}" srcOrd="8" destOrd="0" presId="urn:microsoft.com/office/officeart/2018/2/layout/IconVerticalSolidList"/>
    <dgm:cxn modelId="{7DF87AB6-AD2A-4619-B768-9F60436742BB}" type="presParOf" srcId="{E3A6BE0D-B0F0-41EA-86B8-034D55615827}" destId="{6EBF2D81-F6CC-4BBA-BF79-C000BBC1D32B}" srcOrd="0" destOrd="0" presId="urn:microsoft.com/office/officeart/2018/2/layout/IconVerticalSolidList"/>
    <dgm:cxn modelId="{19BD90F5-8870-4165-B065-82FE06F9C711}" type="presParOf" srcId="{E3A6BE0D-B0F0-41EA-86B8-034D55615827}" destId="{5C877396-326A-4F3F-8692-57E3DBE0456F}" srcOrd="1" destOrd="0" presId="urn:microsoft.com/office/officeart/2018/2/layout/IconVerticalSolidList"/>
    <dgm:cxn modelId="{5CE5E013-44FC-4549-BE8D-8149B9991D3F}" type="presParOf" srcId="{E3A6BE0D-B0F0-41EA-86B8-034D55615827}" destId="{A4733CE3-A4E0-4FE2-9C50-FD0979203DD4}" srcOrd="2" destOrd="0" presId="urn:microsoft.com/office/officeart/2018/2/layout/IconVerticalSolidList"/>
    <dgm:cxn modelId="{25533CCD-5C24-42F4-93E9-59B647FAE39C}" type="presParOf" srcId="{E3A6BE0D-B0F0-41EA-86B8-034D55615827}" destId="{A5D0D22D-065A-46C8-9DFA-1C6440F67F5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1C23E-BF42-4D3B-9C76-40C29AC20C8B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9A2F2-D230-4AA7-B57B-9ECFE3616268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21087-2E44-47CD-A4E4-AD25285755C0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Histoire des annales;</a:t>
          </a:r>
          <a:endParaRPr lang="en-US" sz="1900" kern="1200"/>
        </a:p>
      </dsp:txBody>
      <dsp:txXfrm>
        <a:off x="1133349" y="4606"/>
        <a:ext cx="5455341" cy="981254"/>
      </dsp:txXfrm>
    </dsp:sp>
    <dsp:sp modelId="{71C51228-1F54-4148-B0A8-856DAB8D09DC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FCD49-9ABD-40A1-8397-E4A379752817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1C5FF-05E5-454F-9781-AC23ACBB7546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Crítica à história dos vencedores;</a:t>
          </a:r>
          <a:endParaRPr lang="en-US" sz="1900" kern="1200"/>
        </a:p>
      </dsp:txBody>
      <dsp:txXfrm>
        <a:off x="1133349" y="1231175"/>
        <a:ext cx="5455341" cy="981254"/>
      </dsp:txXfrm>
    </dsp:sp>
    <dsp:sp modelId="{B5903626-6BB7-4A05-A5A5-405E03350A22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1BE8CA-9C76-40D3-9C08-77947B79CD05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EAF85-DC89-496E-8A75-F6FA24E71317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Procura de novas fontes;</a:t>
          </a:r>
          <a:endParaRPr lang="en-US" sz="1900" kern="1200"/>
        </a:p>
      </dsp:txBody>
      <dsp:txXfrm>
        <a:off x="1133349" y="2457744"/>
        <a:ext cx="5455341" cy="981254"/>
      </dsp:txXfrm>
    </dsp:sp>
    <dsp:sp modelId="{0EBCC05D-B864-46E6-8883-8D0E5E03B233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B67DF-DD41-484D-9385-93A5E11DEB85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0DCE3D-BF5E-4810-9466-C4D3256A6B8D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Definição de narrativas complementares;</a:t>
          </a:r>
          <a:endParaRPr lang="en-US" sz="1900" kern="1200"/>
        </a:p>
      </dsp:txBody>
      <dsp:txXfrm>
        <a:off x="1133349" y="3684312"/>
        <a:ext cx="5455341" cy="981254"/>
      </dsp:txXfrm>
    </dsp:sp>
    <dsp:sp modelId="{6EBF2D81-F6CC-4BBA-BF79-C000BBC1D32B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77396-326A-4F3F-8692-57E3DBE0456F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0D22D-065A-46C8-9DFA-1C6440F67F5A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Novos objetos de investigação;</a:t>
          </a:r>
          <a:endParaRPr lang="en-US" sz="1900" kern="1200"/>
        </a:p>
      </dsp:txBody>
      <dsp:txXfrm>
        <a:off x="1133349" y="4910881"/>
        <a:ext cx="5455341" cy="981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76E73F-8211-4A46-A2CD-59F1302E7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6A9D37-F506-497F-9EB8-F6D185F3A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C58279-400A-4AB0-8835-BAD5A4AC8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CE38C4-3D20-4F0B-B4DA-C9F77C13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9115B9-E012-47B0-8298-8B1588A3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93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0F739-1BF0-417A-BB45-6B86DB44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E7D1EE5-344B-401F-BEB3-BD5DDF2A2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1E4152-8033-424F-BCD3-29996EA63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F57D83-9085-4D14-8B06-8993563C0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E05425-F8E9-4A28-ACD1-DB9D20C4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25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50D9C6-7357-44C2-958A-1084A78CF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AA411BF-E140-421D-AB4A-DDAD290D1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441060-C212-400C-A76C-1E93F014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A518CA-66FD-4247-A3D0-CF7A54C2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38911CA-2F64-4106-BABB-C9722A6C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17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FC5E3-3B89-4B56-8498-AD1AD73E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16668D-05F4-4DE4-8A73-F65821349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F8F7DD-A177-411E-A762-D76F007B6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7E82B8-9E58-4C0B-B6A7-D81ECA82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5179BD-17DC-42E3-8452-D813B665C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07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6483A-5639-4F78-A41D-A866F401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23BF03-F7DA-4531-ABF4-0EABFDCF3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5F6EBA-4376-43CA-97B9-04BA3FA74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658D53-EC7B-43B0-A372-1DFD98C7C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F76418-3801-434B-9181-26F3C8E1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471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D36E5-FC75-47DD-84A8-AC1B7320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8F7FB8-F7FC-45DC-AC67-4DD656D5D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63D1126-9ED1-4132-BE61-EF14138B5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CE31537-53F1-4BF1-AAB2-D4AF0A03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0CFA6F2-592B-487E-B586-F1D7483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9E9290-688A-49C5-BDF5-75281331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36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68838-6A50-4522-B5B7-2CFD2C2A7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059ED4-5A29-4FEA-93CC-019EAFA97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6FC9091-10D2-46E6-A0E0-941CB02FB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8592837-6CA9-4C98-84D1-D48F780A5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F3678B-89B5-4023-BCEA-E88E68787C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C8017CB-0D27-4F13-AB8C-0193843C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88ABF54-7CE9-4237-9384-154E7F0C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0A3C83-87E8-4205-A979-8A8C5E722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9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F851B-FEA7-4C0B-89BD-16924C46C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03F9360-6276-4E56-B844-0EE0E5DD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2F92CC5-28DC-4F30-8AEB-2EFC330E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04851EF-2D0A-415E-A9DC-F5260ECD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025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717A934-69E6-4B78-862B-6AE8EAA3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3F5E91B-E274-427F-AEA5-E1F64074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01F849-B4ED-4F5F-A77D-09B8CAA6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929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7ABE4-0F0C-4CAA-A71D-AEDDDC2F9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F9FF82-993E-474A-940D-A27CBEA51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39B6D9-51F4-451B-A8B6-BBEDC77E3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418DD9-7DD9-4DBD-A2D7-C920D6A2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CA3BB85-A8BA-43F3-AA6A-A28ECD27B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21381A-2EA7-43EF-9FB7-7A47C503D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78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1D2BB-6666-40E0-976F-CF770DAAC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9BF4DFE-3827-4198-804E-63959C61DA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B7698DC-6433-4F17-BB6C-9410FF604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192AFE3-9011-4C63-B3D3-CE84447C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1BF6DF-13FE-4B72-8FE9-676728A7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8FDC85-76CA-4F3A-A629-41674073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40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099C868-FA16-4886-B4D2-4D9A6DC3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33D61D-89D4-4E47-8BA7-824039D22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B11192-4B46-485C-8DC7-0CF69F398C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5484A-C332-4F39-8EB5-8AE262A9B33D}" type="datetimeFigureOut">
              <a:rPr lang="pt-BR" smtClean="0"/>
              <a:t>27/02/2020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664052-4292-4378-B870-79A268035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C6889D-F39B-4124-B6AC-E38B48A3F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E2702-EBD5-4E06-8658-596D7107FD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519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796FCEE-B579-4370-A75B-026C9A944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250FA1-4E29-4B01-A667-9838D940A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801" y="3000262"/>
            <a:ext cx="4569371" cy="1879109"/>
          </a:xfrm>
        </p:spPr>
        <p:txBody>
          <a:bodyPr>
            <a:normAutofit/>
          </a:bodyPr>
          <a:lstStyle/>
          <a:p>
            <a:r>
              <a:rPr lang="pt-BR" sz="4000" b="1" dirty="0"/>
              <a:t>Interfaces entre Geografia e História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59D61F-7FAA-4A27-8EB8-9509222CB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457286"/>
            <a:ext cx="4330262" cy="683284"/>
          </a:xfrm>
        </p:spPr>
        <p:txBody>
          <a:bodyPr>
            <a:normAutofit/>
          </a:bodyPr>
          <a:lstStyle/>
          <a:p>
            <a:r>
              <a:rPr lang="pt-BR" sz="2000" b="1" dirty="0"/>
              <a:t>AULA 2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84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istoricism">
            <a:extLst>
              <a:ext uri="{FF2B5EF4-FFF2-40B4-BE49-F238E27FC236}">
                <a16:creationId xmlns:a16="http://schemas.microsoft.com/office/drawing/2014/main" id="{B105C0FF-8F7E-483A-AE40-2D0B41898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614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66B38D-E883-4B56-94E8-3928DB87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4" y="1754155"/>
            <a:ext cx="5299788" cy="1502549"/>
          </a:xfrm>
        </p:spPr>
        <p:txBody>
          <a:bodyPr>
            <a:normAutofit/>
          </a:bodyPr>
          <a:lstStyle/>
          <a:p>
            <a:pPr algn="ctr"/>
            <a:r>
              <a:rPr lang="pt-BR" sz="3600" dirty="0"/>
              <a:t>Historicismo e seus limites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772C60-4069-42E8-8E06-3B07A9D3B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31" y="3737776"/>
            <a:ext cx="4903933" cy="2619839"/>
          </a:xfrm>
        </p:spPr>
        <p:txBody>
          <a:bodyPr anchor="ctr">
            <a:normAutofit/>
          </a:bodyPr>
          <a:lstStyle/>
          <a:p>
            <a:r>
              <a:rPr lang="pt-BR" sz="1800" dirty="0"/>
              <a:t>Ampliava agentes;</a:t>
            </a:r>
          </a:p>
          <a:p>
            <a:r>
              <a:rPr lang="pt-BR" sz="1800" dirty="0"/>
              <a:t>Diversificava objetos de pesquisa;</a:t>
            </a:r>
          </a:p>
          <a:p>
            <a:r>
              <a:rPr lang="pt-BR" sz="1800" dirty="0"/>
              <a:t>Valorizava sequência histórica;</a:t>
            </a:r>
          </a:p>
          <a:p>
            <a:r>
              <a:rPr lang="pt-BR" sz="1800" dirty="0"/>
              <a:t>Destaque para a racionalidade;</a:t>
            </a:r>
          </a:p>
          <a:p>
            <a:r>
              <a:rPr lang="pt-BR" sz="1800" dirty="0"/>
              <a:t>Determinação temporal;</a:t>
            </a:r>
          </a:p>
          <a:p>
            <a:endParaRPr lang="pt-BR" sz="1800" dirty="0"/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819106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BCA2E9-D792-4582-9D42-0FDF0794E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 r="6513"/>
          <a:stretch/>
        </p:blipFill>
        <p:spPr bwMode="auto">
          <a:xfrm>
            <a:off x="603671" y="-1"/>
            <a:ext cx="1158832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ADEEB95-375F-4A8F-8DE9-79483480B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49" y="721805"/>
            <a:ext cx="4673450" cy="214752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Grande Narrativa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62B3D1-F323-470A-976D-B69350064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47" y="3379979"/>
            <a:ext cx="4173587" cy="3404869"/>
          </a:xfrm>
        </p:spPr>
        <p:txBody>
          <a:bodyPr anchor="ctr">
            <a:normAutofit/>
          </a:bodyPr>
          <a:lstStyle/>
          <a:p>
            <a:r>
              <a:rPr lang="pt-BR" sz="2100" dirty="0">
                <a:solidFill>
                  <a:schemeClr val="bg1"/>
                </a:solidFill>
              </a:rPr>
              <a:t>Discurso único;</a:t>
            </a:r>
          </a:p>
          <a:p>
            <a:r>
              <a:rPr lang="pt-BR" sz="2100" dirty="0">
                <a:solidFill>
                  <a:schemeClr val="bg1"/>
                </a:solidFill>
              </a:rPr>
              <a:t>Técnica e produtividade;</a:t>
            </a:r>
          </a:p>
          <a:p>
            <a:r>
              <a:rPr lang="pt-BR" sz="2100" dirty="0">
                <a:solidFill>
                  <a:schemeClr val="bg1"/>
                </a:solidFill>
              </a:rPr>
              <a:t>Racionalidade explicativa;</a:t>
            </a:r>
          </a:p>
          <a:p>
            <a:r>
              <a:rPr lang="pt-BR" sz="2100" dirty="0">
                <a:solidFill>
                  <a:schemeClr val="bg1"/>
                </a:solidFill>
              </a:rPr>
              <a:t>Generalizações humanas;</a:t>
            </a:r>
          </a:p>
          <a:p>
            <a:r>
              <a:rPr lang="pt-BR" sz="2100" dirty="0">
                <a:solidFill>
                  <a:schemeClr val="bg1"/>
                </a:solidFill>
              </a:rPr>
              <a:t>Preenchimento das lacunas;</a:t>
            </a:r>
          </a:p>
          <a:p>
            <a:r>
              <a:rPr lang="pt-BR" sz="2100" dirty="0">
                <a:solidFill>
                  <a:schemeClr val="bg1"/>
                </a:solidFill>
              </a:rPr>
              <a:t>“Motor da História”. </a:t>
            </a:r>
          </a:p>
          <a:p>
            <a:endParaRPr lang="pt-BR" sz="1800" dirty="0">
              <a:solidFill>
                <a:schemeClr val="bg1"/>
              </a:solidFill>
            </a:endParaRPr>
          </a:p>
          <a:p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18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4E65B6-0A1A-4529-8098-7036D80FE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600001"/>
            <a:ext cx="3771206" cy="1630440"/>
          </a:xfrm>
        </p:spPr>
        <p:txBody>
          <a:bodyPr anchor="ctr">
            <a:normAutofit/>
          </a:bodyPr>
          <a:lstStyle/>
          <a:p>
            <a:pPr algn="ctr"/>
            <a:r>
              <a:rPr lang="pt-BR" sz="3400" dirty="0">
                <a:solidFill>
                  <a:schemeClr val="bg1"/>
                </a:solidFill>
              </a:rPr>
              <a:t>A previsibilidade dos fatos sociais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141D6D51-2F6E-4B96-A923-2B8CDEBA0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28" r="1" b="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FB75B3-3360-46D4-BA49-58D3D50DE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048" y="2488909"/>
            <a:ext cx="4926866" cy="3893230"/>
          </a:xfrm>
        </p:spPr>
        <p:txBody>
          <a:bodyPr anchor="ctr">
            <a:normAutofit/>
          </a:bodyPr>
          <a:lstStyle/>
          <a:p>
            <a:r>
              <a:rPr lang="pt-BR" sz="1800" dirty="0"/>
              <a:t>Sucessão de fatos gera previsibilidade?</a:t>
            </a:r>
          </a:p>
          <a:p>
            <a:r>
              <a:rPr lang="pt-BR" sz="1800" dirty="0"/>
              <a:t>É possível criar leis para fatos humanos?</a:t>
            </a:r>
          </a:p>
          <a:p>
            <a:r>
              <a:rPr lang="pt-BR" sz="1800" dirty="0"/>
              <a:t>Comparação de períodos diferentes?</a:t>
            </a:r>
          </a:p>
          <a:p>
            <a:r>
              <a:rPr lang="pt-BR" sz="1800" dirty="0"/>
              <a:t>Generalizações de categorias?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44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9256E75-CC1A-441C-9D82-18B87D65A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59" b="979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69B0B7-47D0-4FA9-A9D4-5EA50D452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t-BR" sz="3600"/>
              <a:t>Bloch e Febvre</a:t>
            </a:r>
          </a:p>
        </p:txBody>
      </p:sp>
      <p:cxnSp>
        <p:nvCxnSpPr>
          <p:cNvPr id="38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19E34-ECA4-4CBE-86C1-0D389A07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pt-BR" sz="1800"/>
              <a:t>Historiografia e história;</a:t>
            </a:r>
          </a:p>
          <a:p>
            <a:r>
              <a:rPr lang="pt-BR" sz="1800"/>
              <a:t>Personalidades de um debate público;</a:t>
            </a:r>
          </a:p>
          <a:p>
            <a:r>
              <a:rPr lang="pt-BR" sz="1800"/>
              <a:t>Compromisso ;</a:t>
            </a:r>
          </a:p>
          <a:p>
            <a:r>
              <a:rPr lang="pt-BR" sz="1800"/>
              <a:t>Profissionalização;</a:t>
            </a:r>
          </a:p>
          <a:p>
            <a:r>
              <a:rPr lang="pt-BR" sz="1800"/>
              <a:t>Interfaces frequentes;</a:t>
            </a:r>
          </a:p>
          <a:p>
            <a:r>
              <a:rPr lang="pt-BR" sz="1800"/>
              <a:t>Alunos e colegas de Vidal;</a:t>
            </a:r>
          </a:p>
          <a:p>
            <a:pPr marL="0" indent="0">
              <a:buNone/>
            </a:pPr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138684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3644B2-D280-41A6-ACBB-AAE438C80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pt-BR" sz="4100" b="1">
                <a:solidFill>
                  <a:srgbClr val="FFFFFF"/>
                </a:solidFill>
              </a:rPr>
              <a:t>FEBVRE E A DIMINUIÇÃO DA CRÍTICA SOCIOLÓGICA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C2772C-4F09-4C6B-94A1-EC112CE2F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30" y="242596"/>
            <a:ext cx="7388406" cy="5962261"/>
          </a:xfrm>
        </p:spPr>
        <p:txBody>
          <a:bodyPr anchor="ctr">
            <a:normAutofit/>
          </a:bodyPr>
          <a:lstStyle/>
          <a:p>
            <a:pPr algn="just"/>
            <a:r>
              <a:rPr lang="pt-BR" sz="2200" dirty="0"/>
              <a:t>“A primeira acusação dos sociólogos contra a geografia humana é clara. Pode traduzir-se por uma palavra. Acusam-na de ambição. (...) Logo que estão em face de um grupo de homens (...) pensam no solo sobre o qual assenta materialmente esse grupo. Para eles, esse suporte material(...) não é de modo algum uma matéria inerte e sem ação. Atua sobre os homens que suporta. «Influencia-os» física e moralmente. «Explica-os» no conjunto e em pormenor. Explica-os, e até os explica por si só. (...) O geógrafo parte do solo, e não da sociedade. Sem dúvida que não chega ao ponto de pretender que esse solo é a ‘causa’ da sociedade. RATZEL contenta-se com dizer que o solo é «o único laço de coesão essencial de cada povo». Mas é, antes de tudo, para o solo que se dirige a sua atenção. A ação e a eficácia do fator geográfico é o que RATZEL pretende esclarecer . (...) morfologia social e geografia humana não podem, sem perigo, substituir-se uma à outra”.</a:t>
            </a:r>
          </a:p>
          <a:p>
            <a:pPr algn="just"/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277409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1;p31" descr="Uma imagem contendo ao ar livre, água&#10;&#10;Descrição gerada automaticamente">
            <a:extLst>
              <a:ext uri="{FF2B5EF4-FFF2-40B4-BE49-F238E27FC236}">
                <a16:creationId xmlns:a16="http://schemas.microsoft.com/office/drawing/2014/main" id="{82486C1E-FD96-4346-9D85-EFC114A4F9A8}"/>
              </a:ext>
            </a:extLst>
          </p:cNvPr>
          <p:cNvPicPr preferRelativeResize="0"/>
          <p:nvPr/>
        </p:nvPicPr>
        <p:blipFill rotWithShape="1">
          <a:blip r:embed="rId2"/>
          <a:srcRect t="19929"/>
          <a:stretch/>
        </p:blipFill>
        <p:spPr>
          <a:xfrm>
            <a:off x="-1" y="10"/>
            <a:ext cx="12192000" cy="6857990"/>
          </a:xfrm>
          <a:prstGeom prst="rect">
            <a:avLst/>
          </a:prstGeom>
          <a:noFill/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7209F7-828D-449C-AABB-399448BE7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t-BR" sz="3300" b="1" dirty="0"/>
              <a:t>O EMPOBRECIMENTO DA OBRA DE LA BLACHE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C7863A-0AF9-44FE-AEFD-1152DEEE7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41" y="3780089"/>
            <a:ext cx="5699931" cy="2956606"/>
          </a:xfrm>
        </p:spPr>
        <p:txBody>
          <a:bodyPr anchor="ctr">
            <a:normAutofit/>
          </a:bodyPr>
          <a:lstStyle/>
          <a:p>
            <a:r>
              <a:rPr lang="pt-BR" sz="1800" dirty="0"/>
              <a:t>Febvre: “O geógrafo parte do solo, e não da sociedade”;</a:t>
            </a:r>
          </a:p>
          <a:p>
            <a:r>
              <a:rPr lang="pt-BR" sz="1800" dirty="0"/>
              <a:t>Febvre: “Geografia, ciência do fixo”;</a:t>
            </a:r>
          </a:p>
          <a:p>
            <a:r>
              <a:rPr lang="pt-BR" sz="1800" dirty="0"/>
              <a:t>Febvre: “Conhecimento auxiliar ou subcampo da história”;</a:t>
            </a:r>
          </a:p>
          <a:p>
            <a:r>
              <a:rPr lang="pt-BR" sz="1800" dirty="0"/>
              <a:t>Febvre: “Geografia é o substrato material das sociedades”;</a:t>
            </a:r>
          </a:p>
          <a:p>
            <a:r>
              <a:rPr lang="pt-BR" sz="1800" dirty="0"/>
              <a:t>Naturalização e materialização da Geografia.</a:t>
            </a:r>
          </a:p>
          <a:p>
            <a:pPr marL="0" indent="0"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075342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3954BC4-9560-4E33-90BC-9CE5DE19A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869703-824E-456C-AAAE-D070305C0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335689"/>
            <a:ext cx="3852041" cy="13757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/>
              <a:t>2ª GERAÇÃO: BRAUDEL E DUBY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9FA040B3-3F0A-4895-9521-9755AD5883A8}"/>
              </a:ext>
            </a:extLst>
          </p:cNvPr>
          <p:cNvSpPr/>
          <p:nvPr/>
        </p:nvSpPr>
        <p:spPr>
          <a:xfrm>
            <a:off x="8022021" y="5338406"/>
            <a:ext cx="7217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Política e economia;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Longa Duração e seus métodos;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As classes sociais;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Afastamento da Geografia.</a:t>
            </a:r>
          </a:p>
        </p:txBody>
      </p:sp>
    </p:spTree>
    <p:extLst>
      <p:ext uri="{BB962C8B-B14F-4D97-AF65-F5344CB8AC3E}">
        <p14:creationId xmlns:p14="http://schemas.microsoft.com/office/powerpoint/2010/main" val="2449120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E2ED28-69F8-424B-85F1-3E4AFAE4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65" y="1153572"/>
            <a:ext cx="3329069" cy="44611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FFFF"/>
                </a:solidFill>
              </a:rPr>
              <a:t>Braudel: leitor e crítico da Geografia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FA43F66-BF87-4545-83D1-D4E65C2A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algn="just"/>
            <a:r>
              <a:rPr lang="pt-BR" dirty="0"/>
              <a:t>“Colocar os problemas humanos de tal modo que uma geografia humana inteligente os veja dispostos no espaço e, se possível, cartografados : sim, sem dúvida, mas colocá-los não somente no presente e para o presente, colocá-los no passado, torná-los parte do tempo ; deslocar a geografia de sua busca das realidades atuais, à qual ela exclusivamente- ou quase- se aplica, persuadi-la a repensar, com seus métodos e seu espírito, as realidades passadas e, nesse caminho, o que se poderia chamar os futuros da história” (Braudel, 2005, p. 125)</a:t>
            </a:r>
          </a:p>
        </p:txBody>
      </p:sp>
    </p:spTree>
    <p:extLst>
      <p:ext uri="{BB962C8B-B14F-4D97-AF65-F5344CB8AC3E}">
        <p14:creationId xmlns:p14="http://schemas.microsoft.com/office/powerpoint/2010/main" val="233728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275EF2A5-40C6-4B18-AB00-A1E9F3ED1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317" r="25620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DCB1BD3-FA81-40D2-BA05-3C67FFFFE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64" y="672610"/>
            <a:ext cx="4803636" cy="1311664"/>
          </a:xfrm>
        </p:spPr>
        <p:txBody>
          <a:bodyPr>
            <a:normAutofit/>
          </a:bodyPr>
          <a:lstStyle/>
          <a:p>
            <a:pPr algn="ctr"/>
            <a:r>
              <a:rPr lang="pt-BR" sz="3400" b="1" dirty="0">
                <a:solidFill>
                  <a:srgbClr val="000000"/>
                </a:solidFill>
              </a:rPr>
              <a:t>Braudel e a subordinação da Geografia</a:t>
            </a:r>
          </a:p>
        </p:txBody>
      </p:sp>
      <p:sp>
        <p:nvSpPr>
          <p:cNvPr id="6" name="Google Shape;260;p35">
            <a:extLst>
              <a:ext uri="{FF2B5EF4-FFF2-40B4-BE49-F238E27FC236}">
                <a16:creationId xmlns:a16="http://schemas.microsoft.com/office/drawing/2014/main" id="{23F55A7E-02C8-4708-8003-F4F7A72BBD7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35560" y="2272142"/>
            <a:ext cx="5461677" cy="424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2000" dirty="0">
                <a:solidFill>
                  <a:srgbClr val="000000"/>
                </a:solidFill>
                <a:sym typeface="Source Sans Pro"/>
              </a:rPr>
              <a:t>“A terra, o meio, o meio-ambiente, o ecossistema são palavras que designam aquilo que ela nos aporta, as aproximações que ela nos impõe e que nos ensinam tanto quanto os mais ricos documentos de arquivos”;</a:t>
            </a:r>
            <a:endParaRPr lang="pt-BR" sz="2000" dirty="0">
              <a:solidFill>
                <a:srgbClr val="000000"/>
              </a:solidFill>
            </a:endParaRPr>
          </a:p>
          <a:p>
            <a:r>
              <a:rPr lang="pt-BR" sz="2000" dirty="0">
                <a:solidFill>
                  <a:srgbClr val="000000"/>
                </a:solidFill>
                <a:sym typeface="Source Sans Pro"/>
              </a:rPr>
              <a:t>O uso seletivo de informações da Geografia Humana (citações);</a:t>
            </a:r>
            <a:endParaRPr lang="pt-BR" sz="2000" dirty="0">
              <a:solidFill>
                <a:srgbClr val="000000"/>
              </a:solidFill>
            </a:endParaRPr>
          </a:p>
          <a:p>
            <a:r>
              <a:rPr lang="pt-BR" sz="2000" dirty="0">
                <a:solidFill>
                  <a:srgbClr val="000000"/>
                </a:solidFill>
                <a:sym typeface="Source Sans Pro"/>
              </a:rPr>
              <a:t>A Geografia como fonte empírica de informações;</a:t>
            </a:r>
            <a:endParaRPr lang="pt-BR" sz="2000" dirty="0">
              <a:solidFill>
                <a:srgbClr val="000000"/>
              </a:solidFill>
            </a:endParaRPr>
          </a:p>
          <a:p>
            <a:r>
              <a:rPr lang="pt-BR" sz="2000" dirty="0">
                <a:solidFill>
                  <a:srgbClr val="000000"/>
                </a:solidFill>
                <a:sym typeface="Source Sans Pro"/>
              </a:rPr>
              <a:t>A Geografia como conhecimento pré-científico?</a:t>
            </a:r>
            <a:endParaRPr lang="pt-B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11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A2491F8-19D2-4711-9563-064FD35AB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6120D4-B470-46C8-BF19-C183F216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1" y="1913950"/>
            <a:ext cx="4655975" cy="1342754"/>
          </a:xfrm>
        </p:spPr>
        <p:txBody>
          <a:bodyPr>
            <a:normAutofit/>
          </a:bodyPr>
          <a:lstStyle/>
          <a:p>
            <a:pPr algn="ctr"/>
            <a:r>
              <a:rPr lang="pt-BR" sz="3300" b="1" dirty="0"/>
              <a:t>Espaço como obstáculo ao desenvolvimento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315A83-C8D2-47C3-AA02-BB51DA905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72" y="3013788"/>
            <a:ext cx="6849207" cy="4534666"/>
          </a:xfrm>
        </p:spPr>
        <p:txBody>
          <a:bodyPr anchor="ctr">
            <a:normAutofit/>
          </a:bodyPr>
          <a:lstStyle/>
          <a:p>
            <a:r>
              <a:rPr lang="pt-BR" sz="1800" dirty="0" err="1"/>
              <a:t>Milieu</a:t>
            </a:r>
            <a:r>
              <a:rPr lang="pt-BR" sz="1800" dirty="0"/>
              <a:t> e Geografia como barreiras;</a:t>
            </a:r>
          </a:p>
          <a:p>
            <a:r>
              <a:rPr lang="pt-BR" sz="1800" dirty="0"/>
              <a:t>Contenção das transformações;</a:t>
            </a:r>
          </a:p>
          <a:p>
            <a:r>
              <a:rPr lang="pt-BR" sz="1800" dirty="0"/>
              <a:t>Isolamento dos povos;</a:t>
            </a:r>
          </a:p>
          <a:p>
            <a:r>
              <a:rPr lang="pt-BR" sz="1800" dirty="0"/>
              <a:t>Desaceleração da história;</a:t>
            </a:r>
          </a:p>
          <a:p>
            <a:r>
              <a:rPr lang="pt-BR" sz="1800" dirty="0"/>
              <a:t>Espaço contra sociedade;</a:t>
            </a:r>
          </a:p>
          <a:p>
            <a:r>
              <a:rPr lang="pt-BR" sz="1800" dirty="0"/>
              <a:t>“Se libertar da Geografia”.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739752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D15AA5-2D73-4A11-A8C5-045F5F43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883" y="1"/>
            <a:ext cx="1219988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358320-2B7E-45D8-931B-909A6EB18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30949"/>
            <a:ext cx="4338413" cy="2147520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O período histórico da Modernidade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158FAB-5B51-448D-B57F-B977E815C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522BD938-9DFF-4709-A3BD-499A2B4567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EE23561C-E245-4EC9-996E-99893D1F1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336B954F-9D36-49C3-8B2C-EC327B40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49AAB67-422A-4669-A954-FB5FA0631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212EC127-4771-463A-A7D7-C8B9D923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C92340F8-3D1D-481C-8E6A-DBB1C5A5F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ECCE0B4D-8F94-4455-89FE-2F37775A8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AA6AA56D-4829-4C1A-AB58-33D004169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73DE339F-48D1-468B-90E6-59A7FF981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10ABA130-9453-4EBB-9410-3D2CE04E0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CBB3F52E-6FA3-4B26-9245-5420C9D6A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E05E0729-E81C-4ABC-840F-FED6F147A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92CEFBE2-704E-4F3D-9127-BF1AAAF0B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59C6C9C8-8026-4DB6-95BA-15AFB5F4C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C87A238B-F98E-42C1-80BF-9AFA32892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1AB93E8E-CF0D-416D-B04B-53CD5FE7B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D0F8339C-7983-42B5-8164-66D306B9C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F44A32FF-DC2C-45E7-BE24-405D435EF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F4AF73CC-5BCB-4B12-BCDD-108624BF7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DE8A7978-D28E-4E84-9E09-E6083A663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816BF4-A727-43DF-93EC-1E974553D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531476"/>
            <a:ext cx="3981424" cy="3034862"/>
          </a:xfrm>
        </p:spPr>
        <p:txBody>
          <a:bodyPr anchor="ctr">
            <a:normAutofit/>
          </a:bodyPr>
          <a:lstStyle/>
          <a:p>
            <a:r>
              <a:rPr lang="pt-BR" sz="1800" dirty="0"/>
              <a:t>Começo? </a:t>
            </a:r>
          </a:p>
          <a:p>
            <a:r>
              <a:rPr lang="pt-BR" sz="1800" dirty="0"/>
              <a:t>Término?</a:t>
            </a:r>
          </a:p>
          <a:p>
            <a:r>
              <a:rPr lang="pt-BR" sz="1800" dirty="0"/>
              <a:t> Indústria e República;</a:t>
            </a:r>
          </a:p>
          <a:p>
            <a:r>
              <a:rPr lang="pt-BR" sz="1800" dirty="0"/>
              <a:t> Nacionalismo e cultura de massa;</a:t>
            </a:r>
          </a:p>
          <a:p>
            <a:r>
              <a:rPr lang="pt-BR" sz="1800" dirty="0"/>
              <a:t>Urbanização e explosão demográfica;</a:t>
            </a:r>
          </a:p>
          <a:p>
            <a:r>
              <a:rPr lang="pt-BR" sz="1800" dirty="0"/>
              <a:t>A ciência como linguagem.</a:t>
            </a:r>
          </a:p>
          <a:p>
            <a:endParaRPr lang="pt-BR" sz="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D5B4E9-BAE1-4DCE-A4D3-F3BF7AC2D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6" b="-3"/>
          <a:stretch/>
        </p:blipFill>
        <p:spPr>
          <a:xfrm>
            <a:off x="5860472" y="730949"/>
            <a:ext cx="5731071" cy="54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60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vidal de la blache geographi">
            <a:extLst>
              <a:ext uri="{FF2B5EF4-FFF2-40B4-BE49-F238E27FC236}">
                <a16:creationId xmlns:a16="http://schemas.microsoft.com/office/drawing/2014/main" id="{78893081-2742-40FA-8A58-04A30964D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r="8465" b="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C99D9DF-F431-4CD9-8CF1-9FD32336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47" y="798445"/>
            <a:ext cx="5415687" cy="1311664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</a:rPr>
              <a:t>O progressivo afastamento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0DC64C-EB1A-46D1-B907-8B5A2F16C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63" y="2272142"/>
            <a:ext cx="5254071" cy="4388717"/>
          </a:xfrm>
        </p:spPr>
        <p:txBody>
          <a:bodyPr anchor="ctr">
            <a:normAutofit/>
          </a:bodyPr>
          <a:lstStyle/>
          <a:p>
            <a:r>
              <a:rPr lang="pt-BR" sz="2000" dirty="0">
                <a:solidFill>
                  <a:srgbClr val="000000"/>
                </a:solidFill>
              </a:rPr>
              <a:t>Reordenamento dos cursos, 50’s;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Limites dos estudos regionais;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Crítica à virada </a:t>
            </a:r>
            <a:r>
              <a:rPr lang="pt-BR" sz="2000" dirty="0" err="1">
                <a:solidFill>
                  <a:srgbClr val="000000"/>
                </a:solidFill>
              </a:rPr>
              <a:t>neopositivista</a:t>
            </a:r>
            <a:r>
              <a:rPr lang="pt-BR" sz="2000" dirty="0">
                <a:solidFill>
                  <a:srgbClr val="000000"/>
                </a:solidFill>
              </a:rPr>
              <a:t>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Repúdio à proximidade com o Estado;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Crítica à participação em projetos imperiais;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História e revolução/contestação;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Geografia e conformismo. </a:t>
            </a:r>
          </a:p>
        </p:txBody>
      </p:sp>
    </p:spTree>
    <p:extLst>
      <p:ext uri="{BB962C8B-B14F-4D97-AF65-F5344CB8AC3E}">
        <p14:creationId xmlns:p14="http://schemas.microsoft.com/office/powerpoint/2010/main" val="1702653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Foto preta e branca de uma cidade&#10;&#10;Descrição gerada automaticamente">
            <a:extLst>
              <a:ext uri="{FF2B5EF4-FFF2-40B4-BE49-F238E27FC236}">
                <a16:creationId xmlns:a16="http://schemas.microsoft.com/office/drawing/2014/main" id="{19D0B7E6-DF47-425A-8B79-2ECE396621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5" r="456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B46F16-E367-4B70-8BE5-6589FC7BB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671" y="721805"/>
            <a:ext cx="4816228" cy="2147520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A desvinculação entre Geografia e História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66FCF9-FEA5-49CA-B99D-6C8D8AEDC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anchor="ctr">
            <a:normAutofit/>
          </a:bodyPr>
          <a:lstStyle/>
          <a:p>
            <a:r>
              <a:rPr lang="pt-BR" sz="1800">
                <a:solidFill>
                  <a:schemeClr val="bg1"/>
                </a:solidFill>
              </a:rPr>
              <a:t>Cursos independentes pós-1950;</a:t>
            </a:r>
          </a:p>
          <a:p>
            <a:r>
              <a:rPr lang="pt-BR" sz="1800">
                <a:solidFill>
                  <a:schemeClr val="bg1"/>
                </a:solidFill>
              </a:rPr>
              <a:t>Diminuição do volume de trocas;</a:t>
            </a:r>
          </a:p>
          <a:p>
            <a:r>
              <a:rPr lang="pt-BR" sz="1800">
                <a:solidFill>
                  <a:schemeClr val="bg1"/>
                </a:solidFill>
              </a:rPr>
              <a:t>Novos encaminhamentos teóricos;</a:t>
            </a:r>
          </a:p>
          <a:p>
            <a:r>
              <a:rPr lang="pt-BR" sz="1800">
                <a:solidFill>
                  <a:schemeClr val="bg1"/>
                </a:solidFill>
              </a:rPr>
              <a:t>Novos métodos e produtos;</a:t>
            </a:r>
          </a:p>
          <a:p>
            <a:r>
              <a:rPr lang="pt-BR" sz="1800">
                <a:solidFill>
                  <a:schemeClr val="bg1"/>
                </a:solidFill>
              </a:rPr>
              <a:t>Tendências ideológicas distintas? </a:t>
            </a:r>
          </a:p>
          <a:p>
            <a:r>
              <a:rPr lang="pt-BR" sz="1800">
                <a:solidFill>
                  <a:schemeClr val="bg1"/>
                </a:solidFill>
              </a:rPr>
              <a:t>Isolamento da Geografia entre sociais.</a:t>
            </a:r>
          </a:p>
        </p:txBody>
      </p:sp>
    </p:spTree>
    <p:extLst>
      <p:ext uri="{BB962C8B-B14F-4D97-AF65-F5344CB8AC3E}">
        <p14:creationId xmlns:p14="http://schemas.microsoft.com/office/powerpoint/2010/main" val="2155570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ECF23FA-03E4-4772-A894-9C5741A6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pt-BR" sz="2800" b="1">
                <a:latin typeface="Source Sans Pro"/>
                <a:ea typeface="Source Sans Pro"/>
                <a:cs typeface="Source Sans Pro"/>
                <a:sym typeface="Source Sans Pro"/>
              </a:rPr>
              <a:t>PROBLEMAS PARA O PERIODO DA MODERNIDADE: ANACRONISMO?</a:t>
            </a:r>
            <a:br>
              <a:rPr lang="pt-BR" sz="2800"/>
            </a:br>
            <a:endParaRPr lang="pt-BR" sz="28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4BD1D4-308E-41E1-971C-EAC52476B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pt-BR" dirty="0"/>
              <a:t>Política: fim da bipolaridade, diminuição do Estado, retração à gestão;</a:t>
            </a:r>
            <a:endParaRPr lang="pt-BR"/>
          </a:p>
          <a:p>
            <a:r>
              <a:rPr lang="pt-BR" dirty="0"/>
              <a:t>Cultura: diminuição do nacional, trocas globais, </a:t>
            </a:r>
            <a:r>
              <a:rPr lang="pt-BR" dirty="0" err="1"/>
              <a:t>tribalização</a:t>
            </a:r>
            <a:r>
              <a:rPr lang="pt-BR" dirty="0"/>
              <a:t>, religião;</a:t>
            </a:r>
            <a:endParaRPr lang="pt-BR"/>
          </a:p>
          <a:p>
            <a:r>
              <a:rPr lang="pt-BR" dirty="0"/>
              <a:t>Economia: globalização, nuvem, industrialização de periféricos;</a:t>
            </a:r>
            <a:endParaRPr lang="pt-BR"/>
          </a:p>
          <a:p>
            <a:r>
              <a:rPr lang="pt-BR" dirty="0"/>
              <a:t>A hipótese pós-moderna e o papel dos espaços.  </a:t>
            </a:r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0EF292-64F8-40A3-A819-86FBF137F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4" r="23587" b="2"/>
          <a:stretch/>
        </p:blipFill>
        <p:spPr>
          <a:xfrm>
            <a:off x="6559420" y="1277472"/>
            <a:ext cx="5287986" cy="5287986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20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31647F-48A1-4A51-85EC-98FC20EFE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773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4303DE-2F4F-4ED7-BD07-FBC0FF4A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17" y="721805"/>
            <a:ext cx="4240518" cy="2147520"/>
          </a:xfrm>
        </p:spPr>
        <p:txBody>
          <a:bodyPr>
            <a:normAutofit/>
          </a:bodyPr>
          <a:lstStyle/>
          <a:p>
            <a:pPr algn="ctr"/>
            <a:r>
              <a:rPr lang="pt-BR" sz="3700" dirty="0">
                <a:solidFill>
                  <a:schemeClr val="bg1"/>
                </a:solidFill>
              </a:rPr>
              <a:t>Institucionalização da geografia francesa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74034A-5AF1-41D7-8D99-F39A29791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769" y="1862357"/>
            <a:ext cx="4487295" cy="4703982"/>
          </a:xfrm>
        </p:spPr>
        <p:txBody>
          <a:bodyPr anchor="ctr">
            <a:norm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Guerra Franco-Prussiana, 1870;</a:t>
            </a:r>
          </a:p>
          <a:p>
            <a:r>
              <a:rPr lang="pt-BR" sz="1800" dirty="0">
                <a:solidFill>
                  <a:schemeClr val="bg1"/>
                </a:solidFill>
              </a:rPr>
              <a:t>Apelo ao nacionalismo;</a:t>
            </a:r>
          </a:p>
          <a:p>
            <a:r>
              <a:rPr lang="pt-BR" sz="1800" dirty="0">
                <a:solidFill>
                  <a:schemeClr val="bg1"/>
                </a:solidFill>
              </a:rPr>
              <a:t>Conhecimento da natureza;</a:t>
            </a:r>
          </a:p>
          <a:p>
            <a:r>
              <a:rPr lang="pt-BR" sz="1800" dirty="0">
                <a:solidFill>
                  <a:schemeClr val="bg1"/>
                </a:solidFill>
              </a:rPr>
              <a:t>Mapeamento do território;</a:t>
            </a:r>
          </a:p>
          <a:p>
            <a:r>
              <a:rPr lang="pt-BR" sz="1800" dirty="0">
                <a:solidFill>
                  <a:schemeClr val="bg1"/>
                </a:solidFill>
              </a:rPr>
              <a:t>Fomento à República;</a:t>
            </a:r>
          </a:p>
          <a:p>
            <a:r>
              <a:rPr lang="pt-BR" sz="1800" dirty="0">
                <a:solidFill>
                  <a:schemeClr val="bg1"/>
                </a:solidFill>
              </a:rPr>
              <a:t>Suporte ao colonialismo.</a:t>
            </a:r>
          </a:p>
        </p:txBody>
      </p:sp>
    </p:spTree>
    <p:extLst>
      <p:ext uri="{BB962C8B-B14F-4D97-AF65-F5344CB8AC3E}">
        <p14:creationId xmlns:p14="http://schemas.microsoft.com/office/powerpoint/2010/main" val="339210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650C082-00F6-42F5-9352-AE1DEAAE4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</a:rPr>
              <a:t>Vínculos entre Geografia e História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44672A-4F90-4480-98E8-A98EA975D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696" b="-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BC6F08-5CD5-4BB4-8349-ACF4C1966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7126" y="2491530"/>
            <a:ext cx="5435908" cy="4127384"/>
          </a:xfrm>
        </p:spPr>
        <p:txBody>
          <a:bodyPr anchor="ctr">
            <a:normAutofit/>
          </a:bodyPr>
          <a:lstStyle/>
          <a:p>
            <a:r>
              <a:rPr lang="pt-BR" sz="2000" dirty="0">
                <a:solidFill>
                  <a:srgbClr val="000000"/>
                </a:solidFill>
              </a:rPr>
              <a:t>Disciplinas;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Professores;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Fruto da mesma lei;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Formação concomitante;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Publicações divididas;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Eventos;</a:t>
            </a:r>
          </a:p>
          <a:p>
            <a:r>
              <a:rPr lang="pt-BR" sz="2000" dirty="0">
                <a:solidFill>
                  <a:srgbClr val="000000"/>
                </a:solidFill>
              </a:rPr>
              <a:t>Citações. </a:t>
            </a:r>
          </a:p>
          <a:p>
            <a:endParaRPr lang="pt-BR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3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717AD6-82E8-428D-956B-E95B8EBF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</a:rPr>
              <a:t>A renovação metodológica da História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A5E6EA62-8D0C-4F34-804D-078F324082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609781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262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2609AFF-F27A-42D6-A33F-FF539BAF1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1" b="516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1C1EA5-1D83-402A-B0DD-6F5E23A1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66" y="1913950"/>
            <a:ext cx="5380438" cy="1342754"/>
          </a:xfrm>
        </p:spPr>
        <p:txBody>
          <a:bodyPr>
            <a:normAutofit/>
          </a:bodyPr>
          <a:lstStyle/>
          <a:p>
            <a:pPr algn="ctr"/>
            <a:r>
              <a:rPr lang="pt-BR" sz="3600" dirty="0"/>
              <a:t>A utilidade da Geografia</a:t>
            </a:r>
          </a:p>
        </p:txBody>
      </p:sp>
      <p:cxnSp>
        <p:nvCxnSpPr>
          <p:cNvPr id="40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0FC8DF42-BAB1-40BF-BC00-C926EAD81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7" y="3118993"/>
            <a:ext cx="5175488" cy="3020534"/>
          </a:xfrm>
        </p:spPr>
        <p:txBody>
          <a:bodyPr anchor="ctr">
            <a:normAutofit/>
          </a:bodyPr>
          <a:lstStyle/>
          <a:p>
            <a:r>
              <a:rPr lang="pt-BR" sz="1800" dirty="0"/>
              <a:t>A serviço do Estado;</a:t>
            </a:r>
          </a:p>
          <a:p>
            <a:r>
              <a:rPr lang="pt-BR" sz="1800" dirty="0"/>
              <a:t>Domínio da natureza;</a:t>
            </a:r>
          </a:p>
          <a:p>
            <a:r>
              <a:rPr lang="pt-BR" sz="1800" dirty="0"/>
              <a:t>Reforço ideológico;</a:t>
            </a:r>
          </a:p>
          <a:p>
            <a:r>
              <a:rPr lang="pt-BR" sz="1800" dirty="0"/>
              <a:t>Apoio às políticas públicas;</a:t>
            </a:r>
          </a:p>
          <a:p>
            <a:r>
              <a:rPr lang="pt-BR" sz="1800" dirty="0"/>
              <a:t>Região e regionalização.</a:t>
            </a:r>
          </a:p>
        </p:txBody>
      </p:sp>
    </p:spTree>
    <p:extLst>
      <p:ext uri="{BB962C8B-B14F-4D97-AF65-F5344CB8AC3E}">
        <p14:creationId xmlns:p14="http://schemas.microsoft.com/office/powerpoint/2010/main" val="266632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8FAE42-3361-435D-ACBD-9805482AB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312"/>
          <a:stretch/>
        </p:blipFill>
        <p:spPr>
          <a:xfrm>
            <a:off x="1" y="-1"/>
            <a:ext cx="1219200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D00CFC-38CD-4596-B6F4-165FDF3A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Diacronia e Geografia</a:t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FF36E8-E63D-4133-AF95-4EF1F1708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anchor="ctr">
            <a:normAutofit/>
          </a:bodyPr>
          <a:lstStyle/>
          <a:p>
            <a:r>
              <a:rPr lang="pt-BR" sz="1800">
                <a:solidFill>
                  <a:schemeClr val="bg1"/>
                </a:solidFill>
              </a:rPr>
              <a:t>Espaço e tempo, como vincular?</a:t>
            </a:r>
          </a:p>
          <a:p>
            <a:r>
              <a:rPr lang="pt-BR" sz="1800">
                <a:solidFill>
                  <a:schemeClr val="bg1"/>
                </a:solidFill>
              </a:rPr>
              <a:t>Periodização: origem ao final;</a:t>
            </a:r>
          </a:p>
          <a:p>
            <a:r>
              <a:rPr lang="pt-BR" sz="1800">
                <a:solidFill>
                  <a:schemeClr val="bg1"/>
                </a:solidFill>
              </a:rPr>
              <a:t>Geografia através do tempo;</a:t>
            </a:r>
          </a:p>
          <a:p>
            <a:r>
              <a:rPr lang="pt-BR" sz="1800">
                <a:solidFill>
                  <a:schemeClr val="bg1"/>
                </a:solidFill>
              </a:rPr>
              <a:t>As fontes históricas da pesquisa geográfica;</a:t>
            </a:r>
          </a:p>
          <a:p>
            <a:r>
              <a:rPr lang="pt-BR" sz="1800">
                <a:solidFill>
                  <a:schemeClr val="bg1"/>
                </a:solidFill>
              </a:rPr>
              <a:t>A região estável;</a:t>
            </a:r>
          </a:p>
          <a:p>
            <a:r>
              <a:rPr lang="pt-BR" sz="1800">
                <a:solidFill>
                  <a:schemeClr val="bg1"/>
                </a:solidFill>
              </a:rPr>
              <a:t>A pretensão da objetividade.</a:t>
            </a:r>
          </a:p>
          <a:p>
            <a:endParaRPr lang="pt-BR" sz="1800">
              <a:solidFill>
                <a:schemeClr val="bg1"/>
              </a:solidFill>
            </a:endParaRPr>
          </a:p>
          <a:p>
            <a:endParaRPr lang="pt-BR" sz="1800">
              <a:solidFill>
                <a:schemeClr val="bg1"/>
              </a:solidFill>
            </a:endParaRPr>
          </a:p>
          <a:p>
            <a:endParaRPr lang="pt-BR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19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7C9EA7-3519-4CA5-9583-C57F81BE7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" y="600001"/>
            <a:ext cx="3771206" cy="1630440"/>
          </a:xfrm>
        </p:spPr>
        <p:txBody>
          <a:bodyPr anchor="ctr">
            <a:normAutofit/>
          </a:bodyPr>
          <a:lstStyle/>
          <a:p>
            <a:pPr algn="ctr"/>
            <a:r>
              <a:rPr lang="pt-BR" sz="3400" dirty="0">
                <a:solidFill>
                  <a:schemeClr val="bg1"/>
                </a:solidFill>
              </a:rPr>
              <a:t>Exemplo de um processo histórico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63482E-C6B0-4F8D-90FE-76C25B1BF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737776"/>
            <a:ext cx="242107" cy="1340860"/>
            <a:chOff x="56167" y="899960"/>
            <a:chExt cx="242107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29B062B-A95D-44CF-8B39-3F512A3CB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AAFA0D29-6110-416E-88A2-7FE5D20A1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6B53A87A-F27C-403F-89E6-5F9C7BF1D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E9F992CA-17ED-4498-917B-82248E234B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CCE48BBE-46D0-4D42-B76F-82EA8F3B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2B60A21C-F925-4D53-9B82-2A54BD825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53E30A8-7102-40D6-A663-9858ED106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8FABC48A-DD76-4A1F-8D69-085FB47FA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21429B45-62BB-4C66-9F32-F4474D01F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6F8ED381-4DC0-432C-9E67-41B64DDBB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22C864E8-53DE-4D7E-845A-0AB035EF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F907663A-C35E-4E4E-86D3-EDE6C39E1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29FA51B0-D541-425F-B6B7-A0D8929EF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86A9FEBF-8037-4D08-BCB0-C5D294A2B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CC11EA10-D9DC-4A52-B789-8CD67A55C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338DE07B-B730-4132-83B4-44986FED7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6697E973-A918-4FD8-9A4C-5B13A5B65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AA4CD7CC-D5FB-4427-A6D4-D594E979E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DFC90C0F-5A62-47A8-B06E-2F6D61E7B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7BF589B4-EC07-4428-B4C9-09EB55FA2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m 3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F35192FE-EAAE-4480-A8BE-F3DE7F7F9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9" r="14456" b="-1"/>
          <a:stretch/>
        </p:blipFill>
        <p:spPr>
          <a:xfrm>
            <a:off x="4636008" y="10"/>
            <a:ext cx="755599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40714"/>
            <a:ext cx="5291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8C8FC5-9B7A-4278-8D22-069D32426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275" y="2792519"/>
            <a:ext cx="4735119" cy="3465480"/>
          </a:xfrm>
        </p:spPr>
        <p:txBody>
          <a:bodyPr anchor="ctr">
            <a:normAutofit/>
          </a:bodyPr>
          <a:lstStyle/>
          <a:p>
            <a:r>
              <a:rPr lang="pt-BR" sz="1800" dirty="0"/>
              <a:t>Geografia francesa, 1870-1945;</a:t>
            </a:r>
          </a:p>
          <a:p>
            <a:r>
              <a:rPr lang="pt-BR" sz="1800" dirty="0"/>
              <a:t>A Geografia Tradicional;</a:t>
            </a:r>
          </a:p>
          <a:p>
            <a:r>
              <a:rPr lang="pt-BR" sz="1800" dirty="0"/>
              <a:t>Os conflitos da institucionalização;</a:t>
            </a:r>
          </a:p>
          <a:p>
            <a:r>
              <a:rPr lang="pt-BR" sz="1800" dirty="0"/>
              <a:t>A função da universidade;</a:t>
            </a:r>
          </a:p>
          <a:p>
            <a:r>
              <a:rPr lang="pt-BR" sz="1800" dirty="0"/>
              <a:t>Utilitarismo e suporte ideológico.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83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DB9A241-6795-47E3-8F02-8DD36CEE5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5" r="12822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ADFE046-D420-499F-9D34-14AA6CA27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pt-BR" dirty="0"/>
              <a:t>“História do presente”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92E16A-7E1C-43E6-BDBB-19CD832A8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54" y="2022601"/>
            <a:ext cx="5980923" cy="4154361"/>
          </a:xfrm>
        </p:spPr>
        <p:txBody>
          <a:bodyPr>
            <a:normAutofit/>
          </a:bodyPr>
          <a:lstStyle/>
          <a:p>
            <a:r>
              <a:rPr lang="pt-BR" sz="2000" dirty="0"/>
              <a:t>Reunir elementos para a posterior periodização;</a:t>
            </a:r>
          </a:p>
          <a:p>
            <a:r>
              <a:rPr lang="pt-BR" sz="2000" dirty="0"/>
              <a:t> Sentido ao empírico;</a:t>
            </a:r>
          </a:p>
          <a:p>
            <a:r>
              <a:rPr lang="pt-BR" sz="2000" dirty="0"/>
              <a:t>Uso instrumental do passado;</a:t>
            </a:r>
          </a:p>
          <a:p>
            <a:r>
              <a:rPr lang="pt-BR" sz="2000" dirty="0"/>
              <a:t>Região como reflexo;</a:t>
            </a:r>
          </a:p>
          <a:p>
            <a:r>
              <a:rPr lang="pt-BR" sz="2000" dirty="0"/>
              <a:t>Caráter subalterno?</a:t>
            </a:r>
          </a:p>
          <a:p>
            <a:r>
              <a:rPr lang="pt-BR" sz="2000" dirty="0"/>
              <a:t>Qual a contribuição da Geografia?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74709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990</Words>
  <Application>Microsoft Office PowerPoint</Application>
  <PresentationFormat>Widescreen</PresentationFormat>
  <Paragraphs>129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Source Sans Pro</vt:lpstr>
      <vt:lpstr>Tema do Office</vt:lpstr>
      <vt:lpstr>Interfaces entre Geografia e História</vt:lpstr>
      <vt:lpstr>O período histórico da Modernidade</vt:lpstr>
      <vt:lpstr>Institucionalização da geografia francesa</vt:lpstr>
      <vt:lpstr>Vínculos entre Geografia e História</vt:lpstr>
      <vt:lpstr>A renovação metodológica da História</vt:lpstr>
      <vt:lpstr>A utilidade da Geografia</vt:lpstr>
      <vt:lpstr>Diacronia e Geografia </vt:lpstr>
      <vt:lpstr>Exemplo de um processo histórico</vt:lpstr>
      <vt:lpstr>“História do presente”</vt:lpstr>
      <vt:lpstr>Historicismo e seus limites</vt:lpstr>
      <vt:lpstr>A Grande Narrativa</vt:lpstr>
      <vt:lpstr>A previsibilidade dos fatos sociais</vt:lpstr>
      <vt:lpstr>Bloch e Febvre</vt:lpstr>
      <vt:lpstr>FEBVRE E A DIMINUIÇÃO DA CRÍTICA SOCIOLÓGICA </vt:lpstr>
      <vt:lpstr>O EMPOBRECIMENTO DA OBRA DE LA BLACHE</vt:lpstr>
      <vt:lpstr>2ª GERAÇÃO: BRAUDEL E DUBY</vt:lpstr>
      <vt:lpstr>Braudel: leitor e crítico da Geografia</vt:lpstr>
      <vt:lpstr>Braudel e a subordinação da Geografia</vt:lpstr>
      <vt:lpstr>Espaço como obstáculo ao desenvolvimento</vt:lpstr>
      <vt:lpstr>O progressivo afastamento</vt:lpstr>
      <vt:lpstr>A desvinculação entre Geografia e História</vt:lpstr>
      <vt:lpstr>PROBLEMAS PARA O PERIODO DA MODERNIDADE: ANACRONISMO?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Interfaces entre Geografia e História</dc:title>
  <dc:creator>Rodrigo Valverde</dc:creator>
  <cp:lastModifiedBy>Rodrigo Valverde</cp:lastModifiedBy>
  <cp:revision>1</cp:revision>
  <dcterms:created xsi:type="dcterms:W3CDTF">2020-02-27T16:08:37Z</dcterms:created>
  <dcterms:modified xsi:type="dcterms:W3CDTF">2020-02-27T16:42:15Z</dcterms:modified>
</cp:coreProperties>
</file>