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Merriweather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Merriweather-regular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erriweather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boldItalic.fntdata"/><Relationship Id="rId30" Type="http://schemas.openxmlformats.org/officeDocument/2006/relationships/font" Target="fonts/Merriweather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a2acbe83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a2acbe83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00870f5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00870f5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a00870f50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a00870f50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00870f50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a00870f50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00870f50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00870f50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00870f50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00870f50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00870f50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a00870f50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00870f50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a00870f50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a00870f50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a00870f50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7bfc000d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7bfc000d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7bfbfed9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7bfbfed9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7bfbfed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7bfbfed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7bfbfed9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7bfbfed9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7b473139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7b473139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a090a33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a090a33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92910438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92910438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7bfbfed9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7bfbfed9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hyperlink" Target="https://www.thispersondoesnotexist.com/" TargetMode="External"/><Relationship Id="rId5" Type="http://schemas.openxmlformats.org/officeDocument/2006/relationships/hyperlink" Target="https://www.aicaption.com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35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Inteligência artificial, singularidade e antropoceno</a:t>
            </a:r>
            <a:endParaRPr b="1" sz="73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Vinicius Romanini (ECA/USP)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futuro da inteligência artificial</a:t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pt-BR" sz="2200"/>
              <a:t>Inteligência aumentada</a:t>
            </a:r>
            <a:endParaRPr b="1"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pt-BR" sz="2200"/>
              <a:t>Máquinas intuitivas</a:t>
            </a:r>
            <a:endParaRPr b="1"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pt-BR" sz="2200"/>
              <a:t>Nanointeligência</a:t>
            </a:r>
            <a:endParaRPr b="1"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pt-BR" sz="2200"/>
              <a:t>Dilemas éticos</a:t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Ray Kurzweil - A singularidade está próxima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25" y="1152475"/>
            <a:ext cx="4906688" cy="32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275" y="1152475"/>
            <a:ext cx="2186400" cy="32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Singularidade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b="0" l="1850" r="-1849" t="0"/>
          <a:stretch/>
        </p:blipFill>
        <p:spPr>
          <a:xfrm>
            <a:off x="977750" y="1152475"/>
            <a:ext cx="7464151" cy="36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Transhumanismo</a:t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Hibridismo entre o bios humano e a tecnologia digital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Aperfeiçoamento do corpo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Aperfeiçoamento da mente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Combate às doenças e ao envelhecimento (corpo e mente)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Próteses, nanobots e conexão direta à www.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Tecnutopia</a:t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0">
                <a:solidFill>
                  <a:srgbClr val="3A3A3A"/>
                </a:solidFill>
                <a:latin typeface="Merriweather"/>
                <a:ea typeface="Merriweather"/>
                <a:cs typeface="Merriweather"/>
                <a:sym typeface="Merriweather"/>
              </a:rPr>
              <a:t>“Se quisermos viver no paraíso, teremos que arquitetá-lo nós mesmos. Se quisermos a vida eterna, então precisaremos reescrever nosso código genético cheio de bugs e nos tornarmos semelhantes a Deus ... apenas soluções de alta tecnologia podem erradicar o sofrimento do mundo. A compaixão por si só não é suficiente. “</a:t>
            </a:r>
            <a:endParaRPr sz="1350">
              <a:solidFill>
                <a:srgbClr val="3A3A3A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350">
                <a:solidFill>
                  <a:srgbClr val="3A3A3A"/>
                </a:solidFill>
                <a:latin typeface="Merriweather"/>
                <a:ea typeface="Merriweather"/>
                <a:cs typeface="Merriweather"/>
                <a:sym typeface="Merriweather"/>
              </a:rPr>
              <a:t>David Pearce, Humanity+</a:t>
            </a:r>
            <a:endParaRPr sz="1350">
              <a:solidFill>
                <a:srgbClr val="3A3A3A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A3A3A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350">
                <a:solidFill>
                  <a:srgbClr val="3A3A3A"/>
                </a:solidFill>
                <a:latin typeface="Merriweather"/>
                <a:ea typeface="Merriweather"/>
                <a:cs typeface="Merriweather"/>
                <a:sym typeface="Merriweather"/>
              </a:rPr>
              <a:t>Analogia: o barco de Teseus</a:t>
            </a:r>
            <a:endParaRPr sz="1350">
              <a:solidFill>
                <a:srgbClr val="3A3A3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Antropoceno</a:t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Nova era geológica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Pegada ecológica indelével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Ponto de não-retorno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	Mudanças climáticas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	Extinção em massa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	Antropização máxima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	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275" y="190775"/>
            <a:ext cx="2506474" cy="4761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triângulo infernal</a:t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8"/>
          <p:cNvSpPr/>
          <p:nvPr/>
        </p:nvSpPr>
        <p:spPr>
          <a:xfrm>
            <a:off x="3172050" y="1996750"/>
            <a:ext cx="1706100" cy="13395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8"/>
          <p:cNvSpPr txBox="1"/>
          <p:nvPr/>
        </p:nvSpPr>
        <p:spPr>
          <a:xfrm>
            <a:off x="3247850" y="1693450"/>
            <a:ext cx="1440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Singularidade</a:t>
            </a:r>
            <a:endParaRPr b="1"/>
          </a:p>
        </p:txBody>
      </p:sp>
      <p:sp>
        <p:nvSpPr>
          <p:cNvPr id="163" name="Google Shape;163;p28"/>
          <p:cNvSpPr txBox="1"/>
          <p:nvPr/>
        </p:nvSpPr>
        <p:spPr>
          <a:xfrm>
            <a:off x="1567050" y="3032950"/>
            <a:ext cx="16050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Antropoceno</a:t>
            </a:r>
            <a:endParaRPr b="1"/>
          </a:p>
        </p:txBody>
      </p:sp>
      <p:sp>
        <p:nvSpPr>
          <p:cNvPr id="164" name="Google Shape;164;p28"/>
          <p:cNvSpPr txBox="1"/>
          <p:nvPr/>
        </p:nvSpPr>
        <p:spPr>
          <a:xfrm>
            <a:off x="4878150" y="3032950"/>
            <a:ext cx="18198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Transhumanismo</a:t>
            </a:r>
            <a:endParaRPr b="1"/>
          </a:p>
        </p:txBody>
      </p:sp>
      <p:sp>
        <p:nvSpPr>
          <p:cNvPr id="165" name="Google Shape;165;p28"/>
          <p:cNvSpPr/>
          <p:nvPr/>
        </p:nvSpPr>
        <p:spPr>
          <a:xfrm rot="7319537">
            <a:off x="4600167" y="2123172"/>
            <a:ext cx="834081" cy="897172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8"/>
          <p:cNvSpPr/>
          <p:nvPr/>
        </p:nvSpPr>
        <p:spPr>
          <a:xfrm rot="-7650271">
            <a:off x="3661523" y="3314683"/>
            <a:ext cx="834231" cy="897172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8"/>
          <p:cNvSpPr/>
          <p:nvPr/>
        </p:nvSpPr>
        <p:spPr>
          <a:xfrm rot="-1700641">
            <a:off x="2732372" y="2123103"/>
            <a:ext cx="834098" cy="897308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Tematização da produção cultural</a:t>
            </a:r>
            <a:endParaRPr/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173248" cy="278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600" y="1152475"/>
            <a:ext cx="4173247" cy="280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Perspectivas distópicas na esfera da cultura</a:t>
            </a:r>
            <a:endParaRPr/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Emergência de linguagens transhumanas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Produção cultural voltada para a sublimação por meio do hiper-real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Fosso cognitivo e biofísico entre transhumanos e puristas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A maldição do duplo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Reformulação dos parâmetros éticos e morais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igh-level timeline of AI"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75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241625" y="1857725"/>
            <a:ext cx="2007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757575"/>
                </a:solidFill>
                <a:highlight>
                  <a:srgbClr val="FFFFFF"/>
                </a:highlight>
              </a:rPr>
              <a:t>a</a:t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1276375" y="973100"/>
            <a:ext cx="214800" cy="328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3463450" y="796900"/>
            <a:ext cx="214800" cy="328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690025" y="796900"/>
            <a:ext cx="214800" cy="328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5512225" y="468400"/>
            <a:ext cx="214800" cy="328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Estrutura básica de uma rede neural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825" y="1090925"/>
            <a:ext cx="3777474" cy="40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Breve história da Inteligência Artificial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550" y="918875"/>
            <a:ext cx="7015726" cy="41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Generative Adversarial Network (GAN)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www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5659" l="26256" r="25786" t="7133"/>
          <a:stretch/>
        </p:blipFill>
        <p:spPr>
          <a:xfrm>
            <a:off x="425083" y="1036549"/>
            <a:ext cx="3454867" cy="353232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4625350" y="2552800"/>
            <a:ext cx="3841800" cy="11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https://www.thispersondoesnotexist.com/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https://www.aicaption.com/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ALPHAFOLD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https://www.deepmind.com/research/highlighted-research/alphafold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Transformers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GPT-4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02124"/>
                </a:solidFill>
                <a:highlight>
                  <a:srgbClr val="FFFFFF"/>
                </a:highlight>
              </a:rPr>
              <a:t>A sigla GPT-3 significa </a:t>
            </a:r>
            <a:r>
              <a:rPr b="1" lang="pt-BR" sz="1200">
                <a:solidFill>
                  <a:srgbClr val="202124"/>
                </a:solidFill>
                <a:highlight>
                  <a:srgbClr val="FFFFFF"/>
                </a:highlight>
              </a:rPr>
              <a:t>"transformador generativo pré-treinado 4"</a:t>
            </a:r>
            <a:r>
              <a:rPr lang="pt-BR" sz="1200">
                <a:solidFill>
                  <a:srgbClr val="202124"/>
                </a:solidFill>
                <a:highlight>
                  <a:srgbClr val="FFFFFF"/>
                </a:highlight>
              </a:rPr>
              <a:t>. Trata-se de um sistema de inteligência artificial especializado na produção de texto desenvolvido pela OpenAI que se baseia em técnicas de aprendizado profundo para conseguir produzir conteúdo a partir de instruções mínimas.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Paisagem da IA (</a:t>
            </a:r>
            <a:r>
              <a:rPr lang="pt-BR">
                <a:solidFill>
                  <a:srgbClr val="000000"/>
                </a:solidFill>
                <a:highlight>
                  <a:srgbClr val="FFFFFF"/>
                </a:highlight>
              </a:rPr>
              <a:t>Hans Moravec)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325" y="1241425"/>
            <a:ext cx="546735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Ciclo Gartner</a:t>
            </a:r>
            <a:endParaRPr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Curvas de entusiasmo, decepção e platô realístico.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26669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Inteligência artificial nas redes sociais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600" y="1152475"/>
            <a:ext cx="6528720" cy="31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