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4" r:id="rId2"/>
    <p:sldId id="279" r:id="rId3"/>
    <p:sldId id="294" r:id="rId4"/>
    <p:sldId id="296" r:id="rId5"/>
    <p:sldId id="297" r:id="rId6"/>
    <p:sldId id="291" r:id="rId7"/>
    <p:sldId id="292" r:id="rId8"/>
    <p:sldId id="298" r:id="rId9"/>
    <p:sldId id="299" r:id="rId10"/>
    <p:sldId id="300" r:id="rId11"/>
    <p:sldId id="295" r:id="rId12"/>
    <p:sldId id="301" r:id="rId13"/>
    <p:sldId id="302" r:id="rId14"/>
    <p:sldId id="280" r:id="rId15"/>
  </p:sldIdLst>
  <p:sldSz cx="9144000" cy="6858000" type="screen4x3"/>
  <p:notesSz cx="6888163" cy="962342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9813" y="722313"/>
            <a:ext cx="4808537" cy="3608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570413"/>
            <a:ext cx="5510213" cy="433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94DDC7-02D0-410F-AA38-AC66976B87E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1101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1B17C77-9F8C-4E8D-B773-267C30393377}" type="slidenum">
              <a:rPr lang="pt-BR" altLang="pt-BR" sz="1200"/>
              <a:pPr eaLnBrk="1" hangingPunct="1"/>
              <a:t>1</a:t>
            </a:fld>
            <a:endParaRPr lang="pt-BR" altLang="pt-BR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2502720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CA5C7B3-EC2E-4B0C-9AC0-DA234EA29086}" type="slidenum">
              <a:rPr lang="pt-BR" altLang="pt-BR" sz="1200">
                <a:latin typeface="Arial" panose="020B0604020202020204" pitchFamily="34" charset="0"/>
              </a:rPr>
              <a:pPr eaLnBrk="1" hangingPunct="1"/>
              <a:t>10</a:t>
            </a:fld>
            <a:endParaRPr lang="pt-BR" altLang="pt-BR" sz="1200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2905112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99769F0-0207-4527-980B-C1D0A8F7CC82}" type="slidenum">
              <a:rPr lang="pt-BR" altLang="pt-BR" sz="1200"/>
              <a:pPr eaLnBrk="1" hangingPunct="1"/>
              <a:t>11</a:t>
            </a:fld>
            <a:endParaRPr lang="pt-BR" altLang="pt-BR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2565339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19B024B-A83A-42BF-B152-BBB45FC82A3E}" type="slidenum">
              <a:rPr lang="pt-BR" altLang="pt-BR" sz="1200"/>
              <a:pPr eaLnBrk="1" hangingPunct="1"/>
              <a:t>14</a:t>
            </a:fld>
            <a:endParaRPr lang="pt-BR" altLang="pt-BR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3238896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7B30519-F07B-4C3D-AAE5-540C0BA154B6}" type="slidenum">
              <a:rPr lang="pt-BR" altLang="pt-BR" sz="1200"/>
              <a:pPr eaLnBrk="1" hangingPunct="1"/>
              <a:t>2</a:t>
            </a:fld>
            <a:endParaRPr lang="pt-BR" altLang="pt-BR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245508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B842F32-5909-4861-8DCA-77405FF7624D}" type="slidenum">
              <a:rPr lang="pt-BR" altLang="pt-BR" sz="1200"/>
              <a:pPr eaLnBrk="1" hangingPunct="1"/>
              <a:t>3</a:t>
            </a:fld>
            <a:endParaRPr lang="pt-BR" altLang="pt-BR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3355307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5D6EA92-8852-4F87-B5DE-061ED7045760}" type="slidenum">
              <a:rPr lang="pt-BR" altLang="pt-BR" sz="1200">
                <a:latin typeface="Arial" panose="020B0604020202020204" pitchFamily="34" charset="0"/>
              </a:rPr>
              <a:pPr eaLnBrk="1" hangingPunct="1"/>
              <a:t>4</a:t>
            </a:fld>
            <a:endParaRPr lang="pt-BR" altLang="pt-BR" sz="1200"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722724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5D7F067-0930-4167-B165-FA5A3F846691}" type="slidenum">
              <a:rPr lang="pt-BR" altLang="pt-BR" sz="1200">
                <a:latin typeface="Arial" panose="020B0604020202020204" pitchFamily="34" charset="0"/>
              </a:rPr>
              <a:pPr eaLnBrk="1" hangingPunct="1"/>
              <a:t>5</a:t>
            </a:fld>
            <a:endParaRPr lang="pt-BR" altLang="pt-BR" sz="1200">
              <a:latin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434332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3C9DBA1-CC62-4AD6-B073-4768246CDB11}" type="slidenum">
              <a:rPr lang="pt-BR" altLang="pt-BR" sz="1200"/>
              <a:pPr eaLnBrk="1" hangingPunct="1"/>
              <a:t>6</a:t>
            </a:fld>
            <a:endParaRPr lang="pt-BR" altLang="pt-B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4094007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A741F67-EAE9-4A39-8171-072B403CF3F5}" type="slidenum">
              <a:rPr lang="pt-BR" altLang="pt-BR" sz="1200"/>
              <a:pPr eaLnBrk="1" hangingPunct="1"/>
              <a:t>7</a:t>
            </a:fld>
            <a:endParaRPr lang="pt-BR" altLang="pt-BR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219098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C3043E5-390A-4A37-B65B-EEF8E6BED404}" type="slidenum">
              <a:rPr lang="pt-BR" altLang="pt-BR" sz="1200">
                <a:latin typeface="Arial" panose="020B0604020202020204" pitchFamily="34" charset="0"/>
              </a:rPr>
              <a:pPr eaLnBrk="1" hangingPunct="1"/>
              <a:t>8</a:t>
            </a:fld>
            <a:endParaRPr lang="pt-BR" altLang="pt-BR" sz="1200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471132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97CCAF9-8255-4066-A755-FA9667490823}" type="slidenum">
              <a:rPr lang="pt-BR" altLang="pt-BR" sz="1200">
                <a:latin typeface="Arial" panose="020B0604020202020204" pitchFamily="34" charset="0"/>
              </a:rPr>
              <a:pPr eaLnBrk="1" hangingPunct="1"/>
              <a:t>9</a:t>
            </a:fld>
            <a:endParaRPr lang="pt-BR" altLang="pt-BR" sz="1200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566038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3318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71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684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868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558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690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30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106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76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672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7451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Saúde da Criança no contexto das políticas públicas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2"/>
            <a:endParaRPr lang="pt-BR" altLang="pt-BR" smtClean="0"/>
          </a:p>
          <a:p>
            <a:pPr lvl="2"/>
            <a:endParaRPr lang="pt-BR" altLang="pt-BR" smtClean="0"/>
          </a:p>
          <a:p>
            <a:pPr lvl="2"/>
            <a:endParaRPr lang="pt-BR" altLang="pt-BR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914400" y="228600"/>
            <a:ext cx="7416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26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Metodologia e Divulgação do Artigo Científico </a:t>
            </a:r>
          </a:p>
          <a:p>
            <a:pPr>
              <a:defRPr/>
            </a:pPr>
            <a:r>
              <a:rPr lang="pt-BR" sz="2600" b="1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2017</a:t>
            </a:r>
            <a:endParaRPr lang="pt-BR" sz="26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055688" y="2457450"/>
            <a:ext cx="7620000" cy="190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" pitchFamily="2" charset="2"/>
              <a:buNone/>
              <a:defRPr/>
            </a:pPr>
            <a:endParaRPr lang="pt-BR" sz="34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l">
              <a:spcBef>
                <a:spcPct val="50000"/>
              </a:spcBef>
              <a:defRPr/>
            </a:pPr>
            <a:r>
              <a:rPr lang="pt-BR" sz="3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pt-BR" sz="34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Seção de resultados em um artigo</a:t>
            </a:r>
            <a:br>
              <a:rPr lang="pt-BR" sz="34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pt-BR" sz="3400" b="1" i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2" name="Line 5"/>
          <p:cNvSpPr>
            <a:spLocks noChangeShapeType="1"/>
          </p:cNvSpPr>
          <p:nvPr/>
        </p:nvSpPr>
        <p:spPr bwMode="auto">
          <a:xfrm>
            <a:off x="125413" y="1828800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101600" y="6615113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54" name="CaixaDeTexto 1"/>
          <p:cNvSpPr txBox="1">
            <a:spLocks noChangeArrowheads="1"/>
          </p:cNvSpPr>
          <p:nvPr/>
        </p:nvSpPr>
        <p:spPr bwMode="auto">
          <a:xfrm>
            <a:off x="1454150" y="5337175"/>
            <a:ext cx="6337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b="1" i="1" dirty="0" err="1">
                <a:solidFill>
                  <a:srgbClr val="FFC000"/>
                </a:solidFill>
              </a:rPr>
              <a:t>A</a:t>
            </a:r>
            <a:r>
              <a:rPr lang="pt-BR" altLang="pt-BR" b="1" i="1" dirty="0" err="1" smtClean="0">
                <a:solidFill>
                  <a:srgbClr val="FFC000"/>
                </a:solidFill>
              </a:rPr>
              <a:t>ngela</a:t>
            </a:r>
            <a:r>
              <a:rPr lang="pt-BR" altLang="pt-BR" b="1" i="1" dirty="0" smtClean="0">
                <a:solidFill>
                  <a:srgbClr val="FFC000"/>
                </a:solidFill>
              </a:rPr>
              <a:t> Cuenca, Ivan </a:t>
            </a:r>
            <a:r>
              <a:rPr lang="pt-BR" altLang="pt-BR" b="1" i="1" dirty="0">
                <a:solidFill>
                  <a:srgbClr val="FFC000"/>
                </a:solidFill>
              </a:rPr>
              <a:t>França Jr e Cassia </a:t>
            </a:r>
            <a:r>
              <a:rPr lang="pt-BR" altLang="pt-BR" b="1" i="1" dirty="0" smtClean="0">
                <a:solidFill>
                  <a:srgbClr val="FFC000"/>
                </a:solidFill>
              </a:rPr>
              <a:t> </a:t>
            </a:r>
            <a:r>
              <a:rPr lang="pt-BR" altLang="pt-BR" b="1" i="1" dirty="0">
                <a:solidFill>
                  <a:srgbClr val="FFC000"/>
                </a:solidFill>
              </a:rPr>
              <a:t>Buchalla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b="1" i="1" smtClean="0">
                <a:solidFill>
                  <a:srgbClr val="FFC000"/>
                </a:solidFill>
              </a:rPr>
              <a:t>Como redigir resultados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smtClean="0"/>
              <a:t>Não use espaço entre o número e o %</a:t>
            </a:r>
          </a:p>
          <a:p>
            <a:pPr eaLnBrk="1" hangingPunct="1">
              <a:lnSpc>
                <a:spcPct val="80000"/>
              </a:lnSpc>
            </a:pPr>
            <a:r>
              <a:rPr lang="en-US" altLang="pt-BR" smtClean="0"/>
              <a:t>Use um espaço entre o número e sua unidade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pt-BR" smtClean="0"/>
              <a:t> ( 25 km)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pt-BR" smtClean="0"/>
              <a:t>Quando a amostra é maior que 100, as porcentagens devem ter apenas uma casa decimal.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pt-BR" smtClean="0"/>
              <a:t>Não use casa decimal quando a amostra for menor que 100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pt-BR" smtClean="0"/>
              <a:t>Não use porcentagem se a amostra &lt; 20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pt-BR" smtClean="0"/>
              <a:t>Não passe a idéia de precisão maior do que seu instrumento de medida permite.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100013"/>
            <a:ext cx="7772400" cy="1143001"/>
          </a:xfrm>
        </p:spPr>
        <p:txBody>
          <a:bodyPr/>
          <a:lstStyle/>
          <a:p>
            <a:pPr eaLnBrk="1" hangingPunct="1"/>
            <a:r>
              <a:rPr lang="pt-BR" altLang="pt-BR" b="1" i="1" smtClean="0">
                <a:solidFill>
                  <a:srgbClr val="FFC000"/>
                </a:solidFill>
              </a:rPr>
              <a:t>Redação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000125"/>
            <a:ext cx="8143875" cy="5286375"/>
          </a:xfrm>
          <a:noFill/>
          <a:ln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Clr>
                <a:srgbClr val="FFCC00"/>
              </a:buClr>
              <a:buFontTx/>
              <a:buChar char="-"/>
            </a:pPr>
            <a:r>
              <a:rPr lang="pt-BR" altLang="pt-BR" smtClean="0"/>
              <a:t>Seja sintético</a:t>
            </a:r>
          </a:p>
          <a:p>
            <a:pPr eaLnBrk="1" hangingPunct="1">
              <a:buClr>
                <a:srgbClr val="FFCC00"/>
              </a:buClr>
              <a:buFontTx/>
              <a:buChar char="-"/>
            </a:pPr>
            <a:r>
              <a:rPr lang="pt-BR" altLang="pt-BR" smtClean="0"/>
              <a:t>Use ordem direta</a:t>
            </a:r>
          </a:p>
          <a:p>
            <a:pPr eaLnBrk="1" hangingPunct="1">
              <a:buClr>
                <a:srgbClr val="FFCC00"/>
              </a:buClr>
              <a:buFontTx/>
              <a:buChar char="-"/>
            </a:pPr>
            <a:r>
              <a:rPr lang="pt-BR" altLang="pt-BR" smtClean="0"/>
              <a:t>Prefira frases curtas</a:t>
            </a:r>
            <a:r>
              <a:rPr lang="pt-BR" altLang="pt-BR" sz="2200" smtClean="0"/>
              <a:t> (desconfie se houver mais de 25 palavras)</a:t>
            </a:r>
          </a:p>
          <a:p>
            <a:pPr eaLnBrk="1" hangingPunct="1">
              <a:buClr>
                <a:srgbClr val="FFCC00"/>
              </a:buClr>
              <a:buFontTx/>
              <a:buChar char="-"/>
            </a:pPr>
            <a:r>
              <a:rPr lang="pt-BR" altLang="pt-BR" smtClean="0"/>
              <a:t>Prefira palavras simples</a:t>
            </a:r>
          </a:p>
          <a:p>
            <a:pPr eaLnBrk="1" hangingPunct="1">
              <a:buClr>
                <a:srgbClr val="FFCC00"/>
              </a:buClr>
              <a:buFontTx/>
              <a:buChar char="-"/>
            </a:pPr>
            <a:r>
              <a:rPr lang="pt-BR" altLang="pt-BR" smtClean="0"/>
              <a:t>Evite digressões </a:t>
            </a:r>
            <a:r>
              <a:rPr lang="pt-BR" altLang="pt-BR" sz="2200" smtClean="0">
                <a:solidFill>
                  <a:srgbClr val="FFFFFF"/>
                </a:solidFill>
              </a:rPr>
              <a:t>(mantenha-se no foco)</a:t>
            </a:r>
            <a:endParaRPr lang="pt-BR" altLang="pt-BR" smtClean="0"/>
          </a:p>
          <a:p>
            <a:pPr eaLnBrk="1" hangingPunct="1">
              <a:buClr>
                <a:srgbClr val="FFCC00"/>
              </a:buClr>
              <a:buFontTx/>
              <a:buChar char="-"/>
            </a:pPr>
            <a:r>
              <a:rPr lang="pt-BR" altLang="pt-BR" smtClean="0"/>
              <a:t>Não inclua adjetivos desnecessários</a:t>
            </a:r>
          </a:p>
          <a:p>
            <a:pPr eaLnBrk="1" hangingPunct="1">
              <a:buClr>
                <a:srgbClr val="FFCC00"/>
              </a:buClr>
              <a:buFontTx/>
              <a:buChar char="-"/>
            </a:pPr>
            <a:r>
              <a:rPr lang="pt-BR" altLang="pt-BR" smtClean="0"/>
              <a:t>Use tempos verbais consistentes</a:t>
            </a:r>
          </a:p>
          <a:p>
            <a:pPr eaLnBrk="1" hangingPunct="1">
              <a:buClr>
                <a:srgbClr val="FFCC00"/>
              </a:buClr>
              <a:buFontTx/>
              <a:buChar char="-"/>
            </a:pPr>
            <a:r>
              <a:rPr lang="pt-BR" altLang="pt-BR" smtClean="0"/>
              <a:t>Use construções afirmativas</a:t>
            </a:r>
          </a:p>
          <a:p>
            <a:pPr eaLnBrk="1" hangingPunct="1">
              <a:buClr>
                <a:srgbClr val="FFCC00"/>
              </a:buClr>
              <a:buFontTx/>
              <a:buChar char="-"/>
            </a:pPr>
            <a:r>
              <a:rPr lang="pt-BR" altLang="pt-BR" smtClean="0"/>
              <a:t>Redija de forma argumentativa </a:t>
            </a:r>
            <a:r>
              <a:rPr lang="pt-BR" altLang="pt-BR" sz="2200" smtClean="0"/>
              <a:t>(use conjunções)</a:t>
            </a:r>
          </a:p>
          <a:p>
            <a:pPr eaLnBrk="1" hangingPunct="1">
              <a:buClr>
                <a:srgbClr val="FFCC00"/>
              </a:buClr>
              <a:buFontTx/>
              <a:buChar char="-"/>
            </a:pPr>
            <a:r>
              <a:rPr lang="pt-BR" altLang="pt-BR" smtClean="0"/>
              <a:t>Evite jargões</a:t>
            </a:r>
          </a:p>
          <a:p>
            <a:pPr eaLnBrk="1" hangingPunct="1">
              <a:buClr>
                <a:srgbClr val="FFCC00"/>
              </a:buClr>
              <a:buFont typeface="Wingdings" panose="05000000000000000000" pitchFamily="2" charset="2"/>
              <a:buChar char="§"/>
            </a:pPr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1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4450" y="84138"/>
            <a:ext cx="3132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>
                <a:solidFill>
                  <a:srgbClr val="FFFF66"/>
                </a:solidFill>
              </a:rPr>
              <a:t>A estruturação do artigo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2447925" y="2392363"/>
            <a:ext cx="6196013" cy="2160587"/>
            <a:chOff x="1542" y="1507"/>
            <a:chExt cx="3903" cy="1361"/>
          </a:xfrm>
        </p:grpSpPr>
        <p:grpSp>
          <p:nvGrpSpPr>
            <p:cNvPr id="3107" name="Group 60"/>
            <p:cNvGrpSpPr>
              <a:grpSpLocks/>
            </p:cNvGrpSpPr>
            <p:nvPr/>
          </p:nvGrpSpPr>
          <p:grpSpPr bwMode="auto">
            <a:xfrm>
              <a:off x="1542" y="1507"/>
              <a:ext cx="1332" cy="732"/>
              <a:chOff x="1542" y="1507"/>
              <a:chExt cx="1332" cy="732"/>
            </a:xfrm>
          </p:grpSpPr>
          <p:sp>
            <p:nvSpPr>
              <p:cNvPr id="3112" name="Text Box 29"/>
              <p:cNvSpPr txBox="1">
                <a:spLocks noChangeArrowheads="1"/>
              </p:cNvSpPr>
              <p:nvPr/>
            </p:nvSpPr>
            <p:spPr bwMode="auto">
              <a:xfrm>
                <a:off x="1542" y="1678"/>
                <a:ext cx="8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/>
                  <a:t>Literaturas</a:t>
                </a:r>
              </a:p>
            </p:txBody>
          </p:sp>
          <p:sp>
            <p:nvSpPr>
              <p:cNvPr id="3113" name="Rectangle 30"/>
              <p:cNvSpPr>
                <a:spLocks noChangeArrowheads="1"/>
              </p:cNvSpPr>
              <p:nvPr/>
            </p:nvSpPr>
            <p:spPr bwMode="auto">
              <a:xfrm>
                <a:off x="1542" y="1507"/>
                <a:ext cx="1332" cy="7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3108" name="Text Box 27"/>
            <p:cNvSpPr txBox="1">
              <a:spLocks noChangeArrowheads="1"/>
            </p:cNvSpPr>
            <p:nvPr/>
          </p:nvSpPr>
          <p:spPr bwMode="auto">
            <a:xfrm>
              <a:off x="4553" y="1706"/>
              <a:ext cx="8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Resultados</a:t>
              </a:r>
            </a:p>
          </p:txBody>
        </p:sp>
        <p:sp>
          <p:nvSpPr>
            <p:cNvPr id="3109" name="Rectangle 28"/>
            <p:cNvSpPr>
              <a:spLocks noChangeArrowheads="1"/>
            </p:cNvSpPr>
            <p:nvPr/>
          </p:nvSpPr>
          <p:spPr bwMode="auto">
            <a:xfrm>
              <a:off x="3086" y="1706"/>
              <a:ext cx="2345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10" name="Text Box 36"/>
            <p:cNvSpPr txBox="1">
              <a:spLocks noChangeArrowheads="1"/>
            </p:cNvSpPr>
            <p:nvPr/>
          </p:nvSpPr>
          <p:spPr bwMode="auto">
            <a:xfrm>
              <a:off x="4468" y="2529"/>
              <a:ext cx="9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Metodologia</a:t>
              </a:r>
            </a:p>
          </p:txBody>
        </p:sp>
        <p:sp>
          <p:nvSpPr>
            <p:cNvPr id="3111" name="Rectangle 37"/>
            <p:cNvSpPr>
              <a:spLocks noChangeArrowheads="1"/>
            </p:cNvSpPr>
            <p:nvPr/>
          </p:nvSpPr>
          <p:spPr bwMode="auto">
            <a:xfrm>
              <a:off x="3201" y="2414"/>
              <a:ext cx="2230" cy="4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44078" name="Text Box 46"/>
          <p:cNvSpPr txBox="1">
            <a:spLocks noChangeArrowheads="1"/>
          </p:cNvSpPr>
          <p:nvPr/>
        </p:nvSpPr>
        <p:spPr bwMode="auto">
          <a:xfrm>
            <a:off x="206375" y="4670426"/>
            <a:ext cx="50307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u="sng" dirty="0">
                <a:solidFill>
                  <a:srgbClr val="FFFF66"/>
                </a:solidFill>
              </a:rPr>
              <a:t>Importante  (relatório </a:t>
            </a:r>
            <a:r>
              <a:rPr lang="pt-BR" u="sng" dirty="0">
                <a:solidFill>
                  <a:srgbClr val="FFFF66"/>
                </a:solidFill>
                <a:cs typeface="Arial" charset="0"/>
              </a:rPr>
              <a:t>≠ artigo)</a:t>
            </a:r>
          </a:p>
          <a:p>
            <a:pPr algn="just"/>
            <a:r>
              <a:rPr lang="pt-BR" b="0" dirty="0"/>
              <a:t>A comunidade científica não quer saber o que você fez, mas sim o que você pode concluir a partir do que fez.</a:t>
            </a:r>
          </a:p>
        </p:txBody>
      </p: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3859213" y="1223963"/>
            <a:ext cx="3187700" cy="5049837"/>
            <a:chOff x="2431" y="771"/>
            <a:chExt cx="2008" cy="3181"/>
          </a:xfrm>
        </p:grpSpPr>
        <p:grpSp>
          <p:nvGrpSpPr>
            <p:cNvPr id="3085" name="Group 63"/>
            <p:cNvGrpSpPr>
              <a:grpSpLocks/>
            </p:cNvGrpSpPr>
            <p:nvPr/>
          </p:nvGrpSpPr>
          <p:grpSpPr bwMode="auto">
            <a:xfrm>
              <a:off x="2431" y="771"/>
              <a:ext cx="2008" cy="3181"/>
              <a:chOff x="2431" y="771"/>
              <a:chExt cx="2008" cy="3181"/>
            </a:xfrm>
          </p:grpSpPr>
          <p:sp>
            <p:nvSpPr>
              <p:cNvPr id="3087" name="Text Box 17"/>
              <p:cNvSpPr txBox="1">
                <a:spLocks noChangeArrowheads="1"/>
              </p:cNvSpPr>
              <p:nvPr/>
            </p:nvSpPr>
            <p:spPr bwMode="auto">
              <a:xfrm>
                <a:off x="3086" y="771"/>
                <a:ext cx="85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/>
                  <a:t>Conclusão</a:t>
                </a:r>
              </a:p>
            </p:txBody>
          </p:sp>
          <p:grpSp>
            <p:nvGrpSpPr>
              <p:cNvPr id="3088" name="Group 55"/>
              <p:cNvGrpSpPr>
                <a:grpSpLocks/>
              </p:cNvGrpSpPr>
              <p:nvPr/>
            </p:nvGrpSpPr>
            <p:grpSpPr bwMode="auto">
              <a:xfrm>
                <a:off x="2431" y="1002"/>
                <a:ext cx="2008" cy="2950"/>
                <a:chOff x="2431" y="1002"/>
                <a:chExt cx="2008" cy="2950"/>
              </a:xfrm>
            </p:grpSpPr>
            <p:sp>
              <p:nvSpPr>
                <p:cNvPr id="3089" name="Rectangle 18"/>
                <p:cNvSpPr>
                  <a:spLocks noChangeArrowheads="1"/>
                </p:cNvSpPr>
                <p:nvPr/>
              </p:nvSpPr>
              <p:spPr bwMode="auto">
                <a:xfrm>
                  <a:off x="3201" y="1762"/>
                  <a:ext cx="115" cy="11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090" name="Rectangle 19"/>
                <p:cNvSpPr>
                  <a:spLocks noChangeArrowheads="1"/>
                </p:cNvSpPr>
                <p:nvPr/>
              </p:nvSpPr>
              <p:spPr bwMode="auto">
                <a:xfrm>
                  <a:off x="3485" y="1762"/>
                  <a:ext cx="115" cy="11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091" name="Rectangle 20"/>
                <p:cNvSpPr>
                  <a:spLocks noChangeArrowheads="1"/>
                </p:cNvSpPr>
                <p:nvPr/>
              </p:nvSpPr>
              <p:spPr bwMode="auto">
                <a:xfrm>
                  <a:off x="3995" y="1762"/>
                  <a:ext cx="115" cy="113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092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804" y="1002"/>
                  <a:ext cx="397" cy="50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093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3258" y="1002"/>
                  <a:ext cx="0" cy="76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094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3541" y="1003"/>
                  <a:ext cx="0" cy="76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095" name="Line 26"/>
                <p:cNvSpPr>
                  <a:spLocks noChangeShapeType="1"/>
                </p:cNvSpPr>
                <p:nvPr/>
              </p:nvSpPr>
              <p:spPr bwMode="auto">
                <a:xfrm flipH="1" flipV="1">
                  <a:off x="3740" y="1003"/>
                  <a:ext cx="255" cy="75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096" name="AutoShape 31"/>
                <p:cNvSpPr>
                  <a:spLocks noChangeArrowheads="1"/>
                </p:cNvSpPr>
                <p:nvPr/>
              </p:nvSpPr>
              <p:spPr bwMode="auto">
                <a:xfrm>
                  <a:off x="3299" y="2499"/>
                  <a:ext cx="169" cy="199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097" name="AutoShape 32"/>
                <p:cNvSpPr>
                  <a:spLocks noChangeArrowheads="1"/>
                </p:cNvSpPr>
                <p:nvPr/>
              </p:nvSpPr>
              <p:spPr bwMode="auto">
                <a:xfrm>
                  <a:off x="3922" y="2499"/>
                  <a:ext cx="228" cy="199"/>
                </a:xfrm>
                <a:prstGeom prst="lightningBol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098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4036" y="1937"/>
                  <a:ext cx="0" cy="47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099" name="Line 34"/>
                <p:cNvSpPr>
                  <a:spLocks noChangeShapeType="1"/>
                </p:cNvSpPr>
                <p:nvPr/>
              </p:nvSpPr>
              <p:spPr bwMode="auto">
                <a:xfrm flipH="1" flipV="1">
                  <a:off x="3258" y="1933"/>
                  <a:ext cx="58" cy="48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100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3485" y="1937"/>
                  <a:ext cx="56" cy="47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pic>
              <p:nvPicPr>
                <p:cNvPr id="3101" name="Picture 38" descr="j0299125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31" y="1564"/>
                  <a:ext cx="373" cy="6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2" name="Picture 39" descr="j0195812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393" y="3378"/>
                  <a:ext cx="558" cy="5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103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3740" y="2760"/>
                  <a:ext cx="255" cy="50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104" name="Line 42"/>
                <p:cNvSpPr>
                  <a:spLocks noChangeShapeType="1"/>
                </p:cNvSpPr>
                <p:nvPr/>
              </p:nvSpPr>
              <p:spPr bwMode="auto">
                <a:xfrm flipH="1" flipV="1">
                  <a:off x="3468" y="2760"/>
                  <a:ext cx="132" cy="50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105" name="Oval 47"/>
                <p:cNvSpPr>
                  <a:spLocks noChangeArrowheads="1"/>
                </p:cNvSpPr>
                <p:nvPr/>
              </p:nvSpPr>
              <p:spPr bwMode="auto">
                <a:xfrm>
                  <a:off x="3560" y="2472"/>
                  <a:ext cx="282" cy="261"/>
                </a:xfrm>
                <a:prstGeom prst="ellipse">
                  <a:avLst/>
                </a:prstGeom>
                <a:solidFill>
                  <a:srgbClr val="00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106" name="Oval 51"/>
                <p:cNvSpPr>
                  <a:spLocks noChangeArrowheads="1"/>
                </p:cNvSpPr>
                <p:nvPr/>
              </p:nvSpPr>
              <p:spPr bwMode="auto">
                <a:xfrm>
                  <a:off x="4292" y="1735"/>
                  <a:ext cx="147" cy="15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  <p:sp>
          <p:nvSpPr>
            <p:cNvPr id="3086" name="Line 65"/>
            <p:cNvSpPr>
              <a:spLocks noChangeShapeType="1"/>
            </p:cNvSpPr>
            <p:nvPr/>
          </p:nvSpPr>
          <p:spPr bwMode="auto">
            <a:xfrm flipV="1">
              <a:off x="4036" y="1990"/>
              <a:ext cx="256" cy="4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5621338" y="2609850"/>
            <a:ext cx="1606550" cy="1771650"/>
            <a:chOff x="3541" y="1644"/>
            <a:chExt cx="1012" cy="1116"/>
          </a:xfrm>
        </p:grpSpPr>
        <p:grpSp>
          <p:nvGrpSpPr>
            <p:cNvPr id="3079" name="Group 50"/>
            <p:cNvGrpSpPr>
              <a:grpSpLocks/>
            </p:cNvGrpSpPr>
            <p:nvPr/>
          </p:nvGrpSpPr>
          <p:grpSpPr bwMode="auto">
            <a:xfrm>
              <a:off x="3541" y="2414"/>
              <a:ext cx="341" cy="346"/>
              <a:chOff x="3541" y="2414"/>
              <a:chExt cx="341" cy="346"/>
            </a:xfrm>
          </p:grpSpPr>
          <p:sp>
            <p:nvSpPr>
              <p:cNvPr id="3083" name="Line 48"/>
              <p:cNvSpPr>
                <a:spLocks noChangeShapeType="1"/>
              </p:cNvSpPr>
              <p:nvPr/>
            </p:nvSpPr>
            <p:spPr bwMode="auto">
              <a:xfrm flipH="1">
                <a:off x="3541" y="2414"/>
                <a:ext cx="341" cy="34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084" name="Line 49"/>
              <p:cNvSpPr>
                <a:spLocks noChangeShapeType="1"/>
              </p:cNvSpPr>
              <p:nvPr/>
            </p:nvSpPr>
            <p:spPr bwMode="auto">
              <a:xfrm>
                <a:off x="3541" y="2414"/>
                <a:ext cx="341" cy="34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3080" name="Group 52"/>
            <p:cNvGrpSpPr>
              <a:grpSpLocks/>
            </p:cNvGrpSpPr>
            <p:nvPr/>
          </p:nvGrpSpPr>
          <p:grpSpPr bwMode="auto">
            <a:xfrm>
              <a:off x="4212" y="1644"/>
              <a:ext cx="341" cy="346"/>
              <a:chOff x="3541" y="2414"/>
              <a:chExt cx="341" cy="346"/>
            </a:xfrm>
          </p:grpSpPr>
          <p:sp>
            <p:nvSpPr>
              <p:cNvPr id="3081" name="Line 53"/>
              <p:cNvSpPr>
                <a:spLocks noChangeShapeType="1"/>
              </p:cNvSpPr>
              <p:nvPr/>
            </p:nvSpPr>
            <p:spPr bwMode="auto">
              <a:xfrm flipH="1">
                <a:off x="3541" y="2414"/>
                <a:ext cx="341" cy="34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082" name="Line 54"/>
              <p:cNvSpPr>
                <a:spLocks noChangeShapeType="1"/>
              </p:cNvSpPr>
              <p:nvPr/>
            </p:nvSpPr>
            <p:spPr bwMode="auto">
              <a:xfrm>
                <a:off x="3541" y="2414"/>
                <a:ext cx="341" cy="34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0308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7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736725" y="7938"/>
            <a:ext cx="5626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>
                <a:solidFill>
                  <a:srgbClr val="FFFF00"/>
                </a:solidFill>
              </a:rPr>
              <a:t>Enalteça os pontos que você usará mais diretamente para sustentar as conclusões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219450" y="1481138"/>
            <a:ext cx="5451475" cy="5354637"/>
            <a:chOff x="2028" y="933"/>
            <a:chExt cx="3434" cy="3373"/>
          </a:xfrm>
        </p:grpSpPr>
        <p:sp>
          <p:nvSpPr>
            <p:cNvPr id="4128" name="Text Box 4"/>
            <p:cNvSpPr txBox="1">
              <a:spLocks noChangeArrowheads="1"/>
            </p:cNvSpPr>
            <p:nvPr/>
          </p:nvSpPr>
          <p:spPr bwMode="auto">
            <a:xfrm>
              <a:off x="3844" y="933"/>
              <a:ext cx="1618" cy="3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pt-BR" dirty="0"/>
            </a:p>
            <a:p>
              <a:endParaRPr lang="pt-BR" dirty="0"/>
            </a:p>
            <a:p>
              <a:endParaRPr lang="pt-BR" dirty="0"/>
            </a:p>
            <a:p>
              <a:endParaRPr lang="pt-BR" dirty="0"/>
            </a:p>
            <a:p>
              <a:endParaRPr lang="pt-BR" dirty="0"/>
            </a:p>
            <a:p>
              <a:endParaRPr lang="pt-BR" dirty="0"/>
            </a:p>
            <a:p>
              <a:endParaRPr lang="pt-BR" dirty="0"/>
            </a:p>
            <a:p>
              <a:endParaRPr lang="pt-BR" dirty="0"/>
            </a:p>
            <a:p>
              <a:endParaRPr lang="pt-BR" sz="900" dirty="0"/>
            </a:p>
            <a:p>
              <a:r>
                <a:rPr lang="pt-BR" sz="900" dirty="0" err="1"/>
                <a:t>Addsd</a:t>
              </a:r>
              <a:r>
                <a:rPr lang="pt-BR" sz="900" dirty="0"/>
                <a:t> as  d s </a:t>
              </a:r>
              <a:r>
                <a:rPr lang="pt-BR" sz="900" dirty="0" err="1"/>
                <a:t>s</a:t>
              </a:r>
              <a:r>
                <a:rPr lang="pt-BR" sz="900" dirty="0"/>
                <a:t> </a:t>
              </a:r>
              <a:r>
                <a:rPr lang="pt-BR" sz="900" dirty="0" err="1"/>
                <a:t>sds</a:t>
              </a:r>
              <a:r>
                <a:rPr lang="pt-BR" sz="900" dirty="0"/>
                <a:t> </a:t>
              </a:r>
              <a:r>
                <a:rPr lang="pt-BR" sz="900" dirty="0" err="1"/>
                <a:t>dddd</a:t>
              </a:r>
              <a:r>
                <a:rPr lang="pt-BR" sz="900" dirty="0"/>
                <a:t> </a:t>
              </a:r>
              <a:r>
                <a:rPr lang="pt-BR" sz="900" dirty="0" err="1"/>
                <a:t>fldjsl</a:t>
              </a:r>
              <a:r>
                <a:rPr lang="pt-BR" sz="900" dirty="0"/>
                <a:t> toe </a:t>
              </a:r>
              <a:r>
                <a:rPr lang="pt-BR" sz="900" dirty="0" err="1"/>
                <a:t>eos</a:t>
              </a:r>
              <a:r>
                <a:rPr lang="pt-BR" sz="900" dirty="0"/>
                <a:t> </a:t>
              </a:r>
              <a:r>
                <a:rPr lang="pt-BR" sz="900" dirty="0" err="1"/>
                <a:t>eot</a:t>
              </a:r>
              <a:r>
                <a:rPr lang="pt-BR" sz="900" dirty="0"/>
                <a:t> </a:t>
              </a:r>
              <a:r>
                <a:rPr lang="pt-BR" sz="900" dirty="0" err="1"/>
                <a:t>tojht</a:t>
              </a:r>
              <a:r>
                <a:rPr lang="pt-BR" sz="900" dirty="0"/>
                <a:t> </a:t>
              </a:r>
              <a:r>
                <a:rPr lang="pt-BR" sz="900" dirty="0" err="1"/>
                <a:t>so</a:t>
              </a:r>
              <a:r>
                <a:rPr lang="pt-BR" sz="900" dirty="0"/>
                <a:t> t. S </a:t>
              </a:r>
              <a:r>
                <a:rPr lang="pt-BR" sz="900" dirty="0" err="1"/>
                <a:t>slsjds</a:t>
              </a:r>
              <a:r>
                <a:rPr lang="pt-BR" sz="900" dirty="0"/>
                <a:t>  </a:t>
              </a:r>
              <a:r>
                <a:rPr lang="pt-BR" sz="900" dirty="0" err="1"/>
                <a:t>els</a:t>
              </a:r>
              <a:r>
                <a:rPr lang="pt-BR" sz="900" dirty="0"/>
                <a:t> o s </a:t>
              </a:r>
              <a:r>
                <a:rPr lang="pt-BR" sz="900" dirty="0" err="1"/>
                <a:t>eos</a:t>
              </a:r>
              <a:r>
                <a:rPr lang="pt-BR" sz="900" dirty="0"/>
                <a:t> </a:t>
              </a:r>
              <a:r>
                <a:rPr lang="pt-BR" sz="900" dirty="0" err="1"/>
                <a:t>fl</a:t>
              </a:r>
              <a:r>
                <a:rPr lang="pt-BR" sz="900" dirty="0"/>
                <a:t> A </a:t>
              </a:r>
              <a:r>
                <a:rPr lang="pt-BR" sz="900" dirty="0" err="1"/>
                <a:t>sljf</a:t>
              </a:r>
              <a:r>
                <a:rPr lang="pt-BR" sz="900" dirty="0"/>
                <a:t> </a:t>
              </a:r>
              <a:r>
                <a:rPr lang="pt-BR" sz="900" dirty="0" err="1"/>
                <a:t>sl</a:t>
              </a:r>
              <a:r>
                <a:rPr lang="pt-BR" sz="900" dirty="0"/>
                <a:t> s </a:t>
              </a:r>
              <a:r>
                <a:rPr lang="pt-BR" sz="900" dirty="0" err="1"/>
                <a:t>teos</a:t>
              </a:r>
              <a:r>
                <a:rPr lang="pt-BR" sz="900" dirty="0"/>
                <a:t> </a:t>
              </a:r>
              <a:r>
                <a:rPr lang="pt-BR" sz="900" dirty="0" err="1"/>
                <a:t>sljfs</a:t>
              </a:r>
              <a:r>
                <a:rPr lang="pt-BR" sz="900" dirty="0"/>
                <a:t> f</a:t>
              </a:r>
            </a:p>
            <a:p>
              <a:r>
                <a:rPr lang="pt-BR" sz="900" dirty="0"/>
                <a:t> </a:t>
              </a:r>
              <a:r>
                <a:rPr lang="pt-BR" sz="900" dirty="0" err="1"/>
                <a:t>sldjsl</a:t>
              </a:r>
              <a:r>
                <a:rPr lang="pt-BR" sz="900" dirty="0"/>
                <a:t> </a:t>
              </a:r>
              <a:r>
                <a:rPr lang="pt-BR" sz="900" dirty="0" err="1"/>
                <a:t>sld</a:t>
              </a:r>
              <a:r>
                <a:rPr lang="pt-BR" sz="900" dirty="0"/>
                <a:t> </a:t>
              </a:r>
              <a:r>
                <a:rPr lang="pt-BR" sz="900" dirty="0" err="1"/>
                <a:t>sl</a:t>
              </a:r>
              <a:r>
                <a:rPr lang="pt-BR" sz="900" dirty="0"/>
                <a:t> </a:t>
              </a:r>
              <a:r>
                <a:rPr lang="pt-BR" sz="900" dirty="0" err="1"/>
                <a:t>tls</a:t>
              </a:r>
              <a:r>
                <a:rPr lang="pt-BR" sz="900" dirty="0"/>
                <a:t> </a:t>
              </a:r>
              <a:r>
                <a:rPr lang="pt-BR" sz="900" dirty="0" err="1"/>
                <a:t>ls</a:t>
              </a:r>
              <a:r>
                <a:rPr lang="pt-BR" sz="900" dirty="0"/>
                <a:t> </a:t>
              </a:r>
              <a:r>
                <a:rPr lang="pt-BR" sz="900" dirty="0" err="1"/>
                <a:t>tls</a:t>
              </a:r>
              <a:r>
                <a:rPr lang="pt-BR" sz="900" dirty="0"/>
                <a:t> </a:t>
              </a:r>
              <a:r>
                <a:rPr lang="pt-BR" sz="900" dirty="0" err="1"/>
                <a:t>fsj</a:t>
              </a:r>
              <a:r>
                <a:rPr lang="pt-BR" sz="900" dirty="0"/>
                <a:t>.</a:t>
              </a:r>
            </a:p>
            <a:p>
              <a:endParaRPr lang="pt-BR" sz="900" dirty="0"/>
            </a:p>
            <a:p>
              <a:r>
                <a:rPr lang="pt-BR" sz="900" dirty="0" err="1"/>
                <a:t>Addsd</a:t>
              </a:r>
              <a:r>
                <a:rPr lang="pt-BR" sz="900" dirty="0"/>
                <a:t> as  d s </a:t>
              </a:r>
              <a:r>
                <a:rPr lang="pt-BR" sz="900" dirty="0" err="1"/>
                <a:t>s</a:t>
              </a:r>
              <a:r>
                <a:rPr lang="pt-BR" sz="900" dirty="0"/>
                <a:t> </a:t>
              </a:r>
              <a:r>
                <a:rPr lang="pt-BR" sz="900" dirty="0" err="1"/>
                <a:t>sds</a:t>
              </a:r>
              <a:r>
                <a:rPr lang="pt-BR" sz="900" dirty="0"/>
                <a:t> </a:t>
              </a:r>
              <a:r>
                <a:rPr lang="pt-BR" sz="900" dirty="0" err="1"/>
                <a:t>dddd</a:t>
              </a:r>
              <a:r>
                <a:rPr lang="pt-BR" sz="900" dirty="0"/>
                <a:t> </a:t>
              </a:r>
              <a:r>
                <a:rPr lang="pt-BR" sz="900" dirty="0" err="1"/>
                <a:t>fldjsl</a:t>
              </a:r>
              <a:r>
                <a:rPr lang="pt-BR" sz="900" dirty="0"/>
                <a:t> toe </a:t>
              </a:r>
              <a:r>
                <a:rPr lang="pt-BR" sz="900" dirty="0" err="1"/>
                <a:t>eos</a:t>
              </a:r>
              <a:r>
                <a:rPr lang="pt-BR" sz="900" dirty="0"/>
                <a:t> </a:t>
              </a:r>
              <a:r>
                <a:rPr lang="pt-BR" sz="900" dirty="0" err="1"/>
                <a:t>eot</a:t>
              </a:r>
              <a:r>
                <a:rPr lang="pt-BR" sz="900" dirty="0"/>
                <a:t> </a:t>
              </a:r>
              <a:r>
                <a:rPr lang="pt-BR" sz="900" dirty="0" err="1"/>
                <a:t>tojht</a:t>
              </a:r>
              <a:r>
                <a:rPr lang="pt-BR" sz="900" dirty="0"/>
                <a:t> </a:t>
              </a:r>
              <a:r>
                <a:rPr lang="pt-BR" sz="900" dirty="0" err="1"/>
                <a:t>so</a:t>
              </a:r>
              <a:r>
                <a:rPr lang="pt-BR" sz="900" dirty="0"/>
                <a:t> t. S </a:t>
              </a:r>
              <a:r>
                <a:rPr lang="pt-BR" sz="900" dirty="0" err="1"/>
                <a:t>slsjds</a:t>
              </a:r>
              <a:r>
                <a:rPr lang="pt-BR" sz="900" dirty="0"/>
                <a:t>  </a:t>
              </a:r>
              <a:r>
                <a:rPr lang="pt-BR" sz="900" dirty="0" err="1"/>
                <a:t>els</a:t>
              </a:r>
              <a:r>
                <a:rPr lang="pt-BR" sz="900" dirty="0"/>
                <a:t> o s </a:t>
              </a:r>
              <a:r>
                <a:rPr lang="pt-BR" sz="900" dirty="0" err="1"/>
                <a:t>eos</a:t>
              </a:r>
              <a:r>
                <a:rPr lang="pt-BR" sz="900" dirty="0"/>
                <a:t> </a:t>
              </a:r>
              <a:r>
                <a:rPr lang="pt-BR" sz="900" dirty="0" err="1"/>
                <a:t>fl</a:t>
              </a:r>
              <a:r>
                <a:rPr lang="pt-BR" sz="900" dirty="0"/>
                <a:t> A </a:t>
              </a:r>
              <a:r>
                <a:rPr lang="pt-BR" sz="900" dirty="0" err="1"/>
                <a:t>sljf</a:t>
              </a:r>
              <a:r>
                <a:rPr lang="pt-BR" sz="900" dirty="0"/>
                <a:t> </a:t>
              </a:r>
              <a:r>
                <a:rPr lang="pt-BR" sz="900" dirty="0" err="1"/>
                <a:t>sl</a:t>
              </a:r>
              <a:r>
                <a:rPr lang="pt-BR" sz="900" dirty="0"/>
                <a:t> s </a:t>
              </a:r>
              <a:r>
                <a:rPr lang="pt-BR" sz="900" dirty="0" err="1"/>
                <a:t>teos</a:t>
              </a:r>
              <a:r>
                <a:rPr lang="pt-BR" sz="900" dirty="0"/>
                <a:t> </a:t>
              </a:r>
              <a:r>
                <a:rPr lang="pt-BR" sz="900" dirty="0" err="1"/>
                <a:t>sljfs</a:t>
              </a:r>
              <a:r>
                <a:rPr lang="pt-BR" sz="900" dirty="0"/>
                <a:t> f</a:t>
              </a:r>
            </a:p>
            <a:p>
              <a:r>
                <a:rPr lang="pt-BR" sz="900" dirty="0"/>
                <a:t> </a:t>
              </a:r>
              <a:r>
                <a:rPr lang="pt-BR" sz="900" dirty="0" err="1"/>
                <a:t>sldjsl</a:t>
              </a:r>
              <a:r>
                <a:rPr lang="pt-BR" sz="900" dirty="0"/>
                <a:t> </a:t>
              </a:r>
              <a:r>
                <a:rPr lang="pt-BR" sz="900" dirty="0" err="1"/>
                <a:t>sld</a:t>
              </a:r>
              <a:r>
                <a:rPr lang="pt-BR" sz="900" dirty="0"/>
                <a:t> </a:t>
              </a:r>
              <a:r>
                <a:rPr lang="pt-BR" sz="900" dirty="0" err="1"/>
                <a:t>sl</a:t>
              </a:r>
              <a:r>
                <a:rPr lang="pt-BR" sz="900" dirty="0"/>
                <a:t> </a:t>
              </a:r>
              <a:r>
                <a:rPr lang="pt-BR" sz="900" dirty="0" err="1"/>
                <a:t>tls</a:t>
              </a:r>
              <a:r>
                <a:rPr lang="pt-BR" sz="900" dirty="0"/>
                <a:t> </a:t>
              </a:r>
              <a:r>
                <a:rPr lang="pt-BR" sz="900" dirty="0" err="1"/>
                <a:t>ls</a:t>
              </a:r>
              <a:r>
                <a:rPr lang="pt-BR" sz="900" dirty="0"/>
                <a:t> </a:t>
              </a:r>
              <a:r>
                <a:rPr lang="pt-BR" sz="900" dirty="0" err="1"/>
                <a:t>tls</a:t>
              </a:r>
              <a:r>
                <a:rPr lang="pt-BR" sz="900" dirty="0"/>
                <a:t> </a:t>
              </a:r>
              <a:r>
                <a:rPr lang="pt-BR" sz="900" dirty="0" err="1"/>
                <a:t>fsxxlj</a:t>
              </a:r>
              <a:r>
                <a:rPr lang="pt-BR" sz="900" dirty="0"/>
                <a:t>.</a:t>
              </a:r>
            </a:p>
            <a:p>
              <a:endParaRPr lang="pt-BR" sz="900" dirty="0"/>
            </a:p>
            <a:p>
              <a:r>
                <a:rPr lang="pt-BR" sz="900" dirty="0" err="1"/>
                <a:t>Addsd</a:t>
              </a:r>
              <a:r>
                <a:rPr lang="pt-BR" sz="900" dirty="0"/>
                <a:t> as  d s </a:t>
              </a:r>
              <a:r>
                <a:rPr lang="pt-BR" sz="900" dirty="0" err="1"/>
                <a:t>s</a:t>
              </a:r>
              <a:r>
                <a:rPr lang="pt-BR" sz="900" dirty="0"/>
                <a:t> </a:t>
              </a:r>
              <a:r>
                <a:rPr lang="pt-BR" sz="900" dirty="0" err="1"/>
                <a:t>sds</a:t>
              </a:r>
              <a:r>
                <a:rPr lang="pt-BR" sz="900" dirty="0"/>
                <a:t> </a:t>
              </a:r>
              <a:r>
                <a:rPr lang="pt-BR" sz="900" dirty="0" err="1"/>
                <a:t>dddd</a:t>
              </a:r>
              <a:r>
                <a:rPr lang="pt-BR" sz="900" dirty="0"/>
                <a:t> </a:t>
              </a:r>
              <a:r>
                <a:rPr lang="pt-BR" sz="900" dirty="0" err="1"/>
                <a:t>fldjsl</a:t>
              </a:r>
              <a:r>
                <a:rPr lang="pt-BR" sz="900" dirty="0"/>
                <a:t> toe </a:t>
              </a:r>
              <a:r>
                <a:rPr lang="pt-BR" sz="900" dirty="0" err="1"/>
                <a:t>eos</a:t>
              </a:r>
              <a:r>
                <a:rPr lang="pt-BR" sz="900" dirty="0"/>
                <a:t> </a:t>
              </a:r>
              <a:r>
                <a:rPr lang="pt-BR" sz="900" dirty="0" err="1"/>
                <a:t>eot</a:t>
              </a:r>
              <a:r>
                <a:rPr lang="pt-BR" sz="900" dirty="0"/>
                <a:t> </a:t>
              </a:r>
              <a:r>
                <a:rPr lang="pt-BR" sz="900" dirty="0" err="1"/>
                <a:t>tojht</a:t>
              </a:r>
              <a:r>
                <a:rPr lang="pt-BR" sz="900" dirty="0"/>
                <a:t> </a:t>
              </a:r>
              <a:r>
                <a:rPr lang="pt-BR" sz="900" dirty="0" err="1"/>
                <a:t>so</a:t>
              </a:r>
              <a:r>
                <a:rPr lang="pt-BR" sz="900" dirty="0"/>
                <a:t> t. S </a:t>
              </a:r>
              <a:r>
                <a:rPr lang="pt-BR" sz="900" dirty="0" err="1"/>
                <a:t>slsjds</a:t>
              </a:r>
              <a:r>
                <a:rPr lang="pt-BR" sz="900" dirty="0"/>
                <a:t>  </a:t>
              </a:r>
              <a:r>
                <a:rPr lang="pt-BR" sz="900" dirty="0" err="1"/>
                <a:t>els</a:t>
              </a:r>
              <a:r>
                <a:rPr lang="pt-BR" sz="900" dirty="0"/>
                <a:t> o s </a:t>
              </a:r>
              <a:r>
                <a:rPr lang="pt-BR" sz="900" dirty="0" err="1"/>
                <a:t>eos</a:t>
              </a:r>
              <a:r>
                <a:rPr lang="pt-BR" sz="900" dirty="0"/>
                <a:t> </a:t>
              </a:r>
              <a:r>
                <a:rPr lang="pt-BR" sz="900" dirty="0" err="1"/>
                <a:t>fl</a:t>
              </a:r>
              <a:r>
                <a:rPr lang="pt-BR" sz="900" dirty="0"/>
                <a:t> A </a:t>
              </a:r>
              <a:r>
                <a:rPr lang="pt-BR" sz="900" dirty="0" err="1"/>
                <a:t>sljf</a:t>
              </a:r>
              <a:r>
                <a:rPr lang="pt-BR" sz="900" dirty="0"/>
                <a:t> </a:t>
              </a:r>
              <a:r>
                <a:rPr lang="pt-BR" sz="900" dirty="0" err="1"/>
                <a:t>sl</a:t>
              </a:r>
              <a:r>
                <a:rPr lang="pt-BR" sz="900" dirty="0"/>
                <a:t> s </a:t>
              </a:r>
              <a:r>
                <a:rPr lang="pt-BR" sz="900" dirty="0" err="1"/>
                <a:t>teos</a:t>
              </a:r>
              <a:r>
                <a:rPr lang="pt-BR" sz="900" dirty="0"/>
                <a:t> </a:t>
              </a:r>
              <a:r>
                <a:rPr lang="pt-BR" sz="900" dirty="0" err="1"/>
                <a:t>sljfs</a:t>
              </a:r>
              <a:r>
                <a:rPr lang="pt-BR" sz="900" dirty="0"/>
                <a:t> f</a:t>
              </a:r>
            </a:p>
            <a:p>
              <a:r>
                <a:rPr lang="pt-BR" sz="900" dirty="0"/>
                <a:t> </a:t>
              </a:r>
              <a:r>
                <a:rPr lang="pt-BR" sz="900" dirty="0" err="1"/>
                <a:t>sldjsl</a:t>
              </a:r>
              <a:r>
                <a:rPr lang="pt-BR" sz="900" dirty="0"/>
                <a:t> </a:t>
              </a:r>
              <a:r>
                <a:rPr lang="pt-BR" sz="900" dirty="0" err="1"/>
                <a:t>sld</a:t>
              </a:r>
              <a:r>
                <a:rPr lang="pt-BR" sz="900" dirty="0"/>
                <a:t> </a:t>
              </a:r>
              <a:r>
                <a:rPr lang="pt-BR" sz="900" dirty="0" err="1"/>
                <a:t>sl</a:t>
              </a:r>
              <a:r>
                <a:rPr lang="pt-BR" sz="900" dirty="0"/>
                <a:t> </a:t>
              </a:r>
              <a:r>
                <a:rPr lang="pt-BR" sz="900" dirty="0" err="1"/>
                <a:t>tls</a:t>
              </a:r>
              <a:r>
                <a:rPr lang="pt-BR" sz="900" dirty="0"/>
                <a:t> </a:t>
              </a:r>
              <a:r>
                <a:rPr lang="pt-BR" sz="900" dirty="0" err="1"/>
                <a:t>ls</a:t>
              </a:r>
              <a:r>
                <a:rPr lang="pt-BR" sz="900" dirty="0"/>
                <a:t> </a:t>
              </a:r>
              <a:r>
                <a:rPr lang="pt-BR" sz="900" dirty="0" err="1"/>
                <a:t>tls</a:t>
              </a:r>
              <a:r>
                <a:rPr lang="pt-BR" sz="900" dirty="0"/>
                <a:t> </a:t>
              </a:r>
              <a:r>
                <a:rPr lang="pt-BR" sz="900" dirty="0" err="1"/>
                <a:t>fslj</a:t>
              </a:r>
              <a:r>
                <a:rPr lang="pt-BR" sz="900" dirty="0"/>
                <a:t>.</a:t>
              </a:r>
            </a:p>
            <a:p>
              <a:endParaRPr lang="pt-BR" sz="900" dirty="0"/>
            </a:p>
            <a:p>
              <a:r>
                <a:rPr lang="pt-BR" sz="900" dirty="0" err="1"/>
                <a:t>Addsd</a:t>
              </a:r>
              <a:r>
                <a:rPr lang="pt-BR" sz="900" dirty="0"/>
                <a:t> as  d s </a:t>
              </a:r>
              <a:r>
                <a:rPr lang="pt-BR" sz="900" dirty="0" err="1"/>
                <a:t>s</a:t>
              </a:r>
              <a:r>
                <a:rPr lang="pt-BR" sz="900" dirty="0"/>
                <a:t> </a:t>
              </a:r>
              <a:r>
                <a:rPr lang="pt-BR" sz="900" dirty="0" err="1"/>
                <a:t>sds</a:t>
              </a:r>
              <a:r>
                <a:rPr lang="pt-BR" sz="900" dirty="0"/>
                <a:t> </a:t>
              </a:r>
              <a:r>
                <a:rPr lang="pt-BR" sz="900" dirty="0" err="1"/>
                <a:t>dddd</a:t>
              </a:r>
              <a:r>
                <a:rPr lang="pt-BR" sz="900" dirty="0"/>
                <a:t> </a:t>
              </a:r>
              <a:r>
                <a:rPr lang="pt-BR" sz="900" dirty="0" err="1"/>
                <a:t>fldjsl</a:t>
              </a:r>
              <a:r>
                <a:rPr lang="pt-BR" sz="900" dirty="0"/>
                <a:t> toe </a:t>
              </a:r>
              <a:r>
                <a:rPr lang="pt-BR" sz="900" dirty="0" err="1"/>
                <a:t>eos</a:t>
              </a:r>
              <a:r>
                <a:rPr lang="pt-BR" sz="900" dirty="0"/>
                <a:t> </a:t>
              </a:r>
              <a:r>
                <a:rPr lang="pt-BR" sz="900" dirty="0" err="1"/>
                <a:t>eot</a:t>
              </a:r>
              <a:r>
                <a:rPr lang="pt-BR" sz="900" dirty="0"/>
                <a:t> </a:t>
              </a:r>
              <a:r>
                <a:rPr lang="pt-BR" sz="900" dirty="0" err="1"/>
                <a:t>tojht</a:t>
              </a:r>
              <a:r>
                <a:rPr lang="pt-BR" sz="900" dirty="0"/>
                <a:t> </a:t>
              </a:r>
              <a:r>
                <a:rPr lang="pt-BR" sz="900" dirty="0" err="1"/>
                <a:t>so</a:t>
              </a:r>
              <a:r>
                <a:rPr lang="pt-BR" sz="900" dirty="0"/>
                <a:t> t. S </a:t>
              </a:r>
              <a:r>
                <a:rPr lang="pt-BR" sz="900" dirty="0" err="1"/>
                <a:t>slsjds</a:t>
              </a:r>
              <a:r>
                <a:rPr lang="pt-BR" sz="900" dirty="0"/>
                <a:t>  </a:t>
              </a:r>
              <a:r>
                <a:rPr lang="pt-BR" sz="900" dirty="0" err="1"/>
                <a:t>els</a:t>
              </a:r>
              <a:r>
                <a:rPr lang="pt-BR" sz="900" dirty="0"/>
                <a:t> o s </a:t>
              </a:r>
              <a:r>
                <a:rPr lang="pt-BR" sz="900" dirty="0" err="1"/>
                <a:t>eos</a:t>
              </a:r>
              <a:r>
                <a:rPr lang="pt-BR" sz="900" dirty="0"/>
                <a:t> </a:t>
              </a:r>
              <a:r>
                <a:rPr lang="pt-BR" sz="900" dirty="0" err="1"/>
                <a:t>fl</a:t>
              </a:r>
              <a:r>
                <a:rPr lang="pt-BR" sz="900" dirty="0"/>
                <a:t> A </a:t>
              </a:r>
              <a:r>
                <a:rPr lang="pt-BR" sz="900" dirty="0" err="1"/>
                <a:t>sljf</a:t>
              </a:r>
              <a:r>
                <a:rPr lang="pt-BR" sz="900" dirty="0"/>
                <a:t> </a:t>
              </a:r>
              <a:r>
                <a:rPr lang="pt-BR" sz="900" dirty="0" err="1"/>
                <a:t>sl</a:t>
              </a:r>
              <a:r>
                <a:rPr lang="pt-BR" sz="900" dirty="0"/>
                <a:t> s </a:t>
              </a:r>
              <a:r>
                <a:rPr lang="pt-BR" sz="900" dirty="0" err="1"/>
                <a:t>teos</a:t>
              </a:r>
              <a:r>
                <a:rPr lang="pt-BR" sz="900" dirty="0"/>
                <a:t> </a:t>
              </a:r>
              <a:r>
                <a:rPr lang="pt-BR" sz="900" dirty="0" err="1"/>
                <a:t>sljfs</a:t>
              </a:r>
              <a:r>
                <a:rPr lang="pt-BR" sz="900" dirty="0"/>
                <a:t> f  </a:t>
              </a:r>
              <a:r>
                <a:rPr lang="pt-BR" sz="900" dirty="0" err="1"/>
                <a:t>sldjsl</a:t>
              </a:r>
              <a:r>
                <a:rPr lang="pt-BR" sz="900" dirty="0"/>
                <a:t> </a:t>
              </a:r>
              <a:r>
                <a:rPr lang="pt-BR" sz="900" dirty="0" err="1"/>
                <a:t>sld</a:t>
              </a:r>
              <a:r>
                <a:rPr lang="pt-BR" sz="900" dirty="0"/>
                <a:t> </a:t>
              </a:r>
              <a:r>
                <a:rPr lang="pt-BR" sz="900" dirty="0" err="1"/>
                <a:t>sl</a:t>
              </a:r>
              <a:r>
                <a:rPr lang="pt-BR" sz="900" dirty="0"/>
                <a:t> </a:t>
              </a:r>
              <a:r>
                <a:rPr lang="pt-BR" sz="900" dirty="0" err="1"/>
                <a:t>tls</a:t>
              </a:r>
              <a:r>
                <a:rPr lang="pt-BR" sz="900" dirty="0"/>
                <a:t> </a:t>
              </a:r>
              <a:r>
                <a:rPr lang="pt-BR" sz="900" dirty="0" err="1"/>
                <a:t>ls</a:t>
              </a:r>
              <a:r>
                <a:rPr lang="pt-BR" sz="900" dirty="0"/>
                <a:t> </a:t>
              </a:r>
              <a:r>
                <a:rPr lang="pt-BR" sz="900" dirty="0" err="1"/>
                <a:t>tls</a:t>
              </a:r>
              <a:r>
                <a:rPr lang="pt-BR" sz="900" dirty="0"/>
                <a:t> </a:t>
              </a:r>
              <a:r>
                <a:rPr lang="pt-BR" sz="900" dirty="0" err="1"/>
                <a:t>fsljsdfet</a:t>
              </a:r>
              <a:r>
                <a:rPr lang="pt-BR" sz="900" dirty="0"/>
                <a:t>.</a:t>
              </a:r>
            </a:p>
          </p:txBody>
        </p:sp>
        <p:sp>
          <p:nvSpPr>
            <p:cNvPr id="4129" name="Text Box 5"/>
            <p:cNvSpPr txBox="1">
              <a:spLocks noChangeArrowheads="1"/>
            </p:cNvSpPr>
            <p:nvPr/>
          </p:nvSpPr>
          <p:spPr bwMode="auto">
            <a:xfrm>
              <a:off x="2028" y="3319"/>
              <a:ext cx="13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Texto (ou Tabela)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609600" y="908050"/>
            <a:ext cx="2343150" cy="5618163"/>
            <a:chOff x="384" y="572"/>
            <a:chExt cx="1476" cy="3539"/>
          </a:xfrm>
        </p:grpSpPr>
        <p:sp>
          <p:nvSpPr>
            <p:cNvPr id="4118" name="Text Box 7"/>
            <p:cNvSpPr txBox="1">
              <a:spLocks noChangeArrowheads="1"/>
            </p:cNvSpPr>
            <p:nvPr/>
          </p:nvSpPr>
          <p:spPr bwMode="auto">
            <a:xfrm>
              <a:off x="384" y="572"/>
              <a:ext cx="1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Resultados Obtidos</a:t>
              </a:r>
            </a:p>
          </p:txBody>
        </p:sp>
        <p:sp>
          <p:nvSpPr>
            <p:cNvPr id="4119" name="Text Box 8"/>
            <p:cNvSpPr txBox="1">
              <a:spLocks noChangeArrowheads="1"/>
            </p:cNvSpPr>
            <p:nvPr/>
          </p:nvSpPr>
          <p:spPr bwMode="auto">
            <a:xfrm>
              <a:off x="822" y="2751"/>
              <a:ext cx="6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A = B</a:t>
              </a:r>
            </a:p>
          </p:txBody>
        </p:sp>
        <p:sp>
          <p:nvSpPr>
            <p:cNvPr id="4120" name="Text Box 9"/>
            <p:cNvSpPr txBox="1">
              <a:spLocks noChangeArrowheads="1"/>
            </p:cNvSpPr>
            <p:nvPr/>
          </p:nvSpPr>
          <p:spPr bwMode="auto">
            <a:xfrm>
              <a:off x="822" y="3119"/>
              <a:ext cx="48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A </a:t>
              </a:r>
              <a:r>
                <a:rPr lang="pt-BR">
                  <a:cs typeface="Arial" charset="0"/>
                </a:rPr>
                <a:t>≠</a:t>
              </a:r>
              <a:r>
                <a:rPr lang="pt-BR"/>
                <a:t> C</a:t>
              </a:r>
            </a:p>
          </p:txBody>
        </p:sp>
        <p:sp>
          <p:nvSpPr>
            <p:cNvPr id="4121" name="Text Box 10"/>
            <p:cNvSpPr txBox="1">
              <a:spLocks noChangeArrowheads="1"/>
            </p:cNvSpPr>
            <p:nvPr/>
          </p:nvSpPr>
          <p:spPr bwMode="auto">
            <a:xfrm>
              <a:off x="822" y="3488"/>
              <a:ext cx="6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D = E</a:t>
              </a:r>
            </a:p>
          </p:txBody>
        </p:sp>
        <p:sp>
          <p:nvSpPr>
            <p:cNvPr id="4122" name="Text Box 11"/>
            <p:cNvSpPr txBox="1">
              <a:spLocks noChangeArrowheads="1"/>
            </p:cNvSpPr>
            <p:nvPr/>
          </p:nvSpPr>
          <p:spPr bwMode="auto">
            <a:xfrm>
              <a:off x="822" y="3828"/>
              <a:ext cx="4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D </a:t>
              </a:r>
              <a:r>
                <a:rPr lang="pt-BR">
                  <a:cs typeface="Arial" charset="0"/>
                </a:rPr>
                <a:t>≠</a:t>
              </a:r>
              <a:r>
                <a:rPr lang="pt-BR"/>
                <a:t> F</a:t>
              </a:r>
            </a:p>
          </p:txBody>
        </p:sp>
        <p:sp>
          <p:nvSpPr>
            <p:cNvPr id="4123" name="Text Box 12"/>
            <p:cNvSpPr txBox="1">
              <a:spLocks noChangeArrowheads="1"/>
            </p:cNvSpPr>
            <p:nvPr/>
          </p:nvSpPr>
          <p:spPr bwMode="auto">
            <a:xfrm>
              <a:off x="822" y="1376"/>
              <a:ext cx="6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rgbClr val="FFFF00"/>
                  </a:solidFill>
                </a:rPr>
                <a:t>G </a:t>
              </a:r>
              <a:r>
                <a:rPr lang="pt-BR">
                  <a:solidFill>
                    <a:srgbClr val="FFFF00"/>
                  </a:solidFill>
                  <a:cs typeface="Arial" charset="0"/>
                </a:rPr>
                <a:t>≠</a:t>
              </a:r>
              <a:r>
                <a:rPr lang="pt-BR">
                  <a:solidFill>
                    <a:srgbClr val="FFFF00"/>
                  </a:solidFill>
                </a:rPr>
                <a:t> H</a:t>
              </a:r>
            </a:p>
          </p:txBody>
        </p:sp>
        <p:sp>
          <p:nvSpPr>
            <p:cNvPr id="4124" name="Text Box 13"/>
            <p:cNvSpPr txBox="1">
              <a:spLocks noChangeArrowheads="1"/>
            </p:cNvSpPr>
            <p:nvPr/>
          </p:nvSpPr>
          <p:spPr bwMode="auto">
            <a:xfrm>
              <a:off x="819" y="1659"/>
              <a:ext cx="5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rgbClr val="FFFF00"/>
                  </a:solidFill>
                </a:rPr>
                <a:t>G </a:t>
              </a:r>
              <a:r>
                <a:rPr lang="pt-BR">
                  <a:solidFill>
                    <a:srgbClr val="FFFF00"/>
                  </a:solidFill>
                  <a:cs typeface="Arial" charset="0"/>
                </a:rPr>
                <a:t>≠</a:t>
              </a:r>
              <a:r>
                <a:rPr lang="pt-BR">
                  <a:solidFill>
                    <a:srgbClr val="FFFF00"/>
                  </a:solidFill>
                </a:rPr>
                <a:t> I</a:t>
              </a:r>
            </a:p>
          </p:txBody>
        </p:sp>
        <p:sp>
          <p:nvSpPr>
            <p:cNvPr id="4125" name="Text Box 14"/>
            <p:cNvSpPr txBox="1">
              <a:spLocks noChangeArrowheads="1"/>
            </p:cNvSpPr>
            <p:nvPr/>
          </p:nvSpPr>
          <p:spPr bwMode="auto">
            <a:xfrm>
              <a:off x="844" y="1943"/>
              <a:ext cx="5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rgbClr val="FFFF00"/>
                  </a:solidFill>
                </a:rPr>
                <a:t>I = H</a:t>
              </a:r>
            </a:p>
          </p:txBody>
        </p:sp>
        <p:sp>
          <p:nvSpPr>
            <p:cNvPr id="4126" name="AutoShape 15"/>
            <p:cNvSpPr>
              <a:spLocks/>
            </p:cNvSpPr>
            <p:nvPr/>
          </p:nvSpPr>
          <p:spPr bwMode="auto">
            <a:xfrm>
              <a:off x="1576" y="2751"/>
              <a:ext cx="276" cy="1360"/>
            </a:xfrm>
            <a:prstGeom prst="rightBrace">
              <a:avLst>
                <a:gd name="adj1" fmla="val 4106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127" name="AutoShape 16"/>
            <p:cNvSpPr>
              <a:spLocks/>
            </p:cNvSpPr>
            <p:nvPr/>
          </p:nvSpPr>
          <p:spPr bwMode="auto">
            <a:xfrm>
              <a:off x="1576" y="1461"/>
              <a:ext cx="113" cy="713"/>
            </a:xfrm>
            <a:prstGeom prst="rightBrace">
              <a:avLst>
                <a:gd name="adj1" fmla="val 52581"/>
                <a:gd name="adj2" fmla="val 50000"/>
              </a:avLst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275013" y="1195388"/>
            <a:ext cx="5257800" cy="2928937"/>
            <a:chOff x="2063" y="753"/>
            <a:chExt cx="3312" cy="1845"/>
          </a:xfrm>
        </p:grpSpPr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2063" y="1696"/>
              <a:ext cx="67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Gráfico</a:t>
              </a:r>
            </a:p>
          </p:txBody>
        </p:sp>
        <p:grpSp>
          <p:nvGrpSpPr>
            <p:cNvPr id="4103" name="Group 19"/>
            <p:cNvGrpSpPr>
              <a:grpSpLocks/>
            </p:cNvGrpSpPr>
            <p:nvPr/>
          </p:nvGrpSpPr>
          <p:grpSpPr bwMode="auto">
            <a:xfrm>
              <a:off x="3985" y="1338"/>
              <a:ext cx="1390" cy="1260"/>
              <a:chOff x="3985" y="2983"/>
              <a:chExt cx="1390" cy="1260"/>
            </a:xfrm>
          </p:grpSpPr>
          <p:grpSp>
            <p:nvGrpSpPr>
              <p:cNvPr id="4105" name="Group 25"/>
              <p:cNvGrpSpPr>
                <a:grpSpLocks/>
              </p:cNvGrpSpPr>
              <p:nvPr/>
            </p:nvGrpSpPr>
            <p:grpSpPr bwMode="auto">
              <a:xfrm>
                <a:off x="3985" y="2983"/>
                <a:ext cx="1390" cy="1260"/>
                <a:chOff x="3985" y="2983"/>
                <a:chExt cx="1390" cy="1260"/>
              </a:xfrm>
            </p:grpSpPr>
            <p:sp>
              <p:nvSpPr>
                <p:cNvPr id="4107" name="Rectangle 21"/>
                <p:cNvSpPr>
                  <a:spLocks noChangeArrowheads="1"/>
                </p:cNvSpPr>
                <p:nvPr/>
              </p:nvSpPr>
              <p:spPr bwMode="auto">
                <a:xfrm>
                  <a:off x="4155" y="3266"/>
                  <a:ext cx="142" cy="68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108" name="Rectangle 22"/>
                <p:cNvSpPr>
                  <a:spLocks noChangeArrowheads="1"/>
                </p:cNvSpPr>
                <p:nvPr/>
              </p:nvSpPr>
              <p:spPr bwMode="auto">
                <a:xfrm>
                  <a:off x="4580" y="3668"/>
                  <a:ext cx="142" cy="288"/>
                </a:xfrm>
                <a:prstGeom prst="rect">
                  <a:avLst/>
                </a:prstGeom>
                <a:solidFill>
                  <a:srgbClr val="96969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109" name="Rectangle 23"/>
                <p:cNvSpPr>
                  <a:spLocks noChangeArrowheads="1"/>
                </p:cNvSpPr>
                <p:nvPr/>
              </p:nvSpPr>
              <p:spPr bwMode="auto">
                <a:xfrm>
                  <a:off x="5034" y="3271"/>
                  <a:ext cx="142" cy="685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110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666" y="3554"/>
                  <a:ext cx="0" cy="1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4111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5091" y="3068"/>
                  <a:ext cx="0" cy="20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4112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4212" y="3186"/>
                  <a:ext cx="0" cy="1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4113" name="Line 27"/>
                <p:cNvSpPr>
                  <a:spLocks noChangeShapeType="1"/>
                </p:cNvSpPr>
                <p:nvPr/>
              </p:nvSpPr>
              <p:spPr bwMode="auto">
                <a:xfrm>
                  <a:off x="3985" y="2983"/>
                  <a:ext cx="0" cy="96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4114" name="Line 28"/>
                <p:cNvSpPr>
                  <a:spLocks noChangeShapeType="1"/>
                </p:cNvSpPr>
                <p:nvPr/>
              </p:nvSpPr>
              <p:spPr bwMode="auto">
                <a:xfrm>
                  <a:off x="3985" y="3951"/>
                  <a:ext cx="139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411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4522" y="3993"/>
                  <a:ext cx="24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t-BR" sz="2000">
                      <a:solidFill>
                        <a:srgbClr val="FFFF00"/>
                      </a:solidFill>
                    </a:rPr>
                    <a:t>G</a:t>
                  </a:r>
                </a:p>
              </p:txBody>
            </p:sp>
            <p:sp>
              <p:nvSpPr>
                <p:cNvPr id="411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5016" y="3980"/>
                  <a:ext cx="16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t-BR" sz="2000">
                      <a:solidFill>
                        <a:srgbClr val="FFFF00"/>
                      </a:solidFill>
                    </a:rPr>
                    <a:t>I</a:t>
                  </a:r>
                </a:p>
              </p:txBody>
            </p:sp>
            <p:sp>
              <p:nvSpPr>
                <p:cNvPr id="4117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4099" y="3974"/>
                  <a:ext cx="23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t-BR" sz="2000">
                      <a:solidFill>
                        <a:srgbClr val="FFFF00"/>
                      </a:solidFill>
                    </a:rPr>
                    <a:t>H</a:t>
                  </a:r>
                </a:p>
              </p:txBody>
            </p:sp>
          </p:grpSp>
          <p:sp>
            <p:nvSpPr>
              <p:cNvPr id="4106" name="Text Box 32"/>
              <p:cNvSpPr txBox="1">
                <a:spLocks noChangeArrowheads="1"/>
              </p:cNvSpPr>
              <p:nvPr/>
            </p:nvSpPr>
            <p:spPr bwMode="auto">
              <a:xfrm>
                <a:off x="4560" y="3318"/>
                <a:ext cx="19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/>
                  <a:t>*</a:t>
                </a:r>
              </a:p>
            </p:txBody>
          </p:sp>
        </p:grpSp>
        <p:sp>
          <p:nvSpPr>
            <p:cNvPr id="25" name="Text Box 33"/>
            <p:cNvSpPr txBox="1">
              <a:spLocks noChangeArrowheads="1"/>
            </p:cNvSpPr>
            <p:nvPr/>
          </p:nvSpPr>
          <p:spPr bwMode="auto">
            <a:xfrm>
              <a:off x="4127" y="753"/>
              <a:ext cx="11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Resultados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778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Line 2"/>
          <p:cNvSpPr>
            <a:spLocks noChangeShapeType="1"/>
          </p:cNvSpPr>
          <p:nvPr/>
        </p:nvSpPr>
        <p:spPr bwMode="auto">
          <a:xfrm>
            <a:off x="125413" y="1143000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1443" name="Line 3"/>
          <p:cNvSpPr>
            <a:spLocks noChangeShapeType="1"/>
          </p:cNvSpPr>
          <p:nvPr/>
        </p:nvSpPr>
        <p:spPr bwMode="auto">
          <a:xfrm>
            <a:off x="101600" y="6615113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635000" y="-298450"/>
            <a:ext cx="76200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" pitchFamily="2" charset="2"/>
              <a:buNone/>
              <a:defRPr/>
            </a:pPr>
            <a:endParaRPr lang="pt-BR" sz="32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l">
              <a:spcBef>
                <a:spcPct val="50000"/>
              </a:spcBef>
              <a:defRPr/>
            </a:pPr>
            <a:r>
              <a:rPr lang="pt-B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pt-BR" sz="3200" b="1" i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Erros comuns na seção de resultados</a:t>
            </a:r>
            <a:br>
              <a:rPr lang="pt-BR" sz="3200" b="1" i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pt-BR" sz="3200" b="1" i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773113" y="2571750"/>
            <a:ext cx="71389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endParaRPr lang="pt-BR" b="1" dirty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 introduzir resultados que não estão nos </a:t>
            </a:r>
            <a:r>
              <a:rPr lang="pt-BR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objetivos</a:t>
            </a:r>
            <a: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endParaRPr lang="pt-BR" b="1" i="1" dirty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53988" y="4089400"/>
            <a:ext cx="641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endParaRPr lang="pt-BR" b="1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algn="l">
              <a:defRPr/>
            </a:pPr>
            <a: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 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773113" y="1781175"/>
            <a:ext cx="79359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endParaRPr lang="pt-BR" dirty="0"/>
          </a:p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 resultados apresentados não respondem aos </a:t>
            </a:r>
            <a:r>
              <a:rPr lang="pt-BR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objetivos </a:t>
            </a:r>
            <a: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</a:t>
            </a:r>
            <a:r>
              <a:rPr lang="pt-BR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/>
            </a:r>
            <a:br>
              <a:rPr lang="pt-BR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endParaRPr lang="pt-BR" b="1" i="1" dirty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1192213" y="5168900"/>
            <a:ext cx="6223000" cy="831850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/>
              <a:t>O desafio para escrever resultados é </a:t>
            </a:r>
            <a:br>
              <a:rPr lang="pt-BR" altLang="pt-BR"/>
            </a:br>
            <a:r>
              <a:rPr lang="pt-BR" altLang="pt-BR"/>
              <a:t>decifrarmos a narrativa dos resultados que lemos.</a:t>
            </a:r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784225" y="3286125"/>
            <a:ext cx="5494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endParaRPr lang="pt-BR" b="1" dirty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 confundir análise com interpretação</a:t>
            </a:r>
            <a:endParaRPr lang="pt-BR" b="1" i="1" dirty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785813" y="4035425"/>
            <a:ext cx="81359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endParaRPr lang="pt-BR" b="1" dirty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 repete no texto, valores informados nas figuras e tabelas</a:t>
            </a:r>
            <a:endParaRPr lang="pt-BR" b="1" i="1" dirty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animBg="1"/>
      <p:bldP spid="61443" grpId="0" animBg="1"/>
      <p:bldP spid="61444" grpId="0"/>
      <p:bldP spid="61445" grpId="0"/>
      <p:bldP spid="61449" grpId="0"/>
      <p:bldP spid="61450" grpId="0" animBg="1"/>
      <p:bldP spid="61451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Line 2"/>
          <p:cNvSpPr>
            <a:spLocks noChangeShapeType="1"/>
          </p:cNvSpPr>
          <p:nvPr/>
        </p:nvSpPr>
        <p:spPr bwMode="auto">
          <a:xfrm>
            <a:off x="125413" y="1143000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9395" name="Line 3"/>
          <p:cNvSpPr>
            <a:spLocks noChangeShapeType="1"/>
          </p:cNvSpPr>
          <p:nvPr/>
        </p:nvSpPr>
        <p:spPr bwMode="auto">
          <a:xfrm>
            <a:off x="101600" y="6615113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9404" name="Rectangle 12"/>
          <p:cNvSpPr>
            <a:spLocks noChangeArrowheads="1"/>
          </p:cNvSpPr>
          <p:nvPr/>
        </p:nvSpPr>
        <p:spPr bwMode="auto">
          <a:xfrm>
            <a:off x="922338" y="-136525"/>
            <a:ext cx="76200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" pitchFamily="2" charset="2"/>
              <a:buNone/>
              <a:defRPr/>
            </a:pPr>
            <a:endParaRPr lang="pt-BR" sz="32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l">
              <a:spcBef>
                <a:spcPct val="50000"/>
              </a:spcBef>
              <a:defRPr/>
            </a:pPr>
            <a:r>
              <a:rPr lang="pt-BR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pt-BR" sz="32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que são resultados?</a:t>
            </a:r>
            <a:br>
              <a:rPr lang="pt-BR" sz="32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pt-BR" sz="3200" b="1" i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319088" y="1989138"/>
            <a:ext cx="88979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Ao escrever ciência, a seção de resultados serve para oferecer </a:t>
            </a:r>
            <a:b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 ao leitor elementos para um julgamento independente do autor</a:t>
            </a:r>
            <a:endParaRPr lang="pt-BR" b="1" i="1" dirty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323850" y="3389313"/>
            <a:ext cx="86248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Resultados em ciência servem  para que um leitor </a:t>
            </a:r>
            <a:r>
              <a:rPr lang="pt-BR" b="1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expert</a:t>
            </a:r>
            <a: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b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  possa compreender o que de há de </a:t>
            </a:r>
            <a:r>
              <a:rPr lang="pt-BR" b="1" u="sng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substancial</a:t>
            </a:r>
            <a: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e </a:t>
            </a:r>
            <a:r>
              <a:rPr lang="pt-BR" b="1" u="sng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original </a:t>
            </a:r>
            <a: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em </a:t>
            </a:r>
            <a:b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                                                                                   nosso estudo.</a:t>
            </a:r>
            <a:endParaRPr lang="pt-BR" b="1" i="1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nimBg="1"/>
      <p:bldP spid="59395" grpId="0" animBg="1"/>
      <p:bldP spid="59404" grpId="0"/>
      <p:bldP spid="59405" grpId="0"/>
      <p:bldP spid="594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 i="1" smtClean="0">
                <a:solidFill>
                  <a:srgbClr val="FFC000"/>
                </a:solidFill>
              </a:rPr>
              <a:t>O que está em questão na seção de resultados?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2708275"/>
            <a:ext cx="7056437" cy="727075"/>
          </a:xfrm>
          <a:noFill/>
          <a:ln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pt-BR" altLang="pt-BR" smtClean="0"/>
              <a:t>a contribuição </a:t>
            </a:r>
            <a:r>
              <a:rPr lang="pt-BR" altLang="pt-BR" u="sng" smtClean="0"/>
              <a:t>Efetiva e Original </a:t>
            </a:r>
            <a:r>
              <a:rPr lang="pt-BR" altLang="pt-BR" smtClean="0"/>
              <a:t>do seu estudo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1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b="1" i="1" smtClean="0">
                <a:solidFill>
                  <a:srgbClr val="FFC000"/>
                </a:solidFill>
              </a:rPr>
              <a:t>Resultados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pt-BR" smtClean="0"/>
              <a:t>Relate o que  achou.</a:t>
            </a:r>
          </a:p>
          <a:p>
            <a:pPr eaLnBrk="1" hangingPunct="1"/>
            <a:endParaRPr lang="en-US" altLang="pt-BR" smtClean="0"/>
          </a:p>
          <a:p>
            <a:pPr eaLnBrk="1" hangingPunct="1"/>
            <a:r>
              <a:rPr lang="en-US" altLang="pt-BR" smtClean="0"/>
              <a:t>Use os resultados  para responder cada um de seus objetivos. </a:t>
            </a:r>
          </a:p>
          <a:p>
            <a:pPr eaLnBrk="1" hangingPunct="1"/>
            <a:endParaRPr lang="en-US" altLang="pt-BR" smtClean="0"/>
          </a:p>
          <a:p>
            <a:pPr eaLnBrk="1" hangingPunct="1"/>
            <a:r>
              <a:rPr lang="en-US" altLang="pt-BR" smtClean="0"/>
              <a:t>A tabela 1 (tabelão) – mostrar quem são os participantes (dados demográficos,etc)</a:t>
            </a:r>
          </a:p>
          <a:p>
            <a:pPr eaLnBrk="1" hangingPunct="1"/>
            <a:endParaRPr lang="en-US" altLang="pt-BR" smtClean="0"/>
          </a:p>
          <a:p>
            <a:pPr eaLnBrk="1" hangingPunct="1"/>
            <a:endParaRPr lang="en-US" altLang="pt-BR" smtClean="0"/>
          </a:p>
          <a:p>
            <a:pPr eaLnBrk="1" hangingPunct="1">
              <a:buFontTx/>
              <a:buNone/>
            </a:pPr>
            <a:endParaRPr lang="en-US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558087" cy="1268413"/>
          </a:xfrm>
        </p:spPr>
        <p:txBody>
          <a:bodyPr/>
          <a:lstStyle/>
          <a:p>
            <a:pPr eaLnBrk="1" hangingPunct="1"/>
            <a:r>
              <a:rPr lang="en-US" altLang="pt-BR" sz="4000" smtClean="0"/>
              <a:t/>
            </a:r>
            <a:br>
              <a:rPr lang="en-US" altLang="pt-BR" sz="4000" smtClean="0"/>
            </a:br>
            <a:r>
              <a:rPr lang="en-US" altLang="pt-BR" sz="4000" smtClean="0">
                <a:solidFill>
                  <a:srgbClr val="FFC000"/>
                </a:solidFill>
              </a:rPr>
              <a:t>Resultados</a:t>
            </a:r>
            <a:br>
              <a:rPr lang="en-US" altLang="pt-BR" sz="4000" smtClean="0">
                <a:solidFill>
                  <a:srgbClr val="FFC000"/>
                </a:solidFill>
              </a:rPr>
            </a:br>
            <a:endParaRPr lang="en-US" altLang="pt-BR" sz="4000" smtClean="0">
              <a:solidFill>
                <a:srgbClr val="FFC0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12875"/>
            <a:ext cx="7847012" cy="4683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1</a:t>
            </a:r>
            <a:r>
              <a:rPr lang="en-US" sz="2400" dirty="0" smtClean="0">
                <a:cs typeface="Arial" charset="0"/>
              </a:rPr>
              <a:t>º </a:t>
            </a:r>
            <a:r>
              <a:rPr lang="en-US" sz="2400" dirty="0" err="1" smtClean="0">
                <a:cs typeface="Arial" charset="0"/>
              </a:rPr>
              <a:t>parágrafo</a:t>
            </a:r>
            <a:r>
              <a:rPr lang="en-US" sz="2400" dirty="0" smtClean="0">
                <a:cs typeface="Arial" charset="0"/>
              </a:rPr>
              <a:t> – </a:t>
            </a:r>
            <a:r>
              <a:rPr lang="en-US" sz="2400" dirty="0" err="1" smtClean="0">
                <a:cs typeface="Arial" charset="0"/>
              </a:rPr>
              <a:t>quem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vc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estudou</a:t>
            </a:r>
            <a:r>
              <a:rPr lang="en-US" sz="2400" dirty="0" smtClean="0">
                <a:cs typeface="Arial" charset="0"/>
              </a:rPr>
              <a:t>? </a:t>
            </a:r>
            <a:endParaRPr lang="en-US" sz="2400" dirty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cs typeface="Arial" charset="0"/>
              </a:rPr>
              <a:t>	(O principal </a:t>
            </a:r>
            <a:r>
              <a:rPr lang="en-US" sz="2400" dirty="0" err="1" smtClean="0">
                <a:cs typeface="Arial" charset="0"/>
              </a:rPr>
              <a:t>Resultado</a:t>
            </a:r>
            <a:r>
              <a:rPr lang="en-US" sz="2400" dirty="0" smtClean="0">
                <a:cs typeface="Arial" charset="0"/>
              </a:rPr>
              <a:t>)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cs typeface="Arial" charset="0"/>
              </a:rPr>
              <a:t>	</a:t>
            </a:r>
            <a:r>
              <a:rPr lang="en-US" sz="2400" dirty="0" err="1" smtClean="0">
                <a:cs typeface="Arial" charset="0"/>
              </a:rPr>
              <a:t>Descreva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sua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amostra</a:t>
            </a:r>
            <a:r>
              <a:rPr lang="en-US" sz="2400" dirty="0" smtClean="0">
                <a:cs typeface="Arial" charset="0"/>
              </a:rPr>
              <a:t> ( </a:t>
            </a:r>
            <a:r>
              <a:rPr lang="en-US" sz="2400" dirty="0" err="1" smtClean="0">
                <a:cs typeface="Arial" charset="0"/>
              </a:rPr>
              <a:t>em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métodos</a:t>
            </a:r>
            <a:r>
              <a:rPr lang="en-US" sz="2400" dirty="0" smtClean="0">
                <a:cs typeface="Arial" charset="0"/>
              </a:rPr>
              <a:t> 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Arial" charset="0"/>
              </a:rPr>
              <a:t>2 º </a:t>
            </a:r>
            <a:r>
              <a:rPr lang="en-US" sz="2400" dirty="0" err="1" smtClean="0">
                <a:cs typeface="Arial" charset="0"/>
              </a:rPr>
              <a:t>parágrafo</a:t>
            </a:r>
            <a:r>
              <a:rPr lang="en-US" sz="2400" dirty="0" smtClean="0">
                <a:cs typeface="Arial" charset="0"/>
              </a:rPr>
              <a:t> – </a:t>
            </a:r>
            <a:r>
              <a:rPr lang="en-US" sz="2400" dirty="0" err="1" smtClean="0">
                <a:cs typeface="Arial" charset="0"/>
              </a:rPr>
              <a:t>análise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univariada</a:t>
            </a:r>
            <a:r>
              <a:rPr lang="en-US" sz="2400" dirty="0" smtClean="0">
                <a:cs typeface="Arial" charset="0"/>
              </a:rPr>
              <a:t> –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cs typeface="Arial" charset="0"/>
              </a:rPr>
              <a:t>	</a:t>
            </a:r>
            <a:r>
              <a:rPr lang="en-US" sz="2400" dirty="0" err="1">
                <a:cs typeface="Arial" charset="0"/>
              </a:rPr>
              <a:t>quantos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participantes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tiveram</a:t>
            </a:r>
            <a:r>
              <a:rPr lang="en-US" sz="2400" dirty="0">
                <a:cs typeface="Arial" charset="0"/>
              </a:rPr>
              <a:t> a </a:t>
            </a:r>
            <a:r>
              <a:rPr lang="en-US" sz="2400" dirty="0" err="1">
                <a:cs typeface="Arial" charset="0"/>
              </a:rPr>
              <a:t>variável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smtClean="0">
                <a:cs typeface="Arial" charset="0"/>
              </a:rPr>
              <a:t>de </a:t>
            </a:r>
            <a:r>
              <a:rPr lang="en-US" sz="2400" dirty="0" err="1">
                <a:cs typeface="Arial" charset="0"/>
              </a:rPr>
              <a:t>estudo</a:t>
            </a:r>
            <a:r>
              <a:rPr lang="en-US" sz="2400" dirty="0">
                <a:cs typeface="Arial" charset="0"/>
              </a:rPr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Arial" charset="0"/>
              </a:rPr>
              <a:t>Do 3 º </a:t>
            </a:r>
            <a:r>
              <a:rPr lang="en-US" sz="2400" dirty="0" err="1" smtClean="0">
                <a:cs typeface="Arial" charset="0"/>
              </a:rPr>
              <a:t>ao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penúltimo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parágrafo</a:t>
            </a:r>
            <a:r>
              <a:rPr lang="en-US" sz="2400" dirty="0" smtClean="0">
                <a:cs typeface="Arial" charset="0"/>
              </a:rPr>
              <a:t> – </a:t>
            </a:r>
            <a:endParaRPr lang="en-US" sz="2400" dirty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cs typeface="Arial" charset="0"/>
              </a:rPr>
              <a:t>	</a:t>
            </a:r>
            <a:r>
              <a:rPr lang="en-US" sz="2400" dirty="0" err="1" smtClean="0">
                <a:cs typeface="Arial" charset="0"/>
              </a:rPr>
              <a:t>qual</a:t>
            </a:r>
            <a:r>
              <a:rPr lang="en-US" sz="2400" dirty="0" smtClean="0">
                <a:cs typeface="Arial" charset="0"/>
              </a:rPr>
              <a:t> a </a:t>
            </a:r>
            <a:r>
              <a:rPr lang="en-US" sz="2400" dirty="0" err="1" smtClean="0">
                <a:cs typeface="Arial" charset="0"/>
              </a:rPr>
              <a:t>relação</a:t>
            </a:r>
            <a:r>
              <a:rPr lang="en-US" sz="2400" dirty="0" smtClean="0">
                <a:cs typeface="Arial" charset="0"/>
              </a:rPr>
              <a:t> entre o </a:t>
            </a:r>
            <a:r>
              <a:rPr lang="en-US" sz="2400" dirty="0" err="1" smtClean="0">
                <a:cs typeface="Arial" charset="0"/>
              </a:rPr>
              <a:t>efeito</a:t>
            </a:r>
            <a:r>
              <a:rPr lang="en-US" sz="2400" dirty="0" smtClean="0">
                <a:cs typeface="Arial" charset="0"/>
              </a:rPr>
              <a:t> e as </a:t>
            </a:r>
            <a:r>
              <a:rPr lang="en-US" sz="2400" dirty="0" err="1" smtClean="0">
                <a:cs typeface="Arial" charset="0"/>
              </a:rPr>
              <a:t>variáveis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preditoras</a:t>
            </a:r>
            <a:r>
              <a:rPr lang="en-US" sz="2400" dirty="0" smtClean="0">
                <a:cs typeface="Arial" charset="0"/>
              </a:rPr>
              <a:t>?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cs typeface="Arial" charset="0"/>
              </a:rPr>
              <a:t>	</a:t>
            </a:r>
            <a:r>
              <a:rPr lang="en-US" sz="2400" dirty="0" err="1" smtClean="0">
                <a:cs typeface="Arial" charset="0"/>
              </a:rPr>
              <a:t>Descreva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seus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resultados</a:t>
            </a:r>
            <a:endParaRPr lang="en-US" sz="24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cs typeface="Arial" charset="0"/>
              </a:rPr>
              <a:t>Último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parágrafo</a:t>
            </a:r>
            <a:r>
              <a:rPr lang="en-US" sz="2400" dirty="0" smtClean="0">
                <a:cs typeface="Arial" charset="0"/>
              </a:rPr>
              <a:t>-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cs typeface="Arial" charset="0"/>
              </a:rPr>
              <a:t>	a </a:t>
            </a:r>
            <a:r>
              <a:rPr lang="en-US" sz="2400" dirty="0" err="1" smtClean="0">
                <a:cs typeface="Arial" charset="0"/>
              </a:rPr>
              <a:t>análise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mais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sofisticada</a:t>
            </a:r>
            <a:r>
              <a:rPr lang="en-US" sz="2400" dirty="0" smtClean="0">
                <a:cs typeface="Arial" charset="0"/>
              </a:rPr>
              <a:t>, </a:t>
            </a:r>
            <a:r>
              <a:rPr lang="en-US" sz="2400" dirty="0" err="1" smtClean="0">
                <a:cs typeface="Arial" charset="0"/>
              </a:rPr>
              <a:t>realizada</a:t>
            </a:r>
            <a:r>
              <a:rPr lang="en-US" sz="2400" dirty="0" smtClean="0">
                <a:cs typeface="Arial" charset="0"/>
              </a:rPr>
              <a:t> de forma a </a:t>
            </a:r>
            <a:r>
              <a:rPr lang="en-US" sz="2400" dirty="0" err="1" smtClean="0">
                <a:cs typeface="Arial" charset="0"/>
              </a:rPr>
              <a:t>evitar</a:t>
            </a:r>
            <a:r>
              <a:rPr lang="en-US" sz="2400" dirty="0" smtClean="0">
                <a:cs typeface="Arial" charset="0"/>
              </a:rPr>
              <a:t> </a:t>
            </a:r>
            <a:br>
              <a:rPr lang="en-US" sz="2400" dirty="0" smtClean="0">
                <a:cs typeface="Arial" charset="0"/>
              </a:rPr>
            </a:br>
            <a:r>
              <a:rPr lang="en-US" sz="2400" dirty="0" smtClean="0">
                <a:cs typeface="Arial" charset="0"/>
              </a:rPr>
              <a:t>            </a:t>
            </a:r>
            <a:r>
              <a:rPr lang="en-US" sz="2400" dirty="0" err="1" smtClean="0">
                <a:cs typeface="Arial" charset="0"/>
              </a:rPr>
              <a:t>os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vicios</a:t>
            </a:r>
            <a:r>
              <a:rPr lang="en-US" sz="2400" dirty="0" smtClean="0">
                <a:cs typeface="Arial" charset="0"/>
              </a:rPr>
              <a:t>  </a:t>
            </a:r>
            <a:r>
              <a:rPr lang="en-US" sz="2400" dirty="0" err="1" smtClean="0">
                <a:cs typeface="Arial" charset="0"/>
              </a:rPr>
              <a:t>como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confusão</a:t>
            </a:r>
            <a:r>
              <a:rPr lang="en-US" sz="2400" dirty="0" smtClean="0">
                <a:cs typeface="Arial" charset="0"/>
              </a:rPr>
              <a:t> e </a:t>
            </a:r>
            <a:r>
              <a:rPr lang="en-US" sz="2400" dirty="0" err="1" smtClean="0">
                <a:cs typeface="Arial" charset="0"/>
              </a:rPr>
              <a:t>fator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modificador</a:t>
            </a:r>
            <a:r>
              <a:rPr lang="en-US" sz="2400" dirty="0" smtClean="0">
                <a:cs typeface="Arial" charset="0"/>
              </a:rPr>
              <a:t> de </a:t>
            </a:r>
            <a:r>
              <a:rPr lang="en-US" sz="2400" dirty="0" err="1" smtClean="0">
                <a:cs typeface="Arial" charset="0"/>
              </a:rPr>
              <a:t>efeito</a:t>
            </a:r>
            <a:r>
              <a:rPr lang="en-US" sz="2400" dirty="0" smtClean="0"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Line 2"/>
          <p:cNvSpPr>
            <a:spLocks noChangeShapeType="1"/>
          </p:cNvSpPr>
          <p:nvPr/>
        </p:nvSpPr>
        <p:spPr bwMode="auto">
          <a:xfrm>
            <a:off x="125413" y="1143000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3971" name="Line 3"/>
          <p:cNvSpPr>
            <a:spLocks noChangeShapeType="1"/>
          </p:cNvSpPr>
          <p:nvPr/>
        </p:nvSpPr>
        <p:spPr bwMode="auto">
          <a:xfrm>
            <a:off x="101600" y="6615113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1187450" y="525463"/>
            <a:ext cx="57150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pt-BR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sz="32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Resultados bem escritos </a:t>
            </a:r>
            <a:r>
              <a:rPr lang="pt-BR" sz="3200" b="1" i="1" dirty="0"/>
              <a:t>devem :</a:t>
            </a:r>
            <a:endParaRPr lang="pt-BR" sz="3200" b="1" i="1" dirty="0">
              <a:cs typeface="Times New Roman" pitchFamily="18" charset="0"/>
            </a:endParaRP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468313" y="3357563"/>
            <a:ext cx="82867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endParaRPr lang="pt-BR" b="1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analisar os dados, usando procedimentos e medidas </a:t>
            </a:r>
            <a:b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                                                      sistemáticos e padronizados</a:t>
            </a:r>
            <a:endParaRPr lang="pt-BR" b="1" i="1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452438" y="2605088"/>
            <a:ext cx="8585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endParaRPr lang="pt-BR" b="1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oferecer uma boa descrição do observado, mas não do inferido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468313" y="4556125"/>
            <a:ext cx="4652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omitir referências bibliográficas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474663" y="1781175"/>
            <a:ext cx="45545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endParaRPr lang="pt-BR" dirty="0"/>
          </a:p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mover-se da descrição à análise</a:t>
            </a:r>
            <a:endParaRPr lang="pt-BR" b="1" i="1" dirty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83979" name="Rectangle 11"/>
          <p:cNvSpPr>
            <a:spLocks noChangeArrowheads="1"/>
          </p:cNvSpPr>
          <p:nvPr/>
        </p:nvSpPr>
        <p:spPr bwMode="auto">
          <a:xfrm>
            <a:off x="922338" y="-136525"/>
            <a:ext cx="7620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" pitchFamily="2" charset="2"/>
              <a:buNone/>
              <a:defRPr/>
            </a:pPr>
            <a:endParaRPr lang="pt-BR" sz="32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l">
              <a:spcBef>
                <a:spcPct val="50000"/>
              </a:spcBef>
              <a:defRPr/>
            </a:pPr>
            <a:r>
              <a:rPr lang="pt-BR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endParaRPr lang="pt-BR" sz="3200" b="1" i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479425" y="5229225"/>
            <a:ext cx="785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evitar a repetição (textos e tabelas; textos e depoimentos)</a:t>
            </a:r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468313" y="5924550"/>
            <a:ext cx="4862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dar contexto para os depoimentos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3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3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83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 animBg="1"/>
      <p:bldP spid="83971" grpId="0" animBg="1"/>
      <p:bldP spid="83972" grpId="0"/>
      <p:bldP spid="83973" grpId="0"/>
      <p:bldP spid="83974" grpId="0"/>
      <p:bldP spid="83975" grpId="0"/>
      <p:bldP spid="83978" grpId="0"/>
      <p:bldP spid="83979" grpId="0"/>
      <p:bldP spid="83980" grpId="0" build="allAtOnce"/>
      <p:bldP spid="83981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Line 2"/>
          <p:cNvSpPr>
            <a:spLocks noChangeShapeType="1"/>
          </p:cNvSpPr>
          <p:nvPr/>
        </p:nvSpPr>
        <p:spPr bwMode="auto">
          <a:xfrm>
            <a:off x="125413" y="1143000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6019" name="Line 3"/>
          <p:cNvSpPr>
            <a:spLocks noChangeShapeType="1"/>
          </p:cNvSpPr>
          <p:nvPr/>
        </p:nvSpPr>
        <p:spPr bwMode="auto">
          <a:xfrm>
            <a:off x="101600" y="6615113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839788" y="115888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pt-B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sz="3200" b="1" i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Proposta de elementos mínimos para </a:t>
            </a:r>
            <a:br>
              <a:rPr lang="pt-BR" sz="3200" b="1" i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200" b="1" i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a seção de resultados </a:t>
            </a:r>
          </a:p>
        </p:txBody>
      </p:sp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258763" y="1196975"/>
            <a:ext cx="72040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FontTx/>
              <a:buChar char="-"/>
              <a:defRPr/>
            </a:pPr>
            <a:endParaRPr lang="pt-BR" dirty="0"/>
          </a:p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Descrição dos resultados do estudo</a:t>
            </a:r>
            <a:b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/>
            </a:r>
            <a:b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</a:t>
            </a:r>
            <a:r>
              <a:rPr lang="pt-BR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Resultados mais importantes em figuras ou gráficos</a:t>
            </a:r>
            <a:br>
              <a:rPr lang="pt-BR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pt-BR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                  menos importantes em tabelas ou texto</a:t>
            </a:r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250825" y="3321050"/>
            <a:ext cx="73533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FontTx/>
              <a:buChar char="-"/>
              <a:defRPr/>
            </a:pPr>
            <a:endParaRPr lang="pt-BR" dirty="0"/>
          </a:p>
          <a:p>
            <a:pPr algn="l">
              <a:buClr>
                <a:srgbClr val="FFCC00"/>
              </a:buClr>
              <a:buFont typeface="Wingdings" pitchFamily="2" charset="2"/>
              <a:buChar char="§"/>
              <a:defRPr/>
            </a:pPr>
            <a: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Análise dos resultados do estudo</a:t>
            </a:r>
          </a:p>
          <a:p>
            <a:pPr algn="l">
              <a:buClr>
                <a:srgbClr val="FFCC00"/>
              </a:buClr>
              <a:defRPr/>
            </a:pPr>
            <a:r>
              <a:rPr lang="pt-BR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/>
            </a:r>
            <a:br>
              <a:rPr lang="pt-BR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pt-BR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/>
            </a:r>
            <a:br>
              <a:rPr lang="pt-BR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pt-BR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Afirme claramente o que ocorreu: reduziu, aumentou</a:t>
            </a:r>
            <a:br>
              <a:rPr lang="pt-BR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pt-BR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Evite expressões “afetou”, pois não informa o efeito</a:t>
            </a:r>
            <a:br>
              <a:rPr lang="pt-BR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endParaRPr lang="pt-BR" b="1" i="1" dirty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6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animBg="1"/>
      <p:bldP spid="86019" grpId="0" animBg="1"/>
      <p:bldP spid="86020" grpId="0"/>
      <p:bldP spid="86023" grpId="0"/>
      <p:bldP spid="860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b="1" i="1" smtClean="0">
                <a:solidFill>
                  <a:srgbClr val="FFC000"/>
                </a:solidFill>
              </a:rPr>
              <a:t>Resultados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 err="1" smtClean="0"/>
              <a:t>Lembrar</a:t>
            </a:r>
            <a:r>
              <a:rPr lang="en-US" dirty="0" smtClean="0"/>
              <a:t>  :</a:t>
            </a:r>
          </a:p>
          <a:p>
            <a:pPr eaLnBrk="1" hangingPunct="1">
              <a:defRPr/>
            </a:pPr>
            <a:r>
              <a:rPr lang="en-US" dirty="0" err="1" smtClean="0"/>
              <a:t>Existem</a:t>
            </a:r>
            <a:r>
              <a:rPr lang="en-US" dirty="0" smtClean="0"/>
              <a:t> </a:t>
            </a:r>
            <a:r>
              <a:rPr lang="en-US" dirty="0" err="1" smtClean="0"/>
              <a:t>normas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construir</a:t>
            </a:r>
            <a:r>
              <a:rPr lang="en-US" dirty="0" smtClean="0"/>
              <a:t> </a:t>
            </a:r>
            <a:r>
              <a:rPr lang="en-US" u="sng" dirty="0" err="1" smtClean="0"/>
              <a:t>tabelas</a:t>
            </a:r>
            <a:r>
              <a:rPr lang="en-US" u="sng" dirty="0" smtClean="0"/>
              <a:t> e </a:t>
            </a:r>
            <a:r>
              <a:rPr lang="en-US" u="sng" dirty="0" err="1" smtClean="0"/>
              <a:t>gráficos</a:t>
            </a:r>
            <a:r>
              <a:rPr lang="en-US" u="sng" dirty="0" smtClean="0"/>
              <a:t> – </a:t>
            </a:r>
            <a:r>
              <a:rPr lang="en-US" dirty="0" smtClean="0"/>
              <a:t>a </a:t>
            </a:r>
            <a:r>
              <a:rPr lang="en-US" dirty="0" err="1" smtClean="0"/>
              <a:t>escolha</a:t>
            </a:r>
            <a:r>
              <a:rPr lang="en-US" dirty="0" smtClean="0"/>
              <a:t> </a:t>
            </a:r>
            <a:r>
              <a:rPr lang="en-US" dirty="0" err="1" smtClean="0"/>
              <a:t>depende</a:t>
            </a:r>
            <a:r>
              <a:rPr lang="en-US" dirty="0" smtClean="0"/>
              <a:t> entre um e outro </a:t>
            </a:r>
            <a:r>
              <a:rPr lang="en-US" dirty="0" err="1" smtClean="0"/>
              <a:t>depende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série</a:t>
            </a:r>
            <a:r>
              <a:rPr lang="en-US" dirty="0" smtClean="0"/>
              <a:t> de </a:t>
            </a:r>
            <a:r>
              <a:rPr lang="en-US" dirty="0" err="1" smtClean="0"/>
              <a:t>coisas</a:t>
            </a:r>
            <a:r>
              <a:rPr lang="en-US" dirty="0" smtClean="0"/>
              <a:t> (</a:t>
            </a:r>
            <a:r>
              <a:rPr lang="en-US" dirty="0" err="1" smtClean="0"/>
              <a:t>conteudo</a:t>
            </a:r>
            <a:r>
              <a:rPr lang="en-US" dirty="0" smtClean="0"/>
              <a:t>, </a:t>
            </a:r>
            <a:r>
              <a:rPr lang="en-US" dirty="0" err="1" smtClean="0"/>
              <a:t>cor</a:t>
            </a:r>
            <a:r>
              <a:rPr lang="en-US" dirty="0" smtClean="0"/>
              <a:t>, visual, </a:t>
            </a:r>
            <a:r>
              <a:rPr lang="en-US" dirty="0" err="1" smtClean="0"/>
              <a:t>etc</a:t>
            </a:r>
            <a:r>
              <a:rPr lang="en-US" dirty="0" smtClean="0"/>
              <a:t>) </a:t>
            </a:r>
          </a:p>
          <a:p>
            <a:pPr eaLnBrk="1" hangingPunct="1">
              <a:defRPr/>
            </a:pP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revista</a:t>
            </a:r>
            <a:r>
              <a:rPr lang="en-US" dirty="0" smtClean="0"/>
              <a:t> </a:t>
            </a:r>
            <a:r>
              <a:rPr lang="en-US" dirty="0" err="1" smtClean="0"/>
              <a:t>científica</a:t>
            </a:r>
            <a:r>
              <a:rPr lang="en-US" dirty="0" smtClean="0"/>
              <a:t> </a:t>
            </a:r>
            <a:r>
              <a:rPr lang="en-US" dirty="0" err="1" smtClean="0"/>
              <a:t>aceita</a:t>
            </a:r>
            <a:r>
              <a:rPr lang="en-US" dirty="0" smtClean="0"/>
              <a:t> um </a:t>
            </a:r>
            <a:r>
              <a:rPr lang="en-US" dirty="0" err="1" smtClean="0"/>
              <a:t>determinado</a:t>
            </a:r>
            <a:r>
              <a:rPr lang="en-US" dirty="0" smtClean="0"/>
              <a:t>, e </a:t>
            </a:r>
            <a:r>
              <a:rPr lang="en-US" dirty="0" err="1" smtClean="0"/>
              <a:t>limitado</a:t>
            </a:r>
            <a:r>
              <a:rPr lang="en-US" dirty="0" smtClean="0"/>
              <a:t>,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tabelas</a:t>
            </a:r>
            <a:r>
              <a:rPr lang="en-US" dirty="0" smtClean="0"/>
              <a:t> e </a:t>
            </a:r>
            <a:r>
              <a:rPr lang="en-US" dirty="0" err="1" smtClean="0"/>
              <a:t>gráficos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err="1" smtClean="0"/>
              <a:t>Evite</a:t>
            </a:r>
            <a:r>
              <a:rPr lang="en-US" dirty="0" smtClean="0"/>
              <a:t> </a:t>
            </a:r>
            <a:r>
              <a:rPr lang="en-US" dirty="0" err="1" smtClean="0"/>
              <a:t>expressar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opinião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resultados</a:t>
            </a:r>
            <a:r>
              <a:rPr lang="en-US" dirty="0" smtClean="0"/>
              <a:t> (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opinião</a:t>
            </a:r>
            <a:r>
              <a:rPr lang="en-US" dirty="0" smtClean="0"/>
              <a:t>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discussão</a:t>
            </a:r>
            <a:r>
              <a:rPr lang="en-US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b="1" i="1" smtClean="0">
                <a:solidFill>
                  <a:srgbClr val="FFC000"/>
                </a:solidFill>
              </a:rPr>
              <a:t>Como redigir resultados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pt-BR" smtClean="0"/>
              <a:t>Números &lt; 10 – são palavras (oito, seis)</a:t>
            </a:r>
          </a:p>
          <a:p>
            <a:pPr eaLnBrk="1" hangingPunct="1"/>
            <a:r>
              <a:rPr lang="en-US" altLang="pt-BR" smtClean="0"/>
              <a:t>Números &gt; 10 – são números (13, 17)</a:t>
            </a:r>
          </a:p>
          <a:p>
            <a:pPr eaLnBrk="1" hangingPunct="1"/>
            <a:r>
              <a:rPr lang="en-US" altLang="pt-BR" smtClean="0"/>
              <a:t>Ser consistente ao citar dois números em uma mesma frase.</a:t>
            </a:r>
          </a:p>
          <a:p>
            <a:pPr eaLnBrk="1" hangingPunct="1"/>
            <a:r>
              <a:rPr lang="en-US" altLang="pt-BR" smtClean="0"/>
              <a:t>Frases não são iniciadas por números.</a:t>
            </a:r>
          </a:p>
          <a:p>
            <a:pPr eaLnBrk="1" hangingPunct="1"/>
            <a:r>
              <a:rPr lang="en-US" altLang="pt-BR" smtClean="0"/>
              <a:t>Números &lt; 1 começam com 0</a:t>
            </a:r>
          </a:p>
          <a:p>
            <a:pPr eaLnBrk="1" hangingPunct="1">
              <a:buFontTx/>
              <a:buNone/>
            </a:pPr>
            <a:endParaRPr lang="en-US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bjetivos2007">
  <a:themeElements>
    <a:clrScheme name="">
      <a:dk1>
        <a:srgbClr val="000000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00FF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objetivos200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bjetivos20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jetivos20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jetivos20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jetivos20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jetivos20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jetivos20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jetivos20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objetivos2007</Template>
  <TotalTime>521</TotalTime>
  <Words>716</Words>
  <Application>Microsoft Office PowerPoint</Application>
  <PresentationFormat>Apresentação na tela (4:3)</PresentationFormat>
  <Paragraphs>144</Paragraphs>
  <Slides>14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objetivos2007</vt:lpstr>
      <vt:lpstr>Apresentação do PowerPoint</vt:lpstr>
      <vt:lpstr>Apresentação do PowerPoint</vt:lpstr>
      <vt:lpstr>O que está em questão na seção de resultados?</vt:lpstr>
      <vt:lpstr>Resultados</vt:lpstr>
      <vt:lpstr> Resultados </vt:lpstr>
      <vt:lpstr>Apresentação do PowerPoint</vt:lpstr>
      <vt:lpstr>Apresentação do PowerPoint</vt:lpstr>
      <vt:lpstr>Resultados</vt:lpstr>
      <vt:lpstr>Como redigir resultados</vt:lpstr>
      <vt:lpstr>Como redigir resultados</vt:lpstr>
      <vt:lpstr>Redação</vt:lpstr>
      <vt:lpstr>Apresentação do PowerPoint</vt:lpstr>
      <vt:lpstr>Apresentação do PowerPoint</vt:lpstr>
      <vt:lpstr>Apresentação do PowerPoint</vt:lpstr>
    </vt:vector>
  </TitlesOfParts>
  <Company>FSP/USP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PROJETOR_03</dc:creator>
  <cp:lastModifiedBy>Docente do Departamento de Epidemiologia</cp:lastModifiedBy>
  <cp:revision>102</cp:revision>
  <dcterms:created xsi:type="dcterms:W3CDTF">2007-03-20T16:48:28Z</dcterms:created>
  <dcterms:modified xsi:type="dcterms:W3CDTF">2017-04-05T11:59:35Z</dcterms:modified>
</cp:coreProperties>
</file>