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76" r:id="rId3"/>
    <p:sldId id="277" r:id="rId4"/>
    <p:sldId id="278" r:id="rId5"/>
    <p:sldId id="257" r:id="rId6"/>
    <p:sldId id="265" r:id="rId7"/>
    <p:sldId id="258" r:id="rId8"/>
    <p:sldId id="289" r:id="rId9"/>
    <p:sldId id="259" r:id="rId10"/>
    <p:sldId id="260" r:id="rId11"/>
    <p:sldId id="261" r:id="rId12"/>
    <p:sldId id="264" r:id="rId13"/>
    <p:sldId id="263" r:id="rId14"/>
    <p:sldId id="266" r:id="rId15"/>
    <p:sldId id="267" r:id="rId16"/>
    <p:sldId id="268" r:id="rId17"/>
    <p:sldId id="269" r:id="rId18"/>
    <p:sldId id="271" r:id="rId19"/>
    <p:sldId id="270" r:id="rId20"/>
    <p:sldId id="272" r:id="rId21"/>
    <p:sldId id="274" r:id="rId22"/>
    <p:sldId id="273" r:id="rId23"/>
    <p:sldId id="275" r:id="rId24"/>
    <p:sldId id="279" r:id="rId25"/>
    <p:sldId id="280" r:id="rId26"/>
    <p:sldId id="281" r:id="rId27"/>
    <p:sldId id="286" r:id="rId28"/>
    <p:sldId id="287" r:id="rId29"/>
    <p:sldId id="282" r:id="rId30"/>
    <p:sldId id="283" r:id="rId31"/>
    <p:sldId id="284" r:id="rId32"/>
    <p:sldId id="285" r:id="rId33"/>
    <p:sldId id="288" r:id="rId34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0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pt-BR" altLang="pt-BR" sz="2400" smtClean="0">
                <a:latin typeface="Times New Roman" panose="02020603050405020304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pt-BR" altLang="pt-BR" sz="2400" smtClean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 smtClean="0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 smtClean="0"/>
            </a:p>
          </p:txBody>
        </p:sp>
      </p:grpSp>
      <p:sp>
        <p:nvSpPr>
          <p:cNvPr id="1024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pt-BR" altLang="pt-BR" noProof="0" smtClean="0"/>
              <a:t>Click to edit Master subtitle style</a:t>
            </a:r>
          </a:p>
        </p:txBody>
      </p:sp>
      <p:sp>
        <p:nvSpPr>
          <p:cNvPr id="10252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pt-BR" noProof="0" smtClean="0"/>
              <a:t>Click to edit Master title style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0C3C59F2-72FB-482D-A372-00B248F74F9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81949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75182-BF09-4DCE-93D5-6D6A8E3CACA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87194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9B166-4A6A-4611-B41C-2810CA501B9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28750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E2976-35B1-4231-B21D-06964AF46C3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43570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94E66-EAC9-44D7-AC4C-A404EAF161B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49143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50263-0D74-4188-927E-FF725D9988B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01358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FF41E-F2BB-4244-B972-8573C71943E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15692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CCF59-3A21-4091-AE83-BC7EE22EEC0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33840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D7DDF-3764-4962-BCBC-F6493EA3972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63875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83A5F-E130-4CDA-8D95-8CA77883BDE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62267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9E26A-E72F-4434-ACDA-A406DBE3BE9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33722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036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 smtClean="0"/>
              </a:p>
            </p:txBody>
          </p:sp>
          <p:sp>
            <p:nvSpPr>
              <p:cNvPr id="1037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034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 smtClean="0"/>
              </a:p>
            </p:txBody>
          </p:sp>
          <p:sp>
            <p:nvSpPr>
              <p:cNvPr id="1035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 smtClean="0"/>
              </a:p>
            </p:txBody>
          </p:sp>
        </p:grpSp>
      </p:grpSp>
      <p:sp>
        <p:nvSpPr>
          <p:cNvPr id="102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title style</a:t>
            </a: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text styles</a:t>
            </a:r>
          </a:p>
          <a:p>
            <a:pPr lvl="1"/>
            <a:r>
              <a:rPr lang="pt-BR" altLang="pt-BR" smtClean="0"/>
              <a:t>Second level</a:t>
            </a:r>
          </a:p>
          <a:p>
            <a:pPr lvl="2"/>
            <a:r>
              <a:rPr lang="pt-BR" altLang="pt-BR" smtClean="0"/>
              <a:t>Third level</a:t>
            </a:r>
          </a:p>
          <a:p>
            <a:pPr lvl="3"/>
            <a:r>
              <a:rPr lang="pt-BR" altLang="pt-BR" smtClean="0"/>
              <a:t>Fourth level</a:t>
            </a:r>
          </a:p>
          <a:p>
            <a:pPr lvl="4"/>
            <a:r>
              <a:rPr lang="pt-BR" altLang="pt-BR" smtClean="0"/>
              <a:t>Fifth level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26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1C05FE-1080-4503-8D7D-D502449314F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l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15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1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15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altLang="pt-BR" smtClean="0">
                <a:solidFill>
                  <a:srgbClr val="0000CC"/>
                </a:solidFill>
              </a:rPr>
              <a:t>Sistema Hidráulico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3716338"/>
            <a:ext cx="6400800" cy="2376487"/>
          </a:xfrm>
        </p:spPr>
        <p:txBody>
          <a:bodyPr/>
          <a:lstStyle/>
          <a:p>
            <a:pPr algn="r" eaLnBrk="1" hangingPunct="1"/>
            <a:r>
              <a:rPr lang="pt-BR" altLang="pt-BR" sz="2000" smtClean="0"/>
              <a:t>Prof. Thiago Romanelli</a:t>
            </a:r>
          </a:p>
          <a:p>
            <a:pPr algn="r" eaLnBrk="1" hangingPunct="1"/>
            <a:endParaRPr lang="pt-BR" altLang="pt-BR" sz="2000" smtClean="0"/>
          </a:p>
          <a:p>
            <a:pPr algn="r" eaLnBrk="1" hangingPunct="1"/>
            <a:endParaRPr lang="pt-BR" altLang="pt-BR" sz="2000" smtClean="0"/>
          </a:p>
          <a:p>
            <a:pPr algn="r" eaLnBrk="1" hangingPunct="1"/>
            <a:endParaRPr lang="pt-BR" altLang="pt-BR" sz="2000" smtClean="0"/>
          </a:p>
          <a:p>
            <a:pPr algn="r" eaLnBrk="1" hangingPunct="1"/>
            <a:endParaRPr lang="pt-BR" altLang="pt-BR" sz="2000" smtClean="0"/>
          </a:p>
          <a:p>
            <a:pPr eaLnBrk="1" hangingPunct="1"/>
            <a:r>
              <a:rPr lang="pt-BR" altLang="pt-BR" sz="2000" smtClean="0"/>
              <a:t>11 e 12 de maio de 2020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404813"/>
            <a:ext cx="914400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1800" b="1">
                <a:solidFill>
                  <a:schemeClr val="tx2"/>
                </a:solidFill>
              </a:rPr>
              <a:t>LEB 332 – Mecânica e Máquinas Motoras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96"/>
    </mc:Choice>
    <mc:Fallback>
      <p:transition spd="slow" advTm="15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Por quê óleo?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pt-BR" altLang="pt-BR" sz="2400" smtClean="0"/>
              <a:t>Utiliza um tipo de óleo como meio transmissor.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pt-BR" altLang="pt-BR" sz="2400" smtClean="0"/>
              <a:t> O óleo é incompressível e tem ação lubrificante.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pt-BR" altLang="pt-BR" sz="2400" smtClean="0"/>
              <a:t>Como os demais líquidos toma a forma do recipiente que ocupa.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pt-BR" altLang="pt-BR" sz="2400" smtClean="0"/>
              <a:t>Todas essas características tornam o óleo como o fluído mais indicado para transmissão de força em sistemas hidráulicos.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84"/>
    </mc:Choice>
    <mc:Fallback>
      <p:transition spd="slow" advTm="58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Tipos de sistema hidráulico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4094163" cy="3724275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lphaLcParenR"/>
            </a:pPr>
            <a:r>
              <a:rPr lang="pt-BR" altLang="pt-BR" sz="2400" b="1" smtClean="0"/>
              <a:t>Hidrostático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pt-BR" altLang="pt-BR" sz="2400" smtClean="0"/>
              <a:t>Potência transmitida entre uma bomba hidráulica e um ou mais atuadores motrizes (cilindros, motores etc.), num circuito fechado e usualmente a pressões altas do fluído e a velocidades baixas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lphaLcParenR"/>
            </a:pPr>
            <a:endParaRPr lang="pt-BR" altLang="pt-BR" sz="2400" smtClean="0"/>
          </a:p>
        </p:txBody>
      </p:sp>
      <p:pic>
        <p:nvPicPr>
          <p:cNvPr id="15364" name="Picture 4" descr="Sist hidrostáti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2774950"/>
            <a:ext cx="403225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608"/>
    </mc:Choice>
    <mc:Fallback>
      <p:transition spd="slow" advTm="85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Tipos de sistema hidráulico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3662363" cy="3724275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pt-BR" altLang="pt-BR" smtClean="0"/>
              <a:t>b) </a:t>
            </a:r>
            <a:r>
              <a:rPr lang="pt-BR" altLang="pt-BR" b="1" smtClean="0"/>
              <a:t>Hidrodinâmico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pt-BR" altLang="pt-BR" smtClean="0"/>
              <a:t>Opera a altas velocidades e a transmissão de potência se dá por variação cinética (ex. Embreagem hidráulica)</a:t>
            </a:r>
          </a:p>
        </p:txBody>
      </p:sp>
      <p:pic>
        <p:nvPicPr>
          <p:cNvPr id="16388" name="Picture 4" descr="sist hidrodinâmi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781300"/>
            <a:ext cx="3743325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47"/>
    </mc:Choice>
    <mc:Fallback>
      <p:transition spd="slow" advTm="36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Tipos de sistema hidráulico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pt-BR" altLang="pt-BR" smtClean="0"/>
              <a:t>Hidrostático</a:t>
            </a:r>
          </a:p>
          <a:p>
            <a:pPr marL="609600" indent="-609600" eaLnBrk="1" hangingPunct="1">
              <a:buFontTx/>
              <a:buAutoNum type="alphaLcParenR"/>
            </a:pPr>
            <a:r>
              <a:rPr lang="pt-BR" altLang="pt-BR" smtClean="0"/>
              <a:t>Em função da pressão e vazão</a:t>
            </a:r>
          </a:p>
          <a:p>
            <a:pPr marL="1371600" lvl="2" indent="-457200" eaLnBrk="1" hangingPunct="1">
              <a:buFontTx/>
              <a:buNone/>
            </a:pPr>
            <a:r>
              <a:rPr lang="pt-BR" altLang="pt-BR" smtClean="0"/>
              <a:t>1) Vazão constante  e pressão variável</a:t>
            </a:r>
          </a:p>
          <a:p>
            <a:pPr marL="1371600" lvl="2" indent="-457200" eaLnBrk="1" hangingPunct="1">
              <a:buFontTx/>
              <a:buNone/>
            </a:pPr>
            <a:r>
              <a:rPr lang="pt-BR" altLang="pt-BR" smtClean="0"/>
              <a:t>2) Pressão constante</a:t>
            </a:r>
          </a:p>
          <a:p>
            <a:pPr marL="1371600" lvl="2" indent="-457200" eaLnBrk="1" hangingPunct="1">
              <a:buFontTx/>
              <a:buNone/>
            </a:pPr>
            <a:r>
              <a:rPr lang="pt-BR" altLang="pt-BR" smtClean="0"/>
              <a:t>3) Pressão e vazão variáveis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31"/>
    </mc:Choice>
    <mc:Fallback>
      <p:transition spd="slow" advTm="16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Tipos de sistema hidráulico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7693025" cy="423545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pt-BR" altLang="pt-BR" b="1" smtClean="0"/>
              <a:t>Vazão constante  e pressão variável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pt-BR" altLang="pt-BR" b="1" smtClean="0"/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pt-BR" altLang="pt-BR" smtClean="0"/>
              <a:t>Funciona continuamente, somente quando acionado direciona o fluxo para o atuador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pt-BR" altLang="pt-BR" smtClean="0"/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pt-BR" altLang="pt-BR" smtClean="0"/>
              <a:t>Pressão apenas suficiente para uma determinada operação num dado momento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pt-BR" altLang="pt-BR" smtClean="0"/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pt-BR" altLang="pt-BR" smtClean="0"/>
              <a:t>Mais comuns em tratores pequenos e médios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239"/>
    </mc:Choice>
    <mc:Fallback>
      <p:transition spd="slow" advTm="64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Tipos de sistema hidráulico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7693025" cy="4090988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pt-BR" altLang="pt-BR" sz="2400" b="1" smtClean="0"/>
              <a:t>Pressão constante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pt-BR" altLang="pt-BR" sz="2400" b="1" smtClean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Mantém a pressão numa faixa estreita</a:t>
            </a:r>
          </a:p>
          <a:p>
            <a:pPr marL="609600" indent="-609600" eaLnBrk="1" hangingPunct="1">
              <a:lnSpc>
                <a:spcPct val="80000"/>
              </a:lnSpc>
              <a:buFontTx/>
              <a:buChar char="•"/>
            </a:pPr>
            <a:r>
              <a:rPr lang="pt-BR" altLang="pt-BR" sz="2400" smtClean="0"/>
              <a:t>Bomba hidráulica de cilindrada variável e pressão compensada (do tipo de êmbolos radiais)</a:t>
            </a:r>
          </a:p>
          <a:p>
            <a:pPr marL="609600" indent="-609600" eaLnBrk="1" hangingPunct="1">
              <a:lnSpc>
                <a:spcPct val="80000"/>
              </a:lnSpc>
              <a:buFontTx/>
              <a:buChar char="•"/>
            </a:pPr>
            <a:r>
              <a:rPr lang="pt-BR" altLang="pt-BR" sz="2400" smtClean="0"/>
              <a:t>Conjunto com acumulador de pressão, bomba de cilindrada fixa e uma válvula de desvio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pt-BR" altLang="pt-BR" sz="2400" smtClean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Permite flexibilidade de aplicação bem maior que o sistema de vazão constante e com arranjo das válvulas mais simples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00"/>
    </mc:Choice>
    <mc:Fallback>
      <p:transition spd="slow" advTm="3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Tipos de sistema hidráulico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7693025" cy="4162425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pt-BR" altLang="pt-BR" b="1" smtClean="0"/>
              <a:t>Pressão e vazão variáveis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pt-BR" altLang="pt-BR" b="1" smtClean="0"/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pt-BR" altLang="pt-BR" smtClean="0"/>
              <a:t>Sistema cujo arranjamento básico dos componentes permite a recirculação do óleo entre a bomba hidráulica e os atuadores motrizes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pt-BR" altLang="pt-BR" smtClean="0"/>
              <a:t>Usado em máquinas automotrizes com transmissão de potência ao rodado por meio de transmissão hidrostática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67"/>
    </mc:Choice>
    <mc:Fallback>
      <p:transition spd="slow" advTm="71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Componentes básicos</a:t>
            </a:r>
          </a:p>
        </p:txBody>
      </p:sp>
      <p:pic>
        <p:nvPicPr>
          <p:cNvPr id="21507" name="Picture 3" descr="Fluxograma básico sist hidráuli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781300"/>
            <a:ext cx="8064500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Oval 4"/>
          <p:cNvSpPr>
            <a:spLocks noChangeArrowheads="1"/>
          </p:cNvSpPr>
          <p:nvPr/>
        </p:nvSpPr>
        <p:spPr bwMode="auto">
          <a:xfrm>
            <a:off x="827088" y="3500438"/>
            <a:ext cx="1441450" cy="7207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21509" name="Oval 5"/>
          <p:cNvSpPr>
            <a:spLocks noChangeArrowheads="1"/>
          </p:cNvSpPr>
          <p:nvPr/>
        </p:nvSpPr>
        <p:spPr bwMode="auto">
          <a:xfrm>
            <a:off x="6948488" y="3500438"/>
            <a:ext cx="935037" cy="7921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21510" name="Oval 6"/>
          <p:cNvSpPr>
            <a:spLocks noChangeArrowheads="1"/>
          </p:cNvSpPr>
          <p:nvPr/>
        </p:nvSpPr>
        <p:spPr bwMode="auto">
          <a:xfrm>
            <a:off x="2700338" y="3500438"/>
            <a:ext cx="935037" cy="7207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21511" name="Oval 7"/>
          <p:cNvSpPr>
            <a:spLocks noChangeArrowheads="1"/>
          </p:cNvSpPr>
          <p:nvPr/>
        </p:nvSpPr>
        <p:spPr bwMode="auto">
          <a:xfrm>
            <a:off x="4427538" y="3573463"/>
            <a:ext cx="935037" cy="7921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4946650" y="2406650"/>
            <a:ext cx="2178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>
                <a:solidFill>
                  <a:srgbClr val="FF0000"/>
                </a:solidFill>
              </a:rPr>
              <a:t>Condutores de óleo</a:t>
            </a: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 flipV="1">
            <a:off x="4356100" y="2781300"/>
            <a:ext cx="576263" cy="3603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 flipH="1" flipV="1">
            <a:off x="5651500" y="2924175"/>
            <a:ext cx="71438" cy="5032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H="1" flipV="1">
            <a:off x="6227763" y="2924175"/>
            <a:ext cx="144462" cy="12255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1516" name="Oval 13"/>
          <p:cNvSpPr>
            <a:spLocks noChangeArrowheads="1"/>
          </p:cNvSpPr>
          <p:nvPr/>
        </p:nvSpPr>
        <p:spPr bwMode="auto">
          <a:xfrm>
            <a:off x="4932363" y="2305050"/>
            <a:ext cx="2232025" cy="5762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76"/>
    </mc:Choice>
    <mc:Fallback>
      <p:transition spd="slow" advTm="44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Partes constituintes - bomba</a:t>
            </a:r>
          </a:p>
        </p:txBody>
      </p:sp>
      <p:pic>
        <p:nvPicPr>
          <p:cNvPr id="22531" name="Picture 4" descr="bomb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455988"/>
            <a:ext cx="4932362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4741863" cy="3724275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AutoNum type="alphaLcParenR"/>
            </a:pPr>
            <a:r>
              <a:rPr lang="pt-BR" altLang="pt-BR" sz="2400" dirty="0" smtClean="0"/>
              <a:t>Orifício de admissão de baixa pressão</a:t>
            </a:r>
          </a:p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AutoNum type="alphaLcParenR"/>
            </a:pPr>
            <a:r>
              <a:rPr lang="pt-BR" altLang="pt-BR" sz="2400" dirty="0" smtClean="0"/>
              <a:t>Orifício de saída de alta pressão</a:t>
            </a:r>
          </a:p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AutoNum type="alphaLcParenR"/>
            </a:pPr>
            <a:r>
              <a:rPr lang="pt-BR" altLang="pt-BR" sz="2400" dirty="0" smtClean="0"/>
              <a:t>Câmara bombeadora</a:t>
            </a:r>
          </a:p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AutoNum type="alphaLcParenR"/>
            </a:pPr>
            <a:r>
              <a:rPr lang="pt-BR" altLang="pt-BR" sz="2400" dirty="0" smtClean="0"/>
              <a:t>Elemento mecânico responsável pelo deslocamento do óleo </a:t>
            </a:r>
            <a:r>
              <a:rPr lang="pt-BR" altLang="pt-BR" sz="2400" dirty="0" smtClean="0"/>
              <a:t>contido </a:t>
            </a:r>
            <a:r>
              <a:rPr lang="pt-BR" altLang="pt-BR" sz="2400" dirty="0" smtClean="0"/>
              <a:t>na câmara de bombeamento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776"/>
    </mc:Choice>
    <mc:Fallback>
      <p:transition spd="slow" advTm="83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Tipos de bombas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7693025" cy="4091136"/>
          </a:xfrm>
        </p:spPr>
        <p:txBody>
          <a:bodyPr/>
          <a:lstStyle/>
          <a:p>
            <a:pPr eaLnBrk="1" hangingPunct="1"/>
            <a:r>
              <a:rPr lang="pt-BR" altLang="pt-BR" dirty="0" smtClean="0"/>
              <a:t>Bomba de deslocamento negativo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400" dirty="0" smtClean="0"/>
              <a:t>	</a:t>
            </a:r>
            <a:r>
              <a:rPr lang="pt-BR" altLang="pt-BR" sz="2400" i="1" dirty="0" smtClean="0"/>
              <a:t>entrada e saída estão interligadas hidraulicamente, permitindo recirculação do fluido no interior da bomba, sob condição de alta </a:t>
            </a:r>
            <a:r>
              <a:rPr lang="pt-BR" altLang="pt-BR" sz="2400" i="1" dirty="0" smtClean="0"/>
              <a:t>pressão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z="2400" i="1" dirty="0" smtClean="0"/>
          </a:p>
          <a:p>
            <a:pPr eaLnBrk="1" hangingPunct="1"/>
            <a:r>
              <a:rPr lang="pt-BR" altLang="pt-BR" dirty="0" smtClean="0"/>
              <a:t>Bomba de deslocamento positivo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dirty="0" smtClean="0"/>
              <a:t>	</a:t>
            </a:r>
            <a:r>
              <a:rPr lang="pt-BR" altLang="pt-BR" sz="2400" i="1" dirty="0" smtClean="0"/>
              <a:t>existe vedação entre a entrada e saída, não havendo </a:t>
            </a:r>
            <a:r>
              <a:rPr lang="pt-BR" altLang="pt-BR" sz="2400" i="1" dirty="0" smtClean="0"/>
              <a:t>possibilidade </a:t>
            </a:r>
            <a:r>
              <a:rPr lang="pt-BR" altLang="pt-BR" sz="2400" i="1" dirty="0" smtClean="0"/>
              <a:t>de recirculação do fluido no interior da </a:t>
            </a:r>
            <a:r>
              <a:rPr lang="pt-BR" altLang="pt-BR" sz="2400" i="1" dirty="0" smtClean="0"/>
              <a:t>bomba</a:t>
            </a:r>
            <a:endParaRPr lang="pt-BR" altLang="pt-BR" i="1" dirty="0" smtClean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08"/>
    </mc:Choice>
    <mc:Fallback>
      <p:transition spd="slow" advTm="31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evolução tratores - transmissã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349500"/>
            <a:ext cx="6011863" cy="797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1763713" y="5589588"/>
            <a:ext cx="6121400" cy="18716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900113" y="4365625"/>
            <a:ext cx="3240087" cy="1871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4101" name="Rectangle 6"/>
          <p:cNvSpPr>
            <a:spLocks noChangeArrowheads="1"/>
          </p:cNvSpPr>
          <p:nvPr/>
        </p:nvSpPr>
        <p:spPr bwMode="auto">
          <a:xfrm>
            <a:off x="1201738" y="5516563"/>
            <a:ext cx="3240087" cy="576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6516688" y="5516563"/>
            <a:ext cx="10493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>
                <a:latin typeface="Tahoma" panose="020B0604030504040204" pitchFamily="34" charset="0"/>
              </a:rPr>
              <a:t>Traciona</a:t>
            </a:r>
          </a:p>
        </p:txBody>
      </p:sp>
      <p:sp>
        <p:nvSpPr>
          <p:cNvPr id="4103" name="AutoShap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Evolução do trator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568"/>
    </mc:Choice>
    <mc:Fallback>
      <p:transition spd="slow" advTm="50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Tipos de bomba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/>
            <a:r>
              <a:rPr lang="pt-BR" altLang="pt-BR" smtClean="0"/>
              <a:t>Bomba de deslocamento negativo</a:t>
            </a:r>
          </a:p>
          <a:p>
            <a:pPr marL="533400" indent="-533400" eaLnBrk="1" hangingPunct="1">
              <a:buFont typeface="Wingdings" panose="05000000000000000000" pitchFamily="2" charset="2"/>
              <a:buAutoNum type="alphaLcParenR"/>
            </a:pPr>
            <a:r>
              <a:rPr lang="pt-BR" altLang="pt-BR" sz="2400" smtClean="0"/>
              <a:t>Centrífugas ou de fluxo radial</a:t>
            </a:r>
          </a:p>
          <a:p>
            <a:pPr marL="533400" indent="-533400" eaLnBrk="1" hangingPunct="1">
              <a:buFont typeface="Wingdings" panose="05000000000000000000" pitchFamily="2" charset="2"/>
              <a:buAutoNum type="alphaLcParenR"/>
            </a:pPr>
            <a:endParaRPr lang="pt-BR" altLang="pt-BR" sz="2400" smtClean="0"/>
          </a:p>
          <a:p>
            <a:pPr marL="533400" indent="-533400" eaLnBrk="1" hangingPunct="1">
              <a:buFont typeface="Wingdings" panose="05000000000000000000" pitchFamily="2" charset="2"/>
              <a:buAutoNum type="alphaLcParenR"/>
            </a:pPr>
            <a:r>
              <a:rPr lang="pt-BR" altLang="pt-BR" sz="2400" smtClean="0"/>
              <a:t>De hélice ou de fluxo axial</a:t>
            </a:r>
          </a:p>
        </p:txBody>
      </p:sp>
      <p:pic>
        <p:nvPicPr>
          <p:cNvPr id="24580" name="Picture 4" descr="bomba negativa centrifua-radi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2852738"/>
            <a:ext cx="2732088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bomba negativa axi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351338"/>
            <a:ext cx="2665412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83"/>
    </mc:Choice>
    <mc:Fallback>
      <p:transition spd="slow" advTm="55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bomba positiva alternativ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429000"/>
            <a:ext cx="5400675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AutoShap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Tipos de bomba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7693025" cy="4306888"/>
          </a:xfrm>
        </p:spPr>
        <p:txBody>
          <a:bodyPr/>
          <a:lstStyle/>
          <a:p>
            <a:pPr marL="533400" indent="-533400" eaLnBrk="1" hangingPunct="1"/>
            <a:r>
              <a:rPr lang="pt-BR" altLang="pt-BR" smtClean="0"/>
              <a:t>Bomba de deslocamento positivo</a:t>
            </a:r>
          </a:p>
          <a:p>
            <a:pPr marL="533400" indent="-533400" eaLnBrk="1" hangingPunct="1">
              <a:buFont typeface="Wingdings" panose="05000000000000000000" pitchFamily="2" charset="2"/>
              <a:buAutoNum type="alphaLcParenR"/>
            </a:pPr>
            <a:r>
              <a:rPr lang="pt-BR" altLang="pt-BR" sz="2400" smtClean="0"/>
              <a:t>Bombas alternativas</a:t>
            </a:r>
          </a:p>
          <a:p>
            <a:pPr marL="533400" indent="-533400" eaLnBrk="1" hangingPunct="1">
              <a:buFont typeface="Wingdings" panose="05000000000000000000" pitchFamily="2" charset="2"/>
              <a:buAutoNum type="alphaLcParenR"/>
            </a:pPr>
            <a:endParaRPr lang="pt-BR" altLang="pt-BR" sz="2400" smtClean="0"/>
          </a:p>
          <a:p>
            <a:pPr marL="533400" indent="-533400" eaLnBrk="1" hangingPunct="1">
              <a:buFont typeface="Wingdings" panose="05000000000000000000" pitchFamily="2" charset="2"/>
              <a:buAutoNum type="alphaLcParenR"/>
            </a:pPr>
            <a:endParaRPr lang="pt-BR" altLang="pt-BR" sz="2400" smtClean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99"/>
    </mc:Choice>
    <mc:Fallback>
      <p:transition spd="slow" advTm="42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 descr="bomba postivia engrenag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492375"/>
            <a:ext cx="2127250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Tipos de bomba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7693025" cy="4306888"/>
          </a:xfrm>
        </p:spPr>
        <p:txBody>
          <a:bodyPr/>
          <a:lstStyle/>
          <a:p>
            <a:pPr marL="533400" indent="-533400" eaLnBrk="1" hangingPunct="1"/>
            <a:r>
              <a:rPr lang="pt-BR" altLang="pt-BR" smtClean="0"/>
              <a:t>Bomba de deslocamento positivo</a:t>
            </a:r>
          </a:p>
          <a:p>
            <a:pPr marL="533400" indent="-533400" eaLnBrk="1" hangingPunct="1">
              <a:buFont typeface="Wingdings" panose="05000000000000000000" pitchFamily="2" charset="2"/>
              <a:buNone/>
            </a:pPr>
            <a:r>
              <a:rPr lang="pt-BR" altLang="pt-BR" sz="1800" smtClean="0"/>
              <a:t>b)	</a:t>
            </a:r>
            <a:r>
              <a:rPr lang="pt-BR" altLang="pt-BR" sz="2400" smtClean="0"/>
              <a:t>Bombas rotativas</a:t>
            </a:r>
          </a:p>
          <a:p>
            <a:pPr marL="914400" lvl="1" indent="-457200" eaLnBrk="1" hangingPunct="1">
              <a:buFontTx/>
              <a:buChar char="-"/>
            </a:pPr>
            <a:r>
              <a:rPr lang="pt-BR" altLang="pt-BR" sz="2000" smtClean="0"/>
              <a:t>De palhetas</a:t>
            </a:r>
          </a:p>
          <a:p>
            <a:pPr marL="914400" lvl="1" indent="-457200" eaLnBrk="1" hangingPunct="1">
              <a:buFontTx/>
              <a:buChar char="-"/>
            </a:pPr>
            <a:r>
              <a:rPr lang="pt-BR" altLang="pt-BR" sz="2000" smtClean="0"/>
              <a:t>De engrenagens</a:t>
            </a:r>
          </a:p>
          <a:p>
            <a:pPr marL="914400" lvl="1" indent="-457200" eaLnBrk="1" hangingPunct="1">
              <a:buFontTx/>
              <a:buChar char="-"/>
            </a:pPr>
            <a:r>
              <a:rPr lang="pt-BR" altLang="pt-BR" sz="2000" smtClean="0"/>
              <a:t>De lóbulo</a:t>
            </a:r>
          </a:p>
          <a:p>
            <a:pPr marL="914400" lvl="1" indent="-457200" eaLnBrk="1" hangingPunct="1">
              <a:buFontTx/>
              <a:buChar char="-"/>
            </a:pPr>
            <a:r>
              <a:rPr lang="pt-BR" altLang="pt-BR" sz="2000" smtClean="0"/>
              <a:t>De êmbolos </a:t>
            </a:r>
          </a:p>
          <a:p>
            <a:pPr marL="1295400" lvl="2" indent="-381000" eaLnBrk="1" hangingPunct="1">
              <a:buFontTx/>
              <a:buChar char="-"/>
            </a:pPr>
            <a:r>
              <a:rPr lang="pt-BR" altLang="pt-BR" sz="1800" smtClean="0"/>
              <a:t>Radiais</a:t>
            </a:r>
          </a:p>
          <a:p>
            <a:pPr marL="1295400" lvl="2" indent="-381000" eaLnBrk="1" hangingPunct="1">
              <a:buFontTx/>
              <a:buChar char="-"/>
            </a:pPr>
            <a:r>
              <a:rPr lang="pt-BR" altLang="pt-BR" sz="1800" smtClean="0"/>
              <a:t>Axiais</a:t>
            </a:r>
          </a:p>
        </p:txBody>
      </p:sp>
      <p:pic>
        <p:nvPicPr>
          <p:cNvPr id="26629" name="Picture 8" descr="bomba postivia pale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868863"/>
            <a:ext cx="461327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40"/>
    </mc:Choice>
    <mc:Fallback>
      <p:transition spd="slow" advTm="28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Engate de 3 pontos</a:t>
            </a:r>
          </a:p>
        </p:txBody>
      </p:sp>
      <p:pic>
        <p:nvPicPr>
          <p:cNvPr id="27651" name="Picture 6" descr="Sistema de Levan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492375"/>
            <a:ext cx="4119563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Oval 7"/>
          <p:cNvSpPr>
            <a:spLocks noChangeArrowheads="1"/>
          </p:cNvSpPr>
          <p:nvPr/>
        </p:nvSpPr>
        <p:spPr bwMode="auto">
          <a:xfrm>
            <a:off x="1619250" y="3789363"/>
            <a:ext cx="649288" cy="7921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27653" name="Oval 8"/>
          <p:cNvSpPr>
            <a:spLocks noChangeArrowheads="1"/>
          </p:cNvSpPr>
          <p:nvPr/>
        </p:nvSpPr>
        <p:spPr bwMode="auto">
          <a:xfrm>
            <a:off x="3132138" y="2565400"/>
            <a:ext cx="649287" cy="7921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27654" name="Oval 9"/>
          <p:cNvSpPr>
            <a:spLocks noChangeArrowheads="1"/>
          </p:cNvSpPr>
          <p:nvPr/>
        </p:nvSpPr>
        <p:spPr bwMode="auto">
          <a:xfrm>
            <a:off x="4716463" y="3789363"/>
            <a:ext cx="649287" cy="7921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27655" name="Text Box 10"/>
          <p:cNvSpPr txBox="1">
            <a:spLocks noChangeArrowheads="1"/>
          </p:cNvSpPr>
          <p:nvPr/>
        </p:nvSpPr>
        <p:spPr bwMode="auto">
          <a:xfrm>
            <a:off x="5795963" y="3789363"/>
            <a:ext cx="2936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/>
              <a:t>Capacidade de 6894kgf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/>
              <a:t>@ 610mm do olhal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137"/>
    </mc:Choice>
    <mc:Fallback>
      <p:transition spd="slow" advTm="107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Funções do engate de 3 pontos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mtClean="0"/>
              <a:t>1) Levantar máquinas e implementos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mtClean="0"/>
              <a:t>2) Baixar máquinas e implementos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mtClean="0"/>
              <a:t>3) Controle de profundidade em de máquinas e implementos de penetração no solo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mtClean="0"/>
              <a:t>4) Controle de altura em de máquinas e implementos de superfície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27"/>
    </mc:Choice>
    <mc:Fallback>
      <p:transition spd="slow" advTm="35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2800" smtClean="0"/>
              <a:t>Partes constituintes do engate de 3 pontos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941513"/>
            <a:ext cx="7372350" cy="491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399"/>
    </mc:Choice>
    <mc:Fallback>
      <p:transition spd="slow" advTm="101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2800" smtClean="0"/>
              <a:t>Partes constituintes do engate de 3 pontos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2349500"/>
            <a:ext cx="7693025" cy="41751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000" smtClean="0"/>
              <a:t>A = distância da haste do cilindro ao braço superior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000" smtClean="0"/>
              <a:t>B = distância entre os pontos de acoplamento do braço superior com a biela e o braço intermediário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000" smtClean="0"/>
              <a:t>C = distância entre o furo de acoplamento da barra inferior ao furo do braço intermediário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000" smtClean="0"/>
              <a:t>D = diâmetro do cilindro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000" smtClean="0"/>
              <a:t>E = distância entre o furo do braço intermediário e o ponto de acoplamento ao chassi do trator da barra inferior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000" smtClean="0"/>
              <a:t>P = pressão do óleo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000" smtClean="0"/>
              <a:t>F = força na biela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000" smtClean="0"/>
              <a:t>F2 = força na barra de levante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66"/>
    </mc:Choice>
    <mc:Fallback>
      <p:transition spd="slow" advTm="28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Momento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7693025" cy="20034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mtClean="0"/>
              <a:t>momento de força é uma grandeza que representa a magnitude da força aplicada a um sistema rotacional a uma determinada distância de um eixo de rotação.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mtClean="0"/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2195513" y="5373688"/>
            <a:ext cx="4176712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3851275" y="4508500"/>
            <a:ext cx="0" cy="720725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2195513" y="5876925"/>
            <a:ext cx="1655762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2843213" y="60213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4140200" y="45085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/>
              <a:t>F</a:t>
            </a: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5508625" y="4435475"/>
            <a:ext cx="1392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b="1">
                <a:solidFill>
                  <a:srgbClr val="000000"/>
                </a:solidFill>
              </a:rPr>
              <a:t>M = F . a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513"/>
    </mc:Choice>
    <mc:Fallback>
      <p:transition spd="slow" advTm="120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Momento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mtClean="0"/>
              <a:t> O conceito do braço de momento, esta distância característica, é a chave para a operação da alavanca, roldana, engrenagens, e muitas outras máquinas simples capazes de gerar ganho mecânico.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mtClean="0"/>
              <a:t>A unidade SI para o momento é Nm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74"/>
    </mc:Choice>
    <mc:Fallback>
      <p:transition spd="slow" advTm="44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4859338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2800" smtClean="0"/>
              <a:t>Força desenvolvida na biela (F1)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32363" y="2362200"/>
            <a:ext cx="3887787" cy="37242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mtClean="0"/>
              <a:t>F . A = F1 . B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mtClean="0"/>
              <a:t>F1 = ( F. A ) / B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mtClean="0"/>
              <a:t>F1 = P . (</a:t>
            </a:r>
            <a:r>
              <a:rPr lang="el-GR" altLang="pt-BR" smtClean="0"/>
              <a:t>π</a:t>
            </a:r>
            <a:r>
              <a:rPr lang="pt-BR" altLang="pt-BR" smtClean="0"/>
              <a:t> D</a:t>
            </a:r>
            <a:r>
              <a:rPr lang="pt-BR" altLang="pt-BR" baseline="30000" smtClean="0"/>
              <a:t>2</a:t>
            </a:r>
            <a:r>
              <a:rPr lang="pt-BR" altLang="pt-BR" smtClean="0"/>
              <a:t>)/4 . A/B</a:t>
            </a:r>
            <a:endParaRPr lang="el-GR" altLang="pt-BR" smtClean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144"/>
    </mc:Choice>
    <mc:Fallback>
      <p:transition spd="slow" advTm="93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volução tratores - transmissã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20700"/>
            <a:ext cx="6011863" cy="797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835150" y="5849938"/>
            <a:ext cx="6121400" cy="18716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900113" y="4841875"/>
            <a:ext cx="3240087" cy="1871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201738" y="5762625"/>
            <a:ext cx="3240087" cy="576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4175125" y="1484313"/>
            <a:ext cx="6121400" cy="213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2268538" y="476250"/>
            <a:ext cx="3240087" cy="1871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5128" name="Rectangle 9"/>
          <p:cNvSpPr>
            <a:spLocks noChangeArrowheads="1"/>
          </p:cNvSpPr>
          <p:nvPr/>
        </p:nvSpPr>
        <p:spPr bwMode="auto">
          <a:xfrm>
            <a:off x="1417638" y="5978525"/>
            <a:ext cx="3240087" cy="576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5129" name="Rectangle 10"/>
          <p:cNvSpPr>
            <a:spLocks noChangeArrowheads="1"/>
          </p:cNvSpPr>
          <p:nvPr/>
        </p:nvSpPr>
        <p:spPr bwMode="auto">
          <a:xfrm>
            <a:off x="4500563" y="3184525"/>
            <a:ext cx="3240087" cy="576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5130" name="Text Box 11"/>
          <p:cNvSpPr txBox="1">
            <a:spLocks noChangeArrowheads="1"/>
          </p:cNvSpPr>
          <p:nvPr/>
        </p:nvSpPr>
        <p:spPr bwMode="auto">
          <a:xfrm>
            <a:off x="6227763" y="6137275"/>
            <a:ext cx="27352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>
                <a:latin typeface="Tahoma" panose="020B0604030504040204" pitchFamily="34" charset="0"/>
              </a:rPr>
              <a:t>Traciona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>
                <a:latin typeface="Tahoma" panose="020B0604030504040204" pitchFamily="34" charset="0"/>
              </a:rPr>
              <a:t>Aciona mecanicamente</a:t>
            </a:r>
          </a:p>
        </p:txBody>
      </p:sp>
      <p:sp>
        <p:nvSpPr>
          <p:cNvPr id="5131" name="AutoShape 1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pt-BR" altLang="pt-BR" smtClean="0"/>
              <a:t>Evolução do trator</a:t>
            </a:r>
          </a:p>
        </p:txBody>
      </p:sp>
      <p:sp>
        <p:nvSpPr>
          <p:cNvPr id="5132" name="Rectangle 14"/>
          <p:cNvSpPr>
            <a:spLocks noChangeArrowheads="1"/>
          </p:cNvSpPr>
          <p:nvPr/>
        </p:nvSpPr>
        <p:spPr bwMode="auto">
          <a:xfrm>
            <a:off x="1187450" y="2003425"/>
            <a:ext cx="6408738" cy="287338"/>
          </a:xfrm>
          <a:prstGeom prst="rect">
            <a:avLst/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5133" name="Rectangle 15"/>
          <p:cNvSpPr>
            <a:spLocks noChangeArrowheads="1"/>
          </p:cNvSpPr>
          <p:nvPr/>
        </p:nvSpPr>
        <p:spPr bwMode="auto">
          <a:xfrm>
            <a:off x="250825" y="0"/>
            <a:ext cx="2952750" cy="7651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99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39"/>
    </mc:Choice>
    <mc:Fallback>
      <p:transition spd="slow" advTm="22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4859338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AutoShap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2800" smtClean="0"/>
              <a:t>Força desenvolvida na barra inferior (F2)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0" y="2852738"/>
            <a:ext cx="4572000" cy="37242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mtClean="0"/>
              <a:t>	F2 = (F1 . E) / (C + E)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mtClean="0"/>
              <a:t>	F2 = We =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mtClean="0"/>
              <a:t>= (P.</a:t>
            </a:r>
            <a:r>
              <a:rPr lang="el-GR" altLang="pt-BR" smtClean="0"/>
              <a:t>π</a:t>
            </a:r>
            <a:r>
              <a:rPr lang="pt-BR" altLang="pt-BR" smtClean="0"/>
              <a:t> D</a:t>
            </a:r>
            <a:r>
              <a:rPr lang="pt-BR" altLang="pt-BR" baseline="30000" smtClean="0"/>
              <a:t>2</a:t>
            </a:r>
            <a:r>
              <a:rPr lang="pt-BR" altLang="pt-BR" smtClean="0"/>
              <a:t>)/4 . A/B . E (C+E)</a:t>
            </a:r>
            <a:endParaRPr lang="el-GR" altLang="pt-BR" smtClean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825"/>
    </mc:Choice>
    <mc:Fallback>
      <p:transition spd="slow" advTm="64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2800" smtClean="0"/>
              <a:t>Distribuição estática de peso em tratores sem carga no engate de 3 pontos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4021138" cy="37242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000" smtClean="0"/>
              <a:t>P = peso total do trator, kgf;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000" smtClean="0"/>
              <a:t>P1 = peso do eixo dianteiro, kgf;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000" smtClean="0"/>
              <a:t>P2 = peso do eixo traseiro, kgf.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492375"/>
            <a:ext cx="4022725" cy="340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879475" y="4097338"/>
            <a:ext cx="2620963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/>
              <a:t>∑Mo = P1 . a – P . c = 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/>
              <a:t>P1 = (P c )/ a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143"/>
    </mc:Choice>
    <mc:Fallback>
      <p:transition spd="slow" advTm="60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852738"/>
            <a:ext cx="4900612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2800" smtClean="0"/>
              <a:t>Distribuição estática de peso em tratores com carga no engate de 3 pontos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4021138" cy="37242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000" smtClean="0"/>
              <a:t>P = peso total do trator, kgf;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000" smtClean="0"/>
              <a:t>P1 = peso do eixo dianteiro, kgf;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000" smtClean="0"/>
              <a:t>P2 = peso do eixo traseiro, kgf;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000" smtClean="0"/>
              <a:t>Pe = peso do engate 3 ptos, kgf.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900113" y="4508500"/>
            <a:ext cx="3490912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/>
              <a:t>∑Mo = R1 . a – P . c + Pe . d = 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/>
              <a:t>R1 = (P .c )/ a – (Pe . d)/a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27"/>
    </mc:Choice>
    <mc:Fallback>
      <p:transition spd="slow" advTm="34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2800" smtClean="0"/>
              <a:t>Transferência de peso</a:t>
            </a:r>
          </a:p>
        </p:txBody>
      </p:sp>
      <p:sp>
        <p:nvSpPr>
          <p:cNvPr id="3789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27088" y="2420938"/>
            <a:ext cx="7058025" cy="15843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000" dirty="0" err="1" smtClean="0"/>
              <a:t>Tp</a:t>
            </a:r>
            <a:r>
              <a:rPr lang="pt-BR" altLang="pt-BR" sz="2000" dirty="0" smtClean="0"/>
              <a:t> = transferência de peso pelo engate de 3 pontos; kgf;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000" dirty="0" err="1" smtClean="0"/>
              <a:t>Pe</a:t>
            </a:r>
            <a:r>
              <a:rPr lang="pt-BR" altLang="pt-BR" sz="2000" dirty="0" smtClean="0"/>
              <a:t> = peso do engate 3 </a:t>
            </a:r>
            <a:r>
              <a:rPr lang="pt-BR" altLang="pt-BR" sz="2000" dirty="0" smtClean="0"/>
              <a:t>pontos</a:t>
            </a:r>
            <a:r>
              <a:rPr lang="pt-BR" altLang="pt-BR" sz="2000" dirty="0" smtClean="0"/>
              <a:t>, kgf;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000" dirty="0" smtClean="0"/>
              <a:t>d = distância do eixo traseiro ao engate de 3 pontos; mm;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000" dirty="0" smtClean="0"/>
              <a:t>a = distância entre eixos do trator, mm.</a:t>
            </a:r>
          </a:p>
        </p:txBody>
      </p:sp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3419475" y="4292600"/>
            <a:ext cx="1949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/>
              <a:t>Tp = (Pe . d) / a</a:t>
            </a:r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971550" y="5445125"/>
            <a:ext cx="77247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>
                <a:solidFill>
                  <a:srgbClr val="000000"/>
                </a:solidFill>
              </a:rPr>
              <a:t>Por medidas de segurança é recomendado que Tp ≤ 80% do Peso do eixo dianteiro (P1), por causa da dirigibilidade e da estabilidade.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40"/>
    </mc:Choice>
    <mc:Fallback>
      <p:transition spd="slow" advTm="35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volução tratores - transmissã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-2187575"/>
            <a:ext cx="6011863" cy="797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411413" y="-531813"/>
            <a:ext cx="6121400" cy="1871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924300" y="908050"/>
            <a:ext cx="6121400" cy="213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2268538" y="0"/>
            <a:ext cx="3240087" cy="1871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6150" name="Rectangle 7"/>
          <p:cNvSpPr>
            <a:spLocks noChangeArrowheads="1"/>
          </p:cNvSpPr>
          <p:nvPr/>
        </p:nvSpPr>
        <p:spPr bwMode="auto">
          <a:xfrm>
            <a:off x="4427538" y="2708275"/>
            <a:ext cx="3240087" cy="576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6151" name="Text Box 8"/>
          <p:cNvSpPr txBox="1">
            <a:spLocks noChangeArrowheads="1"/>
          </p:cNvSpPr>
          <p:nvPr/>
        </p:nvSpPr>
        <p:spPr bwMode="auto">
          <a:xfrm>
            <a:off x="4932363" y="5876925"/>
            <a:ext cx="3743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dirty="0">
                <a:latin typeface="Tahoma" panose="020B0604030504040204" pitchFamily="34" charset="0"/>
              </a:rPr>
              <a:t>Traciona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dirty="0">
                <a:latin typeface="Tahoma" panose="020B0604030504040204" pitchFamily="34" charset="0"/>
              </a:rPr>
              <a:t>Aciona </a:t>
            </a:r>
            <a:r>
              <a:rPr lang="pt-BR" altLang="pt-BR" sz="1800" dirty="0" smtClean="0">
                <a:latin typeface="Tahoma" panose="020B0604030504040204" pitchFamily="34" charset="0"/>
              </a:rPr>
              <a:t>mecânica e </a:t>
            </a:r>
            <a:r>
              <a:rPr lang="pt-BR" altLang="pt-BR" sz="1800" dirty="0">
                <a:latin typeface="Tahoma" panose="020B0604030504040204" pitchFamily="34" charset="0"/>
              </a:rPr>
              <a:t>hidraulicamente</a:t>
            </a:r>
          </a:p>
        </p:txBody>
      </p:sp>
      <p:sp>
        <p:nvSpPr>
          <p:cNvPr id="6152" name="AutoShap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pt-BR" altLang="pt-BR" smtClean="0"/>
              <a:t>Evolução do trator</a:t>
            </a:r>
          </a:p>
        </p:txBody>
      </p:sp>
      <p:sp>
        <p:nvSpPr>
          <p:cNvPr id="6153" name="Rectangle 11"/>
          <p:cNvSpPr>
            <a:spLocks noChangeArrowheads="1"/>
          </p:cNvSpPr>
          <p:nvPr/>
        </p:nvSpPr>
        <p:spPr bwMode="auto">
          <a:xfrm>
            <a:off x="1187450" y="2003425"/>
            <a:ext cx="6408738" cy="287338"/>
          </a:xfrm>
          <a:prstGeom prst="rect">
            <a:avLst/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6154" name="Rectangle 13"/>
          <p:cNvSpPr>
            <a:spLocks noChangeArrowheads="1"/>
          </p:cNvSpPr>
          <p:nvPr/>
        </p:nvSpPr>
        <p:spPr bwMode="auto">
          <a:xfrm>
            <a:off x="250825" y="0"/>
            <a:ext cx="2952750" cy="7651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99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568"/>
    </mc:Choice>
    <mc:Fallback>
      <p:transition spd="slow" advTm="97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O que é?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dirty="0" smtClean="0"/>
              <a:t>O sistema hidráulico de tratores agrícolas é um conjunto de mecanismos de transmissão de potência </a:t>
            </a:r>
            <a:r>
              <a:rPr lang="pt-BR" altLang="pt-BR" dirty="0" smtClean="0"/>
              <a:t>por meio </a:t>
            </a:r>
            <a:r>
              <a:rPr lang="pt-BR" altLang="pt-BR" dirty="0" smtClean="0"/>
              <a:t>de um fluído sob pressão.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84"/>
    </mc:Choice>
    <mc:Fallback>
      <p:transition spd="slow" advTm="32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Fluxograma básico</a:t>
            </a:r>
          </a:p>
        </p:txBody>
      </p:sp>
      <p:pic>
        <p:nvPicPr>
          <p:cNvPr id="8195" name="Picture 5" descr="Fluxograma básico sist hidráuli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781300"/>
            <a:ext cx="8064500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731"/>
    </mc:Choice>
    <mc:Fallback>
      <p:transition spd="slow" advTm="103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Para que serve?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mtClean="0"/>
              <a:t>Este sistema permite transmitir potência para diversos pontos do trator e para máquinas operadas a distância.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925"/>
    </mc:Choice>
    <mc:Fallback>
      <p:transition spd="slow" advTm="84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Conceito</a:t>
            </a:r>
          </a:p>
        </p:txBody>
      </p:sp>
      <p:sp>
        <p:nvSpPr>
          <p:cNvPr id="10243" name="Espaço Reservado para Conteúdo 1"/>
          <p:cNvSpPr>
            <a:spLocks noGrp="1"/>
          </p:cNvSpPr>
          <p:nvPr>
            <p:ph idx="1"/>
          </p:nvPr>
        </p:nvSpPr>
        <p:spPr>
          <a:xfrm>
            <a:off x="838200" y="2362200"/>
            <a:ext cx="8413750" cy="372427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pt-BR" altLang="pt-BR" smtClean="0"/>
              <a:t>O </a:t>
            </a:r>
            <a:r>
              <a:rPr lang="pt-BR" altLang="pt-BR" b="1" smtClean="0"/>
              <a:t>Princípio de Pascal</a:t>
            </a:r>
            <a:r>
              <a:rPr lang="pt-BR" altLang="pt-BR" smtClean="0"/>
              <a:t> estabelece que ”</a:t>
            </a:r>
            <a:r>
              <a:rPr lang="pt-BR" altLang="pt-BR" i="1" smtClean="0"/>
              <a:t>a pressão aplicada num ponto de um fluido em repouso transmite-se integralmente a todos os pontos do fluido”.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pt-BR" altLang="pt-BR" smtClean="0"/>
          </a:p>
          <a:p>
            <a:pPr marL="0" indent="0">
              <a:buFont typeface="Wingdings" panose="05000000000000000000" pitchFamily="2" charset="2"/>
              <a:buNone/>
            </a:pPr>
            <a:r>
              <a:rPr lang="pt-BR" altLang="pt-BR" sz="2000" smtClean="0"/>
              <a:t>Elaborado pelo físico e matemático francês Blaise Pascal (1623-1662).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55"/>
    </mc:Choice>
    <mc:Fallback>
      <p:transition spd="slow" advTm="42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Conceito</a:t>
            </a:r>
          </a:p>
        </p:txBody>
      </p:sp>
      <p:pic>
        <p:nvPicPr>
          <p:cNvPr id="11267" name="Picture 5"/>
          <p:cNvPicPr>
            <a:picLocks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1989138"/>
            <a:ext cx="6042025" cy="4594225"/>
          </a:xfrm>
          <a:noFill/>
        </p:spPr>
      </p:pic>
      <p:pic>
        <p:nvPicPr>
          <p:cNvPr id="1126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17863"/>
            <a:ext cx="1868487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Text Box 7"/>
          <p:cNvSpPr txBox="1">
            <a:spLocks noChangeArrowheads="1"/>
          </p:cNvSpPr>
          <p:nvPr/>
        </p:nvSpPr>
        <p:spPr bwMode="auto">
          <a:xfrm>
            <a:off x="2484438" y="2060575"/>
            <a:ext cx="5688012" cy="396875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b="1">
                <a:solidFill>
                  <a:schemeClr val="bg1"/>
                </a:solidFill>
              </a:rPr>
              <a:t>Transmissão de potência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68"/>
    </mc:Choice>
    <mc:Fallback>
      <p:transition spd="slow" advTm="51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apsule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523</TotalTime>
  <Words>963</Words>
  <Application>Microsoft Office PowerPoint</Application>
  <PresentationFormat>Apresentação na tela (4:3)</PresentationFormat>
  <Paragraphs>156</Paragraphs>
  <Slides>33</Slides>
  <Notes>0</Notes>
  <HiddenSlides>0</HiddenSlides>
  <MMClips>33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9" baseType="lpstr">
      <vt:lpstr>Arial</vt:lpstr>
      <vt:lpstr>Wingdings</vt:lpstr>
      <vt:lpstr>Calibri</vt:lpstr>
      <vt:lpstr>Times New Roman</vt:lpstr>
      <vt:lpstr>Tahoma</vt:lpstr>
      <vt:lpstr>Capsules</vt:lpstr>
      <vt:lpstr>Sistema Hidráulico</vt:lpstr>
      <vt:lpstr>Evolução do trator</vt:lpstr>
      <vt:lpstr>Evolução do trator</vt:lpstr>
      <vt:lpstr>Evolução do trator</vt:lpstr>
      <vt:lpstr>O que é?</vt:lpstr>
      <vt:lpstr>Fluxograma básico</vt:lpstr>
      <vt:lpstr>Para que serve?</vt:lpstr>
      <vt:lpstr>Conceito</vt:lpstr>
      <vt:lpstr>Conceito</vt:lpstr>
      <vt:lpstr>Por quê óleo?</vt:lpstr>
      <vt:lpstr>Tipos de sistema hidráulico</vt:lpstr>
      <vt:lpstr>Tipos de sistema hidráulico</vt:lpstr>
      <vt:lpstr>Tipos de sistema hidráulico</vt:lpstr>
      <vt:lpstr>Tipos de sistema hidráulico</vt:lpstr>
      <vt:lpstr>Tipos de sistema hidráulico</vt:lpstr>
      <vt:lpstr>Tipos de sistema hidráulico</vt:lpstr>
      <vt:lpstr>Componentes básicos</vt:lpstr>
      <vt:lpstr>Partes constituintes - bomba</vt:lpstr>
      <vt:lpstr>Tipos de bombas</vt:lpstr>
      <vt:lpstr>Tipos de bomba</vt:lpstr>
      <vt:lpstr>Tipos de bomba</vt:lpstr>
      <vt:lpstr>Tipos de bomba</vt:lpstr>
      <vt:lpstr>Engate de 3 pontos</vt:lpstr>
      <vt:lpstr>Funções do engate de 3 pontos</vt:lpstr>
      <vt:lpstr>Partes constituintes do engate de 3 pontos</vt:lpstr>
      <vt:lpstr>Partes constituintes do engate de 3 pontos</vt:lpstr>
      <vt:lpstr>Momento</vt:lpstr>
      <vt:lpstr>Momento</vt:lpstr>
      <vt:lpstr>Força desenvolvida na biela (F1)</vt:lpstr>
      <vt:lpstr>Força desenvolvida na barra inferior (F2)</vt:lpstr>
      <vt:lpstr>Distribuição estática de peso em tratores sem carga no engate de 3 pontos</vt:lpstr>
      <vt:lpstr>Distribuição estática de peso em tratores com carga no engate de 3 pontos</vt:lpstr>
      <vt:lpstr>Transferência de peso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Sistema Hidráulico</dc:title>
  <dc:creator>TLR</dc:creator>
  <cp:lastModifiedBy>aureo.oliveira@gmail.com</cp:lastModifiedBy>
  <cp:revision>12</cp:revision>
  <dcterms:created xsi:type="dcterms:W3CDTF">2009-05-08T20:43:38Z</dcterms:created>
  <dcterms:modified xsi:type="dcterms:W3CDTF">2020-05-11T00:57:22Z</dcterms:modified>
</cp:coreProperties>
</file>