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2.jpg" ContentType="image/jpe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0" r:id="rId15"/>
    <p:sldId id="269" r:id="rId16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Filipini" userId="af01324b878c4d0f" providerId="LiveId" clId="{E068AFE5-7D85-47F0-A513-D0BA12DA8EE0}"/>
    <pc:docChg chg="custSel addSld delSld modSld">
      <pc:chgData name="Carolina Filipini" userId="af01324b878c4d0f" providerId="LiveId" clId="{E068AFE5-7D85-47F0-A513-D0BA12DA8EE0}" dt="2022-08-11T15:48:34.632" v="5" actId="2696"/>
      <pc:docMkLst>
        <pc:docMk/>
      </pc:docMkLst>
      <pc:sldChg chg="del">
        <pc:chgData name="Carolina Filipini" userId="af01324b878c4d0f" providerId="LiveId" clId="{E068AFE5-7D85-47F0-A513-D0BA12DA8EE0}" dt="2022-08-11T15:48:34.632" v="5" actId="2696"/>
        <pc:sldMkLst>
          <pc:docMk/>
          <pc:sldMk cId="960608011" sldId="268"/>
        </pc:sldMkLst>
      </pc:sldChg>
      <pc:sldChg chg="delSp new del mod">
        <pc:chgData name="Carolina Filipini" userId="af01324b878c4d0f" providerId="LiveId" clId="{E068AFE5-7D85-47F0-A513-D0BA12DA8EE0}" dt="2022-08-11T15:48:22.783" v="4" actId="2696"/>
        <pc:sldMkLst>
          <pc:docMk/>
          <pc:sldMk cId="279475095" sldId="271"/>
        </pc:sldMkLst>
        <pc:spChg chg="del">
          <ac:chgData name="Carolina Filipini" userId="af01324b878c4d0f" providerId="LiveId" clId="{E068AFE5-7D85-47F0-A513-D0BA12DA8EE0}" dt="2022-08-11T15:47:42.183" v="2" actId="478"/>
          <ac:spMkLst>
            <pc:docMk/>
            <pc:sldMk cId="279475095" sldId="271"/>
            <ac:spMk id="2" creationId="{DA858817-839B-646E-6F08-4F804E578722}"/>
          </ac:spMkLst>
        </pc:spChg>
        <pc:spChg chg="del">
          <ac:chgData name="Carolina Filipini" userId="af01324b878c4d0f" providerId="LiveId" clId="{E068AFE5-7D85-47F0-A513-D0BA12DA8EE0}" dt="2022-08-11T15:47:40.887" v="1" actId="478"/>
          <ac:spMkLst>
            <pc:docMk/>
            <pc:sldMk cId="279475095" sldId="271"/>
            <ac:spMk id="3" creationId="{DBC572B4-CA3B-D678-7DCE-E7EE5F7D390D}"/>
          </ac:spMkLst>
        </pc:spChg>
      </pc:sldChg>
      <pc:sldChg chg="add">
        <pc:chgData name="Carolina Filipini" userId="af01324b878c4d0f" providerId="LiveId" clId="{E068AFE5-7D85-47F0-A513-D0BA12DA8EE0}" dt="2022-08-11T15:48:18.313" v="3" actId="2890"/>
        <pc:sldMkLst>
          <pc:docMk/>
          <pc:sldMk cId="1854228958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096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288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88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0" y="35407"/>
            <a:ext cx="12192000" cy="461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0" y="3540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91439" y="421766"/>
            <a:ext cx="2711450" cy="0"/>
          </a:xfrm>
          <a:custGeom>
            <a:avLst/>
            <a:gdLst/>
            <a:ahLst/>
            <a:cxnLst/>
            <a:rect l="l" t="t" r="r" b="b"/>
            <a:pathLst>
              <a:path w="2711450">
                <a:moveTo>
                  <a:pt x="0" y="0"/>
                </a:moveTo>
                <a:lnTo>
                  <a:pt x="2711196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5" y="122935"/>
            <a:ext cx="182245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g1.globo.com/sc/santa-catarina/noticia/2016/06/ex-deputado-preso-em-sc-e-suspeito-de-desviar-recursos-de-ongs.html" TargetMode="External"/><Relationship Id="rId3" Type="http://schemas.openxmlformats.org/officeDocument/2006/relationships/image" Target="../media/image17.png"/><Relationship Id="rId7" Type="http://schemas.openxmlformats.org/officeDocument/2006/relationships/image" Target="../media/image19.jpg"/><Relationship Id="rId12" Type="http://schemas.openxmlformats.org/officeDocument/2006/relationships/hyperlink" Target="http://andes-ufsc.org.br/exposto-esquema-de-corrupcao-em-os-na-saude-do-maranhao/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eja.abril.com.br/politica/ongs-o-caminho-facil-para-a-corrupcao/" TargetMode="External"/><Relationship Id="rId11" Type="http://schemas.openxmlformats.org/officeDocument/2006/relationships/image" Target="../media/image21.jpg"/><Relationship Id="rId5" Type="http://schemas.openxmlformats.org/officeDocument/2006/relationships/image" Target="../media/image18.jpg"/><Relationship Id="rId10" Type="http://schemas.openxmlformats.org/officeDocument/2006/relationships/hyperlink" Target="http://oglobo.globo.com/rio/das-dez-oss-que-operam-no-municipio-oito-estao-sob-investigacao-18494571" TargetMode="External"/><Relationship Id="rId4" Type="http://schemas.openxmlformats.org/officeDocument/2006/relationships/hyperlink" Target="https://fopspr.wordpress.com/tag/parana-brasil-saude-publica-sus-terceirizacao-e-privatizacao-fraudes-corrupcao-e-desvio-de-dinheiro-oscips/" TargetMode="External"/><Relationship Id="rId9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folha.uol.com.br/mercado/2020/07/cresce-a-confianca-em-ongs-no-brasil-diz-pesquisa.shtml" TargetMode="External"/><Relationship Id="rId2" Type="http://schemas.openxmlformats.org/officeDocument/2006/relationships/hyperlink" Target="https://exame.com/economia/criticado-por-bolsonaro-3-setor-se-destaca-na-luta-contra-o-coronaviru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dis.org.br/percepcao-do-impacto-positivo-das-ongs-ja-estava-aumentando-antes-da-pandemia-indica-idis/" TargetMode="External"/><Relationship Id="rId4" Type="http://schemas.openxmlformats.org/officeDocument/2006/relationships/hyperlink" Target="https://www1.folha.uol.com.br/empreendedorsocial/2020/05/pesquisa-avalia-impactos-da-crise-da-covid-19-no-terceiro-setor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hyperlink" Target="http://www1.folha.uol.com.br/fsp/especial/fj0612200503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g1.globo.com/pi/piaui/noticia/2015/10/gestao-de-hospitais-por-organizacoes-sociais-segue-causando-polemica.html" TargetMode="External"/><Relationship Id="rId3" Type="http://schemas.openxmlformats.org/officeDocument/2006/relationships/image" Target="../media/image11.jpg"/><Relationship Id="rId7" Type="http://schemas.openxmlformats.org/officeDocument/2006/relationships/hyperlink" Target="http://g1.globo.com/goias/noticia/2015/12/alunos-ocupam-colegio-publico-em-protesto-contra-terceirizacao-em-go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1.globo.com/al/alagoas/noticia/2015/12/sindicalistas-promovem-ato-contra-terceirizacao-de-servicos-em-alagoas.html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2.jpg"/><Relationship Id="rId10" Type="http://schemas.openxmlformats.org/officeDocument/2006/relationships/hyperlink" Target="http://www.correiodoestado.com.br/cidades/campo-grande/contra-terceirizacao-da-saude-conselheiros-fazem-passeata/257975/" TargetMode="External"/><Relationship Id="rId4" Type="http://schemas.openxmlformats.org/officeDocument/2006/relationships/hyperlink" Target="http://www.metropoles.com/distrito-federal/saude-df/orgaos-do-mp-se-unem-contra-as-organizacoes-sociais-na-saude-do-df" TargetMode="External"/><Relationship Id="rId9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4003675"/>
          </a:xfrm>
          <a:custGeom>
            <a:avLst/>
            <a:gdLst/>
            <a:ahLst/>
            <a:cxnLst/>
            <a:rect l="l" t="t" r="r" b="b"/>
            <a:pathLst>
              <a:path h="4003675">
                <a:moveTo>
                  <a:pt x="0" y="0"/>
                </a:moveTo>
                <a:lnTo>
                  <a:pt x="0" y="40036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997575"/>
            <a:ext cx="0" cy="860425"/>
          </a:xfrm>
          <a:custGeom>
            <a:avLst/>
            <a:gdLst/>
            <a:ahLst/>
            <a:cxnLst/>
            <a:rect l="l" t="t" r="r" b="b"/>
            <a:pathLst>
              <a:path h="860425">
                <a:moveTo>
                  <a:pt x="0" y="0"/>
                </a:moveTo>
                <a:lnTo>
                  <a:pt x="0" y="8604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4003675"/>
          </a:xfrm>
          <a:custGeom>
            <a:avLst/>
            <a:gdLst/>
            <a:ahLst/>
            <a:cxnLst/>
            <a:rect l="l" t="t" r="r" b="b"/>
            <a:pathLst>
              <a:path h="4003675">
                <a:moveTo>
                  <a:pt x="0" y="0"/>
                </a:moveTo>
                <a:lnTo>
                  <a:pt x="0" y="40036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997575"/>
            <a:ext cx="0" cy="860425"/>
          </a:xfrm>
          <a:custGeom>
            <a:avLst/>
            <a:gdLst/>
            <a:ahLst/>
            <a:cxnLst/>
            <a:rect l="l" t="t" r="r" b="b"/>
            <a:pathLst>
              <a:path h="860425">
                <a:moveTo>
                  <a:pt x="0" y="0"/>
                </a:moveTo>
                <a:lnTo>
                  <a:pt x="0" y="8604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50262" y="4060825"/>
            <a:ext cx="10142220" cy="0"/>
          </a:xfrm>
          <a:custGeom>
            <a:avLst/>
            <a:gdLst/>
            <a:ahLst/>
            <a:cxnLst/>
            <a:rect l="l" t="t" r="r" b="b"/>
            <a:pathLst>
              <a:path w="10142220">
                <a:moveTo>
                  <a:pt x="0" y="0"/>
                </a:moveTo>
                <a:lnTo>
                  <a:pt x="101417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74295" cy="0"/>
          </a:xfrm>
          <a:custGeom>
            <a:avLst/>
            <a:gdLst/>
            <a:ahLst/>
            <a:cxnLst/>
            <a:rect l="l" t="t" r="r" b="b"/>
            <a:pathLst>
              <a:path w="74295">
                <a:moveTo>
                  <a:pt x="0" y="0"/>
                </a:moveTo>
                <a:lnTo>
                  <a:pt x="7388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50262" y="5284851"/>
            <a:ext cx="10142220" cy="0"/>
          </a:xfrm>
          <a:custGeom>
            <a:avLst/>
            <a:gdLst/>
            <a:ahLst/>
            <a:cxnLst/>
            <a:rect l="l" t="t" r="r" b="b"/>
            <a:pathLst>
              <a:path w="10142220">
                <a:moveTo>
                  <a:pt x="0" y="0"/>
                </a:moveTo>
                <a:lnTo>
                  <a:pt x="101417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74295" cy="0"/>
          </a:xfrm>
          <a:custGeom>
            <a:avLst/>
            <a:gdLst/>
            <a:ahLst/>
            <a:cxnLst/>
            <a:rect l="l" t="t" r="r" b="b"/>
            <a:pathLst>
              <a:path w="74295">
                <a:moveTo>
                  <a:pt x="0" y="0"/>
                </a:moveTo>
                <a:lnTo>
                  <a:pt x="7388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50262" y="5294376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337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187320" y="4637023"/>
            <a:ext cx="9227820" cy="17306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678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ROFESSOR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6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700" dirty="0">
              <a:latin typeface="Times New Roman"/>
              <a:cs typeface="Times New Roman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Direito da Universidade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Paulo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z="1800" spc="-5" dirty="0">
                <a:solidFill>
                  <a:srgbClr val="FF0000"/>
                </a:solidFill>
                <a:latin typeface="Verdana"/>
                <a:cs typeface="Verdana"/>
              </a:rPr>
              <a:t>2022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7063" y="4003675"/>
            <a:ext cx="1973199" cy="1993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1949576" y="195198"/>
            <a:ext cx="86823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i="0" spc="-7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5400" b="0" i="0" spc="-5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5400" b="0" i="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5400" b="0" i="0" spc="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96008" y="1006221"/>
            <a:ext cx="9421495" cy="267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575" algn="ctr">
              <a:lnSpc>
                <a:spcPct val="100000"/>
              </a:lnSpc>
              <a:spcBef>
                <a:spcPts val="100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5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150">
              <a:latin typeface="Times New Roman"/>
              <a:cs typeface="Times New Roman"/>
            </a:endParaRPr>
          </a:p>
          <a:p>
            <a:pPr marL="12065" marR="5080" algn="ctr">
              <a:lnSpc>
                <a:spcPct val="76100"/>
              </a:lnSpc>
            </a:pPr>
            <a:r>
              <a:rPr sz="4000" spc="-25" dirty="0">
                <a:solidFill>
                  <a:srgbClr val="2C2D2C"/>
                </a:solidFill>
                <a:latin typeface="Verdana"/>
                <a:cs typeface="Verdana"/>
              </a:rPr>
              <a:t>Ponto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n. 11 – </a:t>
            </a:r>
            <a:r>
              <a:rPr sz="4000" spc="-10" dirty="0">
                <a:solidFill>
                  <a:srgbClr val="2C2D2C"/>
                </a:solidFill>
                <a:latin typeface="Verdana"/>
                <a:cs typeface="Verdana"/>
              </a:rPr>
              <a:t>Aspectos </a:t>
            </a:r>
            <a:r>
              <a:rPr sz="4000" spc="-15" dirty="0">
                <a:solidFill>
                  <a:srgbClr val="2C2D2C"/>
                </a:solidFill>
                <a:latin typeface="Verdana"/>
                <a:cs typeface="Verdana"/>
              </a:rPr>
              <a:t>Polêmicos </a:t>
            </a:r>
            <a:r>
              <a:rPr sz="4000" spc="-10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4000" spc="-60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40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84505"/>
          </a:xfrm>
          <a:custGeom>
            <a:avLst/>
            <a:gdLst/>
            <a:ahLst/>
            <a:cxnLst/>
            <a:rect l="l" t="t" r="r" b="b"/>
            <a:pathLst>
              <a:path h="484505">
                <a:moveTo>
                  <a:pt x="0" y="0"/>
                </a:moveTo>
                <a:lnTo>
                  <a:pt x="0" y="4842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16255"/>
            <a:ext cx="0" cy="6341745"/>
          </a:xfrm>
          <a:custGeom>
            <a:avLst/>
            <a:gdLst/>
            <a:ahLst/>
            <a:cxnLst/>
            <a:rect l="l" t="t" r="r" b="b"/>
            <a:pathLst>
              <a:path h="6341745">
                <a:moveTo>
                  <a:pt x="0" y="0"/>
                </a:moveTo>
                <a:lnTo>
                  <a:pt x="0" y="63417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84505"/>
          </a:xfrm>
          <a:custGeom>
            <a:avLst/>
            <a:gdLst/>
            <a:ahLst/>
            <a:cxnLst/>
            <a:rect l="l" t="t" r="r" b="b"/>
            <a:pathLst>
              <a:path h="484505">
                <a:moveTo>
                  <a:pt x="0" y="0"/>
                </a:moveTo>
                <a:lnTo>
                  <a:pt x="0" y="4842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16255"/>
            <a:ext cx="0" cy="6341745"/>
          </a:xfrm>
          <a:custGeom>
            <a:avLst/>
            <a:gdLst/>
            <a:ahLst/>
            <a:cxnLst/>
            <a:rect l="l" t="t" r="r" b="b"/>
            <a:pathLst>
              <a:path h="6341745">
                <a:moveTo>
                  <a:pt x="0" y="0"/>
                </a:moveTo>
                <a:lnTo>
                  <a:pt x="0" y="63417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84505"/>
          </a:xfrm>
          <a:custGeom>
            <a:avLst/>
            <a:gdLst/>
            <a:ahLst/>
            <a:cxnLst/>
            <a:rect l="l" t="t" r="r" b="b"/>
            <a:pathLst>
              <a:path h="484505">
                <a:moveTo>
                  <a:pt x="0" y="0"/>
                </a:moveTo>
                <a:lnTo>
                  <a:pt x="0" y="4842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516255"/>
            <a:ext cx="0" cy="6341745"/>
          </a:xfrm>
          <a:custGeom>
            <a:avLst/>
            <a:gdLst/>
            <a:ahLst/>
            <a:cxnLst/>
            <a:rect l="l" t="t" r="r" b="b"/>
            <a:pathLst>
              <a:path h="6341745">
                <a:moveTo>
                  <a:pt x="0" y="0"/>
                </a:moveTo>
                <a:lnTo>
                  <a:pt x="0" y="63417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2102" y="709802"/>
            <a:ext cx="4851146" cy="38371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113893"/>
            <a:ext cx="12192000" cy="461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113893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78739" y="145541"/>
            <a:ext cx="3952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Desvios </a:t>
            </a:r>
            <a:r>
              <a:rPr dirty="0"/>
              <a:t>e</a:t>
            </a:r>
            <a:r>
              <a:rPr spc="-30" dirty="0"/>
              <a:t> </a:t>
            </a:r>
            <a:r>
              <a:rPr spc="-5" dirty="0"/>
              <a:t>Corrupção</a:t>
            </a:r>
          </a:p>
        </p:txBody>
      </p:sp>
      <p:sp>
        <p:nvSpPr>
          <p:cNvPr id="55" name="object 55"/>
          <p:cNvSpPr/>
          <p:nvPr/>
        </p:nvSpPr>
        <p:spPr>
          <a:xfrm>
            <a:off x="91441" y="500252"/>
            <a:ext cx="3929379" cy="0"/>
          </a:xfrm>
          <a:custGeom>
            <a:avLst/>
            <a:gdLst/>
            <a:ahLst/>
            <a:cxnLst/>
            <a:rect l="l" t="t" r="r" b="b"/>
            <a:pathLst>
              <a:path w="3929379">
                <a:moveTo>
                  <a:pt x="0" y="0"/>
                </a:moveTo>
                <a:lnTo>
                  <a:pt x="392887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90880" y="4537709"/>
            <a:ext cx="43033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4"/>
              </a:rPr>
              <a:t>https://fopspr.wordpress.com/tag/parana-brasil-saude-publica-sus-terceirizacao-e-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03542" y="4663821"/>
            <a:ext cx="4276725" cy="0"/>
          </a:xfrm>
          <a:custGeom>
            <a:avLst/>
            <a:gdLst/>
            <a:ahLst/>
            <a:cxnLst/>
            <a:rect l="l" t="t" r="r" b="b"/>
            <a:pathLst>
              <a:path w="4276725">
                <a:moveTo>
                  <a:pt x="0" y="0"/>
                </a:moveTo>
                <a:lnTo>
                  <a:pt x="4276331" y="0"/>
                </a:lnTo>
              </a:path>
            </a:pathLst>
          </a:custGeom>
          <a:ln w="6095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90880" y="4659629"/>
            <a:ext cx="31343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4"/>
              </a:rPr>
              <a:t>privatizacao-fraudes-corrupcao-e-desvio-de-dinheiro-oscips/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03542" y="4785740"/>
            <a:ext cx="3107690" cy="0"/>
          </a:xfrm>
          <a:custGeom>
            <a:avLst/>
            <a:gdLst/>
            <a:ahLst/>
            <a:cxnLst/>
            <a:rect l="l" t="t" r="r" b="b"/>
            <a:pathLst>
              <a:path w="3107690">
                <a:moveTo>
                  <a:pt x="0" y="0"/>
                </a:moveTo>
                <a:lnTo>
                  <a:pt x="3107423" y="0"/>
                </a:lnTo>
              </a:path>
            </a:pathLst>
          </a:custGeom>
          <a:ln w="6095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13679" y="601980"/>
            <a:ext cx="6496304" cy="13360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379465" y="1950466"/>
            <a:ext cx="37572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6"/>
              </a:rPr>
              <a:t>http://veja.abril.com.br/politica/ongs-o-caminho-facil-para-a-corrupcao/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391403" y="2077085"/>
            <a:ext cx="3731260" cy="0"/>
          </a:xfrm>
          <a:custGeom>
            <a:avLst/>
            <a:gdLst/>
            <a:ahLst/>
            <a:cxnLst/>
            <a:rect l="l" t="t" r="r" b="b"/>
            <a:pathLst>
              <a:path w="3731259">
                <a:moveTo>
                  <a:pt x="0" y="0"/>
                </a:moveTo>
                <a:lnTo>
                  <a:pt x="3730752" y="0"/>
                </a:lnTo>
              </a:path>
            </a:pathLst>
          </a:custGeom>
          <a:ln w="6096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13679" y="2149119"/>
            <a:ext cx="6532626" cy="11809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423661" y="3335782"/>
            <a:ext cx="66020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8"/>
              </a:rPr>
              <a:t>http://g1.globo.com/sc/santa-catarina/noticia/2016/06/ex-deputado-preso-em-sc-e-suspeito-de-desviar-recursos-de-ongs.html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435853" y="3462020"/>
            <a:ext cx="6574790" cy="0"/>
          </a:xfrm>
          <a:custGeom>
            <a:avLst/>
            <a:gdLst/>
            <a:ahLst/>
            <a:cxnLst/>
            <a:rect l="l" t="t" r="r" b="b"/>
            <a:pathLst>
              <a:path w="6574790">
                <a:moveTo>
                  <a:pt x="0" y="0"/>
                </a:moveTo>
                <a:lnTo>
                  <a:pt x="6574536" y="0"/>
                </a:lnTo>
              </a:path>
            </a:pathLst>
          </a:custGeom>
          <a:ln w="6095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37860" y="3493680"/>
            <a:ext cx="6540627" cy="11809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379465" y="4707127"/>
            <a:ext cx="55302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10"/>
              </a:rPr>
              <a:t>http://oglobo.globo.com/rio/das-dez-oss-que-operam-no-municipio-oito-estao-sob-investigacao-18494571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391403" y="4833111"/>
            <a:ext cx="5503545" cy="0"/>
          </a:xfrm>
          <a:custGeom>
            <a:avLst/>
            <a:gdLst/>
            <a:ahLst/>
            <a:cxnLst/>
            <a:rect l="l" t="t" r="r" b="b"/>
            <a:pathLst>
              <a:path w="5503545">
                <a:moveTo>
                  <a:pt x="0" y="0"/>
                </a:moveTo>
                <a:lnTo>
                  <a:pt x="5503164" y="0"/>
                </a:lnTo>
              </a:path>
            </a:pathLst>
          </a:custGeom>
          <a:ln w="6096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7241" y="4890071"/>
            <a:ext cx="11994388" cy="18195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10997" y="6742583"/>
            <a:ext cx="46113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12"/>
              </a:rPr>
              <a:t>http://andes-ufsc.org.br/exposto-esquema-de-corrupcao-em-os-na-saude-do-maranhao/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93776"/>
            <a:ext cx="0" cy="610870"/>
          </a:xfrm>
          <a:custGeom>
            <a:avLst/>
            <a:gdLst/>
            <a:ahLst/>
            <a:cxnLst/>
            <a:rect l="l" t="t" r="r" b="b"/>
            <a:pathLst>
              <a:path h="610869">
                <a:moveTo>
                  <a:pt x="0" y="0"/>
                </a:moveTo>
                <a:lnTo>
                  <a:pt x="0" y="61086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6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493776"/>
            <a:ext cx="0" cy="610870"/>
          </a:xfrm>
          <a:custGeom>
            <a:avLst/>
            <a:gdLst/>
            <a:ahLst/>
            <a:cxnLst/>
            <a:rect l="l" t="t" r="r" b="b"/>
            <a:pathLst>
              <a:path h="610869">
                <a:moveTo>
                  <a:pt x="0" y="0"/>
                </a:moveTo>
                <a:lnTo>
                  <a:pt x="0" y="61086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88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493776"/>
            <a:ext cx="0" cy="610870"/>
          </a:xfrm>
          <a:custGeom>
            <a:avLst/>
            <a:gdLst/>
            <a:ahLst/>
            <a:cxnLst/>
            <a:rect l="l" t="t" r="r" b="b"/>
            <a:pathLst>
              <a:path h="610869">
                <a:moveTo>
                  <a:pt x="0" y="0"/>
                </a:moveTo>
                <a:lnTo>
                  <a:pt x="0" y="61086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0"/>
            <a:ext cx="0" cy="1104900"/>
          </a:xfrm>
          <a:custGeom>
            <a:avLst/>
            <a:gdLst/>
            <a:ahLst/>
            <a:cxnLst/>
            <a:rect l="l" t="t" r="r" b="b"/>
            <a:pathLst>
              <a:path h="1104900">
                <a:moveTo>
                  <a:pt x="0" y="0"/>
                </a:moveTo>
                <a:lnTo>
                  <a:pt x="0" y="110464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672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672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672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0"/>
            <a:ext cx="0" cy="1104900"/>
          </a:xfrm>
          <a:custGeom>
            <a:avLst/>
            <a:gdLst/>
            <a:ahLst/>
            <a:cxnLst/>
            <a:rect l="l" t="t" r="r" b="b"/>
            <a:pathLst>
              <a:path h="1104900">
                <a:moveTo>
                  <a:pt x="0" y="0"/>
                </a:moveTo>
                <a:lnTo>
                  <a:pt x="0" y="110464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864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864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864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600" y="0"/>
            <a:ext cx="0" cy="1104900"/>
          </a:xfrm>
          <a:custGeom>
            <a:avLst/>
            <a:gdLst/>
            <a:ahLst/>
            <a:cxnLst/>
            <a:rect l="l" t="t" r="r" b="b"/>
            <a:pathLst>
              <a:path h="1104900">
                <a:moveTo>
                  <a:pt x="0" y="0"/>
                </a:moveTo>
                <a:lnTo>
                  <a:pt x="0" y="110464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056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056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056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0"/>
            <a:ext cx="0" cy="1104900"/>
          </a:xfrm>
          <a:custGeom>
            <a:avLst/>
            <a:gdLst/>
            <a:ahLst/>
            <a:cxnLst/>
            <a:rect l="l" t="t" r="r" b="b"/>
            <a:pathLst>
              <a:path h="1104900">
                <a:moveTo>
                  <a:pt x="0" y="0"/>
                </a:moveTo>
                <a:lnTo>
                  <a:pt x="0" y="110464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248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248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248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0"/>
            <a:ext cx="0" cy="1104900"/>
          </a:xfrm>
          <a:custGeom>
            <a:avLst/>
            <a:gdLst/>
            <a:ahLst/>
            <a:cxnLst/>
            <a:rect l="l" t="t" r="r" b="b"/>
            <a:pathLst>
              <a:path h="1104900">
                <a:moveTo>
                  <a:pt x="0" y="0"/>
                </a:moveTo>
                <a:lnTo>
                  <a:pt x="0" y="110464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440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1440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1440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63200" y="0"/>
            <a:ext cx="0" cy="1104900"/>
          </a:xfrm>
          <a:custGeom>
            <a:avLst/>
            <a:gdLst/>
            <a:ahLst/>
            <a:cxnLst/>
            <a:rect l="l" t="t" r="r" b="b"/>
            <a:pathLst>
              <a:path h="1104900">
                <a:moveTo>
                  <a:pt x="0" y="0"/>
                </a:moveTo>
                <a:lnTo>
                  <a:pt x="0" y="110464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3632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3632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3632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582400" y="0"/>
            <a:ext cx="0" cy="1104900"/>
          </a:xfrm>
          <a:custGeom>
            <a:avLst/>
            <a:gdLst/>
            <a:ahLst/>
            <a:cxnLst/>
            <a:rect l="l" t="t" r="r" b="b"/>
            <a:pathLst>
              <a:path h="1104900">
                <a:moveTo>
                  <a:pt x="0" y="0"/>
                </a:moveTo>
                <a:lnTo>
                  <a:pt x="0" y="110464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582400" y="2489580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582400" y="4880736"/>
            <a:ext cx="0" cy="264160"/>
          </a:xfrm>
          <a:custGeom>
            <a:avLst/>
            <a:gdLst/>
            <a:ahLst/>
            <a:cxnLst/>
            <a:rect l="l" t="t" r="r" b="b"/>
            <a:pathLst>
              <a:path h="264160">
                <a:moveTo>
                  <a:pt x="0" y="0"/>
                </a:moveTo>
                <a:lnTo>
                  <a:pt x="0" y="263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582400" y="671402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9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141965" y="1611375"/>
            <a:ext cx="50165" cy="0"/>
          </a:xfrm>
          <a:custGeom>
            <a:avLst/>
            <a:gdLst/>
            <a:ahLst/>
            <a:cxnLst/>
            <a:rect l="l" t="t" r="r" b="b"/>
            <a:pathLst>
              <a:path w="50165">
                <a:moveTo>
                  <a:pt x="0" y="0"/>
                </a:moveTo>
                <a:lnTo>
                  <a:pt x="5003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5" y="16113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86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141965" y="2835275"/>
            <a:ext cx="50165" cy="0"/>
          </a:xfrm>
          <a:custGeom>
            <a:avLst/>
            <a:gdLst/>
            <a:ahLst/>
            <a:cxnLst/>
            <a:rect l="l" t="t" r="r" b="b"/>
            <a:pathLst>
              <a:path w="50165">
                <a:moveTo>
                  <a:pt x="0" y="0"/>
                </a:moveTo>
                <a:lnTo>
                  <a:pt x="5003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75" y="283527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86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141965" y="4060825"/>
            <a:ext cx="50165" cy="0"/>
          </a:xfrm>
          <a:custGeom>
            <a:avLst/>
            <a:gdLst/>
            <a:ahLst/>
            <a:cxnLst/>
            <a:rect l="l" t="t" r="r" b="b"/>
            <a:pathLst>
              <a:path w="50165">
                <a:moveTo>
                  <a:pt x="0" y="0"/>
                </a:moveTo>
                <a:lnTo>
                  <a:pt x="5003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75" y="4060825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86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945404" y="5284851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5">
                <a:moveTo>
                  <a:pt x="0" y="0"/>
                </a:moveTo>
                <a:lnTo>
                  <a:pt x="24659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75" y="5284851"/>
            <a:ext cx="143510" cy="0"/>
          </a:xfrm>
          <a:custGeom>
            <a:avLst/>
            <a:gdLst/>
            <a:ahLst/>
            <a:cxnLst/>
            <a:rect l="l" t="t" r="r" b="b"/>
            <a:pathLst>
              <a:path w="143510">
                <a:moveTo>
                  <a:pt x="0" y="0"/>
                </a:moveTo>
                <a:lnTo>
                  <a:pt x="14329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945404" y="6510337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5">
                <a:moveTo>
                  <a:pt x="0" y="0"/>
                </a:moveTo>
                <a:lnTo>
                  <a:pt x="24659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75" y="6510337"/>
            <a:ext cx="143510" cy="0"/>
          </a:xfrm>
          <a:custGeom>
            <a:avLst/>
            <a:gdLst/>
            <a:ahLst/>
            <a:cxnLst/>
            <a:rect l="l" t="t" r="r" b="b"/>
            <a:pathLst>
              <a:path w="143510">
                <a:moveTo>
                  <a:pt x="0" y="0"/>
                </a:moveTo>
                <a:lnTo>
                  <a:pt x="14329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91414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91414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</a:t>
            </a:r>
            <a:r>
              <a:rPr spc="-35" dirty="0"/>
              <a:t> </a:t>
            </a:r>
            <a:r>
              <a:rPr spc="-5" dirty="0"/>
              <a:t>Desvio</a:t>
            </a:r>
          </a:p>
        </p:txBody>
      </p:sp>
      <p:sp>
        <p:nvSpPr>
          <p:cNvPr id="89" name="object 89"/>
          <p:cNvSpPr txBox="1"/>
          <p:nvPr/>
        </p:nvSpPr>
        <p:spPr>
          <a:xfrm>
            <a:off x="1656711" y="122935"/>
            <a:ext cx="13538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s e</a:t>
            </a:r>
            <a:r>
              <a:rPr sz="2400" b="1" i="1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Corr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996469" y="122935"/>
            <a:ext cx="12680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upção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91441" y="477773"/>
            <a:ext cx="3929379" cy="0"/>
          </a:xfrm>
          <a:custGeom>
            <a:avLst/>
            <a:gdLst/>
            <a:ahLst/>
            <a:cxnLst/>
            <a:rect l="l" t="t" r="r" b="b"/>
            <a:pathLst>
              <a:path w="3929379">
                <a:moveTo>
                  <a:pt x="0" y="0"/>
                </a:moveTo>
                <a:lnTo>
                  <a:pt x="392887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7909" y="901446"/>
            <a:ext cx="2451100" cy="0"/>
          </a:xfrm>
          <a:custGeom>
            <a:avLst/>
            <a:gdLst/>
            <a:ahLst/>
            <a:cxnLst/>
            <a:rect l="l" t="t" r="r" b="b"/>
            <a:pathLst>
              <a:path w="2451100">
                <a:moveTo>
                  <a:pt x="0" y="0"/>
                </a:moveTo>
                <a:lnTo>
                  <a:pt x="2450553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041" y="1104646"/>
            <a:ext cx="12092305" cy="1384935"/>
          </a:xfrm>
          <a:custGeom>
            <a:avLst/>
            <a:gdLst/>
            <a:ahLst/>
            <a:cxnLst/>
            <a:rect l="l" t="t" r="r" b="b"/>
            <a:pathLst>
              <a:path w="12092305" h="1384935">
                <a:moveTo>
                  <a:pt x="0" y="1384935"/>
                </a:moveTo>
                <a:lnTo>
                  <a:pt x="12091924" y="1384935"/>
                </a:lnTo>
                <a:lnTo>
                  <a:pt x="12091924" y="0"/>
                </a:lnTo>
                <a:lnTo>
                  <a:pt x="0" y="0"/>
                </a:lnTo>
                <a:lnTo>
                  <a:pt x="0" y="138493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041" y="2633979"/>
            <a:ext cx="12092305" cy="2247265"/>
          </a:xfrm>
          <a:custGeom>
            <a:avLst/>
            <a:gdLst/>
            <a:ahLst/>
            <a:cxnLst/>
            <a:rect l="l" t="t" r="r" b="b"/>
            <a:pathLst>
              <a:path w="12092305" h="2247265">
                <a:moveTo>
                  <a:pt x="0" y="2246757"/>
                </a:moveTo>
                <a:lnTo>
                  <a:pt x="12091924" y="2246757"/>
                </a:lnTo>
                <a:lnTo>
                  <a:pt x="12091924" y="0"/>
                </a:lnTo>
                <a:lnTo>
                  <a:pt x="0" y="0"/>
                </a:lnTo>
                <a:lnTo>
                  <a:pt x="0" y="2246757"/>
                </a:lnTo>
                <a:close/>
              </a:path>
            </a:pathLst>
          </a:custGeom>
          <a:solidFill>
            <a:srgbClr val="F8E2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28727" y="633729"/>
            <a:ext cx="11938000" cy="4189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b="1" i="1" dirty="0">
                <a:solidFill>
                  <a:srgbClr val="2C2D2C"/>
                </a:solidFill>
                <a:latin typeface="Verdana"/>
                <a:cs typeface="Verdana"/>
              </a:rPr>
              <a:t>CPI’s </a:t>
            </a:r>
            <a:r>
              <a:rPr sz="1800" b="1" i="1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r>
              <a:rPr sz="1800" b="1" i="1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2C2D2C"/>
                </a:solidFill>
                <a:latin typeface="Verdana"/>
                <a:cs typeface="Verdana"/>
              </a:rPr>
              <a:t>ONG’s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800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Primeira CPI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r>
              <a:rPr sz="1400" b="1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ONGs</a:t>
            </a:r>
            <a:endParaRPr sz="1400">
              <a:latin typeface="Verdana"/>
              <a:cs typeface="Verdana"/>
            </a:endParaRPr>
          </a:p>
          <a:p>
            <a:pPr marL="12700" marR="5715" algn="just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Instalada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em 19/02/2001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para apurar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denúncias veiculadas pela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imprensa 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respeito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atuação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irregular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organizações não  governamentais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ONGs em território nacional, bem como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apurar 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interferência dessas organizações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assuntos  indígenas, ambientais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 segurança nacional, sobretudo daquelas que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atuantes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Região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Amazônica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denúncias referiam-se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atuação irregular de organizações estrangeiras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 ao executar programas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governo federal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permitiam a atuação de empresas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exploração das reservas</a:t>
            </a:r>
            <a:r>
              <a:rPr sz="1400" spc="-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naturais.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Segunda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CPI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r>
              <a:rPr sz="1400" b="1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ONGs</a:t>
            </a:r>
            <a:endParaRPr sz="14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Instalada em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03/10/2007,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Comissão Parlamentar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Inquérito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ONG’s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objetivou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apurar 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liberação, pelo Governo Federal,  de recursos públicos para organizações não governamentais (ONGs)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para organizações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sociedade civil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interesse público (OSCIPs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), bem como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utilização, por essas entidades, desses recursos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outros por elas recebidos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exterior”</a:t>
            </a:r>
            <a:endParaRPr sz="140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Após 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estouro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Escândalo do Dossiê de que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ONG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Unitrabalho teria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recebido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mais de </a:t>
            </a:r>
            <a:r>
              <a:rPr sz="1400" b="1" spc="5" dirty="0">
                <a:solidFill>
                  <a:srgbClr val="2C2D2C"/>
                </a:solidFill>
                <a:latin typeface="Verdana"/>
                <a:cs typeface="Verdana"/>
              </a:rPr>
              <a:t>R$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18 mm da União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desde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  início</a:t>
            </a:r>
            <a:r>
              <a:rPr sz="14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4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governo</a:t>
            </a:r>
            <a:r>
              <a:rPr sz="14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Luiz</a:t>
            </a:r>
            <a:r>
              <a:rPr sz="14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Inácio</a:t>
            </a:r>
            <a:r>
              <a:rPr sz="14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Lula</a:t>
            </a:r>
            <a:r>
              <a:rPr sz="14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Silva,</a:t>
            </a:r>
            <a:r>
              <a:rPr sz="14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como</a:t>
            </a:r>
            <a:r>
              <a:rPr sz="14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denuncia</a:t>
            </a:r>
            <a:r>
              <a:rPr sz="14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ONG</a:t>
            </a:r>
            <a:r>
              <a:rPr sz="14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Contas</a:t>
            </a:r>
            <a:r>
              <a:rPr sz="14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Abertas,</a:t>
            </a:r>
            <a:r>
              <a:rPr sz="14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senador</a:t>
            </a:r>
            <a:r>
              <a:rPr sz="14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Heráclito</a:t>
            </a:r>
            <a:r>
              <a:rPr sz="14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Fortes</a:t>
            </a:r>
            <a:r>
              <a:rPr sz="14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(PFL-PI)</a:t>
            </a:r>
            <a:r>
              <a:rPr sz="1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coleta</a:t>
            </a:r>
            <a:r>
              <a:rPr sz="14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4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dia</a:t>
            </a:r>
            <a:endParaRPr sz="1400">
              <a:latin typeface="Verdana"/>
              <a:cs typeface="Verdana"/>
            </a:endParaRPr>
          </a:p>
          <a:p>
            <a:pPr marL="12700" marR="6350" algn="just">
              <a:lnSpc>
                <a:spcPct val="99300"/>
              </a:lnSpc>
              <a:spcBef>
                <a:spcPts val="1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21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setembro,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oito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assinaturas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garantiu que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há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outros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18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senadores interessados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assinar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documento que defende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abertura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uma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CPI (Comissão Parlamentar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Inquérito)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destinada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investigar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repasse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recursos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governo federal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para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não-governamentais</a:t>
            </a:r>
            <a:r>
              <a:rPr sz="1400" spc="-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(ONGs)</a:t>
            </a:r>
            <a:r>
              <a:rPr sz="1400" dirty="0">
                <a:solidFill>
                  <a:srgbClr val="2C2D2C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46469" y="5144299"/>
            <a:ext cx="11798935" cy="1569720"/>
          </a:xfrm>
          <a:custGeom>
            <a:avLst/>
            <a:gdLst/>
            <a:ahLst/>
            <a:cxnLst/>
            <a:rect l="l" t="t" r="r" b="b"/>
            <a:pathLst>
              <a:path w="11798935" h="1569720">
                <a:moveTo>
                  <a:pt x="0" y="1569720"/>
                </a:moveTo>
                <a:lnTo>
                  <a:pt x="11798935" y="1569720"/>
                </a:lnTo>
                <a:lnTo>
                  <a:pt x="11798935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46469" y="5144299"/>
            <a:ext cx="11798935" cy="1569720"/>
          </a:xfrm>
          <a:prstGeom prst="rect">
            <a:avLst/>
          </a:prstGeom>
          <a:ln w="12700">
            <a:solidFill>
              <a:srgbClr val="B1B1B1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1440" marR="81915" algn="just">
              <a:lnSpc>
                <a:spcPct val="100000"/>
              </a:lnSpc>
              <a:spcBef>
                <a:spcPts val="35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1.ª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CPI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ONG’s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teve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relatório final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aprovado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em 2002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destacou 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diversidade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organizações  e atuação, apontando dificuldade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delimitação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conceito único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abarque tal multiplicidade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.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Originou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seis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projetos de lei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regras de registro, fiscalização e controle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ONG´s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A </a:t>
            </a:r>
            <a:r>
              <a:rPr sz="1600" b="1" dirty="0">
                <a:solidFill>
                  <a:srgbClr val="EFB934"/>
                </a:solidFill>
                <a:latin typeface="Verdana"/>
                <a:cs typeface="Verdana"/>
              </a:rPr>
              <a:t>2.º </a:t>
            </a:r>
            <a:r>
              <a:rPr sz="1600" b="1" spc="-5" dirty="0">
                <a:solidFill>
                  <a:srgbClr val="EFB934"/>
                </a:solidFill>
                <a:latin typeface="Verdana"/>
                <a:cs typeface="Verdana"/>
              </a:rPr>
              <a:t>CPI </a:t>
            </a:r>
            <a:r>
              <a:rPr sz="1600" b="1" spc="-10" dirty="0">
                <a:solidFill>
                  <a:srgbClr val="EFB934"/>
                </a:solidFill>
                <a:latin typeface="Verdana"/>
                <a:cs typeface="Verdana"/>
              </a:rPr>
              <a:t>das  </a:t>
            </a:r>
            <a:r>
              <a:rPr sz="1600" b="1" spc="-5" dirty="0">
                <a:solidFill>
                  <a:srgbClr val="EFB934"/>
                </a:solidFill>
                <a:latin typeface="Verdana"/>
                <a:cs typeface="Verdana"/>
              </a:rPr>
              <a:t>ONG’s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encerrou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trabalhos em 2010 sem aprovação do relatório final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criou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projeto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 para  </a:t>
            </a:r>
            <a:r>
              <a:rPr sz="1600" b="1" spc="-5" dirty="0">
                <a:solidFill>
                  <a:srgbClr val="EFB934"/>
                </a:solidFill>
                <a:latin typeface="Verdana"/>
                <a:cs typeface="Verdana"/>
              </a:rPr>
              <a:t>uniformização </a:t>
            </a:r>
            <a:r>
              <a:rPr sz="1600" b="1" dirty="0">
                <a:solidFill>
                  <a:srgbClr val="EFB934"/>
                </a:solidFill>
                <a:latin typeface="Verdana"/>
                <a:cs typeface="Verdana"/>
              </a:rPr>
              <a:t>dos </a:t>
            </a:r>
            <a:r>
              <a:rPr sz="1600" b="1" spc="-5" dirty="0">
                <a:solidFill>
                  <a:srgbClr val="EFB934"/>
                </a:solidFill>
                <a:latin typeface="Verdana"/>
                <a:cs typeface="Verdana"/>
              </a:rPr>
              <a:t>instrumentos jurídicos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passíveis de serem celebrados entre a Administração Pública e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organizações. </a:t>
            </a:r>
            <a:r>
              <a:rPr sz="1600" spc="-70" dirty="0">
                <a:solidFill>
                  <a:srgbClr val="2C2D2C"/>
                </a:solidFill>
                <a:latin typeface="Verdana"/>
                <a:cs typeface="Verdana"/>
              </a:rPr>
              <a:t>Tal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projeto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foi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dos textos originários da Lei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n.º</a:t>
            </a:r>
            <a:r>
              <a:rPr sz="1600" spc="4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13.019/2014.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91414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91414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xfrm>
            <a:off x="78739" y="122935"/>
            <a:ext cx="3952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Desvios </a:t>
            </a:r>
            <a:r>
              <a:rPr dirty="0"/>
              <a:t>e</a:t>
            </a:r>
            <a:r>
              <a:rPr spc="-30" dirty="0"/>
              <a:t> </a:t>
            </a:r>
            <a:r>
              <a:rPr spc="-5" dirty="0"/>
              <a:t>Corrupção</a:t>
            </a:r>
          </a:p>
        </p:txBody>
      </p:sp>
      <p:sp>
        <p:nvSpPr>
          <p:cNvPr id="54" name="object 54"/>
          <p:cNvSpPr/>
          <p:nvPr/>
        </p:nvSpPr>
        <p:spPr>
          <a:xfrm>
            <a:off x="91441" y="477773"/>
            <a:ext cx="3929379" cy="0"/>
          </a:xfrm>
          <a:custGeom>
            <a:avLst/>
            <a:gdLst/>
            <a:ahLst/>
            <a:cxnLst/>
            <a:rect l="l" t="t" r="r" b="b"/>
            <a:pathLst>
              <a:path w="3929379">
                <a:moveTo>
                  <a:pt x="0" y="0"/>
                </a:moveTo>
                <a:lnTo>
                  <a:pt x="392887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487" y="973708"/>
            <a:ext cx="7771130" cy="0"/>
          </a:xfrm>
          <a:custGeom>
            <a:avLst/>
            <a:gdLst/>
            <a:ahLst/>
            <a:cxnLst/>
            <a:rect l="l" t="t" r="r" b="b"/>
            <a:pathLst>
              <a:path w="7771130">
                <a:moveTo>
                  <a:pt x="0" y="0"/>
                </a:moveTo>
                <a:lnTo>
                  <a:pt x="7770850" y="0"/>
                </a:lnTo>
              </a:path>
            </a:pathLst>
          </a:custGeom>
          <a:ln w="21336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27812" y="734060"/>
            <a:ext cx="1198372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12.846,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 1º de agosto de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2013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(Lei</a:t>
            </a:r>
            <a:r>
              <a:rPr sz="1600" b="1" spc="20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Anticorrupção)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Dispõe</a:t>
            </a:r>
            <a:r>
              <a:rPr sz="16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sobre</a:t>
            </a:r>
            <a:r>
              <a:rPr sz="1600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responsabilização</a:t>
            </a:r>
            <a:r>
              <a:rPr sz="16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administrativa</a:t>
            </a:r>
            <a:r>
              <a:rPr sz="16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r>
              <a:rPr sz="16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pessoas</a:t>
            </a:r>
            <a:r>
              <a:rPr sz="1600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jurídicas</a:t>
            </a:r>
            <a:r>
              <a:rPr sz="16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16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prática</a:t>
            </a:r>
            <a:r>
              <a:rPr sz="1600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atos</a:t>
            </a:r>
            <a:r>
              <a:rPr sz="16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pública, nacional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estrangeira,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dá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outras</a:t>
            </a:r>
            <a:r>
              <a:rPr sz="1600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providências.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38250" y="1843277"/>
            <a:ext cx="41979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Sujeito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passivo: Sofre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b="1" spc="-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corrupção.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48690" y="2269947"/>
            <a:ext cx="477837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1.º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pública, nacional</a:t>
            </a:r>
            <a:r>
              <a:rPr sz="1400" b="1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estrangeira.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48690" y="2910332"/>
            <a:ext cx="47790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Art.5.º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(...) §1.º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Conceito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48690" y="3123692"/>
            <a:ext cx="11010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estrangeira.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48690" y="3337051"/>
            <a:ext cx="47796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70560" algn="l"/>
                <a:tab pos="2030730" algn="l"/>
                <a:tab pos="2609850" algn="l"/>
                <a:tab pos="4042410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§5.º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Equiparação	das	organizações	públicas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48690" y="3550411"/>
            <a:ext cx="24136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internacionais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400" spc="-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conceito.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265417" y="1753742"/>
            <a:ext cx="5744845" cy="2362200"/>
          </a:xfrm>
          <a:custGeom>
            <a:avLst/>
            <a:gdLst/>
            <a:ahLst/>
            <a:cxnLst/>
            <a:rect l="l" t="t" r="r" b="b"/>
            <a:pathLst>
              <a:path w="5744845" h="2362200">
                <a:moveTo>
                  <a:pt x="5304409" y="0"/>
                </a:moveTo>
                <a:lnTo>
                  <a:pt x="440182" y="0"/>
                </a:lnTo>
                <a:lnTo>
                  <a:pt x="384937" y="3048"/>
                </a:lnTo>
                <a:lnTo>
                  <a:pt x="331851" y="11937"/>
                </a:lnTo>
                <a:lnTo>
                  <a:pt x="281051" y="26416"/>
                </a:lnTo>
                <a:lnTo>
                  <a:pt x="233299" y="46101"/>
                </a:lnTo>
                <a:lnTo>
                  <a:pt x="188722" y="70485"/>
                </a:lnTo>
                <a:lnTo>
                  <a:pt x="147828" y="99314"/>
                </a:lnTo>
                <a:lnTo>
                  <a:pt x="110998" y="132080"/>
                </a:lnTo>
                <a:lnTo>
                  <a:pt x="78867" y="168656"/>
                </a:lnTo>
                <a:lnTo>
                  <a:pt x="51562" y="208534"/>
                </a:lnTo>
                <a:lnTo>
                  <a:pt x="29591" y="251333"/>
                </a:lnTo>
                <a:lnTo>
                  <a:pt x="13335" y="296672"/>
                </a:lnTo>
                <a:lnTo>
                  <a:pt x="3429" y="344297"/>
                </a:lnTo>
                <a:lnTo>
                  <a:pt x="0" y="393700"/>
                </a:lnTo>
                <a:lnTo>
                  <a:pt x="0" y="1968373"/>
                </a:lnTo>
                <a:lnTo>
                  <a:pt x="3429" y="2017776"/>
                </a:lnTo>
                <a:lnTo>
                  <a:pt x="13335" y="2065274"/>
                </a:lnTo>
                <a:lnTo>
                  <a:pt x="29591" y="2110613"/>
                </a:lnTo>
                <a:lnTo>
                  <a:pt x="51562" y="2153412"/>
                </a:lnTo>
                <a:lnTo>
                  <a:pt x="78867" y="2193290"/>
                </a:lnTo>
                <a:lnTo>
                  <a:pt x="110998" y="2229866"/>
                </a:lnTo>
                <a:lnTo>
                  <a:pt x="147828" y="2262759"/>
                </a:lnTo>
                <a:lnTo>
                  <a:pt x="188722" y="2291461"/>
                </a:lnTo>
                <a:lnTo>
                  <a:pt x="233299" y="2315972"/>
                </a:lnTo>
                <a:lnTo>
                  <a:pt x="281051" y="2335530"/>
                </a:lnTo>
                <a:lnTo>
                  <a:pt x="331851" y="2350008"/>
                </a:lnTo>
                <a:lnTo>
                  <a:pt x="384937" y="2358898"/>
                </a:lnTo>
                <a:lnTo>
                  <a:pt x="440182" y="2362073"/>
                </a:lnTo>
                <a:lnTo>
                  <a:pt x="5304409" y="2362073"/>
                </a:lnTo>
                <a:lnTo>
                  <a:pt x="5359527" y="2358898"/>
                </a:lnTo>
                <a:lnTo>
                  <a:pt x="5412740" y="2350008"/>
                </a:lnTo>
                <a:lnTo>
                  <a:pt x="5463413" y="2335530"/>
                </a:lnTo>
                <a:lnTo>
                  <a:pt x="5511292" y="2315972"/>
                </a:lnTo>
                <a:lnTo>
                  <a:pt x="5555869" y="2291461"/>
                </a:lnTo>
                <a:lnTo>
                  <a:pt x="5596763" y="2262759"/>
                </a:lnTo>
                <a:lnTo>
                  <a:pt x="5633466" y="2229866"/>
                </a:lnTo>
                <a:lnTo>
                  <a:pt x="5665724" y="2193290"/>
                </a:lnTo>
                <a:lnTo>
                  <a:pt x="5693029" y="2153412"/>
                </a:lnTo>
                <a:lnTo>
                  <a:pt x="5715000" y="2110613"/>
                </a:lnTo>
                <a:lnTo>
                  <a:pt x="5731129" y="2065274"/>
                </a:lnTo>
                <a:lnTo>
                  <a:pt x="5741162" y="2017776"/>
                </a:lnTo>
                <a:lnTo>
                  <a:pt x="5744591" y="1968373"/>
                </a:lnTo>
                <a:lnTo>
                  <a:pt x="5744591" y="393700"/>
                </a:lnTo>
                <a:lnTo>
                  <a:pt x="5741162" y="344297"/>
                </a:lnTo>
                <a:lnTo>
                  <a:pt x="5731129" y="296672"/>
                </a:lnTo>
                <a:lnTo>
                  <a:pt x="5715000" y="251333"/>
                </a:lnTo>
                <a:lnTo>
                  <a:pt x="5693029" y="208534"/>
                </a:lnTo>
                <a:lnTo>
                  <a:pt x="5665724" y="168656"/>
                </a:lnTo>
                <a:lnTo>
                  <a:pt x="5633466" y="132080"/>
                </a:lnTo>
                <a:lnTo>
                  <a:pt x="5596763" y="99314"/>
                </a:lnTo>
                <a:lnTo>
                  <a:pt x="5555869" y="70485"/>
                </a:lnTo>
                <a:lnTo>
                  <a:pt x="5511292" y="46101"/>
                </a:lnTo>
                <a:lnTo>
                  <a:pt x="5463413" y="26416"/>
                </a:lnTo>
                <a:lnTo>
                  <a:pt x="5412740" y="11937"/>
                </a:lnTo>
                <a:lnTo>
                  <a:pt x="5359527" y="3048"/>
                </a:lnTo>
                <a:lnTo>
                  <a:pt x="5304409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65417" y="1753742"/>
            <a:ext cx="5744845" cy="2362200"/>
          </a:xfrm>
          <a:custGeom>
            <a:avLst/>
            <a:gdLst/>
            <a:ahLst/>
            <a:cxnLst/>
            <a:rect l="l" t="t" r="r" b="b"/>
            <a:pathLst>
              <a:path w="5744845" h="2362200">
                <a:moveTo>
                  <a:pt x="0" y="393700"/>
                </a:moveTo>
                <a:lnTo>
                  <a:pt x="3429" y="344297"/>
                </a:lnTo>
                <a:lnTo>
                  <a:pt x="13335" y="296672"/>
                </a:lnTo>
                <a:lnTo>
                  <a:pt x="29591" y="251333"/>
                </a:lnTo>
                <a:lnTo>
                  <a:pt x="51562" y="208534"/>
                </a:lnTo>
                <a:lnTo>
                  <a:pt x="78867" y="168656"/>
                </a:lnTo>
                <a:lnTo>
                  <a:pt x="110998" y="132080"/>
                </a:lnTo>
                <a:lnTo>
                  <a:pt x="147828" y="99314"/>
                </a:lnTo>
                <a:lnTo>
                  <a:pt x="188722" y="70485"/>
                </a:lnTo>
                <a:lnTo>
                  <a:pt x="233299" y="46101"/>
                </a:lnTo>
                <a:lnTo>
                  <a:pt x="281051" y="26416"/>
                </a:lnTo>
                <a:lnTo>
                  <a:pt x="331851" y="11937"/>
                </a:lnTo>
                <a:lnTo>
                  <a:pt x="384937" y="3048"/>
                </a:lnTo>
                <a:lnTo>
                  <a:pt x="440182" y="0"/>
                </a:lnTo>
                <a:lnTo>
                  <a:pt x="5304409" y="0"/>
                </a:lnTo>
                <a:lnTo>
                  <a:pt x="5359527" y="3048"/>
                </a:lnTo>
                <a:lnTo>
                  <a:pt x="5412740" y="11937"/>
                </a:lnTo>
                <a:lnTo>
                  <a:pt x="5463413" y="26416"/>
                </a:lnTo>
                <a:lnTo>
                  <a:pt x="5511292" y="46101"/>
                </a:lnTo>
                <a:lnTo>
                  <a:pt x="5555869" y="70485"/>
                </a:lnTo>
                <a:lnTo>
                  <a:pt x="5596763" y="99314"/>
                </a:lnTo>
                <a:lnTo>
                  <a:pt x="5633466" y="132080"/>
                </a:lnTo>
                <a:lnTo>
                  <a:pt x="5665724" y="168656"/>
                </a:lnTo>
                <a:lnTo>
                  <a:pt x="5693029" y="208534"/>
                </a:lnTo>
                <a:lnTo>
                  <a:pt x="5715000" y="251333"/>
                </a:lnTo>
                <a:lnTo>
                  <a:pt x="5731129" y="296672"/>
                </a:lnTo>
                <a:lnTo>
                  <a:pt x="5741162" y="344297"/>
                </a:lnTo>
                <a:lnTo>
                  <a:pt x="5744591" y="393700"/>
                </a:lnTo>
                <a:lnTo>
                  <a:pt x="5744591" y="1968373"/>
                </a:lnTo>
                <a:lnTo>
                  <a:pt x="5741162" y="2017776"/>
                </a:lnTo>
                <a:lnTo>
                  <a:pt x="5731129" y="2065274"/>
                </a:lnTo>
                <a:lnTo>
                  <a:pt x="5715000" y="2110613"/>
                </a:lnTo>
                <a:lnTo>
                  <a:pt x="5693029" y="2153412"/>
                </a:lnTo>
                <a:lnTo>
                  <a:pt x="5665724" y="2193290"/>
                </a:lnTo>
                <a:lnTo>
                  <a:pt x="5633466" y="2229866"/>
                </a:lnTo>
                <a:lnTo>
                  <a:pt x="5596763" y="2262759"/>
                </a:lnTo>
                <a:lnTo>
                  <a:pt x="5555869" y="2291461"/>
                </a:lnTo>
                <a:lnTo>
                  <a:pt x="5511292" y="2315972"/>
                </a:lnTo>
                <a:lnTo>
                  <a:pt x="5463413" y="2335530"/>
                </a:lnTo>
                <a:lnTo>
                  <a:pt x="5412740" y="2350008"/>
                </a:lnTo>
                <a:lnTo>
                  <a:pt x="5359527" y="2358898"/>
                </a:lnTo>
                <a:lnTo>
                  <a:pt x="5304409" y="2362073"/>
                </a:lnTo>
                <a:lnTo>
                  <a:pt x="440182" y="2362073"/>
                </a:lnTo>
                <a:lnTo>
                  <a:pt x="384937" y="2358898"/>
                </a:lnTo>
                <a:lnTo>
                  <a:pt x="331851" y="2350008"/>
                </a:lnTo>
                <a:lnTo>
                  <a:pt x="281051" y="2335530"/>
                </a:lnTo>
                <a:lnTo>
                  <a:pt x="233299" y="2315972"/>
                </a:lnTo>
                <a:lnTo>
                  <a:pt x="188722" y="2291461"/>
                </a:lnTo>
                <a:lnTo>
                  <a:pt x="147828" y="2262759"/>
                </a:lnTo>
                <a:lnTo>
                  <a:pt x="110998" y="2229866"/>
                </a:lnTo>
                <a:lnTo>
                  <a:pt x="78867" y="2193290"/>
                </a:lnTo>
                <a:lnTo>
                  <a:pt x="51562" y="2153412"/>
                </a:lnTo>
                <a:lnTo>
                  <a:pt x="29591" y="2110613"/>
                </a:lnTo>
                <a:lnTo>
                  <a:pt x="13335" y="2065274"/>
                </a:lnTo>
                <a:lnTo>
                  <a:pt x="3429" y="2017776"/>
                </a:lnTo>
                <a:lnTo>
                  <a:pt x="0" y="1968373"/>
                </a:lnTo>
                <a:lnTo>
                  <a:pt x="0" y="39370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829425" y="1843277"/>
            <a:ext cx="47072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Sujeito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responsabilizado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b="1" spc="-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corrupção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434709" y="2056638"/>
            <a:ext cx="11156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 1.º</a:t>
            </a:r>
            <a:r>
              <a:rPr sz="1400" spc="-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434709" y="2269947"/>
            <a:ext cx="549973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40075" algn="l"/>
              </a:tabLst>
            </a:pP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Parágrafo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único:</a:t>
            </a:r>
            <a:r>
              <a:rPr sz="14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Parágrafo</a:t>
            </a:r>
            <a:r>
              <a:rPr sz="14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único.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Aplica-se 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disposto</a:t>
            </a:r>
            <a:r>
              <a:rPr sz="14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nesta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às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sociedades empresárias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às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sociedades</a:t>
            </a:r>
            <a:r>
              <a:rPr sz="1400" b="1" spc="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simples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434709" y="2696972"/>
            <a:ext cx="54959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28750" algn="l"/>
                <a:tab pos="1788160" algn="l"/>
                <a:tab pos="2318385" algn="l"/>
                <a:tab pos="4243705" algn="l"/>
                <a:tab pos="4599940" algn="l"/>
                <a:tab pos="5267960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erso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ad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u	n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400" spc="-2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epe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entem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	da	forma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434709" y="2910332"/>
            <a:ext cx="54997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13485" algn="l"/>
                <a:tab pos="1562735" algn="l"/>
                <a:tab pos="2348865" algn="l"/>
                <a:tab pos="3335020" algn="l"/>
                <a:tab pos="4248150" algn="l"/>
                <a:tab pos="4767580" algn="l"/>
                <a:tab pos="537908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organ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ção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u	mod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ário	adot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spc="-2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em	como	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434709" y="3123692"/>
            <a:ext cx="54978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55700" algn="l"/>
                <a:tab pos="2388870" algn="l"/>
                <a:tab pos="3721100" algn="l"/>
                <a:tab pos="4110990" algn="l"/>
                <a:tab pos="5235575" algn="l"/>
              </a:tabLst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quai</a:t>
            </a:r>
            <a:r>
              <a:rPr sz="1400" b="1" spc="-2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	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fu</a:t>
            </a:r>
            <a:r>
              <a:rPr sz="1400" b="1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daç</a:t>
            </a:r>
            <a:r>
              <a:rPr sz="1400" b="1" spc="-15" dirty="0">
                <a:solidFill>
                  <a:srgbClr val="FFFFFF"/>
                </a:solidFill>
                <a:latin typeface="Verdana"/>
                <a:cs typeface="Verdana"/>
              </a:rPr>
              <a:t>õ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,	</a:t>
            </a:r>
            <a:r>
              <a:rPr sz="1400" b="1" spc="-1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ssoc</a:t>
            </a:r>
            <a:r>
              <a:rPr sz="1400" b="1" spc="-1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ações	</a:t>
            </a:r>
            <a:r>
              <a:rPr sz="1400" b="1" spc="-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ent</a:t>
            </a:r>
            <a:r>
              <a:rPr sz="1400" b="1" spc="-2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1400" b="1" spc="-1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s	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34709" y="3337051"/>
            <a:ext cx="549783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3740785" algn="l"/>
              </a:tabLst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pessoas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sociedades </a:t>
            </a:r>
            <a:r>
              <a:rPr sz="14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estrangeiras,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 tenham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sede,  filial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ou representação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 território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brasileiro,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constituídas</a:t>
            </a:r>
            <a:r>
              <a:rPr sz="14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434709" y="3763771"/>
            <a:ext cx="42468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fato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direito,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ainda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temporariamente.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41160" y="1747901"/>
            <a:ext cx="5744845" cy="2362200"/>
          </a:xfrm>
          <a:custGeom>
            <a:avLst/>
            <a:gdLst/>
            <a:ahLst/>
            <a:cxnLst/>
            <a:rect l="l" t="t" r="r" b="b"/>
            <a:pathLst>
              <a:path w="5744845" h="2362200">
                <a:moveTo>
                  <a:pt x="0" y="393700"/>
                </a:moveTo>
                <a:lnTo>
                  <a:pt x="3428" y="344297"/>
                </a:lnTo>
                <a:lnTo>
                  <a:pt x="13449" y="296799"/>
                </a:lnTo>
                <a:lnTo>
                  <a:pt x="29641" y="251333"/>
                </a:lnTo>
                <a:lnTo>
                  <a:pt x="51587" y="208534"/>
                </a:lnTo>
                <a:lnTo>
                  <a:pt x="78879" y="168783"/>
                </a:lnTo>
                <a:lnTo>
                  <a:pt x="111112" y="132207"/>
                </a:lnTo>
                <a:lnTo>
                  <a:pt x="147866" y="99313"/>
                </a:lnTo>
                <a:lnTo>
                  <a:pt x="188734" y="70485"/>
                </a:lnTo>
                <a:lnTo>
                  <a:pt x="233299" y="46100"/>
                </a:lnTo>
                <a:lnTo>
                  <a:pt x="281139" y="26543"/>
                </a:lnTo>
                <a:lnTo>
                  <a:pt x="331863" y="12064"/>
                </a:lnTo>
                <a:lnTo>
                  <a:pt x="385051" y="3048"/>
                </a:lnTo>
                <a:lnTo>
                  <a:pt x="440270" y="0"/>
                </a:lnTo>
                <a:lnTo>
                  <a:pt x="5304421" y="0"/>
                </a:lnTo>
                <a:lnTo>
                  <a:pt x="5359666" y="3048"/>
                </a:lnTo>
                <a:lnTo>
                  <a:pt x="5412752" y="12064"/>
                </a:lnTo>
                <a:lnTo>
                  <a:pt x="5463552" y="26543"/>
                </a:lnTo>
                <a:lnTo>
                  <a:pt x="5511431" y="46100"/>
                </a:lnTo>
                <a:lnTo>
                  <a:pt x="5555881" y="70485"/>
                </a:lnTo>
                <a:lnTo>
                  <a:pt x="5596775" y="99313"/>
                </a:lnTo>
                <a:lnTo>
                  <a:pt x="5633605" y="132207"/>
                </a:lnTo>
                <a:lnTo>
                  <a:pt x="5665736" y="168783"/>
                </a:lnTo>
                <a:lnTo>
                  <a:pt x="5693041" y="208534"/>
                </a:lnTo>
                <a:lnTo>
                  <a:pt x="5715012" y="251333"/>
                </a:lnTo>
                <a:lnTo>
                  <a:pt x="5731268" y="296799"/>
                </a:lnTo>
                <a:lnTo>
                  <a:pt x="5741174" y="344297"/>
                </a:lnTo>
                <a:lnTo>
                  <a:pt x="5744603" y="393700"/>
                </a:lnTo>
                <a:lnTo>
                  <a:pt x="5744603" y="1968373"/>
                </a:lnTo>
                <a:lnTo>
                  <a:pt x="5741174" y="2017776"/>
                </a:lnTo>
                <a:lnTo>
                  <a:pt x="5731268" y="2065401"/>
                </a:lnTo>
                <a:lnTo>
                  <a:pt x="5715012" y="2110740"/>
                </a:lnTo>
                <a:lnTo>
                  <a:pt x="5693041" y="2153539"/>
                </a:lnTo>
                <a:lnTo>
                  <a:pt x="5665736" y="2193417"/>
                </a:lnTo>
                <a:lnTo>
                  <a:pt x="5633605" y="2229866"/>
                </a:lnTo>
                <a:lnTo>
                  <a:pt x="5596775" y="2262759"/>
                </a:lnTo>
                <a:lnTo>
                  <a:pt x="5555881" y="2291588"/>
                </a:lnTo>
                <a:lnTo>
                  <a:pt x="5511431" y="2315972"/>
                </a:lnTo>
                <a:lnTo>
                  <a:pt x="5463552" y="2335657"/>
                </a:lnTo>
                <a:lnTo>
                  <a:pt x="5412752" y="2350135"/>
                </a:lnTo>
                <a:lnTo>
                  <a:pt x="5359666" y="2359025"/>
                </a:lnTo>
                <a:lnTo>
                  <a:pt x="5304421" y="2362073"/>
                </a:lnTo>
                <a:lnTo>
                  <a:pt x="440270" y="2362073"/>
                </a:lnTo>
                <a:lnTo>
                  <a:pt x="385051" y="2359025"/>
                </a:lnTo>
                <a:lnTo>
                  <a:pt x="331863" y="2350135"/>
                </a:lnTo>
                <a:lnTo>
                  <a:pt x="281139" y="2335657"/>
                </a:lnTo>
                <a:lnTo>
                  <a:pt x="233299" y="2315972"/>
                </a:lnTo>
                <a:lnTo>
                  <a:pt x="188734" y="2291588"/>
                </a:lnTo>
                <a:lnTo>
                  <a:pt x="147866" y="2262759"/>
                </a:lnTo>
                <a:lnTo>
                  <a:pt x="111112" y="2229866"/>
                </a:lnTo>
                <a:lnTo>
                  <a:pt x="78879" y="2193417"/>
                </a:lnTo>
                <a:lnTo>
                  <a:pt x="51587" y="2153539"/>
                </a:lnTo>
                <a:lnTo>
                  <a:pt x="29641" y="2110740"/>
                </a:lnTo>
                <a:lnTo>
                  <a:pt x="13449" y="2065401"/>
                </a:lnTo>
                <a:lnTo>
                  <a:pt x="3428" y="2017776"/>
                </a:lnTo>
                <a:lnTo>
                  <a:pt x="0" y="1968373"/>
                </a:lnTo>
                <a:lnTo>
                  <a:pt x="0" y="39370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1160" y="4262501"/>
            <a:ext cx="5744845" cy="2362200"/>
          </a:xfrm>
          <a:custGeom>
            <a:avLst/>
            <a:gdLst/>
            <a:ahLst/>
            <a:cxnLst/>
            <a:rect l="l" t="t" r="r" b="b"/>
            <a:pathLst>
              <a:path w="5744845" h="2362200">
                <a:moveTo>
                  <a:pt x="0" y="393700"/>
                </a:moveTo>
                <a:lnTo>
                  <a:pt x="3428" y="344297"/>
                </a:lnTo>
                <a:lnTo>
                  <a:pt x="13449" y="296799"/>
                </a:lnTo>
                <a:lnTo>
                  <a:pt x="29629" y="251332"/>
                </a:lnTo>
                <a:lnTo>
                  <a:pt x="51587" y="208534"/>
                </a:lnTo>
                <a:lnTo>
                  <a:pt x="78879" y="168782"/>
                </a:lnTo>
                <a:lnTo>
                  <a:pt x="111112" y="132206"/>
                </a:lnTo>
                <a:lnTo>
                  <a:pt x="147866" y="99313"/>
                </a:lnTo>
                <a:lnTo>
                  <a:pt x="188734" y="70485"/>
                </a:lnTo>
                <a:lnTo>
                  <a:pt x="233299" y="46100"/>
                </a:lnTo>
                <a:lnTo>
                  <a:pt x="281139" y="26543"/>
                </a:lnTo>
                <a:lnTo>
                  <a:pt x="331863" y="12065"/>
                </a:lnTo>
                <a:lnTo>
                  <a:pt x="385038" y="3048"/>
                </a:lnTo>
                <a:lnTo>
                  <a:pt x="440270" y="0"/>
                </a:lnTo>
                <a:lnTo>
                  <a:pt x="5304421" y="0"/>
                </a:lnTo>
                <a:lnTo>
                  <a:pt x="5359666" y="3048"/>
                </a:lnTo>
                <a:lnTo>
                  <a:pt x="5412752" y="12065"/>
                </a:lnTo>
                <a:lnTo>
                  <a:pt x="5463552" y="26543"/>
                </a:lnTo>
                <a:lnTo>
                  <a:pt x="5511431" y="46100"/>
                </a:lnTo>
                <a:lnTo>
                  <a:pt x="5555881" y="70485"/>
                </a:lnTo>
                <a:lnTo>
                  <a:pt x="5596775" y="99313"/>
                </a:lnTo>
                <a:lnTo>
                  <a:pt x="5633605" y="132206"/>
                </a:lnTo>
                <a:lnTo>
                  <a:pt x="5665736" y="168782"/>
                </a:lnTo>
                <a:lnTo>
                  <a:pt x="5693041" y="208534"/>
                </a:lnTo>
                <a:lnTo>
                  <a:pt x="5715012" y="251332"/>
                </a:lnTo>
                <a:lnTo>
                  <a:pt x="5731268" y="296799"/>
                </a:lnTo>
                <a:lnTo>
                  <a:pt x="5741174" y="344297"/>
                </a:lnTo>
                <a:lnTo>
                  <a:pt x="5744603" y="393700"/>
                </a:lnTo>
                <a:lnTo>
                  <a:pt x="5744603" y="1968398"/>
                </a:lnTo>
                <a:lnTo>
                  <a:pt x="5741174" y="2017801"/>
                </a:lnTo>
                <a:lnTo>
                  <a:pt x="5731268" y="2065375"/>
                </a:lnTo>
                <a:lnTo>
                  <a:pt x="5715012" y="2110740"/>
                </a:lnTo>
                <a:lnTo>
                  <a:pt x="5693041" y="2153526"/>
                </a:lnTo>
                <a:lnTo>
                  <a:pt x="5665736" y="2193378"/>
                </a:lnTo>
                <a:lnTo>
                  <a:pt x="5633605" y="2229916"/>
                </a:lnTo>
                <a:lnTo>
                  <a:pt x="5596775" y="2262771"/>
                </a:lnTo>
                <a:lnTo>
                  <a:pt x="5555881" y="2291588"/>
                </a:lnTo>
                <a:lnTo>
                  <a:pt x="5511431" y="2315984"/>
                </a:lnTo>
                <a:lnTo>
                  <a:pt x="5463552" y="2335606"/>
                </a:lnTo>
                <a:lnTo>
                  <a:pt x="5412752" y="2350071"/>
                </a:lnTo>
                <a:lnTo>
                  <a:pt x="5359666" y="2359025"/>
                </a:lnTo>
                <a:lnTo>
                  <a:pt x="5304421" y="2362098"/>
                </a:lnTo>
                <a:lnTo>
                  <a:pt x="440270" y="2362098"/>
                </a:lnTo>
                <a:lnTo>
                  <a:pt x="385038" y="2359025"/>
                </a:lnTo>
                <a:lnTo>
                  <a:pt x="331863" y="2350071"/>
                </a:lnTo>
                <a:lnTo>
                  <a:pt x="281139" y="2335606"/>
                </a:lnTo>
                <a:lnTo>
                  <a:pt x="233299" y="2315984"/>
                </a:lnTo>
                <a:lnTo>
                  <a:pt x="188734" y="2291588"/>
                </a:lnTo>
                <a:lnTo>
                  <a:pt x="147866" y="2262771"/>
                </a:lnTo>
                <a:lnTo>
                  <a:pt x="111112" y="2229916"/>
                </a:lnTo>
                <a:lnTo>
                  <a:pt x="78879" y="2193378"/>
                </a:lnTo>
                <a:lnTo>
                  <a:pt x="51587" y="2153526"/>
                </a:lnTo>
                <a:lnTo>
                  <a:pt x="29629" y="2110740"/>
                </a:lnTo>
                <a:lnTo>
                  <a:pt x="13449" y="2065375"/>
                </a:lnTo>
                <a:lnTo>
                  <a:pt x="3428" y="2017801"/>
                </a:lnTo>
                <a:lnTo>
                  <a:pt x="0" y="1968398"/>
                </a:lnTo>
                <a:lnTo>
                  <a:pt x="0" y="39370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236675" y="4295013"/>
            <a:ext cx="3907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Tipificações: os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atos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puníveis (art.</a:t>
            </a:r>
            <a:r>
              <a:rPr sz="1400" b="1" spc="-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5.º)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74675" y="4691253"/>
            <a:ext cx="525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I -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prometer, oferecer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dar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vantagem indevida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agente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74675" y="4874132"/>
            <a:ext cx="3646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terceira pessoa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ele</a:t>
            </a:r>
            <a:r>
              <a:rPr sz="12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relacionada;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74675" y="5057013"/>
            <a:ext cx="4970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II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financiar, custear, patrocinar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, (...)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subvencionar</a:t>
            </a:r>
            <a:r>
              <a:rPr sz="1200" b="1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74675" y="5239892"/>
            <a:ext cx="3340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prática dos atos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ilícitos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previstos nesta</a:t>
            </a:r>
            <a:r>
              <a:rPr sz="12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Lei;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74675" y="5422772"/>
            <a:ext cx="4881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III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(...) utilizar-se de interposta pessoa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física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jurídica</a:t>
            </a:r>
            <a:r>
              <a:rPr sz="12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74675" y="5605678"/>
            <a:ext cx="5387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ocultar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dissimular seus reais interesses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identidade</a:t>
            </a:r>
            <a:r>
              <a:rPr sz="12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dos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74675" y="5788558"/>
            <a:ext cx="2593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beneficiários dos atos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praticados;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74675" y="5971743"/>
            <a:ext cx="4726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IV -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no tocante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licitações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contratos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: (tipos</a:t>
            </a:r>
            <a:r>
              <a:rPr sz="12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específicos)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74675" y="6154623"/>
            <a:ext cx="52463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V –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dificultar atividade de investigação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fiscalização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r>
              <a:rPr sz="12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74675" y="6337503"/>
            <a:ext cx="2704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agentes públicos,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intervir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2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536817" y="4348734"/>
            <a:ext cx="52006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A Lei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Anticorrupção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se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aplica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às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entidades</a:t>
            </a:r>
            <a:r>
              <a:rPr sz="1600" b="1" spc="18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do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548881" y="4587621"/>
            <a:ext cx="5177155" cy="0"/>
          </a:xfrm>
          <a:custGeom>
            <a:avLst/>
            <a:gdLst/>
            <a:ahLst/>
            <a:cxnLst/>
            <a:rect l="l" t="t" r="r" b="b"/>
            <a:pathLst>
              <a:path w="5177155">
                <a:moveTo>
                  <a:pt x="0" y="0"/>
                </a:moveTo>
                <a:lnTo>
                  <a:pt x="5177028" y="0"/>
                </a:lnTo>
              </a:path>
            </a:pathLst>
          </a:custGeom>
          <a:ln w="2133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253221" y="4592523"/>
            <a:ext cx="17697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Terceiro</a:t>
            </a:r>
            <a:r>
              <a:rPr sz="1600" b="1" spc="-3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Setor?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264906" y="4831460"/>
            <a:ext cx="1743710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0" y="0"/>
                </a:moveTo>
                <a:lnTo>
                  <a:pt x="1743455" y="0"/>
                </a:lnTo>
              </a:path>
            </a:pathLst>
          </a:custGeom>
          <a:ln w="2133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344792" y="4836667"/>
            <a:ext cx="558800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Sim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entidades podem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responsabilizadas  no âmbito administrativo e civil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pelos atos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tipificados</a:t>
            </a:r>
            <a:r>
              <a:rPr sz="16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6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6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anticorrupção.</a:t>
            </a:r>
            <a:r>
              <a:rPr sz="16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Além</a:t>
            </a:r>
            <a:r>
              <a:rPr sz="16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disso,</a:t>
            </a:r>
            <a:r>
              <a:rPr sz="16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344792" y="5568188"/>
            <a:ext cx="558546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responsabilização 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associações e fundações  não exclui 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seus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dirigentes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600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administradores</a:t>
            </a:r>
            <a:r>
              <a:rPr sz="1600" spc="3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spc="3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3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qualquer</a:t>
            </a:r>
            <a:r>
              <a:rPr sz="1600" spc="3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344792" y="6300012"/>
            <a:ext cx="33337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física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participe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ato</a:t>
            </a:r>
            <a:r>
              <a:rPr sz="16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ilícito.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91414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91414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xfrm>
            <a:off x="78739" y="122935"/>
            <a:ext cx="10414064" cy="37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spc="-5" dirty="0"/>
              <a:t>2. </a:t>
            </a:r>
            <a:r>
              <a:rPr lang="pt-BR" u="sng" spc="-5" dirty="0"/>
              <a:t>Terceiro Setor e Pandemia Covid-19</a:t>
            </a:r>
            <a:endParaRPr u="sng" spc="-5" dirty="0"/>
          </a:p>
        </p:txBody>
      </p:sp>
      <p:sp>
        <p:nvSpPr>
          <p:cNvPr id="54" name="object 54"/>
          <p:cNvSpPr/>
          <p:nvPr/>
        </p:nvSpPr>
        <p:spPr>
          <a:xfrm>
            <a:off x="91441" y="477773"/>
            <a:ext cx="3929379" cy="0"/>
          </a:xfrm>
          <a:custGeom>
            <a:avLst/>
            <a:gdLst/>
            <a:ahLst/>
            <a:cxnLst/>
            <a:rect l="l" t="t" r="r" b="b"/>
            <a:pathLst>
              <a:path w="3929379">
                <a:moveTo>
                  <a:pt x="0" y="0"/>
                </a:moveTo>
                <a:lnTo>
                  <a:pt x="392887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487" y="973708"/>
            <a:ext cx="7771130" cy="0"/>
          </a:xfrm>
          <a:custGeom>
            <a:avLst/>
            <a:gdLst/>
            <a:ahLst/>
            <a:cxnLst/>
            <a:rect l="l" t="t" r="r" b="b"/>
            <a:pathLst>
              <a:path w="7771130">
                <a:moveTo>
                  <a:pt x="0" y="0"/>
                </a:moveTo>
                <a:lnTo>
                  <a:pt x="7770850" y="0"/>
                </a:lnTo>
              </a:path>
            </a:pathLst>
          </a:custGeom>
          <a:ln w="21336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27812" y="734060"/>
            <a:ext cx="1198372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1600" b="1" spc="-10" dirty="0">
                <a:solidFill>
                  <a:srgbClr val="A33E27"/>
                </a:solidFill>
                <a:latin typeface="Verdana"/>
                <a:cs typeface="Verdana"/>
              </a:rPr>
              <a:t>Avaliação do Terceiro Setor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endParaRPr lang="pt-BR" sz="1600" spc="-5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2C2D2C"/>
                </a:solidFill>
                <a:latin typeface="Verdana"/>
                <a:cs typeface="Verdana"/>
              </a:rPr>
              <a:t>A percepção da população acerca das </a:t>
            </a:r>
            <a:r>
              <a:rPr lang="pt-BR" sz="1600" spc="-5" dirty="0" err="1">
                <a:solidFill>
                  <a:srgbClr val="2C2D2C"/>
                </a:solidFill>
                <a:latin typeface="Verdana"/>
                <a:cs typeface="Verdana"/>
              </a:rPr>
              <a:t>OSCs</a:t>
            </a:r>
            <a:r>
              <a:rPr lang="pt-BR" sz="1600" spc="-5" dirty="0">
                <a:solidFill>
                  <a:srgbClr val="2C2D2C"/>
                </a:solidFill>
                <a:latin typeface="Verdana"/>
                <a:cs typeface="Verdana"/>
              </a:rPr>
              <a:t> tem mudado consideravelmente nos últimos anos: a avaliação positiva das entidades subiu de 73% em 2018 para 82% em 2019.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27775" y="3850154"/>
            <a:ext cx="549783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55700" algn="l"/>
                <a:tab pos="2388870" algn="l"/>
                <a:tab pos="3721100" algn="l"/>
                <a:tab pos="4110990" algn="l"/>
                <a:tab pos="5235575" algn="l"/>
              </a:tabLst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quai</a:t>
            </a:r>
            <a:r>
              <a:rPr sz="1400" b="1" spc="-2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r	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fu</a:t>
            </a:r>
            <a:r>
              <a:rPr sz="1400" b="1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daç</a:t>
            </a:r>
            <a:r>
              <a:rPr sz="1400" b="1" spc="-15" dirty="0">
                <a:solidFill>
                  <a:srgbClr val="FFFFFF"/>
                </a:solidFill>
                <a:latin typeface="Verdana"/>
                <a:cs typeface="Verdana"/>
              </a:rPr>
              <a:t>õ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,	</a:t>
            </a:r>
            <a:r>
              <a:rPr sz="1400" b="1" spc="-1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ssoc</a:t>
            </a:r>
            <a:r>
              <a:rPr sz="1400" b="1" spc="-1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ações	</a:t>
            </a:r>
            <a:r>
              <a:rPr sz="1400" b="1" spc="-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lang="pt-BR" sz="1400" b="1" spc="-5" dirty="0">
                <a:latin typeface="Verdana"/>
                <a:cs typeface="Verdana"/>
              </a:rPr>
              <a:t>Fonte:</a:t>
            </a:r>
            <a:r>
              <a:rPr lang="pt-BR" sz="1400" dirty="0">
                <a:latin typeface="Verdana"/>
                <a:cs typeface="Verdana"/>
              </a:rPr>
              <a:t> IDIS</a:t>
            </a:r>
            <a:endParaRPr lang="pt-BR" sz="1400" b="1" spc="-5" dirty="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40487" y="4328576"/>
            <a:ext cx="487395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600" b="1" u="sng" dirty="0">
                <a:solidFill>
                  <a:schemeClr val="accent2"/>
                </a:solidFill>
                <a:latin typeface="Verdana"/>
                <a:cs typeface="Verdana"/>
              </a:rPr>
              <a:t>Postura do Terceiro Setor na pandemia</a:t>
            </a:r>
            <a:endParaRPr sz="1600" u="sng" dirty="0">
              <a:solidFill>
                <a:schemeClr val="accent2"/>
              </a:solidFill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40486" y="4831461"/>
            <a:ext cx="5345913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pt-BR" sz="1600" spc="-5" dirty="0">
                <a:solidFill>
                  <a:srgbClr val="2C2D2C"/>
                </a:solidFill>
                <a:latin typeface="Verdana"/>
                <a:cs typeface="Verdana"/>
              </a:rPr>
              <a:t>Entidades têm sido muito atuantes durante a pandemia ao canalizar esforços e recursos para minimizar os impactos da Covid-19, especialmente em locais onde o Poder Público é mais omisso – como nas periferias e comunidades carentes.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434349" y="4348734"/>
            <a:ext cx="5391256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1600" b="1" spc="-5" dirty="0">
                <a:solidFill>
                  <a:srgbClr val="D15A3D"/>
                </a:solidFill>
                <a:latin typeface="Verdana"/>
                <a:cs typeface="Verdana"/>
              </a:rPr>
              <a:t>Desafios e impactos da crise no Terceiro Setor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548881" y="4587621"/>
            <a:ext cx="5177155" cy="0"/>
          </a:xfrm>
          <a:custGeom>
            <a:avLst/>
            <a:gdLst/>
            <a:ahLst/>
            <a:cxnLst/>
            <a:rect l="l" t="t" r="r" b="b"/>
            <a:pathLst>
              <a:path w="5177155">
                <a:moveTo>
                  <a:pt x="0" y="0"/>
                </a:moveTo>
                <a:lnTo>
                  <a:pt x="5177028" y="0"/>
                </a:lnTo>
              </a:path>
            </a:pathLst>
          </a:custGeom>
          <a:ln w="21336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344792" y="4836667"/>
            <a:ext cx="5588000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lang="pt-BR" sz="1600" spc="-5" dirty="0">
                <a:solidFill>
                  <a:srgbClr val="2C2D2C"/>
                </a:solidFill>
                <a:latin typeface="Verdana"/>
                <a:cs typeface="Verdana"/>
              </a:rPr>
              <a:t>A crise econômica decorrente da pandemia vai impactar negativamente a gestão das </a:t>
            </a:r>
            <a:r>
              <a:rPr lang="pt-BR" sz="1600" spc="-5" dirty="0" err="1">
                <a:solidFill>
                  <a:srgbClr val="2C2D2C"/>
                </a:solidFill>
                <a:latin typeface="Verdana"/>
                <a:cs typeface="Verdana"/>
              </a:rPr>
              <a:t>OSCs</a:t>
            </a:r>
            <a:r>
              <a:rPr lang="pt-BR" sz="1600" spc="-5" dirty="0">
                <a:solidFill>
                  <a:srgbClr val="2C2D2C"/>
                </a:solidFill>
                <a:latin typeface="Verdana"/>
                <a:cs typeface="Verdana"/>
              </a:rPr>
              <a:t>. É preciso, portanto, identificar as necessidades dessas entidades por meio de um debate amplo entre os atores internos e externos, a fim de produzir soluções rápidas e eficazes.</a:t>
            </a:r>
            <a:endParaRPr sz="1600" dirty="0">
              <a:latin typeface="Verdana"/>
              <a:cs typeface="Verdana"/>
            </a:endParaRPr>
          </a:p>
        </p:txBody>
      </p:sp>
      <p:pic>
        <p:nvPicPr>
          <p:cNvPr id="93" name="Imagem 9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012" y="1873275"/>
            <a:ext cx="84391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28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91414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91414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xfrm>
            <a:off x="78739" y="122935"/>
            <a:ext cx="10414064" cy="37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spc="-5" dirty="0"/>
              <a:t>2. </a:t>
            </a:r>
            <a:r>
              <a:rPr lang="pt-BR" u="sng" spc="-5" dirty="0"/>
              <a:t>Terceiro Setor e Pandemia Covid-19</a:t>
            </a:r>
            <a:endParaRPr u="sng" spc="-5" dirty="0"/>
          </a:p>
        </p:txBody>
      </p:sp>
      <p:sp>
        <p:nvSpPr>
          <p:cNvPr id="54" name="object 54"/>
          <p:cNvSpPr/>
          <p:nvPr/>
        </p:nvSpPr>
        <p:spPr>
          <a:xfrm>
            <a:off x="91441" y="477773"/>
            <a:ext cx="3929379" cy="0"/>
          </a:xfrm>
          <a:custGeom>
            <a:avLst/>
            <a:gdLst/>
            <a:ahLst/>
            <a:cxnLst/>
            <a:rect l="l" t="t" r="r" b="b"/>
            <a:pathLst>
              <a:path w="3929379">
                <a:moveTo>
                  <a:pt x="0" y="0"/>
                </a:moveTo>
                <a:lnTo>
                  <a:pt x="392887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487" y="973708"/>
            <a:ext cx="7771130" cy="0"/>
          </a:xfrm>
          <a:custGeom>
            <a:avLst/>
            <a:gdLst/>
            <a:ahLst/>
            <a:cxnLst/>
            <a:rect l="l" t="t" r="r" b="b"/>
            <a:pathLst>
              <a:path w="7771130">
                <a:moveTo>
                  <a:pt x="0" y="0"/>
                </a:moveTo>
                <a:lnTo>
                  <a:pt x="7770850" y="0"/>
                </a:lnTo>
              </a:path>
            </a:pathLst>
          </a:custGeom>
          <a:ln w="21336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95857" y="672046"/>
            <a:ext cx="11794313" cy="2958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lang="pt-BR" sz="1600" b="1" spc="-10" dirty="0">
                <a:solidFill>
                  <a:srgbClr val="A33E27"/>
                </a:solidFill>
                <a:latin typeface="Verdana"/>
                <a:cs typeface="Verdana"/>
              </a:rPr>
              <a:t>Regulação tardia sobre as parcerias, no contexto da pandemia</a:t>
            </a:r>
            <a:endParaRPr sz="16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endParaRPr lang="pt-BR" sz="1600" spc="-5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lang="pt-BR" sz="1600" b="1" spc="-5" dirty="0">
                <a:solidFill>
                  <a:schemeClr val="accent2">
                    <a:lumMod val="50000"/>
                  </a:schemeClr>
                </a:solidFill>
                <a:latin typeface="Verdana"/>
                <a:cs typeface="Verdana"/>
              </a:rPr>
              <a:t>Lei Federal nº 14215/2021</a:t>
            </a:r>
          </a:p>
          <a:p>
            <a:pPr marL="12700" algn="just">
              <a:lnSpc>
                <a:spcPct val="100000"/>
              </a:lnSpc>
            </a:pPr>
            <a:r>
              <a:rPr lang="pt-BR" sz="1600" spc="-5" dirty="0">
                <a:solidFill>
                  <a:srgbClr val="2C2D2C"/>
                </a:solidFill>
                <a:latin typeface="Verdana"/>
                <a:cs typeface="Verdana"/>
              </a:rPr>
              <a:t>Institui normas de caráter transitório aplicáveis a parcerias celebradas pela administração pública durante a vigência de medidas restritivas relacionadas ao combate à pandemia de covid-19, e dá outras providências.</a:t>
            </a:r>
          </a:p>
          <a:p>
            <a:pPr marL="12700" algn="just">
              <a:lnSpc>
                <a:spcPct val="100000"/>
              </a:lnSpc>
            </a:pPr>
            <a:endParaRPr lang="pt-BR" sz="1600" spc="-5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lang="pt-BR" sz="1600" b="1" spc="-5" dirty="0">
                <a:solidFill>
                  <a:srgbClr val="2C2D2C"/>
                </a:solidFill>
                <a:latin typeface="Verdana"/>
                <a:cs typeface="Verdana"/>
              </a:rPr>
              <a:t>Art. 1º </a:t>
            </a:r>
            <a:r>
              <a:rPr lang="pt-BR" sz="1600" spc="-5" dirty="0">
                <a:solidFill>
                  <a:srgbClr val="2C2D2C"/>
                </a:solidFill>
                <a:latin typeface="Verdana"/>
                <a:cs typeface="Verdana"/>
              </a:rPr>
              <a:t>As parcerias entre a administração pública e as organizações da sociedade civil celebradas nos termos da Lei nº 13.019, de 31 de julho de 2014, observarão o disposto nesta Lei enquanto durarem as medidas restritivas relacionadas ao combate à pandemia de covid-19.</a:t>
            </a:r>
          </a:p>
          <a:p>
            <a:pPr marL="12700" algn="just">
              <a:lnSpc>
                <a:spcPct val="100000"/>
              </a:lnSpc>
            </a:pPr>
            <a:r>
              <a:rPr lang="pt-BR" sz="1600" spc="-5" dirty="0">
                <a:solidFill>
                  <a:srgbClr val="2C2D2C"/>
                </a:solidFill>
                <a:latin typeface="Verdana"/>
                <a:cs typeface="Verdana"/>
              </a:rPr>
              <a:t>Parágrafo único. O disposto no caput deste artigo estende-se aos instrumentos previstos no art. 3º da Lei nº 13.019, de 31 de julho de 2014.</a:t>
            </a:r>
          </a:p>
          <a:p>
            <a:pPr marL="12700" algn="just">
              <a:lnSpc>
                <a:spcPct val="100000"/>
              </a:lnSpc>
            </a:pPr>
            <a:endParaRPr lang="pt-BR" sz="1600" spc="-5" dirty="0">
              <a:solidFill>
                <a:srgbClr val="2C2D2C"/>
              </a:solidFill>
              <a:latin typeface="Verdana"/>
              <a:cs typeface="Verdana"/>
            </a:endParaRPr>
          </a:p>
        </p:txBody>
      </p:sp>
      <p:pic>
        <p:nvPicPr>
          <p:cNvPr id="57" name="Imagem 56">
            <a:extLst>
              <a:ext uri="{FF2B5EF4-FFF2-40B4-BE49-F238E27FC236}">
                <a16:creationId xmlns:a16="http://schemas.microsoft.com/office/drawing/2014/main" id="{77F453E9-C2F2-653D-0D9B-7DC766D32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228" y="3650118"/>
            <a:ext cx="1922777" cy="2730109"/>
          </a:xfrm>
          <a:prstGeom prst="rect">
            <a:avLst/>
          </a:prstGeom>
        </p:spPr>
      </p:pic>
      <p:sp>
        <p:nvSpPr>
          <p:cNvPr id="59" name="CaixaDeTexto 58">
            <a:extLst>
              <a:ext uri="{FF2B5EF4-FFF2-40B4-BE49-F238E27FC236}">
                <a16:creationId xmlns:a16="http://schemas.microsoft.com/office/drawing/2014/main" id="{E1FCE2A7-732B-223B-76CF-BC143E0607A9}"/>
              </a:ext>
            </a:extLst>
          </p:cNvPr>
          <p:cNvSpPr txBox="1"/>
          <p:nvPr/>
        </p:nvSpPr>
        <p:spPr>
          <a:xfrm>
            <a:off x="1077977" y="6383326"/>
            <a:ext cx="235610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1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(FADLALLAH; DAHER; EL-JARDALI, 2020)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09D8B8C6-0588-003E-D56C-2017D86C129D}"/>
              </a:ext>
            </a:extLst>
          </p:cNvPr>
          <p:cNvSpPr txBox="1"/>
          <p:nvPr/>
        </p:nvSpPr>
        <p:spPr>
          <a:xfrm>
            <a:off x="3405980" y="3724283"/>
            <a:ext cx="848419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</a:rPr>
              <a:t>Conforme traduzido e divulgado pelo Instituto Veredas e a Fundação Oswaldo Cruz no Brasil, as organizações da sociedade civil foram identificadas como importantes agentes no desempenho de respostas à pandemia, </a:t>
            </a:r>
            <a:r>
              <a:rPr lang="pt-BR" sz="1400" b="1" dirty="0">
                <a:latin typeface="Verdana" panose="020B0604030504040204" pitchFamily="34" charset="0"/>
                <a:ea typeface="Verdana" panose="020B0604030504040204" pitchFamily="34" charset="0"/>
              </a:rPr>
              <a:t>por exercerem ações de orientação social</a:t>
            </a: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pt-B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</a:rPr>
              <a:t>Em relação às ações tomadas pelas organizações da sociedade civil, foram apontados:</a:t>
            </a:r>
          </a:p>
          <a:p>
            <a:pPr algn="just"/>
            <a:endParaRPr lang="pt-B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</a:rPr>
              <a:t> os serviços de educação em saúde pública com o empoderamento da comunidade e a contribuição para a solidariedade. </a:t>
            </a:r>
          </a:p>
          <a:p>
            <a:pPr algn="just"/>
            <a:endParaRPr lang="pt-B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</a:rPr>
              <a:t>O estudo destacou, como medida pelas organizações, a propagação de informações sobre comportamentos de precaução, incluindo o distanciamento social, lavagem das mãos e higienização. </a:t>
            </a:r>
          </a:p>
        </p:txBody>
      </p:sp>
    </p:spTree>
    <p:extLst>
      <p:ext uri="{BB962C8B-B14F-4D97-AF65-F5344CB8AC3E}">
        <p14:creationId xmlns:p14="http://schemas.microsoft.com/office/powerpoint/2010/main" val="274917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93776"/>
            <a:ext cx="0" cy="6364605"/>
          </a:xfrm>
          <a:custGeom>
            <a:avLst/>
            <a:gdLst/>
            <a:ahLst/>
            <a:cxnLst/>
            <a:rect l="l" t="t" r="r" b="b"/>
            <a:pathLst>
              <a:path h="6364605">
                <a:moveTo>
                  <a:pt x="0" y="0"/>
                </a:moveTo>
                <a:lnTo>
                  <a:pt x="0" y="6364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91414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441" y="477773"/>
            <a:ext cx="3929379" cy="0"/>
          </a:xfrm>
          <a:custGeom>
            <a:avLst/>
            <a:gdLst/>
            <a:ahLst/>
            <a:cxnLst/>
            <a:rect l="l" t="t" r="r" b="b"/>
            <a:pathLst>
              <a:path w="3929379">
                <a:moveTo>
                  <a:pt x="0" y="0"/>
                </a:moveTo>
                <a:lnTo>
                  <a:pt x="392887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487" y="973708"/>
            <a:ext cx="7771130" cy="0"/>
          </a:xfrm>
          <a:custGeom>
            <a:avLst/>
            <a:gdLst/>
            <a:ahLst/>
            <a:cxnLst/>
            <a:rect l="l" t="t" r="r" b="b"/>
            <a:pathLst>
              <a:path w="7771130">
                <a:moveTo>
                  <a:pt x="0" y="0"/>
                </a:moveTo>
                <a:lnTo>
                  <a:pt x="7770850" y="0"/>
                </a:lnTo>
              </a:path>
            </a:pathLst>
          </a:custGeom>
          <a:ln w="21336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11"/>
          <p:cNvSpPr txBox="1">
            <a:spLocks noGrp="1"/>
          </p:cNvSpPr>
          <p:nvPr>
            <p:ph type="title"/>
          </p:nvPr>
        </p:nvSpPr>
        <p:spPr>
          <a:xfrm>
            <a:off x="209003" y="128967"/>
            <a:ext cx="2708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spc="-5" dirty="0">
                <a:solidFill>
                  <a:srgbClr val="D15A3D"/>
                </a:solidFill>
                <a:latin typeface="Verdana"/>
                <a:cs typeface="Verdana"/>
              </a:rPr>
              <a:t>Referências</a:t>
            </a:r>
          </a:p>
        </p:txBody>
      </p:sp>
      <p:sp>
        <p:nvSpPr>
          <p:cNvPr id="66" name="object 2"/>
          <p:cNvSpPr txBox="1"/>
          <p:nvPr/>
        </p:nvSpPr>
        <p:spPr>
          <a:xfrm>
            <a:off x="583793" y="1025144"/>
            <a:ext cx="10702925" cy="4993034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algn="just"/>
            <a:r>
              <a:rPr lang="pt-BR" sz="1400" dirty="0">
                <a:latin typeface="Verdana" pitchFamily="34" charset="0"/>
                <a:ea typeface="Verdana" pitchFamily="34" charset="0"/>
              </a:rPr>
              <a:t>EXAME. Criticado por Bolsonaro, 3º setor se destaca na luta contra o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coronavírus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. Disponível em: &lt;</a:t>
            </a:r>
            <a:r>
              <a:rPr lang="pt-BR" sz="1400" u="sng" dirty="0">
                <a:latin typeface="Verdana" pitchFamily="34" charset="0"/>
                <a:ea typeface="Verdana" pitchFamily="34" charset="0"/>
                <a:hlinkClick r:id="rId2"/>
              </a:rPr>
              <a:t>https://exame.com/economia/criticado-por-bolsonaro-3-setor-se-destaca-na-luta-contra-o-coronavirus/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&gt;. Acesso em: 10 ago. 2020.</a:t>
            </a:r>
          </a:p>
          <a:p>
            <a:pPr algn="just"/>
            <a:endParaRPr lang="pt-BR" sz="14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BR" sz="1400" dirty="0">
                <a:latin typeface="Verdana" pitchFamily="34" charset="0"/>
                <a:ea typeface="Verdana" pitchFamily="34" charset="0"/>
              </a:rPr>
              <a:t>FADLALLAH, Racha; DAHER,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Najla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; EL-JARDALI,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Fadi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. K2P COVID-19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Rapid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 Response Series: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Strengthening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the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 Role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of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 Local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and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International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 Non-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Governmental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Organizations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 in </a:t>
            </a:r>
            <a:r>
              <a:rPr lang="pt-BR" sz="1400" b="1" dirty="0" err="1">
                <a:latin typeface="Verdana" pitchFamily="34" charset="0"/>
                <a:ea typeface="Verdana" pitchFamily="34" charset="0"/>
              </a:rPr>
              <a:t>Pandemic</a:t>
            </a:r>
            <a:r>
              <a:rPr lang="pt-BR" sz="1400" b="1" dirty="0">
                <a:latin typeface="Verdana" pitchFamily="34" charset="0"/>
                <a:ea typeface="Verdana" pitchFamily="34" charset="0"/>
              </a:rPr>
              <a:t> Responses, </a:t>
            </a:r>
            <a:r>
              <a:rPr lang="pt-BR" sz="1400" b="1" dirty="0" err="1">
                <a:latin typeface="Verdana" pitchFamily="34" charset="0"/>
                <a:ea typeface="Verdana" pitchFamily="34" charset="0"/>
              </a:rPr>
              <a:t>Knowledge</a:t>
            </a:r>
            <a:r>
              <a:rPr lang="pt-BR" sz="1400" b="1" dirty="0">
                <a:latin typeface="Verdana" pitchFamily="34" charset="0"/>
                <a:ea typeface="Verdana" pitchFamily="34" charset="0"/>
              </a:rPr>
              <a:t> </a:t>
            </a:r>
            <a:r>
              <a:rPr lang="pt-BR" sz="1400" b="1" dirty="0" err="1">
                <a:latin typeface="Verdana" pitchFamily="34" charset="0"/>
                <a:ea typeface="Verdana" pitchFamily="34" charset="0"/>
              </a:rPr>
              <a:t>to</a:t>
            </a:r>
            <a:r>
              <a:rPr lang="pt-BR" sz="1400" b="1" dirty="0">
                <a:latin typeface="Verdana" pitchFamily="34" charset="0"/>
                <a:ea typeface="Verdana" pitchFamily="34" charset="0"/>
              </a:rPr>
              <a:t> </a:t>
            </a:r>
            <a:r>
              <a:rPr lang="pt-BR" sz="1400" b="1" dirty="0" err="1">
                <a:latin typeface="Verdana" pitchFamily="34" charset="0"/>
                <a:ea typeface="Verdana" pitchFamily="34" charset="0"/>
              </a:rPr>
              <a:t>Policy</a:t>
            </a:r>
            <a:r>
              <a:rPr lang="pt-BR" sz="1400" b="1" dirty="0">
                <a:latin typeface="Verdana" pitchFamily="34" charset="0"/>
                <a:ea typeface="Verdana" pitchFamily="34" charset="0"/>
              </a:rPr>
              <a:t> (K2P) Center, </a:t>
            </a:r>
            <a:r>
              <a:rPr lang="pt-BR" sz="1400" b="1" dirty="0" err="1">
                <a:latin typeface="Verdana" pitchFamily="34" charset="0"/>
                <a:ea typeface="Verdana" pitchFamily="34" charset="0"/>
              </a:rPr>
              <a:t>Beirut</a:t>
            </a:r>
            <a:r>
              <a:rPr lang="pt-BR" sz="1400" b="1" dirty="0">
                <a:latin typeface="Verdana" pitchFamily="34" charset="0"/>
                <a:ea typeface="Verdana" pitchFamily="34" charset="0"/>
              </a:rPr>
              <a:t>, </a:t>
            </a:r>
            <a:r>
              <a:rPr lang="pt-BR" sz="1400" b="1" dirty="0" err="1">
                <a:latin typeface="Verdana" pitchFamily="34" charset="0"/>
                <a:ea typeface="Verdana" pitchFamily="34" charset="0"/>
              </a:rPr>
              <a:t>Lebanon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March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 31 (2020). Disponível em &lt;https://mapaosc.ipea.gov.br/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cms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/arquivos/</a:t>
            </a:r>
            <a:r>
              <a:rPr lang="pt-BR" sz="1400" dirty="0" err="1">
                <a:latin typeface="Verdana" pitchFamily="34" charset="0"/>
                <a:ea typeface="Verdana" pitchFamily="34" charset="0"/>
              </a:rPr>
              <a:t>publications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/1289-veredascovid19compac.pdf&gt; Acesso em 07 dez 2020.</a:t>
            </a:r>
          </a:p>
          <a:p>
            <a:pPr algn="just"/>
            <a:br>
              <a:rPr lang="pt-BR" sz="1400" dirty="0">
                <a:latin typeface="Verdana" pitchFamily="34" charset="0"/>
                <a:ea typeface="Verdana" pitchFamily="34" charset="0"/>
              </a:rPr>
            </a:br>
            <a:r>
              <a:rPr lang="pt-BR" sz="1400" dirty="0">
                <a:latin typeface="Verdana" pitchFamily="34" charset="0"/>
                <a:ea typeface="Verdana" pitchFamily="34" charset="0"/>
              </a:rPr>
              <a:t>FOLHA DE S.PAULO. Cresce a confiança em ONGs no Brasil, diz pesquisa. Disponível em: &lt;</a:t>
            </a:r>
            <a:r>
              <a:rPr lang="pt-BR" sz="1400" u="sng" dirty="0">
                <a:latin typeface="Verdana" pitchFamily="34" charset="0"/>
                <a:ea typeface="Verdana" pitchFamily="34" charset="0"/>
                <a:hlinkClick r:id="rId3"/>
              </a:rPr>
              <a:t>https://www1.folha.uol.com.br/mercado/2020/07/cresce-a-confianca-em-ongs-no-brasil-diz-pesquisa.shtml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&gt;. Acesso em: 10 ago. 2020.</a:t>
            </a:r>
          </a:p>
          <a:p>
            <a:pPr algn="just"/>
            <a:br>
              <a:rPr lang="pt-BR" sz="1400" dirty="0">
                <a:latin typeface="Verdana" pitchFamily="34" charset="0"/>
                <a:ea typeface="Verdana" pitchFamily="34" charset="0"/>
              </a:rPr>
            </a:br>
            <a:r>
              <a:rPr lang="pt-BR" sz="1400" dirty="0">
                <a:latin typeface="Verdana" pitchFamily="34" charset="0"/>
                <a:ea typeface="Verdana" pitchFamily="34" charset="0"/>
              </a:rPr>
              <a:t>FOLHA DE S.PAULO. Pesquisa avalia impactos da crise da Covid-19 no terceiro setor. Disponível em: &lt;</a:t>
            </a:r>
            <a:r>
              <a:rPr lang="pt-BR" sz="1400" u="sng" dirty="0">
                <a:latin typeface="Verdana" pitchFamily="34" charset="0"/>
                <a:ea typeface="Verdana" pitchFamily="34" charset="0"/>
                <a:hlinkClick r:id="rId4"/>
              </a:rPr>
              <a:t>https://www1.folha.uol.com.br/empreendedorsocial/2020/05/pesquisa-avalia-impactos-da-crise-da-covid-19-no-terceiro-setor.shtml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&gt;. Acesso em: 10 ago. 2020.</a:t>
            </a:r>
          </a:p>
          <a:p>
            <a:pPr algn="just"/>
            <a:br>
              <a:rPr lang="pt-BR" sz="1400" dirty="0">
                <a:latin typeface="Verdana" pitchFamily="34" charset="0"/>
                <a:ea typeface="Verdana" pitchFamily="34" charset="0"/>
              </a:rPr>
            </a:br>
            <a:r>
              <a:rPr lang="pt-BR" sz="1400" dirty="0">
                <a:latin typeface="Verdana" pitchFamily="34" charset="0"/>
                <a:ea typeface="Verdana" pitchFamily="34" charset="0"/>
              </a:rPr>
              <a:t>INSTITUTO PARA O DESENVOLVIMENTO DO INVESTIMENTO SOCIAL. Percepção do impacto positivo das ONGs já estava aumentando antes da pandemia. Disponível em: &lt;</a:t>
            </a:r>
            <a:r>
              <a:rPr lang="pt-BR" sz="1400" u="sng" dirty="0">
                <a:latin typeface="Verdana" pitchFamily="34" charset="0"/>
                <a:ea typeface="Verdana" pitchFamily="34" charset="0"/>
                <a:hlinkClick r:id="rId5"/>
              </a:rPr>
              <a:t>https://www.idis.org.br/percepcao-do-impacto-positivo-das-ongs-ja-estava-aumentando-antes-da-pandemia-indica-idis/</a:t>
            </a:r>
            <a:r>
              <a:rPr lang="pt-BR" sz="1400" dirty="0">
                <a:latin typeface="Verdana" pitchFamily="34" charset="0"/>
                <a:ea typeface="Verdana" pitchFamily="34" charset="0"/>
              </a:rPr>
              <a:t>&gt;. Acesso em: 10 ago. 2020.</a:t>
            </a:r>
          </a:p>
          <a:p>
            <a:pPr algn="just"/>
            <a:endParaRPr lang="pt-BR" sz="1400" dirty="0">
              <a:latin typeface="Arial"/>
              <a:cs typeface="Arial"/>
            </a:endParaRPr>
          </a:p>
          <a:p>
            <a:pPr algn="just"/>
            <a:r>
              <a:rPr lang="pt-BR" sz="1400" dirty="0">
                <a:latin typeface="Verdana" pitchFamily="34" charset="0"/>
                <a:ea typeface="Verdana" pitchFamily="34" charset="0"/>
              </a:rPr>
              <a:t>IPEA. Boletim de Análise Político-Institucional: Organizações da Sociedade Civil no Brasil. (Org. Janine Mello), n. 20, Brasília: IPEA, 2019.</a:t>
            </a:r>
            <a:endParaRPr sz="1400" dirty="0">
              <a:latin typeface="Verdana" pitchFamily="34" charset="0"/>
              <a:ea typeface="Verdana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32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8346185" y="1774647"/>
            <a:ext cx="29591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8235" algn="l"/>
              </a:tabLst>
            </a:pPr>
            <a:r>
              <a:rPr sz="3600" b="0" i="0" dirty="0">
                <a:solidFill>
                  <a:srgbClr val="2C2D2C"/>
                </a:solidFill>
                <a:latin typeface="Verdana"/>
                <a:cs typeface="Verdana"/>
              </a:rPr>
              <a:t>ausên</a:t>
            </a:r>
            <a:r>
              <a:rPr sz="3600" b="0" i="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3600" b="0" i="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3600" b="0" i="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3600" b="0" i="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70228" y="593801"/>
            <a:ext cx="6827520" cy="30194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482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z="3200" b="1" spc="-10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  <a:endParaRPr sz="3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150" dirty="0">
              <a:latin typeface="Times New Roman"/>
              <a:cs typeface="Times New Roman"/>
            </a:endParaRPr>
          </a:p>
          <a:p>
            <a:pPr marL="469265" marR="5080" indent="-457200">
              <a:lnSpc>
                <a:spcPts val="3890"/>
              </a:lnSpc>
              <a:buClr>
                <a:srgbClr val="D15A3D"/>
              </a:buClr>
              <a:buSzPct val="97222"/>
              <a:buAutoNum type="arabicPeriod"/>
              <a:tabLst>
                <a:tab pos="471170" algn="l"/>
                <a:tab pos="2551430" algn="l"/>
                <a:tab pos="4618355" algn="l"/>
              </a:tabLst>
            </a:pPr>
            <a:r>
              <a:rPr sz="3600" spc="-8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egime	</a:t>
            </a:r>
            <a:r>
              <a:rPr sz="3600" spc="-5" dirty="0">
                <a:solidFill>
                  <a:srgbClr val="2C2D2C"/>
                </a:solidFill>
                <a:latin typeface="Verdana"/>
                <a:cs typeface="Verdana"/>
              </a:rPr>
              <a:t>jurídic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o	aplicá</a:t>
            </a:r>
            <a:r>
              <a:rPr sz="3600" spc="-3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3600" spc="-2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:  </a:t>
            </a:r>
            <a:r>
              <a:rPr sz="3600" spc="-5" dirty="0">
                <a:solidFill>
                  <a:srgbClr val="2C2D2C"/>
                </a:solidFill>
                <a:latin typeface="Verdana"/>
                <a:cs typeface="Verdana"/>
              </a:rPr>
              <a:t>consenso.</a:t>
            </a:r>
            <a:endParaRPr sz="3600" dirty="0">
              <a:latin typeface="Verdana"/>
              <a:cs typeface="Verdana"/>
            </a:endParaRPr>
          </a:p>
          <a:p>
            <a:pPr marL="2001520" lvl="1" indent="-1075690">
              <a:lnSpc>
                <a:spcPct val="100000"/>
              </a:lnSpc>
              <a:spcBef>
                <a:spcPts val="1310"/>
              </a:spcBef>
              <a:buClr>
                <a:srgbClr val="D15A3D"/>
              </a:buClr>
              <a:buAutoNum type="arabicPeriod"/>
              <a:tabLst>
                <a:tab pos="2002155" algn="l"/>
              </a:tabLst>
            </a:pPr>
            <a:r>
              <a:rPr sz="3600" spc="-30" dirty="0" err="1">
                <a:solidFill>
                  <a:srgbClr val="2C2D2C"/>
                </a:solidFill>
                <a:latin typeface="Verdana"/>
                <a:cs typeface="Verdana"/>
              </a:rPr>
              <a:t>Terceirização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84577" y="3713429"/>
            <a:ext cx="58191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D15A3D"/>
                </a:solidFill>
                <a:latin typeface="Verdana"/>
                <a:cs typeface="Verdana"/>
              </a:rPr>
              <a:t>1.2. 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Desvios e</a:t>
            </a:r>
            <a:r>
              <a:rPr sz="3600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3600" spc="-5" dirty="0" err="1">
                <a:solidFill>
                  <a:srgbClr val="2C2D2C"/>
                </a:solidFill>
                <a:latin typeface="Verdana"/>
                <a:cs typeface="Verdana"/>
              </a:rPr>
              <a:t>Corrupção</a:t>
            </a:r>
            <a:endParaRPr lang="pt-BR" sz="3600" spc="-5" dirty="0">
              <a:solidFill>
                <a:srgbClr val="2C2D2C"/>
              </a:solidFill>
              <a:latin typeface="Verdana"/>
              <a:cs typeface="Verdana"/>
            </a:endParaRPr>
          </a:p>
        </p:txBody>
      </p:sp>
      <p:sp>
        <p:nvSpPr>
          <p:cNvPr id="52" name="object 50"/>
          <p:cNvSpPr txBox="1"/>
          <p:nvPr/>
        </p:nvSpPr>
        <p:spPr>
          <a:xfrm>
            <a:off x="1243900" y="3889661"/>
            <a:ext cx="974877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5150" dirty="0">
              <a:latin typeface="Times New Roman"/>
              <a:cs typeface="Times New Roman"/>
            </a:endParaRPr>
          </a:p>
          <a:p>
            <a:pPr marL="12065" marR="5080">
              <a:lnSpc>
                <a:spcPts val="3890"/>
              </a:lnSpc>
              <a:buClr>
                <a:srgbClr val="D15A3D"/>
              </a:buClr>
              <a:buSzPct val="97222"/>
              <a:tabLst>
                <a:tab pos="471170" algn="l"/>
                <a:tab pos="2551430" algn="l"/>
                <a:tab pos="4618355" algn="l"/>
              </a:tabLst>
            </a:pPr>
            <a:r>
              <a:rPr lang="pt-BR" sz="3600" spc="-85" dirty="0">
                <a:solidFill>
                  <a:schemeClr val="accent2"/>
                </a:solidFill>
                <a:latin typeface="Verdana"/>
                <a:cs typeface="Verdana"/>
              </a:rPr>
              <a:t>2. </a:t>
            </a:r>
            <a:r>
              <a:rPr lang="pt-BR" sz="3600" spc="-85" dirty="0">
                <a:solidFill>
                  <a:srgbClr val="2C2D2C"/>
                </a:solidFill>
                <a:latin typeface="Verdana"/>
                <a:cs typeface="Verdana"/>
              </a:rPr>
              <a:t>Terceiro Setor e Pandemia </a:t>
            </a:r>
            <a:r>
              <a:rPr lang="pt-BR" sz="3600" spc="-85" dirty="0" err="1">
                <a:solidFill>
                  <a:srgbClr val="2C2D2C"/>
                </a:solidFill>
                <a:latin typeface="Verdana"/>
                <a:cs typeface="Verdana"/>
              </a:rPr>
              <a:t>Covid</a:t>
            </a:r>
            <a:r>
              <a:rPr lang="pt-BR" sz="3600" spc="-85" dirty="0">
                <a:solidFill>
                  <a:srgbClr val="2C2D2C"/>
                </a:solidFill>
                <a:latin typeface="Verdana"/>
                <a:cs typeface="Verdana"/>
              </a:rPr>
              <a:t> - 19</a:t>
            </a:r>
            <a:endParaRPr sz="3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35407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3540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xfrm>
            <a:off x="78739" y="66878"/>
            <a:ext cx="8721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 </a:t>
            </a:r>
            <a:r>
              <a:rPr spc="-5" dirty="0"/>
              <a:t>Regime jurídico aplicável: ausência de</a:t>
            </a:r>
            <a:r>
              <a:rPr spc="35" dirty="0"/>
              <a:t> </a:t>
            </a:r>
            <a:r>
              <a:rPr spc="-5" dirty="0"/>
              <a:t>consenso</a:t>
            </a:r>
          </a:p>
        </p:txBody>
      </p:sp>
      <p:sp>
        <p:nvSpPr>
          <p:cNvPr id="59" name="object 59"/>
          <p:cNvSpPr/>
          <p:nvPr/>
        </p:nvSpPr>
        <p:spPr>
          <a:xfrm>
            <a:off x="91439" y="421766"/>
            <a:ext cx="8699500" cy="0"/>
          </a:xfrm>
          <a:custGeom>
            <a:avLst/>
            <a:gdLst/>
            <a:ahLst/>
            <a:cxnLst/>
            <a:rect l="l" t="t" r="r" b="b"/>
            <a:pathLst>
              <a:path w="8699500">
                <a:moveTo>
                  <a:pt x="0" y="0"/>
                </a:moveTo>
                <a:lnTo>
                  <a:pt x="8698991" y="0"/>
                </a:lnTo>
              </a:path>
            </a:pathLst>
          </a:custGeom>
          <a:ln w="320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33448" y="624966"/>
            <a:ext cx="8679942" cy="127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262632" y="1932813"/>
            <a:ext cx="32188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2C2D2C"/>
                </a:solidFill>
                <a:latin typeface="Verdana"/>
                <a:cs typeface="Verdana"/>
                <a:hlinkClick r:id="rId4"/>
              </a:rPr>
              <a:t>http://www1.folha.uol.com.br/fsp/especial/fj0612200503.htm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991352" y="4186453"/>
            <a:ext cx="6100572" cy="24872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3818" y="4088409"/>
            <a:ext cx="5568314" cy="25853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04711" y="4197600"/>
            <a:ext cx="5568315" cy="2585720"/>
          </a:xfrm>
          <a:custGeom>
            <a:avLst/>
            <a:gdLst/>
            <a:ahLst/>
            <a:cxnLst/>
            <a:rect l="l" t="t" r="r" b="b"/>
            <a:pathLst>
              <a:path w="5568315" h="2585720">
                <a:moveTo>
                  <a:pt x="0" y="2585339"/>
                </a:moveTo>
                <a:lnTo>
                  <a:pt x="5568314" y="2585339"/>
                </a:lnTo>
                <a:lnTo>
                  <a:pt x="5568314" y="0"/>
                </a:lnTo>
                <a:lnTo>
                  <a:pt x="0" y="0"/>
                </a:lnTo>
                <a:lnTo>
                  <a:pt x="0" y="2585339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74447" y="2150745"/>
            <a:ext cx="11840845" cy="2949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Terceiro Setor ainda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carente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uma definição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legal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uniformização das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regras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aplicáveis às organizações quando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elas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estabelecem relações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Público.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ausência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definição provoca discussões diversas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tais</a:t>
            </a:r>
            <a:r>
              <a:rPr sz="18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como:</a:t>
            </a:r>
            <a:endParaRPr sz="1800" dirty="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  <a:tab pos="605155" algn="l"/>
                <a:tab pos="1998345" algn="l"/>
                <a:tab pos="2301240" algn="l"/>
                <a:tab pos="4150360" algn="l"/>
                <a:tab pos="4745990" algn="l"/>
                <a:tab pos="6196965" algn="l"/>
                <a:tab pos="6747509" algn="l"/>
                <a:tab pos="8011159" algn="l"/>
                <a:tab pos="8639175" algn="l"/>
                <a:tab pos="10016490" algn="l"/>
                <a:tab pos="10325100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ida	a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raçã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	aos	</a:t>
            </a:r>
            <a:r>
              <a:rPr sz="1800" b="1" spc="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irige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tes	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	en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ades	s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uc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os?	A	r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une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aç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 implica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em lucratividade?</a:t>
            </a:r>
            <a:endParaRPr sz="1800" dirty="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entidades sem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lucrativos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devem instaurar licitação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contratação de bens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serviços?</a:t>
            </a:r>
            <a:endParaRPr sz="1800" dirty="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devem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promover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concurso público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contratação de</a:t>
            </a:r>
            <a:r>
              <a:rPr sz="18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pessoas?</a:t>
            </a:r>
            <a:endParaRPr sz="1800" dirty="0">
              <a:latin typeface="Verdana"/>
              <a:cs typeface="Verdana"/>
            </a:endParaRPr>
          </a:p>
          <a:p>
            <a:pPr marL="121285" marR="6325235" algn="just">
              <a:lnSpc>
                <a:spcPct val="100000"/>
              </a:lnSpc>
              <a:spcBef>
                <a:spcPts val="125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incompreensões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dúvidas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quanto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ao 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promovem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desconfiança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 err="1">
                <a:solidFill>
                  <a:srgbClr val="2C2D2C"/>
                </a:solidFill>
                <a:latin typeface="Verdana"/>
                <a:cs typeface="Verdana"/>
              </a:rPr>
              <a:t>sociedade</a:t>
            </a:r>
            <a:r>
              <a:rPr lang="pt-BR" b="1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83565" y="5100270"/>
            <a:ext cx="367537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3040" algn="l"/>
                <a:tab pos="2654935" algn="l"/>
              </a:tabLst>
            </a:pPr>
            <a:r>
              <a:rPr sz="1800" spc="-5" dirty="0" err="1">
                <a:solidFill>
                  <a:srgbClr val="2C2D2C"/>
                </a:solidFill>
                <a:latin typeface="Verdana"/>
                <a:cs typeface="Verdana"/>
              </a:rPr>
              <a:t>Con</a:t>
            </a:r>
            <a:r>
              <a:rPr sz="1800" dirty="0" err="1">
                <a:solidFill>
                  <a:srgbClr val="2C2D2C"/>
                </a:solidFill>
                <a:latin typeface="Verdana"/>
                <a:cs typeface="Verdana"/>
              </a:rPr>
              <a:t>forme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esqu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sa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1365885" algn="l"/>
                <a:tab pos="225107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Instituto	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037713" y="5387607"/>
            <a:ext cx="20021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Desenvolvimento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264533" y="5100270"/>
            <a:ext cx="14306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  <a:tabLst>
                <a:tab pos="1121410" algn="l"/>
              </a:tabLst>
            </a:pPr>
            <a:r>
              <a:rPr lang="pt-BR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20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1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6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800" dirty="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83565" y="5611790"/>
            <a:ext cx="541083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 err="1">
                <a:solidFill>
                  <a:srgbClr val="2C2D2C"/>
                </a:solidFill>
                <a:latin typeface="Verdana"/>
                <a:cs typeface="Verdana"/>
              </a:rPr>
              <a:t>Investimento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 Social</a:t>
            </a:r>
            <a:r>
              <a:rPr lang="pt-BR" sz="18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apenas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26%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dos  brasileiros acreditam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que a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maioria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das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ONGs é</a:t>
            </a:r>
            <a:r>
              <a:rPr sz="1800" b="1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10" dirty="0" err="1">
                <a:solidFill>
                  <a:srgbClr val="2C2D2C"/>
                </a:solidFill>
                <a:latin typeface="Verdana"/>
                <a:cs typeface="Verdana"/>
              </a:rPr>
              <a:t>confiável</a:t>
            </a:r>
            <a:r>
              <a:rPr lang="pt-BR" sz="1800" b="1" spc="-10" dirty="0">
                <a:solidFill>
                  <a:srgbClr val="2C2D2C"/>
                </a:solidFill>
                <a:latin typeface="Verdana"/>
                <a:cs typeface="Verdana"/>
              </a:rPr>
              <a:t>. No entanto, essa percepção vem mudando.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7769"/>
            <a:ext cx="0" cy="1819275"/>
          </a:xfrm>
          <a:custGeom>
            <a:avLst/>
            <a:gdLst/>
            <a:ahLst/>
            <a:cxnLst/>
            <a:rect l="l" t="t" r="r" b="b"/>
            <a:pathLst>
              <a:path h="1819275">
                <a:moveTo>
                  <a:pt x="0" y="0"/>
                </a:moveTo>
                <a:lnTo>
                  <a:pt x="0" y="1818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437769"/>
            <a:ext cx="0" cy="1819275"/>
          </a:xfrm>
          <a:custGeom>
            <a:avLst/>
            <a:gdLst/>
            <a:ahLst/>
            <a:cxnLst/>
            <a:rect l="l" t="t" r="r" b="b"/>
            <a:pathLst>
              <a:path h="1819275">
                <a:moveTo>
                  <a:pt x="0" y="0"/>
                </a:moveTo>
                <a:lnTo>
                  <a:pt x="0" y="1818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437769"/>
            <a:ext cx="0" cy="1819275"/>
          </a:xfrm>
          <a:custGeom>
            <a:avLst/>
            <a:gdLst/>
            <a:ahLst/>
            <a:cxnLst/>
            <a:rect l="l" t="t" r="r" b="b"/>
            <a:pathLst>
              <a:path h="1819275">
                <a:moveTo>
                  <a:pt x="0" y="0"/>
                </a:moveTo>
                <a:lnTo>
                  <a:pt x="0" y="1818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437769"/>
            <a:ext cx="0" cy="1819275"/>
          </a:xfrm>
          <a:custGeom>
            <a:avLst/>
            <a:gdLst/>
            <a:ahLst/>
            <a:cxnLst/>
            <a:rect l="l" t="t" r="r" b="b"/>
            <a:pathLst>
              <a:path h="1819275">
                <a:moveTo>
                  <a:pt x="0" y="0"/>
                </a:moveTo>
                <a:lnTo>
                  <a:pt x="0" y="1818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437769"/>
            <a:ext cx="0" cy="1819275"/>
          </a:xfrm>
          <a:custGeom>
            <a:avLst/>
            <a:gdLst/>
            <a:ahLst/>
            <a:cxnLst/>
            <a:rect l="l" t="t" r="r" b="b"/>
            <a:pathLst>
              <a:path h="1819275">
                <a:moveTo>
                  <a:pt x="0" y="0"/>
                </a:moveTo>
                <a:lnTo>
                  <a:pt x="0" y="1818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437769"/>
            <a:ext cx="0" cy="1819275"/>
          </a:xfrm>
          <a:custGeom>
            <a:avLst/>
            <a:gdLst/>
            <a:ahLst/>
            <a:cxnLst/>
            <a:rect l="l" t="t" r="r" b="b"/>
            <a:pathLst>
              <a:path h="1819275">
                <a:moveTo>
                  <a:pt x="0" y="0"/>
                </a:moveTo>
                <a:lnTo>
                  <a:pt x="0" y="1818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437769"/>
            <a:ext cx="0" cy="1819275"/>
          </a:xfrm>
          <a:custGeom>
            <a:avLst/>
            <a:gdLst/>
            <a:ahLst/>
            <a:cxnLst/>
            <a:rect l="l" t="t" r="r" b="b"/>
            <a:pathLst>
              <a:path h="1819275">
                <a:moveTo>
                  <a:pt x="0" y="0"/>
                </a:moveTo>
                <a:lnTo>
                  <a:pt x="0" y="1818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0"/>
            <a:ext cx="0" cy="2256790"/>
          </a:xfrm>
          <a:custGeom>
            <a:avLst/>
            <a:gdLst/>
            <a:ahLst/>
            <a:cxnLst/>
            <a:rect l="l" t="t" r="r" b="b"/>
            <a:pathLst>
              <a:path h="2256790">
                <a:moveTo>
                  <a:pt x="0" y="0"/>
                </a:moveTo>
                <a:lnTo>
                  <a:pt x="0" y="22565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0"/>
            <a:ext cx="0" cy="2256790"/>
          </a:xfrm>
          <a:custGeom>
            <a:avLst/>
            <a:gdLst/>
            <a:ahLst/>
            <a:cxnLst/>
            <a:rect l="l" t="t" r="r" b="b"/>
            <a:pathLst>
              <a:path h="2256790">
                <a:moveTo>
                  <a:pt x="0" y="0"/>
                </a:moveTo>
                <a:lnTo>
                  <a:pt x="0" y="22565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582400" y="0"/>
            <a:ext cx="0" cy="2256790"/>
          </a:xfrm>
          <a:custGeom>
            <a:avLst/>
            <a:gdLst/>
            <a:ahLst/>
            <a:cxnLst/>
            <a:rect l="l" t="t" r="r" b="b"/>
            <a:pathLst>
              <a:path h="2256790">
                <a:moveTo>
                  <a:pt x="0" y="0"/>
                </a:moveTo>
                <a:lnTo>
                  <a:pt x="0" y="22565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82400" y="3826255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0"/>
                </a:moveTo>
                <a:lnTo>
                  <a:pt x="0" y="3031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095375" y="2835275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6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2835275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>
                <a:moveTo>
                  <a:pt x="0" y="0"/>
                </a:moveTo>
                <a:lnTo>
                  <a:pt x="9349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35407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3540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xfrm>
            <a:off x="78739" y="66878"/>
            <a:ext cx="8721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 </a:t>
            </a:r>
            <a:r>
              <a:rPr spc="-5" dirty="0"/>
              <a:t>Regime jurídico aplicável: ausência de</a:t>
            </a:r>
            <a:r>
              <a:rPr spc="35" dirty="0"/>
              <a:t> </a:t>
            </a:r>
            <a:r>
              <a:rPr spc="-5" dirty="0"/>
              <a:t>consenso</a:t>
            </a:r>
          </a:p>
        </p:txBody>
      </p:sp>
      <p:sp>
        <p:nvSpPr>
          <p:cNvPr id="69" name="object 69"/>
          <p:cNvSpPr/>
          <p:nvPr/>
        </p:nvSpPr>
        <p:spPr>
          <a:xfrm>
            <a:off x="91439" y="421766"/>
            <a:ext cx="8699500" cy="0"/>
          </a:xfrm>
          <a:custGeom>
            <a:avLst/>
            <a:gdLst/>
            <a:ahLst/>
            <a:cxnLst/>
            <a:rect l="l" t="t" r="r" b="b"/>
            <a:pathLst>
              <a:path w="8699500">
                <a:moveTo>
                  <a:pt x="0" y="0"/>
                </a:moveTo>
                <a:lnTo>
                  <a:pt x="8698991" y="0"/>
                </a:lnTo>
              </a:path>
            </a:pathLst>
          </a:custGeom>
          <a:ln w="320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6669" y="2256535"/>
            <a:ext cx="11998960" cy="1569720"/>
          </a:xfrm>
          <a:custGeom>
            <a:avLst/>
            <a:gdLst/>
            <a:ahLst/>
            <a:cxnLst/>
            <a:rect l="l" t="t" r="r" b="b"/>
            <a:pathLst>
              <a:path w="11998960" h="1569720">
                <a:moveTo>
                  <a:pt x="0" y="1569720"/>
                </a:moveTo>
                <a:lnTo>
                  <a:pt x="11998706" y="1569720"/>
                </a:lnTo>
                <a:lnTo>
                  <a:pt x="11998706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88112" y="4215891"/>
            <a:ext cx="7358380" cy="0"/>
          </a:xfrm>
          <a:custGeom>
            <a:avLst/>
            <a:gdLst/>
            <a:ahLst/>
            <a:cxnLst/>
            <a:rect l="l" t="t" r="r" b="b"/>
            <a:pathLst>
              <a:path w="7358380">
                <a:moveTo>
                  <a:pt x="0" y="0"/>
                </a:moveTo>
                <a:lnTo>
                  <a:pt x="7357846" y="0"/>
                </a:lnTo>
              </a:path>
            </a:pathLst>
          </a:custGeom>
          <a:ln w="21336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75361" y="581660"/>
            <a:ext cx="11845290" cy="5963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525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organização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mantém relação com o Poder Público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não manuseia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recurso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regime jurídico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é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600" b="1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privado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 marL="12700" marR="8255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 a organização do Terceiro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mantém relação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Poder Público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manuseia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recurso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público,  o regime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jurídico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é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direito privado parcialmente derrogado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 normas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600" spc="3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A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problemática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é qual a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extensão da aplicação do direito público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a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essas</a:t>
            </a:r>
            <a:r>
              <a:rPr sz="1600" b="1" spc="44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entidades?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“existe grande dificuldade em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determinar,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modo mais preciso, o conteúdo do regime jurídico aplicável a tais  entidades.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É problemático determinar exatamente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regras de direito público aplicável 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tais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entidades, o que gera problemas práticos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grande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relevo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Afigura-se, no entanto, que tais dificuldades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somente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poderão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 solucionadas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modo preciso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via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edição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regras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gerais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Enquanto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normas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legais mais precisas não são editadas, é preciso decidir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questões concretas 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partir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legislação  existente e as normas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estabelecidas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1600" spc="-35" dirty="0">
                <a:solidFill>
                  <a:srgbClr val="2C2D2C"/>
                </a:solidFill>
                <a:latin typeface="Verdana"/>
                <a:cs typeface="Verdana"/>
              </a:rPr>
              <a:t>Federal.”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(JUSTEN FILHO,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Marçal,</a:t>
            </a:r>
            <a:r>
              <a:rPr sz="1600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2011:254)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i="1" spc="-10" dirty="0">
                <a:solidFill>
                  <a:srgbClr val="2C2D2C"/>
                </a:solidFill>
                <a:latin typeface="Verdana"/>
                <a:cs typeface="Verdana"/>
              </a:rPr>
              <a:t>Alguns </a:t>
            </a:r>
            <a:r>
              <a:rPr sz="1600" b="1" i="1" spc="-5" dirty="0">
                <a:solidFill>
                  <a:srgbClr val="2C2D2C"/>
                </a:solidFill>
                <a:latin typeface="Verdana"/>
                <a:cs typeface="Verdana"/>
              </a:rPr>
              <a:t>contornos </a:t>
            </a:r>
            <a:r>
              <a:rPr sz="1600" b="1" i="1" spc="-10" dirty="0">
                <a:solidFill>
                  <a:srgbClr val="2C2D2C"/>
                </a:solidFill>
                <a:latin typeface="Verdana"/>
                <a:cs typeface="Verdana"/>
              </a:rPr>
              <a:t>foram delineados </a:t>
            </a:r>
            <a:r>
              <a:rPr sz="1600" b="1" i="1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b="1" i="1" spc="-10" dirty="0">
                <a:solidFill>
                  <a:srgbClr val="2C2D2C"/>
                </a:solidFill>
                <a:latin typeface="Verdana"/>
                <a:cs typeface="Verdana"/>
              </a:rPr>
              <a:t>julgamento </a:t>
            </a:r>
            <a:r>
              <a:rPr sz="1600" b="1" i="1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i="1" spc="-10" dirty="0">
                <a:solidFill>
                  <a:srgbClr val="2C2D2C"/>
                </a:solidFill>
                <a:latin typeface="Verdana"/>
                <a:cs typeface="Verdana"/>
              </a:rPr>
              <a:t>ADI</a:t>
            </a:r>
            <a:r>
              <a:rPr sz="1600" b="1" i="1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i="1" dirty="0">
                <a:solidFill>
                  <a:srgbClr val="2C2D2C"/>
                </a:solidFill>
                <a:latin typeface="Verdana"/>
                <a:cs typeface="Verdana"/>
              </a:rPr>
              <a:t>1923:</a:t>
            </a:r>
            <a:endParaRPr sz="1600">
              <a:latin typeface="Verdana"/>
              <a:cs typeface="Verdana"/>
            </a:endParaRPr>
          </a:p>
          <a:p>
            <a:pPr marL="12700" marR="8890" algn="just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Licitação –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não se submetem,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porém, por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estarem regidas pelos princípios administrativos,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contratações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devem observar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disposto 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regulamento próprio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fixe regras objetivas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3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impessoais.</a:t>
            </a:r>
            <a:endParaRPr sz="1600">
              <a:latin typeface="Verdana"/>
              <a:cs typeface="Verdana"/>
            </a:endParaRPr>
          </a:p>
          <a:p>
            <a:pPr marL="12700" marR="8255" algn="just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Concurso público –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aplica, mas a seleção de pessoal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deve ser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precedida de procedimento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objetivo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 impessoal.</a:t>
            </a:r>
            <a:endParaRPr sz="1600">
              <a:latin typeface="Verdana"/>
              <a:cs typeface="Verdana"/>
            </a:endParaRPr>
          </a:p>
          <a:p>
            <a:pPr marL="59690" marR="7620" algn="just">
              <a:lnSpc>
                <a:spcPct val="100000"/>
              </a:lnSpc>
              <a:spcBef>
                <a:spcPts val="819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 a remuneração?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há proibição legal. Há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pressuposto social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entidades sejam geridas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voluntários. A legislação impunha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restrições.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Atualmente a remuneração é expressamente permitida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lei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(Lei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n.º 13.019/14, Lei n.º 13.151/15, Lei n.º 9.790/99 e Lei n.º</a:t>
            </a:r>
            <a:r>
              <a:rPr sz="1600" b="1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9.637/98)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42545" algn="ctr">
              <a:lnSpc>
                <a:spcPct val="100000"/>
              </a:lnSpc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Lucratividade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-&gt;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distribuição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lucros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x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Remuneração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-&gt;</a:t>
            </a:r>
            <a:r>
              <a:rPr sz="1600" b="1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profissionalização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0358" y="2330322"/>
            <a:ext cx="54559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dirty="0">
                <a:latin typeface="Verdana"/>
                <a:cs typeface="Verdana"/>
              </a:rPr>
              <a:t>1.</a:t>
            </a:r>
            <a:r>
              <a:rPr sz="4800" i="0" spc="-75" dirty="0">
                <a:latin typeface="Verdana"/>
                <a:cs typeface="Verdana"/>
              </a:rPr>
              <a:t> </a:t>
            </a:r>
            <a:r>
              <a:rPr sz="4800" i="0" dirty="0">
                <a:latin typeface="Verdana"/>
                <a:cs typeface="Verdana"/>
              </a:rPr>
              <a:t>Terceirização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37769"/>
            <a:ext cx="0" cy="6420485"/>
          </a:xfrm>
          <a:custGeom>
            <a:avLst/>
            <a:gdLst/>
            <a:ahLst/>
            <a:cxnLst/>
            <a:rect l="l" t="t" r="r" b="b"/>
            <a:pathLst>
              <a:path h="6420484">
                <a:moveTo>
                  <a:pt x="0" y="0"/>
                </a:moveTo>
                <a:lnTo>
                  <a:pt x="0" y="642023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5407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3540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78739" y="66878"/>
            <a:ext cx="27381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</a:t>
            </a:r>
            <a:r>
              <a:rPr spc="-45" dirty="0"/>
              <a:t> </a:t>
            </a:r>
            <a:r>
              <a:rPr spc="-5" dirty="0"/>
              <a:t>Terceirização</a:t>
            </a:r>
          </a:p>
        </p:txBody>
      </p:sp>
      <p:sp>
        <p:nvSpPr>
          <p:cNvPr id="53" name="object 53"/>
          <p:cNvSpPr/>
          <p:nvPr/>
        </p:nvSpPr>
        <p:spPr>
          <a:xfrm>
            <a:off x="91439" y="421766"/>
            <a:ext cx="2711450" cy="0"/>
          </a:xfrm>
          <a:custGeom>
            <a:avLst/>
            <a:gdLst/>
            <a:ahLst/>
            <a:cxnLst/>
            <a:rect l="l" t="t" r="r" b="b"/>
            <a:pathLst>
              <a:path w="2711450">
                <a:moveTo>
                  <a:pt x="0" y="0"/>
                </a:moveTo>
                <a:lnTo>
                  <a:pt x="2711196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5762" y="570230"/>
            <a:ext cx="5618353" cy="3086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14680" y="3707713"/>
            <a:ext cx="461073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4"/>
              </a:rPr>
              <a:t>http://www.metropoles.com/distrito-federal/saude-df/orgaos-do-mp-se-unem-contra-as-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27202" y="3834129"/>
            <a:ext cx="4584700" cy="0"/>
          </a:xfrm>
          <a:custGeom>
            <a:avLst/>
            <a:gdLst/>
            <a:ahLst/>
            <a:cxnLst/>
            <a:rect l="l" t="t" r="r" b="b"/>
            <a:pathLst>
              <a:path w="4584700">
                <a:moveTo>
                  <a:pt x="0" y="0"/>
                </a:moveTo>
                <a:lnTo>
                  <a:pt x="4584192" y="0"/>
                </a:lnTo>
              </a:path>
            </a:pathLst>
          </a:custGeom>
          <a:ln w="6095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14680" y="3829939"/>
            <a:ext cx="23818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4"/>
              </a:rPr>
              <a:t>organizacoes-sociais-na-saude-do-df </a:t>
            </a:r>
            <a:r>
              <a:rPr sz="8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2C2D2C"/>
                </a:solidFill>
                <a:latin typeface="Verdana"/>
                <a:cs typeface="Verdana"/>
              </a:rPr>
              <a:t>(2016)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27202" y="3956050"/>
            <a:ext cx="1887220" cy="0"/>
          </a:xfrm>
          <a:custGeom>
            <a:avLst/>
            <a:gdLst/>
            <a:ahLst/>
            <a:cxnLst/>
            <a:rect l="l" t="t" r="r" b="b"/>
            <a:pathLst>
              <a:path w="1887220">
                <a:moveTo>
                  <a:pt x="0" y="0"/>
                </a:moveTo>
                <a:lnTo>
                  <a:pt x="1886712" y="0"/>
                </a:lnTo>
              </a:path>
            </a:pathLst>
          </a:custGeom>
          <a:ln w="6096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97245" y="741298"/>
            <a:ext cx="6131433" cy="14640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36741" y="2366898"/>
            <a:ext cx="5671185" cy="0"/>
          </a:xfrm>
          <a:custGeom>
            <a:avLst/>
            <a:gdLst/>
            <a:ahLst/>
            <a:cxnLst/>
            <a:rect l="l" t="t" r="r" b="b"/>
            <a:pathLst>
              <a:path w="5671184">
                <a:moveTo>
                  <a:pt x="0" y="0"/>
                </a:moveTo>
                <a:lnTo>
                  <a:pt x="5670804" y="0"/>
                </a:lnTo>
              </a:path>
            </a:pathLst>
          </a:custGeom>
          <a:ln w="6096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924803" y="2240407"/>
            <a:ext cx="5697855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6"/>
              </a:rPr>
              <a:t>http://g1.globo.com/al/alagoas/noticia/2015/12/sindicalistas-promovem-ato-contra-terceirizacao-de-servicos- </a:t>
            </a:r>
            <a:r>
              <a:rPr sz="800" spc="-5" dirty="0">
                <a:solidFill>
                  <a:srgbClr val="4F91A0"/>
                </a:solidFill>
                <a:latin typeface="Verdana"/>
                <a:cs typeface="Verdana"/>
              </a:rPr>
              <a:t> </a:t>
            </a: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6"/>
              </a:rPr>
              <a:t>em-alagoas.html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936741" y="2488819"/>
            <a:ext cx="862965" cy="0"/>
          </a:xfrm>
          <a:custGeom>
            <a:avLst/>
            <a:gdLst/>
            <a:ahLst/>
            <a:cxnLst/>
            <a:rect l="l" t="t" r="r" b="b"/>
            <a:pathLst>
              <a:path w="862965">
                <a:moveTo>
                  <a:pt x="0" y="0"/>
                </a:moveTo>
                <a:lnTo>
                  <a:pt x="862584" y="0"/>
                </a:lnTo>
              </a:path>
            </a:pathLst>
          </a:custGeom>
          <a:ln w="6096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53390" y="6267094"/>
            <a:ext cx="49771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7"/>
              </a:rPr>
              <a:t>http://g1.globo.com/goias/noticia/2015/12/alunos-ocupam-colegio-publico-em-protesto-contra-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66153" y="6392888"/>
            <a:ext cx="4950460" cy="0"/>
          </a:xfrm>
          <a:custGeom>
            <a:avLst/>
            <a:gdLst/>
            <a:ahLst/>
            <a:cxnLst/>
            <a:rect l="l" t="t" r="r" b="b"/>
            <a:pathLst>
              <a:path w="4950460">
                <a:moveTo>
                  <a:pt x="0" y="0"/>
                </a:moveTo>
                <a:lnTo>
                  <a:pt x="4949990" y="0"/>
                </a:lnTo>
              </a:path>
            </a:pathLst>
          </a:custGeom>
          <a:ln w="6095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53390" y="6389014"/>
            <a:ext cx="13188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7"/>
              </a:rPr>
              <a:t>terceirizacao-em-go.html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66153" y="6514807"/>
            <a:ext cx="1292860" cy="0"/>
          </a:xfrm>
          <a:custGeom>
            <a:avLst/>
            <a:gdLst/>
            <a:ahLst/>
            <a:cxnLst/>
            <a:rect l="l" t="t" r="r" b="b"/>
            <a:pathLst>
              <a:path w="1292860">
                <a:moveTo>
                  <a:pt x="0" y="0"/>
                </a:moveTo>
                <a:lnTo>
                  <a:pt x="1292352" y="0"/>
                </a:lnTo>
              </a:path>
            </a:pathLst>
          </a:custGeom>
          <a:ln w="6096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996685" y="6271361"/>
            <a:ext cx="56457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8"/>
              </a:rPr>
              <a:t>http://g1.globo.com/pi/piaui/noticia/2015/10/gestao-de-hospitais-por-organizacoes-sociais-segue-causando-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008878" y="6396951"/>
            <a:ext cx="5619115" cy="0"/>
          </a:xfrm>
          <a:custGeom>
            <a:avLst/>
            <a:gdLst/>
            <a:ahLst/>
            <a:cxnLst/>
            <a:rect l="l" t="t" r="r" b="b"/>
            <a:pathLst>
              <a:path w="5619115">
                <a:moveTo>
                  <a:pt x="0" y="0"/>
                </a:moveTo>
                <a:lnTo>
                  <a:pt x="5618988" y="0"/>
                </a:lnTo>
              </a:path>
            </a:pathLst>
          </a:custGeom>
          <a:ln w="6095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996685" y="6393281"/>
            <a:ext cx="7493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8"/>
              </a:rPr>
              <a:t>polemica.html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008878" y="6518871"/>
            <a:ext cx="722630" cy="0"/>
          </a:xfrm>
          <a:custGeom>
            <a:avLst/>
            <a:gdLst/>
            <a:ahLst/>
            <a:cxnLst/>
            <a:rect l="l" t="t" r="r" b="b"/>
            <a:pathLst>
              <a:path w="722629">
                <a:moveTo>
                  <a:pt x="0" y="0"/>
                </a:moveTo>
                <a:lnTo>
                  <a:pt x="722376" y="0"/>
                </a:lnTo>
              </a:path>
            </a:pathLst>
          </a:custGeom>
          <a:ln w="6096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845302" y="2565666"/>
            <a:ext cx="6255765" cy="10601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924803" y="3689096"/>
            <a:ext cx="57359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10"/>
              </a:rPr>
              <a:t>http://www.correiodoestado.com.br/cidades/campo-grande/contra-terceirizacao-da-saude-conselheiros-fazem-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936741" y="3815207"/>
            <a:ext cx="5709285" cy="0"/>
          </a:xfrm>
          <a:custGeom>
            <a:avLst/>
            <a:gdLst/>
            <a:ahLst/>
            <a:cxnLst/>
            <a:rect l="l" t="t" r="r" b="b"/>
            <a:pathLst>
              <a:path w="5709284">
                <a:moveTo>
                  <a:pt x="0" y="0"/>
                </a:moveTo>
                <a:lnTo>
                  <a:pt x="5708904" y="0"/>
                </a:lnTo>
              </a:path>
            </a:pathLst>
          </a:custGeom>
          <a:ln w="6096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924803" y="3811015"/>
            <a:ext cx="9620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10"/>
              </a:rPr>
              <a:t>passeata/257975/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936741" y="3937127"/>
            <a:ext cx="935990" cy="0"/>
          </a:xfrm>
          <a:custGeom>
            <a:avLst/>
            <a:gdLst/>
            <a:ahLst/>
            <a:cxnLst/>
            <a:rect l="l" t="t" r="r" b="b"/>
            <a:pathLst>
              <a:path w="935990">
                <a:moveTo>
                  <a:pt x="0" y="0"/>
                </a:moveTo>
                <a:lnTo>
                  <a:pt x="935736" y="0"/>
                </a:lnTo>
              </a:path>
            </a:pathLst>
          </a:custGeom>
          <a:ln w="6095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4097108"/>
            <a:ext cx="12101067" cy="214134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6878"/>
            <a:ext cx="11800840" cy="3827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3230" indent="-4311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43865" algn="l"/>
              </a:tabLst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Terceirização</a:t>
            </a:r>
            <a:endParaRPr sz="2400">
              <a:latin typeface="Verdana"/>
              <a:cs typeface="Verdana"/>
            </a:endParaRPr>
          </a:p>
          <a:p>
            <a:pPr marL="99695" marR="332105">
              <a:lnSpc>
                <a:spcPct val="100000"/>
              </a:lnSpc>
              <a:spcBef>
                <a:spcPts val="1515"/>
              </a:spcBef>
            </a:pPr>
            <a:r>
              <a:rPr sz="1800" b="1" i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b="1" i="1" spc="-5" dirty="0">
                <a:solidFill>
                  <a:srgbClr val="2C2D2C"/>
                </a:solidFill>
                <a:latin typeface="Verdana"/>
                <a:cs typeface="Verdana"/>
              </a:rPr>
              <a:t>quais motivos </a:t>
            </a:r>
            <a:r>
              <a:rPr sz="1800" b="1" i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b="1" i="1" spc="-5" dirty="0">
                <a:solidFill>
                  <a:srgbClr val="2C2D2C"/>
                </a:solidFill>
                <a:latin typeface="Verdana"/>
                <a:cs typeface="Verdana"/>
              </a:rPr>
              <a:t>contratos de gestão com as Organizações Sociais são considerados  terceirização?</a:t>
            </a:r>
            <a:endParaRPr sz="1800">
              <a:latin typeface="Verdana"/>
              <a:cs typeface="Verdana"/>
            </a:endParaRPr>
          </a:p>
          <a:p>
            <a:pPr marL="386080" lvl="1" indent="-287020">
              <a:lnSpc>
                <a:spcPct val="100000"/>
              </a:lnSpc>
              <a:spcBef>
                <a:spcPts val="1770"/>
              </a:spcBef>
              <a:buFont typeface="Wingdings"/>
              <a:buChar char=""/>
              <a:tabLst>
                <a:tab pos="386715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Contratos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prestação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serviços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e/ou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mero fornecimento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mão-de-obra.</a:t>
            </a:r>
            <a:endParaRPr sz="18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2C2D2C"/>
              </a:buClr>
              <a:buFont typeface="Wingdings"/>
              <a:buChar char=""/>
            </a:pPr>
            <a:endParaRPr sz="1850">
              <a:latin typeface="Times New Roman"/>
              <a:cs typeface="Times New Roman"/>
            </a:endParaRPr>
          </a:p>
          <a:p>
            <a:pPr marL="386080" marR="6350" lvl="1" indent="-287020">
              <a:lnSpc>
                <a:spcPct val="100000"/>
              </a:lnSpc>
              <a:buFont typeface="Wingdings"/>
              <a:buChar char=""/>
              <a:tabLst>
                <a:tab pos="38671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Operacionalização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gerenciamento de diversas Unidades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Básicas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Saúde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Hospitais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mesmo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contrato.</a:t>
            </a:r>
            <a:endParaRPr sz="18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2C2D2C"/>
              </a:buClr>
              <a:buFont typeface="Wingdings"/>
              <a:buChar char=""/>
            </a:pPr>
            <a:endParaRPr sz="1850">
              <a:latin typeface="Times New Roman"/>
              <a:cs typeface="Times New Roman"/>
            </a:endParaRPr>
          </a:p>
          <a:p>
            <a:pPr marL="386080" marR="5080" lvl="1" indent="-287020">
              <a:lnSpc>
                <a:spcPct val="100000"/>
              </a:lnSpc>
              <a:buFont typeface="Wingdings"/>
              <a:buChar char=""/>
              <a:tabLst>
                <a:tab pos="386715" algn="l"/>
                <a:tab pos="1120775" algn="l"/>
                <a:tab pos="1584325" algn="l"/>
                <a:tab pos="3306445" algn="l"/>
                <a:tab pos="3771265" algn="l"/>
                <a:tab pos="4850130" algn="l"/>
                <a:tab pos="5966460" algn="l"/>
                <a:tab pos="8782685" algn="l"/>
                <a:tab pos="9919970" algn="l"/>
                <a:tab pos="10243185" algn="l"/>
                <a:tab pos="11649710" algn="l"/>
              </a:tabLst>
            </a:pPr>
            <a:r>
              <a:rPr sz="1800" spc="-9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ap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ntaç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estudos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cn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cos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onôm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o-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800" spc="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nc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jur</a:t>
            </a:r>
            <a:r>
              <a:rPr sz="1800" spc="15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ico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)	a	com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spc="-4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	a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vantagem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celebração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8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parceria.</a:t>
            </a:r>
            <a:endParaRPr sz="18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2C2D2C"/>
              </a:buClr>
              <a:buFont typeface="Wingdings"/>
              <a:buChar char=""/>
            </a:pPr>
            <a:endParaRPr sz="1850">
              <a:latin typeface="Times New Roman"/>
              <a:cs typeface="Times New Roman"/>
            </a:endParaRPr>
          </a:p>
          <a:p>
            <a:pPr marL="386080" lvl="1" indent="-287020">
              <a:lnSpc>
                <a:spcPct val="100000"/>
              </a:lnSpc>
              <a:buFont typeface="Wingdings"/>
              <a:buChar char=""/>
              <a:tabLst>
                <a:tab pos="38671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Fiscal: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ultrapassa os gastos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</a:t>
            </a:r>
            <a:r>
              <a:rPr sz="18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pessoal.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8017" y="5057775"/>
            <a:ext cx="3721735" cy="0"/>
          </a:xfrm>
          <a:custGeom>
            <a:avLst/>
            <a:gdLst/>
            <a:ahLst/>
            <a:cxnLst/>
            <a:rect l="l" t="t" r="r" b="b"/>
            <a:pathLst>
              <a:path w="3721735">
                <a:moveTo>
                  <a:pt x="0" y="0"/>
                </a:moveTo>
                <a:lnTo>
                  <a:pt x="3721569" y="0"/>
                </a:lnTo>
              </a:path>
            </a:pathLst>
          </a:custGeom>
          <a:ln w="47244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5558" y="4534661"/>
            <a:ext cx="37490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025" marR="5080" indent="-6096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A33E27"/>
                </a:solidFill>
                <a:latin typeface="Verdana"/>
                <a:cs typeface="Verdana"/>
              </a:rPr>
              <a:t>Mas, afinal,</a:t>
            </a:r>
            <a:r>
              <a:rPr sz="3600" b="1" spc="-13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3600" b="1" spc="-5" dirty="0">
                <a:solidFill>
                  <a:srgbClr val="A33E27"/>
                </a:solidFill>
                <a:latin typeface="Verdana"/>
                <a:cs typeface="Verdana"/>
              </a:rPr>
              <a:t>há  </a:t>
            </a:r>
            <a:r>
              <a:rPr sz="3600" b="1" dirty="0">
                <a:solidFill>
                  <a:srgbClr val="A33E27"/>
                </a:solidFill>
                <a:latin typeface="Verdana"/>
                <a:cs typeface="Verdana"/>
              </a:rPr>
              <a:t>terceirização?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8977" y="5606395"/>
            <a:ext cx="3599815" cy="0"/>
          </a:xfrm>
          <a:custGeom>
            <a:avLst/>
            <a:gdLst/>
            <a:ahLst/>
            <a:cxnLst/>
            <a:rect l="l" t="t" r="r" b="b"/>
            <a:pathLst>
              <a:path w="3599815">
                <a:moveTo>
                  <a:pt x="0" y="0"/>
                </a:moveTo>
                <a:lnTo>
                  <a:pt x="3599649" y="0"/>
                </a:lnTo>
              </a:path>
            </a:pathLst>
          </a:custGeom>
          <a:ln w="47205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0229" y="4063695"/>
            <a:ext cx="6305296" cy="2650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7769"/>
            <a:ext cx="0" cy="90805"/>
          </a:xfrm>
          <a:custGeom>
            <a:avLst/>
            <a:gdLst/>
            <a:ahLst/>
            <a:cxnLst/>
            <a:rect l="l" t="t" r="r" b="b"/>
            <a:pathLst>
              <a:path h="90804">
                <a:moveTo>
                  <a:pt x="0" y="0"/>
                </a:moveTo>
                <a:lnTo>
                  <a:pt x="0" y="9029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437769"/>
            <a:ext cx="0" cy="90805"/>
          </a:xfrm>
          <a:custGeom>
            <a:avLst/>
            <a:gdLst/>
            <a:ahLst/>
            <a:cxnLst/>
            <a:rect l="l" t="t" r="r" b="b"/>
            <a:pathLst>
              <a:path h="90804">
                <a:moveTo>
                  <a:pt x="0" y="0"/>
                </a:moveTo>
                <a:lnTo>
                  <a:pt x="0" y="9029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528320"/>
          </a:xfrm>
          <a:custGeom>
            <a:avLst/>
            <a:gdLst/>
            <a:ahLst/>
            <a:cxnLst/>
            <a:rect l="l" t="t" r="r" b="b"/>
            <a:pathLst>
              <a:path h="528320">
                <a:moveTo>
                  <a:pt x="0" y="0"/>
                </a:moveTo>
                <a:lnTo>
                  <a:pt x="0" y="5280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528320"/>
          </a:xfrm>
          <a:custGeom>
            <a:avLst/>
            <a:gdLst/>
            <a:ahLst/>
            <a:cxnLst/>
            <a:rect l="l" t="t" r="r" b="b"/>
            <a:pathLst>
              <a:path h="528320">
                <a:moveTo>
                  <a:pt x="0" y="0"/>
                </a:moveTo>
                <a:lnTo>
                  <a:pt x="0" y="5280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528320"/>
          </a:xfrm>
          <a:custGeom>
            <a:avLst/>
            <a:gdLst/>
            <a:ahLst/>
            <a:cxnLst/>
            <a:rect l="l" t="t" r="r" b="b"/>
            <a:pathLst>
              <a:path h="528320">
                <a:moveTo>
                  <a:pt x="0" y="0"/>
                </a:moveTo>
                <a:lnTo>
                  <a:pt x="0" y="5280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528320"/>
          </a:xfrm>
          <a:custGeom>
            <a:avLst/>
            <a:gdLst/>
            <a:ahLst/>
            <a:cxnLst/>
            <a:rect l="l" t="t" r="r" b="b"/>
            <a:pathLst>
              <a:path h="528320">
                <a:moveTo>
                  <a:pt x="0" y="0"/>
                </a:moveTo>
                <a:lnTo>
                  <a:pt x="0" y="5280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528320"/>
          </a:xfrm>
          <a:custGeom>
            <a:avLst/>
            <a:gdLst/>
            <a:ahLst/>
            <a:cxnLst/>
            <a:rect l="l" t="t" r="r" b="b"/>
            <a:pathLst>
              <a:path h="528320">
                <a:moveTo>
                  <a:pt x="0" y="0"/>
                </a:moveTo>
                <a:lnTo>
                  <a:pt x="0" y="5280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528320"/>
          </a:xfrm>
          <a:custGeom>
            <a:avLst/>
            <a:gdLst/>
            <a:ahLst/>
            <a:cxnLst/>
            <a:rect l="l" t="t" r="r" b="b"/>
            <a:pathLst>
              <a:path h="528320">
                <a:moveTo>
                  <a:pt x="0" y="0"/>
                </a:moveTo>
                <a:lnTo>
                  <a:pt x="0" y="5280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528320"/>
          </a:xfrm>
          <a:custGeom>
            <a:avLst/>
            <a:gdLst/>
            <a:ahLst/>
            <a:cxnLst/>
            <a:rect l="l" t="t" r="r" b="b"/>
            <a:pathLst>
              <a:path h="528320">
                <a:moveTo>
                  <a:pt x="0" y="0"/>
                </a:moveTo>
                <a:lnTo>
                  <a:pt x="0" y="5280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632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582400" y="0"/>
            <a:ext cx="0" cy="528320"/>
          </a:xfrm>
          <a:custGeom>
            <a:avLst/>
            <a:gdLst/>
            <a:ahLst/>
            <a:cxnLst/>
            <a:rect l="l" t="t" r="r" b="b"/>
            <a:pathLst>
              <a:path h="528320">
                <a:moveTo>
                  <a:pt x="0" y="0"/>
                </a:moveTo>
                <a:lnTo>
                  <a:pt x="0" y="52806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82400" y="5298566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59">
                <a:moveTo>
                  <a:pt x="0" y="0"/>
                </a:moveTo>
                <a:lnTo>
                  <a:pt x="0" y="15594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59360" y="1611375"/>
            <a:ext cx="33020" cy="0"/>
          </a:xfrm>
          <a:custGeom>
            <a:avLst/>
            <a:gdLst/>
            <a:ahLst/>
            <a:cxnLst/>
            <a:rect l="l" t="t" r="r" b="b"/>
            <a:pathLst>
              <a:path w="33020">
                <a:moveTo>
                  <a:pt x="0" y="0"/>
                </a:moveTo>
                <a:lnTo>
                  <a:pt x="3263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159360" y="2835275"/>
            <a:ext cx="33020" cy="0"/>
          </a:xfrm>
          <a:custGeom>
            <a:avLst/>
            <a:gdLst/>
            <a:ahLst/>
            <a:cxnLst/>
            <a:rect l="l" t="t" r="r" b="b"/>
            <a:pathLst>
              <a:path w="33020">
                <a:moveTo>
                  <a:pt x="0" y="0"/>
                </a:moveTo>
                <a:lnTo>
                  <a:pt x="3263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59360" y="4060825"/>
            <a:ext cx="33020" cy="0"/>
          </a:xfrm>
          <a:custGeom>
            <a:avLst/>
            <a:gdLst/>
            <a:ahLst/>
            <a:cxnLst/>
            <a:rect l="l" t="t" r="r" b="b"/>
            <a:pathLst>
              <a:path w="33020">
                <a:moveTo>
                  <a:pt x="0" y="0"/>
                </a:moveTo>
                <a:lnTo>
                  <a:pt x="3263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159360" y="5284851"/>
            <a:ext cx="33020" cy="0"/>
          </a:xfrm>
          <a:custGeom>
            <a:avLst/>
            <a:gdLst/>
            <a:ahLst/>
            <a:cxnLst/>
            <a:rect l="l" t="t" r="r" b="b"/>
            <a:pathLst>
              <a:path w="33020">
                <a:moveTo>
                  <a:pt x="0" y="0"/>
                </a:moveTo>
                <a:lnTo>
                  <a:pt x="3263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35407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3540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>
            <a:spLocks noGrp="1"/>
          </p:cNvSpPr>
          <p:nvPr>
            <p:ph type="title"/>
          </p:nvPr>
        </p:nvSpPr>
        <p:spPr>
          <a:xfrm>
            <a:off x="78739" y="66878"/>
            <a:ext cx="27381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</a:t>
            </a:r>
            <a:r>
              <a:rPr spc="-45" dirty="0"/>
              <a:t> </a:t>
            </a:r>
            <a:r>
              <a:rPr spc="-5" dirty="0"/>
              <a:t>Terceirização</a:t>
            </a:r>
          </a:p>
        </p:txBody>
      </p:sp>
      <p:sp>
        <p:nvSpPr>
          <p:cNvPr id="63" name="object 63"/>
          <p:cNvSpPr/>
          <p:nvPr/>
        </p:nvSpPr>
        <p:spPr>
          <a:xfrm>
            <a:off x="91439" y="421766"/>
            <a:ext cx="2711450" cy="0"/>
          </a:xfrm>
          <a:custGeom>
            <a:avLst/>
            <a:gdLst/>
            <a:ahLst/>
            <a:cxnLst/>
            <a:rect l="l" t="t" r="r" b="b"/>
            <a:pathLst>
              <a:path w="2711450">
                <a:moveTo>
                  <a:pt x="0" y="0"/>
                </a:moveTo>
                <a:lnTo>
                  <a:pt x="2711196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28066"/>
            <a:ext cx="12159615" cy="4770755"/>
          </a:xfrm>
          <a:custGeom>
            <a:avLst/>
            <a:gdLst/>
            <a:ahLst/>
            <a:cxnLst/>
            <a:rect l="l" t="t" r="r" b="b"/>
            <a:pathLst>
              <a:path w="12159615" h="4770755">
                <a:moveTo>
                  <a:pt x="0" y="4770501"/>
                </a:moveTo>
                <a:lnTo>
                  <a:pt x="12159361" y="4770501"/>
                </a:lnTo>
                <a:lnTo>
                  <a:pt x="12159361" y="0"/>
                </a:lnTo>
                <a:lnTo>
                  <a:pt x="0" y="0"/>
                </a:lnTo>
                <a:lnTo>
                  <a:pt x="0" y="477050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8739" y="559688"/>
            <a:ext cx="12004675" cy="5960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Decisão do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TCU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agosto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2016 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analisou a solicitação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Congresso Nacional a respeito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possibilidade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celebração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contratos de gestão com organizações sociais por entes públicos na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área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saúde reconheceu a  possibilidade. 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TCU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mencionou o entendimento do Supremo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contratos de gestão com  organizações sociais têm natureza de convênio e que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há, portanto,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 falar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terceirização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de  serviços nessas parcerias.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Mas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exarou</a:t>
            </a:r>
            <a:r>
              <a:rPr sz="1600" b="1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recomendações.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“9.2.3. a jurisprudência consolidada do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Contas da União (e.g.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Acórdãos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3.239/2013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352/2016,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ambos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Plenário deste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Tribunal)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é no sentido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reconhecer a possibilidade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realização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contratos de gestão com  organizações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sociais,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seguintes orientações sobre a matéria: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9.2.3.2.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processo de transferência  do gerenciamento dos serviços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saúde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organizações sociais deve constar estudo detalhado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  contemple a fundamentação da conclusão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transferência do gerenciamento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organizações sociais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mostra-se a melhor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opção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avaliação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precisa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custos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 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ganhos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eficiência 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esperados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bem assim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planilha detalhada com a estimativa de custos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serem incorridos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execução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contratos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gestão; 9.2.3.3. 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escolha 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organização social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celebração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contrato de gestão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deve,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sempre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possível,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realizada 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partir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chamamento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público, devendo constar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autos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processo  administrativo correspondente 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razões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sua não realização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 for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esse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caso, e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critérios objetivos,  previamente estabelecidos utilizados na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escolha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determinada entidade, a teor do disposto no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7.º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Lei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9.637/1998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no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3.º combinado com o 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116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8.666/1993; (...)” (Acórdão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2057/2016,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Min. Bruno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Dantas,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j.</a:t>
            </a:r>
            <a:r>
              <a:rPr sz="16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10/08/2016)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Times New Roman"/>
              <a:cs typeface="Times New Roman"/>
            </a:endParaRPr>
          </a:p>
          <a:p>
            <a:pPr marL="45085" marR="635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21/09/2016, o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TCU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exarou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decisão no sentido de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que os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contratos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gestão com organizações  sociais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não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entram no cálculo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dos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limites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de gastos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da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Lei de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Responsabilidade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Fiscal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. Isso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significa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 remuneração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profissionais contratos pelas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OS’s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interfere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 limite de gastos com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pessoal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imposto pela </a:t>
            </a:r>
            <a:r>
              <a:rPr sz="1600" spc="-60" dirty="0">
                <a:solidFill>
                  <a:srgbClr val="2C2D2C"/>
                </a:solidFill>
                <a:latin typeface="Verdana"/>
                <a:cs typeface="Verdana"/>
              </a:rPr>
              <a:t>LRF.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(Acórdão n.º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2444/2016,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Bruno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Dantas,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j.</a:t>
            </a:r>
            <a:r>
              <a:rPr sz="16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21/09/2016.)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594" y="2828620"/>
            <a:ext cx="788098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dirty="0">
                <a:latin typeface="Verdana"/>
                <a:cs typeface="Verdana"/>
              </a:rPr>
              <a:t>2. </a:t>
            </a:r>
            <a:r>
              <a:rPr sz="4800" i="0" spc="-5" dirty="0">
                <a:latin typeface="Verdana"/>
                <a:cs typeface="Verdana"/>
              </a:rPr>
              <a:t>Desvios </a:t>
            </a:r>
            <a:r>
              <a:rPr sz="4800" i="0" dirty="0">
                <a:latin typeface="Verdana"/>
                <a:cs typeface="Verdana"/>
              </a:rPr>
              <a:t>e</a:t>
            </a:r>
            <a:r>
              <a:rPr sz="4800" i="0" spc="-40" dirty="0">
                <a:latin typeface="Verdana"/>
                <a:cs typeface="Verdana"/>
              </a:rPr>
              <a:t> </a:t>
            </a:r>
            <a:r>
              <a:rPr sz="4800" i="0" spc="-5" dirty="0">
                <a:latin typeface="Verdana"/>
                <a:cs typeface="Verdana"/>
              </a:rPr>
              <a:t>Corrupção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2647</Words>
  <Application>Microsoft Office PowerPoint</Application>
  <PresentationFormat>Widescreen</PresentationFormat>
  <Paragraphs>160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Office Theme</vt:lpstr>
      <vt:lpstr>Terceiro Setor e o Direito</vt:lpstr>
      <vt:lpstr>ausência de</vt:lpstr>
      <vt:lpstr>1. Regime jurídico aplicável: ausência de consenso</vt:lpstr>
      <vt:lpstr>1. Regime jurídico aplicável: ausência de consenso</vt:lpstr>
      <vt:lpstr>1. Terceirização</vt:lpstr>
      <vt:lpstr>1. Terceirização</vt:lpstr>
      <vt:lpstr>Apresentação do PowerPoint</vt:lpstr>
      <vt:lpstr>1. Terceirização</vt:lpstr>
      <vt:lpstr>2. Desvios e Corrupção</vt:lpstr>
      <vt:lpstr>2. Desvios e Corrupção</vt:lpstr>
      <vt:lpstr>2. Desvio</vt:lpstr>
      <vt:lpstr>2. Desvios e Corrupção</vt:lpstr>
      <vt:lpstr>2. Terceiro Setor e Pandemia Covid-19</vt:lpstr>
      <vt:lpstr>2. Terceiro Setor e Pandemia Covid-19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Setor e o Direito</dc:title>
  <dc:creator>Carolina Filipini</dc:creator>
  <cp:lastModifiedBy>Carolina Filipini</cp:lastModifiedBy>
  <cp:revision>7</cp:revision>
  <dcterms:created xsi:type="dcterms:W3CDTF">2020-08-07T21:18:57Z</dcterms:created>
  <dcterms:modified xsi:type="dcterms:W3CDTF">2022-08-11T15:48:36Z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2020-08-07T00:00:00Z</vt:filetime>
  </property>
</Properties>
</file>