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0A8F9-73FB-4DA6-96EB-1F3F6459662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DD8A3E0-AB06-442B-B13A-4CC02AEB28F8}">
      <dgm:prSet phldrT="[Texto]" custT="1"/>
      <dgm:spPr/>
      <dgm:t>
        <a:bodyPr/>
        <a:lstStyle/>
        <a:p>
          <a:r>
            <a:rPr lang="pt-BR" sz="2000" b="1" dirty="0"/>
            <a:t>Instrução Normativa nº 1 de 12 de fevereiro de 2015 - MMA</a:t>
          </a:r>
        </a:p>
      </dgm:t>
    </dgm:pt>
    <dgm:pt modelId="{36C436FD-3285-4182-A3D5-29A021DC8AF8}" type="parTrans" cxnId="{7BAB13FF-02A6-40D5-9070-6AA1C16B22FF}">
      <dgm:prSet/>
      <dgm:spPr/>
      <dgm:t>
        <a:bodyPr/>
        <a:lstStyle/>
        <a:p>
          <a:endParaRPr lang="pt-BR" sz="2800"/>
        </a:p>
      </dgm:t>
    </dgm:pt>
    <dgm:pt modelId="{0C42D290-4ECD-4104-85BF-15D601E43B7A}" type="sibTrans" cxnId="{7BAB13FF-02A6-40D5-9070-6AA1C16B22FF}">
      <dgm:prSet/>
      <dgm:spPr/>
      <dgm:t>
        <a:bodyPr/>
        <a:lstStyle/>
        <a:p>
          <a:endParaRPr lang="pt-BR" sz="2800"/>
        </a:p>
      </dgm:t>
    </dgm:pt>
    <dgm:pt modelId="{E1E07FD3-E4E0-42B9-A81B-4952D93E951A}">
      <dgm:prSet phldrT="[Texto]" custT="1"/>
      <dgm:spPr/>
      <dgm:t>
        <a:bodyPr/>
        <a:lstStyle/>
        <a:p>
          <a:r>
            <a:rPr lang="pt-BR" sz="2000" b="1" dirty="0"/>
            <a:t>Instrução Normativa nº 2 de 27 de junho de 2007 - MMA</a:t>
          </a:r>
        </a:p>
      </dgm:t>
    </dgm:pt>
    <dgm:pt modelId="{132C0955-0A8E-4417-9E05-71A7C4ADBA3C}" type="parTrans" cxnId="{405F0C07-607E-4236-854D-92E9769E3CB2}">
      <dgm:prSet/>
      <dgm:spPr/>
      <dgm:t>
        <a:bodyPr/>
        <a:lstStyle/>
        <a:p>
          <a:endParaRPr lang="pt-BR" sz="2800"/>
        </a:p>
      </dgm:t>
    </dgm:pt>
    <dgm:pt modelId="{92D82B08-15CC-4BE2-9DB8-70DDD86218FB}" type="sibTrans" cxnId="{405F0C07-607E-4236-854D-92E9769E3CB2}">
      <dgm:prSet custT="1"/>
      <dgm:spPr/>
      <dgm:t>
        <a:bodyPr/>
        <a:lstStyle/>
        <a:p>
          <a:endParaRPr lang="pt-BR" sz="2000"/>
        </a:p>
      </dgm:t>
    </dgm:pt>
    <dgm:pt modelId="{AB9946FE-CA7C-4392-BD44-7302DD25F346}">
      <dgm:prSet phldrT="[Texto]" custT="1"/>
      <dgm:spPr/>
      <dgm:t>
        <a:bodyPr/>
        <a:lstStyle/>
        <a:p>
          <a:r>
            <a:rPr lang="pt-BR" sz="2000" b="1" dirty="0"/>
            <a:t>Instrução Normativa nº 7 de 22 de agosto de 2003 - IBAMA</a:t>
          </a:r>
        </a:p>
      </dgm:t>
    </dgm:pt>
    <dgm:pt modelId="{704E5F2C-11FB-4305-9816-FC913A0716CF}" type="parTrans" cxnId="{93709947-41A3-4988-B55B-7D997766C025}">
      <dgm:prSet/>
      <dgm:spPr/>
      <dgm:t>
        <a:bodyPr/>
        <a:lstStyle/>
        <a:p>
          <a:endParaRPr lang="pt-BR" sz="2800"/>
        </a:p>
      </dgm:t>
    </dgm:pt>
    <dgm:pt modelId="{54858851-609A-4497-9883-FBA4B26C6B9D}" type="sibTrans" cxnId="{93709947-41A3-4988-B55B-7D997766C025}">
      <dgm:prSet custT="1"/>
      <dgm:spPr/>
      <dgm:t>
        <a:bodyPr/>
        <a:lstStyle/>
        <a:p>
          <a:endParaRPr lang="pt-BR" sz="2000"/>
        </a:p>
      </dgm:t>
    </dgm:pt>
    <dgm:pt modelId="{CF554D1B-DE34-47C7-85F5-1C1A1A05EFFF}" type="pres">
      <dgm:prSet presAssocID="{AC80A8F9-73FB-4DA6-96EB-1F3F6459662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C2E6477-B664-4377-8839-9BFD4338E6C8}" type="pres">
      <dgm:prSet presAssocID="{AC80A8F9-73FB-4DA6-96EB-1F3F64596627}" presName="dummyMaxCanvas" presStyleCnt="0">
        <dgm:presLayoutVars/>
      </dgm:prSet>
      <dgm:spPr/>
    </dgm:pt>
    <dgm:pt modelId="{15ADAAAC-F6FF-4BF0-B26D-B8CAA5C5B47F}" type="pres">
      <dgm:prSet presAssocID="{AC80A8F9-73FB-4DA6-96EB-1F3F6459662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160AE3-908F-418A-BB7B-F9F134CAC580}" type="pres">
      <dgm:prSet presAssocID="{AC80A8F9-73FB-4DA6-96EB-1F3F6459662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593713-7425-4DEB-B4DB-20453193FF7D}" type="pres">
      <dgm:prSet presAssocID="{AC80A8F9-73FB-4DA6-96EB-1F3F6459662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5F513D-8395-40CC-83B1-9D5207857F35}" type="pres">
      <dgm:prSet presAssocID="{AC80A8F9-73FB-4DA6-96EB-1F3F6459662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8E61B2-488B-4B91-AEEB-C3C7E276AAE9}" type="pres">
      <dgm:prSet presAssocID="{AC80A8F9-73FB-4DA6-96EB-1F3F6459662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FF75BA-8EBC-4647-9F94-9873E8B30701}" type="pres">
      <dgm:prSet presAssocID="{AC80A8F9-73FB-4DA6-96EB-1F3F6459662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C0E3C6-30A8-4833-9346-B391751E659E}" type="pres">
      <dgm:prSet presAssocID="{AC80A8F9-73FB-4DA6-96EB-1F3F6459662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815CC2-D8E7-417B-A797-DD7447BD542A}" type="pres">
      <dgm:prSet presAssocID="{AC80A8F9-73FB-4DA6-96EB-1F3F6459662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2394288-D0E8-49FC-9F9F-7B125A964C2F}" type="presOf" srcId="{92D82B08-15CC-4BE2-9DB8-70DDD86218FB}" destId="{508E61B2-488B-4B91-AEEB-C3C7E276AAE9}" srcOrd="0" destOrd="0" presId="urn:microsoft.com/office/officeart/2005/8/layout/vProcess5"/>
    <dgm:cxn modelId="{F0FD44D8-A68B-43EF-B2BB-A4554BF3B0EF}" type="presOf" srcId="{AB9946FE-CA7C-4392-BD44-7302DD25F346}" destId="{71FF75BA-8EBC-4647-9F94-9873E8B30701}" srcOrd="1" destOrd="0" presId="urn:microsoft.com/office/officeart/2005/8/layout/vProcess5"/>
    <dgm:cxn modelId="{54D40D41-2425-4F79-AC80-28141699AB4D}" type="presOf" srcId="{E1E07FD3-E4E0-42B9-A81B-4952D93E951A}" destId="{87160AE3-908F-418A-BB7B-F9F134CAC580}" srcOrd="0" destOrd="0" presId="urn:microsoft.com/office/officeart/2005/8/layout/vProcess5"/>
    <dgm:cxn modelId="{B5CA3D6A-F21B-4473-BB6B-0470103F4103}" type="presOf" srcId="{E1E07FD3-E4E0-42B9-A81B-4952D93E951A}" destId="{FAC0E3C6-30A8-4833-9346-B391751E659E}" srcOrd="1" destOrd="0" presId="urn:microsoft.com/office/officeart/2005/8/layout/vProcess5"/>
    <dgm:cxn modelId="{405F0C07-607E-4236-854D-92E9769E3CB2}" srcId="{AC80A8F9-73FB-4DA6-96EB-1F3F64596627}" destId="{E1E07FD3-E4E0-42B9-A81B-4952D93E951A}" srcOrd="1" destOrd="0" parTransId="{132C0955-0A8E-4417-9E05-71A7C4ADBA3C}" sibTransId="{92D82B08-15CC-4BE2-9DB8-70DDD86218FB}"/>
    <dgm:cxn modelId="{4800B93F-6842-46AA-8651-EB6C860F623F}" type="presOf" srcId="{AB9946FE-CA7C-4392-BD44-7302DD25F346}" destId="{15ADAAAC-F6FF-4BF0-B26D-B8CAA5C5B47F}" srcOrd="0" destOrd="0" presId="urn:microsoft.com/office/officeart/2005/8/layout/vProcess5"/>
    <dgm:cxn modelId="{E598123F-5BCA-4934-8BA8-A2589F202FA4}" type="presOf" srcId="{54858851-609A-4497-9883-FBA4B26C6B9D}" destId="{D75F513D-8395-40CC-83B1-9D5207857F35}" srcOrd="0" destOrd="0" presId="urn:microsoft.com/office/officeart/2005/8/layout/vProcess5"/>
    <dgm:cxn modelId="{6F8890D2-025B-4932-88E6-F637133F8C56}" type="presOf" srcId="{0DD8A3E0-AB06-442B-B13A-4CC02AEB28F8}" destId="{70593713-7425-4DEB-B4DB-20453193FF7D}" srcOrd="0" destOrd="0" presId="urn:microsoft.com/office/officeart/2005/8/layout/vProcess5"/>
    <dgm:cxn modelId="{93709947-41A3-4988-B55B-7D997766C025}" srcId="{AC80A8F9-73FB-4DA6-96EB-1F3F64596627}" destId="{AB9946FE-CA7C-4392-BD44-7302DD25F346}" srcOrd="0" destOrd="0" parTransId="{704E5F2C-11FB-4305-9816-FC913A0716CF}" sibTransId="{54858851-609A-4497-9883-FBA4B26C6B9D}"/>
    <dgm:cxn modelId="{AF743964-298D-4759-8855-7DE63381A64E}" type="presOf" srcId="{0DD8A3E0-AB06-442B-B13A-4CC02AEB28F8}" destId="{12815CC2-D8E7-417B-A797-DD7447BD542A}" srcOrd="1" destOrd="0" presId="urn:microsoft.com/office/officeart/2005/8/layout/vProcess5"/>
    <dgm:cxn modelId="{EE6A2C47-073A-42A7-B2C1-501B974F0484}" type="presOf" srcId="{AC80A8F9-73FB-4DA6-96EB-1F3F64596627}" destId="{CF554D1B-DE34-47C7-85F5-1C1A1A05EFFF}" srcOrd="0" destOrd="0" presId="urn:microsoft.com/office/officeart/2005/8/layout/vProcess5"/>
    <dgm:cxn modelId="{7BAB13FF-02A6-40D5-9070-6AA1C16B22FF}" srcId="{AC80A8F9-73FB-4DA6-96EB-1F3F64596627}" destId="{0DD8A3E0-AB06-442B-B13A-4CC02AEB28F8}" srcOrd="2" destOrd="0" parTransId="{36C436FD-3285-4182-A3D5-29A021DC8AF8}" sibTransId="{0C42D290-4ECD-4104-85BF-15D601E43B7A}"/>
    <dgm:cxn modelId="{EB0DA19E-6663-4DC7-9B76-BBB917883668}" type="presParOf" srcId="{CF554D1B-DE34-47C7-85F5-1C1A1A05EFFF}" destId="{4C2E6477-B664-4377-8839-9BFD4338E6C8}" srcOrd="0" destOrd="0" presId="urn:microsoft.com/office/officeart/2005/8/layout/vProcess5"/>
    <dgm:cxn modelId="{B5B64BD9-109E-4A44-8E58-765A43FC21FE}" type="presParOf" srcId="{CF554D1B-DE34-47C7-85F5-1C1A1A05EFFF}" destId="{15ADAAAC-F6FF-4BF0-B26D-B8CAA5C5B47F}" srcOrd="1" destOrd="0" presId="urn:microsoft.com/office/officeart/2005/8/layout/vProcess5"/>
    <dgm:cxn modelId="{29D44BCB-7D5C-4846-BB39-FAB181079DBE}" type="presParOf" srcId="{CF554D1B-DE34-47C7-85F5-1C1A1A05EFFF}" destId="{87160AE3-908F-418A-BB7B-F9F134CAC580}" srcOrd="2" destOrd="0" presId="urn:microsoft.com/office/officeart/2005/8/layout/vProcess5"/>
    <dgm:cxn modelId="{CA430D95-659A-4305-BED8-96B325C45AC9}" type="presParOf" srcId="{CF554D1B-DE34-47C7-85F5-1C1A1A05EFFF}" destId="{70593713-7425-4DEB-B4DB-20453193FF7D}" srcOrd="3" destOrd="0" presId="urn:microsoft.com/office/officeart/2005/8/layout/vProcess5"/>
    <dgm:cxn modelId="{C8F953F5-12EB-4BAA-BADA-31EAA6ADD455}" type="presParOf" srcId="{CF554D1B-DE34-47C7-85F5-1C1A1A05EFFF}" destId="{D75F513D-8395-40CC-83B1-9D5207857F35}" srcOrd="4" destOrd="0" presId="urn:microsoft.com/office/officeart/2005/8/layout/vProcess5"/>
    <dgm:cxn modelId="{25E599FD-15A8-4600-B0A8-D700DD96A7C1}" type="presParOf" srcId="{CF554D1B-DE34-47C7-85F5-1C1A1A05EFFF}" destId="{508E61B2-488B-4B91-AEEB-C3C7E276AAE9}" srcOrd="5" destOrd="0" presId="urn:microsoft.com/office/officeart/2005/8/layout/vProcess5"/>
    <dgm:cxn modelId="{E04489CA-79DE-48C9-AB43-5837657D99EA}" type="presParOf" srcId="{CF554D1B-DE34-47C7-85F5-1C1A1A05EFFF}" destId="{71FF75BA-8EBC-4647-9F94-9873E8B30701}" srcOrd="6" destOrd="0" presId="urn:microsoft.com/office/officeart/2005/8/layout/vProcess5"/>
    <dgm:cxn modelId="{104E18E9-295D-4816-BBA2-AA25F1B3A56E}" type="presParOf" srcId="{CF554D1B-DE34-47C7-85F5-1C1A1A05EFFF}" destId="{FAC0E3C6-30A8-4833-9346-B391751E659E}" srcOrd="7" destOrd="0" presId="urn:microsoft.com/office/officeart/2005/8/layout/vProcess5"/>
    <dgm:cxn modelId="{8FC972D3-D6E1-45CB-B956-2E9FB3D27368}" type="presParOf" srcId="{CF554D1B-DE34-47C7-85F5-1C1A1A05EFFF}" destId="{12815CC2-D8E7-417B-A797-DD7447BD54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ADAAAC-F6FF-4BF0-B26D-B8CAA5C5B47F}">
      <dsp:nvSpPr>
        <dsp:cNvPr id="0" name=""/>
        <dsp:cNvSpPr/>
      </dsp:nvSpPr>
      <dsp:spPr>
        <a:xfrm>
          <a:off x="0" y="0"/>
          <a:ext cx="7055881" cy="8317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/>
            <a:t>Instrução Normativa nº 7 de 22 de agosto de 2003 - IBAMA</a:t>
          </a:r>
        </a:p>
      </dsp:txBody>
      <dsp:txXfrm>
        <a:off x="0" y="0"/>
        <a:ext cx="6207099" cy="831731"/>
      </dsp:txXfrm>
    </dsp:sp>
    <dsp:sp modelId="{87160AE3-908F-418A-BB7B-F9F134CAC580}">
      <dsp:nvSpPr>
        <dsp:cNvPr id="0" name=""/>
        <dsp:cNvSpPr/>
      </dsp:nvSpPr>
      <dsp:spPr>
        <a:xfrm>
          <a:off x="622577" y="970352"/>
          <a:ext cx="7055881" cy="83173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/>
            <a:t>Instrução Normativa nº 2 de 27 de junho de 2007 - MMA</a:t>
          </a:r>
        </a:p>
      </dsp:txBody>
      <dsp:txXfrm>
        <a:off x="622577" y="970352"/>
        <a:ext cx="5892678" cy="831731"/>
      </dsp:txXfrm>
    </dsp:sp>
    <dsp:sp modelId="{70593713-7425-4DEB-B4DB-20453193FF7D}">
      <dsp:nvSpPr>
        <dsp:cNvPr id="0" name=""/>
        <dsp:cNvSpPr/>
      </dsp:nvSpPr>
      <dsp:spPr>
        <a:xfrm>
          <a:off x="1245155" y="1940705"/>
          <a:ext cx="7055881" cy="83173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/>
            <a:t>Instrução Normativa nº 1 de 12 de fevereiro de 2015 - MMA</a:t>
          </a:r>
        </a:p>
      </dsp:txBody>
      <dsp:txXfrm>
        <a:off x="1245155" y="1940705"/>
        <a:ext cx="5892678" cy="831731"/>
      </dsp:txXfrm>
    </dsp:sp>
    <dsp:sp modelId="{D75F513D-8395-40CC-83B1-9D5207857F35}">
      <dsp:nvSpPr>
        <dsp:cNvPr id="0" name=""/>
        <dsp:cNvSpPr/>
      </dsp:nvSpPr>
      <dsp:spPr>
        <a:xfrm>
          <a:off x="6515256" y="630729"/>
          <a:ext cx="540625" cy="5406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6515256" y="630729"/>
        <a:ext cx="540625" cy="540625"/>
      </dsp:txXfrm>
    </dsp:sp>
    <dsp:sp modelId="{508E61B2-488B-4B91-AEEB-C3C7E276AAE9}">
      <dsp:nvSpPr>
        <dsp:cNvPr id="0" name=""/>
        <dsp:cNvSpPr/>
      </dsp:nvSpPr>
      <dsp:spPr>
        <a:xfrm>
          <a:off x="7137834" y="1595537"/>
          <a:ext cx="540625" cy="5406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7137834" y="1595537"/>
        <a:ext cx="540625" cy="540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57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753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90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823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816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507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394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67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15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232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664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5860-9A3B-4411-8291-E078631A24F8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39EB-B853-4078-BF7E-40053802B1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300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3298357"/>
              </p:ext>
            </p:extLst>
          </p:nvPr>
        </p:nvGraphicFramePr>
        <p:xfrm>
          <a:off x="195470" y="1835092"/>
          <a:ext cx="8756373" cy="31295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2895">
                  <a:extLst>
                    <a:ext uri="{9D8B030D-6E8A-4147-A177-3AD203B41FA5}">
                      <a16:colId xmlns:a16="http://schemas.microsoft.com/office/drawing/2014/main" xmlns="" val="58500856"/>
                    </a:ext>
                  </a:extLst>
                </a:gridCol>
                <a:gridCol w="1736035">
                  <a:extLst>
                    <a:ext uri="{9D8B030D-6E8A-4147-A177-3AD203B41FA5}">
                      <a16:colId xmlns:a16="http://schemas.microsoft.com/office/drawing/2014/main" xmlns="" val="172303560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xmlns="" val="4744405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3273091214"/>
                    </a:ext>
                  </a:extLst>
                </a:gridCol>
              </a:tblGrid>
              <a:tr h="290315">
                <a:tc>
                  <a:txBody>
                    <a:bodyPr/>
                    <a:lstStyle/>
                    <a:p>
                      <a:r>
                        <a:rPr lang="pt-BR" sz="1600" dirty="0"/>
                        <a:t>Instruções</a:t>
                      </a:r>
                      <a:r>
                        <a:rPr lang="pt-BR" sz="1600" baseline="0" dirty="0"/>
                        <a:t> normativas</a:t>
                      </a:r>
                      <a:endParaRPr lang="pt-B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Diâmetro</a:t>
                      </a:r>
                      <a:r>
                        <a:rPr lang="pt-BR" sz="1600" baseline="0" dirty="0"/>
                        <a:t> de corte</a:t>
                      </a:r>
                      <a:endParaRPr lang="pt-B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Porcentagem retenção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Raridade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10302078"/>
                  </a:ext>
                </a:extLst>
              </a:tr>
              <a:tr h="501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kern="1200" baseline="0" dirty="0"/>
                        <a:t>IN Nº 7, DE 22 DE AGO DE 2003</a:t>
                      </a:r>
                      <a:endParaRPr lang="pt-B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45 cm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5 árvores/100 ha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667876323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r>
                        <a:rPr lang="pt-BR" sz="1600" u="none" strike="noStrike" kern="1200" baseline="0" dirty="0"/>
                        <a:t>IN Nº 5, DE 11 DE DEZ DE 2006</a:t>
                      </a:r>
                      <a:endParaRPr lang="pt-B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50 cm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3 árvores/100ha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320050915"/>
                  </a:ext>
                </a:extLst>
              </a:tr>
              <a:tr h="501092">
                <a:tc>
                  <a:txBody>
                    <a:bodyPr/>
                    <a:lstStyle/>
                    <a:p>
                      <a:r>
                        <a:rPr lang="pt-BR" sz="1600" u="none" strike="noStrike" kern="1200" baseline="0" dirty="0"/>
                        <a:t>IN Nº 2, DE 27 DE JUN DE 2007</a:t>
                      </a:r>
                      <a:endParaRPr lang="pt-B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50 cm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3 árvores/100ha/UT</a:t>
                      </a:r>
                    </a:p>
                    <a:p>
                      <a:endParaRPr lang="pt-BR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796720171"/>
                  </a:ext>
                </a:extLst>
              </a:tr>
              <a:tr h="930600">
                <a:tc>
                  <a:txBody>
                    <a:bodyPr/>
                    <a:lstStyle/>
                    <a:p>
                      <a:r>
                        <a:rPr lang="pt-BR" sz="1600" b="1" u="none" strike="noStrike" kern="1200" baseline="0" dirty="0">
                          <a:solidFill>
                            <a:schemeClr val="tx1"/>
                          </a:solidFill>
                        </a:rPr>
                        <a:t>IN Nº 1, DE 12 DE FEV DE 2015</a:t>
                      </a:r>
                    </a:p>
                    <a:p>
                      <a:pPr algn="ctr"/>
                      <a:r>
                        <a:rPr lang="pt-BR" sz="1600" b="1" u="none" strike="noStrike" kern="1200" baseline="0" dirty="0">
                          <a:solidFill>
                            <a:schemeClr val="tx1"/>
                          </a:solidFill>
                        </a:rPr>
                        <a:t>Atual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50 cm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Espécies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 vulneráveis*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Demais espécies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Espécies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 vulneráveis*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4 árvores/100ha/UT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Demais espécies</a:t>
                      </a:r>
                    </a:p>
                    <a:p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3 árvores/100ha/UT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568208740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6080" y="559915"/>
            <a:ext cx="895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Evolução da legislação federal nas regras de retenção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6079" y="5183112"/>
            <a:ext cx="875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*Lista Nacional Oficial das espécies da Flora ameaçadas de extinção PORTARIA Nº 443, DE 17 DE DEZEMBRO DE 2014</a:t>
            </a:r>
          </a:p>
        </p:txBody>
      </p:sp>
    </p:spTree>
    <p:extLst>
      <p:ext uri="{BB962C8B-B14F-4D97-AF65-F5344CB8AC3E}">
        <p14:creationId xmlns:p14="http://schemas.microsoft.com/office/powerpoint/2010/main" xmlns="" val="22597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671"/>
          <a:stretch/>
        </p:blipFill>
        <p:spPr>
          <a:xfrm>
            <a:off x="133960" y="503583"/>
            <a:ext cx="3085551" cy="3744957"/>
          </a:xfrm>
          <a:ln>
            <a:solidFill>
              <a:schemeClr val="tx1"/>
            </a:solidFill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07"/>
          <a:stretch/>
        </p:blipFill>
        <p:spPr>
          <a:xfrm>
            <a:off x="1040422" y="4880935"/>
            <a:ext cx="3463743" cy="18440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4607" y="5190711"/>
            <a:ext cx="3719512" cy="12630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0645" y="846584"/>
            <a:ext cx="4424330" cy="338766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Seta Dobrada para Cima 9"/>
          <p:cNvSpPr/>
          <p:nvPr/>
        </p:nvSpPr>
        <p:spPr>
          <a:xfrm rot="5400000">
            <a:off x="-119600" y="4691184"/>
            <a:ext cx="1428483" cy="688121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/>
          </a:p>
        </p:txBody>
      </p:sp>
      <p:sp>
        <p:nvSpPr>
          <p:cNvPr id="11" name="Seta para a Direita 10"/>
          <p:cNvSpPr/>
          <p:nvPr/>
        </p:nvSpPr>
        <p:spPr>
          <a:xfrm>
            <a:off x="4605885" y="5406887"/>
            <a:ext cx="615472" cy="3425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/>
          </a:p>
        </p:txBody>
      </p:sp>
      <p:sp>
        <p:nvSpPr>
          <p:cNvPr id="12" name="Seta para a Direita 11"/>
          <p:cNvSpPr/>
          <p:nvPr/>
        </p:nvSpPr>
        <p:spPr>
          <a:xfrm rot="16200000">
            <a:off x="6878440" y="4543516"/>
            <a:ext cx="645527" cy="3379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/>
          </a:p>
        </p:txBody>
      </p:sp>
      <p:sp>
        <p:nvSpPr>
          <p:cNvPr id="13" name="CaixaDeTexto 12"/>
          <p:cNvSpPr txBox="1"/>
          <p:nvPr/>
        </p:nvSpPr>
        <p:spPr>
          <a:xfrm>
            <a:off x="19554" y="88085"/>
            <a:ext cx="1133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/>
              <a:t>IN 2003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38702" y="4504732"/>
            <a:ext cx="1133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/>
              <a:t>IN 2006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190542" y="4827495"/>
            <a:ext cx="1133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/>
              <a:t>IN 2007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504165" y="431086"/>
            <a:ext cx="20275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/>
              <a:t>IN 2015 - Atual</a:t>
            </a:r>
          </a:p>
        </p:txBody>
      </p:sp>
    </p:spTree>
    <p:extLst>
      <p:ext uri="{BB962C8B-B14F-4D97-AF65-F5344CB8AC3E}">
        <p14:creationId xmlns:p14="http://schemas.microsoft.com/office/powerpoint/2010/main" xmlns="" val="11304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3"/>
          <p:cNvGraphicFramePr>
            <a:graphicFrameLocks/>
          </p:cNvGraphicFramePr>
          <p:nvPr>
            <p:extLst/>
          </p:nvPr>
        </p:nvGraphicFramePr>
        <p:xfrm>
          <a:off x="444341" y="2558088"/>
          <a:ext cx="8301037" cy="277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82306" y="219583"/>
            <a:ext cx="78867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+mn-lt"/>
              </a:rPr>
              <a:t>Legislação Brasileira - Critérios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75954" y="1952674"/>
            <a:ext cx="740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Constantes modificações</a:t>
            </a:r>
          </a:p>
        </p:txBody>
      </p:sp>
      <p:grpSp>
        <p:nvGrpSpPr>
          <p:cNvPr id="37" name="Grupo 36"/>
          <p:cNvGrpSpPr/>
          <p:nvPr/>
        </p:nvGrpSpPr>
        <p:grpSpPr>
          <a:xfrm>
            <a:off x="1885952" y="2282430"/>
            <a:ext cx="4784603" cy="3277559"/>
            <a:chOff x="2514601" y="1900238"/>
            <a:chExt cx="6379471" cy="4370079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14601" y="1900238"/>
              <a:ext cx="6379471" cy="4370079"/>
            </a:xfrm>
            <a:prstGeom prst="rect">
              <a:avLst/>
            </a:prstGeom>
          </p:spPr>
        </p:pic>
        <p:cxnSp>
          <p:nvCxnSpPr>
            <p:cNvPr id="21" name="Conector reto 20"/>
            <p:cNvCxnSpPr/>
            <p:nvPr/>
          </p:nvCxnSpPr>
          <p:spPr>
            <a:xfrm>
              <a:off x="3577590" y="4652010"/>
              <a:ext cx="43434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 flipV="1">
              <a:off x="3489960" y="3977640"/>
              <a:ext cx="2556510" cy="152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 flipV="1">
              <a:off x="3569970" y="4892040"/>
              <a:ext cx="4556760" cy="190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3687606" y="5322099"/>
              <a:ext cx="5023061" cy="190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o 44"/>
          <p:cNvGrpSpPr/>
          <p:nvPr/>
        </p:nvGrpSpPr>
        <p:grpSpPr>
          <a:xfrm>
            <a:off x="1087996" y="2661745"/>
            <a:ext cx="6813494" cy="2237456"/>
            <a:chOff x="1450661" y="2405993"/>
            <a:chExt cx="9084659" cy="2983274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50661" y="2405993"/>
              <a:ext cx="9084659" cy="2983274"/>
            </a:xfrm>
            <a:prstGeom prst="rect">
              <a:avLst/>
            </a:prstGeom>
          </p:spPr>
        </p:pic>
        <p:cxnSp>
          <p:nvCxnSpPr>
            <p:cNvPr id="39" name="Conector reto 38"/>
            <p:cNvCxnSpPr/>
            <p:nvPr/>
          </p:nvCxnSpPr>
          <p:spPr>
            <a:xfrm flipV="1">
              <a:off x="3188970" y="2846070"/>
              <a:ext cx="4149356" cy="114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 flipV="1">
              <a:off x="3188970" y="4404829"/>
              <a:ext cx="4149356" cy="114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2598420" y="5048188"/>
              <a:ext cx="7700010" cy="148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1584960" y="5386339"/>
              <a:ext cx="2415540" cy="5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o 62"/>
          <p:cNvGrpSpPr/>
          <p:nvPr/>
        </p:nvGrpSpPr>
        <p:grpSpPr>
          <a:xfrm>
            <a:off x="1990673" y="2268201"/>
            <a:ext cx="5023073" cy="3322259"/>
            <a:chOff x="2654229" y="1881267"/>
            <a:chExt cx="6697431" cy="4429678"/>
          </a:xfrm>
        </p:grpSpPr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54229" y="1881267"/>
              <a:ext cx="6697431" cy="4429678"/>
            </a:xfrm>
            <a:prstGeom prst="rect">
              <a:avLst/>
            </a:prstGeom>
          </p:spPr>
        </p:pic>
        <p:cxnSp>
          <p:nvCxnSpPr>
            <p:cNvPr id="47" name="Conector reto 46"/>
            <p:cNvCxnSpPr/>
            <p:nvPr/>
          </p:nvCxnSpPr>
          <p:spPr>
            <a:xfrm>
              <a:off x="2792730" y="2640330"/>
              <a:ext cx="639699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/>
            <p:nvPr/>
          </p:nvCxnSpPr>
          <p:spPr>
            <a:xfrm flipV="1">
              <a:off x="2654229" y="2857500"/>
              <a:ext cx="6535491" cy="152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 flipV="1">
              <a:off x="2654229" y="3112769"/>
              <a:ext cx="4331696" cy="152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 flipV="1">
              <a:off x="3800138" y="3603790"/>
              <a:ext cx="3401471" cy="76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 flipV="1">
              <a:off x="6448425" y="4328426"/>
              <a:ext cx="2852647" cy="38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 flipV="1">
              <a:off x="2654229" y="4568721"/>
              <a:ext cx="4331696" cy="113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 flipV="1">
              <a:off x="3880622" y="5526365"/>
              <a:ext cx="5309098" cy="18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 flipV="1">
              <a:off x="3991974" y="6000504"/>
              <a:ext cx="5309098" cy="18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 flipV="1">
              <a:off x="2792730" y="6231801"/>
              <a:ext cx="6419850" cy="206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aixaDeTexto 63"/>
          <p:cNvSpPr txBox="1"/>
          <p:nvPr/>
        </p:nvSpPr>
        <p:spPr>
          <a:xfrm>
            <a:off x="791788" y="5667161"/>
            <a:ext cx="7574972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350" dirty="0"/>
              <a:t>Um dos pontos fracos das legislações sobre a manutenção de indivíduos matrizes é que elas não levam em consideração a ecologia das espécies (</a:t>
            </a:r>
            <a:r>
              <a:rPr lang="pt-BR" sz="1350" dirty="0" err="1"/>
              <a:t>Guariguata</a:t>
            </a:r>
            <a:r>
              <a:rPr lang="pt-BR" sz="1350" dirty="0"/>
              <a:t>; </a:t>
            </a:r>
            <a:r>
              <a:rPr lang="pt-BR" sz="1350" dirty="0" err="1"/>
              <a:t>Pinard</a:t>
            </a:r>
            <a:r>
              <a:rPr lang="pt-BR" sz="1350" dirty="0"/>
              <a:t>, 1998; </a:t>
            </a:r>
            <a:r>
              <a:rPr lang="pt-BR" sz="1350" dirty="0" err="1"/>
              <a:t>Schulze</a:t>
            </a:r>
            <a:r>
              <a:rPr lang="pt-BR" sz="1350" dirty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xmlns="" val="36678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2501</TotalTime>
  <Words>205</Words>
  <Application>Microsoft Office PowerPoint</Application>
  <PresentationFormat>Apresentação na tela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Legislação Brasileira - Critérios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Erler Sontag</dc:creator>
  <cp:lastModifiedBy>edvidal</cp:lastModifiedBy>
  <cp:revision>6</cp:revision>
  <dcterms:created xsi:type="dcterms:W3CDTF">2016-03-07T18:40:28Z</dcterms:created>
  <dcterms:modified xsi:type="dcterms:W3CDTF">2016-03-09T13:01:21Z</dcterms:modified>
</cp:coreProperties>
</file>