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notesMasterIdLst>
    <p:notesMasterId r:id="rId51"/>
  </p:notesMasterIdLst>
  <p:sldIdLst>
    <p:sldId id="434" r:id="rId2"/>
    <p:sldId id="557" r:id="rId3"/>
    <p:sldId id="437" r:id="rId4"/>
    <p:sldId id="676" r:id="rId5"/>
    <p:sldId id="678" r:id="rId6"/>
    <p:sldId id="679" r:id="rId7"/>
    <p:sldId id="677" r:id="rId8"/>
    <p:sldId id="503" r:id="rId9"/>
    <p:sldId id="504" r:id="rId10"/>
    <p:sldId id="505" r:id="rId11"/>
    <p:sldId id="528" r:id="rId12"/>
    <p:sldId id="506" r:id="rId13"/>
    <p:sldId id="507" r:id="rId14"/>
    <p:sldId id="508" r:id="rId15"/>
    <p:sldId id="564" r:id="rId16"/>
    <p:sldId id="565" r:id="rId17"/>
    <p:sldId id="512" r:id="rId18"/>
    <p:sldId id="514" r:id="rId19"/>
    <p:sldId id="516" r:id="rId20"/>
    <p:sldId id="558" r:id="rId21"/>
    <p:sldId id="559" r:id="rId22"/>
    <p:sldId id="293" r:id="rId23"/>
    <p:sldId id="519" r:id="rId24"/>
    <p:sldId id="560" r:id="rId25"/>
    <p:sldId id="561" r:id="rId26"/>
    <p:sldId id="562" r:id="rId27"/>
    <p:sldId id="563" r:id="rId28"/>
    <p:sldId id="522" r:id="rId29"/>
    <p:sldId id="697" r:id="rId30"/>
    <p:sldId id="280" r:id="rId31"/>
    <p:sldId id="258" r:id="rId32"/>
    <p:sldId id="259" r:id="rId33"/>
    <p:sldId id="260" r:id="rId34"/>
    <p:sldId id="261" r:id="rId35"/>
    <p:sldId id="262" r:id="rId36"/>
    <p:sldId id="289" r:id="rId37"/>
    <p:sldId id="264" r:id="rId38"/>
    <p:sldId id="698" r:id="rId39"/>
    <p:sldId id="699" r:id="rId40"/>
    <p:sldId id="700" r:id="rId41"/>
    <p:sldId id="701" r:id="rId42"/>
    <p:sldId id="702" r:id="rId43"/>
    <p:sldId id="703" r:id="rId44"/>
    <p:sldId id="704" r:id="rId45"/>
    <p:sldId id="705" r:id="rId46"/>
    <p:sldId id="706" r:id="rId47"/>
    <p:sldId id="707" r:id="rId48"/>
    <p:sldId id="708" r:id="rId49"/>
    <p:sldId id="70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Jordão Suarez" initials="CJS" lastIdx="2" clrIdx="0"/>
  <p:cmAuthor id="2" name="Pedro" initials="P" lastIdx="12" clrIdx="1"/>
  <p:cmAuthor id="3" name="Carla Jordão Suarez" initials="CJS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3" autoAdjust="0"/>
    <p:restoredTop sz="86406" autoAdjust="0"/>
  </p:normalViewPr>
  <p:slideViewPr>
    <p:cSldViewPr snapToGrid="0">
      <p:cViewPr varScale="1">
        <p:scale>
          <a:sx n="71" d="100"/>
          <a:sy n="71" d="100"/>
        </p:scale>
        <p:origin x="-96" y="-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1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81F85-5C03-48FF-B813-167A0D1CFA7B}" type="datetimeFigureOut">
              <a:rPr lang="en-US" smtClean="0"/>
              <a:pPr/>
              <a:t>03/05/22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195E4-028A-45B3-8CDA-1D6D70A8C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NUMERAÇÃO</a:t>
            </a:r>
            <a:r>
              <a:rPr lang="pt-BR" baseline="0" dirty="0"/>
              <a:t> dos slides</a:t>
            </a:r>
          </a:p>
          <a:p>
            <a:endParaRPr lang="pt-BR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BAB6-1E3C-1B42-A888-0A6043F9BC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195E4-028A-45B3-8CDA-1D6D70A8CE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83D7BAD-7944-324C-A1F0-38143C953ED2}" type="slidenum">
              <a:rPr lang="pt-BR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Um dos 1os exps especificamente sobre c social COM HUMANOS NA AC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Arial" panose="020B0604020202020204" pitchFamily="34" charset="0"/>
              </a:rPr>
              <a:t>Complexidade dos estudos posteriores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sobre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cooperação</a:t>
            </a:r>
            <a:endParaRPr lang="pt-BR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36EC1-CDDF-2B45-8F27-29F0362CFB6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4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2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03/05/22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emf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8461"/>
            <a:ext cx="12192000" cy="2207267"/>
          </a:xfrm>
        </p:spPr>
        <p:txBody>
          <a:bodyPr>
            <a:no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SOCIAL 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71419"/>
            <a:ext cx="7772400" cy="106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5" name="Picture 6" descr="logoUSP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7" y="217715"/>
            <a:ext cx="1005777" cy="1171590"/>
          </a:xfrm>
          <a:prstGeom prst="rect">
            <a:avLst/>
          </a:prstGeom>
        </p:spPr>
      </p:pic>
      <p:pic>
        <p:nvPicPr>
          <p:cNvPr id="6" name="Picture 5" descr="ecc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37" y="396895"/>
            <a:ext cx="1981613" cy="6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4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Verdana" charset="0"/>
              </a:rPr>
              <a:t>Comportamento social</a:t>
            </a:r>
          </a:p>
        </p:txBody>
      </p:sp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Verdana" charset="0"/>
              <a:buNone/>
              <a:defRPr/>
            </a:pPr>
            <a:r>
              <a:rPr lang="ja-JP" altLang="pt-BR" dirty="0">
                <a:latin typeface="Verdana" charset="0"/>
              </a:rPr>
              <a:t>“</a:t>
            </a:r>
            <a:r>
              <a:rPr lang="pt-BR" altLang="ja-JP" dirty="0">
                <a:latin typeface="Verdana" charset="0"/>
              </a:rPr>
              <a:t>o comportamento de duas ou mais pessoas em relação a uma outra ou em conjunto em relação ao ambiente comum</a:t>
            </a:r>
            <a:r>
              <a:rPr lang="ja-JP" altLang="pt-BR" dirty="0">
                <a:latin typeface="Verdana" charset="0"/>
              </a:rPr>
              <a:t>”</a:t>
            </a:r>
            <a:r>
              <a:rPr lang="pt-BR" altLang="ja-JP" dirty="0">
                <a:latin typeface="Verdana" charset="0"/>
              </a:rPr>
              <a:t> (Skinner, 1953, p. 285)</a:t>
            </a:r>
          </a:p>
          <a:p>
            <a:pPr marL="0" indent="0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0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Verdana" charset="0"/>
              </a:rPr>
              <a:t>Comportamento social</a:t>
            </a:r>
          </a:p>
        </p:txBody>
      </p:sp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Verdana" charset="0"/>
              <a:buNone/>
              <a:defRPr/>
            </a:pPr>
            <a:r>
              <a:rPr lang="ja-JP" altLang="pt-BR" dirty="0">
                <a:latin typeface="Verdana" charset="0"/>
              </a:rPr>
              <a:t>“</a:t>
            </a:r>
            <a:r>
              <a:rPr lang="pt-BR" altLang="ja-JP" dirty="0">
                <a:latin typeface="Verdana" charset="0"/>
              </a:rPr>
              <a:t>o comportamento de duas ou mais pessoas em relação a uma outra ou em conjunto em relação ao ambiente comum</a:t>
            </a:r>
            <a:r>
              <a:rPr lang="ja-JP" altLang="pt-BR" dirty="0">
                <a:latin typeface="Verdana" charset="0"/>
              </a:rPr>
              <a:t>”</a:t>
            </a:r>
            <a:r>
              <a:rPr lang="pt-BR" altLang="ja-JP" dirty="0">
                <a:latin typeface="Verdana" charset="0"/>
              </a:rPr>
              <a:t> (Skinner, 1953, p. 285)</a:t>
            </a:r>
          </a:p>
          <a:p>
            <a:pPr marL="0" indent="0">
              <a:buFont typeface="Verdana" charset="0"/>
              <a:buNone/>
              <a:defRPr/>
            </a:pPr>
            <a:endParaRPr lang="pt-BR" altLang="ja-JP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endParaRPr lang="pt-BR" altLang="ja-JP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r>
              <a:rPr lang="pt-BR" altLang="ja-JP" dirty="0">
                <a:solidFill>
                  <a:srgbClr val="FF0000"/>
                </a:solidFill>
                <a:latin typeface="Verdana" charset="0"/>
              </a:rPr>
              <a:t>Reforço Social, Estímulo (discriminativo) Social</a:t>
            </a:r>
          </a:p>
          <a:p>
            <a:pPr marL="0" indent="0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Verdana" charset="0"/>
              </a:rPr>
              <a:t>Comportamento social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700214"/>
            <a:ext cx="10847916" cy="44656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pt-BR" dirty="0">
                <a:latin typeface="Verdana" charset="0"/>
              </a:rPr>
              <a:t>“</a:t>
            </a:r>
            <a:r>
              <a:rPr lang="pt-BR" altLang="ja-JP" dirty="0">
                <a:latin typeface="Verdana" charset="0"/>
              </a:rPr>
              <a:t>...em relação a uma </a:t>
            </a:r>
            <a:r>
              <a:rPr lang="pt-BR" altLang="ja-JP" u="sng" dirty="0">
                <a:latin typeface="Verdana" charset="0"/>
              </a:rPr>
              <a:t>outra pessoa</a:t>
            </a:r>
            <a:r>
              <a:rPr lang="ja-JP" altLang="pt-BR" dirty="0">
                <a:latin typeface="Verdana" charset="0"/>
              </a:rPr>
              <a:t>”</a:t>
            </a:r>
            <a:endParaRPr lang="pt-BR" altLang="ja-JP" dirty="0">
              <a:latin typeface="Verdana" charset="0"/>
            </a:endParaRPr>
          </a:p>
          <a:p>
            <a:pPr eaLnBrk="1" hangingPunct="1">
              <a:defRPr/>
            </a:pPr>
            <a:endParaRPr lang="pt-BR" dirty="0">
              <a:latin typeface="Verdana" charset="0"/>
            </a:endParaRPr>
          </a:p>
          <a:p>
            <a:pPr marL="469900" lvl="1" indent="0" eaLnBrk="1" hangingPunct="1">
              <a:buFont typeface="Wingdings" charset="0"/>
              <a:buNone/>
              <a:defRPr/>
            </a:pPr>
            <a:r>
              <a:rPr lang="ja-JP" altLang="pt-BR" dirty="0">
                <a:latin typeface="Verdana" charset="0"/>
              </a:rPr>
              <a:t>“</a:t>
            </a:r>
            <a:r>
              <a:rPr lang="pt-BR" altLang="ja-JP" dirty="0">
                <a:latin typeface="Verdana" charset="0"/>
              </a:rPr>
              <a:t>outro</a:t>
            </a:r>
            <a:r>
              <a:rPr lang="ja-JP" altLang="pt-BR" dirty="0">
                <a:latin typeface="Verdana" charset="0"/>
              </a:rPr>
              <a:t>”</a:t>
            </a:r>
            <a:r>
              <a:rPr lang="pt-BR" altLang="ja-JP" dirty="0">
                <a:latin typeface="Verdana" charset="0"/>
              </a:rPr>
              <a:t> como AMBIENTE </a:t>
            </a: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469900" lvl="1" indent="0" eaLnBrk="1" hangingPunct="1">
              <a:buFont typeface="Wingdings" charset="0"/>
              <a:buNone/>
              <a:defRPr/>
            </a:pPr>
            <a:r>
              <a:rPr lang="pt-BR" dirty="0">
                <a:latin typeface="Verdana" charset="0"/>
              </a:rPr>
              <a:t>atua como consequência ou como antecedente</a:t>
            </a: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469900" lvl="1" indent="0" algn="ctr" eaLnBrk="1" hangingPunct="1">
              <a:buFont typeface="Wingdings" charset="0"/>
              <a:buNone/>
              <a:defRPr/>
            </a:pPr>
            <a:r>
              <a:rPr lang="pt-BR" dirty="0">
                <a:latin typeface="Verdana" charset="0"/>
              </a:rPr>
              <a:t>Entrelaçamento de contingências</a:t>
            </a: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469900" lvl="1" indent="0" eaLnBrk="1" hangingPunct="1">
              <a:buFont typeface="Wingdings" charset="0"/>
              <a:buNone/>
              <a:defRPr/>
            </a:pPr>
            <a:endParaRPr lang="pt-BR" dirty="0">
              <a:latin typeface="Verdana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94271" y="4067787"/>
            <a:ext cx="577851" cy="504825"/>
          </a:xfrm>
          <a:prstGeom prst="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6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>
                <a:latin typeface="Verdana" charset="0"/>
              </a:rPr>
              <a:t>Comportamento social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700213"/>
            <a:ext cx="10847916" cy="482441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latin typeface="Verdana" charset="0"/>
              </a:rPr>
              <a:t>REFORÇO SOCIAL</a:t>
            </a:r>
          </a:p>
          <a:p>
            <a:pPr eaLnBrk="1" hangingPunct="1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0" lvl="1" indent="0" eaLnBrk="1" hangingPunct="1">
              <a:buFont typeface="Wingdings" charset="0"/>
              <a:buNone/>
              <a:defRPr/>
            </a:pPr>
            <a:r>
              <a:rPr lang="pt-BR" dirty="0" err="1">
                <a:latin typeface="Verdana" charset="0"/>
              </a:rPr>
              <a:t>R</a:t>
            </a:r>
            <a:r>
              <a:rPr lang="pt-BR" dirty="0">
                <a:latin typeface="Verdana" charset="0"/>
              </a:rPr>
              <a:t> </a:t>
            </a:r>
            <a:r>
              <a:rPr lang="pt-BR" dirty="0">
                <a:latin typeface="Verdana" charset="0"/>
                <a:sym typeface="Wingdings" charset="0"/>
              </a:rPr>
              <a:t> alteração no ambiente social</a:t>
            </a:r>
          </a:p>
          <a:p>
            <a:pPr marL="0" lvl="1" indent="0" eaLnBrk="1" hangingPunct="1">
              <a:buFont typeface="Wingdings" charset="0"/>
              <a:buNone/>
              <a:defRPr/>
            </a:pPr>
            <a:r>
              <a:rPr lang="pt-BR" dirty="0">
                <a:latin typeface="Verdana" charset="0"/>
                <a:sym typeface="Wingdings" charset="0"/>
              </a:rPr>
              <a:t>      (outra pessoa)</a:t>
            </a:r>
            <a:endParaRPr lang="pt-BR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>
                <a:latin typeface="Verdana" charset="0"/>
              </a:rPr>
              <a:t>Comportamento social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700213"/>
            <a:ext cx="10847916" cy="482441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latin typeface="Verdana" charset="0"/>
              </a:rPr>
              <a:t>REFORÇO SOCIAL</a:t>
            </a:r>
          </a:p>
          <a:p>
            <a:pPr eaLnBrk="1" hangingPunct="1">
              <a:buFont typeface="Verdana" charset="0"/>
              <a:buNone/>
              <a:defRPr/>
            </a:pPr>
            <a:endParaRPr lang="pt-BR" dirty="0">
              <a:latin typeface="Verdana" charset="0"/>
            </a:endParaRPr>
          </a:p>
          <a:p>
            <a:pPr marL="0" lvl="1" indent="0" eaLnBrk="1" hangingPunct="1">
              <a:buFont typeface="Wingdings" charset="0"/>
              <a:buNone/>
              <a:defRPr/>
            </a:pPr>
            <a:r>
              <a:rPr lang="ja-JP" altLang="pt-BR" dirty="0">
                <a:latin typeface="Verdana" charset="0"/>
              </a:rPr>
              <a:t>“</a:t>
            </a:r>
            <a:r>
              <a:rPr lang="pt-BR" altLang="ja-JP" dirty="0">
                <a:latin typeface="Verdana" charset="0"/>
              </a:rPr>
              <a:t> ... o reforço social varia de momento a momento dependendo da condição do agente reforçador</a:t>
            </a:r>
            <a:r>
              <a:rPr lang="ja-JP" altLang="pt-BR" dirty="0">
                <a:latin typeface="Verdana" charset="0"/>
              </a:rPr>
              <a:t>”</a:t>
            </a:r>
            <a:r>
              <a:rPr lang="pt-BR" altLang="ja-JP" dirty="0">
                <a:latin typeface="Verdana" charset="0"/>
              </a:rPr>
              <a:t> (p. 287).</a:t>
            </a:r>
            <a:endParaRPr lang="pt-BR" dirty="0">
              <a:latin typeface="Verdana" charset="0"/>
            </a:endParaRPr>
          </a:p>
        </p:txBody>
      </p:sp>
      <p:sp>
        <p:nvSpPr>
          <p:cNvPr id="18435" name="Retângulo 3"/>
          <p:cNvSpPr>
            <a:spLocks noChangeArrowheads="1"/>
          </p:cNvSpPr>
          <p:nvPr/>
        </p:nvSpPr>
        <p:spPr bwMode="auto">
          <a:xfrm>
            <a:off x="431800" y="6257926"/>
            <a:ext cx="111357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pt-BR" sz="1400">
                <a:latin typeface="Times New Roman" charset="0"/>
                <a:cs typeface="Times New Roman" charset="0"/>
              </a:rPr>
              <a:t>Skinner, B. F. (1953). Science and Human Behavior. New York: MacMillan </a:t>
            </a:r>
          </a:p>
        </p:txBody>
      </p:sp>
    </p:spTree>
    <p:extLst>
      <p:ext uri="{BB962C8B-B14F-4D97-AF65-F5344CB8AC3E}">
        <p14:creationId xmlns:p14="http://schemas.microsoft.com/office/powerpoint/2010/main" val="222817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charset="0"/>
              <a:buNone/>
              <a:defRPr/>
            </a:pPr>
            <a:endParaRPr lang="en-US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endParaRPr lang="en-US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endParaRPr lang="en-US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en-US" dirty="0" err="1">
                <a:solidFill>
                  <a:srgbClr val="FF0000"/>
                </a:solidFill>
                <a:latin typeface="Verdana" charset="0"/>
              </a:rPr>
              <a:t>Sabemos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quanto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nosso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comportamento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é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importante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para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Verdana" charset="0"/>
              </a:rPr>
              <a:t>comportamento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 de outros?</a:t>
            </a:r>
          </a:p>
          <a:p>
            <a:pPr marL="0" indent="0" algn="ctr">
              <a:buFont typeface="Verdana" charset="0"/>
              <a:buNone/>
              <a:defRPr/>
            </a:pPr>
            <a:endParaRPr lang="en-US" dirty="0">
              <a:latin typeface="Verdan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40698"/>
            <a:ext cx="10515600" cy="1325563"/>
          </a:xfrm>
        </p:spPr>
        <p:txBody>
          <a:bodyPr/>
          <a:lstStyle/>
          <a:p>
            <a:r>
              <a:rPr lang="en-US" dirty="0" err="1"/>
              <a:t>Comportamento</a:t>
            </a:r>
            <a:r>
              <a:rPr lang="en-US" dirty="0"/>
              <a:t> social: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501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6237289"/>
            <a:ext cx="10972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400" dirty="0">
                <a:latin typeface="Times New Roman" charset="0"/>
              </a:rPr>
              <a:t>Herbert, E. W.,  &amp; </a:t>
            </a:r>
            <a:r>
              <a:rPr lang="pt-BR" sz="1400" dirty="0" err="1">
                <a:latin typeface="Times New Roman" charset="0"/>
              </a:rPr>
              <a:t>Baer</a:t>
            </a:r>
            <a:r>
              <a:rPr lang="pt-BR" sz="1400" dirty="0">
                <a:latin typeface="Times New Roman" charset="0"/>
              </a:rPr>
              <a:t>, D. M. (1972). </a:t>
            </a:r>
            <a:r>
              <a:rPr lang="pt-BR" sz="1400" dirty="0" err="1">
                <a:latin typeface="Times New Roman" charset="0"/>
              </a:rPr>
              <a:t>Trainimg</a:t>
            </a:r>
            <a:r>
              <a:rPr lang="pt-BR" sz="1400" dirty="0">
                <a:latin typeface="Times New Roman" charset="0"/>
              </a:rPr>
              <a:t> </a:t>
            </a:r>
            <a:r>
              <a:rPr lang="pt-BR" sz="1400" dirty="0" err="1">
                <a:latin typeface="Times New Roman" charset="0"/>
              </a:rPr>
              <a:t>parents</a:t>
            </a:r>
            <a:r>
              <a:rPr lang="pt-BR" sz="1400" dirty="0">
                <a:latin typeface="Times New Roman" charset="0"/>
              </a:rPr>
              <a:t> as </a:t>
            </a:r>
            <a:r>
              <a:rPr lang="pt-BR" sz="1400" dirty="0" err="1">
                <a:latin typeface="Times New Roman" charset="0"/>
              </a:rPr>
              <a:t>behavior</a:t>
            </a:r>
            <a:r>
              <a:rPr lang="pt-BR" sz="1400" dirty="0">
                <a:latin typeface="Times New Roman" charset="0"/>
              </a:rPr>
              <a:t> </a:t>
            </a:r>
            <a:r>
              <a:rPr lang="pt-BR" sz="1400" dirty="0" err="1">
                <a:latin typeface="Times New Roman" charset="0"/>
              </a:rPr>
              <a:t>modifiers</a:t>
            </a:r>
            <a:r>
              <a:rPr lang="pt-BR" sz="1400" dirty="0">
                <a:latin typeface="Times New Roman" charset="0"/>
              </a:rPr>
              <a:t>: self-</a:t>
            </a:r>
            <a:r>
              <a:rPr lang="pt-BR" sz="1400" dirty="0" err="1">
                <a:latin typeface="Times New Roman" charset="0"/>
              </a:rPr>
              <a:t>recording</a:t>
            </a:r>
            <a:r>
              <a:rPr lang="pt-BR" sz="1400" dirty="0">
                <a:latin typeface="Times New Roman" charset="0"/>
              </a:rPr>
              <a:t> </a:t>
            </a:r>
            <a:r>
              <a:rPr lang="pt-BR" sz="1400" dirty="0" err="1">
                <a:latin typeface="Times New Roman" charset="0"/>
              </a:rPr>
              <a:t>of</a:t>
            </a:r>
            <a:r>
              <a:rPr lang="pt-BR" sz="1400" dirty="0">
                <a:latin typeface="Times New Roman" charset="0"/>
              </a:rPr>
              <a:t> </a:t>
            </a:r>
            <a:r>
              <a:rPr lang="pt-BR" sz="1400" dirty="0" err="1">
                <a:latin typeface="Times New Roman" charset="0"/>
              </a:rPr>
              <a:t>contingent</a:t>
            </a:r>
            <a:r>
              <a:rPr lang="pt-BR" sz="1400" dirty="0">
                <a:latin typeface="Times New Roman" charset="0"/>
              </a:rPr>
              <a:t> </a:t>
            </a:r>
            <a:r>
              <a:rPr lang="pt-BR" sz="1400" dirty="0" err="1">
                <a:latin typeface="Times New Roman" charset="0"/>
              </a:rPr>
              <a:t>attention</a:t>
            </a:r>
            <a:r>
              <a:rPr lang="pt-BR" sz="1400" dirty="0">
                <a:latin typeface="Times New Roman" charset="0"/>
              </a:rPr>
              <a:t>. </a:t>
            </a:r>
            <a:r>
              <a:rPr lang="pt-BR" sz="1400" i="1" dirty="0" err="1">
                <a:latin typeface="Times New Roman" charset="0"/>
              </a:rPr>
              <a:t>Journal</a:t>
            </a:r>
            <a:r>
              <a:rPr lang="pt-BR" sz="1400" i="1" dirty="0">
                <a:latin typeface="Times New Roman" charset="0"/>
              </a:rPr>
              <a:t> </a:t>
            </a:r>
            <a:r>
              <a:rPr lang="pt-BR" sz="1400" i="1" dirty="0" err="1">
                <a:latin typeface="Times New Roman" charset="0"/>
              </a:rPr>
              <a:t>of</a:t>
            </a:r>
            <a:r>
              <a:rPr lang="pt-BR" sz="1400" i="1" dirty="0">
                <a:latin typeface="Times New Roman" charset="0"/>
              </a:rPr>
              <a:t> </a:t>
            </a:r>
            <a:r>
              <a:rPr lang="pt-BR" sz="1400" i="1" dirty="0" err="1">
                <a:latin typeface="Times New Roman" charset="0"/>
              </a:rPr>
              <a:t>Applied</a:t>
            </a:r>
            <a:r>
              <a:rPr lang="pt-BR" sz="1400" i="1" dirty="0">
                <a:latin typeface="Times New Roman" charset="0"/>
              </a:rPr>
              <a:t> </a:t>
            </a:r>
            <a:r>
              <a:rPr lang="pt-BR" sz="1400" i="1" dirty="0" err="1">
                <a:latin typeface="Times New Roman" charset="0"/>
              </a:rPr>
              <a:t>Behavior</a:t>
            </a:r>
            <a:r>
              <a:rPr lang="pt-BR" sz="1400" i="1" dirty="0">
                <a:latin typeface="Times New Roman" charset="0"/>
              </a:rPr>
              <a:t> </a:t>
            </a:r>
            <a:r>
              <a:rPr lang="pt-BR" sz="1400" i="1" dirty="0" err="1">
                <a:latin typeface="Times New Roman" charset="0"/>
              </a:rPr>
              <a:t>Analysis</a:t>
            </a:r>
            <a:r>
              <a:rPr lang="pt-BR" sz="1400" i="1" dirty="0">
                <a:latin typeface="Times New Roman" charset="0"/>
              </a:rPr>
              <a:t>, 5</a:t>
            </a:r>
            <a:r>
              <a:rPr lang="pt-BR" sz="1400" dirty="0">
                <a:latin typeface="Times New Roman" charset="0"/>
              </a:rPr>
              <a:t>, 139-149.  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333375"/>
            <a:ext cx="8892117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36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Verdana" charset="0"/>
              </a:rPr>
              <a:t>Uma questão para a Psicologia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Verdana" charset="0"/>
              <a:buNone/>
              <a:defRPr/>
            </a:pPr>
            <a:r>
              <a:rPr lang="en-US" sz="3200" dirty="0"/>
              <a:t>Um </a:t>
            </a:r>
            <a:r>
              <a:rPr lang="en-US" sz="3200" dirty="0" err="1"/>
              <a:t>sujeito</a:t>
            </a:r>
            <a:r>
              <a:rPr lang="en-US" sz="3200" dirty="0"/>
              <a:t> </a:t>
            </a:r>
            <a:r>
              <a:rPr lang="en-US" sz="3200" dirty="0" err="1"/>
              <a:t>ativo</a:t>
            </a:r>
            <a:r>
              <a:rPr lang="en-US" sz="3200" dirty="0"/>
              <a:t>:</a:t>
            </a:r>
          </a:p>
          <a:p>
            <a:pPr algn="ctr">
              <a:defRPr/>
            </a:pPr>
            <a:endParaRPr lang="en-US" sz="3200" dirty="0"/>
          </a:p>
          <a:p>
            <a:pPr marL="0" indent="0" algn="ctr">
              <a:buFont typeface="Verdana" charset="0"/>
              <a:buNone/>
              <a:defRPr/>
            </a:pPr>
            <a:r>
              <a:rPr lang="en-US" sz="3200" dirty="0"/>
              <a:t>ATUA </a:t>
            </a:r>
            <a:r>
              <a:rPr lang="en-US" sz="3200" dirty="0" err="1"/>
              <a:t>sobre</a:t>
            </a:r>
            <a:r>
              <a:rPr lang="en-US" sz="3200" dirty="0"/>
              <a:t> o </a:t>
            </a:r>
            <a:r>
              <a:rPr lang="en-US" sz="3200" dirty="0" err="1"/>
              <a:t>meio</a:t>
            </a:r>
            <a:r>
              <a:rPr lang="en-US" sz="3200" dirty="0"/>
              <a:t> </a:t>
            </a:r>
            <a:r>
              <a:rPr lang="en-US" sz="3200" dirty="0" err="1"/>
              <a:t>físico</a:t>
            </a:r>
            <a:r>
              <a:rPr lang="en-US" sz="3200" dirty="0"/>
              <a:t> e </a:t>
            </a:r>
            <a:r>
              <a:rPr lang="en-US" sz="3200" dirty="0" err="1"/>
              <a:t>sobre</a:t>
            </a:r>
            <a:r>
              <a:rPr lang="en-US" sz="3200" dirty="0"/>
              <a:t> o </a:t>
            </a:r>
            <a:r>
              <a:rPr lang="en-US" sz="3200" dirty="0" err="1"/>
              <a:t>meio</a:t>
            </a:r>
            <a:r>
              <a:rPr lang="en-US" sz="3200" dirty="0"/>
              <a:t> social e </a:t>
            </a:r>
            <a:r>
              <a:rPr lang="en-US" sz="3200" dirty="0" err="1"/>
              <a:t>aprende</a:t>
            </a:r>
            <a:r>
              <a:rPr lang="en-US" sz="3200" dirty="0"/>
              <a:t> com </a:t>
            </a:r>
            <a:r>
              <a:rPr lang="en-US" sz="3200" dirty="0" err="1"/>
              <a:t>isso</a:t>
            </a: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1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latin typeface="Verdana" charset="0"/>
              </a:rPr>
              <a:t>Reforçadores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Verdana" charset="0"/>
              <a:buNone/>
              <a:defRPr/>
            </a:pPr>
            <a:r>
              <a:rPr lang="en-US">
                <a:latin typeface="Verdana" charset="0"/>
              </a:rPr>
              <a:t>Por exemplo: </a:t>
            </a:r>
          </a:p>
          <a:p>
            <a:pPr marL="0" indent="0" algn="ctr">
              <a:buFont typeface="Verdana" charset="0"/>
              <a:buNone/>
              <a:defRPr/>
            </a:pPr>
            <a:endParaRPr lang="en-US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en-US">
                <a:latin typeface="Verdana" charset="0"/>
              </a:rPr>
              <a:t>salgadinhos, acesso a brinquedos, pontos em um jogo, fichas etc</a:t>
            </a:r>
          </a:p>
          <a:p>
            <a:pPr marL="0" indent="0" algn="ctr">
              <a:buFont typeface="Verdana" charset="0"/>
              <a:buNone/>
              <a:defRPr/>
            </a:pPr>
            <a:endParaRPr lang="en-US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en-US">
                <a:latin typeface="Verdana" charset="0"/>
              </a:rPr>
              <a:t>movimento, acesso a um novo ambiente, novidade, estímulos visuais</a:t>
            </a:r>
          </a:p>
        </p:txBody>
      </p:sp>
    </p:spTree>
    <p:extLst>
      <p:ext uri="{BB962C8B-B14F-4D97-AF65-F5344CB8AC3E}">
        <p14:creationId xmlns:p14="http://schemas.microsoft.com/office/powerpoint/2010/main" val="142629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latin typeface="Verdana" charset="0"/>
              </a:rPr>
              <a:t>Reforçadores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Análise</a:t>
            </a:r>
            <a:r>
              <a:rPr lang="en-US" sz="3200" dirty="0"/>
              <a:t> de RELAÇÕES </a:t>
            </a:r>
            <a:r>
              <a:rPr lang="en-US" sz="3200" dirty="0" err="1"/>
              <a:t>sujeito</a:t>
            </a:r>
            <a:r>
              <a:rPr lang="en-US" sz="3200" dirty="0"/>
              <a:t>/</a:t>
            </a:r>
            <a:r>
              <a:rPr lang="en-US" sz="3200" dirty="0" err="1"/>
              <a:t>ambiente</a:t>
            </a:r>
            <a:endParaRPr lang="en-US" sz="3200" dirty="0"/>
          </a:p>
          <a:p>
            <a:pPr marL="0" indent="0">
              <a:buFont typeface="Verdana" charset="0"/>
              <a:buNone/>
              <a:defRPr/>
            </a:pPr>
            <a:endParaRPr lang="en-US" sz="3200" dirty="0"/>
          </a:p>
          <a:p>
            <a:pPr marL="0" indent="0">
              <a:buFont typeface="Verdana" charset="0"/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err="1"/>
              <a:t>Sujeito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FAZ</a:t>
            </a:r>
          </a:p>
          <a:p>
            <a:pPr marL="0" indent="0">
              <a:buFont typeface="Verdana" charset="0"/>
              <a:buNone/>
              <a:defRPr/>
            </a:pPr>
            <a:r>
              <a:rPr lang="en-US" sz="3200" dirty="0" err="1"/>
              <a:t>Sente</a:t>
            </a:r>
            <a:r>
              <a:rPr lang="en-US" sz="3200" dirty="0"/>
              <a:t>, se </a:t>
            </a:r>
            <a:r>
              <a:rPr lang="en-US" sz="3200" dirty="0" err="1"/>
              <a:t>afasta</a:t>
            </a:r>
            <a:r>
              <a:rPr lang="en-US" sz="3200" dirty="0"/>
              <a:t>, se </a:t>
            </a:r>
            <a:r>
              <a:rPr lang="en-US" sz="3200" dirty="0" err="1"/>
              <a:t>aproxima</a:t>
            </a:r>
            <a:r>
              <a:rPr lang="en-US" sz="3200" dirty="0"/>
              <a:t>, </a:t>
            </a:r>
            <a:r>
              <a:rPr lang="en-US" sz="3200" dirty="0" err="1"/>
              <a:t>muda</a:t>
            </a:r>
            <a:r>
              <a:rPr lang="en-US" sz="3200" dirty="0"/>
              <a:t> </a:t>
            </a:r>
            <a:r>
              <a:rPr lang="en-US" sz="3200" dirty="0" err="1"/>
              <a:t>etc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/>
          </p:cNvSpPr>
          <p:nvPr>
            <p:ph type="ctrTitle"/>
          </p:nvPr>
        </p:nvSpPr>
        <p:spPr>
          <a:xfrm>
            <a:off x="911424" y="732879"/>
            <a:ext cx="9792862" cy="5773433"/>
          </a:xfrm>
        </p:spPr>
        <p:txBody>
          <a:bodyPr anchor="t">
            <a:noAutofit/>
          </a:bodyPr>
          <a:lstStyle/>
          <a:p>
            <a:pPr algn="l"/>
            <a:r>
              <a:rPr lang="en-US" altLang="pt-BR" sz="3000" b="1" dirty="0">
                <a:solidFill>
                  <a:srgbClr val="FF0000"/>
                </a:solidFill>
                <a:latin typeface="Century" pitchFamily="18" charset="0"/>
                <a:cs typeface="Arial" charset="0"/>
              </a:rPr>
              <a:t>COMPORTAMENTO SOCIAL</a:t>
            </a:r>
            <a:br>
              <a:rPr lang="en-US" altLang="pt-BR" sz="3000" b="1" dirty="0">
                <a:solidFill>
                  <a:srgbClr val="FF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FF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FF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Comporta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muitas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situações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diferentes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endParaRPr lang="en-US" altLang="pt-BR" sz="3000" b="1" dirty="0">
              <a:solidFill>
                <a:srgbClr val="000000"/>
              </a:solidFill>
              <a:latin typeface="Century" pitchFamily="18" charset="0"/>
              <a:cs typeface="Arial" charset="0"/>
            </a:endParaRPr>
          </a:p>
        </p:txBody>
      </p:sp>
      <p:pic>
        <p:nvPicPr>
          <p:cNvPr id="2" name="Picture 1" descr="images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2" y="2874970"/>
            <a:ext cx="2219366" cy="2219366"/>
          </a:xfrm>
          <a:prstGeom prst="rect">
            <a:avLst/>
          </a:prstGeom>
        </p:spPr>
      </p:pic>
      <p:pic>
        <p:nvPicPr>
          <p:cNvPr id="3" name="Picture 2" descr="images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37" y="4120789"/>
            <a:ext cx="2434990" cy="2434990"/>
          </a:xfrm>
          <a:prstGeom prst="rect">
            <a:avLst/>
          </a:prstGeom>
        </p:spPr>
      </p:pic>
      <p:pic>
        <p:nvPicPr>
          <p:cNvPr id="4" name="Picture 3" descr="images-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86" y="2888890"/>
            <a:ext cx="1812402" cy="1357552"/>
          </a:xfrm>
          <a:prstGeom prst="rect">
            <a:avLst/>
          </a:prstGeom>
        </p:spPr>
      </p:pic>
      <p:pic>
        <p:nvPicPr>
          <p:cNvPr id="5" name="Picture 4" descr="download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04" y="4858994"/>
            <a:ext cx="4467607" cy="1567788"/>
          </a:xfrm>
          <a:prstGeom prst="rect">
            <a:avLst/>
          </a:prstGeom>
        </p:spPr>
      </p:pic>
      <p:pic>
        <p:nvPicPr>
          <p:cNvPr id="6" name="Picture 5" descr="images-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21" y="2363041"/>
            <a:ext cx="3279986" cy="21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>
                <a:latin typeface="Verdana" charset="0"/>
              </a:rPr>
              <a:t>Reforçadores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773238"/>
            <a:ext cx="10847916" cy="3384550"/>
          </a:xfrm>
        </p:spPr>
        <p:txBody>
          <a:bodyPr>
            <a:noAutofit/>
          </a:bodyPr>
          <a:lstStyle/>
          <a:p>
            <a:pPr marL="457200" lvl="1" indent="-457200" eaLnBrk="1" hangingPunct="1">
              <a:defRPr/>
            </a:pPr>
            <a:endParaRPr lang="pt-BR" sz="3200" dirty="0">
              <a:latin typeface="Verdana" charset="0"/>
            </a:endParaRPr>
          </a:p>
          <a:p>
            <a:pPr marL="0" lvl="1" indent="0" algn="ctr" eaLnBrk="1" hangingPunct="1">
              <a:buFont typeface="Wingdings" charset="0"/>
              <a:buNone/>
              <a:defRPr/>
            </a:pPr>
            <a:r>
              <a:rPr lang="pt-BR" sz="3200" dirty="0">
                <a:latin typeface="Verdana" charset="0"/>
              </a:rPr>
              <a:t>outras pessoas, </a:t>
            </a:r>
          </a:p>
          <a:p>
            <a:pPr marL="0" lvl="1" indent="0" algn="ctr" eaLnBrk="1" hangingPunct="1">
              <a:buFont typeface="Wingdings" charset="0"/>
              <a:buNone/>
              <a:defRPr/>
            </a:pPr>
            <a:r>
              <a:rPr lang="pt-BR" sz="3200" dirty="0">
                <a:latin typeface="Verdana" charset="0"/>
              </a:rPr>
              <a:t>produtos do comportamento de outras pessoas</a:t>
            </a:r>
          </a:p>
          <a:p>
            <a:pPr marL="0" lvl="1" indent="0" algn="ctr" eaLnBrk="1" hangingPunct="1">
              <a:buFont typeface="Wingdings" charset="0"/>
              <a:buNone/>
              <a:defRPr/>
            </a:pPr>
            <a:endParaRPr lang="pt-BR" sz="3200" dirty="0">
              <a:latin typeface="Verdana" charset="0"/>
            </a:endParaRPr>
          </a:p>
          <a:p>
            <a:pPr marL="0" lvl="1" indent="0" algn="ctr" eaLnBrk="1" hangingPunct="1">
              <a:buFont typeface="Wingdings" charset="0"/>
              <a:buNone/>
              <a:defRPr/>
            </a:pPr>
            <a:r>
              <a:rPr lang="pt-BR" sz="3200" dirty="0">
                <a:solidFill>
                  <a:srgbClr val="FF0000"/>
                </a:solidFill>
                <a:latin typeface="Verdana" charset="0"/>
              </a:rPr>
              <a:t>REFORÇADORES SOCIAIS</a:t>
            </a:r>
          </a:p>
          <a:p>
            <a:pPr marL="0" lvl="1" indent="0" eaLnBrk="1" hangingPunct="1">
              <a:buFont typeface="Wingdings" charset="0"/>
              <a:buNone/>
              <a:defRPr/>
            </a:pPr>
            <a:endParaRPr lang="pt-BR" sz="32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7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>
                <a:latin typeface="Verdana" charset="0"/>
              </a:rPr>
              <a:t>Reforçadores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844675"/>
            <a:ext cx="10847916" cy="2592388"/>
          </a:xfrm>
        </p:spPr>
        <p:txBody>
          <a:bodyPr>
            <a:normAutofit/>
          </a:bodyPr>
          <a:lstStyle/>
          <a:p>
            <a:pPr marL="457200" lvl="1" indent="-457200" eaLnBrk="1" hangingPunct="1">
              <a:defRPr/>
            </a:pPr>
            <a:endParaRPr lang="pt-BR" sz="3200" dirty="0">
              <a:latin typeface="Verdana" charset="0"/>
            </a:endParaRPr>
          </a:p>
          <a:p>
            <a:pPr marL="0" lvl="1" indent="0" algn="ctr" eaLnBrk="1" hangingPunct="1">
              <a:buFont typeface="Wingdings" charset="0"/>
              <a:buNone/>
              <a:defRPr/>
            </a:pPr>
            <a:r>
              <a:rPr lang="pt-BR" sz="3200" dirty="0">
                <a:latin typeface="Verdana" charset="0"/>
              </a:rPr>
              <a:t>outras pessoas, </a:t>
            </a:r>
          </a:p>
          <a:p>
            <a:pPr marL="0" lvl="1" indent="0" algn="ctr" eaLnBrk="1" hangingPunct="1">
              <a:buFont typeface="Wingdings" charset="0"/>
              <a:buNone/>
              <a:defRPr/>
            </a:pPr>
            <a:r>
              <a:rPr lang="pt-BR" sz="3200" dirty="0">
                <a:latin typeface="Verdana" charset="0"/>
              </a:rPr>
              <a:t>produtos do comportamento de outras pessoas</a:t>
            </a: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60" y="3712969"/>
            <a:ext cx="1962833" cy="294961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20" y="3796317"/>
            <a:ext cx="2074767" cy="3061683"/>
          </a:xfrm>
          <a:prstGeom prst="rect">
            <a:avLst/>
          </a:prstGeom>
        </p:spPr>
      </p:pic>
      <p:pic>
        <p:nvPicPr>
          <p:cNvPr id="5" name="Picture 4" descr="download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27" y="3669560"/>
            <a:ext cx="2068486" cy="3188440"/>
          </a:xfrm>
          <a:prstGeom prst="rect">
            <a:avLst/>
          </a:prstGeom>
        </p:spPr>
      </p:pic>
      <p:pic>
        <p:nvPicPr>
          <p:cNvPr id="6" name="Picture 5" descr="download-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3" y="3664114"/>
            <a:ext cx="2008875" cy="31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5FC684-BEB8-4624-BD38-60609B23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19" y="388121"/>
            <a:ext cx="10031973" cy="37620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BD79719-7A60-4E2C-BB78-46329796481C}"/>
              </a:ext>
            </a:extLst>
          </p:cNvPr>
          <p:cNvSpPr txBox="1"/>
          <p:nvPr/>
        </p:nvSpPr>
        <p:spPr>
          <a:xfrm>
            <a:off x="238539" y="3827432"/>
            <a:ext cx="11953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Dicotomia clássica: Cognição versus afetividade</a:t>
            </a:r>
          </a:p>
          <a:p>
            <a:pPr algn="ctr"/>
            <a:endParaRPr lang="pt-BR" sz="3600" dirty="0">
              <a:solidFill>
                <a:srgbClr val="FF0000"/>
              </a:solidFill>
            </a:endParaRPr>
          </a:p>
          <a:p>
            <a:pPr algn="ctr"/>
            <a:r>
              <a:rPr lang="pt-BR" sz="3600" dirty="0">
                <a:solidFill>
                  <a:srgbClr val="FF0000"/>
                </a:solidFill>
              </a:rPr>
              <a:t>Afeto e sua relação com o comportamento social:</a:t>
            </a:r>
          </a:p>
          <a:p>
            <a:pPr algn="ctr"/>
            <a:r>
              <a:rPr lang="pt-BR" sz="3600" dirty="0">
                <a:solidFill>
                  <a:srgbClr val="FF0000"/>
                </a:solidFill>
              </a:rPr>
              <a:t>“transformar conhecimento e com quem se conhece em reforço generalizado”</a:t>
            </a:r>
          </a:p>
        </p:txBody>
      </p:sp>
    </p:spTree>
    <p:extLst>
      <p:ext uri="{BB962C8B-B14F-4D97-AF65-F5344CB8AC3E}">
        <p14:creationId xmlns:p14="http://schemas.microsoft.com/office/powerpoint/2010/main" val="10890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Verdana" charset="0"/>
              </a:rPr>
              <a:t>Comportamento social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latin typeface="Verdana" charset="0"/>
              </a:rPr>
              <a:t>ESTÍMULO (discriminativo) SOCIAL</a:t>
            </a:r>
          </a:p>
          <a:p>
            <a:pPr>
              <a:defRPr/>
            </a:pPr>
            <a:endParaRPr lang="pt-BR" dirty="0">
              <a:latin typeface="Verdana" charset="0"/>
            </a:endParaRPr>
          </a:p>
          <a:p>
            <a:pPr>
              <a:buFont typeface="Verdana" charset="0"/>
              <a:buNone/>
              <a:defRPr/>
            </a:pPr>
            <a:r>
              <a:rPr lang="pt-BR" sz="2600" dirty="0">
                <a:latin typeface="Verdana" charset="0"/>
              </a:rPr>
              <a:t>Comportamento </a:t>
            </a:r>
          </a:p>
          <a:p>
            <a:pPr>
              <a:buFont typeface="Verdana" charset="0"/>
              <a:buNone/>
              <a:defRPr/>
            </a:pPr>
            <a:r>
              <a:rPr lang="pt-BR" sz="2600" dirty="0">
                <a:latin typeface="Verdana" charset="0"/>
              </a:rPr>
              <a:t>de outra pessoa</a:t>
            </a:r>
          </a:p>
          <a:p>
            <a:pPr>
              <a:buFont typeface="Verdana" charset="0"/>
              <a:buNone/>
              <a:defRPr/>
            </a:pPr>
            <a:endParaRPr lang="pt-BR" sz="2600" dirty="0">
              <a:latin typeface="Verdana" charset="0"/>
            </a:endParaRPr>
          </a:p>
          <a:p>
            <a:pPr>
              <a:buFont typeface="Verdana" charset="0"/>
              <a:buNone/>
              <a:defRPr/>
            </a:pPr>
            <a:endParaRPr lang="pt-BR" sz="2600" dirty="0">
              <a:latin typeface="Verdana" charset="0"/>
            </a:endParaRPr>
          </a:p>
          <a:p>
            <a:pPr>
              <a:buFont typeface="Verdana" charset="0"/>
              <a:buNone/>
              <a:defRPr/>
            </a:pPr>
            <a:r>
              <a:rPr lang="pt-BR" sz="2600" dirty="0">
                <a:latin typeface="Verdana" charset="0"/>
              </a:rPr>
              <a:t>  antecedente: </a:t>
            </a:r>
            <a:r>
              <a:rPr lang="pt-BR" sz="2600" dirty="0" err="1">
                <a:latin typeface="Verdana" charset="0"/>
              </a:rPr>
              <a:t>R</a:t>
            </a:r>
            <a:r>
              <a:rPr lang="pt-BR" sz="2600" dirty="0">
                <a:latin typeface="Verdana" charset="0"/>
              </a:rPr>
              <a:t> </a:t>
            </a:r>
            <a:r>
              <a:rPr lang="pt-BR" sz="2600" dirty="0">
                <a:latin typeface="Verdana" charset="0"/>
                <a:sym typeface="Wingdings" charset="0"/>
              </a:rPr>
              <a:t> reforço</a:t>
            </a:r>
            <a:endParaRPr lang="pt-BR" sz="2600" dirty="0">
              <a:latin typeface="Verdana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1846060" y="4004286"/>
            <a:ext cx="383117" cy="5762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33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exercício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Picture 3" descr="downloa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3" y="2450697"/>
            <a:ext cx="3674975" cy="2445529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24" y="2513288"/>
            <a:ext cx="3558348" cy="26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3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14" y="1245799"/>
            <a:ext cx="3079896" cy="4111820"/>
          </a:xfrm>
          <a:prstGeom prst="rect">
            <a:avLst/>
          </a:prstGeom>
        </p:spPr>
      </p:pic>
      <p:pic>
        <p:nvPicPr>
          <p:cNvPr id="5" name="Picture 4" descr="download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11" y="1335897"/>
            <a:ext cx="4287054" cy="2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latin typeface="Verdana" charset="0"/>
              </a:rPr>
              <a:t>Estímulos sociais não se definem por sua topografia</a:t>
            </a:r>
          </a:p>
          <a:p>
            <a:pPr eaLnBrk="1" hangingPunct="1">
              <a:defRPr/>
            </a:pPr>
            <a:endParaRPr lang="pt-BR" dirty="0">
              <a:latin typeface="Verdana" charset="0"/>
            </a:endParaRPr>
          </a:p>
          <a:p>
            <a:pPr marL="0" lvl="1" indent="0" eaLnBrk="1" hangingPunct="1">
              <a:buFont typeface="Wingdings" charset="0"/>
              <a:buNone/>
              <a:defRPr/>
            </a:pPr>
            <a:r>
              <a:rPr lang="ja-JP" altLang="pt-BR" sz="3200" dirty="0">
                <a:latin typeface="Verdana" charset="0"/>
              </a:rPr>
              <a:t>“</a:t>
            </a:r>
            <a:r>
              <a:rPr lang="pt-BR" altLang="ja-JP" sz="3200" dirty="0">
                <a:latin typeface="Verdana" charset="0"/>
              </a:rPr>
              <a:t> ... as propriedades geométricas da </a:t>
            </a:r>
            <a:r>
              <a:rPr lang="ja-JP" altLang="pt-BR" sz="3200" dirty="0">
                <a:latin typeface="Verdana" charset="0"/>
              </a:rPr>
              <a:t>‘</a:t>
            </a:r>
            <a:r>
              <a:rPr lang="pt-BR" altLang="ja-JP" sz="3200" dirty="0">
                <a:latin typeface="Verdana" charset="0"/>
              </a:rPr>
              <a:t>amizade</a:t>
            </a:r>
            <a:r>
              <a:rPr lang="ja-JP" altLang="pt-BR" sz="3200" dirty="0">
                <a:latin typeface="Verdana" charset="0"/>
              </a:rPr>
              <a:t>’</a:t>
            </a:r>
            <a:r>
              <a:rPr lang="pt-BR" altLang="ja-JP" sz="3200" dirty="0">
                <a:latin typeface="Verdana" charset="0"/>
              </a:rPr>
              <a:t> e da </a:t>
            </a:r>
            <a:r>
              <a:rPr lang="ja-JP" altLang="pt-BR" sz="3200" dirty="0">
                <a:latin typeface="Verdana" charset="0"/>
              </a:rPr>
              <a:t>‘</a:t>
            </a:r>
            <a:r>
              <a:rPr lang="pt-BR" altLang="ja-JP" sz="3200" dirty="0">
                <a:latin typeface="Verdana" charset="0"/>
              </a:rPr>
              <a:t>agressividade</a:t>
            </a:r>
            <a:r>
              <a:rPr lang="ja-JP" altLang="pt-BR" sz="3200" dirty="0">
                <a:latin typeface="Verdana" charset="0"/>
              </a:rPr>
              <a:t>’</a:t>
            </a:r>
            <a:r>
              <a:rPr lang="pt-BR" altLang="ja-JP" sz="3200" dirty="0">
                <a:latin typeface="Verdana" charset="0"/>
              </a:rPr>
              <a:t> dependem da cultura, mudam com a cultura e variam de acordo com a experiência individual numa única cultura</a:t>
            </a:r>
            <a:r>
              <a:rPr lang="ja-JP" altLang="pt-BR" sz="3200" dirty="0">
                <a:latin typeface="Verdana" charset="0"/>
              </a:rPr>
              <a:t>”</a:t>
            </a:r>
            <a:r>
              <a:rPr lang="pt-BR" altLang="ja-JP" sz="3200" dirty="0">
                <a:latin typeface="Verdana" charset="0"/>
              </a:rPr>
              <a:t> (p. 289)</a:t>
            </a:r>
            <a:endParaRPr lang="pt-BR" sz="3200" dirty="0">
              <a:latin typeface="Verdana" charset="0"/>
            </a:endParaRPr>
          </a:p>
        </p:txBody>
      </p:sp>
      <p:sp>
        <p:nvSpPr>
          <p:cNvPr id="31747" name="Retângulo 3"/>
          <p:cNvSpPr>
            <a:spLocks noChangeArrowheads="1"/>
          </p:cNvSpPr>
          <p:nvPr/>
        </p:nvSpPr>
        <p:spPr bwMode="auto">
          <a:xfrm>
            <a:off x="431800" y="6289676"/>
            <a:ext cx="111357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pt-BR" sz="1400">
                <a:latin typeface="Times New Roman" charset="0"/>
                <a:cs typeface="Times New Roman" charset="0"/>
              </a:rPr>
              <a:t>Skinner, B. F. (1953). Science and Human Behavior. New York: MacMillan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Verdana" charset="0"/>
              </a:rPr>
              <a:t>Comportamento Social: O que é?</a:t>
            </a:r>
          </a:p>
        </p:txBody>
      </p:sp>
    </p:spTree>
    <p:extLst>
      <p:ext uri="{BB962C8B-B14F-4D97-AF65-F5344CB8AC3E}">
        <p14:creationId xmlns:p14="http://schemas.microsoft.com/office/powerpoint/2010/main" val="3892150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700213"/>
            <a:ext cx="10847916" cy="482441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latin typeface="Verdana" charset="0"/>
              </a:rPr>
              <a:t>ESTÍMULO (discriminativo) SOCIAL</a:t>
            </a:r>
          </a:p>
          <a:p>
            <a:pPr eaLnBrk="1" hangingPunct="1">
              <a:defRPr/>
            </a:pPr>
            <a:endParaRPr lang="pt-BR" dirty="0">
              <a:latin typeface="Verdana" charset="0"/>
            </a:endParaRPr>
          </a:p>
          <a:p>
            <a:pPr marL="0" lvl="1" indent="0" eaLnBrk="1" hangingPunct="1">
              <a:buFont typeface="Wingdings" charset="0"/>
              <a:buNone/>
              <a:defRPr/>
            </a:pPr>
            <a:r>
              <a:rPr lang="ja-JP" altLang="pt-BR" sz="2800" dirty="0">
                <a:latin typeface="Verdana" charset="0"/>
              </a:rPr>
              <a:t>“</a:t>
            </a:r>
            <a:r>
              <a:rPr lang="pt-BR" altLang="ja-JP" sz="2800" dirty="0">
                <a:latin typeface="Verdana" charset="0"/>
              </a:rPr>
              <a:t> ... Um estímulo social, como qualquer outro estímulo, torna-se importante no controle do comportamento por causa das contingências em que se encaixa... estímulos sociais são importantes para aqueles para quem reforço social é importante (p. 289).</a:t>
            </a:r>
            <a:endParaRPr lang="pt-BR" sz="2800" dirty="0">
              <a:latin typeface="Verdana" charset="0"/>
            </a:endParaRPr>
          </a:p>
        </p:txBody>
      </p:sp>
      <p:sp>
        <p:nvSpPr>
          <p:cNvPr id="30723" name="Retângulo 3"/>
          <p:cNvSpPr>
            <a:spLocks noChangeArrowheads="1"/>
          </p:cNvSpPr>
          <p:nvPr/>
        </p:nvSpPr>
        <p:spPr bwMode="auto">
          <a:xfrm>
            <a:off x="431800" y="6257926"/>
            <a:ext cx="111357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</a:pPr>
            <a:r>
              <a:rPr lang="pt-BR" sz="1400">
                <a:latin typeface="Times New Roman" charset="0"/>
                <a:cs typeface="Times New Roman" charset="0"/>
              </a:rPr>
              <a:t>Skinner, B. F. (1953). Science and Human Behavior. New York: MacMillan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Verdana" charset="0"/>
              </a:rPr>
              <a:t>Comportamento Social: O que é?</a:t>
            </a:r>
          </a:p>
        </p:txBody>
      </p:sp>
    </p:spTree>
    <p:extLst>
      <p:ext uri="{BB962C8B-B14F-4D97-AF65-F5344CB8AC3E}">
        <p14:creationId xmlns:p14="http://schemas.microsoft.com/office/powerpoint/2010/main" val="190636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1" y="1752601"/>
            <a:ext cx="10668000" cy="2900363"/>
          </a:xfrm>
        </p:spPr>
        <p:txBody>
          <a:bodyPr/>
          <a:lstStyle/>
          <a:p>
            <a:pPr eaLnBrk="1" hangingPunct="1">
              <a:defRPr/>
            </a:pPr>
            <a:r>
              <a:rPr lang="pt-BR">
                <a:latin typeface="Verdana" charset="0"/>
              </a:rPr>
              <a:t>Contingências entrelaçadas:</a:t>
            </a:r>
          </a:p>
          <a:p>
            <a:pPr lvl="1" eaLnBrk="1" hangingPunct="1">
              <a:defRPr/>
            </a:pPr>
            <a:endParaRPr lang="pt-BR">
              <a:latin typeface="Verdana" charset="0"/>
            </a:endParaRPr>
          </a:p>
          <a:p>
            <a:pPr lvl="1" eaLnBrk="1" hangingPunct="1">
              <a:defRPr/>
            </a:pPr>
            <a:r>
              <a:rPr lang="pt-BR">
                <a:latin typeface="Verdana" charset="0"/>
              </a:rPr>
              <a:t>Comportamento de um indivíduo é ambiente para o comportamento de outro 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BR">
              <a:latin typeface="Verdana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pt-BR">
              <a:latin typeface="Verdana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pt-BR">
                <a:latin typeface="Verdana" charset="0"/>
              </a:rPr>
              <a:t>duplo papel da resposta: ação e ambiente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742951" y="3950556"/>
            <a:ext cx="10752667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30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>
                <a:latin typeface="Verdana" charset="0"/>
              </a:rPr>
              <a:t>Comportamento e Práticas Culturais</a:t>
            </a:r>
          </a:p>
        </p:txBody>
      </p:sp>
    </p:spTree>
    <p:extLst>
      <p:ext uri="{BB962C8B-B14F-4D97-AF65-F5344CB8AC3E}">
        <p14:creationId xmlns:p14="http://schemas.microsoft.com/office/powerpoint/2010/main" val="3257907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images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25" y="725172"/>
            <a:ext cx="5995865" cy="3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4" descr="downlo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8" y="211714"/>
            <a:ext cx="2490767" cy="23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5" y="4639881"/>
            <a:ext cx="8449733" cy="23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5807968" y="6165305"/>
            <a:ext cx="5664200" cy="49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/>
              <a:t>Glenn et al (2016), BSI</a:t>
            </a: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47" y="229888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/>
          </p:cNvSpPr>
          <p:nvPr>
            <p:ph type="ctrTitle"/>
          </p:nvPr>
        </p:nvSpPr>
        <p:spPr>
          <a:xfrm>
            <a:off x="911424" y="732879"/>
            <a:ext cx="9792862" cy="5773433"/>
          </a:xfrm>
        </p:spPr>
        <p:txBody>
          <a:bodyPr anchor="t">
            <a:noAutofit/>
          </a:bodyPr>
          <a:lstStyle/>
          <a:p>
            <a:pPr algn="l"/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1.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Comportamento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social: </a:t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	O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que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é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? </a:t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	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Por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que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é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importante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?</a:t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2.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Comportamento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social e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cultura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	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Práticas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culturais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 e </a:t>
            </a:r>
            <a:r>
              <a:rPr lang="en-US" altLang="pt-BR" sz="3000" b="1" dirty="0" err="1">
                <a:solidFill>
                  <a:srgbClr val="000000"/>
                </a:solidFill>
                <a:latin typeface="Century" pitchFamily="18" charset="0"/>
                <a:cs typeface="Arial" charset="0"/>
              </a:rPr>
              <a:t>seleção</a:t>
            </a: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/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  <a:t>	</a:t>
            </a:r>
            <a:br>
              <a:rPr lang="en-US" altLang="pt-BR" sz="3000" b="1" dirty="0">
                <a:solidFill>
                  <a:srgbClr val="000000"/>
                </a:solidFill>
                <a:latin typeface="Century" pitchFamily="18" charset="0"/>
                <a:cs typeface="Arial" charset="0"/>
              </a:rPr>
            </a:br>
            <a:endParaRPr lang="en-US" altLang="pt-BR" sz="3000" b="1" dirty="0">
              <a:solidFill>
                <a:srgbClr val="000000"/>
              </a:solidFill>
              <a:latin typeface="Century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8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2CA29B-4192-4E1F-B980-E51937D91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61" y="231103"/>
            <a:ext cx="5988931" cy="2831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957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2CA29B-4192-4E1F-B980-E51937D91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61" y="231103"/>
            <a:ext cx="5988931" cy="283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169CABD-4A08-4789-A40F-A9368FBB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804" y="1999892"/>
            <a:ext cx="6720431" cy="1937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91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2CA29B-4192-4E1F-B980-E51937D91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61" y="231103"/>
            <a:ext cx="5988931" cy="283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169CABD-4A08-4789-A40F-A9368FBB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804" y="1999892"/>
            <a:ext cx="6720431" cy="193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9F06E-C364-47DD-A2C1-1478E99D2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161" y="2686295"/>
            <a:ext cx="6603332" cy="25031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17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2CA29B-4192-4E1F-B980-E51937D91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61" y="231103"/>
            <a:ext cx="5988931" cy="283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169CABD-4A08-4789-A40F-A9368FBB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804" y="1999892"/>
            <a:ext cx="6720431" cy="193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9F06E-C364-47DD-A2C1-1478E99D2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161" y="2686295"/>
            <a:ext cx="6603332" cy="2503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EE56C1DC-0E20-479E-8CB9-271EF20E1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0408" y="3695112"/>
            <a:ext cx="7015222" cy="2272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756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0276F27-A793-47DF-BF3E-D58E2385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02" y="6103241"/>
            <a:ext cx="472326" cy="677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120E274-78FD-495B-8220-D07B896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78" y="6103241"/>
            <a:ext cx="620857" cy="617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AFFA2D2-0C87-4CC7-8994-974C75D06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135902" cy="68582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2CA29B-4192-4E1F-B980-E51937D91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61" y="231103"/>
            <a:ext cx="5988931" cy="28313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2ACA5FD-C557-4871-85F2-23ED0F491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185" y="3137221"/>
            <a:ext cx="2592141" cy="6583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24A7ECF-4EBD-4F3F-B3CD-E673348EF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902" y="3720778"/>
            <a:ext cx="3920198" cy="27140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BC5A257-A3F6-41B3-A454-DBC263FEB6E4}"/>
              </a:ext>
            </a:extLst>
          </p:cNvPr>
          <p:cNvSpPr txBox="1"/>
          <p:nvPr/>
        </p:nvSpPr>
        <p:spPr>
          <a:xfrm>
            <a:off x="8026760" y="3210141"/>
            <a:ext cx="41359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“uma relação contingente entre </a:t>
            </a:r>
            <a:r>
              <a:rPr lang="pt-BR" sz="2600" dirty="0" err="1"/>
              <a:t>entre</a:t>
            </a:r>
            <a:r>
              <a:rPr lang="pt-BR" sz="2600" dirty="0"/>
              <a:t>: 1) contingências comportamentais entrelaçadas com um produto agregado, e 2) eventos ambientais ou condições selecionadoras” </a:t>
            </a:r>
          </a:p>
        </p:txBody>
      </p:sp>
    </p:spTree>
    <p:extLst>
      <p:ext uri="{BB962C8B-B14F-4D97-AF65-F5344CB8AC3E}">
        <p14:creationId xmlns:p14="http://schemas.microsoft.com/office/powerpoint/2010/main" val="3353412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0ED4F3-AB13-4C86-B637-121CE969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724"/>
            <a:ext cx="10515600" cy="596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Qual o papel das </a:t>
            </a:r>
            <a:r>
              <a:rPr lang="pt-BR" sz="3200" u="sng" dirty="0"/>
              <a:t>consequências </a:t>
            </a:r>
            <a:r>
              <a:rPr lang="pt-BR" sz="3200" dirty="0"/>
              <a:t>para a aquisição e manutenção do comportamento:</a:t>
            </a:r>
          </a:p>
          <a:p>
            <a:pPr marL="0" indent="0">
              <a:buNone/>
            </a:pPr>
            <a:endParaRPr lang="pt-BR" sz="3200" u="sng" dirty="0"/>
          </a:p>
          <a:p>
            <a:pPr>
              <a:buFontTx/>
              <a:buChar char="-"/>
            </a:pPr>
            <a:r>
              <a:rPr lang="pt-BR" sz="3200" dirty="0"/>
              <a:t>Reforçadores “egoístas” e imediatos</a:t>
            </a:r>
          </a:p>
          <a:p>
            <a:pPr marL="0" indent="0">
              <a:buNone/>
            </a:pPr>
            <a:endParaRPr lang="pt-BR" sz="3200" dirty="0"/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AB6D59-BFF5-4270-B48C-F57530AA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589" y="6024746"/>
            <a:ext cx="615749" cy="615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47B282-9BB7-42F9-88B1-515A1744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72" y="5994262"/>
            <a:ext cx="47552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0ED4F3-AB13-4C86-B637-121CE969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724"/>
            <a:ext cx="10515600" cy="596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Qual o papel das </a:t>
            </a:r>
            <a:r>
              <a:rPr lang="pt-BR" sz="3200" u="sng" dirty="0"/>
              <a:t>consequências </a:t>
            </a:r>
            <a:r>
              <a:rPr lang="pt-BR" sz="3200" dirty="0"/>
              <a:t>para a aquisição e manutenção do comportamento:</a:t>
            </a:r>
          </a:p>
          <a:p>
            <a:pPr marL="0" indent="0">
              <a:buNone/>
            </a:pPr>
            <a:endParaRPr lang="pt-BR" sz="3200" u="sng" dirty="0"/>
          </a:p>
          <a:p>
            <a:pPr>
              <a:buFontTx/>
              <a:buChar char="-"/>
            </a:pPr>
            <a:r>
              <a:rPr lang="pt-BR" sz="3200" dirty="0"/>
              <a:t>Reforçadores “egoístas” e imediatos</a:t>
            </a:r>
          </a:p>
          <a:p>
            <a:pPr>
              <a:buFontTx/>
              <a:buChar char="-"/>
            </a:pPr>
            <a:endParaRPr lang="pt-BR" sz="3200" dirty="0"/>
          </a:p>
          <a:p>
            <a:pPr lvl="1">
              <a:buFontTx/>
              <a:buChar char="-"/>
            </a:pPr>
            <a:r>
              <a:rPr lang="pt-BR" sz="2800" dirty="0"/>
              <a:t>Reforçadores primários, condicionados, generalizados</a:t>
            </a:r>
          </a:p>
          <a:p>
            <a:pPr lvl="1">
              <a:buFontTx/>
              <a:buChar char="-"/>
            </a:pPr>
            <a:endParaRPr lang="pt-BR" sz="2800" dirty="0"/>
          </a:p>
          <a:p>
            <a:pPr lvl="1">
              <a:buFontTx/>
              <a:buChar char="-"/>
            </a:pPr>
            <a:r>
              <a:rPr lang="pt-BR" sz="2800" dirty="0"/>
              <a:t>Reforçadores para um ou mais comportamentos de UM indivíduo  </a:t>
            </a:r>
          </a:p>
          <a:p>
            <a:pPr marL="0" indent="0">
              <a:buNone/>
            </a:pPr>
            <a:endParaRPr lang="pt-BR" sz="3200" dirty="0"/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AB6D59-BFF5-4270-B48C-F57530AA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589" y="6024746"/>
            <a:ext cx="615749" cy="615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47B282-9BB7-42F9-88B1-515A1744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72" y="5994262"/>
            <a:ext cx="47552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4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60CB87B-B49A-4EF6-8F90-5D48BDC6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648" y="0"/>
            <a:ext cx="5294703" cy="358277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9911913-828D-4552-A12A-38EC7AD2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9" y="3429000"/>
            <a:ext cx="5294703" cy="29738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F775967-AA80-4CFE-9492-ADB23994BB14}"/>
              </a:ext>
            </a:extLst>
          </p:cNvPr>
          <p:cNvSpPr txBox="1"/>
          <p:nvPr/>
        </p:nvSpPr>
        <p:spPr>
          <a:xfrm>
            <a:off x="6095999" y="4403172"/>
            <a:ext cx="5294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Recorrência de divisões igualitárias ou não igualitárias de ganhos coletivos </a:t>
            </a:r>
          </a:p>
        </p:txBody>
      </p:sp>
    </p:spTree>
    <p:extLst>
      <p:ext uri="{BB962C8B-B14F-4D97-AF65-F5344CB8AC3E}">
        <p14:creationId xmlns:p14="http://schemas.microsoft.com/office/powerpoint/2010/main" val="1473377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3343CA-B732-4511-98F2-CB081D98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9675"/>
            <a:ext cx="5294716" cy="28326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6590D98-C46E-4CCF-A668-84B7BC21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09" y="643467"/>
            <a:ext cx="4150990" cy="5571066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14AE3B8A-7357-412D-8BFB-2E7245C34890}"/>
              </a:ext>
            </a:extLst>
          </p:cNvPr>
          <p:cNvSpPr/>
          <p:nvPr/>
        </p:nvSpPr>
        <p:spPr>
          <a:xfrm>
            <a:off x="8458200" y="2686050"/>
            <a:ext cx="1314446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7B0D482-7963-43D2-B1E8-B98660921A7C}"/>
              </a:ext>
            </a:extLst>
          </p:cNvPr>
          <p:cNvSpPr txBox="1"/>
          <p:nvPr/>
        </p:nvSpPr>
        <p:spPr>
          <a:xfrm>
            <a:off x="9983352" y="2386011"/>
            <a:ext cx="131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Conseq. individual</a:t>
            </a:r>
          </a:p>
        </p:txBody>
      </p:sp>
    </p:spTree>
    <p:extLst>
      <p:ext uri="{BB962C8B-B14F-4D97-AF65-F5344CB8AC3E}">
        <p14:creationId xmlns:p14="http://schemas.microsoft.com/office/powerpoint/2010/main" val="401384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4E8F40FE-293C-453F-B8A6-427899356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548640" y="856271"/>
            <a:ext cx="4114800" cy="164513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pt-BR" sz="3200">
                <a:latin typeface="Verdana" charset="0"/>
              </a:rPr>
              <a:t>O que é desafiador no comportamento social em AEC?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481EABE0-FA8E-49A5-A966-F0539111C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86384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6A3E26D-73B1-468C-B97B-BC1815959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40" y="2712821"/>
            <a:ext cx="3975945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2942520"/>
            <a:ext cx="4114800" cy="3245804"/>
          </a:xfrm>
        </p:spPr>
        <p:txBody>
          <a:bodyPr>
            <a:normAutofit/>
          </a:bodyPr>
          <a:lstStyle/>
          <a:p>
            <a:pPr marL="0" indent="0">
              <a:buFont typeface="Verdana" charset="0"/>
              <a:buNone/>
              <a:defRPr/>
            </a:pPr>
            <a:endParaRPr lang="pt-BR" altLang="ja-JP" sz="18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pt-BR" altLang="ja-JP" sz="1800" dirty="0">
                <a:latin typeface="Verdana" charset="0"/>
              </a:rPr>
              <a:t>Contingências em geral são </a:t>
            </a:r>
            <a:r>
              <a:rPr lang="pt-BR" altLang="ja-JP" sz="2400" dirty="0">
                <a:latin typeface="Verdana" charset="0"/>
              </a:rPr>
              <a:t>programadas</a:t>
            </a:r>
            <a:r>
              <a:rPr lang="pt-BR" altLang="ja-JP" sz="1800" dirty="0">
                <a:latin typeface="Verdana" charset="0"/>
              </a:rPr>
              <a:t> para </a:t>
            </a:r>
            <a:r>
              <a:rPr lang="pt-BR" altLang="ja-JP" sz="1800" u="sng" dirty="0">
                <a:latin typeface="Verdana" charset="0"/>
              </a:rPr>
              <a:t>1 indivíduo</a:t>
            </a:r>
          </a:p>
          <a:p>
            <a:pPr marL="0" indent="0">
              <a:buFont typeface="Verdana" charset="0"/>
              <a:buNone/>
              <a:defRPr/>
            </a:pPr>
            <a:endParaRPr lang="pt-BR" altLang="ja-JP" sz="1800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endParaRPr lang="pt-BR" sz="1800" dirty="0">
              <a:latin typeface="Verdana" charset="0"/>
            </a:endParaRPr>
          </a:p>
          <a:p>
            <a:pPr marL="0" indent="0">
              <a:buFont typeface="Verdana" charset="0"/>
              <a:buNone/>
              <a:defRPr/>
            </a:pPr>
            <a:endParaRPr lang="pt-BR" sz="1800" dirty="0">
              <a:latin typeface="Verdana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0FDCDE6-8D9A-48F6-AD96-1F5226CE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16" y="3548840"/>
            <a:ext cx="2743200" cy="27432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9C505D1-77B7-4B76-9823-3B02C1EE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916" y="783842"/>
            <a:ext cx="3246120" cy="2377782"/>
          </a:xfrm>
          <a:prstGeom prst="rect">
            <a:avLst/>
          </a:prstGeom>
        </p:spPr>
      </p:pic>
      <p:pic>
        <p:nvPicPr>
          <p:cNvPr id="2050" name="Picture 2" descr="Motivação Como Um Processo">
            <a:extLst>
              <a:ext uri="{FF2B5EF4-FFF2-40B4-BE49-F238E27FC236}">
                <a16:creationId xmlns:a16="http://schemas.microsoft.com/office/drawing/2014/main" xmlns="" id="{585AB3E7-A68F-429F-969E-E7AE9F13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5502" y="3885896"/>
            <a:ext cx="3246120" cy="18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Foto em preto e branco de homem ao lado de fogão&#10;&#10;Descrição gerada automaticamente">
            <a:extLst>
              <a:ext uri="{FF2B5EF4-FFF2-40B4-BE49-F238E27FC236}">
                <a16:creationId xmlns:a16="http://schemas.microsoft.com/office/drawing/2014/main" xmlns="" id="{C849D0D5-C2A4-4E37-AEB9-CEB02A521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41" y="958320"/>
            <a:ext cx="324612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0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23343CA-B732-4511-98F2-CB081D98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9675"/>
            <a:ext cx="5294716" cy="28326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6590D98-C46E-4CCF-A668-84B7BC217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09" y="643467"/>
            <a:ext cx="4150990" cy="5571066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14AE3B8A-7357-412D-8BFB-2E7245C34890}"/>
              </a:ext>
            </a:extLst>
          </p:cNvPr>
          <p:cNvSpPr/>
          <p:nvPr/>
        </p:nvSpPr>
        <p:spPr>
          <a:xfrm>
            <a:off x="8458200" y="2686050"/>
            <a:ext cx="1314446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7B0D482-7963-43D2-B1E8-B98660921A7C}"/>
              </a:ext>
            </a:extLst>
          </p:cNvPr>
          <p:cNvSpPr txBox="1"/>
          <p:nvPr/>
        </p:nvSpPr>
        <p:spPr>
          <a:xfrm>
            <a:off x="9983352" y="2386011"/>
            <a:ext cx="131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Conseq. individual</a:t>
            </a:r>
          </a:p>
        </p:txBody>
      </p: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xmlns="" id="{EA40608A-A59E-4777-ABA1-9AD9EF66170B}"/>
              </a:ext>
            </a:extLst>
          </p:cNvPr>
          <p:cNvCxnSpPr>
            <a:cxnSpLocks/>
          </p:cNvCxnSpPr>
          <p:nvPr/>
        </p:nvCxnSpPr>
        <p:spPr>
          <a:xfrm>
            <a:off x="6778171" y="2738543"/>
            <a:ext cx="3471487" cy="234325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xmlns="" id="{33061052-CBE0-409C-B84E-00BE1D45F813}"/>
              </a:ext>
            </a:extLst>
          </p:cNvPr>
          <p:cNvCxnSpPr>
            <a:cxnSpLocks/>
          </p:cNvCxnSpPr>
          <p:nvPr/>
        </p:nvCxnSpPr>
        <p:spPr>
          <a:xfrm>
            <a:off x="8159964" y="2738543"/>
            <a:ext cx="2089694" cy="1879177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xmlns="" id="{2A8063FE-A756-4B9E-B552-0392EC256BE6}"/>
              </a:ext>
            </a:extLst>
          </p:cNvPr>
          <p:cNvCxnSpPr>
            <a:cxnSpLocks/>
          </p:cNvCxnSpPr>
          <p:nvPr/>
        </p:nvCxnSpPr>
        <p:spPr>
          <a:xfrm flipV="1">
            <a:off x="7329488" y="4818909"/>
            <a:ext cx="2901460" cy="77607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EEA52AD-E823-41B5-8B8C-23075C7598BE}"/>
              </a:ext>
            </a:extLst>
          </p:cNvPr>
          <p:cNvSpPr txBox="1"/>
          <p:nvPr/>
        </p:nvSpPr>
        <p:spPr>
          <a:xfrm>
            <a:off x="10230948" y="4128556"/>
            <a:ext cx="14342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Conseq. coletiva se espaçamento entre respostas entre participantes</a:t>
            </a:r>
          </a:p>
        </p:txBody>
      </p:sp>
    </p:spTree>
    <p:extLst>
      <p:ext uri="{BB962C8B-B14F-4D97-AF65-F5344CB8AC3E}">
        <p14:creationId xmlns:p14="http://schemas.microsoft.com/office/powerpoint/2010/main" val="5239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078275-B38E-4144-9493-9E5238D6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0594"/>
            <a:ext cx="10905066" cy="252563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FB945AB-290B-435D-8667-CF816164EE15}"/>
              </a:ext>
            </a:extLst>
          </p:cNvPr>
          <p:cNvSpPr txBox="1"/>
          <p:nvPr/>
        </p:nvSpPr>
        <p:spPr>
          <a:xfrm>
            <a:off x="2475914" y="3946226"/>
            <a:ext cx="83140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00" dirty="0"/>
              <a:t>Log dos intervalos entre respostas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B1FE121F-3A1B-4CF1-9B78-06A6D8C69EA9}"/>
              </a:ext>
            </a:extLst>
          </p:cNvPr>
          <p:cNvCxnSpPr/>
          <p:nvPr/>
        </p:nvCxnSpPr>
        <p:spPr>
          <a:xfrm>
            <a:off x="1969477" y="661182"/>
            <a:ext cx="151931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7D919B3-C740-4F7D-B1C6-0FE734CC568E}"/>
              </a:ext>
            </a:extLst>
          </p:cNvPr>
          <p:cNvSpPr txBox="1"/>
          <p:nvPr/>
        </p:nvSpPr>
        <p:spPr>
          <a:xfrm>
            <a:off x="1314771" y="486891"/>
            <a:ext cx="1023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                         linha de base                                                                  exigência de espaçamento                         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E1A8B747-8CB9-4634-818B-C39CE210C1A3}"/>
              </a:ext>
            </a:extLst>
          </p:cNvPr>
          <p:cNvCxnSpPr/>
          <p:nvPr/>
        </p:nvCxnSpPr>
        <p:spPr>
          <a:xfrm>
            <a:off x="6400800" y="661182"/>
            <a:ext cx="1814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83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0ED4F3-AB13-4C86-B637-121CE969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724"/>
            <a:ext cx="10515600" cy="596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Qual o papel das </a:t>
            </a:r>
            <a:r>
              <a:rPr lang="pt-BR" sz="3200" u="sng" dirty="0"/>
              <a:t>consequências </a:t>
            </a:r>
            <a:r>
              <a:rPr lang="pt-BR" sz="3200" dirty="0"/>
              <a:t>para a aquisição e manutenção do comportamento:</a:t>
            </a:r>
          </a:p>
          <a:p>
            <a:pPr marL="0" indent="0">
              <a:buNone/>
            </a:pPr>
            <a:endParaRPr lang="pt-BR" sz="3200" u="sng" dirty="0"/>
          </a:p>
          <a:p>
            <a:pPr marL="0" indent="0">
              <a:buNone/>
            </a:pPr>
            <a:endParaRPr lang="pt-BR" sz="3200" dirty="0"/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AB6D59-BFF5-4270-B48C-F57530AA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589" y="6024746"/>
            <a:ext cx="615749" cy="615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47B282-9BB7-42F9-88B1-515A1744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72" y="5994262"/>
            <a:ext cx="475529" cy="6767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1CB22CB-9495-4BB7-8406-7589679295D8}"/>
              </a:ext>
            </a:extLst>
          </p:cNvPr>
          <p:cNvSpPr txBox="1"/>
          <p:nvPr/>
        </p:nvSpPr>
        <p:spPr>
          <a:xfrm>
            <a:off x="838200" y="2144658"/>
            <a:ext cx="10036126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/>
              <a:t>Contingências entrelaçadas</a:t>
            </a:r>
          </a:p>
          <a:p>
            <a:endParaRPr lang="pt-BR" sz="3000" i="1" dirty="0"/>
          </a:p>
          <a:p>
            <a:r>
              <a:rPr lang="pt-BR" sz="3000" i="1" dirty="0"/>
              <a:t>Produção agregada</a:t>
            </a:r>
          </a:p>
          <a:p>
            <a:endParaRPr lang="pt-BR" sz="3000" i="1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t-BR" sz="3200" dirty="0">
                <a:solidFill>
                  <a:prstClr val="black"/>
                </a:solidFill>
              </a:rPr>
              <a:t>Consequências por atuar com outros (cooperação)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pt-BR" sz="3200" dirty="0">
                <a:solidFill>
                  <a:prstClr val="black"/>
                </a:solidFill>
              </a:rPr>
              <a:t>e.g., reciprocidade, mutualismo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pt-BR" sz="3200" dirty="0">
              <a:solidFill>
                <a:prstClr val="black"/>
              </a:solidFill>
            </a:endParaRP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86047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0ED4F3-AB13-4C86-B637-121CE969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724"/>
            <a:ext cx="10515600" cy="596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Qual o papel das </a:t>
            </a:r>
            <a:r>
              <a:rPr lang="pt-BR" sz="3200" u="sng" dirty="0"/>
              <a:t>consequências </a:t>
            </a:r>
            <a:r>
              <a:rPr lang="pt-BR" sz="3200" dirty="0"/>
              <a:t>para a aquisição e manutenção do comportamento:</a:t>
            </a:r>
          </a:p>
          <a:p>
            <a:pPr marL="0" indent="0">
              <a:buNone/>
            </a:pPr>
            <a:endParaRPr lang="pt-BR" sz="3200" u="sng" dirty="0"/>
          </a:p>
          <a:p>
            <a:pPr marL="0" indent="0">
              <a:buNone/>
            </a:pPr>
            <a:endParaRPr lang="pt-BR" sz="3200" dirty="0"/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AB6D59-BFF5-4270-B48C-F57530AA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589" y="6024746"/>
            <a:ext cx="615749" cy="615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47B282-9BB7-42F9-88B1-515A1744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72" y="5994262"/>
            <a:ext cx="475529" cy="6767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1CB22CB-9495-4BB7-8406-7589679295D8}"/>
              </a:ext>
            </a:extLst>
          </p:cNvPr>
          <p:cNvSpPr txBox="1"/>
          <p:nvPr/>
        </p:nvSpPr>
        <p:spPr>
          <a:xfrm>
            <a:off x="838200" y="2144658"/>
            <a:ext cx="10036126" cy="446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solidFill>
                  <a:schemeClr val="bg2">
                    <a:lumMod val="75000"/>
                  </a:schemeClr>
                </a:solidFill>
              </a:rPr>
              <a:t>Contingências entrelaçadas</a:t>
            </a:r>
          </a:p>
          <a:p>
            <a:endParaRPr lang="pt-BR" sz="3000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BR" sz="3000" i="1" dirty="0">
                <a:solidFill>
                  <a:schemeClr val="bg2">
                    <a:lumMod val="75000"/>
                  </a:schemeClr>
                </a:solidFill>
              </a:rPr>
              <a:t>Produção agregada</a:t>
            </a:r>
          </a:p>
          <a:p>
            <a:endParaRPr lang="pt-BR" sz="3000" i="1" dirty="0">
              <a:solidFill>
                <a:schemeClr val="bg2">
                  <a:lumMod val="7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pt-BR" sz="3200" dirty="0">
                <a:solidFill>
                  <a:schemeClr val="bg2">
                    <a:lumMod val="75000"/>
                  </a:schemeClr>
                </a:solidFill>
              </a:rPr>
              <a:t>Consequências por atuar com outros (cooperação) 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pt-BR" sz="3200" dirty="0">
                <a:solidFill>
                  <a:schemeClr val="bg2">
                    <a:lumMod val="75000"/>
                  </a:schemeClr>
                </a:solidFill>
              </a:rPr>
              <a:t>e.g., reciprocidade, mutualismo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pt-BR" sz="32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pt-BR" sz="3200" dirty="0">
                <a:solidFill>
                  <a:prstClr val="black"/>
                </a:solidFill>
              </a:rPr>
              <a:t>Ind1 + Ind2 </a:t>
            </a:r>
            <a:r>
              <a:rPr lang="pt-BR" sz="3200" dirty="0">
                <a:solidFill>
                  <a:prstClr val="black"/>
                </a:solidFill>
                <a:sym typeface="Wingdings" panose="05000000000000000000" pitchFamily="2" charset="2"/>
              </a:rPr>
              <a:t> conseq. (recorrência de interações)</a:t>
            </a:r>
            <a:endParaRPr lang="pt-BR" sz="3000" dirty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65896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2BC04B-D43D-41A7-9AF2-EF2D847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03" y="2950854"/>
            <a:ext cx="4288621" cy="20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37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2BC04B-D43D-41A7-9AF2-EF2D847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03" y="2950854"/>
            <a:ext cx="4288621" cy="2033510"/>
          </a:xfrm>
          <a:prstGeom prst="rect">
            <a:avLst/>
          </a:prstGeom>
        </p:spPr>
      </p:pic>
      <p:pic>
        <p:nvPicPr>
          <p:cNvPr id="5" name="Picture 3" descr="images-1.jpg">
            <a:extLst>
              <a:ext uri="{FF2B5EF4-FFF2-40B4-BE49-F238E27FC236}">
                <a16:creationId xmlns:a16="http://schemas.microsoft.com/office/drawing/2014/main" xmlns="" id="{322A3134-15F8-4D06-B780-DFE49F028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9" y="1881112"/>
            <a:ext cx="4496899" cy="3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BD2BEC6-25FA-40F7-9773-202550E7C37B}"/>
              </a:ext>
            </a:extLst>
          </p:cNvPr>
          <p:cNvCxnSpPr/>
          <p:nvPr/>
        </p:nvCxnSpPr>
        <p:spPr>
          <a:xfrm>
            <a:off x="234459" y="5934974"/>
            <a:ext cx="9306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6B1848C-0951-4326-A276-5AAD59F2FA38}"/>
              </a:ext>
            </a:extLst>
          </p:cNvPr>
          <p:cNvSpPr txBox="1"/>
          <p:nvPr/>
        </p:nvSpPr>
        <p:spPr>
          <a:xfrm>
            <a:off x="234459" y="6175717"/>
            <a:ext cx="930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Entrelaçamento + produto agregado</a:t>
            </a:r>
          </a:p>
        </p:txBody>
      </p:sp>
    </p:spTree>
    <p:extLst>
      <p:ext uri="{BB962C8B-B14F-4D97-AF65-F5344CB8AC3E}">
        <p14:creationId xmlns:p14="http://schemas.microsoft.com/office/powerpoint/2010/main" val="2464051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2BC04B-D43D-41A7-9AF2-EF2D847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03" y="2950854"/>
            <a:ext cx="4288621" cy="2033510"/>
          </a:xfrm>
          <a:prstGeom prst="rect">
            <a:avLst/>
          </a:prstGeom>
        </p:spPr>
      </p:pic>
      <p:pic>
        <p:nvPicPr>
          <p:cNvPr id="5" name="Picture 3" descr="images-1.jpg">
            <a:extLst>
              <a:ext uri="{FF2B5EF4-FFF2-40B4-BE49-F238E27FC236}">
                <a16:creationId xmlns:a16="http://schemas.microsoft.com/office/drawing/2014/main" xmlns="" id="{322A3134-15F8-4D06-B780-DFE49F028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9" y="1881112"/>
            <a:ext cx="4496899" cy="3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5885337-6014-4872-AE7B-0B5873FF6811}"/>
              </a:ext>
            </a:extLst>
          </p:cNvPr>
          <p:cNvSpPr txBox="1"/>
          <p:nvPr/>
        </p:nvSpPr>
        <p:spPr>
          <a:xfrm>
            <a:off x="9775273" y="3429000"/>
            <a:ext cx="241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Impactos na comunidade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BD2BEC6-25FA-40F7-9773-202550E7C37B}"/>
              </a:ext>
            </a:extLst>
          </p:cNvPr>
          <p:cNvCxnSpPr/>
          <p:nvPr/>
        </p:nvCxnSpPr>
        <p:spPr>
          <a:xfrm>
            <a:off x="234459" y="5934974"/>
            <a:ext cx="9306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6B1848C-0951-4326-A276-5AAD59F2FA38}"/>
              </a:ext>
            </a:extLst>
          </p:cNvPr>
          <p:cNvSpPr txBox="1"/>
          <p:nvPr/>
        </p:nvSpPr>
        <p:spPr>
          <a:xfrm>
            <a:off x="234459" y="6175717"/>
            <a:ext cx="930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Entrelaçamento + produto agregado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C79A9437-8269-42C6-9282-A5A18C565A11}"/>
              </a:ext>
            </a:extLst>
          </p:cNvPr>
          <p:cNvCxnSpPr/>
          <p:nvPr/>
        </p:nvCxnSpPr>
        <p:spPr>
          <a:xfrm>
            <a:off x="9374141" y="3967609"/>
            <a:ext cx="3333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22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2BC04B-D43D-41A7-9AF2-EF2D847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03" y="2950854"/>
            <a:ext cx="4288621" cy="2033510"/>
          </a:xfrm>
          <a:prstGeom prst="rect">
            <a:avLst/>
          </a:prstGeom>
        </p:spPr>
      </p:pic>
      <p:pic>
        <p:nvPicPr>
          <p:cNvPr id="5" name="Picture 3" descr="images-1.jpg">
            <a:extLst>
              <a:ext uri="{FF2B5EF4-FFF2-40B4-BE49-F238E27FC236}">
                <a16:creationId xmlns:a16="http://schemas.microsoft.com/office/drawing/2014/main" xmlns="" id="{322A3134-15F8-4D06-B780-DFE49F028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9" y="1881112"/>
            <a:ext cx="4496899" cy="3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5885337-6014-4872-AE7B-0B5873FF6811}"/>
              </a:ext>
            </a:extLst>
          </p:cNvPr>
          <p:cNvSpPr txBox="1"/>
          <p:nvPr/>
        </p:nvSpPr>
        <p:spPr>
          <a:xfrm>
            <a:off x="9775273" y="3429000"/>
            <a:ext cx="241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Impactos na comunidade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BD2BEC6-25FA-40F7-9773-202550E7C37B}"/>
              </a:ext>
            </a:extLst>
          </p:cNvPr>
          <p:cNvCxnSpPr/>
          <p:nvPr/>
        </p:nvCxnSpPr>
        <p:spPr>
          <a:xfrm>
            <a:off x="234459" y="5934974"/>
            <a:ext cx="9306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6B1848C-0951-4326-A276-5AAD59F2FA38}"/>
              </a:ext>
            </a:extLst>
          </p:cNvPr>
          <p:cNvSpPr txBox="1"/>
          <p:nvPr/>
        </p:nvSpPr>
        <p:spPr>
          <a:xfrm>
            <a:off x="234459" y="6175717"/>
            <a:ext cx="930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Entrelaçamento + produto agregado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C79A9437-8269-42C6-9282-A5A18C565A11}"/>
              </a:ext>
            </a:extLst>
          </p:cNvPr>
          <p:cNvCxnSpPr/>
          <p:nvPr/>
        </p:nvCxnSpPr>
        <p:spPr>
          <a:xfrm>
            <a:off x="9374141" y="3967609"/>
            <a:ext cx="3333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xmlns="" id="{6A951D8B-F4CD-42F4-8F30-FD01D278FCF0}"/>
              </a:ext>
            </a:extLst>
          </p:cNvPr>
          <p:cNvSpPr/>
          <p:nvPr/>
        </p:nvSpPr>
        <p:spPr>
          <a:xfrm>
            <a:off x="4302029" y="1331484"/>
            <a:ext cx="1659987" cy="13786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84A9475-ACF3-4AAD-BE19-9C680202B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59" y="1094660"/>
            <a:ext cx="1688738" cy="15729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DB246ED-62F5-44F4-AF3E-510C502C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0275" y="1257579"/>
            <a:ext cx="1382633" cy="15729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DCD9F0D-FC1D-44E3-A235-7D51BC704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308" y="1451855"/>
            <a:ext cx="1688738" cy="15729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175EA58E-81BD-448A-A131-2388ABAD7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125" y="1714924"/>
            <a:ext cx="1688738" cy="1572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86B1801-CC39-40DE-B05A-885CFCD40053}"/>
              </a:ext>
            </a:extLst>
          </p:cNvPr>
          <p:cNvSpPr txBox="1"/>
          <p:nvPr/>
        </p:nvSpPr>
        <p:spPr>
          <a:xfrm>
            <a:off x="675249" y="1686836"/>
            <a:ext cx="52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!!      SR+                                    + =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53D564F-F72C-4815-B51D-70957F2AA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56742" y="1973376"/>
            <a:ext cx="607250" cy="39143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B3938E8-53C1-47F4-B274-8A0F7C47E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008" y="2202989"/>
            <a:ext cx="436324" cy="4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F2BC04B-D43D-41A7-9AF2-EF2D8473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103" y="2950854"/>
            <a:ext cx="4288621" cy="2033510"/>
          </a:xfrm>
          <a:prstGeom prst="rect">
            <a:avLst/>
          </a:prstGeom>
        </p:spPr>
      </p:pic>
      <p:pic>
        <p:nvPicPr>
          <p:cNvPr id="5" name="Picture 3" descr="images-1.jpg">
            <a:extLst>
              <a:ext uri="{FF2B5EF4-FFF2-40B4-BE49-F238E27FC236}">
                <a16:creationId xmlns:a16="http://schemas.microsoft.com/office/drawing/2014/main" xmlns="" id="{322A3134-15F8-4D06-B780-DFE49F028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9" y="1881112"/>
            <a:ext cx="4496899" cy="36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5885337-6014-4872-AE7B-0B5873FF6811}"/>
              </a:ext>
            </a:extLst>
          </p:cNvPr>
          <p:cNvSpPr txBox="1"/>
          <p:nvPr/>
        </p:nvSpPr>
        <p:spPr>
          <a:xfrm>
            <a:off x="9775273" y="3429000"/>
            <a:ext cx="241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Impactos na comunidade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7BD2BEC6-25FA-40F7-9773-202550E7C37B}"/>
              </a:ext>
            </a:extLst>
          </p:cNvPr>
          <p:cNvCxnSpPr/>
          <p:nvPr/>
        </p:nvCxnSpPr>
        <p:spPr>
          <a:xfrm>
            <a:off x="234459" y="5934974"/>
            <a:ext cx="9306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6B1848C-0951-4326-A276-5AAD59F2FA38}"/>
              </a:ext>
            </a:extLst>
          </p:cNvPr>
          <p:cNvSpPr txBox="1"/>
          <p:nvPr/>
        </p:nvSpPr>
        <p:spPr>
          <a:xfrm>
            <a:off x="234459" y="6175717"/>
            <a:ext cx="930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Entrelaçamento + produto agregado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C79A9437-8269-42C6-9282-A5A18C565A11}"/>
              </a:ext>
            </a:extLst>
          </p:cNvPr>
          <p:cNvCxnSpPr/>
          <p:nvPr/>
        </p:nvCxnSpPr>
        <p:spPr>
          <a:xfrm>
            <a:off x="9374141" y="3967609"/>
            <a:ext cx="3333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ão: 8 Pontos 13">
            <a:extLst>
              <a:ext uri="{FF2B5EF4-FFF2-40B4-BE49-F238E27FC236}">
                <a16:creationId xmlns:a16="http://schemas.microsoft.com/office/drawing/2014/main" xmlns="" id="{1D3354BC-E4B2-42B2-B492-9C95256925EE}"/>
              </a:ext>
            </a:extLst>
          </p:cNvPr>
          <p:cNvSpPr/>
          <p:nvPr/>
        </p:nvSpPr>
        <p:spPr>
          <a:xfrm>
            <a:off x="234459" y="968692"/>
            <a:ext cx="2180492" cy="182483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77B7E1F-F64E-43F6-A124-7FC9B7F0A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58" y="1285193"/>
            <a:ext cx="2231329" cy="187163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0DA6F421-8424-46C1-A01E-4507BC06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71" y="1405564"/>
            <a:ext cx="2231329" cy="187163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186019E7-F53D-470B-BE29-FB834C98942D}"/>
              </a:ext>
            </a:extLst>
          </p:cNvPr>
          <p:cNvSpPr txBox="1"/>
          <p:nvPr/>
        </p:nvSpPr>
        <p:spPr>
          <a:xfrm>
            <a:off x="914400" y="1624211"/>
            <a:ext cx="67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#@&amp;%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59DD9C9A-35CF-4077-8678-B3608707E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96669" y="1827743"/>
            <a:ext cx="636638" cy="63663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50EA1D6E-1B47-4EC9-A371-99B2D0E98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09698" y="1994328"/>
            <a:ext cx="664580" cy="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7D7C3E-F445-406C-92A7-4040D914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Metacontingências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F70E1D-7FD3-438A-861A-FCA80761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Recorrências de </a:t>
            </a:r>
            <a:r>
              <a:rPr lang="pt-BR" u="sng" dirty="0"/>
              <a:t>relações entre pessoas</a:t>
            </a:r>
            <a:r>
              <a:rPr lang="pt-BR" dirty="0"/>
              <a:t>, não comportamento individuais</a:t>
            </a:r>
          </a:p>
          <a:p>
            <a:endParaRPr lang="pt-BR" dirty="0"/>
          </a:p>
          <a:p>
            <a:r>
              <a:rPr lang="pt-BR" dirty="0"/>
              <a:t>Base para construção de práticas sociais e cultura</a:t>
            </a:r>
          </a:p>
        </p:txBody>
      </p:sp>
    </p:spTree>
    <p:extLst>
      <p:ext uri="{BB962C8B-B14F-4D97-AF65-F5344CB8AC3E}">
        <p14:creationId xmlns:p14="http://schemas.microsoft.com/office/powerpoint/2010/main" val="16715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F8BC52-0E6B-4C6F-A0C1-DC30D633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Contingências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2E15E3-BA67-45CC-9C5F-1BA0F653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Dependência entre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Situação antecedente: resposta </a:t>
            </a:r>
            <a:r>
              <a:rPr lang="pt-BR" dirty="0">
                <a:sym typeface="Wingdings" panose="05000000000000000000" pitchFamily="2" charset="2"/>
              </a:rPr>
              <a:t> reforço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08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F8BC52-0E6B-4C6F-A0C1-DC30D633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Contingências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2E15E3-BA67-45CC-9C5F-1BA0F653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Dependência entre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Situação antecedente: resposta </a:t>
            </a:r>
            <a:r>
              <a:rPr lang="pt-BR" dirty="0">
                <a:sym typeface="Wingdings" panose="05000000000000000000" pitchFamily="2" charset="2"/>
              </a:rPr>
              <a:t> reforço</a:t>
            </a: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pt-BR" dirty="0">
                <a:sym typeface="Wingdings" panose="05000000000000000000" pitchFamily="2" charset="2"/>
              </a:rPr>
              <a:t>Quais são os efeitos de reforçadores sobre o comportamento?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pt-BR" dirty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pt-BR" dirty="0">
                <a:sym typeface="Wingdings" panose="05000000000000000000" pitchFamily="2" charset="2"/>
              </a:rPr>
              <a:t>O que são reforçadores? Exemplos</a:t>
            </a:r>
          </a:p>
          <a:p>
            <a:pPr marL="514350" indent="-514350">
              <a:buAutoNum type="arabicParenR"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46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4908281" y="266700"/>
            <a:ext cx="7125876" cy="6381750"/>
          </a:xfrm>
        </p:spPr>
        <p:txBody>
          <a:bodyPr>
            <a:noAutofit/>
          </a:bodyPr>
          <a:lstStyle/>
          <a:p>
            <a:pPr marL="0" indent="0" algn="ctr">
              <a:buFont typeface="Verdana" charset="0"/>
              <a:buNone/>
              <a:defRPr/>
            </a:pPr>
            <a:endParaRPr lang="pt-BR" altLang="ja-JP" sz="32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endParaRPr lang="pt-BR" altLang="ja-JP" sz="32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ja-JP" altLang="pt-BR" sz="3200" dirty="0">
                <a:latin typeface="Verdana" charset="0"/>
              </a:rPr>
              <a:t>“</a:t>
            </a:r>
            <a:r>
              <a:rPr lang="pt-BR" altLang="ja-JP" sz="3200" dirty="0">
                <a:latin typeface="Verdana" charset="0"/>
              </a:rPr>
              <a:t>o comportamento de duas ou mais pessoas em relação a uma outra ou em conjunto em relação ao ambiente comum</a:t>
            </a:r>
            <a:r>
              <a:rPr lang="ja-JP" altLang="pt-BR" sz="3200" dirty="0">
                <a:latin typeface="Verdana" charset="0"/>
              </a:rPr>
              <a:t>”</a:t>
            </a:r>
            <a:r>
              <a:rPr lang="pt-BR" altLang="ja-JP" sz="3200" dirty="0">
                <a:latin typeface="Verdana" charset="0"/>
              </a:rPr>
              <a:t> (Skinner, 1953, p. 285)</a:t>
            </a:r>
          </a:p>
          <a:p>
            <a:pPr marL="0" indent="0" algn="ctr">
              <a:buFont typeface="Verdana" charset="0"/>
              <a:buNone/>
              <a:defRPr/>
            </a:pPr>
            <a:endParaRPr lang="pt-BR" altLang="ja-JP" sz="32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endParaRPr lang="pt-BR" altLang="ja-JP" sz="32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r>
              <a:rPr lang="pt-BR" altLang="ja-JP" sz="3200" dirty="0">
                <a:solidFill>
                  <a:srgbClr val="FF0000"/>
                </a:solidFill>
                <a:latin typeface="Verdana" charset="0"/>
              </a:rPr>
              <a:t>Reforço Social, </a:t>
            </a:r>
          </a:p>
          <a:p>
            <a:pPr marL="0" indent="0" algn="ctr">
              <a:buFont typeface="Verdana" charset="0"/>
              <a:buNone/>
              <a:defRPr/>
            </a:pPr>
            <a:r>
              <a:rPr lang="pt-BR" altLang="ja-JP" sz="3200" dirty="0">
                <a:solidFill>
                  <a:srgbClr val="FF0000"/>
                </a:solidFill>
                <a:latin typeface="Verdana" charset="0"/>
              </a:rPr>
              <a:t>Estímulo (discriminativo) Social</a:t>
            </a:r>
          </a:p>
          <a:p>
            <a:pPr marL="0" indent="0" algn="ctr">
              <a:buFont typeface="Verdana" charset="0"/>
              <a:buNone/>
              <a:defRPr/>
            </a:pPr>
            <a:endParaRPr lang="pt-BR" sz="3200" dirty="0">
              <a:latin typeface="Verdana" charset="0"/>
            </a:endParaRPr>
          </a:p>
          <a:p>
            <a:pPr marL="0" indent="0" algn="ctr">
              <a:buFont typeface="Verdana" charset="0"/>
              <a:buNone/>
              <a:defRPr/>
            </a:pPr>
            <a:endParaRPr lang="pt-BR" sz="3200" dirty="0">
              <a:latin typeface="Verdana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7A9738E-15CA-4801-80FB-80D4DA60F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42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14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dirty="0"/>
              <a:t>Cooperação entre Crianças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5799138"/>
            <a:ext cx="11233151" cy="781050"/>
          </a:xfrm>
        </p:spPr>
        <p:txBody>
          <a:bodyPr>
            <a:normAutofit/>
          </a:bodyPr>
          <a:lstStyle/>
          <a:p>
            <a:pPr marL="0" indent="0" algn="ctr">
              <a:buFont typeface="Verdana" charset="0"/>
              <a:buNone/>
              <a:defRPr/>
            </a:pPr>
            <a:r>
              <a:rPr lang="en-US" sz="1600" dirty="0" err="1"/>
              <a:t>Azrin</a:t>
            </a:r>
            <a:r>
              <a:rPr lang="en-US" sz="1600" dirty="0"/>
              <a:t>, N. H. &amp; </a:t>
            </a:r>
            <a:r>
              <a:rPr lang="en-US" sz="1600" dirty="0" err="1"/>
              <a:t>Lindsley</a:t>
            </a:r>
            <a:r>
              <a:rPr lang="en-US" sz="1600" dirty="0"/>
              <a:t>, O. R. (1956). The reinforcement of cooperation between children. </a:t>
            </a:r>
            <a:r>
              <a:rPr lang="pt-BR" sz="1600" i="1" dirty="0" err="1"/>
              <a:t>Journal</a:t>
            </a:r>
            <a:r>
              <a:rPr lang="pt-BR" sz="1600" i="1" dirty="0"/>
              <a:t> </a:t>
            </a:r>
            <a:r>
              <a:rPr lang="pt-BR" sz="1600" i="1" dirty="0" err="1"/>
              <a:t>of</a:t>
            </a:r>
            <a:r>
              <a:rPr lang="pt-BR" sz="1600" i="1" dirty="0"/>
              <a:t> Abnormal </a:t>
            </a:r>
            <a:r>
              <a:rPr lang="pt-BR" sz="1600" i="1" dirty="0" err="1"/>
              <a:t>and</a:t>
            </a:r>
            <a:r>
              <a:rPr lang="pt-BR" sz="1600" i="1" dirty="0"/>
              <a:t> Social </a:t>
            </a:r>
            <a:r>
              <a:rPr lang="pt-BR" sz="1600" i="1" dirty="0" err="1"/>
              <a:t>Psychology</a:t>
            </a:r>
            <a:r>
              <a:rPr lang="pt-BR" sz="1600" i="1" dirty="0"/>
              <a:t>, 52, </a:t>
            </a:r>
            <a:r>
              <a:rPr lang="pt-BR" sz="1600" dirty="0"/>
              <a:t>100-102.</a:t>
            </a:r>
            <a:endParaRPr lang="en-US" sz="1600" dirty="0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8144934" y="2652714"/>
            <a:ext cx="1206500" cy="14430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6680200" y="4095751"/>
            <a:ext cx="508000" cy="5175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7903633" y="4095751"/>
            <a:ext cx="508000" cy="5191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9188451" y="4024314"/>
            <a:ext cx="592667" cy="5810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cxnSp>
        <p:nvCxnSpPr>
          <p:cNvPr id="13" name="AutoShape 39"/>
          <p:cNvCxnSpPr>
            <a:cxnSpLocks noChangeShapeType="1"/>
            <a:endCxn id="12" idx="2"/>
          </p:cNvCxnSpPr>
          <p:nvPr/>
        </p:nvCxnSpPr>
        <p:spPr bwMode="auto">
          <a:xfrm>
            <a:off x="8403167" y="4310063"/>
            <a:ext cx="785284" cy="47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reto 21"/>
          <p:cNvCxnSpPr>
            <a:stCxn id="10" idx="6"/>
            <a:endCxn id="11" idx="1"/>
          </p:cNvCxnSpPr>
          <p:nvPr/>
        </p:nvCxnSpPr>
        <p:spPr>
          <a:xfrm>
            <a:off x="7188201" y="4354514"/>
            <a:ext cx="71543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6709833" y="2152651"/>
            <a:ext cx="508000" cy="5175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7922685" y="2152651"/>
            <a:ext cx="510116" cy="5191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9209617" y="2081214"/>
            <a:ext cx="592667" cy="5810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w Cen MT" charset="0"/>
              <a:cs typeface="Arial" charset="0"/>
            </a:endParaRPr>
          </a:p>
        </p:txBody>
      </p:sp>
      <p:cxnSp>
        <p:nvCxnSpPr>
          <p:cNvPr id="18" name="AutoShape 39"/>
          <p:cNvCxnSpPr>
            <a:cxnSpLocks noChangeShapeType="1"/>
            <a:endCxn id="17" idx="2"/>
          </p:cNvCxnSpPr>
          <p:nvPr/>
        </p:nvCxnSpPr>
        <p:spPr bwMode="auto">
          <a:xfrm>
            <a:off x="8424334" y="2366963"/>
            <a:ext cx="785284" cy="47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reto 33"/>
          <p:cNvCxnSpPr>
            <a:stCxn id="15" idx="6"/>
            <a:endCxn id="16" idx="1"/>
          </p:cNvCxnSpPr>
          <p:nvPr/>
        </p:nvCxnSpPr>
        <p:spPr>
          <a:xfrm>
            <a:off x="7217833" y="2411414"/>
            <a:ext cx="704851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807451" y="2641600"/>
            <a:ext cx="1240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charset="0"/>
                <a:sym typeface="Wingdings" charset="0"/>
              </a:rPr>
              <a:t>Luz acesa</a:t>
            </a:r>
          </a:p>
          <a:p>
            <a:pPr algn="ctr"/>
            <a:r>
              <a:rPr lang="pt-BR">
                <a:solidFill>
                  <a:srgbClr val="000000"/>
                </a:solidFill>
                <a:latin typeface="Arial" charset="0"/>
                <a:sym typeface="Wingdings" charset="0"/>
              </a:rPr>
              <a:t> + Doce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563785" y="2638426"/>
            <a:ext cx="797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Arial" charset="0"/>
              </a:rPr>
              <a:t>Furos</a:t>
            </a:r>
            <a:endParaRPr lang="pt-BR">
              <a:solidFill>
                <a:srgbClr val="000000"/>
              </a:solidFill>
              <a:latin typeface="Arial" charset="0"/>
              <a:sym typeface="Wingdings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024034" y="4603750"/>
            <a:ext cx="1411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charset="0"/>
              </a:rPr>
              <a:t>Furos</a:t>
            </a:r>
            <a:r>
              <a:rPr lang="pt-BR">
                <a:solidFill>
                  <a:srgbClr val="000000"/>
                </a:solidFill>
                <a:latin typeface="Arial" charset="0"/>
                <a:sym typeface="Wingdings" charset="0"/>
              </a:rPr>
              <a:t> + Vareta de A</a:t>
            </a:r>
            <a:endParaRPr 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569200" y="2655889"/>
            <a:ext cx="115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charset="0"/>
              </a:rPr>
              <a:t>Vareta no 2º furo</a:t>
            </a:r>
            <a:endParaRPr lang="pt-BR">
              <a:solidFill>
                <a:srgbClr val="000000"/>
              </a:solidFill>
              <a:latin typeface="Arial" charset="0"/>
              <a:sym typeface="Wingdings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581900" y="4600575"/>
            <a:ext cx="115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charset="0"/>
              </a:rPr>
              <a:t>Vareta no 2º furo</a:t>
            </a:r>
            <a:endParaRPr lang="pt-BR">
              <a:solidFill>
                <a:srgbClr val="000000"/>
              </a:solidFill>
              <a:latin typeface="Arial" charset="0"/>
              <a:sym typeface="Wingdings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815918" y="4606925"/>
            <a:ext cx="1240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charset="0"/>
                <a:sym typeface="Wingdings" charset="0"/>
              </a:rPr>
              <a:t>Luz acesa</a:t>
            </a:r>
          </a:p>
          <a:p>
            <a:pPr algn="ctr"/>
            <a:r>
              <a:rPr lang="pt-BR">
                <a:solidFill>
                  <a:srgbClr val="000000"/>
                </a:solidFill>
                <a:latin typeface="Arial" charset="0"/>
                <a:sym typeface="Wingdings" charset="0"/>
              </a:rPr>
              <a:t> + Doce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946901" y="2705100"/>
            <a:ext cx="1198033" cy="1371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4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573214"/>
            <a:ext cx="4878916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lipse 8"/>
          <p:cNvSpPr/>
          <p:nvPr/>
        </p:nvSpPr>
        <p:spPr>
          <a:xfrm>
            <a:off x="4815417" y="4357688"/>
            <a:ext cx="135467" cy="279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4" name="Elipse 9"/>
          <p:cNvSpPr/>
          <p:nvPr/>
        </p:nvSpPr>
        <p:spPr>
          <a:xfrm>
            <a:off x="4743451" y="4429125"/>
            <a:ext cx="135467" cy="279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5" name="Elipse 10"/>
          <p:cNvSpPr/>
          <p:nvPr/>
        </p:nvSpPr>
        <p:spPr>
          <a:xfrm>
            <a:off x="4887384" y="4502150"/>
            <a:ext cx="135467" cy="279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8153" name="Espaço Reservado para Número de Slide 3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1D951113-A5CB-A641-ABEA-B7586595F5D3}" type="slidenum">
              <a:rPr lang="pt-BR" sz="1800">
                <a:solidFill>
                  <a:srgbClr val="898989"/>
                </a:solidFill>
              </a:rPr>
              <a:pPr eaLnBrk="1" hangingPunct="1"/>
              <a:t>8</a:t>
            </a:fld>
            <a:endParaRPr lang="pt-BR" sz="18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272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Cooperação em Crianças</a:t>
            </a:r>
            <a:endParaRPr lang="en-US" dirty="0"/>
          </a:p>
        </p:txBody>
      </p:sp>
      <p:pic>
        <p:nvPicPr>
          <p:cNvPr id="491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>
            <a:fillRect/>
          </a:stretch>
        </p:blipFill>
        <p:spPr bwMode="auto">
          <a:xfrm>
            <a:off x="3503085" y="1773238"/>
            <a:ext cx="416771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431801" y="5940425"/>
            <a:ext cx="114257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defTabSz="457200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</a:pPr>
            <a:r>
              <a:rPr lang="pt-BR" sz="1600">
                <a:solidFill>
                  <a:srgbClr val="000000"/>
                </a:solidFill>
              </a:rPr>
              <a:t>“Fig. 2. Registros cumulativos de respostas para os times com as taxas de cooperação mais alta, mediana e mais baixa.” (Azrin &amp; Lindsley, 1956)</a:t>
            </a:r>
          </a:p>
        </p:txBody>
      </p:sp>
      <p:sp>
        <p:nvSpPr>
          <p:cNvPr id="49156" name="Espaço Reservado para Número de Slide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B574D95-8404-A048-8942-F1978B84CC15}" type="slidenum">
              <a:rPr lang="pt-BR" sz="1800">
                <a:solidFill>
                  <a:srgbClr val="898989"/>
                </a:solidFill>
              </a:rPr>
              <a:pPr eaLnBrk="1" hangingPunct="1"/>
              <a:t>9</a:t>
            </a:fld>
            <a:endParaRPr lang="pt-BR" sz="18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6027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1024</Words>
  <Application>Microsoft Macintosh PowerPoint</Application>
  <PresentationFormat>Custom</PresentationFormat>
  <Paragraphs>195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Tema do Office</vt:lpstr>
      <vt:lpstr>COMPORTAMENTO SOCIAL   </vt:lpstr>
      <vt:lpstr>COMPORTAMENTO SOCIAL  Comporta muitas situações diferentes      </vt:lpstr>
      <vt:lpstr> 1. Comportamento social:    O que é?    Por que é importante?  2. Comportamento social e cultura   Práticas culturais e seleção    </vt:lpstr>
      <vt:lpstr>O que é desafiador no comportamento social em AEC?</vt:lpstr>
      <vt:lpstr>Contingências</vt:lpstr>
      <vt:lpstr>Contingências</vt:lpstr>
      <vt:lpstr>PowerPoint Presentation</vt:lpstr>
      <vt:lpstr>Cooperação entre Crianças</vt:lpstr>
      <vt:lpstr>Cooperação em Crianças</vt:lpstr>
      <vt:lpstr>Comportamento social</vt:lpstr>
      <vt:lpstr>Comportamento social</vt:lpstr>
      <vt:lpstr>Comportamento social</vt:lpstr>
      <vt:lpstr>Comportamento social</vt:lpstr>
      <vt:lpstr>Comportamento social</vt:lpstr>
      <vt:lpstr>Comportamento social: Por que é importante?</vt:lpstr>
      <vt:lpstr>PowerPoint Presentation</vt:lpstr>
      <vt:lpstr>Uma questão para a Psicologia</vt:lpstr>
      <vt:lpstr>Reforçadores</vt:lpstr>
      <vt:lpstr>Reforçadores</vt:lpstr>
      <vt:lpstr>Reforçadores</vt:lpstr>
      <vt:lpstr>Reforçadores</vt:lpstr>
      <vt:lpstr>PowerPoint Presentation</vt:lpstr>
      <vt:lpstr>Comportamento social</vt:lpstr>
      <vt:lpstr>Um exercício…</vt:lpstr>
      <vt:lpstr>PowerPoint Presentation</vt:lpstr>
      <vt:lpstr>Comportamento Social: O que é?</vt:lpstr>
      <vt:lpstr>Comportamento Social: O que é?</vt:lpstr>
      <vt:lpstr>Comportamento e Práticas Culturais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Metacontingências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COMPORTAMENTO SOCIAL   </dc:title>
  <dc:creator>Marcelo</dc:creator>
  <cp:lastModifiedBy>Marcelo Benvenuti</cp:lastModifiedBy>
  <cp:revision>5</cp:revision>
  <dcterms:created xsi:type="dcterms:W3CDTF">2021-09-24T19:08:14Z</dcterms:created>
  <dcterms:modified xsi:type="dcterms:W3CDTF">2022-05-03T16:45:52Z</dcterms:modified>
</cp:coreProperties>
</file>