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Century Gothic" panose="020B0502020202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z2FhQxZ83GSKCvqhHR90d6Hyr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to Panorâmica com Legenda">
  <p:cSld name="Foto Panorâmica com Legenda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>
            <a:spLocks noGrp="1"/>
          </p:cNvSpPr>
          <p:nvPr>
            <p:ph type="pic" idx="2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24"/>
          <p:cNvSpPr txBox="1">
            <a:spLocks noGrp="1"/>
          </p:cNvSpPr>
          <p:nvPr>
            <p:ph type="body" idx="1"/>
          </p:nvPr>
        </p:nvSpPr>
        <p:spPr>
          <a:xfrm>
            <a:off x="762002" y="3843867"/>
            <a:ext cx="728133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Legenda">
  <p:cSld name="Título e Legenda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ção com Legenda">
  <p:cSld name="Citação com Legenda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99" name="Google Shape;99;p26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1"/>
          </p:nvPr>
        </p:nvSpPr>
        <p:spPr>
          <a:xfrm>
            <a:off x="1066800" y="3429000"/>
            <a:ext cx="6402467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2"/>
          </p:nvPr>
        </p:nvSpPr>
        <p:spPr>
          <a:xfrm>
            <a:off x="533400" y="4301070"/>
            <a:ext cx="6382361" cy="171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rtão de Nome">
  <p:cSld name="Cartão de Nom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o Cartão de Nome">
  <p:cSld name="Citar o Cartão de Nom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4" name="Google Shape;114;p28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body" idx="1"/>
          </p:nvPr>
        </p:nvSpPr>
        <p:spPr>
          <a:xfrm>
            <a:off x="533400" y="3886200"/>
            <a:ext cx="638236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body" idx="2"/>
          </p:nvPr>
        </p:nvSpPr>
        <p:spPr>
          <a:xfrm>
            <a:off x="533400" y="4953000"/>
            <a:ext cx="63823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iro ou Falso">
  <p:cSld name="Verdadeiro ou Falso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body" idx="1"/>
          </p:nvPr>
        </p:nvSpPr>
        <p:spPr>
          <a:xfrm>
            <a:off x="533400" y="3928534"/>
            <a:ext cx="6382361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body" idx="2"/>
          </p:nvPr>
        </p:nvSpPr>
        <p:spPr>
          <a:xfrm>
            <a:off x="533400" y="4766735"/>
            <a:ext cx="6382360" cy="1253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body" idx="1"/>
          </p:nvPr>
        </p:nvSpPr>
        <p:spPr>
          <a:xfrm rot="5400000">
            <a:off x="1926999" y="-860197"/>
            <a:ext cx="3767670" cy="6554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1"/>
          <p:cNvSpPr txBox="1">
            <a:spLocks noGrp="1"/>
          </p:cNvSpPr>
          <p:nvPr>
            <p:ph type="title"/>
          </p:nvPr>
        </p:nvSpPr>
        <p:spPr>
          <a:xfrm rot="5400000">
            <a:off x="5378703" y="1721103"/>
            <a:ext cx="4419600" cy="2044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1"/>
          <p:cNvSpPr txBox="1">
            <a:spLocks noGrp="1"/>
          </p:cNvSpPr>
          <p:nvPr>
            <p:ph type="body" idx="1"/>
          </p:nvPr>
        </p:nvSpPr>
        <p:spPr>
          <a:xfrm rot="5400000">
            <a:off x="715206" y="351594"/>
            <a:ext cx="5486400" cy="585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7" name="Google Shape;137;p31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1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6"/>
          <p:cNvGrpSpPr/>
          <p:nvPr/>
        </p:nvGrpSpPr>
        <p:grpSpPr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28" name="Google Shape;28;p16"/>
            <p:cNvCxnSpPr/>
            <p:nvPr/>
          </p:nvCxnSpPr>
          <p:spPr>
            <a:xfrm flipH="1">
              <a:off x="6009727" y="1169931"/>
              <a:ext cx="3133691" cy="3135015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6"/>
            <p:cNvCxnSpPr/>
            <p:nvPr/>
          </p:nvCxnSpPr>
          <p:spPr>
            <a:xfrm flipH="1">
              <a:off x="4334933" y="1349301"/>
              <a:ext cx="4814835" cy="4814432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16"/>
            <p:cNvCxnSpPr/>
            <p:nvPr/>
          </p:nvCxnSpPr>
          <p:spPr>
            <a:xfrm flipH="1">
              <a:off x="5225510" y="1469940"/>
              <a:ext cx="3911558" cy="3911230"/>
            </a:xfrm>
            <a:prstGeom prst="straightConnector1">
              <a:avLst/>
            </a:prstGeom>
            <a:noFill/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oogle Shape;31;p16"/>
            <p:cNvCxnSpPr/>
            <p:nvPr/>
          </p:nvCxnSpPr>
          <p:spPr>
            <a:xfrm flipH="1">
              <a:off x="5304885" y="1308030"/>
              <a:ext cx="3838534" cy="3839799"/>
            </a:xfrm>
            <a:prstGeom prst="straightConnector1">
              <a:avLst/>
            </a:prstGeom>
            <a:noFill/>
            <a:ln w="317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oogle Shape;32;p16"/>
            <p:cNvCxnSpPr/>
            <p:nvPr/>
          </p:nvCxnSpPr>
          <p:spPr>
            <a:xfrm flipH="1">
              <a:off x="5706518" y="1769949"/>
              <a:ext cx="3430550" cy="3430262"/>
            </a:xfrm>
            <a:prstGeom prst="straightConnector1">
              <a:avLst/>
            </a:prstGeom>
            <a:noFill/>
            <a:ln w="317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3" name="Google Shape;33;p16"/>
          <p:cNvSpPr txBox="1"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533400" y="533400"/>
            <a:ext cx="6554867" cy="3767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533400" y="533400"/>
            <a:ext cx="3949967" cy="376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2"/>
          </p:nvPr>
        </p:nvSpPr>
        <p:spPr>
          <a:xfrm>
            <a:off x="4662362" y="533400"/>
            <a:ext cx="3948238" cy="3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2"/>
          </p:nvPr>
        </p:nvSpPr>
        <p:spPr>
          <a:xfrm>
            <a:off x="533399" y="1143000"/>
            <a:ext cx="3945467" cy="315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3"/>
          </p:nvPr>
        </p:nvSpPr>
        <p:spPr>
          <a:xfrm>
            <a:off x="4855016" y="566738"/>
            <a:ext cx="376405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4"/>
          </p:nvPr>
        </p:nvSpPr>
        <p:spPr>
          <a:xfrm>
            <a:off x="4662362" y="1143000"/>
            <a:ext cx="3956705" cy="3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533399" y="533400"/>
            <a:ext cx="4438755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2"/>
          </p:nvPr>
        </p:nvSpPr>
        <p:spPr>
          <a:xfrm>
            <a:off x="5418667" y="2209802"/>
            <a:ext cx="32004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>
            <a:spLocks noGrp="1"/>
          </p:cNvSpPr>
          <p:nvPr>
            <p:ph type="pic" idx="2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>
            <a:off x="4496027" y="2743200"/>
            <a:ext cx="3564223" cy="20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4"/>
          <p:cNvGrpSpPr/>
          <p:nvPr/>
        </p:nvGrpSpPr>
        <p:grpSpPr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11" name="Google Shape;11;p14"/>
            <p:cNvCxnSpPr/>
            <p:nvPr/>
          </p:nvCxnSpPr>
          <p:spPr>
            <a:xfrm flipH="1">
              <a:off x="8756746" y="3259666"/>
              <a:ext cx="912188" cy="91189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4"/>
            <p:cNvCxnSpPr/>
            <p:nvPr/>
          </p:nvCxnSpPr>
          <p:spPr>
            <a:xfrm flipH="1">
              <a:off x="6687077" y="3485724"/>
              <a:ext cx="2981857" cy="2982809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14"/>
            <p:cNvCxnSpPr/>
            <p:nvPr/>
          </p:nvCxnSpPr>
          <p:spPr>
            <a:xfrm flipH="1">
              <a:off x="7771737" y="3581511"/>
              <a:ext cx="1897197" cy="1896584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14"/>
            <p:cNvCxnSpPr/>
            <p:nvPr/>
          </p:nvCxnSpPr>
          <p:spPr>
            <a:xfrm flipH="1">
              <a:off x="7923130" y="3433998"/>
              <a:ext cx="1740055" cy="1739494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14"/>
            <p:cNvCxnSpPr/>
            <p:nvPr/>
          </p:nvCxnSpPr>
          <p:spPr>
            <a:xfrm flipH="1">
              <a:off x="8398388" y="3985732"/>
              <a:ext cx="1264798" cy="126439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14"/>
          <p:cNvSpPr txBox="1"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body" idx="1"/>
          </p:nvPr>
        </p:nvSpPr>
        <p:spPr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45" name="Google Shape;145;p1"/>
          <p:cNvSpPr txBox="1"/>
          <p:nvPr/>
        </p:nvSpPr>
        <p:spPr>
          <a:xfrm>
            <a:off x="2195513" y="1166813"/>
            <a:ext cx="4176712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</a:t>
            </a:r>
            <a:endParaRPr/>
          </a:p>
        </p:txBody>
      </p:sp>
      <p:sp>
        <p:nvSpPr>
          <p:cNvPr id="146" name="Google Shape;146;p1"/>
          <p:cNvSpPr txBox="1"/>
          <p:nvPr/>
        </p:nvSpPr>
        <p:spPr>
          <a:xfrm>
            <a:off x="533400" y="1844675"/>
            <a:ext cx="7867650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Introdução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Metodologia e desenvolvimento do projeto temático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Aplicação da metodologia</a:t>
            </a: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216" name="Google Shape;216;p11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u="sng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Fase 2</a:t>
            </a:r>
            <a:endParaRPr/>
          </a:p>
        </p:txBody>
      </p:sp>
      <p:sp>
        <p:nvSpPr>
          <p:cNvPr id="217" name="Google Shape;217;p11"/>
          <p:cNvSpPr txBox="1"/>
          <p:nvPr/>
        </p:nvSpPr>
        <p:spPr>
          <a:xfrm>
            <a:off x="323528" y="1844824"/>
            <a:ext cx="786765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•"/>
            </a:pPr>
            <a:r>
              <a:rPr lang="pt-BR" sz="2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Etapas 3, 4 e 5 da Metodologia</a:t>
            </a:r>
            <a:endParaRPr sz="5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Avaliar as alternativas e escolher a melhor solução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Especificar e comunicar o projeto</a:t>
            </a:r>
            <a:endParaRPr/>
          </a:p>
          <a:p>
            <a:pPr marL="3429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•"/>
            </a:pPr>
            <a:r>
              <a:rPr lang="pt-BR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Aulas S7, S8, S9, S10 e S11</a:t>
            </a:r>
            <a:endParaRPr sz="5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S10: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 </a:t>
            </a: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Relatório sobre a fase 2 do projeto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Apresentação e Competição entre grupos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S11: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</a:t>
            </a: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Realimentação e Integração dos trabalhos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Preparação de relatório final do projeto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endParaRPr sz="2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endParaRPr sz="1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223" name="Google Shape;223;p12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u="sng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Fase 3</a:t>
            </a:r>
            <a:endParaRPr/>
          </a:p>
        </p:txBody>
      </p:sp>
      <p:sp>
        <p:nvSpPr>
          <p:cNvPr id="224" name="Google Shape;224;p12"/>
          <p:cNvSpPr txBox="1"/>
          <p:nvPr/>
        </p:nvSpPr>
        <p:spPr>
          <a:xfrm>
            <a:off x="323528" y="1844824"/>
            <a:ext cx="786765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Char char="•"/>
            </a:pPr>
            <a:r>
              <a:rPr lang="pt-BR" sz="2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24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Integração do Projeto</a:t>
            </a:r>
            <a:endParaRPr dirty="0"/>
          </a:p>
          <a:p>
            <a:pPr marL="3429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•"/>
            </a:pPr>
            <a:r>
              <a:rPr lang="pt-BR" sz="22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24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Aulas S11, S12 e S13</a:t>
            </a:r>
            <a:endParaRPr sz="24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S13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r>
              <a:rPr lang="pt-BR" sz="16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</a:t>
            </a:r>
            <a:r>
              <a:rPr lang="pt-BR" sz="22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Relatório integrado do Projeto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r>
              <a:rPr lang="pt-BR" sz="22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Apresentação e Competição entre turmas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endParaRPr sz="22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230" name="Google Shape;230;p13"/>
          <p:cNvSpPr txBox="1"/>
          <p:nvPr/>
        </p:nvSpPr>
        <p:spPr>
          <a:xfrm>
            <a:off x="2195513" y="1166813"/>
            <a:ext cx="4176712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</a:t>
            </a:r>
            <a:endParaRPr/>
          </a:p>
        </p:txBody>
      </p:sp>
      <p:sp>
        <p:nvSpPr>
          <p:cNvPr id="231" name="Google Shape;231;p13"/>
          <p:cNvSpPr txBox="1"/>
          <p:nvPr/>
        </p:nvSpPr>
        <p:spPr>
          <a:xfrm>
            <a:off x="533400" y="1844674"/>
            <a:ext cx="7867650" cy="4680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000"/>
              <a:buFont typeface="Century Gothic"/>
              <a:buNone/>
            </a:pPr>
            <a:r>
              <a:rPr lang="pt-BR" sz="20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➢  FECHAMENTO DA FASE 1: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Divisão da nota atribuída pelo docente ao relatório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Deve haver concordância de todos componentes do grupo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sobre a divisão da nota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OBSERVAÇÃO: Depois de preenchido o formulário com a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distribuição do fator de participação, cada grupo deve 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FFFF66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encaminhar o formulário ao docente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Preparação do relatório de integração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FFFF66"/>
              </a:buClr>
              <a:buSzPts val="2000"/>
              <a:buFont typeface="Century Gothic"/>
              <a:buNone/>
            </a:pPr>
            <a:r>
              <a:rPr lang="pt-BR" sz="20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➢  INÍCIO DA FASE 2: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Formação dos novos grupos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pt-BR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Formulação dos critérios de avaliação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59" name="Google Shape;159;p3"/>
          <p:cNvSpPr txBox="1"/>
          <p:nvPr/>
        </p:nvSpPr>
        <p:spPr>
          <a:xfrm>
            <a:off x="2195513" y="1166813"/>
            <a:ext cx="4176712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</a:t>
            </a:r>
            <a:endParaRPr/>
          </a:p>
        </p:txBody>
      </p:sp>
      <p:sp>
        <p:nvSpPr>
          <p:cNvPr id="160" name="Google Shape;160;p3"/>
          <p:cNvSpPr txBox="1"/>
          <p:nvPr/>
        </p:nvSpPr>
        <p:spPr>
          <a:xfrm>
            <a:off x="504806" y="2204864"/>
            <a:ext cx="7867650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800"/>
              <a:buFont typeface="Noto Sans Symbols"/>
              <a:buChar char="▪"/>
            </a:pPr>
            <a:r>
              <a:rPr lang="pt-BR" sz="28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Introdução</a:t>
            </a:r>
            <a:endParaRPr/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rPr lang="pt-BR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 e correspondentes ações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66" name="Google Shape;166;p4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sng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</a:t>
            </a:r>
            <a:endParaRPr/>
          </a:p>
        </p:txBody>
      </p:sp>
      <p:sp>
        <p:nvSpPr>
          <p:cNvPr id="167" name="Google Shape;167;p4"/>
          <p:cNvSpPr txBox="1"/>
          <p:nvPr/>
        </p:nvSpPr>
        <p:spPr>
          <a:xfrm>
            <a:off x="550181" y="1988840"/>
            <a:ext cx="7867650" cy="365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ts val="2000"/>
              <a:buFont typeface="Century Gothic"/>
              <a:buChar char="•"/>
            </a:pPr>
            <a:r>
              <a:rPr lang="pt-BR" sz="2000" b="1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COMPREENDER CERTOS PROCEDIMENTOS EM 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9304A"/>
              </a:buClr>
              <a:buSzPts val="2000"/>
              <a:buFont typeface="Century Gothic"/>
              <a:buNone/>
            </a:pPr>
            <a:r>
              <a:rPr lang="pt-BR" sz="2000" b="1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ENGENHARIA: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entury Gothic"/>
              <a:buNone/>
            </a:pPr>
            <a:endParaRPr sz="1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Char char="–"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Identificar necessidades / demandas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Char char="–"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Enunciar problemas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Char char="–"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Formular alternativas de solução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entury Gothic"/>
              <a:buChar char="–"/>
            </a:pPr>
            <a:r>
              <a:rPr lang="pt-BR" sz="2400" b="1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Escolher uma solução</a:t>
            </a:r>
            <a:endParaRPr/>
          </a:p>
          <a:p>
            <a:pPr marL="342900" marR="0" lvl="0" indent="-2413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endParaRPr sz="1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73" name="Google Shape;173;p5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sng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>
            <a:off x="323528" y="1844824"/>
            <a:ext cx="7867650" cy="424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ct val="100000"/>
              <a:buFont typeface="Century Gothic"/>
              <a:buChar char="•"/>
            </a:pPr>
            <a:r>
              <a:rPr lang="pt-BR" sz="2200" b="1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DESENVOLVER CERTAS HABILIDADES E ATITUDES: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5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Habilidade de trabalhar em equipe: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Serão formados novos grupos para desenvolvimento da 	2ª fase do Projeto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Capacidade de se comunicar escrita e oralmente: 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O docente comentou na aula anterior sobre as 	apresentações e nesta aula vai entregar os comentários 	sobre os relatórios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Habilidade de criar </a:t>
            </a:r>
            <a:r>
              <a:rPr lang="pt-BR" sz="2200" b="0" i="0" u="sng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alternativas</a:t>
            </a: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 critérios para decisão: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A primeira etapa da segunda fase é a formulação de 	critérios</a:t>
            </a:r>
            <a:endParaRPr/>
          </a:p>
          <a:p>
            <a:pPr marL="342900" marR="0" lvl="0" indent="-24892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1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80" name="Google Shape;180;p6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sng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Objetivos</a:t>
            </a:r>
            <a:endParaRPr/>
          </a:p>
        </p:txBody>
      </p:sp>
      <p:sp>
        <p:nvSpPr>
          <p:cNvPr id="181" name="Google Shape;181;p6"/>
          <p:cNvSpPr txBox="1"/>
          <p:nvPr/>
        </p:nvSpPr>
        <p:spPr>
          <a:xfrm>
            <a:off x="323528" y="1844824"/>
            <a:ext cx="786765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9304A"/>
              </a:buClr>
              <a:buSzPct val="100000"/>
              <a:buFont typeface="Century Gothic"/>
              <a:buChar char="•"/>
            </a:pPr>
            <a:r>
              <a:rPr lang="pt-BR" sz="2200" b="1" i="0" u="none" strike="noStrike" cap="none" dirty="0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DESENVOLVER CERTAS HABILIDADES E ATITUDES: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5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 dirty="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Postura de se preocupar com aspectos econômicos, sociais e ambientais, além de aspectos técnicos: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Os critérios devem contemplar estes aspectos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 dirty="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Postura ética nos processos de auto avaliação e avaliação dos colegas: </a:t>
            </a:r>
            <a:r>
              <a:rPr lang="pt-BR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Os alunos devem ter adotado esta postura na 	competição da aula S6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00000"/>
              <a:buFont typeface="Century Gothic"/>
              <a:buChar char="–"/>
            </a:pPr>
            <a:r>
              <a:rPr lang="pt-BR" sz="2200" b="0" i="0" u="none" strike="noStrike" cap="none" dirty="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Capacidade de julgamento e negociação: </a:t>
            </a:r>
            <a:endParaRPr dirty="0"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r>
              <a:rPr lang="pt-BR" sz="20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Os alunos devem lidar com estes aspectos ao dividir a 	nota do relatório.</a:t>
            </a:r>
            <a:endParaRPr dirty="0"/>
          </a:p>
          <a:p>
            <a:pPr marL="342900" marR="0" lvl="0" indent="-24892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entury Gothic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87" name="Google Shape;187;p7"/>
          <p:cNvSpPr txBox="1"/>
          <p:nvPr/>
        </p:nvSpPr>
        <p:spPr>
          <a:xfrm>
            <a:off x="2195513" y="1166813"/>
            <a:ext cx="4176712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</a:t>
            </a:r>
            <a:endParaRPr/>
          </a:p>
        </p:txBody>
      </p:sp>
      <p:sp>
        <p:nvSpPr>
          <p:cNvPr id="188" name="Google Shape;188;p7"/>
          <p:cNvSpPr txBox="1"/>
          <p:nvPr/>
        </p:nvSpPr>
        <p:spPr>
          <a:xfrm>
            <a:off x="533400" y="1844675"/>
            <a:ext cx="7867650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Introdução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Metodologia e desenvolvimento do projeto temático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Aplicação da metodologia</a:t>
            </a:r>
            <a:endParaRPr sz="2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194" name="Google Shape;194;p8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sng" strike="noStrike" cap="none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Metodologia de projeto</a:t>
            </a:r>
            <a:endParaRPr/>
          </a:p>
        </p:txBody>
      </p:sp>
      <p:sp>
        <p:nvSpPr>
          <p:cNvPr id="195" name="Google Shape;195;p8"/>
          <p:cNvSpPr txBox="1"/>
          <p:nvPr/>
        </p:nvSpPr>
        <p:spPr>
          <a:xfrm>
            <a:off x="1043608" y="1844824"/>
            <a:ext cx="7488832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1 : Reconhecer a Necessidade e Definir o Problema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pt-BR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2 : Propor Alternativas de Solução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000"/>
              <a:buFont typeface="Century Gothic"/>
              <a:buNone/>
            </a:pPr>
            <a:r>
              <a:rPr lang="pt-BR" sz="20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3 : Avaliar as Alternativas de Solução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rgbClr val="FFFF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000"/>
              <a:buFont typeface="Century Gothic"/>
              <a:buNone/>
            </a:pPr>
            <a:r>
              <a:rPr lang="pt-BR" sz="20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4 : Selecionar a Melhor Alternativa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rgbClr val="FFFF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000"/>
              <a:buFont typeface="Century Gothic"/>
              <a:buNone/>
            </a:pPr>
            <a:r>
              <a:rPr lang="pt-BR" sz="20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5 : Especificar a Solução e Comunicar o Projeto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600"/>
              <a:buFont typeface="Century Gothic"/>
              <a:buNone/>
            </a:pPr>
            <a:r>
              <a:rPr lang="pt-BR" sz="1600" b="0" i="0" u="none" strike="noStrike" cap="none">
                <a:solidFill>
                  <a:srgbClr val="D8D8D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 6 : Implementar a Solução</a:t>
            </a:r>
            <a:endParaRPr/>
          </a:p>
        </p:txBody>
      </p:sp>
      <p:sp>
        <p:nvSpPr>
          <p:cNvPr id="196" name="Google Shape;196;p8"/>
          <p:cNvSpPr txBox="1"/>
          <p:nvPr/>
        </p:nvSpPr>
        <p:spPr>
          <a:xfrm>
            <a:off x="755576" y="6113817"/>
            <a:ext cx="669674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projeto temático, serão abordadas as etapas de 1 a 5.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202" name="Google Shape;202;p9"/>
          <p:cNvSpPr txBox="1"/>
          <p:nvPr/>
        </p:nvSpPr>
        <p:spPr>
          <a:xfrm>
            <a:off x="2195513" y="1166813"/>
            <a:ext cx="4176712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</a:t>
            </a:r>
            <a:endParaRPr/>
          </a:p>
        </p:txBody>
      </p:sp>
      <p:sp>
        <p:nvSpPr>
          <p:cNvPr id="203" name="Google Shape;203;p9"/>
          <p:cNvSpPr txBox="1"/>
          <p:nvPr/>
        </p:nvSpPr>
        <p:spPr>
          <a:xfrm>
            <a:off x="533400" y="1844675"/>
            <a:ext cx="7867650" cy="374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Introdução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Metodologia e desenvolvimento do projeto temático</a:t>
            </a:r>
            <a:endParaRPr/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Noto Sans Symbols"/>
              <a:buChar char="▪"/>
            </a:pPr>
            <a:r>
              <a:rPr lang="pt-BR" sz="2400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Aplicação da metodologia</a:t>
            </a:r>
            <a:endParaRPr sz="2400">
              <a:solidFill>
                <a:srgbClr val="FFFF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3597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>
                <a:latin typeface="Arial"/>
                <a:ea typeface="Arial"/>
                <a:cs typeface="Arial"/>
                <a:sym typeface="Arial"/>
              </a:rPr>
              <a:t>PNV3100 INTRODUÇÃO À ENGENHARIA  - 2023</a:t>
            </a:r>
            <a:endParaRPr dirty="0"/>
          </a:p>
        </p:txBody>
      </p:sp>
      <p:sp>
        <p:nvSpPr>
          <p:cNvPr id="209" name="Google Shape;209;p10"/>
          <p:cNvSpPr txBox="1"/>
          <p:nvPr/>
        </p:nvSpPr>
        <p:spPr>
          <a:xfrm>
            <a:off x="611560" y="1137322"/>
            <a:ext cx="66967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u="sng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Fase 1</a:t>
            </a:r>
            <a:endParaRPr/>
          </a:p>
        </p:txBody>
      </p:sp>
      <p:sp>
        <p:nvSpPr>
          <p:cNvPr id="210" name="Google Shape;210;p10"/>
          <p:cNvSpPr txBox="1"/>
          <p:nvPr/>
        </p:nvSpPr>
        <p:spPr>
          <a:xfrm>
            <a:off x="323528" y="1844824"/>
            <a:ext cx="786765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•"/>
            </a:pPr>
            <a:r>
              <a:rPr lang="pt-BR" sz="2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Etapas 1 e 2 da Metodologia</a:t>
            </a:r>
            <a:endParaRPr sz="5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Reconhecer a necessidade e definir o problema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Propor alternativas de solução</a:t>
            </a:r>
            <a:endParaRPr/>
          </a:p>
          <a:p>
            <a:pPr marL="3429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•"/>
            </a:pPr>
            <a:r>
              <a:rPr lang="pt-BR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Aulas S2, S3, S4, S5, S6 e S7</a:t>
            </a:r>
            <a:endParaRPr sz="5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S6: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r>
              <a:rPr lang="pt-BR"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</a:t>
            </a: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Relatório sobre a fase 1 do projeto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r>
              <a:rPr lang="pt-BR" sz="2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Apresentação e Competição entre grupos</a:t>
            </a:r>
            <a:endParaRPr/>
          </a:p>
          <a:p>
            <a:pPr marL="742950" marR="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200"/>
              <a:buFont typeface="Century Gothic"/>
              <a:buChar char="–"/>
            </a:pP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S7: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1600"/>
              <a:buFont typeface="Century Gothic"/>
              <a:buNone/>
            </a:pPr>
            <a:r>
              <a:rPr lang="pt-BR" sz="16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- </a:t>
            </a:r>
            <a:r>
              <a:rPr lang="pt-BR" sz="2200" b="0" i="0" u="none" strike="noStrike" cap="none">
                <a:solidFill>
                  <a:srgbClr val="FFFF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Realimentação e Integração dos trabalhos</a:t>
            </a:r>
            <a:endParaRPr/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endParaRPr sz="2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Gothic"/>
              <a:buNone/>
            </a:pPr>
            <a:endParaRPr sz="1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_pnv">
  <a:themeElements>
    <a:clrScheme name="Fatia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602</Words>
  <Application>Microsoft Office PowerPoint</Application>
  <PresentationFormat>Apresentação na tela (4:3)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Noto Sans Symbols</vt:lpstr>
      <vt:lpstr>Arial</vt:lpstr>
      <vt:lpstr>Calibri</vt:lpstr>
      <vt:lpstr>Century Gothic</vt:lpstr>
      <vt:lpstr>Modelo_pnv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  <vt:lpstr>PNV3100 INTRODUÇÃO À ENGENHARIA  - 2023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PNV3100 INTRODUÇÃO À ENGENHARIA  - 2022</dc:title>
  <dc:creator>Juan</dc:creator>
  <cp:lastModifiedBy>Hernani L Brinati</cp:lastModifiedBy>
  <cp:revision>4</cp:revision>
  <dcterms:created xsi:type="dcterms:W3CDTF">2010-02-24T01:23:28Z</dcterms:created>
  <dcterms:modified xsi:type="dcterms:W3CDTF">2023-05-22T17:54:45Z</dcterms:modified>
</cp:coreProperties>
</file>