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343" r:id="rId4"/>
    <p:sldId id="345" r:id="rId5"/>
    <p:sldId id="346" r:id="rId6"/>
    <p:sldId id="348" r:id="rId7"/>
    <p:sldId id="350" r:id="rId8"/>
    <p:sldId id="352" r:id="rId9"/>
    <p:sldId id="259" r:id="rId10"/>
    <p:sldId id="354" r:id="rId11"/>
    <p:sldId id="260" r:id="rId12"/>
    <p:sldId id="262" r:id="rId13"/>
    <p:sldId id="263" r:id="rId14"/>
    <p:sldId id="265" r:id="rId15"/>
    <p:sldId id="267" r:id="rId16"/>
    <p:sldId id="266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2" r:id="rId29"/>
    <p:sldId id="291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5" r:id="rId40"/>
    <p:sldId id="303" r:id="rId41"/>
    <p:sldId id="306" r:id="rId42"/>
    <p:sldId id="309" r:id="rId43"/>
    <p:sldId id="353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B442A-8032-4683-88C0-4759317A53A6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61446-1619-4107-A7CC-6B83CFEC76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81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E2286-05D8-4B16-9AA9-621CA70C56E6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6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D153EA-EE5F-4E27-84DC-D3D210BD7FE0}" type="slidenum">
              <a:rPr lang="pt-BR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1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D0482-488D-4770-9B86-A99758CACC51}" type="slidenum">
              <a:rPr lang="pt-BR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B849CF-55BC-4FB3-A3BA-30ED3A39E42D}" type="slidenum">
              <a:rPr lang="pt-BR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5D93-09F0-4DE9-B6A6-073BD7F77505}" type="datetime1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56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0CE1-7968-4C8C-A666-C46278F37CE4}" type="datetime1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26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5898-4FB6-410D-B4E9-54D0A0ED4065}" type="datetime1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96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F87A-1759-4DE8-A3C2-87D8CB77BB11}" type="datetime1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94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B969-5E37-4B11-BD16-80068DE1D6EE}" type="datetime1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2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BF24-6AAE-4741-823C-6068868CF0E0}" type="datetime1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93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DDE6-03AD-4B15-AB74-37EBC680BFFC}" type="datetime1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68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EDB5-9ADD-429F-8DE7-8F68B1F2B45E}" type="datetime1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56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197-9D1E-473D-B7E9-DC6B58BBB3FA}" type="datetime1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B7A-FA5D-47EA-B8F5-70833FE9F2F6}" type="datetime1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5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CAC8-E5EB-433A-9BAE-37C81CE771B0}" type="datetime1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27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EA85-C8F9-41D4-AAEB-3B26475ECB0B}" type="datetime1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15AB-470B-4338-AF44-82CD721A96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71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hyperlink" Target="https://www.amazon.com.br/s/ref=dp_byline_sr_book_1?ie=UTF8&amp;field-author=Douglas+J.+Futuyama&amp;text=Douglas+J.+Futuyama&amp;sort=relevancerank&amp;search-alias=stripbook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1313" y="1060547"/>
            <a:ext cx="120449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DisciplinaACH4226: Princípios de Genética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07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ORIGEM DA VIDA, </a:t>
            </a:r>
          </a:p>
          <a:p>
            <a:pPr algn="ctr">
              <a:buSzPct val="100000"/>
            </a:pPr>
            <a:r>
              <a:rPr lang="pt-BR" alt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BIODIVERSIDADE E MICROEVOLUÇÃO</a:t>
            </a:r>
            <a:endParaRPr lang="pt-BR" altLang="en-US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1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1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de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83608" y="1658950"/>
            <a:ext cx="11103591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altLang="pt-BR" sz="2400" b="1" dirty="0" smtClean="0"/>
              <a:t>Biodiversidade</a:t>
            </a:r>
            <a:r>
              <a:rPr lang="pt-BR" altLang="pt-BR" sz="2400" dirty="0" smtClean="0"/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“É a variedade de espécies de todos os seres vivos de determinado lugar ou do planeta como um todo”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i="1" dirty="0" smtClean="0"/>
              <a:t>O termo Biodiversidade foi originado em 1980 pelo americano Thomas </a:t>
            </a:r>
            <a:r>
              <a:rPr lang="pt-BR" altLang="pt-BR" sz="2400" i="1" dirty="0" err="1" smtClean="0"/>
              <a:t>Lovejoy</a:t>
            </a:r>
            <a:r>
              <a:rPr lang="pt-BR" altLang="pt-BR" sz="2400" i="1" dirty="0" smtClean="0"/>
              <a:t>.   Desde 1986 a nomenclatura tem sido usada com relação à diversidade da natureza viva. </a:t>
            </a:r>
            <a:endParaRPr lang="pt-BR" altLang="pt-BR" sz="2400" dirty="0" smtClean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04141" y="774714"/>
            <a:ext cx="476960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Biodiversidade da vida e Ameaças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74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04141" y="774714"/>
            <a:ext cx="476960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Biodiversidade da vida e Ameaças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Espaço Reservado para Conteúdo 3" descr="biod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4221164"/>
            <a:ext cx="3600452" cy="2016125"/>
          </a:xfrm>
          <a:prstGeom prst="rect">
            <a:avLst/>
          </a:prstGeom>
        </p:spPr>
      </p:pic>
      <p:pic>
        <p:nvPicPr>
          <p:cNvPr id="10" name="Picture 2" descr="biodiversida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4" y="1844674"/>
            <a:ext cx="3600451" cy="23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biodivers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05" y="1798895"/>
            <a:ext cx="3593945" cy="228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biodiversd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149725"/>
            <a:ext cx="36718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30162" y="142345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AMBIENTE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62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reino-moner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5469" y="1916114"/>
            <a:ext cx="3982469" cy="4105275"/>
          </a:xfrm>
          <a:noFill/>
        </p:spPr>
      </p:pic>
      <p:pic>
        <p:nvPicPr>
          <p:cNvPr id="7172" name="Picture 2" descr="ba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8" y="1886397"/>
            <a:ext cx="4432940" cy="42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04141" y="774714"/>
            <a:ext cx="476960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Biodiversidade da vida e Ameaças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25338" y="1524808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BACTÉRIAS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09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vi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1179" y="1793862"/>
            <a:ext cx="5782349" cy="4992214"/>
          </a:xfrm>
          <a:noFill/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949170" y="1423974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</a:t>
            </a:r>
            <a:r>
              <a:rPr lang="pt-BR" altLang="pt-BR" b="1" dirty="0">
                <a:solidFill>
                  <a:srgbClr val="FF0000"/>
                </a:solidFill>
                <a:cs typeface="Times New Roman" panose="02020603050405020304" pitchFamily="18" charset="0"/>
              </a:rPr>
              <a:t>Í</a:t>
            </a:r>
            <a:r>
              <a:rPr lang="pt-BR" altLang="pt-BR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RUS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04141" y="774714"/>
            <a:ext cx="476960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Biodiversidade da vida e Ameaças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1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97306" y="1728821"/>
            <a:ext cx="11403542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A biodiversidade é vista em dois níveis: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altLang="pt-BR" sz="2400" dirty="0" smtClean="0"/>
              <a:t> todas as formas de vida,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altLang="pt-BR" sz="2400" dirty="0" smtClean="0"/>
              <a:t> as inter-relações entre a vida e o meio (os ecossistemas)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A biodiversidade pode ser subdividida em: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r>
              <a:rPr lang="pt-BR" altLang="pt-BR" sz="2400" dirty="0" smtClean="0"/>
              <a:t>diversidade genética (diversidade de genes),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r>
              <a:rPr lang="pt-BR" altLang="pt-BR" sz="2400" dirty="0" smtClean="0"/>
              <a:t>diversidade específica (diversidade das espécies animais, vegetais e outras) e  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r>
              <a:rPr lang="pt-BR" altLang="pt-BR" sz="2400" dirty="0" smtClean="0"/>
              <a:t>diversidade dos ecossistemas  (presentes em nosso planeta).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pt-BR" sz="2400" dirty="0" smtClean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04141" y="774714"/>
            <a:ext cx="476960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Divisões da Biodiversidade 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93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497306" y="1664397"/>
            <a:ext cx="10515600" cy="4351338"/>
          </a:xfrm>
        </p:spPr>
        <p:txBody>
          <a:bodyPr>
            <a:normAutofit fontScale="92500"/>
          </a:bodyPr>
          <a:lstStyle/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dirty="0" smtClean="0"/>
              <a:t>Poluição</a:t>
            </a:r>
            <a:endParaRPr lang="pt-BR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dirty="0" smtClean="0"/>
              <a:t>Uso </a:t>
            </a:r>
            <a:r>
              <a:rPr lang="pt-BR" dirty="0"/>
              <a:t>excessivo dos recursos </a:t>
            </a:r>
            <a:r>
              <a:rPr lang="pt-BR" dirty="0" smtClean="0"/>
              <a:t>naturais</a:t>
            </a:r>
            <a:endParaRPr lang="pt-BR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dirty="0" smtClean="0"/>
              <a:t>Expansão </a:t>
            </a:r>
            <a:r>
              <a:rPr lang="pt-BR" dirty="0"/>
              <a:t>da fronteira </a:t>
            </a:r>
            <a:r>
              <a:rPr lang="pt-BR" dirty="0" smtClean="0"/>
              <a:t>agrícola</a:t>
            </a:r>
            <a:endParaRPr lang="pt-BR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dirty="0"/>
              <a:t> </a:t>
            </a:r>
            <a:r>
              <a:rPr lang="pt-BR" dirty="0" smtClean="0"/>
              <a:t>Expansão </a:t>
            </a:r>
            <a:r>
              <a:rPr lang="pt-BR" dirty="0"/>
              <a:t>urbana e </a:t>
            </a:r>
            <a:r>
              <a:rPr lang="pt-BR" dirty="0" smtClean="0"/>
              <a:t>industrial</a:t>
            </a:r>
            <a:endParaRPr lang="pt-BR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dirty="0" smtClean="0"/>
              <a:t>Desenvolvimento </a:t>
            </a:r>
            <a:r>
              <a:rPr lang="pt-BR" dirty="0"/>
              <a:t>sem controle das nações em todo o </a:t>
            </a:r>
            <a:r>
              <a:rPr lang="pt-BR" dirty="0" smtClean="0"/>
              <a:t>mundo</a:t>
            </a:r>
            <a:endParaRPr lang="pt-BR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dirty="0" smtClean="0"/>
              <a:t>Exploração </a:t>
            </a:r>
            <a:r>
              <a:rPr lang="pt-BR" dirty="0"/>
              <a:t>excessiva de algumas espécies levando à sua completa </a:t>
            </a:r>
            <a:r>
              <a:rPr lang="pt-BR" dirty="0" smtClean="0"/>
              <a:t>extinção</a:t>
            </a:r>
            <a:endParaRPr lang="pt-BR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dirty="0" smtClean="0"/>
              <a:t>Caça </a:t>
            </a:r>
            <a:r>
              <a:rPr lang="pt-BR" dirty="0"/>
              <a:t>predatória, a biopirataria.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dirty="0" smtClean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dirty="0" smtClean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04141" y="774714"/>
            <a:ext cx="476960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Ameaças da Biodiversidade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4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42164" y="1658950"/>
            <a:ext cx="11526672" cy="4351338"/>
          </a:xfrm>
        </p:spPr>
        <p:txBody>
          <a:bodyPr>
            <a:noAutofit/>
          </a:bodyPr>
          <a:lstStyle/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Cada espécie está adaptada ao seu ambiente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00" dirty="0" smtClean="0"/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Os seres vivos atuais descendem dos seres que sobrevivem até a época da reprodução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00" dirty="0" smtClean="0"/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Alguns seres são mais complexos que outros, outros são mais adaptados que outros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00" dirty="0" smtClean="0"/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A adaptação permite o aumento das espécies  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00" dirty="0" smtClean="0"/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Estão descritos/nomeados aproximadamente 2 milhões de espécies de seres vivos na Terra, porém não se sabe seu total, que pode variar de 10 a 100 milhões.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2400" dirty="0" smtClean="0"/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2400" dirty="0" smtClean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04141" y="774714"/>
            <a:ext cx="476960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Adaptação do seres vivos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8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95956" y="1320274"/>
            <a:ext cx="11882313" cy="4351338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A  sociedade moderna – em particular  a dos países ricos - desperdiça grande quantidade de recursos naturais</a:t>
            </a:r>
            <a:endParaRPr lang="pt-B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endParaRPr lang="pt-BR" sz="1000" dirty="0" smtClean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A elevada produção e o uso de matéria prima proveniente dos recursos naturais, são exemplos de ameaças constantes às florestas, solo, águas, meio ambiente e ao planeta como um todo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00" dirty="0" smtClean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A  introdução de espécies animais, vegetais e outros organismos (ex. a prática da biopirataria) em diferentes ecossistemas também pode ser prejudicial, pois acaba colocando em risco a biodiversidade de toda a região, país ou continente,  com interferência direta  em suas cadeias ecológicas e biológicas</a:t>
            </a:r>
            <a:r>
              <a:rPr lang="pt-BR" sz="2400" dirty="0"/>
              <a:t>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2400" dirty="0" smtClean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endParaRPr lang="pt-BR" sz="2400" dirty="0" smtClean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Considerações sobre a Biodiversidade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76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264195" y="1442301"/>
            <a:ext cx="11704892" cy="4351338"/>
          </a:xfrm>
        </p:spPr>
        <p:txBody>
          <a:bodyPr>
            <a:noAutofit/>
          </a:bodyPr>
          <a:lstStyle/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/>
              <a:t>Estimativas sugerem que, se isso continuar,  5% a 10% das espécies que habitam as florestas tropicais podem  estar extintas dentro dos próximos 30 anos</a:t>
            </a:r>
          </a:p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pt-BR" sz="1000" dirty="0" smtClean="0"/>
          </a:p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/>
              <a:t>Diversos setores industriais estão engajados nessa cauda a favor da biodiversidade, o uso de Produtos como os provenientes das florestas certificadas</a:t>
            </a:r>
          </a:p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/>
              <a:t>Uma floresta certificada deve garantir que a madeira utilizada em determinado produto é proveniente de um processo produtivo manejado de forma ecologicamente adequada, socialmente justa e economicamente viável, cumprindo todas as leis vigentes.</a:t>
            </a:r>
          </a:p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 smtClean="0"/>
          </a:p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 smtClean="0"/>
          </a:p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 smtClean="0"/>
          </a:p>
          <a:p>
            <a:pPr marL="274320" indent="-274320">
              <a:lnSpc>
                <a:spcPct val="17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 smtClean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Considerações sobre a Biodiversidade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2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327547" y="1649432"/>
            <a:ext cx="11641540" cy="5060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A</a:t>
            </a:r>
            <a:r>
              <a:rPr lang="pt-PT" altLang="pt-BR" sz="2400" dirty="0" smtClean="0"/>
              <a:t> Biodiversidade é uma das maiores riquezas do planeta, apesar de não ser reconhecida como tal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altLang="pt-BR" sz="2400" dirty="0" smtClean="0"/>
              <a:t>É vista como um reservatório de recursos, utilizados para a produção de alimentos, medicamentos, cosméticos, etc.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altLang="pt-BR" sz="2400" u="sng" dirty="0" smtClean="0"/>
              <a:t>A  falta  de responsabilidade  no gerenciamento dessa riqueza</a:t>
            </a:r>
            <a:r>
              <a:rPr lang="pt-PT" altLang="pt-BR" sz="2400" dirty="0" smtClean="0"/>
              <a:t>, está causando grandes  problemas mundiais e consequetemente ao homem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A diversidade biológica possui alguns valores como  ecológico, genético, social, econômico, científico, educacional, cultural, recreativo e estético.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PT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pt-BR" sz="2400" dirty="0" smtClean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Quanto custa a Biodiversidade?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62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4015" y="151440"/>
            <a:ext cx="304038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132" y="1361601"/>
            <a:ext cx="7169331" cy="2418829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Origem da vida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Origem das Espécies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Biodiversidade 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Diversidade da Vida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Evolução  das Espécies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Microevolução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Referências 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AutoNum type="arabicPeriod"/>
            </a:pP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7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286603" y="1618671"/>
            <a:ext cx="11682484" cy="5997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No Brasil, milhares de animais, plantas e outros seres vivos ainda estão para ser descobertos, isso se deve  a  grande variedade climática  e ecossistêmica do país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Calcula-se que hoje no Brasil a exploração da biodiversidade responda por cerca de 5% do PIB do país, 4% dos quais vêm da exploração florestal e 1% do setor pesqueiro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pt-BR" sz="2400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É um patrimônio já alterado  e explorado sem a fiscalização necessária. 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Quanto custa a Biodiversidade?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16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232011" y="1491524"/>
            <a:ext cx="11709779" cy="4351338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O potencial farmacêutico de espécies da Amazônia por exemplo, é pouco explorado no país</a:t>
            </a:r>
            <a:endParaRPr lang="pt-BR" sz="2400" dirty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50" dirty="0" smtClean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É grande o contrabando de espécies tanto animais como vegetais (biopirataria)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00" dirty="0" smtClean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Há uma extensa lista de proteção à Biodiversidade, porém a falta de comprometimento para manter os compromissos assumidos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1000" dirty="0" smtClean="0"/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pt-BR" sz="2400" dirty="0" smtClean="0"/>
              <a:t>Com tamanha importância, é preciso evitar a sua perda; a responsabilidade e conscientização são fundamentais para usufruir desse patrimônio.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defRPr/>
            </a:pPr>
            <a:endParaRPr lang="pt-BR" sz="2400" dirty="0" smtClean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Quanto custa a Biodiversidade?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222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313899" y="1825625"/>
            <a:ext cx="11614244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PT" altLang="pt-BR" sz="2400" dirty="0" smtClean="0"/>
              <a:t>A Conferência das Nações Unidas sobre Mudanças Climáticas (COP15), quando reunida, faz um balanço dos compromissos assumidos por diversas nações mundiais  desde a   EcoRio/92, a fim de avaliar os resultados das ações e compromissos assumidos por elas em prol de proteção ao planeta</a:t>
            </a:r>
            <a:endParaRPr lang="pt-PT" altLang="pt-BR" sz="2400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pt-PT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PT" altLang="pt-BR" sz="2400" dirty="0" smtClean="0"/>
              <a:t>Crítica a esse movimento: </a:t>
            </a:r>
            <a:r>
              <a:rPr lang="pt-BR" altLang="pt-BR" sz="2400" dirty="0" smtClean="0"/>
              <a:t>sempre adiam a criação de um mecanismo legal para forçar países como Estados Unidos  e China a reduzirem suas emissões de gases causadores do efeito estufa.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Quanto custa a Biodiversidade?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89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286603" y="1355747"/>
            <a:ext cx="11423176" cy="142839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PT" altLang="pt-BR" sz="2400" dirty="0"/>
              <a:t>  </a:t>
            </a:r>
            <a:r>
              <a:rPr lang="pt-PT" altLang="pt-BR" sz="2400" dirty="0" smtClean="0">
                <a:latin typeface="Calibri" panose="020F0502020204030204" pitchFamily="34" charset="0"/>
              </a:rPr>
              <a:t>•</a:t>
            </a:r>
            <a:r>
              <a:rPr lang="pt-PT" altLang="pt-BR" sz="2400" dirty="0" smtClean="0"/>
              <a:t> A Biodiversidade </a:t>
            </a:r>
            <a:r>
              <a:rPr lang="pt-PT" altLang="pt-BR" sz="2400" dirty="0"/>
              <a:t>nos  leva à </a:t>
            </a:r>
            <a:r>
              <a:rPr lang="pt-PT" altLang="pt-BR" sz="2400" u="sng" dirty="0"/>
              <a:t>classificação </a:t>
            </a:r>
            <a:r>
              <a:rPr lang="pt-PT" altLang="pt-BR" sz="2400" dirty="0"/>
              <a:t>e </a:t>
            </a:r>
            <a:r>
              <a:rPr lang="pt-PT" altLang="pt-BR" sz="2400" u="sng" dirty="0"/>
              <a:t>identificação</a:t>
            </a:r>
            <a:r>
              <a:rPr lang="pt-PT" altLang="pt-BR" sz="2400" dirty="0"/>
              <a:t> de forma </a:t>
            </a:r>
            <a:r>
              <a:rPr lang="pt-PT" altLang="pt-BR" sz="2400" u="sng" dirty="0"/>
              <a:t>sistemática</a:t>
            </a:r>
            <a:r>
              <a:rPr lang="pt-PT" altLang="pt-BR" sz="2400" dirty="0"/>
              <a:t>, dos seres vivos na Terra, classificando-os  </a:t>
            </a:r>
            <a:r>
              <a:rPr lang="pt-PT" altLang="pt-BR" sz="2400" dirty="0" smtClean="0"/>
              <a:t>como reino: </a:t>
            </a:r>
            <a:r>
              <a:rPr lang="pt-PT" altLang="pt-BR" sz="2400" dirty="0"/>
              <a:t>animal, vegetal, monera, protoctista  e  fungi.  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3. BIODIVERSIDADE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O Estudo da Biodiversidade?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Classificação dos Seres Vivos - Toda Ma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06" y="2784143"/>
            <a:ext cx="4930253" cy="39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52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File:Bundesarchiv Bild 102-09185, England, Abgerichteter A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930" y="1700809"/>
            <a:ext cx="2854935" cy="3974387"/>
          </a:xfrm>
          <a:prstGeom prst="rect">
            <a:avLst/>
          </a:prstGeom>
          <a:noFill/>
        </p:spPr>
      </p:pic>
      <p:pic>
        <p:nvPicPr>
          <p:cNvPr id="11" name="Picture 4" descr="File:Human next ape skele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886" y="1700808"/>
            <a:ext cx="5280587" cy="3960440"/>
          </a:xfrm>
          <a:prstGeom prst="rect">
            <a:avLst/>
          </a:prstGeom>
          <a:noFill/>
        </p:spPr>
      </p:pic>
      <p:sp>
        <p:nvSpPr>
          <p:cNvPr id="12" name="Retângulo 9"/>
          <p:cNvSpPr/>
          <p:nvPr/>
        </p:nvSpPr>
        <p:spPr>
          <a:xfrm>
            <a:off x="1919536" y="5621178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Arial"/>
                <a:cs typeface="Arial"/>
              </a:rPr>
              <a:t>Imagem : Autor desconhecido/Disponibilizada por </a:t>
            </a:r>
            <a:r>
              <a:rPr lang="pt-BR" sz="1000" dirty="0" err="1">
                <a:latin typeface="Arial"/>
                <a:cs typeface="Arial"/>
              </a:rPr>
              <a:t>BArchBot</a:t>
            </a:r>
            <a:r>
              <a:rPr lang="pt-BR" sz="1000" dirty="0">
                <a:latin typeface="Arial"/>
                <a:cs typeface="Arial"/>
              </a:rPr>
              <a:t>/</a:t>
            </a:r>
            <a:r>
              <a:rPr lang="pt-BR" sz="1000" dirty="0" err="1">
                <a:latin typeface="Arial"/>
                <a:cs typeface="Arial"/>
              </a:rPr>
              <a:t>Creative</a:t>
            </a:r>
            <a:r>
              <a:rPr lang="pt-BR" sz="1000" dirty="0">
                <a:latin typeface="Arial"/>
                <a:cs typeface="Arial"/>
              </a:rPr>
              <a:t> </a:t>
            </a:r>
            <a:r>
              <a:rPr lang="pt-BR" sz="1000" dirty="0" err="1">
                <a:latin typeface="Arial"/>
                <a:cs typeface="Arial"/>
              </a:rPr>
              <a:t>Commons</a:t>
            </a:r>
            <a:r>
              <a:rPr lang="pt-BR" sz="1000" dirty="0">
                <a:latin typeface="Arial"/>
                <a:cs typeface="Arial"/>
              </a:rPr>
              <a:t> </a:t>
            </a:r>
            <a:r>
              <a:rPr lang="pt-BR" sz="1000" dirty="0" err="1">
                <a:latin typeface="Arial"/>
                <a:cs typeface="Arial"/>
              </a:rPr>
              <a:t>Attribution-Share</a:t>
            </a:r>
            <a:r>
              <a:rPr lang="pt-BR" sz="1000" dirty="0">
                <a:latin typeface="Arial"/>
                <a:cs typeface="Arial"/>
              </a:rPr>
              <a:t> </a:t>
            </a:r>
            <a:r>
              <a:rPr lang="pt-BR" sz="1000" dirty="0" err="1">
                <a:latin typeface="Arial"/>
                <a:cs typeface="Arial"/>
              </a:rPr>
              <a:t>Alike</a:t>
            </a:r>
            <a:r>
              <a:rPr lang="pt-BR" sz="1000" dirty="0">
                <a:latin typeface="Arial"/>
                <a:cs typeface="Arial"/>
              </a:rPr>
              <a:t> 3.0 </a:t>
            </a:r>
            <a:r>
              <a:rPr lang="pt-BR" sz="1000" dirty="0" err="1">
                <a:latin typeface="Arial"/>
                <a:cs typeface="Arial"/>
              </a:rPr>
              <a:t>Germany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3" name="Retângulo 10"/>
          <p:cNvSpPr/>
          <p:nvPr/>
        </p:nvSpPr>
        <p:spPr>
          <a:xfrm>
            <a:off x="4980384" y="5631052"/>
            <a:ext cx="5364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/>
                <a:cs typeface="Arial"/>
              </a:rPr>
              <a:t>Imagem</a:t>
            </a:r>
            <a:r>
              <a:rPr lang="en-US" sz="1000" dirty="0">
                <a:latin typeface="Arial"/>
                <a:cs typeface="Arial"/>
              </a:rPr>
              <a:t> : Vinnie </a:t>
            </a:r>
            <a:r>
              <a:rPr lang="en-US" sz="1000" dirty="0" err="1">
                <a:latin typeface="Arial"/>
                <a:cs typeface="Arial"/>
              </a:rPr>
              <a:t>Lauria</a:t>
            </a:r>
            <a:r>
              <a:rPr lang="en-US" sz="1000" dirty="0">
                <a:latin typeface="Arial"/>
                <a:cs typeface="Arial"/>
              </a:rPr>
              <a:t>/Creative Commons Attribution-Share Alike 2.0 Generic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4. DIVERSIDADE DA VIDA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Semelhanças Anatômicas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544" y="1772816"/>
            <a:ext cx="7776864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upo 25"/>
          <p:cNvGrpSpPr/>
          <p:nvPr/>
        </p:nvGrpSpPr>
        <p:grpSpPr>
          <a:xfrm>
            <a:off x="1783688" y="1418355"/>
            <a:ext cx="7776864" cy="5070757"/>
            <a:chOff x="-180528" y="1556792"/>
            <a:chExt cx="7776864" cy="5070757"/>
          </a:xfrm>
        </p:grpSpPr>
        <p:pic>
          <p:nvPicPr>
            <p:cNvPr id="10" name="Picture 2" descr="File:Human arm bones diagram.svg"/>
            <p:cNvPicPr>
              <a:picLocks noChangeAspect="1" noChangeArrowheads="1"/>
            </p:cNvPicPr>
            <p:nvPr/>
          </p:nvPicPr>
          <p:blipFill>
            <a:blip r:embed="rId2" cstate="print"/>
            <a:srcRect r="56621"/>
            <a:stretch>
              <a:fillRect/>
            </a:stretch>
          </p:blipFill>
          <p:spPr bwMode="auto">
            <a:xfrm>
              <a:off x="323528" y="1556792"/>
              <a:ext cx="2376264" cy="4797152"/>
            </a:xfrm>
            <a:prstGeom prst="rect">
              <a:avLst/>
            </a:prstGeom>
            <a:noFill/>
          </p:spPr>
        </p:pic>
        <p:sp>
          <p:nvSpPr>
            <p:cNvPr id="11" name="CaixaDeTexto 7"/>
            <p:cNvSpPr txBox="1"/>
            <p:nvPr/>
          </p:nvSpPr>
          <p:spPr>
            <a:xfrm>
              <a:off x="197768" y="2021762"/>
              <a:ext cx="91784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Clavícula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aixaDeTexto 8"/>
            <p:cNvSpPr txBox="1"/>
            <p:nvPr/>
          </p:nvSpPr>
          <p:spPr>
            <a:xfrm>
              <a:off x="323528" y="2879358"/>
              <a:ext cx="72008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 Úmero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aixaDeTexto 9"/>
            <p:cNvSpPr txBox="1"/>
            <p:nvPr/>
          </p:nvSpPr>
          <p:spPr>
            <a:xfrm>
              <a:off x="107504" y="4247510"/>
              <a:ext cx="72008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 Rádio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aixaDeTexto 10"/>
            <p:cNvSpPr txBox="1"/>
            <p:nvPr/>
          </p:nvSpPr>
          <p:spPr>
            <a:xfrm>
              <a:off x="107504" y="4463534"/>
              <a:ext cx="72008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 Ulna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CaixaDeTexto 11"/>
            <p:cNvSpPr txBox="1"/>
            <p:nvPr/>
          </p:nvSpPr>
          <p:spPr>
            <a:xfrm>
              <a:off x="0" y="5028166"/>
              <a:ext cx="72008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   Carpo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ixaDeTexto 12"/>
            <p:cNvSpPr txBox="1"/>
            <p:nvPr/>
          </p:nvSpPr>
          <p:spPr>
            <a:xfrm>
              <a:off x="72008" y="5517232"/>
              <a:ext cx="899592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Metacarpo</a:t>
              </a:r>
            </a:p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    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ixaDeTexto 13"/>
            <p:cNvSpPr txBox="1"/>
            <p:nvPr/>
          </p:nvSpPr>
          <p:spPr>
            <a:xfrm>
              <a:off x="0" y="5733256"/>
              <a:ext cx="936104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     Falanges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tângulo 14"/>
            <p:cNvSpPr/>
            <p:nvPr/>
          </p:nvSpPr>
          <p:spPr>
            <a:xfrm>
              <a:off x="-180528" y="6381328"/>
              <a:ext cx="22659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latin typeface="Arial" pitchFamily="34" charset="0"/>
                  <a:cs typeface="Arial" pitchFamily="34" charset="0"/>
                </a:rPr>
                <a:t>Imagem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 : </a:t>
              </a:r>
              <a:r>
                <a:rPr lang="en-US" sz="1000" dirty="0" err="1">
                  <a:latin typeface="Arial" pitchFamily="34" charset="0"/>
                  <a:cs typeface="Arial" pitchFamily="34" charset="0"/>
                </a:rPr>
                <a:t>LadyofHats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/Public Domain</a:t>
              </a:r>
            </a:p>
          </p:txBody>
        </p:sp>
        <p:pic>
          <p:nvPicPr>
            <p:cNvPr id="19" name="Picture 6" descr="File:Equine-dist-forelimb-bon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628800"/>
              <a:ext cx="3850947" cy="3997078"/>
            </a:xfrm>
            <a:prstGeom prst="rect">
              <a:avLst/>
            </a:prstGeom>
            <a:noFill/>
          </p:spPr>
        </p:pic>
        <p:sp>
          <p:nvSpPr>
            <p:cNvPr id="20" name="CaixaDeTexto 22"/>
            <p:cNvSpPr txBox="1"/>
            <p:nvPr/>
          </p:nvSpPr>
          <p:spPr>
            <a:xfrm>
              <a:off x="3078088" y="2564904"/>
              <a:ext cx="1656184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  Terceiro metacarpo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tângulo 23"/>
            <p:cNvSpPr/>
            <p:nvPr/>
          </p:nvSpPr>
          <p:spPr>
            <a:xfrm>
              <a:off x="5436096" y="2204865"/>
              <a:ext cx="20162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latin typeface="Arial" pitchFamily="34" charset="0"/>
                  <a:cs typeface="Arial" pitchFamily="34" charset="0"/>
                </a:rPr>
                <a:t>Segundo (Medial) e </a:t>
              </a:r>
            </a:p>
            <a:p>
              <a:r>
                <a:rPr lang="pt-BR" sz="1200" b="1" dirty="0">
                  <a:latin typeface="Arial" pitchFamily="34" charset="0"/>
                  <a:cs typeface="Arial" pitchFamily="34" charset="0"/>
                </a:rPr>
                <a:t>quarto (lateral) metacarpos.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aixaDeTexto 24"/>
            <p:cNvSpPr txBox="1"/>
            <p:nvPr/>
          </p:nvSpPr>
          <p:spPr>
            <a:xfrm>
              <a:off x="4860032" y="5013176"/>
              <a:ext cx="187220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100" b="1" dirty="0" err="1">
                  <a:latin typeface="Arial" pitchFamily="34" charset="0"/>
                  <a:cs typeface="Arial" pitchFamily="34" charset="0"/>
                </a:rPr>
                <a:t>Sesamóides</a:t>
              </a:r>
              <a:r>
                <a:rPr lang="pt-BR" sz="1100" b="1" dirty="0">
                  <a:latin typeface="Arial" pitchFamily="34" charset="0"/>
                  <a:cs typeface="Arial" pitchFamily="34" charset="0"/>
                </a:rPr>
                <a:t> distais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aixaDeTexto 26"/>
            <p:cNvSpPr txBox="1"/>
            <p:nvPr/>
          </p:nvSpPr>
          <p:spPr>
            <a:xfrm>
              <a:off x="5004048" y="5445224"/>
              <a:ext cx="187220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CaixaDeTexto 27"/>
            <p:cNvSpPr txBox="1"/>
            <p:nvPr/>
          </p:nvSpPr>
          <p:spPr>
            <a:xfrm>
              <a:off x="5724128" y="3717032"/>
              <a:ext cx="187220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100" b="1" dirty="0" err="1">
                  <a:latin typeface="Arial" pitchFamily="34" charset="0"/>
                  <a:cs typeface="Arial" pitchFamily="34" charset="0"/>
                </a:rPr>
                <a:t>Sesamóides</a:t>
              </a:r>
              <a:r>
                <a:rPr lang="pt-BR" sz="1100" b="1" dirty="0">
                  <a:latin typeface="Arial" pitchFamily="34" charset="0"/>
                  <a:cs typeface="Arial" pitchFamily="34" charset="0"/>
                </a:rPr>
                <a:t> proximais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aixaDeTexto 28"/>
            <p:cNvSpPr txBox="1"/>
            <p:nvPr/>
          </p:nvSpPr>
          <p:spPr>
            <a:xfrm>
              <a:off x="3059832" y="3861048"/>
              <a:ext cx="138640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Falange proximal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CaixaDeTexto 29"/>
            <p:cNvSpPr txBox="1"/>
            <p:nvPr/>
          </p:nvSpPr>
          <p:spPr>
            <a:xfrm>
              <a:off x="2843808" y="4365104"/>
              <a:ext cx="1296144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Falange medial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aixaDeTexto 30"/>
            <p:cNvSpPr txBox="1"/>
            <p:nvPr/>
          </p:nvSpPr>
          <p:spPr>
            <a:xfrm>
              <a:off x="2555776" y="4869160"/>
              <a:ext cx="1296144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Arial" pitchFamily="34" charset="0"/>
                  <a:cs typeface="Arial" pitchFamily="34" charset="0"/>
                </a:rPr>
                <a:t>Falange distal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tângulo 31"/>
            <p:cNvSpPr/>
            <p:nvPr/>
          </p:nvSpPr>
          <p:spPr>
            <a:xfrm>
              <a:off x="2771800" y="5373216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sz="1000" b="1" dirty="0">
                  <a:latin typeface="Arial" pitchFamily="34" charset="0"/>
                  <a:cs typeface="Arial" pitchFamily="34" charset="0"/>
                </a:rPr>
                <a:t>Imagem : Jmerritt/GNU Free Documentation License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4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DIVERSIDADE DA VIDA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Semelhanças Anatômicas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7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6"/>
          <p:cNvSpPr/>
          <p:nvPr/>
        </p:nvSpPr>
        <p:spPr>
          <a:xfrm>
            <a:off x="1919537" y="6093297"/>
            <a:ext cx="1965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 : GoEThe1/Public Domain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507634"/>
            <a:ext cx="8225117" cy="4792025"/>
          </a:xfrm>
          <a:prstGeom prst="rect">
            <a:avLst/>
          </a:prstGeom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4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DIVERSIDADE DA VIDA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Semelhanças Anatômicas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Picture 2" descr="File:Baer embry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61" y="1640109"/>
            <a:ext cx="5638800" cy="4438651"/>
          </a:xfrm>
          <a:prstGeom prst="rect">
            <a:avLst/>
          </a:prstGeom>
          <a:noFill/>
        </p:spPr>
      </p:pic>
      <p:sp>
        <p:nvSpPr>
          <p:cNvPr id="16" name="Retângulo 13"/>
          <p:cNvSpPr/>
          <p:nvPr/>
        </p:nvSpPr>
        <p:spPr>
          <a:xfrm>
            <a:off x="1919536" y="620711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 : </a:t>
            </a:r>
            <a:r>
              <a:rPr lang="en-US" sz="1000" dirty="0" err="1"/>
              <a:t>Romanes</a:t>
            </a:r>
            <a:r>
              <a:rPr lang="en-US" sz="1000" dirty="0"/>
              <a:t>, G. J. after Haeckel, E./Public Domain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6372243" y="2231067"/>
            <a:ext cx="5446718" cy="28623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Embriologia comparada.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dirty="0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 O estudo comparado da embriologia de diversos vertebrados mostra a grande semelhança de padrão de desenvolvimento inicial;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à medida que o embrião se desenvolve, surgem características individualizantes e as semelhanças diminuem. 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4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DIVERSIDADE DA VIDA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70497" y="774714"/>
            <a:ext cx="5803246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Semelhanças Anatômicas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8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917" y="1501333"/>
            <a:ext cx="9558231" cy="208543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400" dirty="0" smtClean="0"/>
              <a:t>seres </a:t>
            </a:r>
            <a:r>
              <a:rPr lang="pt-BR" sz="2400" dirty="0"/>
              <a:t>humanos e chipanzés compartilham 96% dos </a:t>
            </a:r>
            <a:r>
              <a:rPr lang="pt-BR" sz="2400" dirty="0" smtClean="0"/>
              <a:t>genes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sz="24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sz="2400" dirty="0" smtClean="0"/>
              <a:t>* </a:t>
            </a:r>
            <a:r>
              <a:rPr lang="pt-BR" sz="2400" dirty="0"/>
              <a:t>seres humanos e minhoca compartilham 50% dos </a:t>
            </a:r>
            <a:r>
              <a:rPr lang="pt-BR" sz="2400" dirty="0" smtClean="0"/>
              <a:t>genes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sz="24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sz="2400" dirty="0" smtClean="0"/>
              <a:t>* </a:t>
            </a:r>
            <a:r>
              <a:rPr lang="pt-BR" sz="2400" dirty="0"/>
              <a:t>humanos e bactérias: 223 genes iguais;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sz="24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sz="2400" dirty="0"/>
              <a:t>	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4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DIVERSIDADE DA VIDA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038060" y="671075"/>
            <a:ext cx="3264764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Semelhanças Gênicas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28</a:t>
            </a:fld>
            <a:endParaRPr lang="pt-BR"/>
          </a:p>
        </p:txBody>
      </p:sp>
      <p:pic>
        <p:nvPicPr>
          <p:cNvPr id="3074" name="Picture 2" descr="Minhocas: curiosidades e a importância do trabalho delas - GreenMe.com.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1" y="3251532"/>
            <a:ext cx="5204914" cy="34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336396" y="1935183"/>
            <a:ext cx="3362147" cy="936638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2000" b="1" dirty="0"/>
              <a:t>Jean Baptiste </a:t>
            </a:r>
            <a:r>
              <a:rPr lang="pt-BR" sz="2000" b="1" dirty="0" err="1"/>
              <a:t>Antonie</a:t>
            </a:r>
            <a:r>
              <a:rPr lang="pt-BR" sz="2000" b="1" dirty="0"/>
              <a:t> de Monet, Cavalheiro de Lamarck (1774 – 1829)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0215" y="2867935"/>
            <a:ext cx="6863585" cy="348841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sz="2000" dirty="0"/>
              <a:t>Um dos pioneiros na formulação 	de teorias da evolução biológica;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pt-BR" sz="300" dirty="0"/>
          </a:p>
          <a:p>
            <a:pPr eaLnBrk="1" hangingPunct="1">
              <a:lnSpc>
                <a:spcPct val="150000"/>
              </a:lnSpc>
            </a:pPr>
            <a:r>
              <a:rPr lang="pt-BR" sz="2000" dirty="0" smtClean="0"/>
              <a:t>Leis</a:t>
            </a:r>
            <a:r>
              <a:rPr lang="pt-BR" sz="2000" dirty="0"/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000" dirty="0"/>
              <a:t>adaptação ao meio;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000" dirty="0"/>
              <a:t>lei de Uso e Desuso;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000" dirty="0"/>
              <a:t>herança dos caracteres </a:t>
            </a:r>
            <a:r>
              <a:rPr lang="pt-BR" sz="2000" dirty="0" smtClean="0"/>
              <a:t>adquiridos</a:t>
            </a:r>
            <a:endParaRPr lang="pt-BR" sz="2000" dirty="0"/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File:Jean-Baptiste de Lamar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98" y="2975212"/>
            <a:ext cx="2970743" cy="374626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29</a:t>
            </a:fld>
            <a:endParaRPr lang="pt-BR"/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1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ChangeArrowheads="1"/>
          </p:cNvSpPr>
          <p:nvPr/>
        </p:nvSpPr>
        <p:spPr bwMode="auto">
          <a:xfrm>
            <a:off x="2934790" y="174048"/>
            <a:ext cx="48958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1. Origem </a:t>
            </a:r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da vida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70010" y="1427329"/>
            <a:ext cx="1123210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GB" altLang="pt-BR" sz="2400" dirty="0" smtClean="0"/>
              <a:t>• Na </a:t>
            </a:r>
            <a:r>
              <a:rPr lang="en-GB" altLang="pt-BR" sz="2400" dirty="0"/>
              <a:t>terra </a:t>
            </a:r>
            <a:r>
              <a:rPr lang="en-GB" altLang="pt-BR" sz="2400" dirty="0" err="1"/>
              <a:t>primitiva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algumas</a:t>
            </a:r>
            <a:r>
              <a:rPr lang="en-GB" altLang="pt-BR" sz="2400" dirty="0"/>
              <a:t> </a:t>
            </a:r>
            <a:r>
              <a:rPr lang="en-GB" altLang="pt-BR" sz="2400" dirty="0" err="1"/>
              <a:t>bactérias</a:t>
            </a:r>
            <a:r>
              <a:rPr lang="en-GB" altLang="pt-BR" sz="2400" dirty="0"/>
              <a:t> </a:t>
            </a:r>
            <a:r>
              <a:rPr lang="en-GB" altLang="pt-BR" sz="2400" dirty="0" err="1" smtClean="0"/>
              <a:t>eram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autotróficas</a:t>
            </a:r>
            <a:r>
              <a:rPr lang="en-GB" altLang="pt-BR" sz="2400" dirty="0"/>
              <a:t>, </a:t>
            </a:r>
            <a:r>
              <a:rPr lang="en-GB" altLang="pt-BR" sz="2400" dirty="0" err="1"/>
              <a:t>pois</a:t>
            </a:r>
            <a:r>
              <a:rPr lang="en-GB" altLang="pt-BR" sz="2400" dirty="0"/>
              <a:t> </a:t>
            </a:r>
            <a:r>
              <a:rPr lang="en-GB" altLang="pt-BR" sz="2400" dirty="0" err="1" smtClean="0"/>
              <a:t>conseguiam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produzir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açúcares</a:t>
            </a:r>
            <a:r>
              <a:rPr lang="en-GB" altLang="pt-BR" sz="2400" dirty="0" smtClean="0"/>
              <a:t> </a:t>
            </a:r>
            <a:r>
              <a:rPr lang="en-GB" altLang="pt-BR" sz="2400" dirty="0"/>
              <a:t>e outros </a:t>
            </a:r>
            <a:r>
              <a:rPr lang="en-GB" altLang="pt-BR" sz="2400" dirty="0" err="1"/>
              <a:t>compostos</a:t>
            </a:r>
            <a:r>
              <a:rPr lang="en-GB" altLang="pt-BR" sz="2400" dirty="0"/>
              <a:t> a </a:t>
            </a:r>
            <a:r>
              <a:rPr lang="en-GB" altLang="pt-BR" sz="2400" dirty="0" err="1"/>
              <a:t>partir</a:t>
            </a:r>
            <a:r>
              <a:rPr lang="en-GB" altLang="pt-BR" sz="2400" dirty="0"/>
              <a:t> da luz do sol  </a:t>
            </a:r>
            <a:r>
              <a:rPr lang="en-GB" altLang="pt-BR" sz="2400" dirty="0" smtClean="0"/>
              <a:t>e de </a:t>
            </a:r>
            <a:r>
              <a:rPr lang="en-GB" altLang="pt-BR" sz="2400" dirty="0" err="1" smtClean="0"/>
              <a:t>reações</a:t>
            </a:r>
            <a:r>
              <a:rPr lang="en-GB" altLang="pt-BR" sz="2400" dirty="0" smtClean="0"/>
              <a:t> </a:t>
            </a:r>
            <a:r>
              <a:rPr lang="en-GB" altLang="pt-BR" sz="2400" dirty="0" err="1"/>
              <a:t>químicas</a:t>
            </a:r>
            <a:r>
              <a:rPr lang="en-GB" altLang="pt-BR" sz="2400" dirty="0"/>
              <a:t> </a:t>
            </a:r>
            <a:endParaRPr lang="en-GB" altLang="pt-BR" sz="2400" dirty="0" smtClean="0"/>
          </a:p>
          <a:p>
            <a:pPr algn="just" eaLnBrk="0" hangingPunct="0">
              <a:lnSpc>
                <a:spcPct val="150000"/>
              </a:lnSpc>
            </a:pPr>
            <a:endParaRPr lang="en-GB" altLang="pt-BR" sz="2400" dirty="0"/>
          </a:p>
          <a:p>
            <a:pPr algn="just" eaLnBrk="0" hangingPunct="0">
              <a:lnSpc>
                <a:spcPct val="150000"/>
              </a:lnSpc>
            </a:pPr>
            <a:r>
              <a:rPr lang="en-GB" altLang="pt-BR" sz="2400" dirty="0" err="1" smtClean="0"/>
              <a:t>Quais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caracteristicas</a:t>
            </a:r>
            <a:r>
              <a:rPr lang="en-GB" altLang="pt-BR" sz="2400" dirty="0" smtClean="0"/>
              <a:t> </a:t>
            </a:r>
            <a:r>
              <a:rPr lang="pt-PT" altLang="pt-BR" sz="2400" dirty="0" smtClean="0"/>
              <a:t>do </a:t>
            </a:r>
            <a:r>
              <a:rPr lang="pt-PT" altLang="pt-BR" sz="2400" dirty="0"/>
              <a:t>planeta Terra </a:t>
            </a:r>
            <a:r>
              <a:rPr lang="pt-PT" altLang="pt-BR" sz="2400" dirty="0" smtClean="0"/>
              <a:t>permitiram </a:t>
            </a:r>
            <a:r>
              <a:rPr lang="pt-PT" altLang="pt-BR" sz="2400" dirty="0"/>
              <a:t>o aparecimento e evolução da </a:t>
            </a:r>
            <a:r>
              <a:rPr lang="pt-PT" altLang="pt-BR" sz="2400" dirty="0" smtClean="0"/>
              <a:t>vida?</a:t>
            </a:r>
            <a:endParaRPr lang="pt-PT" altLang="pt-BR" sz="2400" dirty="0"/>
          </a:p>
          <a:p>
            <a:pPr>
              <a:lnSpc>
                <a:spcPct val="150000"/>
              </a:lnSpc>
            </a:pPr>
            <a:r>
              <a:rPr lang="pt-PT" altLang="pt-BR" sz="2400" dirty="0" smtClean="0"/>
              <a:t>- Posição do planeta Terra;</a:t>
            </a:r>
          </a:p>
          <a:p>
            <a:pPr>
              <a:lnSpc>
                <a:spcPct val="150000"/>
              </a:lnSpc>
            </a:pPr>
            <a:r>
              <a:rPr lang="pt-PT" altLang="pt-BR" sz="2400" dirty="0" smtClean="0"/>
              <a:t>- Presença </a:t>
            </a:r>
            <a:r>
              <a:rPr lang="pt-PT" altLang="pt-BR" sz="2400" dirty="0"/>
              <a:t>da atmosfera;</a:t>
            </a:r>
          </a:p>
          <a:p>
            <a:pPr>
              <a:lnSpc>
                <a:spcPct val="150000"/>
              </a:lnSpc>
            </a:pPr>
            <a:r>
              <a:rPr lang="pt-PT" altLang="pt-BR" sz="2400" dirty="0" smtClean="0"/>
              <a:t>- Presença </a:t>
            </a:r>
            <a:r>
              <a:rPr lang="pt-PT" altLang="pt-BR" sz="2400" dirty="0"/>
              <a:t>da camada de ozônio</a:t>
            </a:r>
            <a:r>
              <a:rPr lang="pt-PT" altLang="pt-BR" sz="2400" dirty="0" smtClean="0"/>
              <a:t>.</a:t>
            </a:r>
            <a:endParaRPr lang="en-US" alt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91259" y="788413"/>
            <a:ext cx="2982912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Hipóteses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096836" y="4068966"/>
            <a:ext cx="3656948" cy="2657361"/>
            <a:chOff x="4148" y="2931"/>
            <a:chExt cx="746" cy="657"/>
          </a:xfrm>
        </p:grpSpPr>
        <p:pic>
          <p:nvPicPr>
            <p:cNvPr id="7" name="Picture 46" descr="earth_rotating_lg_blk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931"/>
              <a:ext cx="74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4148" y="2933"/>
              <a:ext cx="746" cy="655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1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217341" y="1164062"/>
            <a:ext cx="117926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Segundo Lamarck, as girafas teriam, a princípio, pescoços curtos e viveriam em ambientes onde a vegetação rasteira era relativamente escassa. </a:t>
            </a:r>
          </a:p>
        </p:txBody>
      </p:sp>
      <p:pic>
        <p:nvPicPr>
          <p:cNvPr id="10" name="Picture 2" descr="File:Giraffe skele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414" y="2598077"/>
            <a:ext cx="2712217" cy="4123397"/>
          </a:xfrm>
          <a:prstGeom prst="rect">
            <a:avLst/>
          </a:prstGeom>
          <a:noFill/>
        </p:spPr>
      </p:pic>
      <p:pic>
        <p:nvPicPr>
          <p:cNvPr id="12" name="Picture 4" descr="File:Flickr - Rainbirder - High-rise liv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02" y="2089514"/>
            <a:ext cx="2857907" cy="4768486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30</a:t>
            </a:fld>
            <a:endParaRPr lang="pt-BR"/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307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919537" y="1623769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3200" b="1" dirty="0">
                <a:solidFill>
                  <a:srgbClr val="002060"/>
                </a:solidFill>
              </a:rPr>
              <a:t>Charles Darwin (1809 – 1882)</a:t>
            </a:r>
          </a:p>
        </p:txBody>
      </p:sp>
      <p:pic>
        <p:nvPicPr>
          <p:cNvPr id="10" name="Picture 2" descr="Ficheiro:Origin of Species title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2470861"/>
            <a:ext cx="2375495" cy="3814804"/>
          </a:xfrm>
          <a:prstGeom prst="rect">
            <a:avLst/>
          </a:prstGeom>
          <a:noFill/>
        </p:spPr>
      </p:pic>
      <p:pic>
        <p:nvPicPr>
          <p:cNvPr id="12" name="Picture 4" descr="Ficheiro:Hw-dar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2" y="2442992"/>
            <a:ext cx="2736304" cy="3819713"/>
          </a:xfrm>
          <a:prstGeom prst="rect">
            <a:avLst/>
          </a:prstGeom>
          <a:noFill/>
        </p:spPr>
      </p:pic>
      <p:pic>
        <p:nvPicPr>
          <p:cNvPr id="13" name="Picture 6" descr="Ficheiro:Charles Darwin statue 5661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2426148"/>
            <a:ext cx="2880320" cy="3808636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31</a:t>
            </a:fld>
            <a:endParaRPr lang="pt-BR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02245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02245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02245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1524000" y="102245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98726" y="681681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832270" y="43066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81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494441" y="696545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2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745173" y="1597159"/>
            <a:ext cx="3788391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pt-BR" sz="2400" b="1" dirty="0"/>
              <a:t>Charles Darwin: Galápagos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4" descr="File:Darwin's finches by Gou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278" y="2907312"/>
            <a:ext cx="4569975" cy="3449038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32</a:t>
            </a:fld>
            <a:endParaRPr lang="pt-BR"/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194" name="Picture 2" descr="ilhas Galápagos | Britannica Esc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2" y="2906289"/>
            <a:ext cx="4150449" cy="34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497306" y="1597027"/>
            <a:ext cx="336214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2400" b="1" dirty="0"/>
              <a:t>Thomas Malthus </a:t>
            </a:r>
            <a:br>
              <a:rPr lang="pt-BR" sz="2400" b="1" dirty="0"/>
            </a:br>
            <a:r>
              <a:rPr lang="pt-BR" sz="2400" b="1" dirty="0"/>
              <a:t>(1766 – 1834)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1449" y="2509722"/>
            <a:ext cx="7451677" cy="1898506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dirty="0">
                <a:latin typeface="Cambria" pitchFamily="18" charset="0"/>
              </a:rPr>
              <a:t>“A  p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opulação humana tende </a:t>
            </a: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 crescer 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para além das </a:t>
            </a: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possibilidades 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do meio, cresce  </a:t>
            </a: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exponencialmente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, </a:t>
            </a: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geometricamente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, </a:t>
            </a: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enquanto 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os recursos </a:t>
            </a: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alimentares 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crescem em  progressão aritmética”</a:t>
            </a:r>
            <a:endParaRPr lang="pt-BR" sz="2000" dirty="0">
              <a:latin typeface="Cambria" pitchFamily="18" charset="0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4" descr="File:Thomas Robert Malt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01" y="2740027"/>
            <a:ext cx="2988332" cy="3792397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33</a:t>
            </a:fld>
            <a:endParaRPr lang="pt-BR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4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818312" y="1649432"/>
            <a:ext cx="2734351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2000" b="1" dirty="0"/>
              <a:t>Alfred Russel Wallace (1823 – 1913)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2663" y="2412680"/>
            <a:ext cx="6853412" cy="138020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>
                <a:latin typeface="+mj-lt"/>
              </a:rPr>
              <a:t>“A tendência das </a:t>
            </a:r>
            <a:r>
              <a:rPr lang="pt-BR" sz="2400" dirty="0" smtClean="0">
                <a:latin typeface="+mj-lt"/>
              </a:rPr>
              <a:t>variedades </a:t>
            </a:r>
            <a:r>
              <a:rPr lang="pt-BR" sz="2400" dirty="0">
                <a:latin typeface="+mj-lt"/>
              </a:rPr>
              <a:t>de se </a:t>
            </a:r>
            <a:r>
              <a:rPr lang="pt-BR" sz="2400" dirty="0" smtClean="0">
                <a:latin typeface="+mj-lt"/>
              </a:rPr>
              <a:t>afastarem  indefinidamente do </a:t>
            </a:r>
            <a:r>
              <a:rPr lang="pt-BR" sz="2400" dirty="0">
                <a:latin typeface="+mj-lt"/>
              </a:rPr>
              <a:t>tipo original”</a:t>
            </a: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2" descr="File:ARWal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14" y="2664183"/>
            <a:ext cx="2625511" cy="4193817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34</a:t>
            </a:fld>
            <a:endParaRPr lang="pt-BR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9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6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441" y="3537128"/>
            <a:ext cx="9829800" cy="239963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000" dirty="0">
                <a:latin typeface="Verdana" pitchFamily="34" charset="0"/>
              </a:rPr>
              <a:t>Seleção Natural;</a:t>
            </a:r>
          </a:p>
          <a:p>
            <a:pPr eaLnBrk="1" hangingPunct="1">
              <a:lnSpc>
                <a:spcPct val="150000"/>
              </a:lnSpc>
            </a:pPr>
            <a:r>
              <a:rPr lang="pt-BR" sz="2000" dirty="0" smtClean="0">
                <a:latin typeface="Verdana" pitchFamily="34" charset="0"/>
              </a:rPr>
              <a:t>Sobrevivem </a:t>
            </a:r>
            <a:r>
              <a:rPr lang="pt-BR" sz="2000" dirty="0">
                <a:latin typeface="Verdana" pitchFamily="34" charset="0"/>
              </a:rPr>
              <a:t>os que melhor se adaptarem ao meio;</a:t>
            </a:r>
          </a:p>
          <a:p>
            <a:pPr eaLnBrk="1" hangingPunct="1">
              <a:lnSpc>
                <a:spcPct val="150000"/>
              </a:lnSpc>
            </a:pPr>
            <a:r>
              <a:rPr lang="pt-BR" sz="2000" dirty="0" smtClean="0">
                <a:latin typeface="Verdana" pitchFamily="34" charset="0"/>
              </a:rPr>
              <a:t>Indivíduos </a:t>
            </a:r>
            <a:r>
              <a:rPr lang="pt-BR" sz="2000" dirty="0">
                <a:latin typeface="Verdana" pitchFamily="34" charset="0"/>
              </a:rPr>
              <a:t>mais aptos transmitem essas características à descendência.</a:t>
            </a:r>
          </a:p>
        </p:txBody>
      </p:sp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4494441" y="1802980"/>
            <a:ext cx="2613545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pt-BR" sz="2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Seleção Natural</a:t>
            </a:r>
            <a:endParaRPr lang="pt-BR" sz="2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35</a:t>
            </a:fld>
            <a:endParaRPr lang="pt-BR"/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2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2989312" y="1069996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2400" b="1" dirty="0">
                <a:solidFill>
                  <a:srgbClr val="102766"/>
                </a:solidFill>
              </a:rPr>
              <a:t>Resumo da “Origem das Espécies”, 1859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13572"/>
              </p:ext>
            </p:extLst>
          </p:nvPr>
        </p:nvGraphicFramePr>
        <p:xfrm>
          <a:off x="1991544" y="1768738"/>
          <a:ext cx="8291982" cy="453650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4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FATOS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CONSEQUÊNCIAS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226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Rápido aumento na população.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Luta pela vida.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812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Luta</a:t>
                      </a:r>
                      <a:r>
                        <a:rPr lang="pt-BR" sz="2000" baseline="0" dirty="0" smtClean="0"/>
                        <a:t> pela vida – uso da Herança.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Sobrevivência do</a:t>
                      </a:r>
                      <a:r>
                        <a:rPr lang="pt-BR" sz="2000" baseline="0" dirty="0" smtClean="0"/>
                        <a:t> mais apto – Seleção Natural.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5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Seleção Natural – variação do Meio.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Sobrevivem indivíduos diferentes  em meios diferentes: origem das novas espécies. </a:t>
                      </a:r>
                      <a:endParaRPr lang="pt-BR" sz="2000" dirty="0"/>
                    </a:p>
                  </a:txBody>
                  <a:tcPr marL="91442" marR="91442" marT="58794" marB="58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36</a:t>
            </a:fld>
            <a:endParaRPr lang="pt-BR"/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5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. EVOLUÇÃO DAS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Teorias Evolutivas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5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655094" y="1164606"/>
            <a:ext cx="10863616" cy="579278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sz="2400" dirty="0"/>
              <a:t>Seleção Natural: ela não provoca mutações ou recombinação gênica, mas escolhe, entre todas as combinações possíveis no material genético da espécie, aquelas mais eficientes para a sobrevivência e reprodução.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sz="2400" dirty="0"/>
          </a:p>
          <a:p>
            <a:pPr algn="just" eaLnBrk="1" hangingPunct="1">
              <a:defRPr/>
            </a:pPr>
            <a:endParaRPr lang="pt-BR" sz="2400" dirty="0"/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91544" y="2852936"/>
            <a:ext cx="1872208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Mutações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tângulo 7"/>
          <p:cNvSpPr/>
          <p:nvPr/>
        </p:nvSpPr>
        <p:spPr>
          <a:xfrm>
            <a:off x="1991544" y="4725144"/>
            <a:ext cx="1872208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Recombinação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genética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eta para a direita 11"/>
          <p:cNvSpPr/>
          <p:nvPr/>
        </p:nvSpPr>
        <p:spPr>
          <a:xfrm rot="1564388">
            <a:off x="4196603" y="3400159"/>
            <a:ext cx="129614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eta para a direita 12"/>
          <p:cNvSpPr/>
          <p:nvPr/>
        </p:nvSpPr>
        <p:spPr>
          <a:xfrm rot="19936868">
            <a:off x="4266645" y="4781638"/>
            <a:ext cx="129614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tângulo 13"/>
          <p:cNvSpPr/>
          <p:nvPr/>
        </p:nvSpPr>
        <p:spPr>
          <a:xfrm>
            <a:off x="5519936" y="4005064"/>
            <a:ext cx="1800200" cy="64807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Variabilidade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eta para a direita 14"/>
          <p:cNvSpPr/>
          <p:nvPr/>
        </p:nvSpPr>
        <p:spPr>
          <a:xfrm>
            <a:off x="7464152" y="4077072"/>
            <a:ext cx="1152128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5"/>
          <p:cNvSpPr/>
          <p:nvPr/>
        </p:nvSpPr>
        <p:spPr>
          <a:xfrm>
            <a:off x="8760296" y="3933056"/>
            <a:ext cx="1512168" cy="64807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Adaptação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eta para a direita 16"/>
          <p:cNvSpPr/>
          <p:nvPr/>
        </p:nvSpPr>
        <p:spPr>
          <a:xfrm rot="5400000">
            <a:off x="7596319" y="3326455"/>
            <a:ext cx="73101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7"/>
          <p:cNvSpPr/>
          <p:nvPr/>
        </p:nvSpPr>
        <p:spPr>
          <a:xfrm>
            <a:off x="7032104" y="2420888"/>
            <a:ext cx="1800200" cy="64807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Seleção natural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37</a:t>
            </a:fld>
            <a:endParaRPr lang="pt-BR"/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6. MICROEVOLUÇÃO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Seleção Natural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8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17369" y="1357741"/>
            <a:ext cx="1150506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  <a:latin typeface="Calibri"/>
              </a:rPr>
              <a:t>Segundo Darwin, a explicação para a evolução do pescoço das girafas se deve ao fato de que já existiam girafas que apresentavam pescoço com tamanhos diferentes, havendo, portanto, variação nessa característica.</a:t>
            </a:r>
            <a:r>
              <a:rPr lang="pt-BR" sz="2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27" name="Picture 2" descr="File:Giraffe 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33" y="2938149"/>
            <a:ext cx="2527519" cy="3842600"/>
          </a:xfrm>
          <a:prstGeom prst="rect">
            <a:avLst/>
          </a:prstGeom>
          <a:noFill/>
        </p:spPr>
      </p:pic>
      <p:pic>
        <p:nvPicPr>
          <p:cNvPr id="28" name="Picture 4" descr="File:Flickr - Rainbirder - High-rise li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0598" y="2889730"/>
            <a:ext cx="2318821" cy="3869008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38</a:t>
            </a:fld>
            <a:endParaRPr lang="pt-BR"/>
          </a:p>
        </p:txBody>
      </p:sp>
      <p:pic>
        <p:nvPicPr>
          <p:cNvPr id="11" name="Picture 4" descr="File:Darwin's finches by Gou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618" y="2827485"/>
            <a:ext cx="5062182" cy="3820515"/>
          </a:xfrm>
          <a:prstGeom prst="rect">
            <a:avLst/>
          </a:prstGeom>
          <a:noFill/>
        </p:spPr>
      </p:pic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6. MICROEVOLUÇÃO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4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Seleção Natural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186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259307" y="1268413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4000" b="1" dirty="0"/>
              <a:t>Darwinismo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125" y="2521104"/>
            <a:ext cx="9581283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 não conseguiu explicar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origem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variações;</a:t>
            </a:r>
          </a:p>
          <a:p>
            <a:pPr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trabalhos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Lamarck  foram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fundamentais para </a:t>
            </a:r>
          </a:p>
          <a:p>
            <a:pPr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 desenvolvimento da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teoria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Darwin – Wallace.</a:t>
            </a:r>
          </a:p>
          <a:p>
            <a:pPr>
              <a:defRPr/>
            </a:pPr>
            <a:endParaRPr lang="pt-BR" sz="2400" dirty="0"/>
          </a:p>
        </p:txBody>
      </p:sp>
      <p:pic>
        <p:nvPicPr>
          <p:cNvPr id="10" name="Picture 2" descr="Ficheiro:Charles Darwin by G. Rich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2538" y="2202476"/>
            <a:ext cx="2753068" cy="4153874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39</a:t>
            </a:fld>
            <a:endParaRPr lang="pt-BR"/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6. MICROEVOLUÇÃO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Seleção Natural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6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46909" y="1883268"/>
            <a:ext cx="6003925" cy="2152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algn="r" eaLnBrk="1" hangingPunct="1"/>
            <a:r>
              <a:rPr lang="pt-PT" altLang="pt-BR" sz="2800" b="0" dirty="0">
                <a:latin typeface="KabelItcTEEDem" pitchFamily="2" charset="0"/>
              </a:rPr>
              <a:t>Será que a Terra esteve sempre envolvida por uma atmosfera</a:t>
            </a:r>
          </a:p>
          <a:p>
            <a:pPr algn="r" eaLnBrk="1" hangingPunct="1"/>
            <a:r>
              <a:rPr lang="pt-PT" altLang="pt-BR" sz="2800" b="0" dirty="0">
                <a:latin typeface="KabelItcTEEDem" pitchFamily="2" charset="0"/>
              </a:rPr>
              <a:t> com as características </a:t>
            </a:r>
          </a:p>
          <a:p>
            <a:pPr algn="r" eaLnBrk="1" hangingPunct="1"/>
            <a:r>
              <a:rPr lang="pt-PT" altLang="pt-BR" sz="2800" b="0" dirty="0">
                <a:latin typeface="KabelItcTEEDem" pitchFamily="2" charset="0"/>
              </a:rPr>
              <a:t>que hoje apresenta?</a:t>
            </a:r>
            <a:endParaRPr lang="en-US" altLang="pt-BR" sz="2800" b="0" dirty="0">
              <a:latin typeface="KabelItcTEEDem" pitchFamily="2" charset="0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639571" y="1605819"/>
            <a:ext cx="3198315" cy="3091456"/>
            <a:chOff x="4148" y="2931"/>
            <a:chExt cx="746" cy="657"/>
          </a:xfrm>
        </p:grpSpPr>
        <p:pic>
          <p:nvPicPr>
            <p:cNvPr id="63493" name="Picture 46" descr="earth_rotating_lg_bl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931"/>
              <a:ext cx="74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4" name="Rectangle 47"/>
            <p:cNvSpPr>
              <a:spLocks noChangeArrowheads="1"/>
            </p:cNvSpPr>
            <p:nvPr/>
          </p:nvSpPr>
          <p:spPr bwMode="auto">
            <a:xfrm>
              <a:off x="4148" y="2933"/>
              <a:ext cx="746" cy="655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13361" name="Text Box 49"/>
          <p:cNvSpPr txBox="1">
            <a:spLocks noChangeArrowheads="1"/>
          </p:cNvSpPr>
          <p:nvPr/>
        </p:nvSpPr>
        <p:spPr bwMode="auto">
          <a:xfrm rot="10779840" flipV="1">
            <a:off x="1304048" y="4646728"/>
            <a:ext cx="6008688" cy="2152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algn="r" eaLnBrk="1" hangingPunct="1"/>
            <a:r>
              <a:rPr lang="pt-PT" altLang="pt-BR" sz="2800" b="0">
                <a:latin typeface="KabelItcTEEDem" pitchFamily="2" charset="0"/>
              </a:rPr>
              <a:t>Será que a Terra esteve sempre envolvida por uma camada de ozônio a qual nos protege dos raios UV?</a:t>
            </a:r>
            <a:endParaRPr lang="en-US" altLang="pt-BR" sz="2800" b="0">
              <a:latin typeface="KabelItcTEEDem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34790" y="174048"/>
            <a:ext cx="48958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1. Origem </a:t>
            </a:r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da vida</a:t>
            </a: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91259" y="788413"/>
            <a:ext cx="2982912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Hipóteses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9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3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 autoUpdateAnimBg="0"/>
      <p:bldP spid="13361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497306" y="1277641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u="sng" dirty="0"/>
              <a:t>Darwinismo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251" y="2060849"/>
            <a:ext cx="6227797" cy="4525963"/>
          </a:xfrm>
        </p:spPr>
        <p:txBody>
          <a:bodyPr/>
          <a:lstStyle/>
          <a:p>
            <a:pPr algn="just" eaLnBrk="1" hangingPunct="1"/>
            <a:r>
              <a:rPr lang="pt-BR" dirty="0"/>
              <a:t>Darwin elaborou o conceito </a:t>
            </a:r>
            <a:r>
              <a:rPr lang="pt-BR" b="1" dirty="0"/>
              <a:t>de Seleção Natural</a:t>
            </a:r>
            <a:r>
              <a:rPr lang="pt-BR" dirty="0"/>
              <a:t>;</a:t>
            </a:r>
          </a:p>
          <a:p>
            <a:pPr algn="just" eaLnBrk="1" hangingPunct="1"/>
            <a:endParaRPr lang="pt-BR" dirty="0"/>
          </a:p>
          <a:p>
            <a:pPr algn="just" eaLnBrk="1" hangingPunct="1"/>
            <a:r>
              <a:rPr lang="pt-BR" dirty="0" smtClean="0"/>
              <a:t>Todas </a:t>
            </a:r>
            <a:r>
              <a:rPr lang="pt-BR" dirty="0"/>
              <a:t>as espécies, incluindo o homem, têm um </a:t>
            </a:r>
            <a:r>
              <a:rPr lang="pt-BR" b="1" dirty="0"/>
              <a:t>ancestral comum</a:t>
            </a:r>
            <a:r>
              <a:rPr lang="pt-BR" dirty="0"/>
              <a:t>.</a:t>
            </a: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File:Editorial cartoon depicting Charles Darwin as an ape (187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364" y="1642720"/>
            <a:ext cx="3574635" cy="4808926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40</a:t>
            </a:fld>
            <a:endParaRPr lang="pt-BR"/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6. MICROEVOLUÇÃO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Seleção Natural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8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306" y="1806133"/>
            <a:ext cx="8229600" cy="452596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teoria da microevolução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baseia-se em 4 processos: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mutação;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recombinação Gênica;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isolamento Geográfico;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isolamento Reprodutivo.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41</a:t>
            </a:fld>
            <a:endParaRPr lang="pt-BR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6. MICROEVOLUÇÃO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Seleção Natural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942" y="1501333"/>
            <a:ext cx="11413684" cy="5643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Bodoni MT" pitchFamily="18" charset="0"/>
              </a:rPr>
              <a:t>“A reprodução de um ser vivo em outro, crescendo e se multiplicando milhares de vezes, faz que aconteçam mudanças (</a:t>
            </a:r>
            <a:r>
              <a:rPr lang="pt-BR" sz="2400" i="1" dirty="0">
                <a:latin typeface="Bodoni MT" pitchFamily="18" charset="0"/>
              </a:rPr>
              <a:t>mutações ou variações</a:t>
            </a:r>
            <a:r>
              <a:rPr lang="pt-BR" sz="2400" dirty="0">
                <a:latin typeface="Bodoni MT" pitchFamily="18" charset="0"/>
              </a:rPr>
              <a:t>) ao longo de muitos anos”. </a:t>
            </a:r>
            <a:br>
              <a:rPr lang="pt-BR" sz="2400" dirty="0">
                <a:latin typeface="Bodoni MT" pitchFamily="18" charset="0"/>
              </a:rPr>
            </a:br>
            <a:r>
              <a:rPr lang="pt-BR" sz="2400" dirty="0">
                <a:latin typeface="Bodoni MT" pitchFamily="18" charset="0"/>
              </a:rPr>
              <a:t/>
            </a:r>
            <a:br>
              <a:rPr lang="pt-BR" sz="2400" dirty="0">
                <a:latin typeface="Bodoni MT" pitchFamily="18" charset="0"/>
              </a:rPr>
            </a:br>
            <a:endParaRPr lang="pt-BR" sz="2400" dirty="0">
              <a:latin typeface="Bodoni MT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Bodoni MT" pitchFamily="18" charset="0"/>
              </a:rPr>
              <a:t>Charles Darwin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i="1" dirty="0">
                <a:latin typeface="Bodoni MT" pitchFamily="18" charset="0"/>
              </a:rPr>
              <a:t>“On the Origin of Species by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i="1" dirty="0">
                <a:latin typeface="Bodoni MT" pitchFamily="18" charset="0"/>
              </a:rPr>
              <a:t>Means of Natural Selection” 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i="1" dirty="0">
              <a:latin typeface="Bodoni MT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i="1" dirty="0">
                <a:latin typeface="Bodoni MT" pitchFamily="18" charset="0"/>
              </a:rPr>
              <a:t>22 de </a:t>
            </a:r>
            <a:r>
              <a:rPr lang="en-US" sz="2000" i="1" dirty="0" err="1">
                <a:latin typeface="Bodoni MT" pitchFamily="18" charset="0"/>
              </a:rPr>
              <a:t>novembro</a:t>
            </a:r>
            <a:r>
              <a:rPr lang="en-US" sz="2000" i="1" dirty="0">
                <a:latin typeface="Bodoni MT" pitchFamily="18" charset="0"/>
              </a:rPr>
              <a:t> de 1859</a:t>
            </a:r>
            <a:endParaRPr lang="pt-BR" sz="2000" dirty="0">
              <a:latin typeface="Bodoni MT" pitchFamily="18" charset="0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File:Origin of Spec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867" y="2575270"/>
            <a:ext cx="5034304" cy="4022081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42</a:t>
            </a:fld>
            <a:endParaRPr lang="pt-BR"/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32270" y="56710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6. MICROEVOLUÇÃO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494441" y="710189"/>
            <a:ext cx="2609671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Seleção Natural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7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9449" y="1724765"/>
            <a:ext cx="108954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000" b="1" dirty="0" smtClean="0"/>
              <a:t>- CHEIDA</a:t>
            </a:r>
            <a:r>
              <a:rPr lang="pt-BR" sz="2000" b="1" dirty="0"/>
              <a:t>, Luiz Eduardo. Biologia integrada: Volume único. São Paulo: FTD, 2010</a:t>
            </a:r>
            <a:r>
              <a:rPr lang="pt-BR" sz="2000" b="1" dirty="0" smtClean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pt-BR" sz="2000" dirty="0" smtClean="0">
                <a:hlinkClick r:id="rId2"/>
              </a:rPr>
              <a:t>- Douglas </a:t>
            </a:r>
            <a:r>
              <a:rPr lang="pt-BR" sz="2000" dirty="0">
                <a:hlinkClick r:id="rId2"/>
              </a:rPr>
              <a:t>J. </a:t>
            </a:r>
            <a:r>
              <a:rPr lang="pt-BR" sz="2000" dirty="0" err="1">
                <a:hlinkClick r:id="rId2"/>
              </a:rPr>
              <a:t>Futuyama</a:t>
            </a:r>
            <a:r>
              <a:rPr lang="pt-BR" sz="2000" dirty="0"/>
              <a:t>. </a:t>
            </a:r>
            <a:r>
              <a:rPr lang="pt-BR" sz="2000" b="1" dirty="0"/>
              <a:t>Biologia </a:t>
            </a:r>
            <a:r>
              <a:rPr lang="pt-BR" sz="2000" b="1" dirty="0" smtClean="0"/>
              <a:t>Evolutiva</a:t>
            </a:r>
          </a:p>
          <a:p>
            <a:pPr>
              <a:lnSpc>
                <a:spcPct val="150000"/>
              </a:lnSpc>
              <a:defRPr/>
            </a:pPr>
            <a:r>
              <a:rPr lang="pt-BR" sz="2000" dirty="0" smtClean="0"/>
              <a:t>- Darwin</a:t>
            </a:r>
            <a:r>
              <a:rPr lang="pt-BR" sz="2000" dirty="0"/>
              <a:t>, Charles. A Origem Das Espécies e a Seleção </a:t>
            </a:r>
            <a:r>
              <a:rPr lang="pt-BR" sz="2000" dirty="0" smtClean="0"/>
              <a:t>Natural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39145" y="746024"/>
            <a:ext cx="68405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 smtClean="0"/>
              <a:t>REFERÊNCIAS</a:t>
            </a:r>
            <a:endParaRPr lang="pt-BR" sz="36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43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89520" y="4308090"/>
            <a:ext cx="10579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/>
              <a:t>Contato/dúvidas: </a:t>
            </a:r>
            <a:r>
              <a:rPr lang="pt-BR" sz="4000" b="1" dirty="0" smtClean="0">
                <a:hlinkClick r:id="rId3"/>
              </a:rPr>
              <a:t>elidamarnunes@gmail.com</a:t>
            </a:r>
            <a:r>
              <a:rPr lang="pt-BR" sz="4000" b="1" dirty="0" smtClean="0"/>
              <a:t> 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94684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911225" y="1525696"/>
            <a:ext cx="10648429" cy="9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algn="l" eaLnBrk="1" hangingPunct="1"/>
            <a:r>
              <a:rPr lang="pt-PT" altLang="pt-BR" b="0" dirty="0"/>
              <a:t>Os gases constituintes da </a:t>
            </a:r>
            <a:r>
              <a:rPr lang="pt-PT" altLang="pt-BR" b="0" u="sng" dirty="0"/>
              <a:t>atmosfera primitiva</a:t>
            </a:r>
            <a:r>
              <a:rPr lang="pt-PT" altLang="pt-BR" b="0" dirty="0"/>
              <a:t> tiveram origem no interior da Terra, através das erupções vulcâncicas.</a:t>
            </a:r>
            <a:endParaRPr lang="en-US" altLang="pt-BR" b="0" dirty="0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589361" y="2466275"/>
            <a:ext cx="4775177" cy="4391725"/>
            <a:chOff x="3704" y="2544"/>
            <a:chExt cx="1960" cy="1632"/>
          </a:xfrm>
        </p:grpSpPr>
        <p:pic>
          <p:nvPicPr>
            <p:cNvPr id="64518" name="Picture 32" descr="vulcao"/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9" b="262"/>
            <a:stretch>
              <a:fillRect/>
            </a:stretch>
          </p:blipFill>
          <p:spPr bwMode="auto">
            <a:xfrm>
              <a:off x="3704" y="2652"/>
              <a:ext cx="1816" cy="1524"/>
            </a:xfrm>
            <a:prstGeom prst="rect">
              <a:avLst/>
            </a:prstGeom>
            <a:noFill/>
            <a:ln w="9525">
              <a:solidFill>
                <a:srgbClr val="66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19" name="Text Box 61"/>
            <p:cNvSpPr txBox="1">
              <a:spLocks noChangeArrowheads="1"/>
            </p:cNvSpPr>
            <p:nvPr/>
          </p:nvSpPr>
          <p:spPr bwMode="auto">
            <a:xfrm rot="-5400000">
              <a:off x="5064" y="3000"/>
              <a:ext cx="10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 eaLnBrk="0" hangingPunct="0">
                <a:lnSpc>
                  <a:spcPct val="120000"/>
                </a:lnSpc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pt-BR" sz="800" b="0" i="1">
                  <a:solidFill>
                    <a:schemeClr val="bg1"/>
                  </a:solidFill>
                  <a:latin typeface="Arial" panose="020B0604020202020204" pitchFamily="34" charset="0"/>
                </a:rPr>
                <a:t>in</a:t>
              </a:r>
              <a:r>
                <a:rPr lang="en-US" altLang="pt-BR" sz="800" b="0">
                  <a:solidFill>
                    <a:schemeClr val="bg1"/>
                  </a:solidFill>
                  <a:latin typeface="Arial" panose="020B0604020202020204" pitchFamily="34" charset="0"/>
                </a:rPr>
                <a:t> Press, F. &amp; Siever, R. (1997)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34790" y="174048"/>
            <a:ext cx="48958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1. Origem </a:t>
            </a:r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da vida</a:t>
            </a: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88764" y="788413"/>
            <a:ext cx="4624944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Origem e Evolução da Atmosfera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7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91319" y="1718106"/>
            <a:ext cx="11395881" cy="940579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algn="just" eaLnBrk="1" hangingPunct="1"/>
            <a:r>
              <a:rPr lang="pt-PT" altLang="pt-BR" b="0" dirty="0"/>
              <a:t>A </a:t>
            </a:r>
            <a:r>
              <a:rPr lang="pt-PT" altLang="pt-BR" b="0" dirty="0" smtClean="0"/>
              <a:t>diferença </a:t>
            </a:r>
            <a:r>
              <a:rPr lang="pt-PT" altLang="pt-BR" b="0" dirty="0"/>
              <a:t>entre </a:t>
            </a:r>
            <a:r>
              <a:rPr lang="pt-PT" altLang="pt-BR" b="0" dirty="0" smtClean="0"/>
              <a:t>a </a:t>
            </a:r>
            <a:r>
              <a:rPr lang="pt-PT" altLang="pt-BR" b="0" dirty="0"/>
              <a:t>atmosfera primitiva e a atmosfera atual, </a:t>
            </a:r>
            <a:r>
              <a:rPr lang="pt-PT" altLang="pt-BR" b="0" dirty="0" smtClean="0"/>
              <a:t>é que a </a:t>
            </a:r>
            <a:r>
              <a:rPr lang="pt-PT" altLang="pt-BR" b="0" dirty="0"/>
              <a:t>primeira </a:t>
            </a:r>
            <a:r>
              <a:rPr lang="pt-PT" altLang="pt-BR" b="0" u="sng" dirty="0"/>
              <a:t>não </a:t>
            </a:r>
            <a:r>
              <a:rPr lang="pt-PT" altLang="pt-BR" b="0" u="sng" dirty="0" smtClean="0"/>
              <a:t>tinha </a:t>
            </a:r>
            <a:r>
              <a:rPr lang="pt-PT" altLang="pt-BR" b="0" u="sng" dirty="0"/>
              <a:t>Oxigênio (O</a:t>
            </a:r>
            <a:r>
              <a:rPr lang="pt-PT" altLang="pt-BR" b="0" u="sng" baseline="-25000" dirty="0"/>
              <a:t>2</a:t>
            </a:r>
            <a:r>
              <a:rPr lang="pt-PT" altLang="pt-BR" b="0" u="sng" dirty="0"/>
              <a:t>).</a:t>
            </a:r>
            <a:endParaRPr lang="en-US" altLang="pt-BR" b="0" u="sng" dirty="0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1061540" y="3337556"/>
            <a:ext cx="4321175" cy="3110253"/>
          </a:xfrm>
          <a:prstGeom prst="ellipse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eaLnBrk="1" hangingPunct="1"/>
            <a:r>
              <a:rPr lang="pt-BR" altLang="pt-BR" u="sng" dirty="0"/>
              <a:t>Atmosfera primitiva:</a:t>
            </a:r>
          </a:p>
          <a:p>
            <a:pPr eaLnBrk="1" hangingPunct="1"/>
            <a:r>
              <a:rPr lang="pt-BR" altLang="pt-BR" dirty="0"/>
              <a:t>Amônia</a:t>
            </a:r>
          </a:p>
          <a:p>
            <a:pPr eaLnBrk="1" hangingPunct="1"/>
            <a:r>
              <a:rPr lang="pt-BR" altLang="pt-BR" dirty="0"/>
              <a:t>Hidrogênio</a:t>
            </a:r>
          </a:p>
          <a:p>
            <a:pPr eaLnBrk="1" hangingPunct="1"/>
            <a:r>
              <a:rPr lang="pt-BR" altLang="pt-BR" dirty="0"/>
              <a:t>Metano</a:t>
            </a:r>
          </a:p>
          <a:p>
            <a:pPr eaLnBrk="1" hangingPunct="1"/>
            <a:r>
              <a:rPr lang="pt-BR" altLang="pt-BR" dirty="0"/>
              <a:t>Vapor d’água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960974" y="3337556"/>
            <a:ext cx="4321175" cy="3470615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eaLnBrk="1" hangingPunct="1"/>
            <a:r>
              <a:rPr lang="pt-BR" altLang="pt-BR" u="sng"/>
              <a:t>Atmosfera atual:</a:t>
            </a:r>
          </a:p>
          <a:p>
            <a:pPr eaLnBrk="1" hangingPunct="1"/>
            <a:r>
              <a:rPr lang="pt-BR" altLang="pt-BR"/>
              <a:t>Nitrogênio</a:t>
            </a:r>
          </a:p>
          <a:p>
            <a:pPr eaLnBrk="1" hangingPunct="1"/>
            <a:r>
              <a:rPr lang="pt-BR" altLang="pt-BR"/>
              <a:t>Oxigênio</a:t>
            </a:r>
          </a:p>
          <a:p>
            <a:pPr eaLnBrk="1" hangingPunct="1"/>
            <a:r>
              <a:rPr lang="pt-BR" altLang="pt-BR"/>
              <a:t>Gás carbônico</a:t>
            </a:r>
          </a:p>
          <a:p>
            <a:pPr eaLnBrk="1" hangingPunct="1"/>
            <a:r>
              <a:rPr lang="pt-BR" altLang="pt-BR"/>
              <a:t>Vapor d’água</a:t>
            </a:r>
          </a:p>
          <a:p>
            <a:pPr eaLnBrk="1" hangingPunct="1"/>
            <a:r>
              <a:rPr lang="pt-BR" altLang="pt-BR"/>
              <a:t>outros gases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4790" y="174048"/>
            <a:ext cx="48958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1. Origem </a:t>
            </a:r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da vida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88764" y="788413"/>
            <a:ext cx="4624944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Origem e Evolução da Atmosfera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8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/>
      <p:bldP spid="440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 sz="4400">
              <a:latin typeface="Times New Roman" panose="02020603050405020304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97306" y="1615281"/>
            <a:ext cx="648176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 dirty="0"/>
              <a:t> Atmosfera Primitiva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 b="1" dirty="0"/>
              <a:t> DESCARGAS ELÉTRICAS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 b="1" dirty="0"/>
              <a:t> RAIOS UV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 b="1" dirty="0"/>
              <a:t> COMPOSTOS DA ATMOSFERA </a:t>
            </a:r>
            <a:r>
              <a:rPr lang="pt-BR" altLang="pt-BR" sz="2000" b="1" dirty="0" smtClean="0"/>
              <a:t>PRIMITIVA</a:t>
            </a:r>
            <a:endParaRPr lang="pt-BR" altLang="pt-B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6818" name="Picture 18" descr="sopapr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" y="4560521"/>
            <a:ext cx="5865290" cy="19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34790" y="174048"/>
            <a:ext cx="48958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1. Origem </a:t>
            </a:r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da vida</a:t>
            </a: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91687" y="867864"/>
            <a:ext cx="6382055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Teoria sobre a origem das primeiras células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5" descr="J. B. S. Hald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3" y="4473372"/>
            <a:ext cx="15144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595678" y="3472782"/>
            <a:ext cx="3744912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dirty="0" err="1">
                <a:latin typeface="Comic Sans MS" panose="030F0702030302020204" pitchFamily="66" charset="0"/>
              </a:rPr>
              <a:t>Haldane</a:t>
            </a:r>
            <a:r>
              <a:rPr lang="pt-BR" altLang="pt-BR" dirty="0">
                <a:latin typeface="Comic Sans MS" panose="030F0702030302020204" pitchFamily="66" charset="0"/>
              </a:rPr>
              <a:t> (1892-1964)</a:t>
            </a:r>
          </a:p>
          <a:p>
            <a:pPr>
              <a:spcBef>
                <a:spcPct val="50000"/>
              </a:spcBef>
            </a:pPr>
            <a:r>
              <a:rPr lang="pt-BR" altLang="pt-BR" dirty="0">
                <a:latin typeface="Comic Sans MS" panose="030F0702030302020204" pitchFamily="66" charset="0"/>
              </a:rPr>
              <a:t>Biólogo inglês</a:t>
            </a:r>
          </a:p>
          <a:p>
            <a:pPr>
              <a:spcBef>
                <a:spcPct val="50000"/>
              </a:spcBef>
            </a:pPr>
            <a:endParaRPr lang="pt-BR" altLang="pt-BR" dirty="0">
              <a:latin typeface="Comic Sans MS" panose="030F0702030302020204" pitchFamily="66" charset="0"/>
            </a:endParaRPr>
          </a:p>
        </p:txBody>
      </p:sp>
      <p:pic>
        <p:nvPicPr>
          <p:cNvPr id="14" name="Picture 8" descr="Opar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422" y="4439240"/>
            <a:ext cx="1560512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822238" y="3461940"/>
            <a:ext cx="37449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dirty="0">
                <a:latin typeface="Comic Sans MS" panose="030F0702030302020204" pitchFamily="66" charset="0"/>
              </a:rPr>
              <a:t>Oparin (1894-1980)</a:t>
            </a:r>
          </a:p>
          <a:p>
            <a:pPr>
              <a:spcBef>
                <a:spcPct val="50000"/>
              </a:spcBef>
            </a:pPr>
            <a:r>
              <a:rPr lang="pt-BR" altLang="pt-BR" dirty="0">
                <a:latin typeface="Comic Sans MS" panose="030F0702030302020204" pitchFamily="66" charset="0"/>
              </a:rPr>
              <a:t>Bioquímico russo</a:t>
            </a:r>
          </a:p>
          <a:p>
            <a:pPr>
              <a:spcBef>
                <a:spcPct val="50000"/>
              </a:spcBef>
            </a:pPr>
            <a:endParaRPr lang="pt-BR" altLang="pt-BR" dirty="0"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7</a:t>
            </a:fld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819804"/>
      </p:ext>
    </p:extLst>
  </p:cSld>
  <p:clrMapOvr>
    <a:masterClrMapping/>
  </p:clrMapOvr>
  <p:transition advTm="159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3428" y="1840090"/>
            <a:ext cx="5813945" cy="164352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 eaLnBrk="0" hangingPunct="0">
              <a:lnSpc>
                <a:spcPct val="120000"/>
              </a:lnSpc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algn="l" eaLnBrk="1" hangingPunct="1"/>
            <a:r>
              <a:rPr lang="pt-BR" altLang="pt-BR" sz="2800" dirty="0" smtClean="0"/>
              <a:t>Unicelulares</a:t>
            </a:r>
            <a:endParaRPr lang="pt-BR" altLang="pt-BR" sz="2800" dirty="0"/>
          </a:p>
          <a:p>
            <a:pPr algn="l" eaLnBrk="1" hangingPunct="1"/>
            <a:r>
              <a:rPr lang="pt-BR" altLang="pt-BR" sz="2800" dirty="0" smtClean="0"/>
              <a:t>Heterótrofos</a:t>
            </a:r>
            <a:endParaRPr lang="pt-BR" altLang="pt-BR" sz="2800" dirty="0"/>
          </a:p>
          <a:p>
            <a:pPr algn="l" eaLnBrk="1" hangingPunct="1"/>
            <a:r>
              <a:rPr lang="pt-BR" altLang="pt-BR" sz="2800" dirty="0"/>
              <a:t>Semelhantes aos seres </a:t>
            </a:r>
            <a:r>
              <a:rPr lang="pt-BR" altLang="pt-BR" sz="2800" dirty="0" smtClean="0"/>
              <a:t>procariontes</a:t>
            </a:r>
            <a:endParaRPr lang="pt-BR" altLang="pt-BR" sz="2800" dirty="0"/>
          </a:p>
        </p:txBody>
      </p:sp>
      <p:pic>
        <p:nvPicPr>
          <p:cNvPr id="34823" name="Picture 7" descr="380px-Prokaryote_cell_diagram_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04" y="2715904"/>
            <a:ext cx="5997152" cy="370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34790" y="174048"/>
            <a:ext cx="48958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1. Origem </a:t>
            </a:r>
            <a:r>
              <a:rPr lang="pt-BR" altLang="pt-BR" sz="4000" b="1" cap="all" dirty="0">
                <a:solidFill>
                  <a:srgbClr val="FF0000"/>
                </a:solidFill>
                <a:latin typeface="+mn-lt"/>
              </a:rPr>
              <a:t>da vida</a:t>
            </a: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79876" y="797439"/>
            <a:ext cx="3005455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Primeiros seres vivos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2"/>
          <p:cNvSpPr>
            <a:spLocks noGrp="1"/>
          </p:cNvSpPr>
          <p:nvPr>
            <p:ph type="subTitle" idx="4294967295"/>
          </p:nvPr>
        </p:nvSpPr>
        <p:spPr>
          <a:xfrm>
            <a:off x="353618" y="1801832"/>
            <a:ext cx="11028613" cy="12889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/>
              <a:t>Evolução </a:t>
            </a:r>
            <a:r>
              <a:rPr lang="pt-BR" sz="2400" dirty="0"/>
              <a:t>é o processo no qual ocorrem as mudanças ou transformações nos seres vivos ao longo do tempo, dando origem a espécies </a:t>
            </a:r>
            <a:r>
              <a:rPr lang="pt-BR" sz="2400" dirty="0" smtClean="0"/>
              <a:t>novas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/>
              <a:t>Microevolução é </a:t>
            </a:r>
            <a:r>
              <a:rPr lang="pt-BR" sz="2400" dirty="0"/>
              <a:t>a ocorrência de mudanças evolutivas em pequena escala, como as mudanças de </a:t>
            </a:r>
            <a:r>
              <a:rPr lang="pt-BR" sz="2400" dirty="0" smtClean="0"/>
              <a:t>frequências </a:t>
            </a:r>
            <a:r>
              <a:rPr lang="pt-BR" sz="2400" dirty="0"/>
              <a:t>gênicas dentro de uma população , ao longo de um número reduzido de gerações.</a:t>
            </a:r>
          </a:p>
        </p:txBody>
      </p:sp>
      <p:sp>
        <p:nvSpPr>
          <p:cNvPr id="4100" name="CaixaDeTexto 3"/>
          <p:cNvSpPr txBox="1">
            <a:spLocks noChangeArrowheads="1"/>
          </p:cNvSpPr>
          <p:nvPr/>
        </p:nvSpPr>
        <p:spPr bwMode="auto">
          <a:xfrm>
            <a:off x="1524000" y="115889"/>
            <a:ext cx="558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7º Ano do Ensino Fundamental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 dirty="0"/>
              <a:t> </a:t>
            </a:r>
            <a:r>
              <a:rPr lang="pt-BR" sz="1600" b="1" dirty="0">
                <a:solidFill>
                  <a:schemeClr val="bg1"/>
                </a:solidFill>
              </a:rPr>
              <a:t>As teorias da evolução dos seres vivos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98726" y="695325"/>
            <a:ext cx="70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4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2269" y="115889"/>
            <a:ext cx="674147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2. Origem </a:t>
            </a:r>
            <a:r>
              <a:rPr lang="pt-BR" altLang="pt-BR" sz="4000" b="1" cap="all" dirty="0" err="1" smtClean="0">
                <a:solidFill>
                  <a:srgbClr val="FF0000"/>
                </a:solidFill>
                <a:latin typeface="+mn-lt"/>
              </a:rPr>
              <a:t>daS</a:t>
            </a:r>
            <a:r>
              <a:rPr lang="pt-BR" altLang="pt-BR" sz="4000" b="1" cap="all" dirty="0" smtClean="0">
                <a:solidFill>
                  <a:srgbClr val="FF0000"/>
                </a:solidFill>
                <a:latin typeface="+mn-lt"/>
              </a:rPr>
              <a:t> ESPÉCIES</a:t>
            </a:r>
            <a:endParaRPr lang="pt-BR" altLang="pt-BR" sz="4000" b="1" cap="al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02679" y="847725"/>
            <a:ext cx="4274697" cy="5016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i="1" dirty="0" smtClean="0">
                <a:solidFill>
                  <a:srgbClr val="0070C0"/>
                </a:solidFill>
                <a:latin typeface="+mn-lt"/>
              </a:rPr>
              <a:t>Evolução e Microevolução</a:t>
            </a:r>
            <a:endParaRPr lang="pt-BR" alt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15AB-470B-4338-AF44-82CD721A968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1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|1|44.4|14.6|7.9|36.2|1|1.6|16.3|30.9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3952</Words>
  <Application>Microsoft Office PowerPoint</Application>
  <PresentationFormat>Widescreen</PresentationFormat>
  <Paragraphs>615</Paragraphs>
  <Slides>43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9" baseType="lpstr">
      <vt:lpstr>Microsoft YaHei</vt:lpstr>
      <vt:lpstr>Arial</vt:lpstr>
      <vt:lpstr>Arial Narrow</vt:lpstr>
      <vt:lpstr>Bodoni MT</vt:lpstr>
      <vt:lpstr>Calibri</vt:lpstr>
      <vt:lpstr>Calibri Light</vt:lpstr>
      <vt:lpstr>Cambria</vt:lpstr>
      <vt:lpstr>Comic Sans MS</vt:lpstr>
      <vt:lpstr>Constantia</vt:lpstr>
      <vt:lpstr>KabelItcTEEDem</vt:lpstr>
      <vt:lpstr>Maiandra GD</vt:lpstr>
      <vt:lpstr>Times New Roman</vt:lpstr>
      <vt:lpstr>Verdana</vt:lpstr>
      <vt:lpstr>Wingdings</vt:lpstr>
      <vt:lpstr>Wingdings 2</vt:lpstr>
      <vt:lpstr>Tema do Office</vt:lpstr>
      <vt:lpstr>Apresentação do PowerPoint</vt:lpstr>
      <vt:lpstr>CONTEÚDO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Jean Baptiste Antonie de Monet, Cavalheiro de Lamarck (1774 – 1829)</vt:lpstr>
      <vt:lpstr>Apresentação do PowerPoint</vt:lpstr>
      <vt:lpstr>Charles Darwin (1809 – 1882)</vt:lpstr>
      <vt:lpstr>Charles Darwin: Galápagos</vt:lpstr>
      <vt:lpstr>Thomas Malthus  (1766 – 1834) </vt:lpstr>
      <vt:lpstr>Alfred Russel Wallace (1823 – 1913) </vt:lpstr>
      <vt:lpstr>Seleção Natural</vt:lpstr>
      <vt:lpstr>Resumo da “Origem das Espécies”, 1859</vt:lpstr>
      <vt:lpstr>Apresentação do PowerPoint</vt:lpstr>
      <vt:lpstr>Apresentação do PowerPoint</vt:lpstr>
      <vt:lpstr>Darwinismo</vt:lpstr>
      <vt:lpstr>Darwinismo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73</cp:revision>
  <dcterms:created xsi:type="dcterms:W3CDTF">2020-10-14T19:09:30Z</dcterms:created>
  <dcterms:modified xsi:type="dcterms:W3CDTF">2020-10-15T00:07:26Z</dcterms:modified>
</cp:coreProperties>
</file>