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1" r:id="rId3"/>
    <p:sldId id="259" r:id="rId4"/>
    <p:sldId id="305" r:id="rId5"/>
    <p:sldId id="307" r:id="rId6"/>
    <p:sldId id="309" r:id="rId7"/>
    <p:sldId id="310" r:id="rId8"/>
    <p:sldId id="311" r:id="rId9"/>
    <p:sldId id="313" r:id="rId10"/>
    <p:sldId id="315" r:id="rId11"/>
    <p:sldId id="316" r:id="rId12"/>
    <p:sldId id="318" r:id="rId13"/>
    <p:sldId id="322" r:id="rId14"/>
    <p:sldId id="32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2C2D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4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Faculdade_de_Direito_da_Universidade_de_S%C3%A3o_Paulo" TargetMode="Externa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"/>
            <a:lum/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13/02/2019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xmlns="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xmlns="" id="{6A064B24-A06A-4E3F-B3EE-F47A4664BE71}"/>
              </a:ext>
            </a:extLst>
          </p:cNvPr>
          <p:cNvSpPr txBox="1"/>
          <p:nvPr/>
        </p:nvSpPr>
        <p:spPr>
          <a:xfrm>
            <a:off x="699248" y="2726258"/>
            <a:ext cx="11255188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</a:t>
            </a:r>
            <a:r>
              <a:rPr lang="pt-BR" sz="5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Poderes da Administração Pública</a:t>
            </a: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xmlns="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ROF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D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28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25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USTAVO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USTINO DE</a:t>
            </a:r>
            <a:r>
              <a:rPr sz="2250" b="1" spc="5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8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25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LIVEIRA</a:t>
            </a:r>
            <a:endParaRPr sz="22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Faculdade de Direito da Universidade de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Paulo</a:t>
            </a:r>
            <a:r>
              <a:rPr sz="20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(USP)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</a:t>
            </a:r>
            <a:r>
              <a:rPr lang="pt-BR" sz="25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regulamentar”</a:t>
            </a:r>
            <a:endParaRPr lang="pt-BR" sz="2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22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200" i="1" u="sng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b) A figura do </a:t>
            </a:r>
            <a:r>
              <a:rPr lang="pt-BR" sz="2200" b="1" i="1" u="sng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Regulamento </a:t>
            </a:r>
            <a:r>
              <a:rPr lang="pt-BR" sz="2200" b="1" i="1" u="sng" spc="-5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Autônomo (cont.)</a:t>
            </a:r>
            <a:endParaRPr lang="pt-BR" sz="2500" b="1" i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6ADA28E-114F-41FA-8333-9194F9191B8C}"/>
              </a:ext>
            </a:extLst>
          </p:cNvPr>
          <p:cNvSpPr/>
          <p:nvPr/>
        </p:nvSpPr>
        <p:spPr>
          <a:xfrm>
            <a:off x="445292" y="2824150"/>
            <a:ext cx="11301416" cy="2586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se pode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admitir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papel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criação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Direito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seja tarefa exclusiva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legislador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que,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limitações humanas, não possui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divino de prever genericamente  todas as soluções para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sociedade. Assim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superou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ideia criada por Montesquieu </a:t>
            </a:r>
            <a:r>
              <a:rPr lang="pt-BR" i="1" spc="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juiz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seria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apenas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boca que pronunciava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vontade da lei, deve-se superar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noção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Administração Pública meramente executora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mecanizada.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 [A]o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editar  regulamentos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considerados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tradicionalmente como “executivos”,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administrador, com  intensidades variadas, está criando </a:t>
            </a:r>
            <a:r>
              <a:rPr lang="pt-BR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regulamento executivo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tivesse 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nenhum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caráter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inovador,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existência seria desnecessária,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vez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já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poderia ser 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aplicada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prontamente pelo Executivo.”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(OLIVEIRA,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pp.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262,</a:t>
            </a:r>
            <a:r>
              <a:rPr lang="pt-BR" spc="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263)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60D5599-D6FB-4E84-8CE2-FEC54988A791}"/>
              </a:ext>
            </a:extLst>
          </p:cNvPr>
          <p:cNvSpPr/>
          <p:nvPr/>
        </p:nvSpPr>
        <p:spPr>
          <a:xfrm>
            <a:off x="722140" y="2371153"/>
            <a:ext cx="11024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PERGUNTA: Tem sentido a dicotomia entre Regulamento Executivo e Regulamento Autônomo?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C768859-2AFB-4574-BF05-B5813DE0C4BF}"/>
              </a:ext>
            </a:extLst>
          </p:cNvPr>
          <p:cNvSpPr/>
          <p:nvPr/>
        </p:nvSpPr>
        <p:spPr>
          <a:xfrm>
            <a:off x="3048000" y="60167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2675" algn="just">
              <a:lnSpc>
                <a:spcPct val="100000"/>
              </a:lnSpc>
            </a:pPr>
            <a:r>
              <a:rPr lang="pt-BR" spc="-5" dirty="0">
                <a:solidFill>
                  <a:srgbClr val="2C2D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Lembrar que: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9876AC0-13CA-47CB-BDFD-521F1677A51C}"/>
              </a:ext>
            </a:extLst>
          </p:cNvPr>
          <p:cNvSpPr/>
          <p:nvPr/>
        </p:nvSpPr>
        <p:spPr>
          <a:xfrm>
            <a:off x="6096000" y="5852870"/>
            <a:ext cx="5803108" cy="697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“administrar é também criar, a partir das leis” (SUNDFELD – Aula 1)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xmlns="" id="{EF04A414-C4AA-4C39-84B1-97F6F412E2EE}"/>
              </a:ext>
            </a:extLst>
          </p:cNvPr>
          <p:cNvCxnSpPr/>
          <p:nvPr/>
        </p:nvCxnSpPr>
        <p:spPr>
          <a:xfrm>
            <a:off x="1700463" y="5614737"/>
            <a:ext cx="2117558" cy="5866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</a:t>
            </a:r>
            <a:r>
              <a:rPr lang="pt-BR" sz="3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Normativo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3715" y="750945"/>
            <a:ext cx="5249525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regulamentar</a:t>
            </a:r>
          </a:p>
          <a:p>
            <a:pPr algn="just"/>
            <a:endParaRPr lang="pt-BR" sz="16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16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c) Ministros e o Poder </a:t>
            </a:r>
            <a:r>
              <a:rPr lang="pt-BR" sz="1600" i="1" spc="-5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Regulamentar</a:t>
            </a:r>
          </a:p>
          <a:p>
            <a:pPr algn="just"/>
            <a:endParaRPr lang="pt-BR" sz="1600" b="1" spc="-5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 algn="just">
              <a:buClr>
                <a:srgbClr val="DE3B2A"/>
              </a:buClr>
              <a:buFont typeface="Wingdings" panose="05000000000000000000" pitchFamily="2" charset="2"/>
              <a:buChar char="Ø"/>
            </a:pPr>
            <a:r>
              <a:rPr lang="pt-BR" sz="1600" b="1" spc="-5" dirty="0" smtClean="0">
                <a:latin typeface="Segoe UI "/>
                <a:cs typeface="Segoe UI Semibold" panose="020B0702040204020203" pitchFamily="34" charset="0"/>
              </a:rPr>
              <a:t>Constituição Federal</a:t>
            </a:r>
          </a:p>
          <a:p>
            <a:pPr algn="just">
              <a:buClr>
                <a:srgbClr val="DE3B2A"/>
              </a:buClr>
            </a:pPr>
            <a:endParaRPr lang="pt-BR" sz="1600" b="1" spc="-5" dirty="0">
              <a:latin typeface="Segoe UI 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algn="just">
              <a:buClr>
                <a:srgbClr val="DE3B2A"/>
              </a:buClr>
            </a:pPr>
            <a:r>
              <a:rPr lang="pt-BR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pt-B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87.</a:t>
            </a:r>
            <a:r>
              <a:rPr lang="pt-B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Os Ministros de Estado serão escolhidos dentre brasileiros maiores de vinte e um anos e no exercício dos direitos </a:t>
            </a:r>
            <a:r>
              <a:rPr lang="pt-BR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políticos.</a:t>
            </a:r>
          </a:p>
          <a:p>
            <a:pPr algn="just">
              <a:buClr>
                <a:srgbClr val="DE3B2A"/>
              </a:buClr>
            </a:pPr>
            <a:r>
              <a:rPr lang="pt-BR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Parágrafo </a:t>
            </a:r>
            <a:r>
              <a:rPr lang="pt-B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único</a:t>
            </a:r>
            <a:r>
              <a:rPr lang="pt-B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Compete ao Ministro de Estado, além de outras atribuições estabelecidas nesta Constituição  e na lei</a:t>
            </a:r>
            <a:r>
              <a:rPr lang="pt-BR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>
              <a:buClr>
                <a:srgbClr val="DE3B2A"/>
              </a:buClr>
            </a:pPr>
            <a:r>
              <a:rPr lang="pt-BR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(...) </a:t>
            </a:r>
            <a:r>
              <a:rPr lang="pt-B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 </a:t>
            </a:r>
            <a:r>
              <a:rPr lang="pt-B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praticar os atos pertinentes às atribuições que lhe forem outorgadas ou delegadas pelo Presidente da República</a:t>
            </a:r>
            <a:r>
              <a:rPr lang="pt-BR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buClr>
                <a:srgbClr val="DE3B2A"/>
              </a:buClr>
            </a:pP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Clr>
                <a:srgbClr val="DE3B2A"/>
              </a:buClr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Decreto-Lei nº 200/1967</a:t>
            </a:r>
          </a:p>
          <a:p>
            <a:pPr algn="just">
              <a:buClr>
                <a:srgbClr val="DE3B2A"/>
              </a:buClr>
            </a:pP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6350" lvl="0" algn="just"/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delegação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competência será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utilizada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instrumento de descentralização administrativa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 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assegurar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maior rapidez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objetividade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decisões, situando-as na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proximidade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fatos, 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pessoas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problemas a</a:t>
            </a:r>
            <a:r>
              <a:rPr lang="pt-BR" sz="1400" spc="-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atender.</a:t>
            </a:r>
            <a:endParaRPr lang="pt-BR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5"/>
              </a:spcBef>
            </a:pPr>
            <a:endParaRPr lang="pt-BR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5080" lvl="0" algn="just"/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12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É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facultado ao Presidente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República,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Ministros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e,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geral, às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autoridades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Federal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delegar competência para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prática de atos administrativos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conforme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dispuser 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</a:t>
            </a:r>
            <a:r>
              <a:rPr lang="pt-BR" sz="140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regulamento</a:t>
            </a: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rgbClr val="DE3B2A"/>
              </a:buClr>
            </a:pPr>
            <a:r>
              <a:rPr lang="pt-BR" sz="1600" b="1" dirty="0" smtClean="0">
                <a:latin typeface="Segoe UI "/>
              </a:rPr>
              <a:t>v</a:t>
            </a:r>
            <a:endParaRPr lang="pt-BR" sz="1600" b="1" dirty="0">
              <a:latin typeface="Segoe UI 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6096000" y="196947"/>
            <a:ext cx="0" cy="6367396"/>
          </a:xfrm>
          <a:prstGeom prst="line">
            <a:avLst/>
          </a:prstGeom>
          <a:ln w="19050">
            <a:solidFill>
              <a:srgbClr val="DE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364404" y="170126"/>
            <a:ext cx="5249525" cy="656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PERGUNTA: Ministros possuem “poder regulamentar</a:t>
            </a:r>
            <a:r>
              <a:rPr lang="pt-BR" sz="16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”?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marR="5715" lvl="0" algn="ctr"/>
            <a:r>
              <a:rPr lang="pt-BR" sz="1400" b="1" u="sng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Caso Paradigmático</a:t>
            </a:r>
          </a:p>
          <a:p>
            <a:pPr marL="360363" marR="5715" lvl="0" algn="just"/>
            <a:endParaRPr lang="pt-BR" sz="14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marR="5715" lvl="0" algn="just"/>
            <a:r>
              <a:rPr lang="pt-BR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competência regulamentar deferida aos Ministros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mesmo sendo de segundo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grau,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possui inquestionável  extração constitucional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modo que 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jurídico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expedir instruções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reflete, no  quadro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normativo vigente no Brasil, uma prerrogativa que também assiste, </a:t>
            </a:r>
            <a:r>
              <a:rPr lang="pt-BR" sz="1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400" i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</a:t>
            </a:r>
            <a:r>
              <a:rPr lang="pt-BR" sz="14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i="1" spc="-5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constitutionis</a:t>
            </a:r>
            <a:r>
              <a:rPr lang="pt-BR" sz="1400" i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esses 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qualificados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agentes auxiliares do Chefe do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Executivo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União</a:t>
            </a:r>
            <a:r>
              <a:rPr lang="pt-BR" sz="1400" spc="-2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(...).</a:t>
            </a:r>
            <a:endParaRPr lang="pt-BR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marR="5080" lvl="0" algn="just">
              <a:spcBef>
                <a:spcPts val="595"/>
              </a:spcBef>
            </a:pP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Cumpre </a:t>
            </a:r>
            <a:r>
              <a:rPr lang="pt-BR" sz="1400" spc="-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assinalar,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ainda, que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mecanismo extraordinário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delegação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legislativa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sentido externo tem por específica 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transferência, ao Poder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Executivo, do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tópico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determinada prerrogativa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caráter  normativo, que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submete, ordinariamente, ao domínio institucional das atividades parlamentares. (...)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foi esse,  porém,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efeito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o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legislador ordinário visou com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regra </a:t>
            </a:r>
            <a:r>
              <a:rPr lang="pt-BR" sz="1400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impugnada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instruções regulamentares  pertinentes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 tema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versado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preceito </a:t>
            </a:r>
            <a:r>
              <a:rPr lang="pt-BR" sz="1400" b="1" spc="-1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questão,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e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quando emanarem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Ministro </a:t>
            </a:r>
            <a:r>
              <a:rPr lang="pt-BR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400" b="1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Fazenda,  qualificar-se-ão como regulamentos executivos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necessariamente subordinados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aos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limites jurídicos definidos </a:t>
            </a:r>
            <a:r>
              <a:rPr lang="pt-BR" sz="1400" spc="-1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 a cuja implementação destinam</a:t>
            </a:r>
            <a:r>
              <a:rPr lang="pt-BR" sz="1400" spc="-1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(...).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4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(STF,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MC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ADIN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nº </a:t>
            </a:r>
            <a:r>
              <a:rPr lang="pt-BR" sz="1400" spc="-3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1075/DF, </a:t>
            </a:r>
            <a:r>
              <a:rPr lang="pt-BR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rel. Min. Celso de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Mello, j. 17.06.1998, DJU</a:t>
            </a:r>
            <a:r>
              <a:rPr lang="pt-BR" sz="1400" spc="-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400" spc="-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24.11.2006)</a:t>
            </a:r>
            <a:endParaRPr lang="pt-BR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dirty="0"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29897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O Poder Disciplinar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60D5599-D6FB-4E84-8CE2-FEC54988A791}"/>
              </a:ext>
            </a:extLst>
          </p:cNvPr>
          <p:cNvSpPr/>
          <p:nvPr/>
        </p:nvSpPr>
        <p:spPr>
          <a:xfrm>
            <a:off x="722139" y="3429000"/>
            <a:ext cx="11024567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Abrangência: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poder disciplinar incide sobre servidores e demais cidadãos submetidos, em grau de sujeição especial, à Administração Pública (alunos de escolhas e faculdades públicas)</a:t>
            </a: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abrange sanções impostas a particulares não sujeitos à disciplina interna da Administração (DI PIETRO, p.128).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B160D05-0D70-4E4A-B607-006FFD0801FA}"/>
              </a:ext>
            </a:extLst>
          </p:cNvPr>
          <p:cNvSpPr/>
          <p:nvPr/>
        </p:nvSpPr>
        <p:spPr>
          <a:xfrm>
            <a:off x="722140" y="1037351"/>
            <a:ext cx="11024566" cy="1039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poder disciplinar (...) é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administrativa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regida pelo direito administrativo, segundo normas  de processo administrativo; visa à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punição de condutas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qualificadas em estatutos ou leis administrativas  como infrações ou ilícitos; tem a finalidade de preservar, de modo imediato, a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ordem interna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serviço,  para que as atividades do órgão possam ser realizadas sem perturbação, dentro da legalidade e da lisura.”  (MEDAUAR, p. 136)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05DC3946-9CE0-47A0-9287-906CC8500972}"/>
              </a:ext>
            </a:extLst>
          </p:cNvPr>
          <p:cNvSpPr/>
          <p:nvPr/>
        </p:nvSpPr>
        <p:spPr>
          <a:xfrm>
            <a:off x="722139" y="2174152"/>
            <a:ext cx="11024566" cy="1039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 marR="5080" algn="just">
              <a:lnSpc>
                <a:spcPct val="100000"/>
              </a:lnSpc>
            </a:pP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“objetivo de </a:t>
            </a:r>
            <a:r>
              <a:rPr lang="pt-BR" sz="16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apurar e punir faltas funcionais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ou seja, condutas contrárias à  realização normal das atividades do órgão e irregularidades de diversos tipos.” (MEDAUAR,  p.135)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51706FE0-F784-4E8F-B2A7-E347C281F5BA}"/>
              </a:ext>
            </a:extLst>
          </p:cNvPr>
          <p:cNvSpPr/>
          <p:nvPr/>
        </p:nvSpPr>
        <p:spPr>
          <a:xfrm>
            <a:off x="553325" y="5691593"/>
            <a:ext cx="11469861" cy="8462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lvl="0" algn="just"/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 Federal nº 8.112/1990</a:t>
            </a:r>
          </a:p>
          <a:p>
            <a:pPr marL="361950" lvl="0" algn="just"/>
            <a:r>
              <a:rPr lang="pt-BR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143: </a:t>
            </a:r>
            <a:r>
              <a:rPr lang="pt-BR" sz="16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autoridade que tiver ciência de irregularidade no serviço público é OBRIGADA a promover a sua apuração imediata, mediante sindicância ou processo administrativo disciplinar, assegurada ao acusado a ampla defesa.</a:t>
            </a:r>
          </a:p>
        </p:txBody>
      </p:sp>
    </p:spTree>
    <p:extLst>
      <p:ext uri="{BB962C8B-B14F-4D97-AF65-F5344CB8AC3E}">
        <p14:creationId xmlns:p14="http://schemas.microsoft.com/office/powerpoint/2010/main" val="38880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</a:t>
            </a:r>
            <a:r>
              <a:rPr lang="pt-BR" sz="3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05: Caso Prático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60D5599-D6FB-4E84-8CE2-FEC54988A791}"/>
              </a:ext>
            </a:extLst>
          </p:cNvPr>
          <p:cNvSpPr/>
          <p:nvPr/>
        </p:nvSpPr>
        <p:spPr>
          <a:xfrm>
            <a:off x="722142" y="750945"/>
            <a:ext cx="10613265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b="1" i="1" u="sng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Confronto entre o “poder regulamentar” e o princípio da legalidade (Aula 03)</a:t>
            </a:r>
            <a:endParaRPr lang="pt-BR" b="1" i="1" u="sng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pc="-5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67226" y="1389364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0" algn="just"/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ADMINISTRATIVO. RECURSO ESPECIAL. AÇÃO CIVIL PÚBLICA. IDOSO.</a:t>
            </a:r>
          </a:p>
          <a:p>
            <a:pPr marL="361950" lvl="0" algn="just"/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TRANSPORTE RODOVIÁRIO INTERESTADUAL. VAGAS GRATUITAS. ISENÇÃO TARIFÁRIA</a:t>
            </a:r>
            <a:r>
              <a:rPr lang="pt-BR" sz="15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DECRETO REGULAMENTAR EIVADO DE ILEGALIDADE. INDEVIDA INOVAÇÃO NO PLANO LEGISLATIVO. </a:t>
            </a: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EXCESSO NA REGULAMENTAÇÃO. RECURSOS ESPECIAIS AOS QUAIS SE NEGA PROVIMENTO.</a:t>
            </a:r>
          </a:p>
          <a:p>
            <a:pPr marL="361950" lvl="0" algn="just"/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Trata-se, na origem, de Ação Civil Pública ajuizada pelo Ministério Público Federal objetivando declarar a nulidade do parágrafo único do art. 8o. do Decreto 5.943/2006, bem como do parágrafo único do art. 6o. da Resolução 1.692 da ANTT, de forma a garantir a gratuidade do transporte interestadual conferida ao idoso, nos termos do art. 40, I da Lei 10.471/2003.</a:t>
            </a:r>
          </a:p>
          <a:p>
            <a:pPr marL="361950" lvl="0" algn="just"/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A controvérsia apresentada pelos recorrentes cinge-se em saber se o direito do idoso a duas vagas gratuitas, no transporte interestadual, compreende, além do valor das passagens, as tarifas de pedágio e de utilização dos terminais rodoviários. </a:t>
            </a:r>
            <a:r>
              <a:rPr lang="pt-BR" sz="15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 dizer, se a gratuidade abrange tais valores, o disposto no Decreto 5.943/2006 e na Resolução 1.692 da ANTT estão eivados de nulidade, por extrapolar o Poder Regulamentar</a:t>
            </a:r>
            <a:r>
              <a:rPr lang="pt-BR" sz="15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5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39588" y="1410100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0" algn="just"/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(...). 5. Com efeito, </a:t>
            </a:r>
            <a:r>
              <a:rPr lang="pt-BR" sz="15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Decreto 5.943/2006</a:t>
            </a: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5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fulcrado</a:t>
            </a: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 art. 84, IV da CF/1988, a pretexto de regulamentar o disposto do art. 40 do Estatuto do Idoso, </a:t>
            </a:r>
            <a:r>
              <a:rPr lang="pt-BR" sz="15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exorbita o poder regulamentar, apontando ressalvas/condicionantes não previstas na legislação, sendo, portanto, nulo o parágrafo único do art. 8o. do mencionado </a:t>
            </a:r>
            <a:r>
              <a:rPr lang="pt-BR" sz="15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Decreto.</a:t>
            </a:r>
          </a:p>
          <a:p>
            <a:pPr marL="361950" lvl="0" algn="just"/>
            <a:r>
              <a:rPr lang="pt-BR" sz="15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(...)</a:t>
            </a:r>
            <a:endParaRPr lang="pt-BR" sz="15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61950" lvl="0" algn="just"/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sz="15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</a:t>
            </a: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1543465/RS, Rel. Ministro NAPOLEÃO NUNES MAIA FILHO, PRIMEIRA TURMA, julgado em 13/12/2018, </a:t>
            </a:r>
            <a:r>
              <a:rPr lang="pt-BR" sz="15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DJe</a:t>
            </a:r>
            <a:r>
              <a:rPr lang="pt-BR" sz="15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04/02/2019)</a:t>
            </a:r>
            <a:endParaRPr lang="pt-BR" sz="15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6096000" y="1217442"/>
            <a:ext cx="0" cy="5154243"/>
          </a:xfrm>
          <a:prstGeom prst="line">
            <a:avLst/>
          </a:prstGeom>
          <a:ln w="19050">
            <a:solidFill>
              <a:srgbClr val="DE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306206" y="4209390"/>
            <a:ext cx="5558881" cy="830997"/>
          </a:xfrm>
          <a:prstGeom prst="rect">
            <a:avLst/>
          </a:prstGeom>
          <a:noFill/>
          <a:ln>
            <a:solidFill>
              <a:srgbClr val="DE3B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Segoe UI "/>
              </a:rPr>
              <a:t>Um regulamento não deve ser meramente a reprodução da lei, contudo, a inovação trazida pelo poder regulamentar deve estar em conformidade com a Lei.</a:t>
            </a:r>
            <a:endParaRPr lang="pt-BR" sz="1600" dirty="0">
              <a:latin typeface="Segoe UI "/>
            </a:endParaRPr>
          </a:p>
        </p:txBody>
      </p:sp>
    </p:spTree>
    <p:extLst>
      <p:ext uri="{BB962C8B-B14F-4D97-AF65-F5344CB8AC3E}">
        <p14:creationId xmlns:p14="http://schemas.microsoft.com/office/powerpoint/2010/main" val="17046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</a:p>
        </p:txBody>
      </p:sp>
      <p:sp>
        <p:nvSpPr>
          <p:cNvPr id="9" name="object 51">
            <a:extLst>
              <a:ext uri="{FF2B5EF4-FFF2-40B4-BE49-F238E27FC236}">
                <a16:creationId xmlns:a16="http://schemas.microsoft.com/office/drawing/2014/main" xmlns="" id="{69717C5A-4ADC-40CD-9A44-82D636004E41}"/>
              </a:ext>
            </a:extLst>
          </p:cNvPr>
          <p:cNvSpPr txBox="1"/>
          <p:nvPr/>
        </p:nvSpPr>
        <p:spPr>
          <a:xfrm>
            <a:off x="570054" y="1461896"/>
            <a:ext cx="9751060" cy="3647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DI PIETRO, Maria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Sylvia Zanella.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28ª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Atlas,</a:t>
            </a:r>
            <a:r>
              <a:rPr sz="17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2015.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FERRAZ, Sergio.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Estudos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7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1977.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FILHO,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Marçal.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9ª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7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2013.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ts val="336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MEDAUAR,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Odete.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Moderno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18ª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7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ts val="336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OLIVEIRA,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Rafael Carvalho Rezende.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5ª.Ed. Rio de Janeiro: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 2017.  </a:t>
            </a:r>
            <a:endParaRPr lang="pt-BR" sz="1700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ts val="336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OTERO, </a:t>
            </a:r>
            <a:r>
              <a:rPr sz="1700" spc="-10" dirty="0">
                <a:latin typeface="Segoe UI" panose="020B0502040204020203" pitchFamily="34" charset="0"/>
                <a:cs typeface="Segoe UI" panose="020B0502040204020203" pitchFamily="34" charset="0"/>
              </a:rPr>
              <a:t>Paulo.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e fundamento da hierarquia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. Coimbra: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Almedina,</a:t>
            </a:r>
            <a:r>
              <a:rPr sz="1700" spc="-12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2003.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1285"/>
              </a:spcBef>
              <a:buFont typeface="Arial" panose="020B0604020202020204" pitchFamily="34" charset="0"/>
              <a:buChar char="•"/>
            </a:pP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SUNDFELD,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Carlos Ari.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sz="17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sz="1700" i="1" dirty="0">
                <a:latin typeface="Segoe UI" panose="020B0502040204020203" pitchFamily="34" charset="0"/>
                <a:cs typeface="Segoe UI" panose="020B0502040204020203" pitchFamily="34" charset="0"/>
              </a:rPr>
              <a:t>céticos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. São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700" dirty="0">
                <a:latin typeface="Segoe UI" panose="020B0502040204020203" pitchFamily="34" charset="0"/>
                <a:cs typeface="Segoe UI" panose="020B0502040204020203" pitchFamily="34" charset="0"/>
              </a:rPr>
              <a:t>Malheiros,</a:t>
            </a:r>
            <a:r>
              <a:rPr sz="1700" spc="-1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spc="-5" dirty="0">
                <a:latin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07197" y="1856232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2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82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7" y="38557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" y="1610867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7" y="283463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7" y="4061459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7" y="5285232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7" y="6510528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55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9324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54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467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0" y="0"/>
                </a:moveTo>
                <a:lnTo>
                  <a:pt x="6816725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06923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0" y="0"/>
                </a:moveTo>
                <a:lnTo>
                  <a:pt x="6815074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7647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0" y="0"/>
                </a:moveTo>
                <a:lnTo>
                  <a:pt x="5864225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8371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0" y="0"/>
                </a:moveTo>
                <a:lnTo>
                  <a:pt x="4643374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72143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0" y="0"/>
                </a:moveTo>
                <a:lnTo>
                  <a:pt x="3419475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8220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0" y="0"/>
                </a:moveTo>
                <a:lnTo>
                  <a:pt x="220980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98352" y="0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0" y="0"/>
                </a:moveTo>
                <a:lnTo>
                  <a:pt x="993775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5829300" y="5845174"/>
                </a:moveTo>
                <a:lnTo>
                  <a:pt x="0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4614926" y="4630736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3398901" y="34258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2197100" y="220662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987425" y="993774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9596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73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96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0472" y="0"/>
            <a:ext cx="6816725" cy="6858000"/>
          </a:xfrm>
          <a:custGeom>
            <a:avLst/>
            <a:gdLst/>
            <a:ahLst/>
            <a:cxnLst/>
            <a:rect l="l" t="t" r="r" b="b"/>
            <a:pathLst>
              <a:path w="6816725" h="6858000">
                <a:moveTo>
                  <a:pt x="6816725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0"/>
            <a:ext cx="6815455" cy="6858000"/>
          </a:xfrm>
          <a:custGeom>
            <a:avLst/>
            <a:gdLst/>
            <a:ahLst/>
            <a:cxnLst/>
            <a:rect l="l" t="t" r="r" b="b"/>
            <a:pathLst>
              <a:path w="6815455" h="6858000">
                <a:moveTo>
                  <a:pt x="6815074" y="0"/>
                </a:moveTo>
                <a:lnTo>
                  <a:pt x="0" y="685799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864225" cy="5899150"/>
          </a:xfrm>
          <a:custGeom>
            <a:avLst/>
            <a:gdLst/>
            <a:ahLst/>
            <a:cxnLst/>
            <a:rect l="l" t="t" r="r" b="b"/>
            <a:pathLst>
              <a:path w="5864225" h="5899150">
                <a:moveTo>
                  <a:pt x="5864225" y="0"/>
                </a:moveTo>
                <a:lnTo>
                  <a:pt x="0" y="589915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643755" cy="4672330"/>
          </a:xfrm>
          <a:custGeom>
            <a:avLst/>
            <a:gdLst/>
            <a:ahLst/>
            <a:cxnLst/>
            <a:rect l="l" t="t" r="r" b="b"/>
            <a:pathLst>
              <a:path w="4643755" h="4672330">
                <a:moveTo>
                  <a:pt x="4643501" y="0"/>
                </a:moveTo>
                <a:lnTo>
                  <a:pt x="0" y="467194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3419475" cy="3457575"/>
          </a:xfrm>
          <a:custGeom>
            <a:avLst/>
            <a:gdLst/>
            <a:ahLst/>
            <a:cxnLst/>
            <a:rect l="l" t="t" r="r" b="b"/>
            <a:pathLst>
              <a:path w="3419475" h="3457575">
                <a:moveTo>
                  <a:pt x="3419475" y="0"/>
                </a:moveTo>
                <a:lnTo>
                  <a:pt x="0" y="3457575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2209800" cy="2227580"/>
          </a:xfrm>
          <a:custGeom>
            <a:avLst/>
            <a:gdLst/>
            <a:ahLst/>
            <a:cxnLst/>
            <a:rect l="l" t="t" r="r" b="b"/>
            <a:pathLst>
              <a:path w="2209800" h="2227580">
                <a:moveTo>
                  <a:pt x="2209800" y="0"/>
                </a:moveTo>
                <a:lnTo>
                  <a:pt x="0" y="222732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99016" y="2967942"/>
            <a:ext cx="993775" cy="1003300"/>
          </a:xfrm>
          <a:custGeom>
            <a:avLst/>
            <a:gdLst/>
            <a:ahLst/>
            <a:cxnLst/>
            <a:rect l="l" t="t" r="r" b="b"/>
            <a:pathLst>
              <a:path w="993775" h="1003300">
                <a:moveTo>
                  <a:pt x="993775" y="0"/>
                </a:moveTo>
                <a:lnTo>
                  <a:pt x="0" y="100330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62700" y="1013460"/>
            <a:ext cx="5829300" cy="5845175"/>
          </a:xfrm>
          <a:custGeom>
            <a:avLst/>
            <a:gdLst/>
            <a:ahLst/>
            <a:cxnLst/>
            <a:rect l="l" t="t" r="r" b="b"/>
            <a:pathLst>
              <a:path w="5829300" h="5845175">
                <a:moveTo>
                  <a:pt x="0" y="5845174"/>
                </a:moveTo>
                <a:lnTo>
                  <a:pt x="58293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77328" y="2226564"/>
            <a:ext cx="4615180" cy="4631055"/>
          </a:xfrm>
          <a:custGeom>
            <a:avLst/>
            <a:gdLst/>
            <a:ahLst/>
            <a:cxnLst/>
            <a:rect l="l" t="t" r="r" b="b"/>
            <a:pathLst>
              <a:path w="4615180" h="4631055">
                <a:moveTo>
                  <a:pt x="0" y="4630736"/>
                </a:moveTo>
                <a:lnTo>
                  <a:pt x="4614799" y="0"/>
                </a:lnTo>
              </a:path>
            </a:pathLst>
          </a:custGeom>
          <a:ln w="609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3480" y="3432047"/>
            <a:ext cx="3399154" cy="3425825"/>
          </a:xfrm>
          <a:custGeom>
            <a:avLst/>
            <a:gdLst/>
            <a:ahLst/>
            <a:cxnLst/>
            <a:rect l="l" t="t" r="r" b="b"/>
            <a:pathLst>
              <a:path w="3399154" h="3425825">
                <a:moveTo>
                  <a:pt x="0" y="3425824"/>
                </a:moveTo>
                <a:lnTo>
                  <a:pt x="339877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94392" y="4651247"/>
            <a:ext cx="2197100" cy="2206625"/>
          </a:xfrm>
          <a:custGeom>
            <a:avLst/>
            <a:gdLst/>
            <a:ahLst/>
            <a:cxnLst/>
            <a:rect l="l" t="t" r="r" b="b"/>
            <a:pathLst>
              <a:path w="2197100" h="2206625">
                <a:moveTo>
                  <a:pt x="0" y="2206624"/>
                </a:moveTo>
                <a:lnTo>
                  <a:pt x="219710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204447" y="5864352"/>
            <a:ext cx="987425" cy="993775"/>
          </a:xfrm>
          <a:custGeom>
            <a:avLst/>
            <a:gdLst/>
            <a:ahLst/>
            <a:cxnLst/>
            <a:rect l="l" t="t" r="r" b="b"/>
            <a:pathLst>
              <a:path w="987425" h="993775">
                <a:moveTo>
                  <a:pt x="0" y="993774"/>
                </a:moveTo>
                <a:lnTo>
                  <a:pt x="98742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" y="61722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2192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63067" y="1319275"/>
            <a:ext cx="5401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299845" algn="l"/>
                <a:tab pos="2251075" algn="l"/>
                <a:tab pos="2700655" algn="l"/>
                <a:tab pos="3533140" algn="l"/>
                <a:tab pos="4618355" algn="l"/>
              </a:tabLst>
            </a:pP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Po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sz="16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5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b="1" spc="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P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olít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fu</a:t>
            </a:r>
            <a:r>
              <a:rPr sz="1600" b="1" spc="5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ção  administrativa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poderes</a:t>
            </a:r>
            <a:r>
              <a:rPr sz="1600" b="1" spc="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administrativos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92479" y="2230882"/>
            <a:ext cx="15830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administrativos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1667" y="2654554"/>
            <a:ext cx="18948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3384" algn="l"/>
                <a:tab pos="733425" algn="l"/>
                <a:tab pos="1633855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sen</a:t>
            </a:r>
            <a:r>
              <a:rPr sz="1600" spc="-15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de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21939" y="2654554"/>
            <a:ext cx="7035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“p</a:t>
            </a:r>
            <a:r>
              <a:rPr sz="1600" spc="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der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60140" y="2654554"/>
            <a:ext cx="697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0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-20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600" spc="15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92497" y="2654554"/>
            <a:ext cx="14738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735" algn="l"/>
                <a:tab pos="701040" algn="l"/>
              </a:tabLst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de	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“dever-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92479" y="2849626"/>
            <a:ext cx="7048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poder”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3067" y="3298063"/>
            <a:ext cx="2543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2.	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Hierárquico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391402" y="1270508"/>
            <a:ext cx="2438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06182" y="1270508"/>
            <a:ext cx="19570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b="1"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Normativo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1667" y="1717418"/>
            <a:ext cx="10402570" cy="5632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840730">
              <a:lnSpc>
                <a:spcPct val="100000"/>
              </a:lnSpc>
              <a:spcBef>
                <a:spcPts val="295"/>
              </a:spcBef>
              <a:tabLst>
                <a:tab pos="6242050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I.	</a:t>
            </a:r>
            <a:r>
              <a:rPr sz="1600" spc="-10" dirty="0">
                <a:latin typeface="Segoe UI" panose="020B0502040204020203" pitchFamily="34" charset="0"/>
                <a:cs typeface="Segoe UI" panose="020B0502040204020203" pitchFamily="34" charset="0"/>
              </a:rPr>
              <a:t>Especificidades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do “poder</a:t>
            </a:r>
            <a:r>
              <a:rPr sz="1600" spc="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regulamentar”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413384" algn="l"/>
                <a:tab pos="1590040" algn="l"/>
                <a:tab pos="1856739" algn="l"/>
                <a:tab pos="3845560" algn="l"/>
                <a:tab pos="4347210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I.	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Finalidade	e	instrumentalidade	dos	poderes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91402" y="2197354"/>
            <a:ext cx="4125595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indent="-342900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AutoNum type="alphaLcParenR"/>
              <a:tabLst>
                <a:tab pos="812800" algn="l"/>
                <a:tab pos="81343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Limites do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spc="-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regulamentar</a:t>
            </a:r>
          </a:p>
          <a:p>
            <a:pPr marL="812800" indent="-342900">
              <a:lnSpc>
                <a:spcPct val="100000"/>
              </a:lnSpc>
              <a:spcBef>
                <a:spcPts val="1460"/>
              </a:spcBef>
              <a:buClr>
                <a:srgbClr val="D15A3D"/>
              </a:buClr>
              <a:buAutoNum type="alphaLcParenR"/>
              <a:tabLst>
                <a:tab pos="812800" algn="l"/>
                <a:tab pos="81343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figura </a:t>
            </a: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do “regulamento</a:t>
            </a:r>
            <a:r>
              <a:rPr sz="16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autônomo”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15A3D"/>
              </a:buClr>
              <a:buFont typeface="Verdana"/>
              <a:buAutoNum type="alphaLcParenR"/>
            </a:pP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2800" indent="-342900">
              <a:lnSpc>
                <a:spcPct val="100000"/>
              </a:lnSpc>
              <a:buClr>
                <a:srgbClr val="D15A3D"/>
              </a:buClr>
              <a:buAutoNum type="alphaLcParenR"/>
              <a:tabLst>
                <a:tab pos="812800" algn="l"/>
                <a:tab pos="813435" algn="l"/>
              </a:tabLst>
            </a:pPr>
            <a:r>
              <a:rPr sz="1600" dirty="0">
                <a:latin typeface="Segoe UI" panose="020B0502040204020203" pitchFamily="34" charset="0"/>
                <a:cs typeface="Segoe UI" panose="020B0502040204020203" pitchFamily="34" charset="0"/>
              </a:rPr>
              <a:t>Ministros e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600" spc="-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5" dirty="0">
                <a:latin typeface="Segoe UI" panose="020B0502040204020203" pitchFamily="34" charset="0"/>
                <a:cs typeface="Segoe UI" panose="020B0502040204020203" pitchFamily="34" charset="0"/>
              </a:rPr>
              <a:t>Regulamentar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1943735">
              <a:lnSpc>
                <a:spcPts val="3340"/>
              </a:lnSpc>
              <a:spcBef>
                <a:spcPts val="335"/>
              </a:spcBef>
            </a:pP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4.Poder Disciplinar  </a:t>
            </a:r>
            <a:r>
              <a:rPr sz="1600" b="1" spc="-5" dirty="0">
                <a:latin typeface="Segoe UI" panose="020B0502040204020203" pitchFamily="34" charset="0"/>
                <a:cs typeface="Segoe UI" panose="020B0502040204020203" pitchFamily="34" charset="0"/>
              </a:rPr>
              <a:t>5.Caso</a:t>
            </a:r>
            <a:r>
              <a:rPr sz="1600" b="1" spc="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b="1" spc="-10" dirty="0">
                <a:latin typeface="Segoe UI" panose="020B0502040204020203" pitchFamily="34" charset="0"/>
                <a:cs typeface="Segoe UI" panose="020B0502040204020203" pitchFamily="34" charset="0"/>
              </a:rPr>
              <a:t>prático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563067" y="338454"/>
            <a:ext cx="3729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Sumário de</a:t>
            </a:r>
            <a:r>
              <a:rPr sz="3200" b="1" spc="-9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b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ula</a:t>
            </a:r>
            <a:endParaRPr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Poder Estatal ou Poder Político, Função Administrativa e Poderes Administrativos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253005" y="4122415"/>
            <a:ext cx="5418746" cy="1870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</a:t>
            </a:r>
            <a:r>
              <a:rPr lang="pt-BR" sz="16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estatal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que: coadjuva </a:t>
            </a:r>
            <a:r>
              <a:rPr lang="pt-BR" sz="16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instituições  políticas de cúpula 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da atividade </a:t>
            </a:r>
            <a:r>
              <a:rPr lang="pt-BR" sz="16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governo; organiza 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realização  das </a:t>
            </a:r>
            <a:r>
              <a:rPr lang="pt-BR" sz="16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finalidades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públicas postas pelas instituições políticas de cúpula; produz  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serviços,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bens 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utilidades para </a:t>
            </a:r>
            <a:r>
              <a:rPr lang="pt-BR" sz="1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população.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2008,</a:t>
            </a:r>
            <a:r>
              <a:rPr lang="pt-BR" sz="1600" spc="-1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57).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13912" y="1336178"/>
            <a:ext cx="582351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expressão “poder” possui dois 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sentidos [OLIVEIRA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(p.255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)]: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r>
              <a:rPr lang="pt-BR" sz="1600" b="1" u="sng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Orgânico</a:t>
            </a:r>
            <a:r>
              <a:rPr lang="pt-BR" sz="1600" b="1" u="sng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Centro de imputação do Poder Estatal (Poderes	Executivos, Legislativo e Judiciário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r>
              <a:rPr lang="pt-BR" sz="1600" b="1" u="sng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Funcional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Modo de exercer a função administrativa (poderes normativos, administrativos e 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jurisdicionais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tabLst>
                <a:tab pos="299720" algn="l"/>
              </a:tabLst>
            </a:pPr>
            <a:endParaRPr lang="pt-BR" sz="1600" spc="-5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Relembrando o conceito de “</a:t>
            </a: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administrativa”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6096000" y="1336178"/>
            <a:ext cx="0" cy="4990481"/>
          </a:xfrm>
          <a:prstGeom prst="line">
            <a:avLst/>
          </a:prstGeom>
          <a:ln w="19050">
            <a:solidFill>
              <a:srgbClr val="DE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 rot="10800000" flipV="1">
            <a:off x="6376083" y="1351567"/>
            <a:ext cx="5535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CE5A3D"/>
              </a:buClr>
              <a:buFont typeface="Wingdings"/>
              <a:buChar char=""/>
              <a:tabLst>
                <a:tab pos="299720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poderes administrativos se subdividem em 03 (três) espécies de</a:t>
            </a:r>
            <a:r>
              <a:rPr lang="pt-BR" sz="1600" spc="16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poderes:</a:t>
            </a: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64"/>
          <p:cNvSpPr/>
          <p:nvPr/>
        </p:nvSpPr>
        <p:spPr>
          <a:xfrm>
            <a:off x="6229522" y="3027404"/>
            <a:ext cx="2185429" cy="97733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1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PODERES ADMINISTRATIVOS</a:t>
            </a:r>
          </a:p>
          <a:p>
            <a:pPr algn="ctr"/>
            <a:endParaRPr lang="pt-BR" sz="1500" dirty="0"/>
          </a:p>
        </p:txBody>
      </p:sp>
      <p:sp>
        <p:nvSpPr>
          <p:cNvPr id="15" name="object 77"/>
          <p:cNvSpPr/>
          <p:nvPr/>
        </p:nvSpPr>
        <p:spPr>
          <a:xfrm>
            <a:off x="8597208" y="2646628"/>
            <a:ext cx="451184" cy="1719443"/>
          </a:xfrm>
          <a:custGeom>
            <a:avLst/>
            <a:gdLst/>
            <a:ahLst/>
            <a:cxnLst/>
            <a:rect l="l" t="t" r="r" b="b"/>
            <a:pathLst>
              <a:path w="139064" h="1584960">
                <a:moveTo>
                  <a:pt x="138684" y="1584959"/>
                </a:moveTo>
                <a:lnTo>
                  <a:pt x="111668" y="1584047"/>
                </a:lnTo>
                <a:lnTo>
                  <a:pt x="89630" y="1581562"/>
                </a:lnTo>
                <a:lnTo>
                  <a:pt x="74783" y="1577887"/>
                </a:lnTo>
                <a:lnTo>
                  <a:pt x="69341" y="1573402"/>
                </a:lnTo>
                <a:lnTo>
                  <a:pt x="69341" y="804036"/>
                </a:lnTo>
                <a:lnTo>
                  <a:pt x="63900" y="799552"/>
                </a:lnTo>
                <a:lnTo>
                  <a:pt x="49053" y="795877"/>
                </a:lnTo>
                <a:lnTo>
                  <a:pt x="27015" y="793392"/>
                </a:lnTo>
                <a:lnTo>
                  <a:pt x="0" y="792479"/>
                </a:lnTo>
                <a:lnTo>
                  <a:pt x="27015" y="791567"/>
                </a:lnTo>
                <a:lnTo>
                  <a:pt x="49053" y="789082"/>
                </a:lnTo>
                <a:lnTo>
                  <a:pt x="63900" y="785407"/>
                </a:lnTo>
                <a:lnTo>
                  <a:pt x="69341" y="780922"/>
                </a:lnTo>
                <a:lnTo>
                  <a:pt x="69341" y="11556"/>
                </a:lnTo>
                <a:lnTo>
                  <a:pt x="74783" y="7072"/>
                </a:lnTo>
                <a:lnTo>
                  <a:pt x="89630" y="3397"/>
                </a:lnTo>
                <a:lnTo>
                  <a:pt x="111668" y="912"/>
                </a:lnTo>
                <a:lnTo>
                  <a:pt x="138684" y="0"/>
                </a:lnTo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21" name="Retângulo 20"/>
          <p:cNvSpPr/>
          <p:nvPr/>
        </p:nvSpPr>
        <p:spPr>
          <a:xfrm>
            <a:off x="9143997" y="2490340"/>
            <a:ext cx="18322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lang="pt-BR" sz="1500" spc="-3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Hierárquico</a:t>
            </a:r>
            <a:r>
              <a:rPr lang="pt-BR" sz="15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4"/>
          <p:cNvSpPr txBox="1"/>
          <p:nvPr/>
        </p:nvSpPr>
        <p:spPr>
          <a:xfrm>
            <a:off x="9143997" y="3384521"/>
            <a:ext cx="290143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spc="-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500" spc="-3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Normativo</a:t>
            </a:r>
            <a:r>
              <a:rPr sz="15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5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500" b="1" spc="-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egulamentar</a:t>
            </a:r>
            <a:endParaRPr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object 76"/>
          <p:cNvSpPr txBox="1"/>
          <p:nvPr/>
        </p:nvSpPr>
        <p:spPr>
          <a:xfrm>
            <a:off x="9143997" y="4239501"/>
            <a:ext cx="2577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sz="1500" spc="-2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500" b="1" spc="-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Disciplinar</a:t>
            </a:r>
            <a:endParaRPr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Poder Estatal ou Poder Político, Função Administrativa e Poderes </a:t>
            </a:r>
            <a:r>
              <a:rPr lang="pt-BR" sz="3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551793" y="1951126"/>
            <a:ext cx="5281448" cy="1186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“Os poderes administrativos são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prerrogativas instrumentais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devem ser exercidas para o </a:t>
            </a:r>
            <a:r>
              <a:rPr lang="pt-BR" sz="17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atendimento das finalidades estatais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(OLIVEIRA, 253)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5373" y="3444824"/>
            <a:ext cx="572870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 sentido de “poder-dever” e de “dever-poder”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5373" y="4061079"/>
            <a:ext cx="479959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“Poder”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administrativo?</a:t>
            </a:r>
          </a:p>
          <a:p>
            <a:pPr marL="12700" marR="5080" algn="just">
              <a:spcBef>
                <a:spcPts val="340"/>
              </a:spcBef>
              <a:buClr>
                <a:srgbClr val="D15A3D"/>
              </a:buClr>
              <a:tabLst>
                <a:tab pos="469900" algn="l"/>
              </a:tabLst>
            </a:pP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“Poder-Dever”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administrativo?</a:t>
            </a:r>
          </a:p>
          <a:p>
            <a:pPr marL="12700" marR="5080" algn="just">
              <a:spcBef>
                <a:spcPts val="340"/>
              </a:spcBef>
              <a:buClr>
                <a:srgbClr val="D15A3D"/>
              </a:buClr>
              <a:tabLst>
                <a:tab pos="469900" algn="l"/>
              </a:tabLst>
            </a:pP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“Dever-Poder”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administrativo?</a:t>
            </a:r>
          </a:p>
        </p:txBody>
      </p:sp>
      <p:sp>
        <p:nvSpPr>
          <p:cNvPr id="12" name="object 108"/>
          <p:cNvSpPr/>
          <p:nvPr/>
        </p:nvSpPr>
        <p:spPr>
          <a:xfrm rot="877453">
            <a:off x="3935061" y="4298322"/>
            <a:ext cx="2219813" cy="1724105"/>
          </a:xfrm>
          <a:custGeom>
            <a:avLst/>
            <a:gdLst/>
            <a:ahLst/>
            <a:cxnLst/>
            <a:rect l="l" t="t" r="r" b="b"/>
            <a:pathLst>
              <a:path w="3228340" h="2214879">
                <a:moveTo>
                  <a:pt x="1542145" y="1602041"/>
                </a:moveTo>
                <a:lnTo>
                  <a:pt x="1152905" y="1602041"/>
                </a:lnTo>
                <a:lnTo>
                  <a:pt x="1267968" y="2214372"/>
                </a:lnTo>
                <a:lnTo>
                  <a:pt x="1542145" y="1602041"/>
                </a:lnTo>
                <a:close/>
              </a:path>
              <a:path w="3228340" h="2214879">
                <a:moveTo>
                  <a:pt x="2084655" y="1531099"/>
                </a:moveTo>
                <a:lnTo>
                  <a:pt x="1573910" y="1531099"/>
                </a:lnTo>
                <a:lnTo>
                  <a:pt x="1979549" y="2023376"/>
                </a:lnTo>
                <a:lnTo>
                  <a:pt x="2084655" y="1531099"/>
                </a:lnTo>
                <a:close/>
              </a:path>
              <a:path w="3228340" h="2214879">
                <a:moveTo>
                  <a:pt x="2573589" y="1482089"/>
                </a:moveTo>
                <a:lnTo>
                  <a:pt x="2095119" y="1482089"/>
                </a:lnTo>
                <a:lnTo>
                  <a:pt x="2711577" y="1855050"/>
                </a:lnTo>
                <a:lnTo>
                  <a:pt x="2573589" y="1482089"/>
                </a:lnTo>
                <a:close/>
              </a:path>
              <a:path w="3228340" h="2214879">
                <a:moveTo>
                  <a:pt x="2553868" y="1428788"/>
                </a:moveTo>
                <a:lnTo>
                  <a:pt x="846835" y="1428788"/>
                </a:lnTo>
                <a:lnTo>
                  <a:pt x="711580" y="1806041"/>
                </a:lnTo>
                <a:lnTo>
                  <a:pt x="1152905" y="1602041"/>
                </a:lnTo>
                <a:lnTo>
                  <a:pt x="1542145" y="1602041"/>
                </a:lnTo>
                <a:lnTo>
                  <a:pt x="1573910" y="1531099"/>
                </a:lnTo>
                <a:lnTo>
                  <a:pt x="2084655" y="1531099"/>
                </a:lnTo>
                <a:lnTo>
                  <a:pt x="2095119" y="1482089"/>
                </a:lnTo>
                <a:lnTo>
                  <a:pt x="2573589" y="1482089"/>
                </a:lnTo>
                <a:lnTo>
                  <a:pt x="2553868" y="1428788"/>
                </a:lnTo>
                <a:close/>
              </a:path>
              <a:path w="3228340" h="2214879">
                <a:moveTo>
                  <a:pt x="55245" y="235331"/>
                </a:moveTo>
                <a:lnTo>
                  <a:pt x="691388" y="780922"/>
                </a:lnTo>
                <a:lnTo>
                  <a:pt x="0" y="883157"/>
                </a:lnTo>
                <a:lnTo>
                  <a:pt x="556259" y="1207134"/>
                </a:lnTo>
                <a:lnTo>
                  <a:pt x="20193" y="1495412"/>
                </a:lnTo>
                <a:lnTo>
                  <a:pt x="846835" y="1428788"/>
                </a:lnTo>
                <a:lnTo>
                  <a:pt x="2553868" y="1428788"/>
                </a:lnTo>
                <a:lnTo>
                  <a:pt x="2516124" y="1326768"/>
                </a:lnTo>
                <a:lnTo>
                  <a:pt x="3154039" y="1326768"/>
                </a:lnTo>
                <a:lnTo>
                  <a:pt x="2631185" y="1073911"/>
                </a:lnTo>
                <a:lnTo>
                  <a:pt x="3152648" y="834135"/>
                </a:lnTo>
                <a:lnTo>
                  <a:pt x="2495930" y="749934"/>
                </a:lnTo>
                <a:lnTo>
                  <a:pt x="2583191" y="647953"/>
                </a:lnTo>
                <a:lnTo>
                  <a:pt x="1092707" y="647953"/>
                </a:lnTo>
                <a:lnTo>
                  <a:pt x="55245" y="235331"/>
                </a:lnTo>
                <a:close/>
              </a:path>
              <a:path w="3228340" h="2214879">
                <a:moveTo>
                  <a:pt x="3154039" y="1326768"/>
                </a:moveTo>
                <a:lnTo>
                  <a:pt x="2516124" y="1326768"/>
                </a:lnTo>
                <a:lnTo>
                  <a:pt x="3227831" y="1362455"/>
                </a:lnTo>
                <a:lnTo>
                  <a:pt x="3154039" y="1326768"/>
                </a:lnTo>
                <a:close/>
              </a:path>
              <a:path w="3228340" h="2214879">
                <a:moveTo>
                  <a:pt x="1248155" y="235331"/>
                </a:moveTo>
                <a:lnTo>
                  <a:pt x="1092707" y="647953"/>
                </a:lnTo>
                <a:lnTo>
                  <a:pt x="2583191" y="647953"/>
                </a:lnTo>
                <a:lnTo>
                  <a:pt x="2628832" y="594613"/>
                </a:lnTo>
                <a:lnTo>
                  <a:pt x="1613916" y="594613"/>
                </a:lnTo>
                <a:lnTo>
                  <a:pt x="1248155" y="235331"/>
                </a:lnTo>
                <a:close/>
              </a:path>
              <a:path w="3228340" h="2214879">
                <a:moveTo>
                  <a:pt x="2170176" y="0"/>
                </a:moveTo>
                <a:lnTo>
                  <a:pt x="1613916" y="594613"/>
                </a:lnTo>
                <a:lnTo>
                  <a:pt x="2628832" y="594613"/>
                </a:lnTo>
                <a:lnTo>
                  <a:pt x="2670561" y="545845"/>
                </a:lnTo>
                <a:lnTo>
                  <a:pt x="2115311" y="545845"/>
                </a:lnTo>
                <a:lnTo>
                  <a:pt x="2170176" y="0"/>
                </a:lnTo>
                <a:close/>
              </a:path>
              <a:path w="3228340" h="2214879">
                <a:moveTo>
                  <a:pt x="2746629" y="456945"/>
                </a:moveTo>
                <a:lnTo>
                  <a:pt x="2115311" y="545845"/>
                </a:lnTo>
                <a:lnTo>
                  <a:pt x="2670561" y="545845"/>
                </a:lnTo>
                <a:lnTo>
                  <a:pt x="2746629" y="456945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0"/>
          <p:cNvSpPr txBox="1"/>
          <p:nvPr/>
        </p:nvSpPr>
        <p:spPr>
          <a:xfrm>
            <a:off x="4236294" y="4873354"/>
            <a:ext cx="1617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 </a:t>
            </a:r>
            <a:r>
              <a:rPr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1400" spc="-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verdadeira</a:t>
            </a:r>
            <a:endParaRPr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400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ratio </a:t>
            </a:r>
            <a:r>
              <a:rPr sz="14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sz="1400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</a:t>
            </a:r>
            <a:r>
              <a:rPr lang="pt-BR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“?</a:t>
            </a:r>
            <a:endParaRPr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1793" y="1212610"/>
            <a:ext cx="54222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Finalidade e Instrumentalidade dos Poderes Administrativos</a:t>
            </a:r>
          </a:p>
          <a:p>
            <a:endParaRPr lang="pt-BR" sz="17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6096000" y="1336178"/>
            <a:ext cx="0" cy="4990481"/>
          </a:xfrm>
          <a:prstGeom prst="line">
            <a:avLst/>
          </a:prstGeom>
          <a:ln w="19050">
            <a:solidFill>
              <a:srgbClr val="DE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336566" y="1298057"/>
            <a:ext cx="5422287" cy="570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 sentido de “poder-dever” e de “dever-poder</a:t>
            </a:r>
            <a:r>
              <a:rPr lang="pt-BR" sz="16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”</a:t>
            </a:r>
          </a:p>
          <a:p>
            <a:pPr algn="just"/>
            <a:endParaRPr lang="pt-BR" sz="16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pt-BR" sz="1600" i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Independentemente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terminologia adotada 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os poderes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administrativos se caracterizam por</a:t>
            </a:r>
            <a:r>
              <a:rPr lang="pt-BR" sz="1600" spc="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serem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6810" indent="-286385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lang="pt-BR" sz="16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Irrenunciáveis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1146810" indent="-286385">
              <a:lnSpc>
                <a:spcPct val="100000"/>
              </a:lnSpc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Indisponíveis</a:t>
            </a: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6810" indent="-286385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Inerentes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atingimento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lang="pt-BR" sz="1600" b="1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finalidade</a:t>
            </a:r>
            <a:r>
              <a:rPr lang="pt-BR" sz="1600" b="1" spc="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146810" indent="-286385">
              <a:lnSpc>
                <a:spcPct val="100000"/>
              </a:lnSpc>
              <a:spcBef>
                <a:spcPts val="595"/>
              </a:spcBef>
              <a:buClr>
                <a:srgbClr val="D15A3D"/>
              </a:buClr>
              <a:buFont typeface="Wingdings"/>
              <a:buChar char=""/>
              <a:tabLst>
                <a:tab pos="1147445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Exercidos somente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consonância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finalidade pública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</a:t>
            </a:r>
            <a:r>
              <a:rPr lang="pt-BR" sz="1600" spc="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inerente.</a:t>
            </a: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16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pt-BR" sz="17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6336564" y="1703870"/>
            <a:ext cx="5422287" cy="2094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exercício da função administrativa “</a:t>
            </a: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exercício do poder não é livre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mas, pela  impossibilidade de separá-lo de um fim, apresenta-se inevitavelmente condicionado a requisitos  que justificam a atuação e orientam seu concreto desenvolvimento. Na função, o dever surge  como elemento ínsito ao poder, e desse modo a Administração concretiza, na sua atuação, o  poder conferido pela norma, </a:t>
            </a: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atendimento de um fim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(MEDAUAR, 2014, p. 126)</a:t>
            </a:r>
          </a:p>
        </p:txBody>
      </p:sp>
    </p:spTree>
    <p:extLst>
      <p:ext uri="{BB962C8B-B14F-4D97-AF65-F5344CB8AC3E}">
        <p14:creationId xmlns:p14="http://schemas.microsoft.com/office/powerpoint/2010/main" val="26545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86588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O Poder Hierárquico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445292" y="5029200"/>
            <a:ext cx="11301416" cy="1515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“Modelo de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organização vertical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Administração  Pública, através do qual se estabelece um vínculo  jurídico entre uma pluralidade de órgãos da mesma  pessoa coletiva, conferindo-se a um deles  competência para dispor da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vontade decisória de  todos os restantes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os quais se encontram adstritos a  um dever legal de obediência” (OTERO, 2003, pp.  76,77)</a:t>
            </a:r>
          </a:p>
        </p:txBody>
      </p:sp>
      <p:sp>
        <p:nvSpPr>
          <p:cNvPr id="5" name="object 24"/>
          <p:cNvSpPr txBox="1"/>
          <p:nvPr/>
        </p:nvSpPr>
        <p:spPr>
          <a:xfrm>
            <a:off x="5871768" y="892582"/>
            <a:ext cx="5598090" cy="38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seio da hierarquia, </a:t>
            </a:r>
            <a:r>
              <a:rPr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hierarca</a:t>
            </a:r>
            <a:r>
              <a:rPr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tem </a:t>
            </a:r>
            <a:r>
              <a:rPr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de  </a:t>
            </a:r>
            <a:r>
              <a:rPr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ingerência </a:t>
            </a:r>
            <a:r>
              <a:rPr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sobre </a:t>
            </a:r>
            <a:r>
              <a:rPr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própria </a:t>
            </a:r>
            <a:r>
              <a:rPr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formação </a:t>
            </a:r>
            <a:r>
              <a:rPr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 </a:t>
            </a:r>
            <a:r>
              <a:rPr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vontade</a:t>
            </a:r>
            <a:r>
              <a:rPr sz="1700" b="1" spc="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700" b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administrativa</a:t>
            </a:r>
            <a:r>
              <a:rPr sz="17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1700" spc="-5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z="1700" spc="-5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Prerrogativas do Hierarca: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7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ordens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Controlar ou Fiscalizar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Alterar exercício da competência (avocação/delegação)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Resolver conflitos de atribuições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+mj-lt"/>
              <a:buAutoNum type="romanUcPeriod"/>
              <a:tabLst>
                <a:tab pos="551180" algn="l"/>
              </a:tabLst>
            </a:pP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Exercer o poder disciplinar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7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Hierarquia	x Supervisão / Vinculação / Tutela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339213" y="3655789"/>
            <a:ext cx="5014452" cy="779145"/>
          </a:xfrm>
          <a:custGeom>
            <a:avLst/>
            <a:gdLst/>
            <a:ahLst/>
            <a:cxnLst/>
            <a:rect l="l" t="t" r="r" b="b"/>
            <a:pathLst>
              <a:path w="5200015" h="779145">
                <a:moveTo>
                  <a:pt x="4679823" y="0"/>
                </a:moveTo>
                <a:lnTo>
                  <a:pt x="520090" y="0"/>
                </a:lnTo>
                <a:lnTo>
                  <a:pt x="0" y="778764"/>
                </a:lnTo>
                <a:lnTo>
                  <a:pt x="5199888" y="778764"/>
                </a:lnTo>
                <a:lnTo>
                  <a:pt x="4679823" y="0"/>
                </a:lnTo>
                <a:close/>
              </a:path>
            </a:pathLst>
          </a:custGeom>
          <a:solidFill>
            <a:srgbClr val="F6D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840658" y="2904317"/>
            <a:ext cx="4041058" cy="779145"/>
          </a:xfrm>
          <a:custGeom>
            <a:avLst/>
            <a:gdLst/>
            <a:ahLst/>
            <a:cxnLst/>
            <a:rect l="l" t="t" r="r" b="b"/>
            <a:pathLst>
              <a:path w="4159250" h="779145">
                <a:moveTo>
                  <a:pt x="3638930" y="0"/>
                </a:moveTo>
                <a:lnTo>
                  <a:pt x="520090" y="0"/>
                </a:lnTo>
                <a:lnTo>
                  <a:pt x="0" y="778763"/>
                </a:lnTo>
                <a:lnTo>
                  <a:pt x="4158996" y="778763"/>
                </a:lnTo>
                <a:lnTo>
                  <a:pt x="3638930" y="0"/>
                </a:lnTo>
                <a:close/>
              </a:path>
            </a:pathLst>
          </a:custGeom>
          <a:solidFill>
            <a:srgbClr val="ECB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7354" y="2182869"/>
            <a:ext cx="3086129" cy="779145"/>
          </a:xfrm>
          <a:custGeom>
            <a:avLst/>
            <a:gdLst/>
            <a:ahLst/>
            <a:cxnLst/>
            <a:rect l="l" t="t" r="r" b="b"/>
            <a:pathLst>
              <a:path w="3119754" h="779145">
                <a:moveTo>
                  <a:pt x="2599563" y="0"/>
                </a:moveTo>
                <a:lnTo>
                  <a:pt x="520065" y="0"/>
                </a:lnTo>
                <a:lnTo>
                  <a:pt x="0" y="778764"/>
                </a:lnTo>
                <a:lnTo>
                  <a:pt x="3119628" y="778764"/>
                </a:lnTo>
                <a:lnTo>
                  <a:pt x="2599563" y="0"/>
                </a:lnTo>
                <a:close/>
              </a:path>
            </a:pathLst>
          </a:custGeom>
          <a:solidFill>
            <a:srgbClr val="E29C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1824566" y="1441212"/>
            <a:ext cx="2080260" cy="777240"/>
          </a:xfrm>
          <a:custGeom>
            <a:avLst/>
            <a:gdLst/>
            <a:ahLst/>
            <a:cxnLst/>
            <a:rect l="l" t="t" r="r" b="b"/>
            <a:pathLst>
              <a:path w="2080260" h="777239">
                <a:moveTo>
                  <a:pt x="1561210" y="0"/>
                </a:moveTo>
                <a:lnTo>
                  <a:pt x="519048" y="0"/>
                </a:lnTo>
                <a:lnTo>
                  <a:pt x="0" y="777239"/>
                </a:lnTo>
                <a:lnTo>
                  <a:pt x="2080259" y="777239"/>
                </a:lnTo>
                <a:lnTo>
                  <a:pt x="1561210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2344949" y="671326"/>
            <a:ext cx="1039494" cy="779145"/>
          </a:xfrm>
          <a:custGeom>
            <a:avLst/>
            <a:gdLst/>
            <a:ahLst/>
            <a:cxnLst/>
            <a:rect l="l" t="t" r="r" b="b"/>
            <a:pathLst>
              <a:path w="1039495" h="779144">
                <a:moveTo>
                  <a:pt x="519683" y="0"/>
                </a:moveTo>
                <a:lnTo>
                  <a:pt x="0" y="778763"/>
                </a:lnTo>
                <a:lnTo>
                  <a:pt x="1039367" y="778763"/>
                </a:lnTo>
                <a:lnTo>
                  <a:pt x="519683" y="0"/>
                </a:lnTo>
                <a:close/>
              </a:path>
            </a:pathLst>
          </a:custGeom>
          <a:solidFill>
            <a:srgbClr val="A33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1879939" y="3826353"/>
            <a:ext cx="2107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Servidores</a:t>
            </a:r>
            <a:endParaRPr lang="pt-BR" sz="3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1695026" y="3156022"/>
            <a:ext cx="233934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Secretarias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911560" y="2240565"/>
            <a:ext cx="1906272" cy="70724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7625" marR="5080" indent="-35560" algn="ctr">
              <a:lnSpc>
                <a:spcPts val="2480"/>
              </a:lnSpc>
              <a:spcBef>
                <a:spcPts val="515"/>
              </a:spcBef>
            </a:pPr>
            <a:r>
              <a:rPr sz="24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400" b="1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cret</a:t>
            </a:r>
            <a:r>
              <a:rPr sz="24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ários  Executivos</a:t>
            </a:r>
            <a:endParaRPr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2095234" y="1572673"/>
            <a:ext cx="1538924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ctr">
              <a:lnSpc>
                <a:spcPts val="2240"/>
              </a:lnSpc>
              <a:spcBef>
                <a:spcPts val="100"/>
              </a:spcBef>
            </a:pP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Ministros</a:t>
            </a:r>
          </a:p>
          <a:p>
            <a:pPr marL="12700" algn="ctr">
              <a:lnSpc>
                <a:spcPts val="2240"/>
              </a:lnSpc>
            </a:pP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b="1" spc="-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</a:t>
            </a:r>
          </a:p>
        </p:txBody>
      </p:sp>
      <p:sp>
        <p:nvSpPr>
          <p:cNvPr id="18" name="object 8"/>
          <p:cNvSpPr txBox="1"/>
          <p:nvPr/>
        </p:nvSpPr>
        <p:spPr>
          <a:xfrm>
            <a:off x="2076977" y="1140471"/>
            <a:ext cx="1538924" cy="259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ctr">
              <a:lnSpc>
                <a:spcPts val="2240"/>
              </a:lnSpc>
              <a:spcBef>
                <a:spcPts val="100"/>
              </a:spcBef>
            </a:pPr>
            <a:r>
              <a:rPr lang="pt-BR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Presidente</a:t>
            </a:r>
            <a:endParaRPr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object 70"/>
          <p:cNvSpPr/>
          <p:nvPr/>
        </p:nvSpPr>
        <p:spPr>
          <a:xfrm>
            <a:off x="2409472" y="2321052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1"/>
          <p:cNvSpPr/>
          <p:nvPr/>
        </p:nvSpPr>
        <p:spPr>
          <a:xfrm>
            <a:off x="2712462" y="2541933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3"/>
          <p:cNvSpPr txBox="1"/>
          <p:nvPr/>
        </p:nvSpPr>
        <p:spPr>
          <a:xfrm>
            <a:off x="3007546" y="2892315"/>
            <a:ext cx="1162432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N</a:t>
            </a:r>
            <a:r>
              <a:rPr sz="1700" b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ormativo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29363" y="3776528"/>
            <a:ext cx="7137611" cy="190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bject 74"/>
          <p:cNvSpPr/>
          <p:nvPr/>
        </p:nvSpPr>
        <p:spPr>
          <a:xfrm>
            <a:off x="229363" y="3974144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5"/>
          <p:cNvSpPr/>
          <p:nvPr/>
        </p:nvSpPr>
        <p:spPr>
          <a:xfrm>
            <a:off x="435387" y="4243588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3"/>
          <p:cNvSpPr txBox="1"/>
          <p:nvPr/>
        </p:nvSpPr>
        <p:spPr>
          <a:xfrm>
            <a:off x="509852" y="4535852"/>
            <a:ext cx="1657158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Regulamentar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77"/>
          <p:cNvSpPr/>
          <p:nvPr/>
        </p:nvSpPr>
        <p:spPr>
          <a:xfrm>
            <a:off x="2821303" y="3981878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8"/>
          <p:cNvSpPr/>
          <p:nvPr/>
        </p:nvSpPr>
        <p:spPr>
          <a:xfrm>
            <a:off x="3032903" y="4223206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3"/>
          <p:cNvSpPr txBox="1"/>
          <p:nvPr/>
        </p:nvSpPr>
        <p:spPr>
          <a:xfrm>
            <a:off x="3128345" y="4559465"/>
            <a:ext cx="1657158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Legislativa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object 77"/>
          <p:cNvSpPr/>
          <p:nvPr/>
        </p:nvSpPr>
        <p:spPr>
          <a:xfrm>
            <a:off x="5457444" y="4036052"/>
            <a:ext cx="1738884" cy="110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8"/>
          <p:cNvSpPr/>
          <p:nvPr/>
        </p:nvSpPr>
        <p:spPr>
          <a:xfrm>
            <a:off x="5645092" y="4223206"/>
            <a:ext cx="1752600" cy="1120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3"/>
          <p:cNvSpPr txBox="1"/>
          <p:nvPr/>
        </p:nvSpPr>
        <p:spPr>
          <a:xfrm>
            <a:off x="5675811" y="4307237"/>
            <a:ext cx="1691163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Outras espécies de competências normativas</a:t>
            </a:r>
            <a:endParaRPr sz="17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5386" y="1001136"/>
            <a:ext cx="1131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E3B2A"/>
              </a:buClr>
              <a:buFont typeface="Wingdings" panose="05000000000000000000" pitchFamily="2" charset="2"/>
              <a:buChar char="Ø"/>
            </a:pPr>
            <a:r>
              <a:rPr lang="pt-BR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Competência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normativa </a:t>
            </a:r>
            <a:r>
              <a:rPr lang="pt-BR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consiste no poder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de produzir normas que geram comandos destinados a  regular </a:t>
            </a:r>
            <a:r>
              <a:rPr lang="pt-BR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uma conduta</a:t>
            </a:r>
          </a:p>
          <a:p>
            <a:pPr marL="285750" indent="-285750">
              <a:buClr>
                <a:srgbClr val="DE3B2A"/>
              </a:buClr>
              <a:buFont typeface="Wingdings" panose="05000000000000000000" pitchFamily="2" charset="2"/>
              <a:buChar char="Ø"/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DE3B2A"/>
              </a:buClr>
              <a:buFont typeface="Wingdings" panose="05000000000000000000" pitchFamily="2" charset="2"/>
              <a:buChar char="Ø"/>
            </a:pPr>
            <a:r>
              <a:rPr lang="pt-BR" spc="-5" dirty="0" smtClean="0">
                <a:latin typeface="Segoe UI" panose="020B0502040204020203" pitchFamily="34" charset="0"/>
                <a:cs typeface="Segoe UI" panose="020B0502040204020203" pitchFamily="34" charset="0"/>
              </a:rPr>
              <a:t>Nem todas as normas jurídicas são produzidas a partir de leis</a:t>
            </a:r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8189801" y="1832350"/>
            <a:ext cx="3556905" cy="4271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just">
              <a:tabLst>
                <a:tab pos="398145" algn="l"/>
                <a:tab pos="652780" algn="l"/>
                <a:tab pos="1071880" algn="l"/>
                <a:tab pos="1156970" algn="l"/>
                <a:tab pos="1250315" algn="l"/>
                <a:tab pos="1329690" algn="l"/>
                <a:tab pos="1515110" algn="l"/>
                <a:tab pos="1537970" algn="l"/>
                <a:tab pos="1621790" algn="l"/>
                <a:tab pos="1670685" algn="l"/>
                <a:tab pos="1701164" algn="l"/>
                <a:tab pos="2106930" algn="l"/>
                <a:tab pos="2162810" algn="l"/>
                <a:tab pos="2306320" algn="l"/>
                <a:tab pos="2472690" algn="l"/>
                <a:tab pos="2570480" algn="l"/>
                <a:tab pos="2602230" algn="l"/>
                <a:tab pos="2759075" algn="l"/>
                <a:tab pos="2815590" algn="l"/>
                <a:tab pos="2896235" algn="l"/>
                <a:tab pos="2978785" algn="l"/>
                <a:tab pos="3030220" algn="l"/>
                <a:tab pos="3383915" algn="l"/>
                <a:tab pos="3423920" algn="l"/>
                <a:tab pos="3470910" algn="l"/>
                <a:tab pos="3670300" algn="l"/>
                <a:tab pos="3876040" algn="l"/>
                <a:tab pos="4019550" algn="l"/>
              </a:tabLst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“Segundo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lição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Miguel </a:t>
            </a:r>
            <a:r>
              <a:rPr lang="pt-BR" sz="1600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odem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pt-BR" sz="1600" spc="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atos nor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ativos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originários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rivado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“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inário</a:t>
            </a:r>
            <a:r>
              <a:rPr lang="pt-BR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izem 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em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um órg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tat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virtude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própria, ou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tor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i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mediat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	d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tam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nte 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tuição,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edição	de  r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oras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 novo’; </a:t>
            </a:r>
            <a:r>
              <a:rPr lang="pt-BR" sz="16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mp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1600" spc="-53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6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pt-BR" sz="1600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emanados do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Legislativo.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Já os atos  normativos </a:t>
            </a:r>
            <a:r>
              <a:rPr lang="pt-BR" sz="16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derivados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têm por  objeto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‘explicitação ou  especificação de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conteúdo  normativo preexistente, visando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 sua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execução no plano da práxis’.”  (DI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PIETRO, p.</a:t>
            </a:r>
            <a:r>
              <a:rPr lang="pt-BR" sz="1600" spc="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91)</a:t>
            </a:r>
            <a:endParaRPr lang="pt-BR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196328" y="2038102"/>
            <a:ext cx="781024" cy="340468"/>
          </a:xfrm>
          <a:prstGeom prst="straightConnector1">
            <a:avLst/>
          </a:prstGeom>
          <a:ln>
            <a:solidFill>
              <a:srgbClr val="DE3B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9897" y="1135666"/>
            <a:ext cx="689359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Legislativa</a:t>
            </a:r>
            <a:r>
              <a:rPr lang="pt-BR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normativa originária: 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LEIS 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0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62750" y="1199412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Jurisdicional: </a:t>
            </a:r>
            <a:endParaRPr lang="pt-BR" b="1" spc="-5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normativa derivada: 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Sentenças, decisões, etc.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65493" y="2630602"/>
            <a:ext cx="6096000" cy="2687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Administrativa</a:t>
            </a:r>
            <a:r>
              <a:rPr lang="pt-BR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007745" marR="5080" lvl="1" indent="-537845" algn="just">
              <a:spcBef>
                <a:spcPts val="1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normativa derivada: 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DECRETOS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REGULAMENTOS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REGIMENTOS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RESOLUÇÕES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DELIBERAÇÕES</a:t>
            </a:r>
          </a:p>
          <a:p>
            <a:pPr marL="1464945" marR="5080" lvl="2" indent="-537845" algn="just">
              <a:spcBef>
                <a:spcPts val="100"/>
              </a:spcBef>
              <a:buClr>
                <a:srgbClr val="D15A3D"/>
              </a:buClr>
              <a:buFont typeface="Courier New" panose="02070309020205020404" pitchFamily="49" charset="0"/>
              <a:buChar char="o"/>
              <a:tabLst>
                <a:tab pos="551180" algn="l"/>
              </a:tabLst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CONTRATOS</a:t>
            </a:r>
          </a:p>
        </p:txBody>
      </p:sp>
    </p:spTree>
    <p:extLst>
      <p:ext uri="{BB962C8B-B14F-4D97-AF65-F5344CB8AC3E}">
        <p14:creationId xmlns:p14="http://schemas.microsoft.com/office/powerpoint/2010/main" val="40217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Normativo</a:t>
            </a:r>
          </a:p>
          <a:p>
            <a:pPr algn="just"/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1362902-5D3D-46E9-AA6D-BC34E32CDD4D}"/>
              </a:ext>
            </a:extLst>
          </p:cNvPr>
          <p:cNvSpPr/>
          <p:nvPr/>
        </p:nvSpPr>
        <p:spPr>
          <a:xfrm>
            <a:off x="370639" y="1687098"/>
            <a:ext cx="5478367" cy="21344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just">
              <a:spcBef>
                <a:spcPts val="100"/>
              </a:spcBef>
            </a:pP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regulamentar constitui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atributo próprio,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inerente ao exercício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 administrativa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em caráter majoritariamente conferida ao poder executivo”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(FERRAZ, </a:t>
            </a:r>
            <a:r>
              <a:rPr lang="pt-BR" sz="17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108)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dessa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“o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regulamentar destina-se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explicitar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teor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leis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preparando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 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execução,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complementando-as,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caso.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</a:t>
            </a:r>
            <a:r>
              <a:rPr lang="pt-BR" sz="17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134)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0640" y="1135666"/>
            <a:ext cx="5352243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Normativo x Poder Regulamentar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z="16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1868D39-E75A-4E5A-BC1B-68244B7C9169}"/>
              </a:ext>
            </a:extLst>
          </p:cNvPr>
          <p:cNvSpPr/>
          <p:nvPr/>
        </p:nvSpPr>
        <p:spPr>
          <a:xfrm>
            <a:off x="370640" y="4272396"/>
            <a:ext cx="5478367" cy="16712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algn="just">
              <a:spcBef>
                <a:spcPts val="100"/>
              </a:spcBef>
            </a:pPr>
            <a:r>
              <a:rPr lang="pt-BR" sz="1700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“uma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formas pelas quais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expressa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normativa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Poder 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Executivo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(DI </a:t>
            </a:r>
            <a:r>
              <a:rPr lang="pt-BR" sz="17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PIETRO, p.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125), 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detém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faculdade de emitir normas para  </a:t>
            </a:r>
            <a:r>
              <a:rPr lang="pt-BR" sz="1700" b="1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disciplinar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matérias não privativas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i="1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</a:t>
            </a:r>
            <a:r>
              <a:rPr lang="pt-BR" sz="1700" spc="-4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”.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</a:t>
            </a:r>
            <a:r>
              <a:rPr lang="pt-BR" sz="17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700" spc="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6096000" y="666306"/>
            <a:ext cx="0" cy="5660353"/>
          </a:xfrm>
          <a:prstGeom prst="line">
            <a:avLst/>
          </a:prstGeom>
          <a:ln w="19050">
            <a:solidFill>
              <a:srgbClr val="DE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340516" y="1135666"/>
            <a:ext cx="5352243" cy="466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sz="16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Especificidades do Poder Regulamentar</a:t>
            </a: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spc="-5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spcBef>
                <a:spcPts val="10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551180" algn="l"/>
              </a:tabLst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</a:t>
            </a:r>
            <a:r>
              <a:rPr lang="pt-BR" sz="16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Federal</a:t>
            </a:r>
          </a:p>
          <a:p>
            <a:pPr marL="12700" marR="5080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84.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Compete privativamente ao Presidente da República:  (...)</a:t>
            </a:r>
          </a:p>
          <a:p>
            <a:pPr algn="just"/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 -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sancionar, promulgar e	 fazer publicar as leis, bem como expedir decretos e regulamentos para sua fiel execução; (...)</a:t>
            </a:r>
          </a:p>
          <a:p>
            <a:pPr marL="12700" marR="5080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Conceito de Poder </a:t>
            </a:r>
            <a:r>
              <a:rPr lang="pt-BR" sz="16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Regulamentar</a:t>
            </a:r>
            <a:endParaRPr lang="pt-BR" sz="1600" b="1" spc="-5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spc="-5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sz="16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Características</a:t>
            </a: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6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38887DE8-7734-4319-9603-1F37FBD8F026}"/>
              </a:ext>
            </a:extLst>
          </p:cNvPr>
          <p:cNvSpPr/>
          <p:nvPr/>
        </p:nvSpPr>
        <p:spPr>
          <a:xfrm>
            <a:off x="7862171" y="4285351"/>
            <a:ext cx="4182684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 Privativa do Chefe do Poder 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Executivo</a:t>
            </a:r>
          </a:p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Envolve edição de normas gerais para o fiel cumprimento da </a:t>
            </a:r>
            <a:r>
              <a:rPr lang="pt-BR" sz="16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</a:t>
            </a:r>
          </a:p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endParaRPr lang="pt-BR" sz="16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327150" marR="5080" lvl="2" indent="-400050" algn="just">
              <a:spcBef>
                <a:spcPts val="100"/>
              </a:spcBef>
              <a:buClr>
                <a:srgbClr val="D15A3D"/>
              </a:buClr>
              <a:buAutoNum type="romanLcPeriod"/>
              <a:tabLst>
                <a:tab pos="551180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Conteúdo político</a:t>
            </a:r>
          </a:p>
        </p:txBody>
      </p:sp>
      <p:sp>
        <p:nvSpPr>
          <p:cNvPr id="12" name="object 82">
            <a:extLst>
              <a:ext uri="{FF2B5EF4-FFF2-40B4-BE49-F238E27FC236}">
                <a16:creationId xmlns:a16="http://schemas.microsoft.com/office/drawing/2014/main" xmlns="" id="{35C9FE38-862A-4500-9D71-16D1F55EDC2B}"/>
              </a:ext>
            </a:extLst>
          </p:cNvPr>
          <p:cNvSpPr/>
          <p:nvPr/>
        </p:nvSpPr>
        <p:spPr>
          <a:xfrm>
            <a:off x="8140107" y="4371944"/>
            <a:ext cx="277937" cy="2026806"/>
          </a:xfrm>
          <a:custGeom>
            <a:avLst/>
            <a:gdLst/>
            <a:ahLst/>
            <a:cxnLst/>
            <a:rect l="l" t="t" r="r" b="b"/>
            <a:pathLst>
              <a:path w="139064" h="1584960">
                <a:moveTo>
                  <a:pt x="138683" y="1584960"/>
                </a:moveTo>
                <a:lnTo>
                  <a:pt x="111668" y="1584052"/>
                </a:lnTo>
                <a:lnTo>
                  <a:pt x="89630" y="1581577"/>
                </a:lnTo>
                <a:lnTo>
                  <a:pt x="74783" y="1577903"/>
                </a:lnTo>
                <a:lnTo>
                  <a:pt x="69341" y="1573403"/>
                </a:lnTo>
                <a:lnTo>
                  <a:pt x="69341" y="804037"/>
                </a:lnTo>
                <a:lnTo>
                  <a:pt x="63900" y="799552"/>
                </a:lnTo>
                <a:lnTo>
                  <a:pt x="49053" y="795877"/>
                </a:lnTo>
                <a:lnTo>
                  <a:pt x="27015" y="793392"/>
                </a:lnTo>
                <a:lnTo>
                  <a:pt x="0" y="792480"/>
                </a:lnTo>
                <a:lnTo>
                  <a:pt x="27015" y="791567"/>
                </a:lnTo>
                <a:lnTo>
                  <a:pt x="49053" y="789082"/>
                </a:lnTo>
                <a:lnTo>
                  <a:pt x="63900" y="785407"/>
                </a:lnTo>
                <a:lnTo>
                  <a:pt x="69341" y="780922"/>
                </a:lnTo>
                <a:lnTo>
                  <a:pt x="69341" y="11556"/>
                </a:lnTo>
                <a:lnTo>
                  <a:pt x="74783" y="7072"/>
                </a:lnTo>
                <a:lnTo>
                  <a:pt x="89630" y="3397"/>
                </a:lnTo>
                <a:lnTo>
                  <a:pt x="111668" y="912"/>
                </a:lnTo>
                <a:lnTo>
                  <a:pt x="138683" y="0"/>
                </a:lnTo>
              </a:path>
            </a:pathLst>
          </a:custGeom>
          <a:ln w="6096">
            <a:solidFill>
              <a:srgbClr val="D15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7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O Poder </a:t>
            </a:r>
            <a:r>
              <a:rPr lang="pt-BR" sz="3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Normativo</a:t>
            </a:r>
            <a:endParaRPr lang="pt-BR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392" y="811486"/>
            <a:ext cx="5549609" cy="575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sz="17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Especificidades do “poder </a:t>
            </a:r>
            <a:r>
              <a:rPr lang="pt-BR" sz="1700" i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regulamentar”</a:t>
            </a:r>
            <a:endParaRPr lang="pt-BR" sz="17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700" b="1" spc="-5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7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SUJEIÇÃO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ESPECIAL: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tais circunstâncias, “o princípio da legalidade é aplicado de  forma mais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flexível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abrindo-se a possibilidade para edição de regulamentos  administrativos, na ausência da lei, em situações excepcionais, com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fundamento direito na Constituição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(OLIVEIRA, p. 259)</a:t>
            </a: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z="17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indent="-537845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Regulamento Executivo X Regulamento Autônomo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700" i="1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sz="17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	</a:t>
            </a:r>
            <a:r>
              <a:rPr lang="pt-BR" sz="1700" i="1" u="sng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a) Limites do Poder Regulamentar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7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pode substituir a função legislativa (criar ou modificar leis);</a:t>
            </a: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z="17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pode dispor além do permitido em lei;</a:t>
            </a: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endParaRPr lang="pt-BR" sz="17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50545" marR="5080" lvl="0" indent="-537845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551180" algn="l"/>
              </a:tabLst>
            </a:pP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pode restringir o permitido em lei.</a:t>
            </a:r>
          </a:p>
          <a:p>
            <a:pPr marL="927100" marR="5080" lvl="2" algn="just"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endParaRPr lang="pt-BR" sz="17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25901" y="196947"/>
            <a:ext cx="55496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551180" algn="l"/>
              </a:tabLst>
            </a:pPr>
            <a:r>
              <a:rPr lang="pt-BR" sz="1700" i="1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	</a:t>
            </a:r>
            <a:r>
              <a:rPr lang="pt-BR" sz="1700" i="1" u="sng" spc="-5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b) </a:t>
            </a:r>
            <a:r>
              <a:rPr lang="pt-BR" sz="1600" i="1" u="sng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A figura do </a:t>
            </a:r>
            <a:r>
              <a:rPr lang="pt-BR" sz="1600" b="1" i="1" u="sng" spc="-5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Regulamento </a:t>
            </a:r>
            <a:r>
              <a:rPr lang="pt-BR" sz="1600" b="1" i="1" u="sng" spc="-5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Autônomo</a:t>
            </a:r>
            <a:endParaRPr lang="pt-BR" sz="1700" i="1" u="sng" spc="-5" dirty="0"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6ADA28E-114F-41FA-8333-9194F9191B8C}"/>
              </a:ext>
            </a:extLst>
          </p:cNvPr>
          <p:cNvSpPr/>
          <p:nvPr/>
        </p:nvSpPr>
        <p:spPr>
          <a:xfrm>
            <a:off x="6441603" y="886019"/>
            <a:ext cx="5347306" cy="2851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620" marR="5080" lvl="0" algn="just"/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“Importante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realçar que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regulamento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estamos tratando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é um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 de execução  serviço da lei, mas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meio para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chegar plenamente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essa execução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(...)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[S]</a:t>
            </a:r>
            <a:r>
              <a:rPr lang="pt-BR" sz="1700" i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finalidade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a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execução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conteúdo da lei, 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seu limite formal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BR" sz="17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isso 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conter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 nova, desde que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contrarie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ordem legal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vigente e seja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necessária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plena  execução do diploma regulamentado. </a:t>
            </a:r>
            <a:r>
              <a:rPr lang="pt-BR" sz="17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(...) </a:t>
            </a:r>
            <a:r>
              <a:rPr lang="pt-BR" sz="17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[E]</a:t>
            </a:r>
            <a:r>
              <a:rPr lang="pt-BR" sz="17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lei, stricto sensu, deverá ele  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guardar uma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compatibilidade,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mera conformidade</a:t>
            </a:r>
            <a:r>
              <a:rPr lang="pt-BR" sz="17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.”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(FERRAZ, </a:t>
            </a:r>
            <a:r>
              <a:rPr lang="pt-BR" sz="17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pp. 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117,</a:t>
            </a:r>
            <a:r>
              <a:rPr lang="pt-BR" sz="1700" spc="2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118)</a:t>
            </a:r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ject 94">
            <a:extLst>
              <a:ext uri="{FF2B5EF4-FFF2-40B4-BE49-F238E27FC236}">
                <a16:creationId xmlns:a16="http://schemas.microsoft.com/office/drawing/2014/main" xmlns="" id="{8CE1F495-7A07-40E2-938B-E5A8212CABE6}"/>
              </a:ext>
            </a:extLst>
          </p:cNvPr>
          <p:cNvSpPr txBox="1"/>
          <p:nvPr/>
        </p:nvSpPr>
        <p:spPr>
          <a:xfrm>
            <a:off x="8883337" y="4076481"/>
            <a:ext cx="21621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C2D2C"/>
                </a:solidFill>
                <a:latin typeface="Arial"/>
                <a:cs typeface="Arial"/>
              </a:rPr>
              <a:t>X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01AC84D-ED28-47AB-855F-516762B64CC3}"/>
              </a:ext>
            </a:extLst>
          </p:cNvPr>
          <p:cNvSpPr/>
          <p:nvPr/>
        </p:nvSpPr>
        <p:spPr>
          <a:xfrm>
            <a:off x="6574221" y="4579936"/>
            <a:ext cx="5082070" cy="1600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620" marR="5080" lvl="0" algn="just"/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“No direito brasileiro, excluída a hipótese do artigo 84, IV, com a redação dada pela Emenda  Constitucional nº 32, </a:t>
            </a:r>
            <a:r>
              <a:rPr lang="pt-BR" sz="17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só existe o regulamento de execução,</a:t>
            </a:r>
            <a:r>
              <a:rPr lang="pt-BR" sz="17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hierarquicamente subordinado  a uma lei prévia, sendo ato de competência privativa do Chefe do Poder Executivo.” (DI  PIETRO, 127)</a:t>
            </a:r>
          </a:p>
        </p:txBody>
      </p:sp>
      <p:cxnSp>
        <p:nvCxnSpPr>
          <p:cNvPr id="11" name="Conector reto 10"/>
          <p:cNvCxnSpPr>
            <a:stCxn id="6" idx="0"/>
          </p:cNvCxnSpPr>
          <p:nvPr/>
        </p:nvCxnSpPr>
        <p:spPr>
          <a:xfrm>
            <a:off x="6096000" y="196947"/>
            <a:ext cx="0" cy="6367396"/>
          </a:xfrm>
          <a:prstGeom prst="line">
            <a:avLst/>
          </a:prstGeom>
          <a:ln w="19050">
            <a:solidFill>
              <a:srgbClr val="DE3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8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2279</Words>
  <Application>Microsoft Office PowerPoint</Application>
  <PresentationFormat>Personalizar</PresentationFormat>
  <Paragraphs>215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Sumário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Usuário do Windows</cp:lastModifiedBy>
  <cp:revision>89</cp:revision>
  <dcterms:created xsi:type="dcterms:W3CDTF">2018-02-06T23:33:08Z</dcterms:created>
  <dcterms:modified xsi:type="dcterms:W3CDTF">2019-02-13T19:02:40Z</dcterms:modified>
</cp:coreProperties>
</file>