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2" r:id="rId3"/>
    <p:sldId id="263" r:id="rId4"/>
    <p:sldId id="260" r:id="rId5"/>
    <p:sldId id="259" r:id="rId6"/>
    <p:sldId id="261" r:id="rId7"/>
    <p:sldId id="256" r:id="rId8"/>
    <p:sldId id="258" r:id="rId9"/>
    <p:sldId id="264" r:id="rId10"/>
    <p:sldId id="296" r:id="rId11"/>
    <p:sldId id="294"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5" r:id="rId25"/>
    <p:sldId id="265" r:id="rId26"/>
    <p:sldId id="266" r:id="rId27"/>
    <p:sldId id="267" r:id="rId28"/>
    <p:sldId id="268" r:id="rId29"/>
    <p:sldId id="269" r:id="rId30"/>
    <p:sldId id="270" r:id="rId31"/>
    <p:sldId id="276"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5" d="100"/>
          <a:sy n="55" d="100"/>
        </p:scale>
        <p:origin x="1896"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smtClean="0"/>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11/9/2018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812800" y="304800"/>
            <a:ext cx="103632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1117600" y="1905000"/>
            <a:ext cx="10363200" cy="4114800"/>
          </a:xfrm>
        </p:spPr>
        <p:txBody>
          <a:bodyPr/>
          <a:lstStyle/>
          <a:p>
            <a:pPr lvl="0"/>
            <a:endParaRPr lang="pt-BR" noProof="0"/>
          </a:p>
        </p:txBody>
      </p:sp>
      <p:sp>
        <p:nvSpPr>
          <p:cNvPr id="4" name="Espaço Reservado para Data 3"/>
          <p:cNvSpPr>
            <a:spLocks noGrp="1"/>
          </p:cNvSpPr>
          <p:nvPr>
            <p:ph type="dt" sz="half" idx="10"/>
          </p:nvPr>
        </p:nvSpPr>
        <p:spPr>
          <a:xfrm>
            <a:off x="914400" y="6248400"/>
            <a:ext cx="2540000" cy="457200"/>
          </a:xfr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4165600" y="6248400"/>
            <a:ext cx="3860800" cy="457200"/>
          </a:xfr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8737600" y="6248400"/>
            <a:ext cx="2540000" cy="457200"/>
          </a:xfrm>
        </p:spPr>
        <p:txBody>
          <a:bodyPr/>
          <a:lstStyle>
            <a:lvl1pPr>
              <a:defRPr/>
            </a:lvl1pPr>
          </a:lstStyle>
          <a:p>
            <a:pPr>
              <a:defRPr/>
            </a:pPr>
            <a:fld id="{27E5F8B9-0990-4E47-B7DA-628AF0B20345}" type="slidenum">
              <a:rPr lang="pt-BR"/>
              <a:pPr>
                <a:defRPr/>
              </a:pPr>
              <a:t>‹nº›</a:t>
            </a:fld>
            <a:endParaRPr lang="pt-BR"/>
          </a:p>
        </p:txBody>
      </p:sp>
    </p:spTree>
    <p:extLst>
      <p:ext uri="{BB962C8B-B14F-4D97-AF65-F5344CB8AC3E}">
        <p14:creationId xmlns:p14="http://schemas.microsoft.com/office/powerpoint/2010/main" val="8336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11/9/2018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57300" y="2909102"/>
            <a:ext cx="4800600" cy="299639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633864" y="2909102"/>
            <a:ext cx="4800600" cy="299639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smtClean="0"/>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11/9/2018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11/9/2018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11/9/2018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ttfTY6nGg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200.144.93.91/pecma/index.php/pt-br/" TargetMode="External"/><Relationship Id="rId3" Type="http://schemas.openxmlformats.org/officeDocument/2006/relationships/hyperlink" Target="https://www.fe.unicamp.br/pecim/" TargetMode="External"/><Relationship Id="rId7" Type="http://schemas.openxmlformats.org/officeDocument/2006/relationships/hyperlink" Target="http://www.ppgq.ufscar.br/perfil/ensino-de-quimica" TargetMode="External"/><Relationship Id="rId2" Type="http://schemas.openxmlformats.org/officeDocument/2006/relationships/hyperlink" Target="http://portal.if.usp.br/cpgi/pt-br/ingresso" TargetMode="External"/><Relationship Id="rId1" Type="http://schemas.openxmlformats.org/officeDocument/2006/relationships/slideLayout" Target="../slideLayouts/slideLayout7.xml"/><Relationship Id="rId6" Type="http://schemas.openxmlformats.org/officeDocument/2006/relationships/hyperlink" Target="http://www2.ufscar.br/posgraduacao/programasStrictosensu.php" TargetMode="External"/><Relationship Id="rId5" Type="http://schemas.openxmlformats.org/officeDocument/2006/relationships/hyperlink" Target="http://mestradoemensino.spo.ifsp.edu.br/" TargetMode="External"/><Relationship Id="rId4" Type="http://schemas.openxmlformats.org/officeDocument/2006/relationships/hyperlink" Target="http://www.fc.unesp.br/#!/poseducacao" TargetMode="External"/><Relationship Id="rId9" Type="http://schemas.openxmlformats.org/officeDocument/2006/relationships/hyperlink" Target="http://abrapecnet.org.br/wordpress/pb/concurso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portal.andes.org.br/and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5518" y="30896"/>
            <a:ext cx="10178322" cy="777548"/>
          </a:xfrm>
        </p:spPr>
        <p:txBody>
          <a:bodyPr>
            <a:normAutofit/>
          </a:bodyPr>
          <a:lstStyle/>
          <a:p>
            <a:pPr algn="r"/>
            <a:r>
              <a:rPr lang="pt-BR" sz="4400" dirty="0" smtClean="0"/>
              <a:t>Retomando o percurso</a:t>
            </a:r>
            <a:endParaRPr lang="pt-BR" sz="4400" dirty="0"/>
          </a:p>
        </p:txBody>
      </p:sp>
      <p:sp>
        <p:nvSpPr>
          <p:cNvPr id="3" name="Espaço Reservado para Conteúdo 2"/>
          <p:cNvSpPr>
            <a:spLocks noGrp="1"/>
          </p:cNvSpPr>
          <p:nvPr>
            <p:ph idx="1"/>
          </p:nvPr>
        </p:nvSpPr>
        <p:spPr>
          <a:xfrm>
            <a:off x="1659951" y="1621245"/>
            <a:ext cx="9499116" cy="4195354"/>
          </a:xfrm>
        </p:spPr>
        <p:txBody>
          <a:bodyPr>
            <a:normAutofit/>
          </a:bodyPr>
          <a:lstStyle/>
          <a:p>
            <a:r>
              <a:rPr lang="pt-BR" sz="3200" b="1" dirty="0" smtClean="0">
                <a:solidFill>
                  <a:schemeClr val="accent1">
                    <a:lumMod val="75000"/>
                  </a:schemeClr>
                </a:solidFill>
              </a:rPr>
              <a:t>1º bloco: </a:t>
            </a:r>
            <a:r>
              <a:rPr lang="pt-BR" sz="3200" b="1" dirty="0" smtClean="0">
                <a:solidFill>
                  <a:schemeClr val="tx1"/>
                </a:solidFill>
              </a:rPr>
              <a:t>História e Filosofia da Ciência</a:t>
            </a:r>
          </a:p>
          <a:p>
            <a:endParaRPr lang="pt-BR" sz="3200" b="1" dirty="0" smtClean="0">
              <a:solidFill>
                <a:schemeClr val="accent1">
                  <a:lumMod val="75000"/>
                </a:schemeClr>
              </a:solidFill>
            </a:endParaRPr>
          </a:p>
          <a:p>
            <a:r>
              <a:rPr lang="pt-BR" sz="3200" b="1" dirty="0" smtClean="0">
                <a:solidFill>
                  <a:schemeClr val="accent1">
                    <a:lumMod val="75000"/>
                  </a:schemeClr>
                </a:solidFill>
              </a:rPr>
              <a:t>2º bloco: </a:t>
            </a:r>
            <a:r>
              <a:rPr lang="pt-BR" sz="3200" b="1" dirty="0" smtClean="0">
                <a:solidFill>
                  <a:schemeClr val="tx1"/>
                </a:solidFill>
              </a:rPr>
              <a:t>Formação de Professores e Currículo</a:t>
            </a:r>
          </a:p>
          <a:p>
            <a:endParaRPr lang="pt-BR" sz="3200" b="1" dirty="0" smtClean="0">
              <a:solidFill>
                <a:schemeClr val="accent1">
                  <a:lumMod val="75000"/>
                </a:schemeClr>
              </a:solidFill>
            </a:endParaRPr>
          </a:p>
          <a:p>
            <a:r>
              <a:rPr lang="pt-BR" sz="3200" b="1" dirty="0" smtClean="0">
                <a:solidFill>
                  <a:schemeClr val="accent1">
                    <a:lumMod val="75000"/>
                  </a:schemeClr>
                </a:solidFill>
              </a:rPr>
              <a:t>3º bloco: </a:t>
            </a:r>
            <a:r>
              <a:rPr lang="pt-BR" sz="3200" b="1" dirty="0" smtClean="0">
                <a:solidFill>
                  <a:schemeClr val="tx1"/>
                </a:solidFill>
              </a:rPr>
              <a:t>Pesquisa e Divulgação Científica</a:t>
            </a:r>
          </a:p>
          <a:p>
            <a:endParaRPr lang="pt-BR" sz="2400" dirty="0"/>
          </a:p>
        </p:txBody>
      </p:sp>
    </p:spTree>
    <p:extLst>
      <p:ext uri="{BB962C8B-B14F-4D97-AF65-F5344CB8AC3E}">
        <p14:creationId xmlns:p14="http://schemas.microsoft.com/office/powerpoint/2010/main" val="999845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4770" y="294462"/>
            <a:ext cx="10178322" cy="1492132"/>
          </a:xfrm>
        </p:spPr>
        <p:txBody>
          <a:bodyPr/>
          <a:lstStyle/>
          <a:p>
            <a:pPr algn="ctr"/>
            <a:r>
              <a:rPr lang="pt-BR" dirty="0" smtClean="0"/>
              <a:t>Divulgar – popularizar, comunicar, compartilhar,</a:t>
            </a:r>
            <a:endParaRPr lang="pt-BR" dirty="0"/>
          </a:p>
        </p:txBody>
      </p:sp>
      <p:sp>
        <p:nvSpPr>
          <p:cNvPr id="3" name="Espaço Reservado para Conteúdo 2"/>
          <p:cNvSpPr>
            <a:spLocks noGrp="1"/>
          </p:cNvSpPr>
          <p:nvPr>
            <p:ph idx="1"/>
          </p:nvPr>
        </p:nvSpPr>
        <p:spPr>
          <a:xfrm>
            <a:off x="949569" y="2286001"/>
            <a:ext cx="10480431" cy="4360984"/>
          </a:xfrm>
        </p:spPr>
        <p:txBody>
          <a:bodyPr>
            <a:normAutofit/>
          </a:bodyPr>
          <a:lstStyle/>
          <a:p>
            <a:r>
              <a:rPr lang="pt-BR" sz="2800" dirty="0" smtClean="0"/>
              <a:t>Eventos científicos: SBPC, SBQ, ENEQ, ENDIPE....</a:t>
            </a:r>
          </a:p>
          <a:p>
            <a:pPr marL="0" indent="0">
              <a:buNone/>
            </a:pPr>
            <a:r>
              <a:rPr lang="pt-BR" sz="2800" dirty="0" smtClean="0"/>
              <a:t>                             Comunicações orais ou pôsteres</a:t>
            </a:r>
          </a:p>
          <a:p>
            <a:endParaRPr lang="pt-BR" sz="2800" dirty="0" smtClean="0"/>
          </a:p>
          <a:p>
            <a:r>
              <a:rPr lang="pt-BR" sz="2800" dirty="0" smtClean="0"/>
              <a:t>Revistas especializadas: SCIECE, NATURE, JORNAL OF..., </a:t>
            </a:r>
          </a:p>
          <a:p>
            <a:r>
              <a:rPr lang="pt-BR" sz="2800" dirty="0" smtClean="0"/>
              <a:t>Revistas de divulgação: FAPESP.</a:t>
            </a:r>
          </a:p>
          <a:p>
            <a:r>
              <a:rPr lang="pt-BR" sz="2800" dirty="0" smtClean="0"/>
              <a:t>Revista de popularização: </a:t>
            </a:r>
            <a:r>
              <a:rPr lang="pt-BR" sz="2800" dirty="0" err="1" smtClean="0"/>
              <a:t>Super</a:t>
            </a:r>
            <a:r>
              <a:rPr lang="pt-BR" sz="2800" dirty="0" smtClean="0"/>
              <a:t> interessante, Mente e cérebro...</a:t>
            </a:r>
          </a:p>
          <a:p>
            <a:r>
              <a:rPr lang="pt-BR" sz="2800" dirty="0" smtClean="0"/>
              <a:t>Livros: acadêmicos, literários, de divulgação, de ficção.</a:t>
            </a:r>
          </a:p>
          <a:p>
            <a:endParaRPr lang="pt-BR" sz="2800" dirty="0"/>
          </a:p>
        </p:txBody>
      </p:sp>
    </p:spTree>
    <p:extLst>
      <p:ext uri="{BB962C8B-B14F-4D97-AF65-F5344CB8AC3E}">
        <p14:creationId xmlns:p14="http://schemas.microsoft.com/office/powerpoint/2010/main" val="2306357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5196" y="659021"/>
            <a:ext cx="8187071" cy="4064627"/>
          </a:xfrm>
        </p:spPr>
        <p:txBody>
          <a:bodyPr>
            <a:normAutofit/>
          </a:bodyPr>
          <a:lstStyle/>
          <a:p>
            <a:pPr algn="ctr"/>
            <a:r>
              <a:rPr lang="pt-BR" sz="9600" dirty="0" smtClean="0"/>
              <a:t>Ciência e ética</a:t>
            </a:r>
            <a:r>
              <a:rPr lang="pt-BR" sz="9600" dirty="0" smtClean="0"/>
              <a:t>:</a:t>
            </a:r>
            <a:endParaRPr lang="pt-BR" sz="6600" dirty="0"/>
          </a:p>
        </p:txBody>
      </p:sp>
    </p:spTree>
    <p:extLst>
      <p:ext uri="{BB962C8B-B14F-4D97-AF65-F5344CB8AC3E}">
        <p14:creationId xmlns:p14="http://schemas.microsoft.com/office/powerpoint/2010/main" val="246738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51678" y="382385"/>
            <a:ext cx="10076722" cy="3084716"/>
          </a:xfrm>
        </p:spPr>
        <p:txBody>
          <a:bodyPr>
            <a:normAutofit fontScale="90000"/>
          </a:bodyPr>
          <a:lstStyle/>
          <a:p>
            <a:r>
              <a:rPr lang="pt-BR" dirty="0" smtClean="0"/>
              <a:t>O tempo</a:t>
            </a:r>
            <a:br>
              <a:rPr lang="pt-BR" dirty="0" smtClean="0"/>
            </a:br>
            <a:r>
              <a:rPr lang="pt-BR" dirty="0" smtClean="0"/>
              <a:t>a humanidade</a:t>
            </a:r>
            <a:br>
              <a:rPr lang="pt-BR" dirty="0" smtClean="0"/>
            </a:br>
            <a:r>
              <a:rPr lang="pt-BR" dirty="0" smtClean="0"/>
              <a:t>as relações com o meio ambiente</a:t>
            </a:r>
            <a:br>
              <a:rPr lang="pt-BR" dirty="0" smtClean="0"/>
            </a:br>
            <a:r>
              <a:rPr lang="pt-BR" dirty="0" smtClean="0"/>
              <a:t>as relações sociais</a:t>
            </a:r>
            <a:br>
              <a:rPr lang="pt-BR" dirty="0" smtClean="0"/>
            </a:br>
            <a:r>
              <a:rPr lang="pt-BR" dirty="0" smtClean="0"/>
              <a:t/>
            </a:r>
            <a:br>
              <a:rPr lang="pt-BR" dirty="0" smtClean="0"/>
            </a:br>
            <a:r>
              <a:rPr lang="pt-BR" dirty="0" smtClean="0"/>
              <a:t/>
            </a:r>
            <a:br>
              <a:rPr lang="pt-BR" dirty="0" smtClean="0"/>
            </a:br>
            <a:endParaRPr lang="pt-BR" dirty="0"/>
          </a:p>
        </p:txBody>
      </p:sp>
      <p:sp>
        <p:nvSpPr>
          <p:cNvPr id="6" name="Retângulo 5"/>
          <p:cNvSpPr/>
          <p:nvPr/>
        </p:nvSpPr>
        <p:spPr>
          <a:xfrm>
            <a:off x="1041400" y="3661406"/>
            <a:ext cx="3644900" cy="2554545"/>
          </a:xfrm>
          <a:prstGeom prst="rect">
            <a:avLst/>
          </a:prstGeom>
          <a:ln>
            <a:solidFill>
              <a:schemeClr val="accent1"/>
            </a:solidFill>
          </a:ln>
        </p:spPr>
        <p:txBody>
          <a:bodyPr wrap="square">
            <a:spAutoFit/>
          </a:bodyPr>
          <a:lstStyle/>
          <a:p>
            <a:pPr algn="ctr"/>
            <a:r>
              <a:rPr lang="pt-BR" sz="4000" dirty="0" smtClean="0"/>
              <a:t>O </a:t>
            </a:r>
            <a:r>
              <a:rPr lang="pt-BR" sz="4000" dirty="0"/>
              <a:t>estabelecimento de </a:t>
            </a:r>
            <a:r>
              <a:rPr lang="pt-BR" sz="4000" dirty="0" smtClean="0"/>
              <a:t>Hábitos</a:t>
            </a:r>
            <a:r>
              <a:rPr lang="pt-BR" sz="4000" dirty="0"/>
              <a:t/>
            </a:r>
            <a:br>
              <a:rPr lang="pt-BR" sz="4000" dirty="0"/>
            </a:br>
            <a:endParaRPr lang="pt-BR" sz="4000" dirty="0"/>
          </a:p>
        </p:txBody>
      </p:sp>
      <p:sp>
        <p:nvSpPr>
          <p:cNvPr id="7" name="Retângulo 6"/>
          <p:cNvSpPr/>
          <p:nvPr/>
        </p:nvSpPr>
        <p:spPr>
          <a:xfrm>
            <a:off x="4669020" y="3631787"/>
            <a:ext cx="3644900" cy="707886"/>
          </a:xfrm>
          <a:prstGeom prst="rect">
            <a:avLst/>
          </a:prstGeom>
          <a:solidFill>
            <a:schemeClr val="accent6">
              <a:lumMod val="20000"/>
              <a:lumOff val="80000"/>
            </a:schemeClr>
          </a:solidFill>
        </p:spPr>
        <p:txBody>
          <a:bodyPr wrap="square">
            <a:spAutoFit/>
          </a:bodyPr>
          <a:lstStyle/>
          <a:p>
            <a:pPr algn="ctr"/>
            <a:r>
              <a:rPr lang="pt-BR" sz="4000" dirty="0" smtClean="0"/>
              <a:t>Ethos </a:t>
            </a:r>
            <a:endParaRPr lang="pt-BR" sz="4000" dirty="0"/>
          </a:p>
        </p:txBody>
      </p:sp>
      <p:sp>
        <p:nvSpPr>
          <p:cNvPr id="8" name="Retângulo 7"/>
          <p:cNvSpPr/>
          <p:nvPr/>
        </p:nvSpPr>
        <p:spPr>
          <a:xfrm>
            <a:off x="4651739" y="4584735"/>
            <a:ext cx="3644900" cy="707886"/>
          </a:xfrm>
          <a:prstGeom prst="rect">
            <a:avLst/>
          </a:prstGeom>
          <a:solidFill>
            <a:schemeClr val="accent5">
              <a:lumMod val="20000"/>
              <a:lumOff val="80000"/>
            </a:schemeClr>
          </a:solidFill>
        </p:spPr>
        <p:txBody>
          <a:bodyPr wrap="square">
            <a:spAutoFit/>
          </a:bodyPr>
          <a:lstStyle/>
          <a:p>
            <a:pPr algn="ctr"/>
            <a:r>
              <a:rPr lang="pt-BR" sz="4000" dirty="0" smtClean="0"/>
              <a:t>Etologia</a:t>
            </a:r>
            <a:endParaRPr lang="pt-BR" sz="4000" dirty="0"/>
          </a:p>
        </p:txBody>
      </p:sp>
      <p:sp>
        <p:nvSpPr>
          <p:cNvPr id="9" name="Retângulo 8"/>
          <p:cNvSpPr/>
          <p:nvPr/>
        </p:nvSpPr>
        <p:spPr>
          <a:xfrm>
            <a:off x="4686300" y="5508064"/>
            <a:ext cx="3644900" cy="707886"/>
          </a:xfrm>
          <a:prstGeom prst="rect">
            <a:avLst/>
          </a:prstGeom>
          <a:solidFill>
            <a:schemeClr val="accent3">
              <a:lumMod val="20000"/>
              <a:lumOff val="80000"/>
            </a:schemeClr>
          </a:solidFill>
        </p:spPr>
        <p:txBody>
          <a:bodyPr wrap="square">
            <a:spAutoFit/>
          </a:bodyPr>
          <a:lstStyle/>
          <a:p>
            <a:pPr algn="ctr"/>
            <a:r>
              <a:rPr lang="pt-BR" sz="4000" dirty="0" smtClean="0"/>
              <a:t>Ética </a:t>
            </a:r>
            <a:endParaRPr lang="pt-BR" sz="4000" dirty="0"/>
          </a:p>
        </p:txBody>
      </p:sp>
      <p:sp>
        <p:nvSpPr>
          <p:cNvPr id="10" name="Retângulo 9"/>
          <p:cNvSpPr/>
          <p:nvPr/>
        </p:nvSpPr>
        <p:spPr>
          <a:xfrm>
            <a:off x="8547100" y="6150114"/>
            <a:ext cx="3644900" cy="707886"/>
          </a:xfrm>
          <a:prstGeom prst="rect">
            <a:avLst/>
          </a:prstGeom>
          <a:solidFill>
            <a:schemeClr val="accent3">
              <a:lumMod val="20000"/>
              <a:lumOff val="80000"/>
            </a:schemeClr>
          </a:solidFill>
        </p:spPr>
        <p:txBody>
          <a:bodyPr wrap="square">
            <a:spAutoFit/>
          </a:bodyPr>
          <a:lstStyle/>
          <a:p>
            <a:pPr algn="ctr"/>
            <a:r>
              <a:rPr lang="pt-BR" sz="4000" dirty="0" smtClean="0">
                <a:solidFill>
                  <a:srgbClr val="002060"/>
                </a:solidFill>
              </a:rPr>
              <a:t>Caráter</a:t>
            </a:r>
            <a:endParaRPr lang="pt-BR" sz="4000" dirty="0">
              <a:solidFill>
                <a:srgbClr val="002060"/>
              </a:solidFill>
            </a:endParaRPr>
          </a:p>
        </p:txBody>
      </p:sp>
      <p:sp>
        <p:nvSpPr>
          <p:cNvPr id="11" name="Retângulo 10"/>
          <p:cNvSpPr/>
          <p:nvPr/>
        </p:nvSpPr>
        <p:spPr>
          <a:xfrm>
            <a:off x="8547100" y="5292621"/>
            <a:ext cx="3644900" cy="707886"/>
          </a:xfrm>
          <a:prstGeom prst="rect">
            <a:avLst/>
          </a:prstGeom>
          <a:solidFill>
            <a:schemeClr val="accent3">
              <a:lumMod val="20000"/>
              <a:lumOff val="80000"/>
            </a:schemeClr>
          </a:solidFill>
        </p:spPr>
        <p:txBody>
          <a:bodyPr wrap="square">
            <a:spAutoFit/>
          </a:bodyPr>
          <a:lstStyle/>
          <a:p>
            <a:pPr algn="ctr"/>
            <a:r>
              <a:rPr lang="pt-BR" sz="4000" dirty="0" smtClean="0">
                <a:solidFill>
                  <a:srgbClr val="002060"/>
                </a:solidFill>
              </a:rPr>
              <a:t>Costume</a:t>
            </a:r>
            <a:endParaRPr lang="pt-BR" sz="4000" dirty="0">
              <a:solidFill>
                <a:srgbClr val="002060"/>
              </a:solidFill>
            </a:endParaRPr>
          </a:p>
        </p:txBody>
      </p:sp>
    </p:spTree>
    <p:extLst>
      <p:ext uri="{BB962C8B-B14F-4D97-AF65-F5344CB8AC3E}">
        <p14:creationId xmlns:p14="http://schemas.microsoft.com/office/powerpoint/2010/main" val="457572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Mas, quando aprendemos ética?</a:t>
            </a:r>
            <a:endParaRPr lang="pt-BR" dirty="0"/>
          </a:p>
        </p:txBody>
      </p:sp>
      <p:pic>
        <p:nvPicPr>
          <p:cNvPr id="5" name="Imagem 4"/>
          <p:cNvPicPr>
            <a:picLocks noChangeAspect="1"/>
          </p:cNvPicPr>
          <p:nvPr/>
        </p:nvPicPr>
        <p:blipFill rotWithShape="1">
          <a:blip r:embed="rId2"/>
          <a:srcRect t="15445"/>
          <a:stretch/>
        </p:blipFill>
        <p:spPr>
          <a:xfrm>
            <a:off x="1071056" y="2548467"/>
            <a:ext cx="4944048" cy="2194725"/>
          </a:xfrm>
          <a:prstGeom prst="rect">
            <a:avLst/>
          </a:prstGeom>
        </p:spPr>
      </p:pic>
      <p:sp>
        <p:nvSpPr>
          <p:cNvPr id="6" name="Espaço Reservado para Conteúdo 6"/>
          <p:cNvSpPr>
            <a:spLocks noGrp="1"/>
          </p:cNvSpPr>
          <p:nvPr>
            <p:ph sz="half" idx="2"/>
          </p:nvPr>
        </p:nvSpPr>
        <p:spPr>
          <a:xfrm>
            <a:off x="6605631" y="1874517"/>
            <a:ext cx="5087004" cy="546100"/>
          </a:xfrm>
        </p:spPr>
        <p:txBody>
          <a:bodyPr>
            <a:noAutofit/>
          </a:bodyPr>
          <a:lstStyle/>
          <a:p>
            <a:pPr marL="0" indent="0" algn="ctr">
              <a:buNone/>
            </a:pPr>
            <a:r>
              <a:rPr lang="pt-BR" sz="4000" b="1" dirty="0" smtClean="0">
                <a:solidFill>
                  <a:srgbClr val="FF0000"/>
                </a:solidFill>
              </a:rPr>
              <a:t>Ética é ESCOLHA!!</a:t>
            </a:r>
          </a:p>
          <a:p>
            <a:pPr algn="ctr"/>
            <a:r>
              <a:rPr lang="pt-BR" sz="4000" dirty="0" smtClean="0"/>
              <a:t>Nós somos livres!</a:t>
            </a:r>
          </a:p>
          <a:p>
            <a:pPr algn="ctr"/>
            <a:r>
              <a:rPr lang="pt-BR" sz="4000" dirty="0" smtClean="0"/>
              <a:t>E nossa liberdade permite nossa degeneração (</a:t>
            </a:r>
            <a:r>
              <a:rPr lang="pt-BR" sz="4000" dirty="0" err="1" smtClean="0"/>
              <a:t>Cortela</a:t>
            </a:r>
            <a:r>
              <a:rPr lang="pt-BR" sz="4000" dirty="0" smtClean="0"/>
              <a:t>)</a:t>
            </a:r>
            <a:endParaRPr lang="pt-BR" sz="4000" dirty="0"/>
          </a:p>
        </p:txBody>
      </p:sp>
      <p:sp>
        <p:nvSpPr>
          <p:cNvPr id="7" name="Retângulo 6"/>
          <p:cNvSpPr/>
          <p:nvPr/>
        </p:nvSpPr>
        <p:spPr>
          <a:xfrm>
            <a:off x="1071056" y="5835134"/>
            <a:ext cx="4773038" cy="646331"/>
          </a:xfrm>
          <a:prstGeom prst="rect">
            <a:avLst/>
          </a:prstGeom>
        </p:spPr>
        <p:txBody>
          <a:bodyPr wrap="none">
            <a:spAutoFit/>
          </a:bodyPr>
          <a:lstStyle/>
          <a:p>
            <a:r>
              <a:rPr lang="pt-BR" dirty="0">
                <a:hlinkClick r:id="rId3"/>
              </a:rPr>
              <a:t>https://</a:t>
            </a:r>
            <a:r>
              <a:rPr lang="pt-BR" dirty="0" smtClean="0">
                <a:hlinkClick r:id="rId3"/>
              </a:rPr>
              <a:t>www.youtube.com/watch?v=qttfTY6nGgY</a:t>
            </a:r>
            <a:endParaRPr lang="pt-BR" dirty="0" smtClean="0"/>
          </a:p>
          <a:p>
            <a:r>
              <a:rPr lang="pt-BR" dirty="0" smtClean="0"/>
              <a:t>Corredor espanhol</a:t>
            </a:r>
            <a:endParaRPr lang="pt-BR" dirty="0"/>
          </a:p>
        </p:txBody>
      </p:sp>
    </p:spTree>
    <p:extLst>
      <p:ext uri="{BB962C8B-B14F-4D97-AF65-F5344CB8AC3E}">
        <p14:creationId xmlns:p14="http://schemas.microsoft.com/office/powerpoint/2010/main" val="1693930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1028700" y="329567"/>
            <a:ext cx="4800600" cy="1085850"/>
          </a:xfrm>
        </p:spPr>
        <p:txBody>
          <a:bodyPr>
            <a:noAutofit/>
          </a:bodyPr>
          <a:lstStyle/>
          <a:p>
            <a:pPr marL="0" indent="0" algn="ctr">
              <a:buNone/>
            </a:pPr>
            <a:r>
              <a:rPr lang="pt-BR" sz="3200" dirty="0" smtClean="0"/>
              <a:t>Ética </a:t>
            </a:r>
          </a:p>
          <a:p>
            <a:r>
              <a:rPr lang="pt-BR" sz="2400" dirty="0" smtClean="0"/>
              <a:t>Conjunto de valores e princípios (Teóricos) que usamos para responder a três grandes questões: </a:t>
            </a:r>
          </a:p>
          <a:p>
            <a:endParaRPr lang="pt-BR" sz="2400" dirty="0"/>
          </a:p>
          <a:p>
            <a:pPr marL="0" indent="0">
              <a:buNone/>
            </a:pPr>
            <a:r>
              <a:rPr lang="pt-BR" sz="2400" dirty="0" smtClean="0"/>
              <a:t>sobre a conduta!</a:t>
            </a:r>
          </a:p>
          <a:p>
            <a:r>
              <a:rPr lang="pt-BR" sz="2400" dirty="0" smtClean="0"/>
              <a:t>É coletiva</a:t>
            </a:r>
            <a:endParaRPr lang="pt-BR" sz="2400" dirty="0"/>
          </a:p>
        </p:txBody>
      </p:sp>
      <p:sp>
        <p:nvSpPr>
          <p:cNvPr id="4" name="Espaço Reservado para Conteúdo 3"/>
          <p:cNvSpPr>
            <a:spLocks noGrp="1"/>
          </p:cNvSpPr>
          <p:nvPr>
            <p:ph sz="half" idx="2"/>
          </p:nvPr>
        </p:nvSpPr>
        <p:spPr>
          <a:xfrm>
            <a:off x="6934198" y="329567"/>
            <a:ext cx="5000626" cy="2518408"/>
          </a:xfrm>
        </p:spPr>
        <p:txBody>
          <a:bodyPr>
            <a:normAutofit fontScale="85000" lnSpcReduction="20000"/>
          </a:bodyPr>
          <a:lstStyle/>
          <a:p>
            <a:pPr marL="0" indent="0" algn="ctr">
              <a:buNone/>
            </a:pPr>
            <a:r>
              <a:rPr lang="pt-BR" sz="4600" dirty="0" smtClean="0"/>
              <a:t>Moral</a:t>
            </a:r>
            <a:endParaRPr lang="pt-BR" sz="2600" dirty="0" smtClean="0"/>
          </a:p>
          <a:p>
            <a:r>
              <a:rPr lang="pt-BR" sz="2600" dirty="0" smtClean="0"/>
              <a:t>Prática – atitude - sobre a conduta.</a:t>
            </a:r>
          </a:p>
          <a:p>
            <a:r>
              <a:rPr lang="pt-BR" sz="2600" dirty="0" smtClean="0"/>
              <a:t>A partir do acordado com o grupo, como agir?</a:t>
            </a:r>
          </a:p>
          <a:p>
            <a:r>
              <a:rPr lang="pt-BR" sz="2600" dirty="0" smtClean="0"/>
              <a:t>É ação individual, mas pauta-se na ética coletiva dos princípios. </a:t>
            </a:r>
          </a:p>
          <a:p>
            <a:endParaRPr lang="pt-BR" dirty="0"/>
          </a:p>
        </p:txBody>
      </p:sp>
      <p:sp>
        <p:nvSpPr>
          <p:cNvPr id="5" name="Retângulo 4"/>
          <p:cNvSpPr/>
          <p:nvPr/>
        </p:nvSpPr>
        <p:spPr>
          <a:xfrm>
            <a:off x="10419" y="4254401"/>
            <a:ext cx="6922229" cy="2308324"/>
          </a:xfrm>
          <a:prstGeom prst="rect">
            <a:avLst/>
          </a:prstGeom>
          <a:solidFill>
            <a:schemeClr val="tx2">
              <a:lumMod val="50000"/>
              <a:lumOff val="50000"/>
            </a:schemeClr>
          </a:solidFill>
        </p:spPr>
        <p:txBody>
          <a:bodyPr wrap="square">
            <a:spAutoFit/>
          </a:bodyPr>
          <a:lstStyle/>
          <a:p>
            <a:pPr algn="ctr"/>
            <a:r>
              <a:rPr lang="pt-BR" sz="3600" dirty="0" smtClean="0">
                <a:solidFill>
                  <a:srgbClr val="002060"/>
                </a:solidFill>
              </a:rPr>
              <a:t>A </a:t>
            </a:r>
            <a:r>
              <a:rPr lang="pt-BR" sz="3600" dirty="0" smtClean="0">
                <a:solidFill>
                  <a:schemeClr val="bg1"/>
                </a:solidFill>
              </a:rPr>
              <a:t>ocasião</a:t>
            </a:r>
            <a:r>
              <a:rPr lang="pt-BR" sz="3600" dirty="0" smtClean="0">
                <a:solidFill>
                  <a:srgbClr val="002060"/>
                </a:solidFill>
              </a:rPr>
              <a:t> faz o ladrão - ?</a:t>
            </a:r>
          </a:p>
          <a:p>
            <a:pPr algn="ctr"/>
            <a:r>
              <a:rPr lang="pt-BR" sz="3600" dirty="0" smtClean="0">
                <a:solidFill>
                  <a:srgbClr val="002060"/>
                </a:solidFill>
              </a:rPr>
              <a:t>O </a:t>
            </a:r>
            <a:r>
              <a:rPr lang="pt-BR" sz="3600" dirty="0" smtClean="0">
                <a:solidFill>
                  <a:schemeClr val="bg1"/>
                </a:solidFill>
              </a:rPr>
              <a:t>poder</a:t>
            </a:r>
            <a:r>
              <a:rPr lang="pt-BR" sz="3600" dirty="0" smtClean="0">
                <a:solidFill>
                  <a:srgbClr val="002060"/>
                </a:solidFill>
              </a:rPr>
              <a:t> corrompe - ?</a:t>
            </a:r>
          </a:p>
          <a:p>
            <a:pPr algn="ctr"/>
            <a:r>
              <a:rPr lang="pt-BR" sz="3600" dirty="0" smtClean="0">
                <a:solidFill>
                  <a:srgbClr val="002060"/>
                </a:solidFill>
              </a:rPr>
              <a:t>A </a:t>
            </a:r>
            <a:r>
              <a:rPr lang="pt-BR" sz="3600" dirty="0" smtClean="0">
                <a:solidFill>
                  <a:schemeClr val="bg1"/>
                </a:solidFill>
              </a:rPr>
              <a:t>desigualdade</a:t>
            </a:r>
            <a:r>
              <a:rPr lang="pt-BR" sz="3600" dirty="0" smtClean="0">
                <a:solidFill>
                  <a:srgbClr val="002060"/>
                </a:solidFill>
              </a:rPr>
              <a:t> justifica ou explica o delito?</a:t>
            </a:r>
          </a:p>
        </p:txBody>
      </p:sp>
      <p:sp>
        <p:nvSpPr>
          <p:cNvPr id="6" name="Retângulo 5"/>
          <p:cNvSpPr/>
          <p:nvPr/>
        </p:nvSpPr>
        <p:spPr>
          <a:xfrm>
            <a:off x="7365999" y="4439067"/>
            <a:ext cx="4568825"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pt-BR" sz="4000" dirty="0" smtClean="0">
                <a:solidFill>
                  <a:srgbClr val="002060"/>
                </a:solidFill>
              </a:rPr>
              <a:t>A ocasião, o poder e a desigualdade permitem a escolha.</a:t>
            </a:r>
            <a:endParaRPr lang="pt-BR" sz="4000" dirty="0">
              <a:solidFill>
                <a:srgbClr val="002060"/>
              </a:solidFill>
            </a:endParaRPr>
          </a:p>
        </p:txBody>
      </p:sp>
      <p:sp>
        <p:nvSpPr>
          <p:cNvPr id="7" name="Espaço Reservado para Conteúdo 6"/>
          <p:cNvSpPr txBox="1">
            <a:spLocks/>
          </p:cNvSpPr>
          <p:nvPr/>
        </p:nvSpPr>
        <p:spPr>
          <a:xfrm>
            <a:off x="309235" y="2081105"/>
            <a:ext cx="6239529" cy="9307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pt-BR" sz="4000" dirty="0" smtClean="0">
                <a:solidFill>
                  <a:srgbClr val="FF0000"/>
                </a:solidFill>
              </a:rPr>
              <a:t>Quero   Posso   Devo</a:t>
            </a:r>
          </a:p>
          <a:p>
            <a:pPr marL="0" indent="0" algn="ctr">
              <a:buNone/>
            </a:pPr>
            <a:endParaRPr lang="pt-BR" sz="4000" dirty="0"/>
          </a:p>
        </p:txBody>
      </p:sp>
    </p:spTree>
    <p:extLst>
      <p:ext uri="{BB962C8B-B14F-4D97-AF65-F5344CB8AC3E}">
        <p14:creationId xmlns:p14="http://schemas.microsoft.com/office/powerpoint/2010/main" val="27480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E </a:t>
            </a:r>
            <a:r>
              <a:rPr lang="pt-BR" dirty="0" smtClean="0"/>
              <a:t>na ciência?</a:t>
            </a:r>
            <a:endParaRPr lang="pt-BR" dirty="0"/>
          </a:p>
        </p:txBody>
      </p:sp>
      <p:sp>
        <p:nvSpPr>
          <p:cNvPr id="5" name="Espaço Reservado para Conteúdo 4"/>
          <p:cNvSpPr>
            <a:spLocks noGrp="1"/>
          </p:cNvSpPr>
          <p:nvPr>
            <p:ph idx="1"/>
          </p:nvPr>
        </p:nvSpPr>
        <p:spPr>
          <a:xfrm>
            <a:off x="870678" y="1476376"/>
            <a:ext cx="10559322" cy="5381624"/>
          </a:xfrm>
        </p:spPr>
        <p:txBody>
          <a:bodyPr>
            <a:normAutofit/>
          </a:bodyPr>
          <a:lstStyle/>
          <a:p>
            <a:r>
              <a:rPr lang="pt-BR" sz="2800" dirty="0" smtClean="0"/>
              <a:t>Surge há cerca de 300 anos, portanto esta relação só existe depois disso.</a:t>
            </a:r>
          </a:p>
          <a:p>
            <a:r>
              <a:rPr lang="pt-BR" sz="2800" dirty="0" smtClean="0"/>
              <a:t>1700... Pequenos grupos com regras próprias </a:t>
            </a:r>
            <a:r>
              <a:rPr lang="pt-BR" sz="2800" dirty="0" smtClean="0">
                <a:sym typeface="Wingdings" panose="05000000000000000000" pitchFamily="2" charset="2"/>
              </a:rPr>
              <a:t> Grandes grupos</a:t>
            </a:r>
            <a:endParaRPr lang="pt-BR" sz="2800" dirty="0" smtClean="0"/>
          </a:p>
          <a:p>
            <a:r>
              <a:rPr lang="pt-BR" sz="2800" dirty="0" smtClean="0"/>
              <a:t>1800... Trabalho infantil, excesso de horas de trabalho...</a:t>
            </a:r>
          </a:p>
          <a:p>
            <a:r>
              <a:rPr lang="pt-BR" sz="2800" dirty="0" smtClean="0"/>
              <a:t>1900... I e II GGM: bombas experimentais; experiências com cobaias humanas, criação do Comitês de ética em Pesquisa</a:t>
            </a:r>
          </a:p>
          <a:p>
            <a:endParaRPr lang="pt-BR" sz="2800" dirty="0" smtClean="0"/>
          </a:p>
          <a:p>
            <a:r>
              <a:rPr lang="pt-BR" sz="2800" dirty="0" smtClean="0"/>
              <a:t>2000...   ???</a:t>
            </a:r>
          </a:p>
          <a:p>
            <a:endParaRPr lang="pt-BR" dirty="0"/>
          </a:p>
        </p:txBody>
      </p:sp>
    </p:spTree>
    <p:extLst>
      <p:ext uri="{BB962C8B-B14F-4D97-AF65-F5344CB8AC3E}">
        <p14:creationId xmlns:p14="http://schemas.microsoft.com/office/powerpoint/2010/main" val="101911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Código de </a:t>
            </a:r>
            <a:r>
              <a:rPr lang="pt-PT" dirty="0" smtClean="0"/>
              <a:t>Nuremberg</a:t>
            </a:r>
            <a:endParaRPr lang="pt-BR" dirty="0"/>
          </a:p>
        </p:txBody>
      </p:sp>
      <p:sp>
        <p:nvSpPr>
          <p:cNvPr id="3" name="Espaço Reservado para Conteúdo 2"/>
          <p:cNvSpPr>
            <a:spLocks noGrp="1"/>
          </p:cNvSpPr>
          <p:nvPr>
            <p:ph idx="1"/>
          </p:nvPr>
        </p:nvSpPr>
        <p:spPr>
          <a:xfrm>
            <a:off x="981075" y="1171575"/>
            <a:ext cx="10448925" cy="4708017"/>
          </a:xfrm>
        </p:spPr>
        <p:txBody>
          <a:bodyPr>
            <a:normAutofit/>
          </a:bodyPr>
          <a:lstStyle/>
          <a:p>
            <a:r>
              <a:rPr lang="pt-BR" dirty="0"/>
              <a:t>F</a:t>
            </a:r>
            <a:r>
              <a:rPr lang="pt-BR" dirty="0" smtClean="0"/>
              <a:t>oi </a:t>
            </a:r>
            <a:r>
              <a:rPr lang="pt-BR" dirty="0"/>
              <a:t>formulado em agosto de 1947 por juízes dos EUA para julgar os médicos nazistas acusados. Foram julgados 23 réus dos quais somente três não eram médicos. Dezesseis foram declarados culpados, sete dos quais foram sentenciados à pena de morte e cinco a prisão perpétua. Sete foram absolvidos. Para o fiscal acusador, o julgamento era de assassinato. Apesar disto, ele sustentou que não era um "mero julgamento de assassinato", porque os réus eram médicos que tinham realizado o juramento de Hipócrates de não causar o mal. Os defensores alegaram que o Estado tinha ordenado aos médicos que realizassem experimentos no campo de concentração de </a:t>
            </a:r>
            <a:r>
              <a:rPr lang="pt-BR" dirty="0" err="1"/>
              <a:t>Dachau</a:t>
            </a:r>
            <a:r>
              <a:rPr lang="pt-BR" dirty="0"/>
              <a:t> para determinar como proteger e tratar melhor aos soldados e aviadores alemães. Eles argumentaram que estes experimentos eram necessários e que o "bem do Estado" tem precedência sobre o bem do indivíduo. O acusador declarou que "o Estado pode ordenar experimentos fatais em seres humanos, mas os médicos permanecem responsáveis por não realizá-los" (CÓDIGO DE NUREMBERG, 1947).</a:t>
            </a:r>
          </a:p>
        </p:txBody>
      </p:sp>
      <p:sp>
        <p:nvSpPr>
          <p:cNvPr id="5" name="Retângulo 4"/>
          <p:cNvSpPr/>
          <p:nvPr/>
        </p:nvSpPr>
        <p:spPr>
          <a:xfrm>
            <a:off x="1352549" y="6302117"/>
            <a:ext cx="9420225" cy="369332"/>
          </a:xfrm>
          <a:prstGeom prst="rect">
            <a:avLst/>
          </a:prstGeom>
        </p:spPr>
        <p:txBody>
          <a:bodyPr wrap="square">
            <a:spAutoFit/>
          </a:bodyPr>
          <a:lstStyle/>
          <a:p>
            <a:r>
              <a:rPr lang="pt-BR" dirty="0"/>
              <a:t>http://www.efdeportes.com/efd183/codigo-de-nuremberg-e-declaracao-de-helsinki.htm</a:t>
            </a:r>
          </a:p>
        </p:txBody>
      </p:sp>
    </p:spTree>
    <p:extLst>
      <p:ext uri="{BB962C8B-B14F-4D97-AF65-F5344CB8AC3E}">
        <p14:creationId xmlns:p14="http://schemas.microsoft.com/office/powerpoint/2010/main" val="1512303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2070829" y="382385"/>
            <a:ext cx="7687534" cy="6180932"/>
          </a:xfrm>
          <a:prstGeom prst="rect">
            <a:avLst/>
          </a:prstGeom>
        </p:spPr>
      </p:pic>
    </p:spTree>
    <p:extLst>
      <p:ext uri="{BB962C8B-B14F-4D97-AF65-F5344CB8AC3E}">
        <p14:creationId xmlns:p14="http://schemas.microsoft.com/office/powerpoint/2010/main" val="54345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476375" y="290512"/>
            <a:ext cx="8620125" cy="6471849"/>
          </a:xfrm>
          <a:prstGeom prst="rect">
            <a:avLst/>
          </a:prstGeom>
        </p:spPr>
      </p:pic>
    </p:spTree>
    <p:extLst>
      <p:ext uri="{BB962C8B-B14F-4D97-AF65-F5344CB8AC3E}">
        <p14:creationId xmlns:p14="http://schemas.microsoft.com/office/powerpoint/2010/main" val="3838982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1657350" y="290512"/>
            <a:ext cx="8553450" cy="6421791"/>
          </a:xfrm>
          <a:prstGeom prst="rect">
            <a:avLst/>
          </a:prstGeom>
        </p:spPr>
      </p:pic>
    </p:spTree>
    <p:extLst>
      <p:ext uri="{BB962C8B-B14F-4D97-AF65-F5344CB8AC3E}">
        <p14:creationId xmlns:p14="http://schemas.microsoft.com/office/powerpoint/2010/main" val="100026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49499" y="943912"/>
            <a:ext cx="6290663" cy="1384995"/>
          </a:xfrm>
          <a:prstGeom prst="rect">
            <a:avLst/>
          </a:prstGeom>
          <a:noFill/>
          <a:ln>
            <a:solidFill>
              <a:srgbClr val="0070C0"/>
            </a:solidFill>
          </a:ln>
        </p:spPr>
        <p:txBody>
          <a:bodyPr wrap="square" rtlCol="0">
            <a:spAutoFit/>
          </a:bodyPr>
          <a:lstStyle/>
          <a:p>
            <a:pPr marL="342900" indent="-342900">
              <a:buFont typeface="Wingdings" panose="05000000000000000000" pitchFamily="2" charset="2"/>
              <a:buChar char="§"/>
            </a:pPr>
            <a:r>
              <a:rPr lang="pt-BR" sz="2800" dirty="0" smtClean="0"/>
              <a:t>Ciência moderna</a:t>
            </a:r>
          </a:p>
          <a:p>
            <a:pPr marL="342900" indent="-342900">
              <a:buFont typeface="Wingdings" panose="05000000000000000000" pitchFamily="2" charset="2"/>
              <a:buChar char="§"/>
            </a:pPr>
            <a:r>
              <a:rPr lang="pt-BR" sz="2800" dirty="0" smtClean="0"/>
              <a:t>Método científico</a:t>
            </a:r>
          </a:p>
          <a:p>
            <a:pPr marL="342900" indent="-342900">
              <a:buFont typeface="Wingdings" panose="05000000000000000000" pitchFamily="2" charset="2"/>
              <a:buChar char="§"/>
            </a:pPr>
            <a:r>
              <a:rPr lang="pt-BR" sz="2800" dirty="0" smtClean="0"/>
              <a:t>Brasil: maior crescimento após 1950</a:t>
            </a:r>
            <a:endParaRPr lang="pt-BR" sz="2800" dirty="0"/>
          </a:p>
        </p:txBody>
      </p:sp>
      <p:sp>
        <p:nvSpPr>
          <p:cNvPr id="5" name="CaixaDeTexto 4"/>
          <p:cNvSpPr txBox="1"/>
          <p:nvPr/>
        </p:nvSpPr>
        <p:spPr>
          <a:xfrm>
            <a:off x="1749499" y="3597852"/>
            <a:ext cx="8757634" cy="2677656"/>
          </a:xfrm>
          <a:prstGeom prst="rect">
            <a:avLst/>
          </a:prstGeom>
          <a:noFill/>
          <a:ln>
            <a:solidFill>
              <a:srgbClr val="0070C0"/>
            </a:solidFill>
          </a:ln>
        </p:spPr>
        <p:txBody>
          <a:bodyPr wrap="square" rtlCol="0">
            <a:spAutoFit/>
          </a:bodyPr>
          <a:lstStyle/>
          <a:p>
            <a:pPr marL="342900" indent="-342900">
              <a:buFont typeface="Wingdings" panose="05000000000000000000" pitchFamily="2" charset="2"/>
              <a:buChar char="§"/>
            </a:pPr>
            <a:r>
              <a:rPr lang="pt-BR" sz="2800" dirty="0" smtClean="0"/>
              <a:t>IES – Instituições de </a:t>
            </a:r>
            <a:r>
              <a:rPr lang="pt-BR" sz="2800" dirty="0"/>
              <a:t>E</a:t>
            </a:r>
            <a:r>
              <a:rPr lang="pt-BR" sz="2800" dirty="0" smtClean="0"/>
              <a:t>nsino Superior</a:t>
            </a:r>
          </a:p>
          <a:p>
            <a:pPr marL="342900" indent="-342900">
              <a:buFont typeface="Wingdings" panose="05000000000000000000" pitchFamily="2" charset="2"/>
              <a:buChar char="§"/>
            </a:pPr>
            <a:r>
              <a:rPr lang="pt-BR" sz="2800" dirty="0" smtClean="0"/>
              <a:t>Licenciaturas: não faltam professores, falta investimento na profissão docente.</a:t>
            </a:r>
          </a:p>
          <a:p>
            <a:pPr marL="342900" indent="-342900">
              <a:buFont typeface="Wingdings" panose="05000000000000000000" pitchFamily="2" charset="2"/>
              <a:buChar char="§"/>
            </a:pPr>
            <a:r>
              <a:rPr lang="pt-BR" sz="2800" dirty="0" smtClean="0"/>
              <a:t>Currículo no E. S.: </a:t>
            </a:r>
            <a:r>
              <a:rPr lang="pt-BR" sz="2800" dirty="0"/>
              <a:t>disciplinas específicas e </a:t>
            </a:r>
            <a:r>
              <a:rPr lang="pt-BR" sz="2800" dirty="0" smtClean="0"/>
              <a:t>pedagógicas, estágios (400h).</a:t>
            </a:r>
          </a:p>
          <a:p>
            <a:pPr marL="342900" indent="-342900">
              <a:buFont typeface="Wingdings" panose="05000000000000000000" pitchFamily="2" charset="2"/>
              <a:buChar char="§"/>
            </a:pPr>
            <a:r>
              <a:rPr lang="pt-BR" sz="2800" dirty="0" smtClean="0">
                <a:hlinkClick r:id="rId2" action="ppaction://hlinksldjump"/>
              </a:rPr>
              <a:t>Documentos legais</a:t>
            </a:r>
            <a:endParaRPr lang="pt-BR" sz="2800" dirty="0"/>
          </a:p>
        </p:txBody>
      </p:sp>
      <p:sp>
        <p:nvSpPr>
          <p:cNvPr id="6" name="Retângulo 5"/>
          <p:cNvSpPr/>
          <p:nvPr/>
        </p:nvSpPr>
        <p:spPr>
          <a:xfrm>
            <a:off x="6813196" y="574580"/>
            <a:ext cx="1156407" cy="369332"/>
          </a:xfrm>
          <a:prstGeom prst="rect">
            <a:avLst/>
          </a:prstGeom>
        </p:spPr>
        <p:txBody>
          <a:bodyPr wrap="none">
            <a:spAutoFit/>
          </a:bodyPr>
          <a:lstStyle/>
          <a:p>
            <a:r>
              <a:rPr lang="pt-BR" b="1" dirty="0">
                <a:solidFill>
                  <a:schemeClr val="accent1">
                    <a:lumMod val="75000"/>
                  </a:schemeClr>
                </a:solidFill>
              </a:rPr>
              <a:t>1º bloco: </a:t>
            </a:r>
            <a:endParaRPr lang="pt-BR" dirty="0"/>
          </a:p>
        </p:txBody>
      </p:sp>
      <p:sp>
        <p:nvSpPr>
          <p:cNvPr id="7" name="Retângulo 6"/>
          <p:cNvSpPr/>
          <p:nvPr/>
        </p:nvSpPr>
        <p:spPr>
          <a:xfrm>
            <a:off x="9303374" y="3125801"/>
            <a:ext cx="1052852" cy="369332"/>
          </a:xfrm>
          <a:prstGeom prst="rect">
            <a:avLst/>
          </a:prstGeom>
        </p:spPr>
        <p:txBody>
          <a:bodyPr wrap="none">
            <a:spAutoFit/>
          </a:bodyPr>
          <a:lstStyle/>
          <a:p>
            <a:r>
              <a:rPr lang="pt-BR" b="1" dirty="0">
                <a:solidFill>
                  <a:schemeClr val="accent1">
                    <a:lumMod val="75000"/>
                  </a:schemeClr>
                </a:solidFill>
              </a:rPr>
              <a:t>2º bloco</a:t>
            </a:r>
            <a:endParaRPr lang="pt-BR" dirty="0"/>
          </a:p>
        </p:txBody>
      </p:sp>
    </p:spTree>
    <p:extLst>
      <p:ext uri="{BB962C8B-B14F-4D97-AF65-F5344CB8AC3E}">
        <p14:creationId xmlns:p14="http://schemas.microsoft.com/office/powerpoint/2010/main" val="9583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495426" y="514349"/>
            <a:ext cx="9263062" cy="6175375"/>
          </a:xfrm>
          <a:prstGeom prst="rect">
            <a:avLst/>
          </a:prstGeom>
        </p:spPr>
      </p:pic>
    </p:spTree>
    <p:extLst>
      <p:ext uri="{BB962C8B-B14F-4D97-AF65-F5344CB8AC3E}">
        <p14:creationId xmlns:p14="http://schemas.microsoft.com/office/powerpoint/2010/main" val="205262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962150" y="382385"/>
            <a:ext cx="8124825" cy="6253809"/>
          </a:xfrm>
          <a:prstGeom prst="rect">
            <a:avLst/>
          </a:prstGeom>
        </p:spPr>
      </p:pic>
    </p:spTree>
    <p:extLst>
      <p:ext uri="{BB962C8B-B14F-4D97-AF65-F5344CB8AC3E}">
        <p14:creationId xmlns:p14="http://schemas.microsoft.com/office/powerpoint/2010/main" val="813867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253093" y="895350"/>
            <a:ext cx="11634107" cy="5429250"/>
          </a:xfrm>
          <a:prstGeom prst="rect">
            <a:avLst/>
          </a:prstGeom>
        </p:spPr>
      </p:pic>
    </p:spTree>
    <p:extLst>
      <p:ext uri="{BB962C8B-B14F-4D97-AF65-F5344CB8AC3E}">
        <p14:creationId xmlns:p14="http://schemas.microsoft.com/office/powerpoint/2010/main" val="4267569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2232753" y="571500"/>
            <a:ext cx="7892322" cy="5919242"/>
          </a:xfrm>
          <a:prstGeom prst="rect">
            <a:avLst/>
          </a:prstGeom>
        </p:spPr>
      </p:pic>
    </p:spTree>
    <p:extLst>
      <p:ext uri="{BB962C8B-B14F-4D97-AF65-F5344CB8AC3E}">
        <p14:creationId xmlns:p14="http://schemas.microsoft.com/office/powerpoint/2010/main" val="4118032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Plataforma brasil</a:t>
            </a:r>
            <a:endParaRPr lang="pt-BR" dirty="0"/>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rotWithShape="1">
          <a:blip r:embed="rId2"/>
          <a:srcRect t="9933" b="25314"/>
          <a:stretch/>
        </p:blipFill>
        <p:spPr>
          <a:xfrm>
            <a:off x="170708" y="1283677"/>
            <a:ext cx="12021292" cy="5574323"/>
          </a:xfrm>
          <a:prstGeom prst="rect">
            <a:avLst/>
          </a:prstGeom>
        </p:spPr>
      </p:pic>
    </p:spTree>
    <p:extLst>
      <p:ext uri="{BB962C8B-B14F-4D97-AF65-F5344CB8AC3E}">
        <p14:creationId xmlns:p14="http://schemas.microsoft.com/office/powerpoint/2010/main" val="431222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70667" y="3268134"/>
            <a:ext cx="7766936" cy="1646302"/>
          </a:xfrm>
        </p:spPr>
        <p:txBody>
          <a:bodyPr/>
          <a:lstStyle/>
          <a:p>
            <a:pPr algn="ctr"/>
            <a:r>
              <a:rPr lang="pt-BR" sz="6600" b="1" dirty="0" smtClean="0">
                <a:solidFill>
                  <a:schemeClr val="tx1"/>
                </a:solidFill>
              </a:rPr>
              <a:t>A pesquisa </a:t>
            </a:r>
            <a:r>
              <a:rPr lang="pt-BR" sz="6600" b="1" dirty="0">
                <a:solidFill>
                  <a:schemeClr val="tx1"/>
                </a:solidFill>
              </a:rPr>
              <a:t>em ensino de ciências no </a:t>
            </a:r>
            <a:r>
              <a:rPr lang="pt-BR" sz="6600" b="1" dirty="0" smtClean="0">
                <a:solidFill>
                  <a:schemeClr val="tx1"/>
                </a:solidFill>
              </a:rPr>
              <a:t>Brasil</a:t>
            </a:r>
            <a:r>
              <a:rPr lang="pt-BR" sz="6600" b="1" dirty="0">
                <a:solidFill>
                  <a:schemeClr val="tx1"/>
                </a:solidFill>
              </a:rPr>
              <a:t/>
            </a:r>
            <a:br>
              <a:rPr lang="pt-BR" sz="6600" b="1" dirty="0">
                <a:solidFill>
                  <a:schemeClr val="tx1"/>
                </a:solidFill>
              </a:rPr>
            </a:br>
            <a:endParaRPr lang="pt-BR" sz="6600" b="1" dirty="0">
              <a:solidFill>
                <a:schemeClr val="tx1"/>
              </a:solidFill>
            </a:endParaRPr>
          </a:p>
        </p:txBody>
      </p:sp>
    </p:spTree>
    <p:extLst>
      <p:ext uri="{BB962C8B-B14F-4D97-AF65-F5344CB8AC3E}">
        <p14:creationId xmlns:p14="http://schemas.microsoft.com/office/powerpoint/2010/main" val="2935285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9266" y="251861"/>
            <a:ext cx="8304187" cy="677246"/>
          </a:xfrm>
        </p:spPr>
        <p:txBody>
          <a:bodyPr>
            <a:normAutofit fontScale="90000"/>
          </a:bodyPr>
          <a:lstStyle/>
          <a:p>
            <a:pPr algn="ctr"/>
            <a:r>
              <a:rPr lang="pt-BR" dirty="0" smtClean="0">
                <a:solidFill>
                  <a:schemeClr val="accent5">
                    <a:lumMod val="75000"/>
                  </a:schemeClr>
                </a:solidFill>
              </a:rPr>
              <a:t>História das Pesquisas em ensino de ciências </a:t>
            </a:r>
            <a:endParaRPr lang="pt-BR" dirty="0">
              <a:solidFill>
                <a:schemeClr val="accent5">
                  <a:lumMod val="75000"/>
                </a:schemeClr>
              </a:solidFill>
            </a:endParaRPr>
          </a:p>
        </p:txBody>
      </p:sp>
      <p:sp>
        <p:nvSpPr>
          <p:cNvPr id="3" name="Espaço Reservado para Conteúdo 2"/>
          <p:cNvSpPr>
            <a:spLocks noGrp="1"/>
          </p:cNvSpPr>
          <p:nvPr>
            <p:ph idx="1"/>
          </p:nvPr>
        </p:nvSpPr>
        <p:spPr>
          <a:xfrm>
            <a:off x="1862667" y="1988592"/>
            <a:ext cx="9239283" cy="4968552"/>
          </a:xfrm>
        </p:spPr>
        <p:txBody>
          <a:bodyPr>
            <a:normAutofit fontScale="77500" lnSpcReduction="20000"/>
          </a:bodyPr>
          <a:lstStyle/>
          <a:p>
            <a:pPr>
              <a:buNone/>
            </a:pPr>
            <a:r>
              <a:rPr lang="pt-BR" sz="4100" b="1" i="1" dirty="0">
                <a:solidFill>
                  <a:schemeClr val="tx2"/>
                </a:solidFill>
              </a:rPr>
              <a:t>1972</a:t>
            </a:r>
            <a:r>
              <a:rPr lang="pt-BR" sz="4100" i="1" dirty="0">
                <a:solidFill>
                  <a:schemeClr val="tx2"/>
                </a:solidFill>
              </a:rPr>
              <a:t> e </a:t>
            </a:r>
            <a:r>
              <a:rPr lang="pt-BR" sz="4100" b="1" i="1" dirty="0">
                <a:solidFill>
                  <a:schemeClr val="tx2"/>
                </a:solidFill>
              </a:rPr>
              <a:t>1995</a:t>
            </a:r>
            <a:r>
              <a:rPr lang="pt-BR" sz="3600" b="1" i="1" dirty="0">
                <a:solidFill>
                  <a:schemeClr val="tx2"/>
                </a:solidFill>
              </a:rPr>
              <a:t>:  572</a:t>
            </a:r>
            <a:r>
              <a:rPr lang="pt-BR" sz="3600" i="1" dirty="0">
                <a:solidFill>
                  <a:schemeClr val="tx2"/>
                </a:solidFill>
              </a:rPr>
              <a:t> documentos</a:t>
            </a:r>
            <a:r>
              <a:rPr lang="pt-BR" sz="3600" i="1" dirty="0"/>
              <a:t>, sendo 498 dissertações, 67 teses de doutorado e 7 teses de livre-docência, com cerca da metade defendida em apenas três instituições acadêmicas:</a:t>
            </a:r>
          </a:p>
          <a:p>
            <a:pPr marL="273050" indent="1698625">
              <a:buNone/>
            </a:pPr>
            <a:r>
              <a:rPr lang="pt-BR" sz="3600" i="1" dirty="0"/>
              <a:t>29,4% na USP </a:t>
            </a:r>
          </a:p>
          <a:p>
            <a:pPr marL="273050" indent="1698625">
              <a:buNone/>
            </a:pPr>
            <a:r>
              <a:rPr lang="pt-BR" sz="3600" i="1" dirty="0"/>
              <a:t>18,0% na UNICAMP  </a:t>
            </a:r>
          </a:p>
          <a:p>
            <a:pPr marL="273050" indent="1698625">
              <a:buNone/>
            </a:pPr>
            <a:r>
              <a:rPr lang="pt-BR" sz="3600" i="1" dirty="0"/>
              <a:t>5,4% na UFRJ </a:t>
            </a:r>
          </a:p>
          <a:p>
            <a:pPr>
              <a:buNone/>
            </a:pPr>
            <a:r>
              <a:rPr lang="pt-BR" sz="3600" i="1" dirty="0"/>
              <a:t>As demais 28 instituições produtoras de trabalhos no campo de Ensino de Ciências contribuíram com um percentual inferior a 5,0%. </a:t>
            </a:r>
          </a:p>
          <a:p>
            <a:pPr>
              <a:buNone/>
            </a:pPr>
            <a:endParaRPr lang="pt-BR" sz="3600" i="1" dirty="0"/>
          </a:p>
          <a:p>
            <a:pPr algn="r">
              <a:buNone/>
            </a:pPr>
            <a:r>
              <a:rPr lang="pt-BR" i="1" dirty="0" smtClean="0"/>
              <a:t>(</a:t>
            </a:r>
            <a:r>
              <a:rPr lang="pt-BR" i="1" dirty="0" err="1" smtClean="0"/>
              <a:t>Megid</a:t>
            </a:r>
            <a:r>
              <a:rPr lang="pt-BR" i="1" dirty="0" smtClean="0"/>
              <a:t> Neto)</a:t>
            </a:r>
            <a:endParaRPr lang="pt-BR" dirty="0"/>
          </a:p>
        </p:txBody>
      </p:sp>
    </p:spTree>
    <p:extLst>
      <p:ext uri="{BB962C8B-B14F-4D97-AF65-F5344CB8AC3E}">
        <p14:creationId xmlns:p14="http://schemas.microsoft.com/office/powerpoint/2010/main" val="559464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1879600" y="220132"/>
            <a:ext cx="9323677" cy="1143000"/>
          </a:xfrm>
        </p:spPr>
        <p:txBody>
          <a:bodyPr/>
          <a:lstStyle/>
          <a:p>
            <a:pPr algn="ctr"/>
            <a:r>
              <a:rPr lang="pt-BR" sz="2800" dirty="0">
                <a:solidFill>
                  <a:schemeClr val="accent5">
                    <a:lumMod val="75000"/>
                  </a:schemeClr>
                </a:solidFill>
              </a:rPr>
              <a:t>Temáticas de investigação em E. C. nos últimos 20 anos </a:t>
            </a:r>
          </a:p>
        </p:txBody>
      </p:sp>
      <p:sp>
        <p:nvSpPr>
          <p:cNvPr id="3" name="Espaço Reservado para Conteúdo 2"/>
          <p:cNvSpPr>
            <a:spLocks noGrp="1"/>
          </p:cNvSpPr>
          <p:nvPr>
            <p:ph idx="1"/>
          </p:nvPr>
        </p:nvSpPr>
        <p:spPr>
          <a:xfrm>
            <a:off x="1879600" y="1506539"/>
            <a:ext cx="7960816" cy="5057775"/>
          </a:xfrm>
          <a:solidFill>
            <a:schemeClr val="bg1"/>
          </a:solidFill>
        </p:spPr>
        <p:txBody>
          <a:bodyPr>
            <a:normAutofit fontScale="92500" lnSpcReduction="10000"/>
          </a:bodyPr>
          <a:lstStyle/>
          <a:p>
            <a:pPr>
              <a:buClr>
                <a:schemeClr val="accent1">
                  <a:lumMod val="50000"/>
                </a:schemeClr>
              </a:buClr>
              <a:defRPr/>
            </a:pPr>
            <a:r>
              <a:rPr lang="pt-BR" sz="2000" dirty="0"/>
              <a:t>Identificação de concepções alternativas de alunos; </a:t>
            </a:r>
          </a:p>
          <a:p>
            <a:pPr>
              <a:buClr>
                <a:schemeClr val="accent1">
                  <a:lumMod val="50000"/>
                </a:schemeClr>
              </a:buClr>
              <a:defRPr/>
            </a:pPr>
            <a:r>
              <a:rPr lang="pt-BR" sz="2000" dirty="0"/>
              <a:t>Proposição de modelos de ensino que as levem em consideração; </a:t>
            </a:r>
          </a:p>
          <a:p>
            <a:pPr>
              <a:buClr>
                <a:schemeClr val="accent1">
                  <a:lumMod val="50000"/>
                </a:schemeClr>
              </a:buClr>
              <a:defRPr/>
            </a:pPr>
            <a:r>
              <a:rPr lang="pt-BR" sz="2000" dirty="0"/>
              <a:t>Resolução de problemas; </a:t>
            </a:r>
          </a:p>
          <a:p>
            <a:pPr>
              <a:buClr>
                <a:schemeClr val="accent1">
                  <a:lumMod val="50000"/>
                </a:schemeClr>
              </a:buClr>
              <a:defRPr/>
            </a:pPr>
            <a:r>
              <a:rPr lang="pt-BR" sz="2000" dirty="0"/>
              <a:t>Ensino experimental;</a:t>
            </a:r>
          </a:p>
          <a:p>
            <a:pPr>
              <a:buClr>
                <a:schemeClr val="accent1">
                  <a:lumMod val="50000"/>
                </a:schemeClr>
              </a:buClr>
              <a:defRPr/>
            </a:pPr>
            <a:r>
              <a:rPr lang="pt-BR" sz="2000" dirty="0"/>
              <a:t>Análise de materiais didáticos;</a:t>
            </a:r>
          </a:p>
          <a:p>
            <a:pPr>
              <a:buClr>
                <a:schemeClr val="accent1">
                  <a:lumMod val="50000"/>
                </a:schemeClr>
              </a:buClr>
              <a:defRPr/>
            </a:pPr>
            <a:r>
              <a:rPr lang="pt-BR" sz="2000" dirty="0"/>
              <a:t>Relações: CTS em processos de ensino-aprendizagem;</a:t>
            </a:r>
          </a:p>
          <a:p>
            <a:pPr>
              <a:buClr>
                <a:schemeClr val="accent1">
                  <a:lumMod val="50000"/>
                </a:schemeClr>
              </a:buClr>
              <a:defRPr/>
            </a:pPr>
            <a:r>
              <a:rPr lang="pt-BR" sz="2000" dirty="0"/>
              <a:t>Linguagem e comunicação em sala de aula;</a:t>
            </a:r>
          </a:p>
          <a:p>
            <a:pPr>
              <a:buClr>
                <a:schemeClr val="accent1">
                  <a:lumMod val="50000"/>
                </a:schemeClr>
              </a:buClr>
              <a:defRPr/>
            </a:pPr>
            <a:r>
              <a:rPr lang="pt-BR" sz="2000" dirty="0"/>
              <a:t>Modelos e analogias;</a:t>
            </a:r>
          </a:p>
          <a:p>
            <a:pPr>
              <a:buClr>
                <a:schemeClr val="accent1">
                  <a:lumMod val="50000"/>
                </a:schemeClr>
              </a:buClr>
              <a:defRPr/>
            </a:pPr>
            <a:r>
              <a:rPr lang="pt-BR" sz="2000" dirty="0"/>
              <a:t>Concepções epistemológicas de professores;</a:t>
            </a:r>
          </a:p>
          <a:p>
            <a:pPr>
              <a:buClr>
                <a:schemeClr val="accent1">
                  <a:lumMod val="50000"/>
                </a:schemeClr>
              </a:buClr>
              <a:defRPr/>
            </a:pPr>
            <a:r>
              <a:rPr lang="pt-BR" sz="2000" dirty="0"/>
              <a:t>Propostas/modelos de formação docente;</a:t>
            </a:r>
          </a:p>
          <a:p>
            <a:pPr>
              <a:buClr>
                <a:schemeClr val="accent1">
                  <a:lumMod val="50000"/>
                </a:schemeClr>
              </a:buClr>
              <a:defRPr/>
            </a:pPr>
            <a:r>
              <a:rPr lang="pt-BR" sz="2000" dirty="0"/>
              <a:t>Questões curriculares e de avaliação;</a:t>
            </a:r>
          </a:p>
          <a:p>
            <a:pPr>
              <a:buClr>
                <a:schemeClr val="accent1">
                  <a:lumMod val="50000"/>
                </a:schemeClr>
              </a:buClr>
              <a:defRPr/>
            </a:pPr>
            <a:r>
              <a:rPr lang="pt-BR" sz="2000" dirty="0"/>
              <a:t>Políticas públicas de educação;</a:t>
            </a:r>
          </a:p>
          <a:p>
            <a:pPr>
              <a:buClr>
                <a:schemeClr val="accent1">
                  <a:lumMod val="50000"/>
                </a:schemeClr>
              </a:buClr>
              <a:defRPr/>
            </a:pPr>
            <a:r>
              <a:rPr lang="pt-BR" sz="2000" dirty="0"/>
              <a:t>Novas tecnologias de comunicação </a:t>
            </a:r>
          </a:p>
          <a:p>
            <a:pPr>
              <a:defRPr/>
            </a:pPr>
            <a:endParaRPr lang="pt-BR" sz="2000" dirty="0"/>
          </a:p>
          <a:p>
            <a:pPr>
              <a:defRPr/>
            </a:pPr>
            <a:endParaRPr lang="pt-BR" sz="2000" dirty="0"/>
          </a:p>
        </p:txBody>
      </p:sp>
    </p:spTree>
    <p:extLst>
      <p:ext uri="{BB962C8B-B14F-4D97-AF65-F5344CB8AC3E}">
        <p14:creationId xmlns:p14="http://schemas.microsoft.com/office/powerpoint/2010/main" val="24629858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38867" y="321734"/>
            <a:ext cx="9220200" cy="5533362"/>
          </a:xfrm>
        </p:spPr>
        <p:txBody>
          <a:bodyPr>
            <a:noAutofit/>
          </a:bodyPr>
          <a:lstStyle/>
          <a:p>
            <a:r>
              <a:rPr lang="pt-BR" sz="2400" dirty="0"/>
              <a:t>As características </a:t>
            </a:r>
            <a:r>
              <a:rPr lang="pt-BR" sz="2400" dirty="0" err="1"/>
              <a:t>inter</a:t>
            </a:r>
            <a:r>
              <a:rPr lang="pt-BR" sz="2400" dirty="0"/>
              <a:t> ou multidisciplinares que esse tipo de pesquisa demanda fizeram entender, logo cedo, que conhecer profundamente apenas os conteúdos das disciplinas de Ciências e Matemática não bastava para se avançar no estudo das particularidades que os processos de ensino e de aprendizagem das Ciências demandam. </a:t>
            </a:r>
            <a:endParaRPr lang="pt-BR" sz="2400" dirty="0" smtClean="0"/>
          </a:p>
          <a:p>
            <a:r>
              <a:rPr lang="pt-BR" sz="2400" dirty="0" smtClean="0"/>
              <a:t>Essa </a:t>
            </a:r>
            <a:r>
              <a:rPr lang="pt-BR" sz="2400" dirty="0"/>
              <a:t>preocupação foi logo sentida por grupos de pesquisadores, que entenderam a necessidade de se dedicarem integralmente a esses estudos, oportunizando o surgimento, nas décadas de oitenta e noventa, de associações específicas de ensino, como </a:t>
            </a:r>
            <a:endParaRPr lang="pt-BR" sz="2400" dirty="0" smtClean="0"/>
          </a:p>
          <a:p>
            <a:pPr marL="0" indent="0">
              <a:buNone/>
            </a:pPr>
            <a:r>
              <a:rPr lang="pt-BR" sz="2400" b="1" dirty="0" smtClean="0"/>
              <a:t>Sociedade </a:t>
            </a:r>
            <a:r>
              <a:rPr lang="pt-BR" sz="2400" b="1" dirty="0"/>
              <a:t>Brasileira de Educação Matemática (SBEM</a:t>
            </a:r>
            <a:r>
              <a:rPr lang="pt-BR" sz="2400" b="1" dirty="0" smtClean="0"/>
              <a:t>) </a:t>
            </a:r>
          </a:p>
          <a:p>
            <a:pPr marL="0" indent="0">
              <a:buNone/>
            </a:pPr>
            <a:r>
              <a:rPr lang="pt-BR" sz="2400" b="1" dirty="0" smtClean="0"/>
              <a:t>Sociedade </a:t>
            </a:r>
            <a:r>
              <a:rPr lang="pt-BR" sz="2400" b="1" dirty="0"/>
              <a:t>Brasileira de Ensino de Biologia (</a:t>
            </a:r>
            <a:r>
              <a:rPr lang="pt-BR" sz="2400" b="1" dirty="0" err="1"/>
              <a:t>SBenBio</a:t>
            </a:r>
            <a:r>
              <a:rPr lang="pt-BR" sz="2400" b="1" dirty="0"/>
              <a:t>) </a:t>
            </a:r>
            <a:r>
              <a:rPr lang="pt-BR" sz="2400" b="1" dirty="0" smtClean="0"/>
              <a:t> </a:t>
            </a:r>
          </a:p>
          <a:p>
            <a:pPr marL="0" indent="0">
              <a:buNone/>
            </a:pPr>
            <a:r>
              <a:rPr lang="pt-BR" sz="2400" b="1" dirty="0" smtClean="0"/>
              <a:t>Associação </a:t>
            </a:r>
            <a:r>
              <a:rPr lang="pt-BR" sz="2400" b="1" dirty="0"/>
              <a:t>Brasileira de Pesquisa em Educação em Ciências (</a:t>
            </a:r>
            <a:r>
              <a:rPr lang="pt-BR" sz="2400" b="1" dirty="0" err="1"/>
              <a:t>Abrapec</a:t>
            </a:r>
            <a:r>
              <a:rPr lang="pt-BR" sz="2400" b="1" dirty="0"/>
              <a:t>).</a:t>
            </a:r>
          </a:p>
          <a:p>
            <a:pPr algn="r"/>
            <a:r>
              <a:rPr lang="pt-BR" sz="2400" dirty="0"/>
              <a:t/>
            </a:r>
            <a:br>
              <a:rPr lang="pt-BR" sz="2400" dirty="0"/>
            </a:br>
            <a:r>
              <a:rPr lang="pt-BR" sz="2400" dirty="0" err="1" smtClean="0"/>
              <a:t>Nardi</a:t>
            </a:r>
            <a:r>
              <a:rPr lang="pt-BR" sz="2400" dirty="0" smtClean="0"/>
              <a:t>, 2015</a:t>
            </a:r>
            <a:endParaRPr lang="pt-BR" sz="2400" dirty="0"/>
          </a:p>
        </p:txBody>
      </p:sp>
    </p:spTree>
    <p:extLst>
      <p:ext uri="{BB962C8B-B14F-4D97-AF65-F5344CB8AC3E}">
        <p14:creationId xmlns:p14="http://schemas.microsoft.com/office/powerpoint/2010/main" val="4257283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1991544" y="188640"/>
            <a:ext cx="7848600" cy="1224136"/>
          </a:xfrm>
        </p:spPr>
        <p:txBody>
          <a:bodyPr/>
          <a:lstStyle/>
          <a:p>
            <a:pPr>
              <a:buNone/>
            </a:pPr>
            <a:r>
              <a:rPr lang="pt-BR" dirty="0" smtClean="0"/>
              <a:t>https://sites.google.com/site/btdequi/tabela-geral-1</a:t>
            </a:r>
          </a:p>
        </p:txBody>
      </p:sp>
      <p:pic>
        <p:nvPicPr>
          <p:cNvPr id="8194" name="Picture 2"/>
          <p:cNvPicPr>
            <a:picLocks noChangeAspect="1" noChangeArrowheads="1"/>
          </p:cNvPicPr>
          <p:nvPr/>
        </p:nvPicPr>
        <p:blipFill>
          <a:blip r:embed="rId2" cstate="print"/>
          <a:srcRect/>
          <a:stretch>
            <a:fillRect/>
          </a:stretch>
        </p:blipFill>
        <p:spPr bwMode="auto">
          <a:xfrm>
            <a:off x="1066800" y="727243"/>
            <a:ext cx="9061648" cy="6130757"/>
          </a:xfrm>
          <a:prstGeom prst="rect">
            <a:avLst/>
          </a:prstGeom>
          <a:noFill/>
          <a:ln w="9525">
            <a:noFill/>
            <a:miter lim="800000"/>
            <a:headEnd/>
            <a:tailEnd/>
          </a:ln>
        </p:spPr>
      </p:pic>
    </p:spTree>
    <p:extLst>
      <p:ext uri="{BB962C8B-B14F-4D97-AF65-F5344CB8AC3E}">
        <p14:creationId xmlns:p14="http://schemas.microsoft.com/office/powerpoint/2010/main" val="254664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83733" y="979439"/>
            <a:ext cx="10312400" cy="5693866"/>
          </a:xfrm>
          <a:prstGeom prst="rect">
            <a:avLst/>
          </a:prstGeom>
        </p:spPr>
        <p:txBody>
          <a:bodyPr wrap="square">
            <a:spAutoFit/>
          </a:bodyPr>
          <a:lstStyle/>
          <a:p>
            <a:r>
              <a:rPr lang="pt-BR" sz="2800" dirty="0"/>
              <a:t>Pesquisas – </a:t>
            </a:r>
            <a:r>
              <a:rPr lang="pt-BR" sz="2800" dirty="0">
                <a:hlinkClick r:id="rId2" action="ppaction://hlinksldjump"/>
              </a:rPr>
              <a:t>quem faz</a:t>
            </a:r>
            <a:r>
              <a:rPr lang="pt-BR" sz="2800" dirty="0" smtClean="0">
                <a:hlinkClick r:id="rId2" action="ppaction://hlinksldjump"/>
              </a:rPr>
              <a:t>?</a:t>
            </a:r>
            <a:r>
              <a:rPr lang="pt-BR" sz="2800" b="1" dirty="0">
                <a:solidFill>
                  <a:schemeClr val="accent1">
                    <a:lumMod val="75000"/>
                  </a:schemeClr>
                </a:solidFill>
              </a:rPr>
              <a:t> </a:t>
            </a:r>
            <a:r>
              <a:rPr lang="pt-BR" sz="2800" dirty="0" smtClean="0"/>
              <a:t>Universidades</a:t>
            </a:r>
            <a:r>
              <a:rPr lang="pt-BR" sz="2800" dirty="0"/>
              <a:t>: Ensino – Pesquisa – Extensão</a:t>
            </a:r>
          </a:p>
          <a:p>
            <a:endParaRPr lang="pt-BR" sz="2800" dirty="0"/>
          </a:p>
          <a:p>
            <a:r>
              <a:rPr lang="pt-BR" sz="2800" dirty="0"/>
              <a:t>Agência de regulamentação: </a:t>
            </a:r>
            <a:endParaRPr lang="pt-BR" sz="2800" dirty="0" smtClean="0"/>
          </a:p>
          <a:p>
            <a:endParaRPr lang="pt-BR" sz="2800" dirty="0"/>
          </a:p>
          <a:p>
            <a:r>
              <a:rPr lang="pt-BR" sz="2800" dirty="0" smtClean="0"/>
              <a:t>CAPES </a:t>
            </a:r>
            <a:r>
              <a:rPr lang="pt-BR" sz="2800" dirty="0"/>
              <a:t>- Coordenação de Aperfeiçoamento de Pessoal de Nível </a:t>
            </a:r>
            <a:r>
              <a:rPr lang="pt-BR" sz="2800" dirty="0" smtClean="0"/>
              <a:t>Superior – Criada em</a:t>
            </a:r>
          </a:p>
          <a:p>
            <a:endParaRPr lang="pt-BR" sz="2800" dirty="0"/>
          </a:p>
          <a:p>
            <a:r>
              <a:rPr lang="pt-BR" sz="2800" dirty="0"/>
              <a:t>CNPq -Conselho Nacional de Desenvolvimento Científico e </a:t>
            </a:r>
            <a:r>
              <a:rPr lang="pt-BR" sz="2800" dirty="0" smtClean="0"/>
              <a:t>Tecnológico</a:t>
            </a:r>
            <a:r>
              <a:rPr lang="pt-BR" sz="2800" dirty="0"/>
              <a:t> </a:t>
            </a:r>
            <a:r>
              <a:rPr lang="pt-BR" sz="2800" dirty="0" smtClean="0"/>
              <a:t> - Criado em </a:t>
            </a:r>
          </a:p>
          <a:p>
            <a:endParaRPr lang="pt-BR" sz="2800" dirty="0"/>
          </a:p>
          <a:p>
            <a:endParaRPr lang="pt-BR" sz="2800" dirty="0" smtClean="0"/>
          </a:p>
          <a:p>
            <a:pPr algn="ctr"/>
            <a:r>
              <a:rPr lang="pt-BR" sz="2800" dirty="0"/>
              <a:t/>
            </a:r>
            <a:br>
              <a:rPr lang="pt-BR" sz="2800" dirty="0"/>
            </a:br>
            <a:r>
              <a:rPr lang="pt-BR" sz="2800" dirty="0" smtClean="0">
                <a:solidFill>
                  <a:srgbClr val="0070C0"/>
                </a:solidFill>
              </a:rPr>
              <a:t>Ética       Financiamento     Objetivos </a:t>
            </a:r>
            <a:endParaRPr lang="pt-BR" sz="2800" dirty="0">
              <a:solidFill>
                <a:srgbClr val="0070C0"/>
              </a:solidFill>
            </a:endParaRPr>
          </a:p>
        </p:txBody>
      </p:sp>
      <p:sp>
        <p:nvSpPr>
          <p:cNvPr id="6" name="Retângulo 5"/>
          <p:cNvSpPr/>
          <p:nvPr/>
        </p:nvSpPr>
        <p:spPr>
          <a:xfrm>
            <a:off x="10869707" y="8973"/>
            <a:ext cx="1052852" cy="369332"/>
          </a:xfrm>
          <a:prstGeom prst="rect">
            <a:avLst/>
          </a:prstGeom>
        </p:spPr>
        <p:txBody>
          <a:bodyPr wrap="none">
            <a:spAutoFit/>
          </a:bodyPr>
          <a:lstStyle/>
          <a:p>
            <a:r>
              <a:rPr lang="pt-BR" b="1" dirty="0">
                <a:solidFill>
                  <a:schemeClr val="accent1">
                    <a:lumMod val="75000"/>
                  </a:schemeClr>
                </a:solidFill>
              </a:rPr>
              <a:t>3º bloco</a:t>
            </a:r>
            <a:endParaRPr lang="pt-BR" dirty="0"/>
          </a:p>
        </p:txBody>
      </p:sp>
    </p:spTree>
    <p:extLst>
      <p:ext uri="{BB962C8B-B14F-4D97-AF65-F5344CB8AC3E}">
        <p14:creationId xmlns:p14="http://schemas.microsoft.com/office/powerpoint/2010/main" val="10583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63552" y="260648"/>
            <a:ext cx="7772400" cy="762000"/>
          </a:xfrm>
        </p:spPr>
        <p:txBody>
          <a:bodyPr>
            <a:noAutofit/>
          </a:bodyPr>
          <a:lstStyle/>
          <a:p>
            <a:r>
              <a:rPr lang="pt-BR" sz="2800" dirty="0">
                <a:solidFill>
                  <a:srgbClr val="003300"/>
                </a:solidFill>
              </a:rPr>
              <a:t>Cursos de Pós-Graduação na Área de Ensino de Ciências e Matemática (Fonte: Capes, 2015)</a:t>
            </a:r>
          </a:p>
        </p:txBody>
      </p:sp>
      <p:sp>
        <p:nvSpPr>
          <p:cNvPr id="20483" name="Espaço Reservado para Tabela 3"/>
          <p:cNvSpPr>
            <a:spLocks noGrp="1" noTextEdit="1"/>
          </p:cNvSpPr>
          <p:nvPr>
            <p:ph type="tbl" idx="1"/>
          </p:nvPr>
        </p:nvSpPr>
        <p:spPr/>
      </p:sp>
      <p:pic>
        <p:nvPicPr>
          <p:cNvPr id="3" name="Imagem 2"/>
          <p:cNvPicPr>
            <a:picLocks noChangeAspect="1"/>
          </p:cNvPicPr>
          <p:nvPr/>
        </p:nvPicPr>
        <p:blipFill>
          <a:blip r:embed="rId2"/>
          <a:stretch>
            <a:fillRect/>
          </a:stretch>
        </p:blipFill>
        <p:spPr>
          <a:xfrm>
            <a:off x="137031" y="1676401"/>
            <a:ext cx="11645394" cy="5171090"/>
          </a:xfrm>
          <a:prstGeom prst="rect">
            <a:avLst/>
          </a:prstGeom>
        </p:spPr>
      </p:pic>
      <p:sp>
        <p:nvSpPr>
          <p:cNvPr id="2" name="Retângulo 1"/>
          <p:cNvSpPr/>
          <p:nvPr/>
        </p:nvSpPr>
        <p:spPr>
          <a:xfrm>
            <a:off x="662318" y="5918199"/>
            <a:ext cx="11024857" cy="660400"/>
          </a:xfrm>
          <a:prstGeom prst="rect">
            <a:avLst/>
          </a:prstGeom>
          <a:solidFill>
            <a:schemeClr val="accent1">
              <a:lumMod val="20000"/>
              <a:lumOff val="8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48317992"/>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668992" y="620858"/>
            <a:ext cx="9377364" cy="4325265"/>
          </a:xfrm>
          <a:prstGeom prst="rect">
            <a:avLst/>
          </a:prstGeom>
          <a:noFill/>
          <a:ln w="9525">
            <a:noFill/>
            <a:miter lim="800000"/>
            <a:headEnd/>
            <a:tailEnd/>
          </a:ln>
        </p:spPr>
      </p:pic>
      <p:sp>
        <p:nvSpPr>
          <p:cNvPr id="3" name="CaixaDeTexto 2"/>
          <p:cNvSpPr txBox="1"/>
          <p:nvPr/>
        </p:nvSpPr>
        <p:spPr>
          <a:xfrm>
            <a:off x="904875" y="6021289"/>
            <a:ext cx="9254647" cy="646331"/>
          </a:xfrm>
          <a:prstGeom prst="rect">
            <a:avLst/>
          </a:prstGeom>
          <a:noFill/>
        </p:spPr>
        <p:txBody>
          <a:bodyPr wrap="square" rtlCol="0">
            <a:spAutoFit/>
          </a:bodyPr>
          <a:lstStyle/>
          <a:p>
            <a:r>
              <a:rPr lang="pt-BR" dirty="0" err="1"/>
              <a:t>Bretones</a:t>
            </a:r>
            <a:endParaRPr lang="pt-BR" dirty="0"/>
          </a:p>
          <a:p>
            <a:r>
              <a:rPr lang="pt-BR" dirty="0"/>
              <a:t>http://www.xveneq2010.unb.br/resumos/R0282-2.pdf</a:t>
            </a:r>
          </a:p>
        </p:txBody>
      </p:sp>
    </p:spTree>
    <p:extLst>
      <p:ext uri="{BB962C8B-B14F-4D97-AF65-F5344CB8AC3E}">
        <p14:creationId xmlns:p14="http://schemas.microsoft.com/office/powerpoint/2010/main" val="3904780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29787" y="205828"/>
            <a:ext cx="3891963" cy="646331"/>
          </a:xfrm>
          <a:prstGeom prst="rect">
            <a:avLst/>
          </a:prstGeom>
        </p:spPr>
        <p:txBody>
          <a:bodyPr wrap="none">
            <a:spAutoFit/>
          </a:bodyPr>
          <a:lstStyle/>
          <a:p>
            <a:r>
              <a:rPr lang="pt-BR" dirty="0">
                <a:hlinkClick r:id="rId2"/>
              </a:rPr>
              <a:t>http://</a:t>
            </a:r>
            <a:r>
              <a:rPr lang="pt-BR" dirty="0" smtClean="0">
                <a:hlinkClick r:id="rId2"/>
              </a:rPr>
              <a:t>portal.if.usp.br/cpgi/pt-br/ingresso</a:t>
            </a:r>
            <a:endParaRPr lang="pt-BR" dirty="0" smtClean="0"/>
          </a:p>
          <a:p>
            <a:r>
              <a:rPr lang="pt-BR" dirty="0" smtClean="0"/>
              <a:t>USP- São Paulo </a:t>
            </a:r>
            <a:endParaRPr lang="pt-BR" dirty="0"/>
          </a:p>
        </p:txBody>
      </p:sp>
      <p:sp>
        <p:nvSpPr>
          <p:cNvPr id="3" name="Retângulo 2"/>
          <p:cNvSpPr/>
          <p:nvPr/>
        </p:nvSpPr>
        <p:spPr>
          <a:xfrm>
            <a:off x="1522604" y="992690"/>
            <a:ext cx="3306611" cy="646331"/>
          </a:xfrm>
          <a:prstGeom prst="rect">
            <a:avLst/>
          </a:prstGeom>
        </p:spPr>
        <p:txBody>
          <a:bodyPr wrap="none">
            <a:spAutoFit/>
          </a:bodyPr>
          <a:lstStyle/>
          <a:p>
            <a:r>
              <a:rPr lang="pt-BR" dirty="0">
                <a:hlinkClick r:id="rId3"/>
              </a:rPr>
              <a:t>https://www.fe.unicamp.br/pecim</a:t>
            </a:r>
            <a:r>
              <a:rPr lang="pt-BR" dirty="0" smtClean="0">
                <a:hlinkClick r:id="rId3"/>
              </a:rPr>
              <a:t>/</a:t>
            </a:r>
            <a:endParaRPr lang="pt-BR" dirty="0" smtClean="0"/>
          </a:p>
          <a:p>
            <a:r>
              <a:rPr lang="pt-BR" dirty="0" smtClean="0"/>
              <a:t>Campinas </a:t>
            </a:r>
            <a:endParaRPr lang="pt-BR" dirty="0"/>
          </a:p>
        </p:txBody>
      </p:sp>
      <p:sp>
        <p:nvSpPr>
          <p:cNvPr id="4" name="Retângulo 3"/>
          <p:cNvSpPr/>
          <p:nvPr/>
        </p:nvSpPr>
        <p:spPr>
          <a:xfrm>
            <a:off x="5729787" y="1544894"/>
            <a:ext cx="3820213" cy="646331"/>
          </a:xfrm>
          <a:prstGeom prst="rect">
            <a:avLst/>
          </a:prstGeom>
        </p:spPr>
        <p:txBody>
          <a:bodyPr wrap="none">
            <a:spAutoFit/>
          </a:bodyPr>
          <a:lstStyle/>
          <a:p>
            <a:r>
              <a:rPr lang="pt-BR" dirty="0">
                <a:hlinkClick r:id="rId4"/>
              </a:rPr>
              <a:t>http://www.fc.unesp.br/#!/</a:t>
            </a:r>
            <a:r>
              <a:rPr lang="pt-BR" dirty="0" smtClean="0">
                <a:hlinkClick r:id="rId4"/>
              </a:rPr>
              <a:t>poseducacao</a:t>
            </a:r>
            <a:endParaRPr lang="pt-BR" dirty="0" smtClean="0"/>
          </a:p>
          <a:p>
            <a:r>
              <a:rPr lang="pt-BR" dirty="0" smtClean="0"/>
              <a:t>Bauru </a:t>
            </a:r>
            <a:endParaRPr lang="pt-BR" dirty="0"/>
          </a:p>
        </p:txBody>
      </p:sp>
      <p:sp>
        <p:nvSpPr>
          <p:cNvPr id="5" name="Retângulo 4"/>
          <p:cNvSpPr/>
          <p:nvPr/>
        </p:nvSpPr>
        <p:spPr>
          <a:xfrm>
            <a:off x="1522604" y="2397687"/>
            <a:ext cx="3972819" cy="646331"/>
          </a:xfrm>
          <a:prstGeom prst="rect">
            <a:avLst/>
          </a:prstGeom>
        </p:spPr>
        <p:txBody>
          <a:bodyPr wrap="none">
            <a:spAutoFit/>
          </a:bodyPr>
          <a:lstStyle/>
          <a:p>
            <a:r>
              <a:rPr lang="pt-BR" dirty="0">
                <a:hlinkClick r:id="rId5"/>
              </a:rPr>
              <a:t>http://mestradoemensino.spo.ifsp.edu.br</a:t>
            </a:r>
            <a:r>
              <a:rPr lang="pt-BR" dirty="0" smtClean="0">
                <a:hlinkClick r:id="rId5"/>
              </a:rPr>
              <a:t>/</a:t>
            </a:r>
            <a:endParaRPr lang="pt-BR" dirty="0" smtClean="0"/>
          </a:p>
          <a:p>
            <a:r>
              <a:rPr lang="pt-BR" dirty="0" smtClean="0"/>
              <a:t>São Paulo </a:t>
            </a:r>
            <a:endParaRPr lang="pt-BR" dirty="0"/>
          </a:p>
        </p:txBody>
      </p:sp>
      <p:sp>
        <p:nvSpPr>
          <p:cNvPr id="6" name="Retângulo 5"/>
          <p:cNvSpPr/>
          <p:nvPr/>
        </p:nvSpPr>
        <p:spPr>
          <a:xfrm>
            <a:off x="1522604" y="3502870"/>
            <a:ext cx="9650227" cy="1477328"/>
          </a:xfrm>
          <a:prstGeom prst="rect">
            <a:avLst/>
          </a:prstGeom>
        </p:spPr>
        <p:txBody>
          <a:bodyPr wrap="square">
            <a:spAutoFit/>
          </a:bodyPr>
          <a:lstStyle/>
          <a:p>
            <a:r>
              <a:rPr lang="pt-BR" dirty="0">
                <a:hlinkClick r:id="rId6"/>
              </a:rPr>
              <a:t>http://</a:t>
            </a:r>
            <a:r>
              <a:rPr lang="pt-BR" dirty="0" smtClean="0">
                <a:hlinkClick r:id="rId6"/>
              </a:rPr>
              <a:t>www2.ufscar.br/posgraduacao/programasStrictosensu.php</a:t>
            </a:r>
            <a:endParaRPr lang="pt-BR" dirty="0" smtClean="0"/>
          </a:p>
          <a:p>
            <a:endParaRPr lang="pt-BR" dirty="0"/>
          </a:p>
          <a:p>
            <a:r>
              <a:rPr lang="pt-BR" dirty="0">
                <a:hlinkClick r:id="rId7"/>
              </a:rPr>
              <a:t>http://</a:t>
            </a:r>
            <a:r>
              <a:rPr lang="pt-BR" dirty="0" smtClean="0">
                <a:hlinkClick r:id="rId7"/>
              </a:rPr>
              <a:t>www.ppgq.ufscar.br/perfil/ensino-de-quimica</a:t>
            </a:r>
            <a:endParaRPr lang="pt-BR" dirty="0" smtClean="0"/>
          </a:p>
          <a:p>
            <a:endParaRPr lang="pt-BR" dirty="0" smtClean="0"/>
          </a:p>
          <a:p>
            <a:r>
              <a:rPr lang="pt-BR" dirty="0" smtClean="0"/>
              <a:t>São Carlos</a:t>
            </a:r>
          </a:p>
        </p:txBody>
      </p:sp>
      <p:sp>
        <p:nvSpPr>
          <p:cNvPr id="7" name="Retângulo 6"/>
          <p:cNvSpPr/>
          <p:nvPr/>
        </p:nvSpPr>
        <p:spPr>
          <a:xfrm>
            <a:off x="4589333" y="5204341"/>
            <a:ext cx="4297971" cy="646331"/>
          </a:xfrm>
          <a:prstGeom prst="rect">
            <a:avLst/>
          </a:prstGeom>
        </p:spPr>
        <p:txBody>
          <a:bodyPr wrap="none">
            <a:spAutoFit/>
          </a:bodyPr>
          <a:lstStyle/>
          <a:p>
            <a:r>
              <a:rPr lang="pt-BR" dirty="0">
                <a:hlinkClick r:id="rId8"/>
              </a:rPr>
              <a:t>http://200.144.93.91/pecma/index.php/pt-br</a:t>
            </a:r>
            <a:r>
              <a:rPr lang="pt-BR" dirty="0" smtClean="0">
                <a:hlinkClick r:id="rId8"/>
              </a:rPr>
              <a:t>/</a:t>
            </a:r>
            <a:endParaRPr lang="pt-BR" dirty="0" smtClean="0"/>
          </a:p>
          <a:p>
            <a:r>
              <a:rPr lang="pt-BR" dirty="0" smtClean="0"/>
              <a:t>Universidade Federal de São Paulo</a:t>
            </a:r>
            <a:endParaRPr lang="pt-BR" dirty="0"/>
          </a:p>
        </p:txBody>
      </p:sp>
      <p:sp>
        <p:nvSpPr>
          <p:cNvPr id="9" name="Retângulo 8"/>
          <p:cNvSpPr/>
          <p:nvPr/>
        </p:nvSpPr>
        <p:spPr>
          <a:xfrm>
            <a:off x="1846145" y="6107177"/>
            <a:ext cx="4892173" cy="369332"/>
          </a:xfrm>
          <a:prstGeom prst="rect">
            <a:avLst/>
          </a:prstGeom>
        </p:spPr>
        <p:txBody>
          <a:bodyPr wrap="none">
            <a:spAutoFit/>
          </a:bodyPr>
          <a:lstStyle/>
          <a:p>
            <a:r>
              <a:rPr lang="pt-BR" dirty="0">
                <a:hlinkClick r:id="rId9"/>
              </a:rPr>
              <a:t>http://abrapecnet.org.br/wordpress/pb/concursos</a:t>
            </a:r>
            <a:r>
              <a:rPr lang="pt-BR" dirty="0" smtClean="0">
                <a:hlinkClick r:id="rId9"/>
              </a:rPr>
              <a:t>/</a:t>
            </a:r>
            <a:r>
              <a:rPr lang="pt-BR" dirty="0" smtClean="0"/>
              <a:t> </a:t>
            </a:r>
            <a:endParaRPr lang="pt-BR" dirty="0"/>
          </a:p>
        </p:txBody>
      </p:sp>
    </p:spTree>
    <p:extLst>
      <p:ext uri="{BB962C8B-B14F-4D97-AF65-F5344CB8AC3E}">
        <p14:creationId xmlns:p14="http://schemas.microsoft.com/office/powerpoint/2010/main" val="368475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75520" y="0"/>
            <a:ext cx="8712968" cy="6597352"/>
          </a:xfrm>
          <a:prstGeom prst="ellips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sz="quarter" idx="1"/>
          </p:nvPr>
        </p:nvSpPr>
        <p:spPr>
          <a:xfrm>
            <a:off x="4079776" y="188640"/>
            <a:ext cx="4464496" cy="576064"/>
          </a:xfrm>
        </p:spPr>
        <p:txBody>
          <a:bodyPr/>
          <a:lstStyle/>
          <a:p>
            <a:pPr algn="ctr">
              <a:buNone/>
            </a:pPr>
            <a:r>
              <a:rPr lang="pt-BR" b="1" dirty="0" smtClean="0">
                <a:solidFill>
                  <a:schemeClr val="bg1"/>
                </a:solidFill>
              </a:rPr>
              <a:t>CONSTITUIÇÃO 1988</a:t>
            </a:r>
            <a:endParaRPr lang="pt-BR" b="1" dirty="0">
              <a:solidFill>
                <a:schemeClr val="bg1"/>
              </a:solidFill>
            </a:endParaRPr>
          </a:p>
        </p:txBody>
      </p:sp>
      <p:sp>
        <p:nvSpPr>
          <p:cNvPr id="5" name="Elipse 4"/>
          <p:cNvSpPr/>
          <p:nvPr/>
        </p:nvSpPr>
        <p:spPr>
          <a:xfrm>
            <a:off x="2063552" y="692696"/>
            <a:ext cx="8001272" cy="584103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Conteúdo 2"/>
          <p:cNvSpPr txBox="1">
            <a:spLocks/>
          </p:cNvSpPr>
          <p:nvPr/>
        </p:nvSpPr>
        <p:spPr>
          <a:xfrm>
            <a:off x="4007768" y="908720"/>
            <a:ext cx="4464496" cy="576064"/>
          </a:xfrm>
          <a:prstGeom prst="rect">
            <a:avLst/>
          </a:prstGeom>
        </p:spPr>
        <p:txBody>
          <a:bodyPr vert="horz">
            <a:normAutofit/>
          </a:bodyPr>
          <a:lstStyle/>
          <a:p>
            <a:pPr marL="274320" indent="-274320" algn="ctr" defTabSz="914400">
              <a:spcBef>
                <a:spcPts val="580"/>
              </a:spcBef>
              <a:buClr>
                <a:schemeClr val="accent1"/>
              </a:buClr>
              <a:buSzPct val="85000"/>
              <a:defRPr/>
            </a:pPr>
            <a:r>
              <a:rPr lang="pt-BR" sz="2600" dirty="0"/>
              <a:t>LDB 1996</a:t>
            </a:r>
            <a:endParaRPr lang="pt-BR" sz="2600" dirty="0"/>
          </a:p>
        </p:txBody>
      </p:sp>
      <p:sp>
        <p:nvSpPr>
          <p:cNvPr id="15" name="Elipse 14"/>
          <p:cNvSpPr/>
          <p:nvPr/>
        </p:nvSpPr>
        <p:spPr>
          <a:xfrm>
            <a:off x="2207568" y="1412776"/>
            <a:ext cx="7433592" cy="5445224"/>
          </a:xfrm>
          <a:prstGeom prst="ellipse">
            <a:avLst/>
          </a:prstGeom>
          <a:solidFill>
            <a:srgbClr val="00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2"/>
          <p:cNvSpPr txBox="1">
            <a:spLocks/>
          </p:cNvSpPr>
          <p:nvPr/>
        </p:nvSpPr>
        <p:spPr>
          <a:xfrm>
            <a:off x="3935760" y="1916832"/>
            <a:ext cx="4464496" cy="792088"/>
          </a:xfrm>
          <a:prstGeom prst="rect">
            <a:avLst/>
          </a:prstGeom>
        </p:spPr>
        <p:txBody>
          <a:bodyPr vert="horz">
            <a:normAutofit fontScale="85000" lnSpcReduction="20000"/>
          </a:bodyPr>
          <a:lstStyle/>
          <a:p>
            <a:pPr marL="274320" indent="-274320" algn="ctr" defTabSz="914400">
              <a:spcBef>
                <a:spcPts val="580"/>
              </a:spcBef>
              <a:buClr>
                <a:schemeClr val="accent1"/>
              </a:buClr>
              <a:buSzPct val="85000"/>
              <a:defRPr/>
            </a:pPr>
            <a:r>
              <a:rPr lang="pt-BR" sz="2600" dirty="0"/>
              <a:t>DCN - FICP – 2015</a:t>
            </a:r>
          </a:p>
          <a:p>
            <a:pPr marL="274320" indent="-274320" algn="ctr">
              <a:spcBef>
                <a:spcPts val="580"/>
              </a:spcBef>
              <a:buClr>
                <a:schemeClr val="accent1"/>
              </a:buClr>
              <a:buSzPct val="85000"/>
              <a:defRPr/>
            </a:pPr>
            <a:r>
              <a:rPr lang="pt-BR" sz="3200" dirty="0"/>
              <a:t>PNE </a:t>
            </a:r>
            <a:r>
              <a:rPr lang="pt-BR" sz="2800" dirty="0"/>
              <a:t>(Lei nº 13.005/2014)</a:t>
            </a:r>
            <a:r>
              <a:rPr lang="pt-BR" sz="3200" dirty="0"/>
              <a:t> </a:t>
            </a:r>
          </a:p>
          <a:p>
            <a:pPr marL="274320" indent="-274320" algn="ctr" defTabSz="914400">
              <a:spcBef>
                <a:spcPts val="580"/>
              </a:spcBef>
              <a:buClr>
                <a:schemeClr val="accent1"/>
              </a:buClr>
              <a:buSzPct val="85000"/>
              <a:defRPr/>
            </a:pPr>
            <a:endParaRPr lang="pt-BR" sz="2600" dirty="0"/>
          </a:p>
        </p:txBody>
      </p:sp>
      <p:sp>
        <p:nvSpPr>
          <p:cNvPr id="16" name="Elipse 15"/>
          <p:cNvSpPr/>
          <p:nvPr/>
        </p:nvSpPr>
        <p:spPr>
          <a:xfrm>
            <a:off x="2639616" y="2924944"/>
            <a:ext cx="6937920" cy="4077072"/>
          </a:xfrm>
          <a:prstGeom prst="ellipse">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2830488" y="3717032"/>
            <a:ext cx="6649888" cy="3429000"/>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Conteúdo 2"/>
          <p:cNvSpPr txBox="1">
            <a:spLocks/>
          </p:cNvSpPr>
          <p:nvPr/>
        </p:nvSpPr>
        <p:spPr>
          <a:xfrm>
            <a:off x="4151784" y="3933056"/>
            <a:ext cx="4464496" cy="576064"/>
          </a:xfrm>
          <a:prstGeom prst="rect">
            <a:avLst/>
          </a:prstGeom>
        </p:spPr>
        <p:txBody>
          <a:bodyPr vert="horz">
            <a:normAutofit/>
          </a:bodyPr>
          <a:lstStyle/>
          <a:p>
            <a:pPr marL="274320" indent="-274320" algn="ctr" defTabSz="914400">
              <a:spcBef>
                <a:spcPts val="580"/>
              </a:spcBef>
              <a:buClr>
                <a:schemeClr val="accent1"/>
              </a:buClr>
              <a:buSzPct val="85000"/>
              <a:defRPr/>
            </a:pPr>
            <a:r>
              <a:rPr lang="pt-BR" sz="2600" dirty="0"/>
              <a:t>Propostas Estaduais</a:t>
            </a:r>
            <a:endParaRPr lang="pt-BR" sz="2600" dirty="0"/>
          </a:p>
        </p:txBody>
      </p:sp>
      <p:sp>
        <p:nvSpPr>
          <p:cNvPr id="12" name="Elipse 11"/>
          <p:cNvSpPr/>
          <p:nvPr/>
        </p:nvSpPr>
        <p:spPr>
          <a:xfrm>
            <a:off x="3719736" y="4581128"/>
            <a:ext cx="5290120" cy="2492896"/>
          </a:xfrm>
          <a:prstGeom prst="ellipse">
            <a:avLst/>
          </a:prstGeom>
          <a:solidFill>
            <a:srgbClr val="00CC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spaço Reservado para Conteúdo 2"/>
          <p:cNvSpPr txBox="1">
            <a:spLocks/>
          </p:cNvSpPr>
          <p:nvPr/>
        </p:nvSpPr>
        <p:spPr>
          <a:xfrm>
            <a:off x="4151784" y="4797152"/>
            <a:ext cx="4464496" cy="576064"/>
          </a:xfrm>
          <a:prstGeom prst="rect">
            <a:avLst/>
          </a:prstGeom>
        </p:spPr>
        <p:txBody>
          <a:bodyPr vert="horz">
            <a:normAutofit/>
          </a:bodyPr>
          <a:lstStyle/>
          <a:p>
            <a:pPr marL="274320" indent="-274320" algn="ctr" defTabSz="914400">
              <a:spcBef>
                <a:spcPts val="580"/>
              </a:spcBef>
              <a:buClr>
                <a:schemeClr val="accent1"/>
              </a:buClr>
              <a:buSzPct val="85000"/>
              <a:defRPr/>
            </a:pPr>
            <a:r>
              <a:rPr lang="pt-BR" sz="2600" dirty="0"/>
              <a:t>PPP</a:t>
            </a:r>
            <a:endParaRPr lang="pt-BR" sz="2600" dirty="0"/>
          </a:p>
        </p:txBody>
      </p:sp>
      <p:sp>
        <p:nvSpPr>
          <p:cNvPr id="17" name="Espaço Reservado para Conteúdo 2"/>
          <p:cNvSpPr txBox="1">
            <a:spLocks/>
          </p:cNvSpPr>
          <p:nvPr/>
        </p:nvSpPr>
        <p:spPr>
          <a:xfrm>
            <a:off x="4151784" y="3140968"/>
            <a:ext cx="4464496" cy="576064"/>
          </a:xfrm>
          <a:prstGeom prst="rect">
            <a:avLst/>
          </a:prstGeom>
        </p:spPr>
        <p:txBody>
          <a:bodyPr vert="horz">
            <a:normAutofit/>
          </a:bodyPr>
          <a:lstStyle/>
          <a:p>
            <a:pPr marL="274320" indent="-274320" algn="ctr">
              <a:spcBef>
                <a:spcPts val="580"/>
              </a:spcBef>
              <a:buClr>
                <a:schemeClr val="accent1"/>
              </a:buClr>
              <a:buSzPct val="85000"/>
              <a:defRPr/>
            </a:pPr>
            <a:r>
              <a:rPr lang="pt-BR" sz="2600" dirty="0"/>
              <a:t>PCN  –  BNCC </a:t>
            </a:r>
          </a:p>
        </p:txBody>
      </p:sp>
      <p:pic>
        <p:nvPicPr>
          <p:cNvPr id="3074" name="Picture 2" descr="Resultado de imagem para escola desenho"/>
          <p:cNvPicPr>
            <a:picLocks noChangeAspect="1" noChangeArrowheads="1"/>
          </p:cNvPicPr>
          <p:nvPr/>
        </p:nvPicPr>
        <p:blipFill>
          <a:blip r:embed="rId2" cstate="print"/>
          <a:srcRect/>
          <a:stretch>
            <a:fillRect/>
          </a:stretch>
        </p:blipFill>
        <p:spPr bwMode="auto">
          <a:xfrm>
            <a:off x="5951984" y="5445224"/>
            <a:ext cx="1041206" cy="1196752"/>
          </a:xfrm>
          <a:prstGeom prst="rect">
            <a:avLst/>
          </a:prstGeom>
          <a:noFill/>
        </p:spPr>
      </p:pic>
    </p:spTree>
    <p:extLst>
      <p:ext uri="{BB962C8B-B14F-4D97-AF65-F5344CB8AC3E}">
        <p14:creationId xmlns:p14="http://schemas.microsoft.com/office/powerpoint/2010/main" val="18907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500"/>
                                        <p:tgtEl>
                                          <p:spTgt spid="13"/>
                                        </p:tgtEl>
                                      </p:cBhvr>
                                    </p:animEffect>
                                  </p:childTnLst>
                                </p:cTn>
                              </p:par>
                              <p:par>
                                <p:cTn id="51" presetID="4" presetClass="entr" presetSubtype="16" fill="hold" nodeType="withEffect">
                                  <p:stCondLst>
                                    <p:cond delay="0"/>
                                  </p:stCondLst>
                                  <p:childTnLst>
                                    <p:set>
                                      <p:cBhvr>
                                        <p:cTn id="52" dur="1" fill="hold">
                                          <p:stCondLst>
                                            <p:cond delay="0"/>
                                          </p:stCondLst>
                                        </p:cTn>
                                        <p:tgtEl>
                                          <p:spTgt spid="3074"/>
                                        </p:tgtEl>
                                        <p:attrNameLst>
                                          <p:attrName>style.visibility</p:attrName>
                                        </p:attrNameLst>
                                      </p:cBhvr>
                                      <p:to>
                                        <p:strVal val="visible"/>
                                      </p:to>
                                    </p:set>
                                    <p:animEffect transition="in" filter="box(in)">
                                      <p:cBhvr>
                                        <p:cTn id="5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5" grpId="0" animBg="1"/>
      <p:bldP spid="6" grpId="0"/>
      <p:bldP spid="15" grpId="0" animBg="1"/>
      <p:bldP spid="8" grpId="0"/>
      <p:bldP spid="16" grpId="0" animBg="1"/>
      <p:bldP spid="9" grpId="0" animBg="1"/>
      <p:bldP spid="11" grpId="0"/>
      <p:bldP spid="12" grpId="0" animBg="1"/>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80681" y="173687"/>
            <a:ext cx="10178322" cy="3593591"/>
          </a:xfrm>
        </p:spPr>
        <p:txBody>
          <a:bodyPr>
            <a:noAutofit/>
          </a:bodyPr>
          <a:lstStyle/>
          <a:p>
            <a:r>
              <a:rPr lang="pt-BR" sz="2400" dirty="0">
                <a:solidFill>
                  <a:schemeClr val="tx1"/>
                </a:solidFill>
              </a:rPr>
              <a:t>A Coordenação de Aperfeiçoamento de Pessoal de Nível Superior (Capes) divulgou, no dia 17, relatório produzido pela empresa estadunidense </a:t>
            </a:r>
            <a:r>
              <a:rPr lang="pt-BR" sz="2400" dirty="0" err="1">
                <a:solidFill>
                  <a:schemeClr val="tx1"/>
                </a:solidFill>
              </a:rPr>
              <a:t>Clarivate</a:t>
            </a:r>
            <a:r>
              <a:rPr lang="pt-BR" sz="2400" dirty="0">
                <a:solidFill>
                  <a:schemeClr val="tx1"/>
                </a:solidFill>
              </a:rPr>
              <a:t> </a:t>
            </a:r>
            <a:r>
              <a:rPr lang="pt-BR" sz="2400" dirty="0" err="1">
                <a:solidFill>
                  <a:schemeClr val="tx1"/>
                </a:solidFill>
              </a:rPr>
              <a:t>Analytics</a:t>
            </a:r>
            <a:r>
              <a:rPr lang="pt-BR" sz="2400" dirty="0">
                <a:solidFill>
                  <a:schemeClr val="tx1"/>
                </a:solidFill>
              </a:rPr>
              <a:t> – ligada à multinacional Thomson Reuters - sobre a pesquisa científica no Brasil entre 2011 e 2016. Destacam-se no relatório três conclusões: praticamente só há produção de pesquisa científica em universidades públicas, há pouco impacto internacional na produção científica brasileira e apenas Petrobras e indústrias farmacêuticas realizam investimento relevante nessa área no país</a:t>
            </a:r>
            <a:r>
              <a:rPr lang="pt-BR" sz="2400" dirty="0" smtClean="0">
                <a:solidFill>
                  <a:schemeClr val="tx1"/>
                </a:solidFill>
              </a:rPr>
              <a:t>.</a:t>
            </a:r>
          </a:p>
          <a:p>
            <a:r>
              <a:rPr lang="pt-BR" sz="2400" dirty="0">
                <a:solidFill>
                  <a:schemeClr val="tx1"/>
                </a:solidFill>
              </a:rPr>
              <a:t>Quantitativamente, o Brasil produziu nesse período cerca de 250 mil </a:t>
            </a:r>
            <a:r>
              <a:rPr lang="pt-BR" sz="2400" dirty="0" err="1">
                <a:solidFill>
                  <a:schemeClr val="tx1"/>
                </a:solidFill>
              </a:rPr>
              <a:t>papers</a:t>
            </a:r>
            <a:r>
              <a:rPr lang="pt-BR" sz="2400" dirty="0">
                <a:solidFill>
                  <a:schemeClr val="tx1"/>
                </a:solidFill>
              </a:rPr>
              <a:t> que foram enviados à base de dados internacional Web </a:t>
            </a:r>
            <a:r>
              <a:rPr lang="pt-BR" sz="2400" dirty="0" err="1">
                <a:solidFill>
                  <a:schemeClr val="tx1"/>
                </a:solidFill>
              </a:rPr>
              <a:t>of</a:t>
            </a:r>
            <a:r>
              <a:rPr lang="pt-BR" sz="2400" dirty="0">
                <a:solidFill>
                  <a:schemeClr val="tx1"/>
                </a:solidFill>
              </a:rPr>
              <a:t> Science, números próximos à </a:t>
            </a:r>
            <a:r>
              <a:rPr lang="pt-BR" sz="2400" dirty="0" smtClean="0">
                <a:solidFill>
                  <a:schemeClr val="tx1"/>
                </a:solidFill>
              </a:rPr>
              <a:t>Holanda </a:t>
            </a:r>
            <a:r>
              <a:rPr lang="pt-BR" sz="2400" dirty="0">
                <a:solidFill>
                  <a:schemeClr val="tx1"/>
                </a:solidFill>
              </a:rPr>
              <a:t>(242 mil), mas muito inferiores a países como </a:t>
            </a:r>
            <a:r>
              <a:rPr lang="pt-BR" sz="2400" dirty="0" smtClean="0">
                <a:solidFill>
                  <a:schemeClr val="tx1"/>
                </a:solidFill>
              </a:rPr>
              <a:t>EUA </a:t>
            </a:r>
            <a:r>
              <a:rPr lang="pt-BR" sz="2400" dirty="0">
                <a:solidFill>
                  <a:schemeClr val="tx1"/>
                </a:solidFill>
              </a:rPr>
              <a:t>(2,5 milhões), </a:t>
            </a:r>
            <a:r>
              <a:rPr lang="pt-BR" sz="2400" dirty="0" smtClean="0">
                <a:solidFill>
                  <a:schemeClr val="tx1"/>
                </a:solidFill>
              </a:rPr>
              <a:t>China </a:t>
            </a:r>
            <a:r>
              <a:rPr lang="pt-BR" sz="2400" dirty="0">
                <a:solidFill>
                  <a:schemeClr val="tx1"/>
                </a:solidFill>
              </a:rPr>
              <a:t>(1,4 milhão) e Reino Unido (740 mil).</a:t>
            </a:r>
            <a:endParaRPr lang="pt-BR" sz="2400" dirty="0">
              <a:solidFill>
                <a:schemeClr val="tx1"/>
              </a:solidFill>
            </a:endParaRPr>
          </a:p>
        </p:txBody>
      </p:sp>
      <p:sp>
        <p:nvSpPr>
          <p:cNvPr id="5" name="Retângulo 4"/>
          <p:cNvSpPr/>
          <p:nvPr/>
        </p:nvSpPr>
        <p:spPr>
          <a:xfrm>
            <a:off x="3723881" y="6488668"/>
            <a:ext cx="8543109" cy="369332"/>
          </a:xfrm>
          <a:prstGeom prst="rect">
            <a:avLst/>
          </a:prstGeom>
        </p:spPr>
        <p:txBody>
          <a:bodyPr wrap="square">
            <a:spAutoFit/>
          </a:bodyPr>
          <a:lstStyle/>
          <a:p>
            <a:r>
              <a:rPr lang="pt-BR" dirty="0">
                <a:hlinkClick r:id="rId2"/>
              </a:rPr>
              <a:t>http://</a:t>
            </a:r>
            <a:r>
              <a:rPr lang="pt-BR" dirty="0" smtClean="0">
                <a:hlinkClick r:id="rId2"/>
              </a:rPr>
              <a:t>portal.andes.org.br/andes</a:t>
            </a:r>
            <a:r>
              <a:rPr lang="pt-BR" dirty="0" smtClean="0"/>
              <a:t>/print-ultimas-noticias.andes?id=9298</a:t>
            </a:r>
            <a:endParaRPr lang="pt-BR" dirty="0"/>
          </a:p>
        </p:txBody>
      </p:sp>
    </p:spTree>
    <p:extLst>
      <p:ext uri="{BB962C8B-B14F-4D97-AF65-F5344CB8AC3E}">
        <p14:creationId xmlns:p14="http://schemas.microsoft.com/office/powerpoint/2010/main" val="212504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58545" y="651935"/>
            <a:ext cx="10178322" cy="3593591"/>
          </a:xfrm>
        </p:spPr>
        <p:txBody>
          <a:bodyPr>
            <a:noAutofit/>
          </a:bodyPr>
          <a:lstStyle/>
          <a:p>
            <a:pPr marL="0" indent="0">
              <a:buNone/>
            </a:pPr>
            <a:r>
              <a:rPr lang="pt-BR" sz="2800" dirty="0">
                <a:solidFill>
                  <a:schemeClr val="tx1"/>
                </a:solidFill>
              </a:rPr>
              <a:t>“O protagonismo das empresas em Pesquisa e Desenvolvimento está ligado às características da formação do mercado interno. No caso brasileiro, as empresas estão muito mais interessadas na força de trabalho, nas matérias primas e recursos naturais adquiridos a preços muito baixos. Quando necessitam inovar, compram máquinas, equipamentos e insumos no mercado internacional, retroalimentando a dependência tecnológica e científica. Coube ao Estado o maior esforço de investimento em C&amp;T e pesquisa e desenvolvimento até aqui”, conclui Epitácio Macário.</a:t>
            </a:r>
            <a:endParaRPr lang="pt-BR" sz="2800" dirty="0">
              <a:solidFill>
                <a:schemeClr val="tx1"/>
              </a:solidFill>
            </a:endParaRPr>
          </a:p>
        </p:txBody>
      </p:sp>
    </p:spTree>
    <p:extLst>
      <p:ext uri="{BB962C8B-B14F-4D97-AF65-F5344CB8AC3E}">
        <p14:creationId xmlns:p14="http://schemas.microsoft.com/office/powerpoint/2010/main" val="1719558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6600" b="1" dirty="0">
                <a:solidFill>
                  <a:schemeClr val="tx1"/>
                </a:solidFill>
              </a:rPr>
              <a:t>pesquisa e divulgação </a:t>
            </a:r>
            <a:r>
              <a:rPr lang="pt-BR" sz="6600" b="1" dirty="0" smtClean="0">
                <a:solidFill>
                  <a:schemeClr val="tx1"/>
                </a:solidFill>
              </a:rPr>
              <a:t>científica</a:t>
            </a:r>
            <a:endParaRPr lang="pt-BR" sz="7200" dirty="0">
              <a:solidFill>
                <a:schemeClr val="tx1"/>
              </a:solidFill>
            </a:endParaRPr>
          </a:p>
        </p:txBody>
      </p:sp>
      <p:sp>
        <p:nvSpPr>
          <p:cNvPr id="3" name="Subtítulo 2"/>
          <p:cNvSpPr>
            <a:spLocks noGrp="1"/>
          </p:cNvSpPr>
          <p:nvPr>
            <p:ph type="subTitle" idx="1"/>
          </p:nvPr>
        </p:nvSpPr>
        <p:spPr>
          <a:xfrm>
            <a:off x="3976112" y="6115721"/>
            <a:ext cx="8045373" cy="742279"/>
          </a:xfrm>
        </p:spPr>
        <p:txBody>
          <a:bodyPr>
            <a:normAutofit lnSpcReduction="10000"/>
          </a:bodyPr>
          <a:lstStyle/>
          <a:p>
            <a:pPr algn="r"/>
            <a:r>
              <a:rPr lang="pt-BR" dirty="0" smtClean="0"/>
              <a:t>Aula 11</a:t>
            </a:r>
          </a:p>
          <a:p>
            <a:pPr algn="r"/>
            <a:r>
              <a:rPr lang="pt-BR" dirty="0" smtClean="0"/>
              <a:t>IEEC – JOANA ANDRADE</a:t>
            </a:r>
            <a:endParaRPr lang="pt-BR" dirty="0"/>
          </a:p>
        </p:txBody>
      </p:sp>
    </p:spTree>
    <p:extLst>
      <p:ext uri="{BB962C8B-B14F-4D97-AF65-F5344CB8AC3E}">
        <p14:creationId xmlns:p14="http://schemas.microsoft.com/office/powerpoint/2010/main" val="190871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0666" y="194734"/>
            <a:ext cx="10126134" cy="6231466"/>
          </a:xfrm>
        </p:spPr>
        <p:txBody>
          <a:bodyPr>
            <a:noAutofit/>
          </a:bodyPr>
          <a:lstStyle/>
          <a:p>
            <a:pPr marL="0" indent="0">
              <a:buNone/>
            </a:pPr>
            <a:r>
              <a:rPr lang="pt-BR" sz="2800" dirty="0" smtClean="0"/>
              <a:t>Dúvidas:</a:t>
            </a:r>
          </a:p>
          <a:p>
            <a:pPr marL="0" indent="0">
              <a:buNone/>
            </a:pPr>
            <a:r>
              <a:rPr lang="pt-BR" sz="2800" dirty="0" smtClean="0"/>
              <a:t>1 – Como inicio minha vida de pesquisador?</a:t>
            </a:r>
          </a:p>
          <a:p>
            <a:pPr marL="0" indent="0">
              <a:buNone/>
            </a:pPr>
            <a:r>
              <a:rPr lang="pt-BR" sz="2800" dirty="0" smtClean="0"/>
              <a:t>2 – Onde poso fazer isso?</a:t>
            </a:r>
          </a:p>
          <a:p>
            <a:pPr marL="0" indent="0">
              <a:buNone/>
            </a:pPr>
            <a:r>
              <a:rPr lang="pt-BR" sz="2800" dirty="0" smtClean="0"/>
              <a:t>3 - Quanto vou “ganhar” financeiramente?</a:t>
            </a:r>
          </a:p>
          <a:p>
            <a:pPr marL="0" indent="0">
              <a:buNone/>
            </a:pPr>
            <a:r>
              <a:rPr lang="pt-BR" sz="2800" dirty="0" smtClean="0"/>
              <a:t>4 - Quanto tempo levarei para atingir meus objetivos?</a:t>
            </a:r>
          </a:p>
          <a:p>
            <a:pPr marL="0" indent="0">
              <a:buNone/>
            </a:pPr>
            <a:r>
              <a:rPr lang="pt-BR" sz="2800" dirty="0" smtClean="0"/>
              <a:t>5 - Ciências exatas, naturais ou sociais?</a:t>
            </a:r>
          </a:p>
          <a:p>
            <a:pPr marL="0" indent="0">
              <a:buNone/>
            </a:pPr>
            <a:r>
              <a:rPr lang="pt-BR" sz="2800" dirty="0" smtClean="0"/>
              <a:t>6 – Pesquisador tem mais reconhecimento do que professor?</a:t>
            </a:r>
          </a:p>
          <a:p>
            <a:pPr marL="0" indent="0">
              <a:buNone/>
            </a:pPr>
            <a:r>
              <a:rPr lang="pt-BR" sz="2800" dirty="0" smtClean="0"/>
              <a:t>7 – O que é pesquisa pura e pesquisa aplicada?</a:t>
            </a:r>
          </a:p>
          <a:p>
            <a:pPr marL="0" indent="0">
              <a:buNone/>
            </a:pPr>
            <a:r>
              <a:rPr lang="pt-BR" sz="2800" dirty="0" smtClean="0"/>
              <a:t>8 - O povo brasileiro será beneficiado por minhas pesquisas?</a:t>
            </a:r>
          </a:p>
          <a:p>
            <a:pPr marL="0" indent="0">
              <a:buNone/>
            </a:pPr>
            <a:r>
              <a:rPr lang="pt-BR" sz="2800" dirty="0" smtClean="0"/>
              <a:t>9 - O que são ‘patentes científicas’?</a:t>
            </a:r>
          </a:p>
          <a:p>
            <a:pPr marL="0" indent="0">
              <a:buNone/>
            </a:pPr>
            <a:endParaRPr lang="pt-BR" sz="2800" dirty="0" smtClean="0"/>
          </a:p>
          <a:p>
            <a:pPr marL="0" indent="0">
              <a:buNone/>
            </a:pPr>
            <a:endParaRPr lang="pt-BR" sz="2800" dirty="0"/>
          </a:p>
        </p:txBody>
      </p:sp>
    </p:spTree>
    <p:extLst>
      <p:ext uri="{BB962C8B-B14F-4D97-AF65-F5344CB8AC3E}">
        <p14:creationId xmlns:p14="http://schemas.microsoft.com/office/powerpoint/2010/main" val="2978915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17812" y="499534"/>
            <a:ext cx="10124265" cy="5408897"/>
          </a:xfrm>
        </p:spPr>
        <p:txBody>
          <a:bodyPr>
            <a:normAutofit/>
          </a:bodyPr>
          <a:lstStyle/>
          <a:p>
            <a:pPr marL="0" indent="0">
              <a:buNone/>
            </a:pPr>
            <a:r>
              <a:rPr lang="pt-BR" sz="2800" dirty="0"/>
              <a:t>10 - O que são e para que servem os artigos/</a:t>
            </a:r>
            <a:r>
              <a:rPr lang="pt-BR" sz="2800" dirty="0" err="1"/>
              <a:t>papers</a:t>
            </a:r>
            <a:r>
              <a:rPr lang="pt-BR" sz="2800" dirty="0"/>
              <a:t>?</a:t>
            </a:r>
          </a:p>
          <a:p>
            <a:pPr marL="0" indent="0">
              <a:buNone/>
            </a:pPr>
            <a:r>
              <a:rPr lang="pt-BR" sz="2800" dirty="0"/>
              <a:t>11 - O que é Revista indexada, </a:t>
            </a:r>
            <a:r>
              <a:rPr lang="pt-BR" sz="2800" dirty="0" err="1"/>
              <a:t>Qualis</a:t>
            </a:r>
            <a:r>
              <a:rPr lang="pt-BR" sz="2800" dirty="0"/>
              <a:t> Capes A, B, C?</a:t>
            </a:r>
          </a:p>
          <a:p>
            <a:pPr marL="0" indent="0">
              <a:buNone/>
            </a:pPr>
            <a:r>
              <a:rPr lang="pt-BR" sz="2800" dirty="0"/>
              <a:t>12 - Quando eu não estiver mais aqui, alguém continuará minha </a:t>
            </a:r>
            <a:r>
              <a:rPr lang="pt-BR" sz="2800" dirty="0" smtClean="0"/>
              <a:t>pesquisa?</a:t>
            </a:r>
          </a:p>
          <a:p>
            <a:pPr marL="0" indent="0">
              <a:buNone/>
            </a:pPr>
            <a:r>
              <a:rPr lang="pt-BR" sz="2800" dirty="0" smtClean="0"/>
              <a:t>13 - Uma pesquisa pode revolucionar a CIÊNCIA? (novas espécies, S</a:t>
            </a:r>
            <a:r>
              <a:rPr lang="pt-BR" sz="2800" baseline="30000" dirty="0" smtClean="0"/>
              <a:t>2-</a:t>
            </a:r>
            <a:r>
              <a:rPr lang="pt-BR" sz="2800" dirty="0" smtClean="0"/>
              <a:t> )</a:t>
            </a:r>
          </a:p>
          <a:p>
            <a:pPr marL="0" indent="0">
              <a:buNone/>
            </a:pPr>
            <a:r>
              <a:rPr lang="pt-BR" sz="2800" dirty="0" smtClean="0"/>
              <a:t>14 - Para que serve o </a:t>
            </a:r>
            <a:r>
              <a:rPr lang="pt-BR" sz="2800" dirty="0" smtClean="0">
                <a:hlinkClick r:id="rId2" action="ppaction://hlinksldjump"/>
              </a:rPr>
              <a:t>comitê de ética </a:t>
            </a:r>
            <a:r>
              <a:rPr lang="pt-BR" sz="2800" dirty="0" smtClean="0"/>
              <a:t>em pesquisa?</a:t>
            </a:r>
          </a:p>
          <a:p>
            <a:pPr marL="0" indent="0">
              <a:buNone/>
            </a:pPr>
            <a:r>
              <a:rPr lang="pt-BR" sz="2800" dirty="0" smtClean="0"/>
              <a:t>15 - Pesquisar o óbvio/esperando é pesquisa?</a:t>
            </a:r>
          </a:p>
          <a:p>
            <a:endParaRPr lang="pt-BR" dirty="0"/>
          </a:p>
        </p:txBody>
      </p:sp>
    </p:spTree>
    <p:extLst>
      <p:ext uri="{BB962C8B-B14F-4D97-AF65-F5344CB8AC3E}">
        <p14:creationId xmlns:p14="http://schemas.microsoft.com/office/powerpoint/2010/main" val="16761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Selo</Template>
  <TotalTime>480</TotalTime>
  <Words>1353</Words>
  <Application>Microsoft Office PowerPoint</Application>
  <PresentationFormat>Widescreen</PresentationFormat>
  <Paragraphs>152</Paragraphs>
  <Slides>32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32</vt:i4>
      </vt:variant>
    </vt:vector>
  </HeadingPairs>
  <TitlesOfParts>
    <vt:vector size="37" baseType="lpstr">
      <vt:lpstr>Arial</vt:lpstr>
      <vt:lpstr>Gill Sans MT</vt:lpstr>
      <vt:lpstr>Impact</vt:lpstr>
      <vt:lpstr>Wingdings</vt:lpstr>
      <vt:lpstr>Badge</vt:lpstr>
      <vt:lpstr>Retomando o percurso</vt:lpstr>
      <vt:lpstr>Apresentação do PowerPoint</vt:lpstr>
      <vt:lpstr>Apresentação do PowerPoint</vt:lpstr>
      <vt:lpstr>Apresentação do PowerPoint</vt:lpstr>
      <vt:lpstr>Apresentação do PowerPoint</vt:lpstr>
      <vt:lpstr>Apresentação do PowerPoint</vt:lpstr>
      <vt:lpstr>pesquisa e divulgação científica</vt:lpstr>
      <vt:lpstr>Apresentação do PowerPoint</vt:lpstr>
      <vt:lpstr>Apresentação do PowerPoint</vt:lpstr>
      <vt:lpstr>Divulgar – popularizar, comunicar, compartilhar,</vt:lpstr>
      <vt:lpstr>Ciência e ética:</vt:lpstr>
      <vt:lpstr>O tempo a humanidade as relações com o meio ambiente as relações sociais   </vt:lpstr>
      <vt:lpstr>Mas, quando aprendemos ética?</vt:lpstr>
      <vt:lpstr>Apresentação do PowerPoint</vt:lpstr>
      <vt:lpstr>E na ciência?</vt:lpstr>
      <vt:lpstr>Código de Nuremberg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Plataforma brasil</vt:lpstr>
      <vt:lpstr>A pesquisa em ensino de ciências no Brasil </vt:lpstr>
      <vt:lpstr>História das Pesquisas em ensino de ciências </vt:lpstr>
      <vt:lpstr>Temáticas de investigação em E. C. nos últimos 20 anos </vt:lpstr>
      <vt:lpstr>Apresentação do PowerPoint</vt:lpstr>
      <vt:lpstr>Apresentação do PowerPoint</vt:lpstr>
      <vt:lpstr>Cursos de Pós-Graduação na Área de Ensino de Ciências e Matemática (Fonte: Capes, 2015)</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Retomando o percurso</dc:title>
  <dc:creator>joana andrade</dc:creator>
  <cp:lastModifiedBy>joana andrade</cp:lastModifiedBy>
  <cp:revision>12</cp:revision>
  <dcterms:created xsi:type="dcterms:W3CDTF">2018-11-09T12:58:06Z</dcterms:created>
  <dcterms:modified xsi:type="dcterms:W3CDTF">2018-11-09T20:58:37Z</dcterms:modified>
</cp:coreProperties>
</file>