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7" r:id="rId3"/>
    <p:sldMasterId id="2147483759" r:id="rId4"/>
    <p:sldMasterId id="2147483772" r:id="rId5"/>
    <p:sldMasterId id="2147483785" r:id="rId6"/>
    <p:sldMasterId id="2147483798" r:id="rId7"/>
    <p:sldMasterId id="2147483835" r:id="rId8"/>
    <p:sldMasterId id="2147483936" r:id="rId9"/>
  </p:sldMasterIdLst>
  <p:notesMasterIdLst>
    <p:notesMasterId r:id="rId52"/>
  </p:notesMasterIdLst>
  <p:sldIdLst>
    <p:sldId id="574" r:id="rId10"/>
    <p:sldId id="501" r:id="rId11"/>
    <p:sldId id="504" r:id="rId12"/>
    <p:sldId id="483" r:id="rId13"/>
    <p:sldId id="484" r:id="rId14"/>
    <p:sldId id="505" r:id="rId15"/>
    <p:sldId id="507" r:id="rId16"/>
    <p:sldId id="526" r:id="rId17"/>
    <p:sldId id="527" r:id="rId18"/>
    <p:sldId id="509" r:id="rId19"/>
    <p:sldId id="510" r:id="rId20"/>
    <p:sldId id="551" r:id="rId21"/>
    <p:sldId id="592" r:id="rId22"/>
    <p:sldId id="1295" r:id="rId23"/>
    <p:sldId id="663" r:id="rId24"/>
    <p:sldId id="492" r:id="rId25"/>
    <p:sldId id="512" r:id="rId26"/>
    <p:sldId id="647" r:id="rId27"/>
    <p:sldId id="528" r:id="rId28"/>
    <p:sldId id="439" r:id="rId29"/>
    <p:sldId id="656" r:id="rId30"/>
    <p:sldId id="660" r:id="rId31"/>
    <p:sldId id="533" r:id="rId32"/>
    <p:sldId id="578" r:id="rId33"/>
    <p:sldId id="446" r:id="rId34"/>
    <p:sldId id="534" r:id="rId35"/>
    <p:sldId id="535" r:id="rId36"/>
    <p:sldId id="563" r:id="rId37"/>
    <p:sldId id="564" r:id="rId38"/>
    <p:sldId id="624" r:id="rId39"/>
    <p:sldId id="625" r:id="rId40"/>
    <p:sldId id="541" r:id="rId41"/>
    <p:sldId id="623" r:id="rId42"/>
    <p:sldId id="558" r:id="rId43"/>
    <p:sldId id="559" r:id="rId44"/>
    <p:sldId id="560" r:id="rId45"/>
    <p:sldId id="569" r:id="rId46"/>
    <p:sldId id="426" r:id="rId47"/>
    <p:sldId id="661" r:id="rId48"/>
    <p:sldId id="621" r:id="rId49"/>
    <p:sldId id="604" r:id="rId50"/>
    <p:sldId id="482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84"/>
    <p:restoredTop sz="92750"/>
  </p:normalViewPr>
  <p:slideViewPr>
    <p:cSldViewPr>
      <p:cViewPr varScale="1">
        <p:scale>
          <a:sx n="107" d="100"/>
          <a:sy n="107" d="100"/>
        </p:scale>
        <p:origin x="17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Doenças isquêmicas do coração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86791</c:v>
                </c:pt>
                <c:pt idx="1">
                  <c:v>84945</c:v>
                </c:pt>
                <c:pt idx="2">
                  <c:v>90644</c:v>
                </c:pt>
                <c:pt idx="3">
                  <c:v>92568</c:v>
                </c:pt>
                <c:pt idx="4">
                  <c:v>95777</c:v>
                </c:pt>
                <c:pt idx="5">
                  <c:v>96386</c:v>
                </c:pt>
                <c:pt idx="6">
                  <c:v>99955</c:v>
                </c:pt>
                <c:pt idx="7">
                  <c:v>103486</c:v>
                </c:pt>
                <c:pt idx="8">
                  <c:v>104397</c:v>
                </c:pt>
                <c:pt idx="9">
                  <c:v>106788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41-B345-A650-E18B81CB6BD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Doenças cerebrovasculares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90930</c:v>
                </c:pt>
                <c:pt idx="1">
                  <c:v>90006</c:v>
                </c:pt>
                <c:pt idx="2">
                  <c:v>96569</c:v>
                </c:pt>
                <c:pt idx="3">
                  <c:v>96804</c:v>
                </c:pt>
                <c:pt idx="4">
                  <c:v>98962</c:v>
                </c:pt>
                <c:pt idx="5">
                  <c:v>99262</c:v>
                </c:pt>
                <c:pt idx="6">
                  <c:v>99732</c:v>
                </c:pt>
                <c:pt idx="7">
                  <c:v>100751</c:v>
                </c:pt>
                <c:pt idx="8">
                  <c:v>100194</c:v>
                </c:pt>
                <c:pt idx="9">
                  <c:v>100050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41-B345-A650-E18B81CB6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05950112"/>
        <c:axId val="1105952432"/>
      </c:lineChart>
      <c:catAx>
        <c:axId val="110595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05952432"/>
        <c:crosses val="autoZero"/>
        <c:auto val="1"/>
        <c:lblAlgn val="ctr"/>
        <c:lblOffset val="100"/>
        <c:noMultiLvlLbl val="0"/>
      </c:catAx>
      <c:valAx>
        <c:axId val="1105952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5950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8859180035650598"/>
          <c:y val="0.32187893966084402"/>
          <c:w val="0.51693404634581097"/>
          <c:h val="0.28885667593437597"/>
        </c:manualLayout>
      </c:layout>
      <c:overlay val="1"/>
      <c:txPr>
        <a:bodyPr/>
        <a:lstStyle/>
        <a:p>
          <a:pPr>
            <a:defRPr sz="1800"/>
          </a:pPr>
          <a:endParaRPr lang="en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5BA9F-B994-48C8-A8FD-19F9BAA9A92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2D0A-EFD1-4301-83B6-C60B39972E2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7491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2D0A-EFD1-4301-83B6-C60B39972E2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694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77DA0-ADB6-405C-9914-3F90A5D11E8F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10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/>
              <a:t>Se nós compararmos o uso de trombolíticos para Avc e IAM observamos que;</a:t>
            </a:r>
          </a:p>
          <a:p>
            <a:pPr eaLnBrk="1" hangingPunct="1"/>
            <a:r>
              <a:rPr lang="pt-BR"/>
              <a:t>1 – O uso de trombbolíticos para Iam já está bem estabelecido entre pacientes e profissionais de saúde, mesmo que o número de pacientes com IAM que é necessário tratar com trombolíticos para evitar uma morte é de 33.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49DF4D-6647-43AF-A4FD-2E9C5D956379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11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/>
              <a:t>Já o número de pacientes com AVC que é necessário tratar com trombolíticos para evitar uma morte é de somente 7,9.</a:t>
            </a:r>
          </a:p>
          <a:p>
            <a:pPr eaLnBrk="1" hangingPunct="1"/>
            <a:r>
              <a:rPr lang="pt-BR"/>
              <a:t>Baseado nestes estudos o tPA foi aprovado pelo comitê de da ASA/AHA como uma intervenção de nível 1 de evidência.</a:t>
            </a:r>
          </a:p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645F9A-4416-4402-84F3-5CA94E580919}" type="slidenum">
              <a:rPr lang="pt-BR" smtClean="0">
                <a:latin typeface="Arial" pitchFamily="34" charset="0"/>
              </a:rPr>
              <a:pPr>
                <a:defRPr/>
              </a:pPr>
              <a:t>13</a:t>
            </a:fld>
            <a:endParaRPr lang="pt-BR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E2950-5691-48A7-8050-E56D747EAEF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098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E2950-5691-48A7-8050-E56D747EAEF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574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2B545-90D1-41B1-8202-7D0FD2252EA1}" type="slidenum">
              <a:rPr lang="pt-BR" smtClean="0">
                <a:latin typeface="Arial" pitchFamily="34" charset="0"/>
              </a:rPr>
              <a:pPr>
                <a:defRPr/>
              </a:pPr>
              <a:t>16</a:t>
            </a:fld>
            <a:endParaRPr lang="pt-BR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3438D9-4483-4DA7-B843-157899E01A52}" type="slidenum">
              <a:rPr lang="pt-BR" smtClean="0">
                <a:latin typeface="Arial" pitchFamily="34" charset="0"/>
              </a:rPr>
              <a:pPr>
                <a:defRPr/>
              </a:pPr>
              <a:t>17</a:t>
            </a:fld>
            <a:endParaRPr lang="pt-BR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4587-38FA-4F0E-BADE-0A8C186344A4}" type="slidenum">
              <a:rPr lang="pt-BR" smtClean="0">
                <a:latin typeface="Arial" pitchFamily="34" charset="0"/>
              </a:rPr>
              <a:pPr>
                <a:defRPr/>
              </a:pPr>
              <a:t>19</a:t>
            </a:fld>
            <a:endParaRPr lang="pt-BR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12D4C1-3E2A-452D-9DF5-0BD345B89C79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20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dirty="0"/>
              <a:t>Elaboramos</a:t>
            </a:r>
            <a:r>
              <a:rPr lang="es-ES" baseline="0" dirty="0"/>
              <a:t> </a:t>
            </a:r>
            <a:r>
              <a:rPr lang="es-ES" baseline="0" dirty="0" err="1"/>
              <a:t>uma</a:t>
            </a:r>
            <a:r>
              <a:rPr lang="es-ES" baseline="0" dirty="0"/>
              <a:t> ficha de </a:t>
            </a:r>
            <a:r>
              <a:rPr lang="es-ES" baseline="0" dirty="0" err="1"/>
              <a:t>atendimento</a:t>
            </a:r>
            <a:r>
              <a:rPr lang="es-ES" baseline="0" dirty="0"/>
              <a:t> </a:t>
            </a:r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6200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lnSpc>
                <a:spcPct val="100000"/>
              </a:lnSpc>
            </a:pPr>
            <a:fld id="{435A2729-CACA-4502-A8AE-E999AC10EBDD}" type="slidenum">
              <a:rPr lang="pt-BR" sz="1100">
                <a:cs typeface="Arial" charset="0"/>
              </a:rPr>
              <a:pPr algn="r" eaLnBrk="1" hangingPunct="1">
                <a:lnSpc>
                  <a:spcPct val="100000"/>
                </a:lnSpc>
              </a:pPr>
              <a:t>2</a:t>
            </a:fld>
            <a:endParaRPr lang="pt-BR" sz="1100">
              <a:cs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584200"/>
            <a:ext cx="4643438" cy="34829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6" y="4241090"/>
            <a:ext cx="5299075" cy="4173948"/>
          </a:xfrm>
          <a:noFill/>
          <a:ln/>
        </p:spPr>
        <p:txBody>
          <a:bodyPr/>
          <a:lstStyle/>
          <a:p>
            <a:pPr algn="ctr" eaLnBrk="1" hangingPunct="1">
              <a:lnSpc>
                <a:spcPct val="110000"/>
              </a:lnSpc>
            </a:pPr>
            <a:r>
              <a:rPr lang="en-US" sz="1200" dirty="0">
                <a:solidFill>
                  <a:srgbClr val="CC0000"/>
                </a:solidFill>
                <a:cs typeface="Arial" charset="0"/>
              </a:rPr>
              <a:t>AVC é a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segunda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causa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de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morte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no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mundo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responsável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por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quase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6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milhões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de </a:t>
            </a:r>
            <a:r>
              <a:rPr lang="en-US" sz="1200" dirty="0" err="1">
                <a:solidFill>
                  <a:srgbClr val="CC0000"/>
                </a:solidFill>
                <a:cs typeface="Arial" charset="0"/>
              </a:rPr>
              <a:t>óbitos</a:t>
            </a:r>
            <a:r>
              <a:rPr lang="en-US" sz="1200" dirty="0">
                <a:solidFill>
                  <a:srgbClr val="CC0000"/>
                </a:solidFill>
                <a:cs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93F64D0-3D7B-4F97-9644-B17FFB08C9B5}" type="slidenum">
              <a:rPr lang="pt-BR" sz="1100"/>
              <a:pPr algn="r"/>
              <a:t>21</a:t>
            </a:fld>
            <a:endParaRPr lang="pt-BR" sz="11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584200"/>
            <a:ext cx="4643438" cy="34829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241800"/>
            <a:ext cx="5299075" cy="4173538"/>
          </a:xfrm>
          <a:noFill/>
          <a:ln/>
        </p:spPr>
        <p:txBody>
          <a:bodyPr/>
          <a:lstStyle/>
          <a:p>
            <a:pPr eaLnBrk="1" hangingPunct="1"/>
            <a:r>
              <a:rPr lang="pt-BR"/>
              <a:t>Sabemos que um paciente que sofre uma AVC tem um risco de até 11 % de ter um novo AVC, IAM ou morrer por doença cardiovascular por ano.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D080E5-B072-4130-B16F-30699F7D8636}" type="slidenum">
              <a:rPr lang="pt-BR" smtClean="0">
                <a:latin typeface="Arial" pitchFamily="34" charset="0"/>
              </a:rPr>
              <a:pPr>
                <a:defRPr/>
              </a:pPr>
              <a:t>22</a:t>
            </a:fld>
            <a:endParaRPr lang="pt-BR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FB4DF2-02C8-4E6C-A414-0C11F901EFC0}" type="slidenum">
              <a:rPr lang="pt-BR" smtClean="0">
                <a:latin typeface="Arial" pitchFamily="34" charset="0"/>
              </a:rPr>
              <a:pPr>
                <a:defRPr/>
              </a:pPr>
              <a:t>23</a:t>
            </a:fld>
            <a:endParaRPr lang="pt-BR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73307-7BC7-48F2-BC01-44FF928A52C1}" type="slidenum">
              <a:rPr lang="pt-BR" smtClean="0">
                <a:latin typeface="Arial" pitchFamily="34" charset="0"/>
              </a:rPr>
              <a:pPr>
                <a:defRPr/>
              </a:pPr>
              <a:t>24</a:t>
            </a:fld>
            <a:endParaRPr lang="pt-BR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B9290-F0AB-4655-94B2-A248BBA1AAF7}" type="slidenum">
              <a:rPr lang="pt-BR" smtClean="0">
                <a:latin typeface="Arial" pitchFamily="34" charset="0"/>
              </a:rPr>
              <a:pPr>
                <a:defRPr/>
              </a:pPr>
              <a:t>25</a:t>
            </a:fld>
            <a:endParaRPr lang="pt-BR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C01E0-3DC0-4C5A-B356-595ACB57128F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26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A41DE-C4A2-4948-8447-79B22A94C335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27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B49298-C97D-43C5-8516-096BE5EC7277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28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554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EF766F-E644-44ED-A88D-BC32463CBC5C}" type="slidenum">
              <a:rPr lang="pt-BR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29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639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2D0A-EFD1-4301-83B6-C60B39972E29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81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6200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lnSpc>
                <a:spcPct val="100000"/>
              </a:lnSpc>
            </a:pPr>
            <a:fld id="{435A2729-CACA-4502-A8AE-E999AC10EBDD}" type="slidenum">
              <a:rPr lang="pt-BR" sz="1100">
                <a:cs typeface="Arial" charset="0"/>
              </a:rPr>
              <a:pPr algn="r" eaLnBrk="1" hangingPunct="1">
                <a:lnSpc>
                  <a:spcPct val="100000"/>
                </a:lnSpc>
              </a:pPr>
              <a:t>3</a:t>
            </a:fld>
            <a:endParaRPr lang="pt-BR" sz="1100">
              <a:cs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584200"/>
            <a:ext cx="4643438" cy="348297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6" y="4241090"/>
            <a:ext cx="5299075" cy="4173948"/>
          </a:xfrm>
          <a:noFill/>
          <a:ln/>
        </p:spPr>
        <p:txBody>
          <a:bodyPr/>
          <a:lstStyle/>
          <a:p>
            <a:pPr eaLnBrk="1" hangingPunct="1"/>
            <a:r>
              <a:rPr lang="pt-BR" dirty="0"/>
              <a:t>Já no Brasil,</a:t>
            </a:r>
            <a:r>
              <a:rPr lang="pt-BR" baseline="0" dirty="0"/>
              <a:t> as doenças cerebrovasculares são a principal causa de óbito. </a:t>
            </a:r>
            <a:endParaRPr lang="pt-B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93F64D0-3D7B-4F97-9644-B17FFB08C9B5}" type="slidenum">
              <a:rPr lang="pt-BR" sz="1100"/>
              <a:pPr algn="r"/>
              <a:t>31</a:t>
            </a:fld>
            <a:endParaRPr lang="pt-BR" sz="11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584200"/>
            <a:ext cx="4643438" cy="34829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241800"/>
            <a:ext cx="5299075" cy="4173538"/>
          </a:xfrm>
          <a:noFill/>
          <a:ln/>
        </p:spPr>
        <p:txBody>
          <a:bodyPr/>
          <a:lstStyle/>
          <a:p>
            <a:pPr eaLnBrk="1" hangingPunct="1"/>
            <a:r>
              <a:rPr lang="pt-BR"/>
              <a:t>Sabemos que um paciente que sofre uma AVC tem um risco de até 11 % de ter um novo AVC, IAM ou morrer por doença cardiovascular por ano.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93F64D0-3D7B-4F97-9644-B17FFB08C9B5}" type="slidenum">
              <a:rPr lang="pt-BR" sz="1100"/>
              <a:pPr algn="r"/>
              <a:t>32</a:t>
            </a:fld>
            <a:endParaRPr lang="pt-BR" sz="11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584200"/>
            <a:ext cx="4643438" cy="34829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241800"/>
            <a:ext cx="5299075" cy="4173538"/>
          </a:xfrm>
          <a:noFill/>
          <a:ln/>
        </p:spPr>
        <p:txBody>
          <a:bodyPr/>
          <a:lstStyle/>
          <a:p>
            <a:pPr eaLnBrk="1" hangingPunct="1"/>
            <a:r>
              <a:rPr lang="pt-BR"/>
              <a:t>Sabemos que um paciente que sofre uma AVC tem um risco de até 11 % de ter um novo AVC, IAM ou morrer por doença cardiovascular por ano.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6FC4EC-A316-4F62-B696-9B16B9B65210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33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950-5FC6-4A2C-B5DD-939B03DE13F9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950-5FC6-4A2C-B5DD-939B03DE13F9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950-5FC6-4A2C-B5DD-939B03DE13F9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950-5FC6-4A2C-B5DD-939B03DE13F9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25C995-2AE0-4C6E-B6BA-46558D3AF763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38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2D0A-EFD1-4301-83B6-C60B39972E29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8056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fld id="{071EA7A4-4E2F-4B4E-B06D-D7DF1F80366D}" type="slidenum">
              <a:rPr lang="pt-BR">
                <a:solidFill>
                  <a:prstClr val="black"/>
                </a:solidFill>
                <a:latin typeface="Calibri"/>
              </a:rPr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pt-BR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F5EFFF8-9B06-483C-A01D-AED84D2BA395}" type="slidenum">
              <a:rPr lang="pt-BR" sz="11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t-BR" sz="11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584200"/>
            <a:ext cx="4643438" cy="34829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241800"/>
            <a:ext cx="5299075" cy="4173538"/>
          </a:xfrm>
          <a:noFill/>
          <a:ln/>
        </p:spPr>
        <p:txBody>
          <a:bodyPr/>
          <a:lstStyle/>
          <a:p>
            <a:pPr eaLnBrk="1" hangingPunct="1"/>
            <a:r>
              <a:rPr lang="pt-BR"/>
              <a:t>Já no Brasil, as doenças cerebrovasculares são a principal causa de óbito.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E2950-5691-48A7-8050-E56D747EAEF8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950-5FC6-4A2C-B5DD-939B03DE13F9}" type="slidenum">
              <a:rPr lang="pt-BR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F8EA4-E2C3-4FFC-871C-F850A1ABA5FA}" type="slidenum">
              <a:rPr lang="pt-BR"/>
              <a:pPr/>
              <a:t>5</a:t>
            </a:fld>
            <a:endParaRPr lang="pt-BR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 txBox="1">
            <a:spLocks noGrp="1" noChangeArrowheads="1"/>
          </p:cNvSpPr>
          <p:nvPr/>
        </p:nvSpPr>
        <p:spPr bwMode="auto">
          <a:xfrm>
            <a:off x="3886201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91" tIns="45895" rIns="91791" bIns="45895" anchor="b"/>
          <a:lstStyle/>
          <a:p>
            <a:pPr algn="r" eaLnBrk="1" hangingPunct="1">
              <a:lnSpc>
                <a:spcPct val="100000"/>
              </a:lnSpc>
            </a:pPr>
            <a:fld id="{6B930763-66CA-49A0-813F-8D2BAB510C22}" type="slidenum">
              <a:rPr lang="es-ES" sz="1100"/>
              <a:pPr algn="r" eaLnBrk="1" hangingPunct="1">
                <a:lnSpc>
                  <a:spcPct val="100000"/>
                </a:lnSpc>
              </a:pPr>
              <a:t>6</a:t>
            </a:fld>
            <a:endParaRPr lang="es-ES" sz="1100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3963" y="584200"/>
            <a:ext cx="4643437" cy="34829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6" y="4241090"/>
            <a:ext cx="5299075" cy="4173948"/>
          </a:xfrm>
          <a:noFill/>
          <a:ln/>
        </p:spPr>
        <p:txBody>
          <a:bodyPr/>
          <a:lstStyle/>
          <a:p>
            <a:pPr eaLnBrk="1" hangingPunct="1"/>
            <a:r>
              <a:rPr lang="pt-BR" dirty="0"/>
              <a:t>A investigação</a:t>
            </a:r>
            <a:r>
              <a:rPr lang="pt-BR" baseline="0" dirty="0"/>
              <a:t> etiológica e a </a:t>
            </a:r>
            <a:r>
              <a:rPr lang="pt-BR" dirty="0"/>
              <a:t>controle dos fatores</a:t>
            </a:r>
            <a:r>
              <a:rPr lang="pt-BR" baseline="0" dirty="0"/>
              <a:t> de risco são os pontos fundamentais do tratamento de um paciente que sofre um AVC. A prevenção secundária farmacológica se baseia em um tripé fundamental: </a:t>
            </a:r>
          </a:p>
          <a:p>
            <a:pPr eaLnBrk="1" hangingPunct="1"/>
            <a:r>
              <a:rPr lang="pt-BR" baseline="0" dirty="0"/>
              <a:t>1 - antitrombóticos</a:t>
            </a:r>
          </a:p>
          <a:p>
            <a:pPr eaLnBrk="1" hangingPunct="1"/>
            <a:r>
              <a:rPr lang="pt-BR" baseline="0" dirty="0"/>
              <a:t>2-  </a:t>
            </a:r>
            <a:r>
              <a:rPr lang="pt-BR" baseline="0" dirty="0" err="1"/>
              <a:t>antihipertensivos</a:t>
            </a:r>
            <a:endParaRPr lang="pt-BR" baseline="0" dirty="0"/>
          </a:p>
          <a:p>
            <a:pPr eaLnBrk="1" hangingPunct="1"/>
            <a:r>
              <a:rPr lang="pt-BR" baseline="0" dirty="0"/>
              <a:t>3 – </a:t>
            </a:r>
            <a:r>
              <a:rPr lang="pt-BR" baseline="0" dirty="0" err="1"/>
              <a:t>Hipolipemiantes</a:t>
            </a:r>
            <a:endParaRPr lang="pt-BR" baseline="0" dirty="0"/>
          </a:p>
          <a:p>
            <a:pPr eaLnBrk="1" hangingPunct="1"/>
            <a:endParaRPr lang="pt-BR" baseline="0" dirty="0"/>
          </a:p>
          <a:p>
            <a:pPr defTabSz="917908" eaLnBrk="1" hangingPunct="1">
              <a:defRPr/>
            </a:pPr>
            <a:r>
              <a:rPr lang="pt-BR" baseline="0" dirty="0"/>
              <a:t>Dentre os antitrombóticos, os anticoagulantes orais podem reduzir o risco relativo de AVC em até 60% quando bem indicados, entretanto suas indicações em geral são restritas aos casos de AVC </a:t>
            </a:r>
            <a:r>
              <a:rPr lang="pt-BR" baseline="0" dirty="0" err="1"/>
              <a:t>cardioembólicos</a:t>
            </a:r>
            <a:r>
              <a:rPr lang="pt-BR" baseline="0" dirty="0"/>
              <a:t> e </a:t>
            </a:r>
            <a:r>
              <a:rPr lang="pt-BR" baseline="0" dirty="0" err="1"/>
              <a:t>coagulopatias</a:t>
            </a:r>
            <a:r>
              <a:rPr lang="pt-BR" baseline="0" dirty="0"/>
              <a:t> com algumas indicações controversas como dissecção arterial, trombose venosa cerebral, AIT em crescendo ou estenose crítica </a:t>
            </a:r>
            <a:r>
              <a:rPr lang="pt-BR" baseline="0" dirty="0" err="1"/>
              <a:t>extracraniana</a:t>
            </a:r>
            <a:r>
              <a:rPr lang="pt-BR" baseline="0" dirty="0"/>
              <a:t>.</a:t>
            </a:r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93F64D0-3D7B-4F97-9644-B17FFB08C9B5}" type="slidenum">
              <a:rPr lang="pt-BR" sz="1100"/>
              <a:pPr algn="r"/>
              <a:t>7</a:t>
            </a:fld>
            <a:endParaRPr lang="pt-BR" sz="11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584200"/>
            <a:ext cx="4643438" cy="34829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241800"/>
            <a:ext cx="5299075" cy="4173538"/>
          </a:xfrm>
          <a:noFill/>
          <a:ln/>
        </p:spPr>
        <p:txBody>
          <a:bodyPr/>
          <a:lstStyle/>
          <a:p>
            <a:pPr eaLnBrk="1" hangingPunct="1"/>
            <a:r>
              <a:rPr lang="pt-BR"/>
              <a:t>Sabemos que um paciente que sofre uma AVC tem um risco de até 11 % de ter um novo AVC, IAM ou morrer por doença cardiovascular por ano.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6DEEF-2B58-4E46-BCE5-475775886E8A}" type="slidenum">
              <a:rPr lang="pt-BR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8</a:t>
            </a:fld>
            <a:endParaRPr lang="pt-B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6682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3933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331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1069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3758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3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FAC06-3E3A-483A-B736-4883976FBBF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2DEB-A47F-476E-AB0A-0EC93BB8445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EA08-3A5B-4AA0-9C9B-882D6499A8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6909-F724-42CF-A295-85A726B99C8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4A91-FF80-4D37-B996-F1282EAF61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A165-6B60-4D18-B65A-3E3679CFA7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6449F-F9BA-43B5-B2CE-4008FB389DC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9377-A64C-47F8-9F04-A4F4AFA559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227D-2272-47C2-AB41-9834ADEA54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30EC-12F5-4EBB-8BD3-2574AC7D4A2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FB51-19BD-476D-8E83-FF2CD82E33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85660-E8B3-4B86-A959-C7D13C0DA60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FAC06-3E3A-483A-B736-4883976FBBF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2DEB-A47F-476E-AB0A-0EC93BB8445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EA08-3A5B-4AA0-9C9B-882D6499A8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6909-F724-42CF-A295-85A726B99C8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4A91-FF80-4D37-B996-F1282EAF61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A165-6B60-4D18-B65A-3E3679CFA7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6449F-F9BA-43B5-B2CE-4008FB389DC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9377-A64C-47F8-9F04-A4F4AFA559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227D-2272-47C2-AB41-9834ADEA54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30EC-12F5-4EBB-8BD3-2574AC7D4A2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FB51-19BD-476D-8E83-FF2CD82E33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85660-E8B3-4B86-A959-C7D13C0DA60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FAC06-3E3A-483A-B736-4883976FBBF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91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2DEB-A47F-476E-AB0A-0EC93BB8445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36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EA08-3A5B-4AA0-9C9B-882D6499A8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730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6909-F724-42CF-A295-85A726B99C8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7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4A91-FF80-4D37-B996-F1282EAF61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03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A165-6B60-4D18-B65A-3E3679CFA7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59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6449F-F9BA-43B5-B2CE-4008FB389DC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2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9377-A64C-47F8-9F04-A4F4AFA559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34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227D-2272-47C2-AB41-9834ADEA54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1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30EC-12F5-4EBB-8BD3-2574AC7D4A2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43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FB51-19BD-476D-8E83-FF2CD82E33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80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85660-E8B3-4B86-A959-C7D13C0DA60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20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2"/>
          <a:stretch/>
        </p:blipFill>
        <p:spPr bwMode="auto">
          <a:xfrm>
            <a:off x="0" y="-127000"/>
            <a:ext cx="9144000" cy="288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084657"/>
            <a:ext cx="7772400" cy="147002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x-none" dirty="0"/>
              <a:t>Click to edit Master title style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5513" y="3886200"/>
            <a:ext cx="6830114" cy="135419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pt-BR" dirty="0"/>
          </a:p>
        </p:txBody>
      </p:sp>
      <p:pic>
        <p:nvPicPr>
          <p:cNvPr id="8" name="Picture 7" descr="LOGO HC nov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0714" y="344673"/>
            <a:ext cx="1047750" cy="776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Logo FMRP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224136" cy="12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0744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084657"/>
            <a:ext cx="7772400" cy="147002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x-none" dirty="0"/>
              <a:t>Click to edit Master title style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5513" y="3886200"/>
            <a:ext cx="6830114" cy="135419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pt-BR" dirty="0"/>
          </a:p>
        </p:txBody>
      </p:sp>
      <p:pic>
        <p:nvPicPr>
          <p:cNvPr id="8" name="Picture 7" descr="LOGO HC nov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87607"/>
            <a:ext cx="1047750" cy="776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brasa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8912"/>
            <a:ext cx="792163" cy="9709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4209" y="-124380"/>
            <a:ext cx="5863691" cy="193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5626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3200"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x-none" dirty="0"/>
              <a:t>Click to edit Master title style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>
              <a:defRPr sz="24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2pPr>
            <a:lvl3pPr>
              <a:defRPr sz="2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3pPr>
            <a:lvl4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4pPr>
            <a:lvl5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27461" r="26378"/>
          <a:stretch/>
        </p:blipFill>
        <p:spPr>
          <a:xfrm>
            <a:off x="7638426" y="53852"/>
            <a:ext cx="1416674" cy="540038"/>
          </a:xfrm>
          <a:prstGeom prst="rect">
            <a:avLst/>
          </a:prstGeom>
        </p:spPr>
      </p:pic>
      <p:sp>
        <p:nvSpPr>
          <p:cNvPr id="8" name="Título 7"/>
          <p:cNvSpPr txBox="1">
            <a:spLocks/>
          </p:cNvSpPr>
          <p:nvPr userDrawn="1"/>
        </p:nvSpPr>
        <p:spPr>
          <a:xfrm>
            <a:off x="719505" y="3052"/>
            <a:ext cx="3649295" cy="623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0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Calibri"/>
              </a:rPr>
              <a:t>Neurologia Vascular </a:t>
            </a:r>
            <a:br>
              <a:rPr lang="pt-BR" sz="10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Calibri"/>
              </a:rPr>
            </a:br>
            <a:r>
              <a:rPr lang="pt-BR" sz="100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Calibri"/>
              </a:rPr>
              <a:t>HCFMRP - USP</a:t>
            </a:r>
          </a:p>
        </p:txBody>
      </p:sp>
      <p:pic>
        <p:nvPicPr>
          <p:cNvPr id="9" name="Imagem 9" descr="Imagem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8563" y="113469"/>
            <a:ext cx="594465" cy="4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965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25432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31856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45387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59923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35091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3734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22352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33285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2972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FAC06-3E3A-483A-B736-4883976FBBF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46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2DEB-A47F-476E-AB0A-0EC93BB8445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95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EA08-3A5B-4AA0-9C9B-882D6499A8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05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6909-F724-42CF-A295-85A726B99C8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184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4A91-FF80-4D37-B996-F1282EAF61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73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A165-6B60-4D18-B65A-3E3679CFA7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25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6449F-F9BA-43B5-B2CE-4008FB389DC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84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9377-A64C-47F8-9F04-A4F4AFA559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82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227D-2272-47C2-AB41-9834ADEA54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05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30EC-12F5-4EBB-8BD3-2574AC7D4A2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3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FB51-19BD-476D-8E83-FF2CD82E33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7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85660-E8B3-4B86-A959-C7D13C0DA60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02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FAC06-3E3A-483A-B736-4883976FBBF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92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2DEB-A47F-476E-AB0A-0EC93BB8445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02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EA08-3A5B-4AA0-9C9B-882D6499A8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221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6909-F724-42CF-A295-85A726B99C8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637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4A91-FF80-4D37-B996-F1282EAF61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820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A165-6B60-4D18-B65A-3E3679CFA72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85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6449F-F9BA-43B5-B2CE-4008FB389DC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71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9377-A64C-47F8-9F04-A4F4AFA559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6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227D-2272-47C2-AB41-9834ADEA547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996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30EC-12F5-4EBB-8BD3-2574AC7D4A2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588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2FB51-19BD-476D-8E83-FF2CD82E33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60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85660-E8B3-4B86-A959-C7D13C0DA60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464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3200"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>
              <a:defRPr sz="24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2pPr>
            <a:lvl3pPr>
              <a:defRPr sz="2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3pPr>
            <a:lvl4pPr>
              <a:defRPr sz="18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4pPr>
            <a:lvl5pPr>
              <a:defRPr sz="16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708848" y="183555"/>
            <a:ext cx="3255640" cy="365125"/>
          </a:xfrm>
        </p:spPr>
        <p:txBody>
          <a:bodyPr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pt-BR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latin typeface="Calibri"/>
              </a:rPr>
              <a:t>Craniectomia Descompressiva para AVC</a:t>
            </a:r>
            <a:endParaRPr lang="pt-BR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32919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3796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7752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08236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03789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07180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4266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1137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72777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54561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66766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64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2357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6811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3351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62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AEA0F-E7C5-40CD-B291-C1EABB94A452}" type="datetimeFigureOut">
              <a:rPr lang="pt-BR" smtClean="0"/>
              <a:pPr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E3B7-4F8F-4054-9EA8-7A009941B611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2DB16-169A-426B-BD2E-EF0962405565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2DB16-169A-426B-BD2E-EF0962405565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2DB16-169A-426B-BD2E-EF0962405565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2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tx1"/>
            </a:gs>
            <a:gs pos="22000">
              <a:schemeClr val="tx1"/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D858D48-B5A9-FA47-807E-B522A1FE9B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457200"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FB37313-1F84-E548-918E-9CE4CE379E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4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32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2DB16-169A-426B-BD2E-EF0962405565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4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2DB16-169A-426B-BD2E-EF0962405565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tx1"/>
            </a:gs>
            <a:gs pos="22000">
              <a:schemeClr val="tx1"/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81A7C-A3E5-4DB2-BA62-80DB623F9B0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13/04/2020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34B1D-71CF-46E6-BF1D-807203B3B815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32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001DE51-28DF-C740-95E3-814365FAA0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4/13/20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7E43DBA-60B8-1A49-817F-9DAF1577C2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12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tif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tif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://www.neurovascular.fmrp.usp.br" TargetMode="Externa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27.m4a"/><Relationship Id="rId7" Type="http://schemas.openxmlformats.org/officeDocument/2006/relationships/image" Target="../media/image53.png"/><Relationship Id="rId2" Type="http://schemas.microsoft.com/office/2007/relationships/media" Target="../media/media27.m4a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57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9.png"/><Relationship Id="rId2" Type="http://schemas.microsoft.com/office/2007/relationships/media" Target="../media/media30.m4a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9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33.m4a"/><Relationship Id="rId7" Type="http://schemas.openxmlformats.org/officeDocument/2006/relationships/image" Target="../media/image67.png"/><Relationship Id="rId2" Type="http://schemas.microsoft.com/office/2007/relationships/media" Target="../media/media33.m4a"/><Relationship Id="rId1" Type="http://schemas.openxmlformats.org/officeDocument/2006/relationships/tags" Target="../tags/tag5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4.m4a"/><Relationship Id="rId7" Type="http://schemas.openxmlformats.org/officeDocument/2006/relationships/image" Target="../media/image71.jpeg"/><Relationship Id="rId2" Type="http://schemas.microsoft.com/office/2007/relationships/media" Target="../media/media34.m4a"/><Relationship Id="rId1" Type="http://schemas.openxmlformats.org/officeDocument/2006/relationships/tags" Target="../tags/tag6.xml"/><Relationship Id="rId6" Type="http://schemas.openxmlformats.org/officeDocument/2006/relationships/image" Target="../media/image70.jpe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9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9.pn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9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9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9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jpeg"/><Relationship Id="rId12" Type="http://schemas.openxmlformats.org/officeDocument/2006/relationships/image" Target="../media/image83.gif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80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openxmlformats.org/officeDocument/2006/relationships/image" Target="../media/image69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17" Type="http://schemas.openxmlformats.org/officeDocument/2006/relationships/image" Target="../media/image9.png"/><Relationship Id="rId2" Type="http://schemas.openxmlformats.org/officeDocument/2006/relationships/audio" Target="../media/media42.m4a"/><Relationship Id="rId16" Type="http://schemas.openxmlformats.org/officeDocument/2006/relationships/image" Target="../media/image93.png"/><Relationship Id="rId1" Type="http://schemas.microsoft.com/office/2007/relationships/media" Target="../media/media42.m4a"/><Relationship Id="rId6" Type="http://schemas.openxmlformats.org/officeDocument/2006/relationships/image" Target="../media/image84.jpeg"/><Relationship Id="rId11" Type="http://schemas.openxmlformats.org/officeDocument/2006/relationships/image" Target="../media/image89.jpg"/><Relationship Id="rId5" Type="http://schemas.openxmlformats.org/officeDocument/2006/relationships/image" Target="../media/image7.png"/><Relationship Id="rId15" Type="http://schemas.openxmlformats.org/officeDocument/2006/relationships/image" Target="../media/image92.png"/><Relationship Id="rId10" Type="http://schemas.openxmlformats.org/officeDocument/2006/relationships/image" Target="../media/image88.jp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content.nejm.org/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9095"/>
            <a:ext cx="7772400" cy="110998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ABB12"/>
                </a:solidFill>
              </a:rPr>
              <a:t>AVC ISQUÊMICO</a:t>
            </a:r>
            <a:br>
              <a:rPr lang="en-US" dirty="0">
                <a:solidFill>
                  <a:srgbClr val="FABB12"/>
                </a:solidFill>
              </a:rPr>
            </a:br>
            <a:r>
              <a:rPr lang="en-US" dirty="0" err="1">
                <a:solidFill>
                  <a:srgbClr val="FABB12"/>
                </a:solidFill>
              </a:rPr>
              <a:t>Abordagem</a:t>
            </a:r>
            <a:r>
              <a:rPr lang="en-US" dirty="0">
                <a:solidFill>
                  <a:srgbClr val="FABB12"/>
                </a:solidFill>
              </a:rPr>
              <a:t> </a:t>
            </a:r>
            <a:r>
              <a:rPr lang="en-US" dirty="0" err="1">
                <a:solidFill>
                  <a:srgbClr val="FABB12"/>
                </a:solidFill>
              </a:rPr>
              <a:t>inicial</a:t>
            </a:r>
            <a:r>
              <a:rPr lang="en-US" dirty="0">
                <a:solidFill>
                  <a:srgbClr val="FABB12"/>
                </a:solidFill>
              </a:rPr>
              <a:t> e </a:t>
            </a:r>
            <a:r>
              <a:rPr lang="en-US" dirty="0" err="1">
                <a:solidFill>
                  <a:srgbClr val="FABB12"/>
                </a:solidFill>
              </a:rPr>
              <a:t>tratamento</a:t>
            </a:r>
            <a:endParaRPr lang="en-US" b="0" dirty="0">
              <a:solidFill>
                <a:srgbClr val="FABB1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573" y="4581128"/>
            <a:ext cx="7704855" cy="1354199"/>
          </a:xfrm>
        </p:spPr>
        <p:txBody>
          <a:bodyPr>
            <a:noAutofit/>
          </a:bodyPr>
          <a:lstStyle/>
          <a:p>
            <a:pPr algn="l"/>
            <a:r>
              <a:rPr lang="pt-BR" sz="1800" b="1" dirty="0"/>
              <a:t>Prof. Dr. Octávio Marques Pontes Neto</a:t>
            </a:r>
          </a:p>
          <a:p>
            <a:pPr algn="l"/>
            <a:r>
              <a:rPr lang="pt-BR" sz="1800" dirty="0"/>
              <a:t>Chefe do Serviço de Neurologia Vascular  e Emergências Neurológicas</a:t>
            </a:r>
          </a:p>
          <a:p>
            <a:pPr algn="l"/>
            <a:r>
              <a:rPr lang="pt-BR" sz="1800" dirty="0"/>
              <a:t>Hospital das Clínicas da Faculdade de Medicina de Ribeirão Preto - USP</a:t>
            </a:r>
          </a:p>
          <a:p>
            <a:pPr algn="l"/>
            <a:r>
              <a:rPr lang="pt-BR" sz="1800" dirty="0"/>
              <a:t>Coordenador da Rede Nacional de Pesquisa em AVC (DECIT/SCTIE/MS e CNPq)</a:t>
            </a:r>
          </a:p>
          <a:p>
            <a:pPr algn="l"/>
            <a:r>
              <a:rPr lang="pt-BR" sz="1800" dirty="0"/>
              <a:t>Vice-Presidente da Sociedade Brasileira de Doenças Cerebrovasculares (SBDCV)</a:t>
            </a:r>
          </a:p>
        </p:txBody>
      </p:sp>
      <p:pic>
        <p:nvPicPr>
          <p:cNvPr id="9" name="Picture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1966884-4E03-1445-AA9D-F388A9FF0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570517"/>
            <a:ext cx="1535354" cy="20471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BA5032-C470-3A4B-9341-104879667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0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577"/>
    </mc:Choice>
    <mc:Fallback>
      <p:transition advTm="1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294" descr="hear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0"/>
            <a:ext cx="27146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37" name="Rectangle 29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É necessário tratar </a:t>
            </a:r>
            <a:r>
              <a:rPr lang="pt-BR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33</a:t>
            </a:r>
            <a:r>
              <a:rPr lang="pt-B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pacientes com IAM para evitar  1 morte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57200" y="357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Trombolíticos para IAM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24075" y="3644900"/>
            <a:ext cx="444500" cy="901700"/>
            <a:chOff x="1780" y="2884"/>
            <a:chExt cx="280" cy="568"/>
          </a:xfrm>
        </p:grpSpPr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51" name="Oval 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52" name="Rectangle 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755" name="Rectangle 1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756" name="Rectangle 1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47813" y="3644900"/>
            <a:ext cx="444500" cy="901700"/>
            <a:chOff x="1780" y="2884"/>
            <a:chExt cx="280" cy="568"/>
          </a:xfrm>
        </p:grpSpPr>
        <p:sp>
          <p:nvSpPr>
            <p:cNvPr id="31758" name="Rectangle 14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60" name="Rectangle 16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61" name="Rectangle 17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763" name="Rectangle 19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764" name="Rectangle 20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2700338" y="3644900"/>
            <a:ext cx="444500" cy="901700"/>
            <a:chOff x="1780" y="2884"/>
            <a:chExt cx="280" cy="568"/>
          </a:xfrm>
        </p:grpSpPr>
        <p:sp>
          <p:nvSpPr>
            <p:cNvPr id="31766" name="Rectangle 22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67" name="Oval 23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68" name="Rectangle 24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771" name="Rectangle 27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772" name="Rectangle 28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276600" y="3644900"/>
            <a:ext cx="444500" cy="901700"/>
            <a:chOff x="1780" y="2884"/>
            <a:chExt cx="280" cy="568"/>
          </a:xfrm>
        </p:grpSpPr>
        <p:sp>
          <p:nvSpPr>
            <p:cNvPr id="31774" name="Rectangle 30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75" name="Oval 31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76" name="Rectangle 32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77" name="Rectangle 33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779" name="Rectangle 35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780" name="Rectangle 36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3840163" y="3644900"/>
            <a:ext cx="444500" cy="901700"/>
            <a:chOff x="1780" y="2884"/>
            <a:chExt cx="280" cy="568"/>
          </a:xfrm>
        </p:grpSpPr>
        <p:sp>
          <p:nvSpPr>
            <p:cNvPr id="31782" name="Rectangle 38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83" name="Oval 39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84" name="Rectangle 40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85" name="Rectangle 41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787" name="Rectangle 43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788" name="Rectangle 44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416425" y="3644900"/>
            <a:ext cx="444500" cy="901700"/>
            <a:chOff x="1780" y="2884"/>
            <a:chExt cx="280" cy="568"/>
          </a:xfrm>
        </p:grpSpPr>
        <p:sp>
          <p:nvSpPr>
            <p:cNvPr id="31790" name="Rectangle 4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91" name="Oval 4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92" name="Rectangle 4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93" name="Rectangle 4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795" name="Rectangle 5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796" name="Rectangle 5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4992688" y="3644900"/>
            <a:ext cx="444500" cy="901700"/>
            <a:chOff x="1780" y="2884"/>
            <a:chExt cx="280" cy="568"/>
          </a:xfrm>
        </p:grpSpPr>
        <p:sp>
          <p:nvSpPr>
            <p:cNvPr id="31798" name="Rectangle 54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799" name="Oval 55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00" name="Rectangle 56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01" name="Rectangle 57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03" name="Rectangle 59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04" name="Rectangle 60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6" name="Group 61"/>
          <p:cNvGrpSpPr>
            <a:grpSpLocks/>
          </p:cNvGrpSpPr>
          <p:nvPr/>
        </p:nvGrpSpPr>
        <p:grpSpPr bwMode="auto">
          <a:xfrm>
            <a:off x="5568950" y="3644900"/>
            <a:ext cx="444500" cy="901700"/>
            <a:chOff x="1780" y="2884"/>
            <a:chExt cx="280" cy="568"/>
          </a:xfrm>
        </p:grpSpPr>
        <p:sp>
          <p:nvSpPr>
            <p:cNvPr id="31806" name="Rectangle 62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07" name="Oval 63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08" name="Rectangle 64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09" name="Rectangle 65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7" name="Group 66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11" name="Rectangle 67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12" name="Rectangle 68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6143625" y="3644900"/>
            <a:ext cx="444500" cy="901700"/>
            <a:chOff x="1780" y="2884"/>
            <a:chExt cx="280" cy="568"/>
          </a:xfrm>
        </p:grpSpPr>
        <p:sp>
          <p:nvSpPr>
            <p:cNvPr id="31814" name="Rectangle 70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15" name="Oval 71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16" name="Rectangle 72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17" name="Rectangle 73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9" name="Group 74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19" name="Rectangle 75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20" name="Rectangle 76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0" name="Group 77"/>
          <p:cNvGrpSpPr>
            <a:grpSpLocks/>
          </p:cNvGrpSpPr>
          <p:nvPr/>
        </p:nvGrpSpPr>
        <p:grpSpPr bwMode="auto">
          <a:xfrm>
            <a:off x="6719888" y="3644900"/>
            <a:ext cx="444500" cy="901700"/>
            <a:chOff x="1780" y="2884"/>
            <a:chExt cx="280" cy="568"/>
          </a:xfrm>
        </p:grpSpPr>
        <p:sp>
          <p:nvSpPr>
            <p:cNvPr id="31822" name="Rectangle 78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23" name="Oval 79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24" name="Rectangle 80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25" name="Rectangle 81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1" name="Group 82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27" name="Rectangle 83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28" name="Rectangle 84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2" name="Group 85"/>
          <p:cNvGrpSpPr>
            <a:grpSpLocks/>
          </p:cNvGrpSpPr>
          <p:nvPr/>
        </p:nvGrpSpPr>
        <p:grpSpPr bwMode="auto">
          <a:xfrm>
            <a:off x="7296150" y="3644900"/>
            <a:ext cx="444500" cy="901700"/>
            <a:chOff x="1780" y="2884"/>
            <a:chExt cx="280" cy="568"/>
          </a:xfrm>
        </p:grpSpPr>
        <p:sp>
          <p:nvSpPr>
            <p:cNvPr id="31830" name="Rectangle 8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31" name="Oval 8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32" name="Rectangle 8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33" name="Rectangle 8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" name="Group 9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35" name="Rectangle 9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36" name="Rectangle 9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4" name="Group 93"/>
          <p:cNvGrpSpPr>
            <a:grpSpLocks/>
          </p:cNvGrpSpPr>
          <p:nvPr/>
        </p:nvGrpSpPr>
        <p:grpSpPr bwMode="auto">
          <a:xfrm>
            <a:off x="1547813" y="2492375"/>
            <a:ext cx="444500" cy="901700"/>
            <a:chOff x="1780" y="2884"/>
            <a:chExt cx="280" cy="568"/>
          </a:xfrm>
        </p:grpSpPr>
        <p:sp>
          <p:nvSpPr>
            <p:cNvPr id="31838" name="Rectangle 94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39" name="Oval 95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0" name="Rectangle 96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1" name="Rectangle 97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" name="Group 98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43" name="Rectangle 99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44" name="Rectangle 100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6" name="Group 101"/>
          <p:cNvGrpSpPr>
            <a:grpSpLocks/>
          </p:cNvGrpSpPr>
          <p:nvPr/>
        </p:nvGrpSpPr>
        <p:grpSpPr bwMode="auto">
          <a:xfrm>
            <a:off x="2124075" y="2492375"/>
            <a:ext cx="444500" cy="901700"/>
            <a:chOff x="1780" y="2884"/>
            <a:chExt cx="280" cy="568"/>
          </a:xfrm>
        </p:grpSpPr>
        <p:sp>
          <p:nvSpPr>
            <p:cNvPr id="31846" name="Rectangle 102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7" name="Oval 103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8" name="Rectangle 104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9" name="Rectangle 105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" name="Group 106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51" name="Rectangle 107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52" name="Rectangle 108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8" name="Group 109"/>
          <p:cNvGrpSpPr>
            <a:grpSpLocks/>
          </p:cNvGrpSpPr>
          <p:nvPr/>
        </p:nvGrpSpPr>
        <p:grpSpPr bwMode="auto">
          <a:xfrm>
            <a:off x="1547813" y="4686300"/>
            <a:ext cx="444500" cy="901700"/>
            <a:chOff x="1780" y="2884"/>
            <a:chExt cx="280" cy="568"/>
          </a:xfrm>
        </p:grpSpPr>
        <p:sp>
          <p:nvSpPr>
            <p:cNvPr id="31854" name="Rectangle 110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55" name="Oval 111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56" name="Rectangle 112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57" name="Rectangle 113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" name="Group 114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59" name="Rectangle 115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60" name="Rectangle 116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30" name="Group 117"/>
          <p:cNvGrpSpPr>
            <a:grpSpLocks/>
          </p:cNvGrpSpPr>
          <p:nvPr/>
        </p:nvGrpSpPr>
        <p:grpSpPr bwMode="auto">
          <a:xfrm>
            <a:off x="2124075" y="4686300"/>
            <a:ext cx="444500" cy="901700"/>
            <a:chOff x="1780" y="2884"/>
            <a:chExt cx="280" cy="568"/>
          </a:xfrm>
        </p:grpSpPr>
        <p:sp>
          <p:nvSpPr>
            <p:cNvPr id="31862" name="Rectangle 118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63" name="Oval 119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64" name="Rectangle 120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65" name="Rectangle 121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" name="Group 122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67" name="Rectangle 123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68" name="Rectangle 124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12" name="Group 125"/>
          <p:cNvGrpSpPr>
            <a:grpSpLocks/>
          </p:cNvGrpSpPr>
          <p:nvPr/>
        </p:nvGrpSpPr>
        <p:grpSpPr bwMode="auto">
          <a:xfrm>
            <a:off x="2700338" y="4686300"/>
            <a:ext cx="444500" cy="901700"/>
            <a:chOff x="1780" y="2884"/>
            <a:chExt cx="280" cy="568"/>
          </a:xfrm>
        </p:grpSpPr>
        <p:sp>
          <p:nvSpPr>
            <p:cNvPr id="31870" name="Rectangle 12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71" name="Oval 12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72" name="Rectangle 12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73" name="Rectangle 12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13" name="Group 13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75" name="Rectangle 13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76" name="Rectangle 13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15" name="Group 133"/>
          <p:cNvGrpSpPr>
            <a:grpSpLocks/>
          </p:cNvGrpSpPr>
          <p:nvPr/>
        </p:nvGrpSpPr>
        <p:grpSpPr bwMode="auto">
          <a:xfrm>
            <a:off x="3263900" y="4686300"/>
            <a:ext cx="444500" cy="901700"/>
            <a:chOff x="1780" y="2884"/>
            <a:chExt cx="280" cy="568"/>
          </a:xfrm>
        </p:grpSpPr>
        <p:sp>
          <p:nvSpPr>
            <p:cNvPr id="31878" name="Rectangle 134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79" name="Oval 135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80" name="Rectangle 136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81" name="Rectangle 137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16" name="Group 138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83" name="Rectangle 139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84" name="Rectangle 140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17" name="Group 141"/>
          <p:cNvGrpSpPr>
            <a:grpSpLocks/>
          </p:cNvGrpSpPr>
          <p:nvPr/>
        </p:nvGrpSpPr>
        <p:grpSpPr bwMode="auto">
          <a:xfrm>
            <a:off x="3852863" y="4686300"/>
            <a:ext cx="444500" cy="901700"/>
            <a:chOff x="1780" y="2884"/>
            <a:chExt cx="280" cy="568"/>
          </a:xfrm>
        </p:grpSpPr>
        <p:sp>
          <p:nvSpPr>
            <p:cNvPr id="31886" name="Rectangle 142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87" name="Oval 143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88" name="Rectangle 144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89" name="Rectangle 145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18" name="Group 146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91" name="Rectangle 147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92" name="Rectangle 148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19" name="Group 149"/>
          <p:cNvGrpSpPr>
            <a:grpSpLocks/>
          </p:cNvGrpSpPr>
          <p:nvPr/>
        </p:nvGrpSpPr>
        <p:grpSpPr bwMode="auto">
          <a:xfrm>
            <a:off x="4416425" y="4686300"/>
            <a:ext cx="444500" cy="901700"/>
            <a:chOff x="1780" y="2884"/>
            <a:chExt cx="280" cy="568"/>
          </a:xfrm>
        </p:grpSpPr>
        <p:sp>
          <p:nvSpPr>
            <p:cNvPr id="31894" name="Rectangle 150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95" name="Oval 151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96" name="Rectangle 152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97" name="Rectangle 153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20" name="Group 154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899" name="Rectangle 155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00" name="Rectangle 156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21" name="Group 157"/>
          <p:cNvGrpSpPr>
            <a:grpSpLocks/>
          </p:cNvGrpSpPr>
          <p:nvPr/>
        </p:nvGrpSpPr>
        <p:grpSpPr bwMode="auto">
          <a:xfrm>
            <a:off x="5005388" y="4686300"/>
            <a:ext cx="444500" cy="901700"/>
            <a:chOff x="1780" y="2884"/>
            <a:chExt cx="280" cy="568"/>
          </a:xfrm>
        </p:grpSpPr>
        <p:sp>
          <p:nvSpPr>
            <p:cNvPr id="31902" name="Rectangle 158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03" name="Oval 159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04" name="Rectangle 160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05" name="Rectangle 161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22" name="Group 162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07" name="Rectangle 163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08" name="Rectangle 164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23" name="Group 165"/>
          <p:cNvGrpSpPr>
            <a:grpSpLocks/>
          </p:cNvGrpSpPr>
          <p:nvPr/>
        </p:nvGrpSpPr>
        <p:grpSpPr bwMode="auto">
          <a:xfrm>
            <a:off x="5568950" y="4686300"/>
            <a:ext cx="444500" cy="901700"/>
            <a:chOff x="1780" y="2884"/>
            <a:chExt cx="280" cy="568"/>
          </a:xfrm>
        </p:grpSpPr>
        <p:sp>
          <p:nvSpPr>
            <p:cNvPr id="31910" name="Rectangle 16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11" name="Oval 16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12" name="Rectangle 16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13" name="Rectangle 16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24" name="Group 17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15" name="Rectangle 17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16" name="Rectangle 17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25" name="Group 173"/>
          <p:cNvGrpSpPr>
            <a:grpSpLocks/>
          </p:cNvGrpSpPr>
          <p:nvPr/>
        </p:nvGrpSpPr>
        <p:grpSpPr bwMode="auto">
          <a:xfrm>
            <a:off x="6156325" y="4686300"/>
            <a:ext cx="444500" cy="901700"/>
            <a:chOff x="1780" y="2884"/>
            <a:chExt cx="280" cy="568"/>
          </a:xfrm>
        </p:grpSpPr>
        <p:sp>
          <p:nvSpPr>
            <p:cNvPr id="31918" name="Rectangle 174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19" name="Oval 175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20" name="Rectangle 176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21" name="Rectangle 177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26" name="Group 178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23" name="Rectangle 179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24" name="Rectangle 180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27" name="Group 181"/>
          <p:cNvGrpSpPr>
            <a:grpSpLocks/>
          </p:cNvGrpSpPr>
          <p:nvPr/>
        </p:nvGrpSpPr>
        <p:grpSpPr bwMode="auto">
          <a:xfrm>
            <a:off x="6719888" y="4686300"/>
            <a:ext cx="444500" cy="901700"/>
            <a:chOff x="1780" y="2884"/>
            <a:chExt cx="280" cy="568"/>
          </a:xfrm>
        </p:grpSpPr>
        <p:sp>
          <p:nvSpPr>
            <p:cNvPr id="31926" name="Rectangle 182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27" name="Oval 183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28" name="Rectangle 184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29" name="Rectangle 185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28" name="Group 186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31" name="Rectangle 187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32" name="Rectangle 188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29" name="Group 189"/>
          <p:cNvGrpSpPr>
            <a:grpSpLocks/>
          </p:cNvGrpSpPr>
          <p:nvPr/>
        </p:nvGrpSpPr>
        <p:grpSpPr bwMode="auto">
          <a:xfrm>
            <a:off x="7296150" y="4686300"/>
            <a:ext cx="444500" cy="901700"/>
            <a:chOff x="1780" y="2884"/>
            <a:chExt cx="280" cy="568"/>
          </a:xfrm>
        </p:grpSpPr>
        <p:sp>
          <p:nvSpPr>
            <p:cNvPr id="31934" name="Rectangle 190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35" name="Oval 191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36" name="Rectangle 192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37" name="Rectangle 193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30" name="Group 194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39" name="Rectangle 195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40" name="Rectangle 196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31" name="Group 197"/>
          <p:cNvGrpSpPr>
            <a:grpSpLocks/>
          </p:cNvGrpSpPr>
          <p:nvPr/>
        </p:nvGrpSpPr>
        <p:grpSpPr bwMode="auto">
          <a:xfrm>
            <a:off x="2700338" y="2492375"/>
            <a:ext cx="444500" cy="901700"/>
            <a:chOff x="1780" y="2884"/>
            <a:chExt cx="280" cy="568"/>
          </a:xfrm>
        </p:grpSpPr>
        <p:sp>
          <p:nvSpPr>
            <p:cNvPr id="31942" name="Rectangle 198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43" name="Oval 199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44" name="Rectangle 200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45" name="Rectangle 201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32" name="Group 202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47" name="Rectangle 203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48" name="Rectangle 204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33" name="Group 205"/>
          <p:cNvGrpSpPr>
            <a:grpSpLocks/>
          </p:cNvGrpSpPr>
          <p:nvPr/>
        </p:nvGrpSpPr>
        <p:grpSpPr bwMode="auto">
          <a:xfrm>
            <a:off x="3276600" y="2492375"/>
            <a:ext cx="444500" cy="901700"/>
            <a:chOff x="1780" y="2884"/>
            <a:chExt cx="280" cy="568"/>
          </a:xfrm>
        </p:grpSpPr>
        <p:sp>
          <p:nvSpPr>
            <p:cNvPr id="31950" name="Rectangle 20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51" name="Oval 20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52" name="Rectangle 20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53" name="Rectangle 20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34" name="Group 21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55" name="Rectangle 21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56" name="Rectangle 21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35" name="Group 213"/>
          <p:cNvGrpSpPr>
            <a:grpSpLocks/>
          </p:cNvGrpSpPr>
          <p:nvPr/>
        </p:nvGrpSpPr>
        <p:grpSpPr bwMode="auto">
          <a:xfrm>
            <a:off x="3840163" y="5694363"/>
            <a:ext cx="444500" cy="901700"/>
            <a:chOff x="1780" y="2884"/>
            <a:chExt cx="280" cy="568"/>
          </a:xfrm>
        </p:grpSpPr>
        <p:sp>
          <p:nvSpPr>
            <p:cNvPr id="31958" name="Rectangle 214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59" name="Oval 215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60" name="Rectangle 216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61" name="Rectangle 217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36" name="Group 218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63" name="Rectangle 219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64" name="Rectangle 220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37" name="Group 221"/>
          <p:cNvGrpSpPr>
            <a:grpSpLocks/>
          </p:cNvGrpSpPr>
          <p:nvPr/>
        </p:nvGrpSpPr>
        <p:grpSpPr bwMode="auto">
          <a:xfrm>
            <a:off x="4416425" y="5732463"/>
            <a:ext cx="444500" cy="901700"/>
            <a:chOff x="1780" y="2884"/>
            <a:chExt cx="280" cy="568"/>
          </a:xfrm>
        </p:grpSpPr>
        <p:sp>
          <p:nvSpPr>
            <p:cNvPr id="31966" name="Rectangle 222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67" name="Oval 223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68" name="Rectangle 224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69" name="Rectangle 225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38" name="Group 226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71" name="Rectangle 227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72" name="Rectangle 228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39" name="Group 229"/>
          <p:cNvGrpSpPr>
            <a:grpSpLocks/>
          </p:cNvGrpSpPr>
          <p:nvPr/>
        </p:nvGrpSpPr>
        <p:grpSpPr bwMode="auto">
          <a:xfrm>
            <a:off x="4992688" y="5767388"/>
            <a:ext cx="444500" cy="901700"/>
            <a:chOff x="1780" y="2884"/>
            <a:chExt cx="280" cy="568"/>
          </a:xfrm>
        </p:grpSpPr>
        <p:sp>
          <p:nvSpPr>
            <p:cNvPr id="31974" name="Rectangle 230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75" name="Oval 231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76" name="Rectangle 232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77" name="Rectangle 233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40" name="Group 234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79" name="Rectangle 235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80" name="Rectangle 236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41" name="Group 237"/>
          <p:cNvGrpSpPr>
            <a:grpSpLocks/>
          </p:cNvGrpSpPr>
          <p:nvPr/>
        </p:nvGrpSpPr>
        <p:grpSpPr bwMode="auto">
          <a:xfrm>
            <a:off x="3824288" y="2527300"/>
            <a:ext cx="444500" cy="901700"/>
            <a:chOff x="1780" y="2884"/>
            <a:chExt cx="280" cy="568"/>
          </a:xfrm>
        </p:grpSpPr>
        <p:sp>
          <p:nvSpPr>
            <p:cNvPr id="31982" name="Rectangle 238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83" name="Oval 239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84" name="Rectangle 240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85" name="Rectangle 241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42" name="Group 242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87" name="Rectangle 243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88" name="Rectangle 244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43" name="Group 245"/>
          <p:cNvGrpSpPr>
            <a:grpSpLocks/>
          </p:cNvGrpSpPr>
          <p:nvPr/>
        </p:nvGrpSpPr>
        <p:grpSpPr bwMode="auto">
          <a:xfrm>
            <a:off x="4441825" y="2527300"/>
            <a:ext cx="444500" cy="901700"/>
            <a:chOff x="1780" y="2884"/>
            <a:chExt cx="280" cy="568"/>
          </a:xfrm>
        </p:grpSpPr>
        <p:sp>
          <p:nvSpPr>
            <p:cNvPr id="31990" name="Rectangle 24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91" name="Oval 24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92" name="Rectangle 24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93" name="Rectangle 24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44" name="Group 25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1995" name="Rectangle 25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996" name="Rectangle 25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45" name="Group 253"/>
          <p:cNvGrpSpPr>
            <a:grpSpLocks/>
          </p:cNvGrpSpPr>
          <p:nvPr/>
        </p:nvGrpSpPr>
        <p:grpSpPr bwMode="auto">
          <a:xfrm>
            <a:off x="5005388" y="2563813"/>
            <a:ext cx="444500" cy="901700"/>
            <a:chOff x="1780" y="2884"/>
            <a:chExt cx="280" cy="568"/>
          </a:xfrm>
        </p:grpSpPr>
        <p:sp>
          <p:nvSpPr>
            <p:cNvPr id="31998" name="Rectangle 254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999" name="Oval 255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00" name="Rectangle 256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01" name="Rectangle 257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46" name="Group 258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2003" name="Rectangle 259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004" name="Rectangle 260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47" name="Group 261"/>
          <p:cNvGrpSpPr>
            <a:grpSpLocks/>
          </p:cNvGrpSpPr>
          <p:nvPr/>
        </p:nvGrpSpPr>
        <p:grpSpPr bwMode="auto">
          <a:xfrm>
            <a:off x="5581650" y="2527300"/>
            <a:ext cx="444500" cy="901700"/>
            <a:chOff x="1780" y="2884"/>
            <a:chExt cx="280" cy="568"/>
          </a:xfrm>
        </p:grpSpPr>
        <p:sp>
          <p:nvSpPr>
            <p:cNvPr id="32006" name="Rectangle 262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07" name="Oval 263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08" name="Rectangle 264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09" name="Rectangle 265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48" name="Group 266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2011" name="Rectangle 267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012" name="Rectangle 268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49" name="Group 269"/>
          <p:cNvGrpSpPr>
            <a:grpSpLocks/>
          </p:cNvGrpSpPr>
          <p:nvPr/>
        </p:nvGrpSpPr>
        <p:grpSpPr bwMode="auto">
          <a:xfrm>
            <a:off x="6157913" y="2527300"/>
            <a:ext cx="444500" cy="901700"/>
            <a:chOff x="1780" y="2884"/>
            <a:chExt cx="280" cy="568"/>
          </a:xfrm>
        </p:grpSpPr>
        <p:sp>
          <p:nvSpPr>
            <p:cNvPr id="32014" name="Rectangle 270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15" name="Oval 271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16" name="Rectangle 272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17" name="Rectangle 273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50" name="Group 274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2019" name="Rectangle 275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020" name="Rectangle 276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51" name="Group 277"/>
          <p:cNvGrpSpPr>
            <a:grpSpLocks/>
          </p:cNvGrpSpPr>
          <p:nvPr/>
        </p:nvGrpSpPr>
        <p:grpSpPr bwMode="auto">
          <a:xfrm>
            <a:off x="6732588" y="2527300"/>
            <a:ext cx="444500" cy="901700"/>
            <a:chOff x="1780" y="2884"/>
            <a:chExt cx="280" cy="568"/>
          </a:xfrm>
        </p:grpSpPr>
        <p:sp>
          <p:nvSpPr>
            <p:cNvPr id="32022" name="Rectangle 278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23" name="Oval 279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24" name="Rectangle 280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25" name="Rectangle 281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52" name="Group 282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2027" name="Rectangle 283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028" name="Rectangle 284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3354" name="Group 285"/>
          <p:cNvGrpSpPr>
            <a:grpSpLocks/>
          </p:cNvGrpSpPr>
          <p:nvPr/>
        </p:nvGrpSpPr>
        <p:grpSpPr bwMode="auto">
          <a:xfrm>
            <a:off x="7308850" y="2492375"/>
            <a:ext cx="444500" cy="901700"/>
            <a:chOff x="1780" y="2884"/>
            <a:chExt cx="280" cy="568"/>
          </a:xfrm>
        </p:grpSpPr>
        <p:sp>
          <p:nvSpPr>
            <p:cNvPr id="32030" name="Rectangle 286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31" name="Oval 287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32" name="Rectangle 288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033" name="Rectangle 289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355" name="Group 290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32035" name="Rectangle 291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036" name="Rectangle 292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13353" name="Text Box 297"/>
          <p:cNvSpPr txBox="1">
            <a:spLocks noChangeArrowheads="1"/>
          </p:cNvSpPr>
          <p:nvPr/>
        </p:nvSpPr>
        <p:spPr bwMode="auto">
          <a:xfrm>
            <a:off x="6372225" y="6375400"/>
            <a:ext cx="273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000000"/>
                </a:solidFill>
                <a:cs typeface="Arial" charset="0"/>
              </a:rPr>
              <a:t>Molina CA. CBNF 2005</a:t>
            </a:r>
          </a:p>
        </p:txBody>
      </p:sp>
      <p:sp>
        <p:nvSpPr>
          <p:cNvPr id="294" name="Espaço Reservado para Número de Slide 2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16D9522F-2D9F-3C4E-BD6E-AB8F5477BE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6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9"/>
    </mc:Choice>
    <mc:Fallback>
      <p:transition spd="slow" advTm="4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203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33" name="Picture 432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332656"/>
            <a:ext cx="1608658" cy="1010692"/>
          </a:xfrm>
          <a:prstGeom prst="rect">
            <a:avLst/>
          </a:prstGeom>
        </p:spPr>
      </p:pic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cada </a:t>
            </a:r>
            <a:r>
              <a:rPr lang="pt-B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</a:t>
            </a: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pacientes com AVC tratados dentro das primeiras 3 horas é possível evitar 1 morte/incapacidade</a:t>
            </a:r>
          </a:p>
          <a:p>
            <a:pPr algn="ctr" eaLnBrk="1" hangingPunct="1">
              <a:buFontTx/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endParaRPr lang="pt-BR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cada </a:t>
            </a:r>
            <a:r>
              <a:rPr lang="pt-B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 </a:t>
            </a:r>
            <a:r>
              <a:rPr lang="pt-B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pacientes com AVC tratados dentro das entre 3 e 4,5 horas é possível evitar 1 morte/incapacidade</a:t>
            </a:r>
          </a:p>
          <a:p>
            <a:pPr algn="ctr" eaLnBrk="1" hangingPunct="1">
              <a:buFontTx/>
              <a:buNone/>
              <a:defRPr/>
            </a:pPr>
            <a:endParaRPr lang="pt-BR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57200" y="4046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Trombolíticos para AVC</a:t>
            </a:r>
          </a:p>
        </p:txBody>
      </p:sp>
      <p:grpSp>
        <p:nvGrpSpPr>
          <p:cNvPr id="2" name="Group 196"/>
          <p:cNvGrpSpPr>
            <a:grpSpLocks/>
          </p:cNvGrpSpPr>
          <p:nvPr/>
        </p:nvGrpSpPr>
        <p:grpSpPr bwMode="auto">
          <a:xfrm>
            <a:off x="3246438" y="2813050"/>
            <a:ext cx="444500" cy="901700"/>
            <a:chOff x="1780" y="2884"/>
            <a:chExt cx="280" cy="568"/>
          </a:xfrm>
        </p:grpSpPr>
        <p:sp>
          <p:nvSpPr>
            <p:cNvPr id="43205" name="Rectangle 197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06" name="Oval 198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07" name="Rectangle 199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08" name="Rectangle 200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" name="Group 201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43210" name="Rectangle 202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211" name="Rectangle 203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204"/>
          <p:cNvGrpSpPr>
            <a:grpSpLocks/>
          </p:cNvGrpSpPr>
          <p:nvPr/>
        </p:nvGrpSpPr>
        <p:grpSpPr bwMode="auto">
          <a:xfrm>
            <a:off x="3822700" y="2813050"/>
            <a:ext cx="444500" cy="901700"/>
            <a:chOff x="1780" y="2884"/>
            <a:chExt cx="280" cy="568"/>
          </a:xfrm>
        </p:grpSpPr>
        <p:sp>
          <p:nvSpPr>
            <p:cNvPr id="43213" name="Rectangle 205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14" name="Oval 206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15" name="Rectangle 207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16" name="Rectangle 208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5" name="Group 209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43218" name="Rectangle 210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219" name="Rectangle 211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6" name="Group 236"/>
          <p:cNvGrpSpPr>
            <a:grpSpLocks/>
          </p:cNvGrpSpPr>
          <p:nvPr/>
        </p:nvGrpSpPr>
        <p:grpSpPr bwMode="auto">
          <a:xfrm>
            <a:off x="4370388" y="2847975"/>
            <a:ext cx="444500" cy="901700"/>
            <a:chOff x="1780" y="2884"/>
            <a:chExt cx="280" cy="568"/>
          </a:xfrm>
        </p:grpSpPr>
        <p:sp>
          <p:nvSpPr>
            <p:cNvPr id="43245" name="Rectangle 237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46" name="Oval 238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47" name="Rectangle 239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48" name="Rectangle 240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7" name="Group 241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43250" name="Rectangle 242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251" name="Rectangle 243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8" name="Group 244"/>
          <p:cNvGrpSpPr>
            <a:grpSpLocks/>
          </p:cNvGrpSpPr>
          <p:nvPr/>
        </p:nvGrpSpPr>
        <p:grpSpPr bwMode="auto">
          <a:xfrm>
            <a:off x="4987925" y="2847975"/>
            <a:ext cx="444500" cy="901700"/>
            <a:chOff x="1780" y="2884"/>
            <a:chExt cx="280" cy="568"/>
          </a:xfrm>
        </p:grpSpPr>
        <p:sp>
          <p:nvSpPr>
            <p:cNvPr id="43253" name="Rectangle 245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54" name="Oval 246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55" name="Rectangle 247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56" name="Rectangle 248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9" name="Group 249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43258" name="Rectangle 250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259" name="Rectangle 251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" name="Group 252"/>
          <p:cNvGrpSpPr>
            <a:grpSpLocks/>
          </p:cNvGrpSpPr>
          <p:nvPr/>
        </p:nvGrpSpPr>
        <p:grpSpPr bwMode="auto">
          <a:xfrm>
            <a:off x="5551488" y="2884488"/>
            <a:ext cx="444500" cy="901700"/>
            <a:chOff x="1780" y="2884"/>
            <a:chExt cx="280" cy="568"/>
          </a:xfrm>
        </p:grpSpPr>
        <p:sp>
          <p:nvSpPr>
            <p:cNvPr id="43261" name="Rectangle 253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62" name="Oval 254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63" name="Rectangle 255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64" name="Rectangle 256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1" name="Group 257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43266" name="Rectangle 258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267" name="Rectangle 259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2" name="Group 260"/>
          <p:cNvGrpSpPr>
            <a:grpSpLocks/>
          </p:cNvGrpSpPr>
          <p:nvPr/>
        </p:nvGrpSpPr>
        <p:grpSpPr bwMode="auto">
          <a:xfrm>
            <a:off x="6127750" y="2847975"/>
            <a:ext cx="444500" cy="901700"/>
            <a:chOff x="1780" y="2884"/>
            <a:chExt cx="280" cy="568"/>
          </a:xfrm>
        </p:grpSpPr>
        <p:sp>
          <p:nvSpPr>
            <p:cNvPr id="43269" name="Rectangle 261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70" name="Oval 262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71" name="Rectangle 263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272" name="Rectangle 264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3" name="Group 265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43274" name="Rectangle 266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3275" name="Rectangle 267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43302" name="Text Box 294"/>
          <p:cNvSpPr txBox="1">
            <a:spLocks noChangeArrowheads="1"/>
          </p:cNvSpPr>
          <p:nvPr/>
        </p:nvSpPr>
        <p:spPr bwMode="auto">
          <a:xfrm>
            <a:off x="758825" y="5013325"/>
            <a:ext cx="698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8" name="Text Box 305"/>
          <p:cNvSpPr txBox="1">
            <a:spLocks noChangeArrowheads="1"/>
          </p:cNvSpPr>
          <p:nvPr/>
        </p:nvSpPr>
        <p:spPr bwMode="auto">
          <a:xfrm>
            <a:off x="6372225" y="6375400"/>
            <a:ext cx="273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000000"/>
                </a:solidFill>
                <a:cs typeface="Arial" charset="0"/>
              </a:rPr>
              <a:t>Molina CA. CBNF 2005</a:t>
            </a:r>
          </a:p>
        </p:txBody>
      </p:sp>
      <p:grpSp>
        <p:nvGrpSpPr>
          <p:cNvPr id="14" name="Group 196"/>
          <p:cNvGrpSpPr>
            <a:grpSpLocks/>
          </p:cNvGrpSpPr>
          <p:nvPr/>
        </p:nvGrpSpPr>
        <p:grpSpPr bwMode="auto">
          <a:xfrm>
            <a:off x="2698750" y="2811463"/>
            <a:ext cx="444500" cy="901700"/>
            <a:chOff x="1780" y="2884"/>
            <a:chExt cx="280" cy="568"/>
          </a:xfrm>
        </p:grpSpPr>
        <p:sp>
          <p:nvSpPr>
            <p:cNvPr id="83" name="Rectangle 197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4" name="Oval 198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6" name="Rectangle 199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7" name="Rectangle 200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5" name="Group 201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89" name="Rectangle 202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0" name="Rectangle 203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6" name="Group 196"/>
          <p:cNvGrpSpPr>
            <a:grpSpLocks/>
          </p:cNvGrpSpPr>
          <p:nvPr/>
        </p:nvGrpSpPr>
        <p:grpSpPr bwMode="auto">
          <a:xfrm>
            <a:off x="2833688" y="4859338"/>
            <a:ext cx="444500" cy="901700"/>
            <a:chOff x="1780" y="2884"/>
            <a:chExt cx="280" cy="568"/>
          </a:xfrm>
        </p:grpSpPr>
        <p:sp>
          <p:nvSpPr>
            <p:cNvPr id="92" name="Rectangle 197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3" name="Oval 198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4" name="Rectangle 199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5" name="Rectangle 200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7" name="Group 201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97" name="Rectangle 202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8" name="Rectangle 203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8" name="Group 204"/>
          <p:cNvGrpSpPr>
            <a:grpSpLocks/>
          </p:cNvGrpSpPr>
          <p:nvPr/>
        </p:nvGrpSpPr>
        <p:grpSpPr bwMode="auto">
          <a:xfrm>
            <a:off x="3409950" y="4884738"/>
            <a:ext cx="444500" cy="901700"/>
            <a:chOff x="1780" y="2884"/>
            <a:chExt cx="280" cy="568"/>
          </a:xfrm>
        </p:grpSpPr>
        <p:sp>
          <p:nvSpPr>
            <p:cNvPr id="100" name="Rectangle 205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" name="Oval 206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2" name="Rectangle 207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3" name="Rectangle 208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9" name="Group 209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05" name="Rectangle 210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Rectangle 211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0" name="Group 236"/>
          <p:cNvGrpSpPr>
            <a:grpSpLocks/>
          </p:cNvGrpSpPr>
          <p:nvPr/>
        </p:nvGrpSpPr>
        <p:grpSpPr bwMode="auto">
          <a:xfrm>
            <a:off x="3957638" y="4894263"/>
            <a:ext cx="444500" cy="901700"/>
            <a:chOff x="1780" y="2884"/>
            <a:chExt cx="280" cy="568"/>
          </a:xfrm>
        </p:grpSpPr>
        <p:sp>
          <p:nvSpPr>
            <p:cNvPr id="108" name="Rectangle 237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9" name="Oval 238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0" name="Rectangle 239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1" name="Rectangle 240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1" name="Group 241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13" name="Rectangle 242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4" name="Rectangle 243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2" name="Group 244"/>
          <p:cNvGrpSpPr>
            <a:grpSpLocks/>
          </p:cNvGrpSpPr>
          <p:nvPr/>
        </p:nvGrpSpPr>
        <p:grpSpPr bwMode="auto">
          <a:xfrm>
            <a:off x="4575175" y="4894263"/>
            <a:ext cx="444500" cy="901700"/>
            <a:chOff x="1780" y="2884"/>
            <a:chExt cx="280" cy="568"/>
          </a:xfrm>
        </p:grpSpPr>
        <p:sp>
          <p:nvSpPr>
            <p:cNvPr id="116" name="Rectangle 245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7" name="Oval 246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8" name="Rectangle 247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9" name="Rectangle 248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" name="Group 249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21" name="Rectangle 250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2" name="Rectangle 251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4" name="Group 252"/>
          <p:cNvGrpSpPr>
            <a:grpSpLocks/>
          </p:cNvGrpSpPr>
          <p:nvPr/>
        </p:nvGrpSpPr>
        <p:grpSpPr bwMode="auto">
          <a:xfrm>
            <a:off x="5138738" y="4930775"/>
            <a:ext cx="444500" cy="901700"/>
            <a:chOff x="1780" y="2884"/>
            <a:chExt cx="280" cy="568"/>
          </a:xfrm>
        </p:grpSpPr>
        <p:sp>
          <p:nvSpPr>
            <p:cNvPr id="124" name="Rectangle 253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5" name="Oval 254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6" name="Rectangle 255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7" name="Rectangle 256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" name="Group 257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29" name="Rectangle 258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0" name="Rectangle 259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6" name="Group 260"/>
          <p:cNvGrpSpPr>
            <a:grpSpLocks/>
          </p:cNvGrpSpPr>
          <p:nvPr/>
        </p:nvGrpSpPr>
        <p:grpSpPr bwMode="auto">
          <a:xfrm>
            <a:off x="5715000" y="4894263"/>
            <a:ext cx="444500" cy="901700"/>
            <a:chOff x="1780" y="2884"/>
            <a:chExt cx="280" cy="568"/>
          </a:xfrm>
        </p:grpSpPr>
        <p:sp>
          <p:nvSpPr>
            <p:cNvPr id="132" name="Rectangle 261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3" name="Oval 262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4" name="Rectangle 263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5" name="Rectangle 264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" name="Group 265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37" name="Rectangle 266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8" name="Rectangle 267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8" name="Group 196"/>
          <p:cNvGrpSpPr>
            <a:grpSpLocks/>
          </p:cNvGrpSpPr>
          <p:nvPr/>
        </p:nvGrpSpPr>
        <p:grpSpPr bwMode="auto">
          <a:xfrm>
            <a:off x="2286000" y="4857750"/>
            <a:ext cx="444500" cy="901700"/>
            <a:chOff x="1780" y="2884"/>
            <a:chExt cx="280" cy="568"/>
          </a:xfrm>
        </p:grpSpPr>
        <p:sp>
          <p:nvSpPr>
            <p:cNvPr id="140" name="Rectangle 197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1" name="Oval 198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2" name="Rectangle 199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" name="Rectangle 200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" name="Group 201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45" name="Rectangle 202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6" name="Rectangle 203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30" name="Group 236"/>
          <p:cNvGrpSpPr>
            <a:grpSpLocks/>
          </p:cNvGrpSpPr>
          <p:nvPr/>
        </p:nvGrpSpPr>
        <p:grpSpPr bwMode="auto">
          <a:xfrm>
            <a:off x="6227763" y="4891088"/>
            <a:ext cx="444500" cy="901700"/>
            <a:chOff x="1780" y="2884"/>
            <a:chExt cx="280" cy="568"/>
          </a:xfrm>
        </p:grpSpPr>
        <p:sp>
          <p:nvSpPr>
            <p:cNvPr id="148" name="Rectangle 237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9" name="Oval 238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0" name="Rectangle 239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1" name="Rectangle 240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" name="Group 241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53" name="Rectangle 242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54" name="Rectangle 243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64" name="Group 244"/>
          <p:cNvGrpSpPr>
            <a:grpSpLocks/>
          </p:cNvGrpSpPr>
          <p:nvPr/>
        </p:nvGrpSpPr>
        <p:grpSpPr bwMode="auto">
          <a:xfrm>
            <a:off x="6845300" y="4891088"/>
            <a:ext cx="444500" cy="901700"/>
            <a:chOff x="1780" y="2884"/>
            <a:chExt cx="280" cy="568"/>
          </a:xfrm>
        </p:grpSpPr>
        <p:sp>
          <p:nvSpPr>
            <p:cNvPr id="156" name="Rectangle 245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7" name="Oval 246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8" name="Rectangle 247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9" name="Rectangle 248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65" name="Group 249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61" name="Rectangle 250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62" name="Rectangle 251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66" name="Group 252"/>
          <p:cNvGrpSpPr>
            <a:grpSpLocks/>
          </p:cNvGrpSpPr>
          <p:nvPr/>
        </p:nvGrpSpPr>
        <p:grpSpPr bwMode="auto">
          <a:xfrm>
            <a:off x="7408863" y="4927600"/>
            <a:ext cx="444500" cy="901700"/>
            <a:chOff x="1780" y="2884"/>
            <a:chExt cx="280" cy="568"/>
          </a:xfrm>
        </p:grpSpPr>
        <p:sp>
          <p:nvSpPr>
            <p:cNvPr id="164" name="Rectangle 253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5" name="Oval 254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6" name="Rectangle 255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7" name="Rectangle 256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67" name="Group 257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69" name="Rectangle 258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70" name="Rectangle 259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68" name="Group 260"/>
          <p:cNvGrpSpPr>
            <a:grpSpLocks/>
          </p:cNvGrpSpPr>
          <p:nvPr/>
        </p:nvGrpSpPr>
        <p:grpSpPr bwMode="auto">
          <a:xfrm>
            <a:off x="7985125" y="4891088"/>
            <a:ext cx="444500" cy="901700"/>
            <a:chOff x="1780" y="2884"/>
            <a:chExt cx="280" cy="568"/>
          </a:xfrm>
        </p:grpSpPr>
        <p:sp>
          <p:nvSpPr>
            <p:cNvPr id="172" name="Rectangle 261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3" name="Oval 262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4" name="Rectangle 263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5" name="Rectangle 264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69" name="Group 265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77" name="Rectangle 266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78" name="Rectangle 267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70" name="Group 244"/>
          <p:cNvGrpSpPr>
            <a:grpSpLocks/>
          </p:cNvGrpSpPr>
          <p:nvPr/>
        </p:nvGrpSpPr>
        <p:grpSpPr bwMode="auto">
          <a:xfrm>
            <a:off x="630238" y="4848225"/>
            <a:ext cx="444500" cy="901700"/>
            <a:chOff x="1780" y="2884"/>
            <a:chExt cx="280" cy="568"/>
          </a:xfrm>
        </p:grpSpPr>
        <p:sp>
          <p:nvSpPr>
            <p:cNvPr id="180" name="Rectangle 245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1" name="Oval 246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2" name="Rectangle 247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3" name="Rectangle 248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71" name="Group 249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85" name="Rectangle 250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86" name="Rectangle 251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72" name="Group 252"/>
          <p:cNvGrpSpPr>
            <a:grpSpLocks/>
          </p:cNvGrpSpPr>
          <p:nvPr/>
        </p:nvGrpSpPr>
        <p:grpSpPr bwMode="auto">
          <a:xfrm>
            <a:off x="1193800" y="4884738"/>
            <a:ext cx="444500" cy="901700"/>
            <a:chOff x="1780" y="2884"/>
            <a:chExt cx="280" cy="568"/>
          </a:xfrm>
        </p:grpSpPr>
        <p:sp>
          <p:nvSpPr>
            <p:cNvPr id="188" name="Rectangle 253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9" name="Oval 254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0" name="Rectangle 255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1" name="Rectangle 256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73" name="Group 257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193" name="Rectangle 258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94" name="Rectangle 259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74" name="Group 260"/>
          <p:cNvGrpSpPr>
            <a:grpSpLocks/>
          </p:cNvGrpSpPr>
          <p:nvPr/>
        </p:nvGrpSpPr>
        <p:grpSpPr bwMode="auto">
          <a:xfrm>
            <a:off x="1770063" y="4848225"/>
            <a:ext cx="444500" cy="901700"/>
            <a:chOff x="1780" y="2884"/>
            <a:chExt cx="280" cy="568"/>
          </a:xfrm>
        </p:grpSpPr>
        <p:sp>
          <p:nvSpPr>
            <p:cNvPr id="196" name="Rectangle 261"/>
            <p:cNvSpPr>
              <a:spLocks noChangeArrowheads="1"/>
            </p:cNvSpPr>
            <p:nvPr/>
          </p:nvSpPr>
          <p:spPr bwMode="auto">
            <a:xfrm>
              <a:off x="1780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" name="Oval 262"/>
            <p:cNvSpPr>
              <a:spLocks noChangeArrowheads="1"/>
            </p:cNvSpPr>
            <p:nvPr/>
          </p:nvSpPr>
          <p:spPr bwMode="auto">
            <a:xfrm>
              <a:off x="1859" y="2884"/>
              <a:ext cx="122" cy="1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8" name="Rectangle 263"/>
            <p:cNvSpPr>
              <a:spLocks noChangeArrowheads="1"/>
            </p:cNvSpPr>
            <p:nvPr/>
          </p:nvSpPr>
          <p:spPr bwMode="auto">
            <a:xfrm>
              <a:off x="1859" y="3028"/>
              <a:ext cx="122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9" name="Rectangle 264"/>
            <p:cNvSpPr>
              <a:spLocks noChangeArrowheads="1"/>
            </p:cNvSpPr>
            <p:nvPr/>
          </p:nvSpPr>
          <p:spPr bwMode="auto">
            <a:xfrm>
              <a:off x="2016" y="3028"/>
              <a:ext cx="44" cy="18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B3B900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75" name="Group 265"/>
            <p:cNvGrpSpPr>
              <a:grpSpLocks/>
            </p:cNvGrpSpPr>
            <p:nvPr/>
          </p:nvGrpSpPr>
          <p:grpSpPr bwMode="auto">
            <a:xfrm>
              <a:off x="1859" y="3244"/>
              <a:ext cx="122" cy="208"/>
              <a:chOff x="1859" y="3244"/>
              <a:chExt cx="122" cy="208"/>
            </a:xfrm>
          </p:grpSpPr>
          <p:sp>
            <p:nvSpPr>
              <p:cNvPr id="201" name="Rectangle 266"/>
              <p:cNvSpPr>
                <a:spLocks noChangeArrowheads="1"/>
              </p:cNvSpPr>
              <p:nvPr/>
            </p:nvSpPr>
            <p:spPr bwMode="auto">
              <a:xfrm>
                <a:off x="1859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02" name="Rectangle 267"/>
              <p:cNvSpPr>
                <a:spLocks noChangeArrowheads="1"/>
              </p:cNvSpPr>
              <p:nvPr/>
            </p:nvSpPr>
            <p:spPr bwMode="auto">
              <a:xfrm>
                <a:off x="1937" y="3244"/>
                <a:ext cx="44" cy="208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18900000" algn="ctr" rotWithShape="0">
                  <a:srgbClr val="B3B900"/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14365" name="AutoShape 2" descr="http://www.brighamandwomens.org/PublicAffairs/Images/Bulletin2007/BWH_070619_467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9" name="Espaço Reservado para Número de Slide 1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2C794BE3-6570-5D45-AAFA-A20D8AE35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6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27"/>
    </mc:Choice>
    <mc:Fallback>
      <p:transition spd="slow" advTm="33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33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60232" y="6453336"/>
            <a:ext cx="21442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Lancet 2010; 375: 1695–703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40768"/>
            <a:ext cx="7380312" cy="45367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807296" y="2276872"/>
            <a:ext cx="0" cy="31683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479704" y="2276872"/>
            <a:ext cx="0" cy="31683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1272" y="191683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4,5 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1672" y="191683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4,5 h</a:t>
            </a:r>
          </a:p>
        </p:txBody>
      </p:sp>
      <p:pic>
        <p:nvPicPr>
          <p:cNvPr id="10" name="Imagem 7" descr="AMPULHET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0688" y="296516"/>
            <a:ext cx="1457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95536" y="5879013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Benefícios e riscos do uso de trombolítico para AVC isquêmico de acordo com o tempo sintoma-agulha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23528" y="12576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Tempo é cérebro…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CBDCF2-9A54-6248-AC67-819034DAF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6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86"/>
    </mc:Choice>
    <mc:Fallback>
      <p:transition spd="slow" advTm="4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spc="150" dirty="0">
                <a:ln w="11430"/>
                <a:solidFill>
                  <a:srgbClr val="17375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Cadeia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7375E"/>
                </a:solidFill>
                <a:effectLst/>
                <a:latin typeface="Arial"/>
                <a:cs typeface="Arial"/>
              </a:rPr>
              <a:t> </a:t>
            </a:r>
            <a:r>
              <a:rPr lang="pt-BR" sz="2800" b="1" spc="150" dirty="0">
                <a:ln w="11430"/>
                <a:solidFill>
                  <a:srgbClr val="17375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7375E"/>
                </a:solidFill>
                <a:effectLst/>
                <a:latin typeface="Arial"/>
                <a:cs typeface="Arial"/>
              </a:rPr>
              <a:t> </a:t>
            </a:r>
            <a:r>
              <a:rPr lang="pt-BR" sz="2800" b="1" spc="150" dirty="0">
                <a:ln w="11430"/>
                <a:solidFill>
                  <a:srgbClr val="17375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Sobrevida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7375E"/>
                </a:solidFill>
                <a:effectLst/>
                <a:latin typeface="Arial"/>
                <a:cs typeface="Arial"/>
              </a:rPr>
              <a:t> </a:t>
            </a:r>
            <a:r>
              <a:rPr lang="pt-BR" sz="2800" b="1" spc="150" dirty="0">
                <a:ln w="11430"/>
                <a:solidFill>
                  <a:srgbClr val="17375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do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7375E"/>
                </a:solidFill>
                <a:effectLst/>
                <a:latin typeface="Arial"/>
                <a:cs typeface="Arial"/>
              </a:rPr>
              <a:t> </a:t>
            </a:r>
            <a:r>
              <a:rPr lang="pt-BR" sz="2800" b="1" spc="150" dirty="0">
                <a:ln w="11430"/>
                <a:solidFill>
                  <a:srgbClr val="17375E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AVC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800" dirty="0"/>
              <a:t>Detecção</a:t>
            </a:r>
          </a:p>
          <a:p>
            <a:pPr eaLnBrk="1" hangingPunct="1"/>
            <a:r>
              <a:rPr lang="pt-BR" sz="2800" dirty="0"/>
              <a:t>Despacho</a:t>
            </a:r>
          </a:p>
          <a:p>
            <a:pPr eaLnBrk="1" hangingPunct="1"/>
            <a:r>
              <a:rPr lang="pt-BR" sz="2800" dirty="0"/>
              <a:t>Destino</a:t>
            </a:r>
          </a:p>
          <a:p>
            <a:pPr eaLnBrk="1" hangingPunct="1"/>
            <a:r>
              <a:rPr lang="pt-BR" sz="2800" dirty="0"/>
              <a:t>Departamento de Emergência </a:t>
            </a:r>
          </a:p>
          <a:p>
            <a:pPr eaLnBrk="1" hangingPunct="1"/>
            <a:r>
              <a:rPr lang="pt-BR" sz="2800" dirty="0"/>
              <a:t>Dados</a:t>
            </a:r>
          </a:p>
          <a:p>
            <a:pPr eaLnBrk="1" hangingPunct="1"/>
            <a:r>
              <a:rPr lang="pt-BR" sz="2800" dirty="0"/>
              <a:t>Decisão</a:t>
            </a:r>
          </a:p>
          <a:p>
            <a:pPr eaLnBrk="1" hangingPunct="1"/>
            <a:r>
              <a:rPr lang="pt-BR" sz="2800" dirty="0"/>
              <a:t>Droga/Dispositivo</a:t>
            </a:r>
          </a:p>
          <a:p>
            <a:pPr eaLnBrk="1" hangingPunct="1"/>
            <a:r>
              <a:rPr lang="pt-BR" sz="2800" dirty="0"/>
              <a:t>Depois</a:t>
            </a:r>
          </a:p>
        </p:txBody>
      </p:sp>
      <p:sp>
        <p:nvSpPr>
          <p:cNvPr id="2" name="Right Brace 1"/>
          <p:cNvSpPr/>
          <p:nvPr/>
        </p:nvSpPr>
        <p:spPr>
          <a:xfrm>
            <a:off x="2483768" y="1700808"/>
            <a:ext cx="360040" cy="136815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2523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2220A7-F58D-D644-8DAE-F2D8BE62F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6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56"/>
    </mc:Choice>
    <mc:Fallback>
      <p:transition spd="slow" advTm="20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411264" y="1393018"/>
            <a:ext cx="2946818" cy="7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268" tIns="31134" rIns="62268" bIns="31134"/>
          <a:lstStyle/>
          <a:p>
            <a:pPr marL="257175" indent="-257175" algn="ctr">
              <a:lnSpc>
                <a:spcPct val="90000"/>
              </a:lnSpc>
              <a:spcBef>
                <a:spcPct val="20000"/>
              </a:spcBef>
            </a:pPr>
            <a:endParaRPr lang="pt-BR" sz="15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19FF0-75D7-394F-A337-B81AC00B8606}"/>
              </a:ext>
            </a:extLst>
          </p:cNvPr>
          <p:cNvSpPr txBox="1"/>
          <p:nvPr/>
        </p:nvSpPr>
        <p:spPr>
          <a:xfrm>
            <a:off x="442129" y="2811716"/>
            <a:ext cx="127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IAM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B2F6E-B534-A34B-A008-B94FBCEE82A2}"/>
              </a:ext>
            </a:extLst>
          </p:cNvPr>
          <p:cNvSpPr txBox="1"/>
          <p:nvPr/>
        </p:nvSpPr>
        <p:spPr>
          <a:xfrm>
            <a:off x="2204774" y="3399019"/>
            <a:ext cx="127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C00000"/>
                </a:solidFill>
              </a:rPr>
              <a:t>Politrauma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F001DA-E4E6-AB4B-A58A-6B06D90BBFFB}"/>
              </a:ext>
            </a:extLst>
          </p:cNvPr>
          <p:cNvSpPr txBox="1"/>
          <p:nvPr/>
        </p:nvSpPr>
        <p:spPr>
          <a:xfrm>
            <a:off x="3967419" y="3945448"/>
            <a:ext cx="127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PCR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0E4958-530A-074D-BC84-8B7CD4D710CD}"/>
              </a:ext>
            </a:extLst>
          </p:cNvPr>
          <p:cNvSpPr txBox="1"/>
          <p:nvPr/>
        </p:nvSpPr>
        <p:spPr>
          <a:xfrm>
            <a:off x="5730064" y="4460605"/>
            <a:ext cx="127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Choque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84B5F-150F-AE4C-ADD5-09B586136221}"/>
              </a:ext>
            </a:extLst>
          </p:cNvPr>
          <p:cNvSpPr txBox="1"/>
          <p:nvPr/>
        </p:nvSpPr>
        <p:spPr>
          <a:xfrm>
            <a:off x="7358082" y="4945619"/>
            <a:ext cx="127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AVC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D2ECA-1624-8142-98A6-8DAC55DCF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1" y="1815674"/>
            <a:ext cx="2349500" cy="86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0DD46-F1AB-5747-8517-92A50236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544" y="2241643"/>
            <a:ext cx="1752600" cy="115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1DC92-D9C2-D04E-B2A0-722843FD6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277" y="2755441"/>
            <a:ext cx="1739900" cy="115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1DF97-99C0-BC48-AD16-097394FC0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2476" y="3360425"/>
            <a:ext cx="1491319" cy="1101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B3562-6F93-3C4F-A08B-9E817A6AA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6816" y="4026052"/>
            <a:ext cx="1758673" cy="94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2C4E4E-FD31-444C-A6DA-CF3B73D16175}"/>
              </a:ext>
            </a:extLst>
          </p:cNvPr>
          <p:cNvSpPr txBox="1"/>
          <p:nvPr/>
        </p:nvSpPr>
        <p:spPr>
          <a:xfrm>
            <a:off x="1292193" y="548680"/>
            <a:ext cx="6559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29 de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Outubro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/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Dia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Mundial de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Combate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ao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AVC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3E0B00-A9A8-6E4A-8357-2085467A2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4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31"/>
    </mc:Choice>
    <mc:Fallback>
      <p:transition spd="slow" advTm="6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357686" y="714356"/>
            <a:ext cx="392909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024" tIns="41512" rIns="83024" bIns="41512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pt-BR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2193" y="548680"/>
            <a:ext cx="6559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29 de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Outubro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/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Dia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Mundial de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Combate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ao</a:t>
            </a:r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AVC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5EA4E-F555-7D46-8813-9BB5461CC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47" y="4387209"/>
            <a:ext cx="4993305" cy="1872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2DDDB-8566-6142-A7F1-C760E9D24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11" y="1748890"/>
            <a:ext cx="2376264" cy="2376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499DD-77C4-A04D-8957-129CF9819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2190341"/>
            <a:ext cx="4631245" cy="14735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751F1B-CBFC-2746-BBE0-395D284CE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5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36"/>
    </mc:Choice>
    <mc:Fallback>
      <p:transition spd="slow" advTm="3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Sinais de alerta para AVC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pt-BR" sz="2000" b="1"/>
              <a:t>Fraqueza ou dormência súbitas em um lado do corpo</a:t>
            </a:r>
          </a:p>
          <a:p>
            <a:pPr eaLnBrk="1" hangingPunct="1">
              <a:lnSpc>
                <a:spcPct val="200000"/>
              </a:lnSpc>
            </a:pPr>
            <a:r>
              <a:rPr lang="pt-BR" sz="2000" b="1"/>
              <a:t>Confusão, dificuldade pra falar ou entender</a:t>
            </a:r>
          </a:p>
          <a:p>
            <a:pPr eaLnBrk="1" hangingPunct="1">
              <a:lnSpc>
                <a:spcPct val="200000"/>
              </a:lnSpc>
            </a:pPr>
            <a:r>
              <a:rPr lang="pt-BR" sz="2000" b="1"/>
              <a:t>Dificuldade súbita para enxergar com um ou ambos os olhos</a:t>
            </a:r>
          </a:p>
          <a:p>
            <a:pPr eaLnBrk="1" hangingPunct="1">
              <a:lnSpc>
                <a:spcPct val="200000"/>
              </a:lnSpc>
            </a:pPr>
            <a:r>
              <a:rPr lang="pt-BR" sz="2000" b="1"/>
              <a:t>Dificuldade súbita para andar, tontura ou incoordenação</a:t>
            </a:r>
          </a:p>
          <a:p>
            <a:pPr eaLnBrk="1" hangingPunct="1">
              <a:lnSpc>
                <a:spcPct val="200000"/>
              </a:lnSpc>
            </a:pPr>
            <a:r>
              <a:rPr lang="pt-BR" sz="2000" b="1"/>
              <a:t>Cefaléia intensa e súbita sem causa aparente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E93BD6-448A-004F-BEE4-9834315B9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73"/>
    </mc:Choice>
    <mc:Fallback>
      <p:transition spd="slow" advTm="6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00" y="54893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Atendimento </a:t>
            </a:r>
            <a:r>
              <a:rPr lang="pt-BR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Pre-hospitalar</a:t>
            </a:r>
            <a:endParaRPr lang="pt-BR" sz="28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5" cstate="print"/>
          <a:srcRect l="11314" t="19749" r="14066" b="9666"/>
          <a:stretch>
            <a:fillRect/>
          </a:stretch>
        </p:blipFill>
        <p:spPr bwMode="auto">
          <a:xfrm>
            <a:off x="798462" y="1124744"/>
            <a:ext cx="3482975" cy="2528888"/>
          </a:xfrm>
          <a:prstGeom prst="rect">
            <a:avLst/>
          </a:prstGeom>
          <a:noFill/>
          <a:ln w="38100" algn="ctr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462" y="3796507"/>
            <a:ext cx="3489325" cy="2397125"/>
          </a:xfrm>
          <a:prstGeom prst="rect">
            <a:avLst/>
          </a:prstGeom>
          <a:noFill/>
          <a:ln w="38100" algn="ctr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4583" name="Picture 9" descr="fundo_ambulancia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212" y="1367632"/>
            <a:ext cx="3143250" cy="2085975"/>
          </a:xfrm>
          <a:prstGeom prst="rect">
            <a:avLst/>
          </a:prstGeom>
          <a:noFill/>
          <a:ln w="38100" algn="ctr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4584" name="Picture 11" descr="08_ARTIGO_Enfermage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13212" y="3796507"/>
            <a:ext cx="1916113" cy="2344737"/>
          </a:xfrm>
          <a:prstGeom prst="rect">
            <a:avLst/>
          </a:prstGeom>
          <a:noFill/>
          <a:ln w="38100" algn="ctr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24585" name="AutoShape 2" descr="http://www.institutoagilita.com.br/imagens/LOGO_SAMU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4586" name="Imagem 10" descr="LOGO_SAMU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7775" y="3867944"/>
            <a:ext cx="144462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8A84D4-3BEF-1441-95D2-71812562D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5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39"/>
    </mc:Choice>
    <mc:Fallback>
      <p:transition spd="slow" advTm="3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Escala</a:t>
            </a:r>
            <a:r>
              <a:rPr lang="en-US" b="1" dirty="0"/>
              <a:t> SAMU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56792"/>
            <a:ext cx="8382000" cy="4191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680FDB-9E3B-CC4C-8580-BB2D8CED2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81"/>
    </mc:Choice>
    <mc:Fallback>
      <p:transition spd="slow" advTm="4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stroke_emergency.jpg"/>
          <p:cNvPicPr>
            <a:picLocks noChangeAspect="1"/>
          </p:cNvPicPr>
          <p:nvPr/>
        </p:nvPicPr>
        <p:blipFill>
          <a:blip r:embed="rId5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6143625" y="0"/>
            <a:ext cx="2847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Atendimento </a:t>
            </a:r>
            <a:r>
              <a:rPr lang="pt-BR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Pre-hospitalar</a:t>
            </a:r>
            <a:endParaRPr lang="pt-BR" sz="28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36874"/>
            <a:ext cx="8258175" cy="4716462"/>
          </a:xfr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pt-BR" sz="2400" dirty="0"/>
              <a:t>Avaliar ABC e sinais Vitais</a:t>
            </a:r>
          </a:p>
          <a:p>
            <a:pPr eaLnBrk="1" hangingPunct="1"/>
            <a:r>
              <a:rPr lang="pt-BR" sz="2400" dirty="0"/>
              <a:t>Reconhecer sinais  de AIT e AVC</a:t>
            </a:r>
          </a:p>
          <a:p>
            <a:pPr eaLnBrk="1" hangingPunct="1"/>
            <a:r>
              <a:rPr lang="pt-BR" sz="2400" dirty="0"/>
              <a:t>Escala FAST</a:t>
            </a:r>
          </a:p>
          <a:p>
            <a:pPr lvl="1" eaLnBrk="1" hangingPunct="1"/>
            <a:r>
              <a:rPr lang="pt-BR" sz="2000" b="1" dirty="0"/>
              <a:t>Face</a:t>
            </a:r>
            <a:r>
              <a:rPr lang="pt-BR" sz="2000" dirty="0"/>
              <a:t>: paresia Facial</a:t>
            </a:r>
          </a:p>
          <a:p>
            <a:pPr lvl="1" eaLnBrk="1" hangingPunct="1"/>
            <a:r>
              <a:rPr lang="pt-BR" sz="2000" b="1" dirty="0" err="1"/>
              <a:t>Arm</a:t>
            </a:r>
            <a:r>
              <a:rPr lang="pt-BR" sz="2000" b="1" dirty="0"/>
              <a:t>:</a:t>
            </a:r>
            <a:r>
              <a:rPr lang="pt-BR" sz="2000" dirty="0"/>
              <a:t> fraqueza nos Braços</a:t>
            </a:r>
          </a:p>
          <a:p>
            <a:pPr lvl="1" eaLnBrk="1" hangingPunct="1"/>
            <a:r>
              <a:rPr lang="pt-BR" sz="2000" b="1" dirty="0"/>
              <a:t>Speech:</a:t>
            </a:r>
            <a:r>
              <a:rPr lang="pt-BR" sz="2000" dirty="0"/>
              <a:t> dificuldade para falar</a:t>
            </a:r>
          </a:p>
          <a:p>
            <a:pPr lvl="1" eaLnBrk="1" hangingPunct="1"/>
            <a:r>
              <a:rPr lang="pt-BR" sz="2000" b="1" dirty="0"/>
              <a:t>Time:</a:t>
            </a:r>
            <a:r>
              <a:rPr lang="pt-BR" sz="2000" dirty="0"/>
              <a:t> horário de início dos sintomas</a:t>
            </a:r>
          </a:p>
          <a:p>
            <a:pPr eaLnBrk="1" hangingPunct="1"/>
            <a:r>
              <a:rPr lang="pt-BR" sz="2400" dirty="0"/>
              <a:t>Oxigênio se SpO</a:t>
            </a:r>
            <a:r>
              <a:rPr lang="pt-BR" sz="2400" baseline="-25000" dirty="0"/>
              <a:t>2</a:t>
            </a:r>
            <a:r>
              <a:rPr lang="pt-BR" sz="2400" dirty="0"/>
              <a:t> &lt; 92%</a:t>
            </a:r>
          </a:p>
          <a:p>
            <a:pPr eaLnBrk="1" hangingPunct="1"/>
            <a:r>
              <a:rPr lang="pt-BR" sz="2400" dirty="0"/>
              <a:t>Acesso venoso SF0.9% (se possível)</a:t>
            </a:r>
          </a:p>
          <a:p>
            <a:pPr eaLnBrk="1" hangingPunct="1"/>
            <a:r>
              <a:rPr lang="pt-BR" sz="2400" dirty="0" err="1"/>
              <a:t>Glicosimetria</a:t>
            </a:r>
            <a:r>
              <a:rPr lang="pt-BR" sz="2400" dirty="0"/>
              <a:t> capilar</a:t>
            </a:r>
          </a:p>
          <a:p>
            <a:pPr eaLnBrk="1" hangingPunct="1"/>
            <a:r>
              <a:rPr lang="pt-BR" sz="2400" dirty="0" err="1"/>
              <a:t>Pre</a:t>
            </a:r>
            <a:r>
              <a:rPr lang="pt-BR" sz="2400" dirty="0"/>
              <a:t>-Notificação do possível AVC agudo ao hospital destino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3ED15B-03B7-6541-9BC6-DB4D29959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4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18"/>
    </mc:Choice>
    <mc:Fallback>
      <p:transition spd="slow" advTm="18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0" name="AutoShape 10"/>
          <p:cNvSpPr>
            <a:spLocks noChangeArrowheads="1"/>
          </p:cNvSpPr>
          <p:nvPr/>
        </p:nvSpPr>
        <p:spPr bwMode="auto">
          <a:xfrm>
            <a:off x="495300" y="2318860"/>
            <a:ext cx="8166156" cy="1771293"/>
          </a:xfrm>
          <a:prstGeom prst="roundRect">
            <a:avLst>
              <a:gd name="adj" fmla="val 1917"/>
            </a:avLst>
          </a:prstGeom>
          <a:solidFill>
            <a:schemeClr val="bg1"/>
          </a:solidFill>
          <a:ln w="9525" algn="ctr">
            <a:solidFill>
              <a:schemeClr val="accent1">
                <a:lumMod val="25000"/>
              </a:schemeClr>
            </a:solidFill>
            <a:round/>
            <a:headEnd/>
            <a:tailEnd/>
          </a:ln>
          <a:effectLst>
            <a:outerShdw dist="63500" dir="2700000" algn="ctr" rotWithShape="0">
              <a:schemeClr val="bg1">
                <a:lumMod val="85000"/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pt-BR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/>
          </a:p>
        </p:txBody>
      </p:sp>
      <p:sp>
        <p:nvSpPr>
          <p:cNvPr id="4104" name="Rectangle 20"/>
          <p:cNvSpPr>
            <a:spLocks noChangeArrowheads="1"/>
          </p:cNvSpPr>
          <p:nvPr/>
        </p:nvSpPr>
        <p:spPr bwMode="auto">
          <a:xfrm>
            <a:off x="395288" y="687376"/>
            <a:ext cx="8353425" cy="79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 anchor="b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sz="2800" b="1" dirty="0">
                <a:solidFill>
                  <a:srgbClr val="1F497D"/>
                </a:solidFill>
              </a:rPr>
              <a:t>Mortalidade por doenças cerebrovasculares</a:t>
            </a:r>
          </a:p>
          <a:p>
            <a:pPr algn="ctr" eaLnBrk="1" hangingPunct="1">
              <a:lnSpc>
                <a:spcPct val="90000"/>
              </a:lnSpc>
            </a:pPr>
            <a:r>
              <a:rPr lang="pt-BR" sz="2800" b="1" dirty="0">
                <a:solidFill>
                  <a:srgbClr val="1F497D"/>
                </a:solidFill>
              </a:rPr>
              <a:t>no mundo de 2004 até 2030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35" y="3063870"/>
            <a:ext cx="7833237" cy="152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7650" y="1931967"/>
            <a:ext cx="2074866" cy="73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622" y="1785915"/>
            <a:ext cx="5646755" cy="103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38135" y="4005723"/>
            <a:ext cx="7777269" cy="18256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9"/>
          <p:cNvSpPr/>
          <p:nvPr/>
        </p:nvSpPr>
        <p:spPr>
          <a:xfrm>
            <a:off x="1285830" y="5291163"/>
            <a:ext cx="660885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pt-BR" sz="240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AVC é a segunda causa de morte no mundo e a principal causa de incapacidade no adulto.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DCCDDA-E548-D443-826B-EEA2DF36E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9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70"/>
    </mc:Choice>
    <mc:Fallback>
      <p:transition spd="slow" advTm="5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4" descr="FICHA SAM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956175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Imagem 5" descr="SAMU PG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4338" y="0"/>
            <a:ext cx="4919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27EBAA-2217-7740-B120-D46632E84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5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80"/>
    </mc:Choice>
    <mc:Fallback>
      <p:transition spd="slow" advTm="3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20"/>
          <p:cNvSpPr>
            <a:spLocks noChangeArrowheads="1"/>
          </p:cNvSpPr>
          <p:nvPr/>
        </p:nvSpPr>
        <p:spPr bwMode="auto">
          <a:xfrm>
            <a:off x="395288" y="347663"/>
            <a:ext cx="8353425" cy="101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Atendimento hospitalar do paciente com AVC hiperagudo</a:t>
            </a:r>
            <a:endParaRPr lang="es-ES_tradnl" sz="36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5" descr="http://www.poracaso.com/wp-content/uploads/2008/05/felipe-massa-monaco-pit-stop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709636"/>
            <a:ext cx="7113587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aixaDeTexto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916636"/>
            <a:ext cx="487045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5F3578-2AF3-A84B-BB01-475E97DEF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0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WH_070619_4673.jpg"/>
          <p:cNvPicPr>
            <a:picLocks noChangeAspect="1"/>
          </p:cNvPicPr>
          <p:nvPr/>
        </p:nvPicPr>
        <p:blipFill>
          <a:blip r:embed="rId5" cstate="print">
            <a:lum bright="40000" contrast="-40000"/>
          </a:blip>
          <a:stretch>
            <a:fillRect/>
          </a:stretch>
        </p:blipFill>
        <p:spPr>
          <a:xfrm>
            <a:off x="6860171" y="71414"/>
            <a:ext cx="1857356" cy="141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Atendimento Hospitalar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5"/>
            <a:ext cx="8229600" cy="496840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sz="2800" dirty="0"/>
              <a:t>Metas de Tempo</a:t>
            </a:r>
          </a:p>
          <a:p>
            <a:pPr eaLnBrk="1" hangingPunct="1">
              <a:buFontTx/>
              <a:buNone/>
            </a:pPr>
            <a:endParaRPr lang="pt-BR" sz="2800" dirty="0"/>
          </a:p>
          <a:p>
            <a:pPr eaLnBrk="1" hangingPunct="1"/>
            <a:r>
              <a:rPr lang="pt-BR" sz="2000" b="1" dirty="0"/>
              <a:t>Porta à avaliação médica:			10min</a:t>
            </a:r>
          </a:p>
          <a:p>
            <a:pPr eaLnBrk="1" hangingPunct="1"/>
            <a:r>
              <a:rPr lang="pt-BR" sz="2000" b="1" dirty="0"/>
              <a:t>Porta ao final do TC:			25 min</a:t>
            </a:r>
          </a:p>
          <a:p>
            <a:pPr eaLnBrk="1" hangingPunct="1"/>
            <a:r>
              <a:rPr lang="pt-BR" sz="2000" b="1" dirty="0"/>
              <a:t>Porta ao laudo do TC: 			45 min</a:t>
            </a:r>
          </a:p>
          <a:p>
            <a:pPr eaLnBrk="1" hangingPunct="1"/>
            <a:r>
              <a:rPr lang="pt-BR" sz="2000" b="1" dirty="0"/>
              <a:t>Porta ao inicio da infusão: 			60 min</a:t>
            </a:r>
          </a:p>
          <a:p>
            <a:pPr eaLnBrk="1" hangingPunct="1"/>
            <a:r>
              <a:rPr lang="pt-BR" sz="2000" b="1" dirty="0"/>
              <a:t>Porta à avaliação por neurologista: 	15 min</a:t>
            </a:r>
          </a:p>
          <a:p>
            <a:pPr eaLnBrk="1" hangingPunct="1"/>
            <a:r>
              <a:rPr lang="pt-BR" sz="2000" b="1" dirty="0"/>
              <a:t>Porta à avaliação do neurocirurgião:	2 </a:t>
            </a:r>
            <a:r>
              <a:rPr lang="pt-BR" sz="2000" b="1" dirty="0" err="1"/>
              <a:t>hrs</a:t>
            </a:r>
            <a:endParaRPr lang="pt-BR" sz="2000" b="1" dirty="0"/>
          </a:p>
          <a:p>
            <a:pPr eaLnBrk="1" hangingPunct="1"/>
            <a:r>
              <a:rPr lang="pt-BR" sz="2000" b="1" dirty="0"/>
              <a:t>Admissão em CTI:				3 </a:t>
            </a:r>
            <a:r>
              <a:rPr lang="pt-BR" sz="2000" b="1" dirty="0" err="1"/>
              <a:t>hrs</a:t>
            </a:r>
            <a:endParaRPr lang="pt-BR" sz="2000" b="1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C46DCA-BA6F-0643-B812-0595F9922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6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43"/>
    </mc:Choice>
    <mc:Fallback>
      <p:transition spd="slow" advTm="4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Atendimento Hospitalar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229600" cy="4680520"/>
          </a:xfrm>
          <a:solidFill>
            <a:srgbClr val="B9CDE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pt-BR" sz="2400" dirty="0"/>
              <a:t>Avaliação geral imediata (&lt; 10 min)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/>
              <a:t>Avaliar ABC e sinais vitais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/>
              <a:t>Oxigênio, Veia(SF 0.9%) e Monitor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/>
              <a:t>Obter exame laboratoriais </a:t>
            </a:r>
            <a:r>
              <a:rPr lang="pt-BR" sz="2000" dirty="0"/>
              <a:t>(hemograma, eletrólitos, função renal, exames de coagulação, tipagem sanguínea)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/>
              <a:t>Glicosimetria capilar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/>
              <a:t>Avisar o </a:t>
            </a:r>
            <a:r>
              <a:rPr lang="pt-BR" sz="2400" b="1" dirty="0">
                <a:solidFill>
                  <a:srgbClr val="A50021"/>
                </a:solidFill>
              </a:rPr>
              <a:t>Time de AVC</a:t>
            </a:r>
            <a:r>
              <a:rPr lang="pt-BR" sz="2400" dirty="0"/>
              <a:t> (Neurologista, </a:t>
            </a:r>
            <a:r>
              <a:rPr lang="pt-BR" sz="2400" dirty="0" err="1"/>
              <a:t>Neuro</a:t>
            </a:r>
            <a:r>
              <a:rPr lang="pt-BR" sz="2400" dirty="0"/>
              <a:t>-radiologista e </a:t>
            </a:r>
            <a:r>
              <a:rPr lang="pt-BR" sz="2400" b="1" dirty="0"/>
              <a:t>técnico da tomografia</a:t>
            </a:r>
            <a:r>
              <a:rPr lang="pt-BR" sz="2400" dirty="0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B8BF26-4FCC-7641-ACDE-B8A429E6B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2"/>
    </mc:Choice>
    <mc:Fallback>
      <p:transition spd="slow" advTm="2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1"/>
            <a:ext cx="8229600" cy="5112568"/>
          </a:xfrm>
          <a:solidFill>
            <a:srgbClr val="B9CDE5"/>
          </a:solidFill>
          <a:ln w="9525">
            <a:noFill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pt-BR" sz="2400" dirty="0">
                <a:solidFill>
                  <a:schemeClr val="dk1"/>
                </a:solidFill>
              </a:rPr>
              <a:t>Avaliação Neurológica Imediata (&lt; 25 min)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Rever história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Estabelecer hora do início dos sintomas 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Exame Físico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Exame Neurológico</a:t>
            </a:r>
          </a:p>
          <a:p>
            <a:pPr lvl="2">
              <a:lnSpc>
                <a:spcPct val="120000"/>
              </a:lnSpc>
            </a:pPr>
            <a:r>
              <a:rPr lang="pt-BR" dirty="0">
                <a:solidFill>
                  <a:schemeClr val="dk1"/>
                </a:solidFill>
                <a:ea typeface="+mn-ea"/>
                <a:cs typeface="+mn-cs"/>
              </a:rPr>
              <a:t>Glasgow, NIHSS ou Hunt &amp; </a:t>
            </a:r>
            <a:r>
              <a:rPr lang="pt-BR" dirty="0" err="1">
                <a:solidFill>
                  <a:schemeClr val="dk1"/>
                </a:solidFill>
                <a:ea typeface="+mn-ea"/>
                <a:cs typeface="+mn-cs"/>
              </a:rPr>
              <a:t>Hess</a:t>
            </a:r>
            <a:endParaRPr lang="pt-BR" dirty="0">
              <a:solidFill>
                <a:schemeClr val="dk1"/>
              </a:solidFill>
              <a:ea typeface="+mn-ea"/>
              <a:cs typeface="+mn-cs"/>
            </a:endParaRPr>
          </a:p>
          <a:p>
            <a:pPr lvl="1" eaLnBrk="1" hangingPunct="1">
              <a:lnSpc>
                <a:spcPct val="120000"/>
              </a:lnSpc>
            </a:pP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Solicitar </a:t>
            </a:r>
            <a:r>
              <a:rPr lang="pt-BR" sz="2400" b="1" dirty="0">
                <a:solidFill>
                  <a:schemeClr val="dk1"/>
                </a:solidFill>
                <a:ea typeface="+mn-ea"/>
                <a:cs typeface="+mn-cs"/>
              </a:rPr>
              <a:t>TC de </a:t>
            </a:r>
            <a:r>
              <a:rPr lang="pt-BR" sz="2400" b="1" dirty="0" err="1">
                <a:solidFill>
                  <a:schemeClr val="dk1"/>
                </a:solidFill>
                <a:ea typeface="+mn-ea"/>
                <a:cs typeface="+mn-cs"/>
              </a:rPr>
              <a:t>cranio</a:t>
            </a:r>
            <a:endParaRPr lang="pt-BR" sz="2400" b="1" dirty="0">
              <a:solidFill>
                <a:schemeClr val="dk1"/>
              </a:solidFill>
              <a:ea typeface="+mn-ea"/>
              <a:cs typeface="+mn-cs"/>
            </a:endParaRPr>
          </a:p>
          <a:p>
            <a:pPr lvl="1" eaLnBrk="1" hangingPunct="1">
              <a:lnSpc>
                <a:spcPct val="120000"/>
              </a:lnSpc>
            </a:pP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Análise da TC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 err="1">
                <a:solidFill>
                  <a:schemeClr val="dk1"/>
                </a:solidFill>
                <a:ea typeface="+mn-ea"/>
                <a:cs typeface="+mn-cs"/>
              </a:rPr>
              <a:t>Rx</a:t>
            </a: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 de tórax e coluna cervical (se </a:t>
            </a:r>
            <a:r>
              <a:rPr lang="pt-BR" sz="2400" dirty="0" err="1">
                <a:solidFill>
                  <a:schemeClr val="dk1"/>
                </a:solidFill>
                <a:ea typeface="+mn-ea"/>
                <a:cs typeface="+mn-cs"/>
              </a:rPr>
              <a:t>hx</a:t>
            </a:r>
            <a:r>
              <a:rPr lang="pt-BR" sz="2400" dirty="0">
                <a:solidFill>
                  <a:schemeClr val="dk1"/>
                </a:solidFill>
                <a:ea typeface="+mn-ea"/>
                <a:cs typeface="+mn-cs"/>
              </a:rPr>
              <a:t> de trauma)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400" dirty="0"/>
              <a:t>Obter ECG 12 derivações</a:t>
            </a:r>
          </a:p>
          <a:p>
            <a:pPr lvl="1" eaLnBrk="1" hangingPunct="1">
              <a:lnSpc>
                <a:spcPct val="120000"/>
              </a:lnSpc>
            </a:pPr>
            <a:endParaRPr lang="pt-BR" sz="2400" dirty="0">
              <a:solidFill>
                <a:schemeClr val="dk1"/>
              </a:solidFill>
              <a:ea typeface="+mn-ea"/>
              <a:cs typeface="+mn-cs"/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Atendimento Hospitalar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FAFB46-B483-3D4B-B8BB-37F31F5B3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12"/>
    </mc:Choice>
    <mc:Fallback>
      <p:transition spd="slow" advTm="7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Stroke TE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88640"/>
            <a:ext cx="166895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406400" y="1341438"/>
            <a:ext cx="3455988" cy="4176712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765175"/>
            <a:ext cx="3970337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NIH Stroke </a:t>
            </a:r>
            <a:r>
              <a:rPr lang="pt-BR" sz="2800" b="1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Scale</a:t>
            </a:r>
            <a:endParaRPr lang="pt-BR" sz="2800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t-BR" sz="28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1A - Nível de </a:t>
            </a:r>
            <a:r>
              <a:rPr lang="pt-BR" sz="1600" b="1" dirty="0" err="1"/>
              <a:t>Conciência</a:t>
            </a:r>
            <a:endParaRPr lang="pt-BR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1B - NOC: Perguntas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1C – NOC: Comandos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2 – Melhor olhar Conjugado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3 – Campos Visuais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4 – Paralisia Facial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5 – Motor braço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6 – Motor braço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7 – Motor Perna 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8 – Motor Perna 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9 – </a:t>
            </a:r>
            <a:r>
              <a:rPr lang="pt-BR" sz="1600" b="1" dirty="0" err="1"/>
              <a:t>Ataxia</a:t>
            </a:r>
            <a:r>
              <a:rPr lang="pt-BR" sz="1600" b="1" dirty="0"/>
              <a:t> de Membros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10 – Sensibilidade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11 – Linguagem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12 – </a:t>
            </a:r>
            <a:r>
              <a:rPr lang="pt-BR" sz="1600" b="1" dirty="0" err="1"/>
              <a:t>Disartria</a:t>
            </a:r>
            <a:endParaRPr lang="pt-BR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600" b="1" dirty="0"/>
              <a:t>13 – Negligência / </a:t>
            </a:r>
            <a:r>
              <a:rPr lang="pt-BR" sz="1600" b="1" dirty="0" err="1"/>
              <a:t>inatenção</a:t>
            </a:r>
            <a:endParaRPr lang="pt-BR" sz="1600" b="1" dirty="0"/>
          </a:p>
        </p:txBody>
      </p:sp>
      <p:pic>
        <p:nvPicPr>
          <p:cNvPr id="29701" name="Picture 4" descr="nihss%203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4067175" y="2060575"/>
            <a:ext cx="467995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1763688" y="5733256"/>
            <a:ext cx="59766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1F497D"/>
                </a:solidFill>
                <a:hlinkClick r:id="rId7"/>
              </a:rPr>
              <a:t>neurovascular.fmrp.usp.br</a:t>
            </a:r>
            <a:endParaRPr lang="pt-BR" sz="2400" dirty="0">
              <a:solidFill>
                <a:srgbClr val="1F497D"/>
              </a:solidFill>
            </a:endParaRPr>
          </a:p>
          <a:p>
            <a:pPr algn="ctr"/>
            <a:endParaRPr lang="pt-BR" sz="2400" dirty="0">
              <a:solidFill>
                <a:srgbClr val="1F497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15208" y="6381328"/>
            <a:ext cx="7128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Cincura</a:t>
            </a:r>
            <a:r>
              <a:rPr lang="en-US" sz="1400" dirty="0"/>
              <a:t> C, Pontes-Neto et al.. </a:t>
            </a:r>
            <a:r>
              <a:rPr lang="en-US" sz="1400" dirty="0" err="1"/>
              <a:t>Cerebrovasc</a:t>
            </a:r>
            <a:r>
              <a:rPr lang="en-US" sz="1400" dirty="0"/>
              <a:t> Dis.2009;27(2):119-22.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1E41E4-31B6-4A41-8BCE-6B33E862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1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92"/>
    </mc:Choice>
    <mc:Fallback>
      <p:transition spd="slow" advTm="128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8" y="1705570"/>
            <a:ext cx="3241675" cy="427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1098550" y="6045795"/>
            <a:ext cx="2901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Arial" charset="0"/>
                <a:cs typeface="Arial" charset="0"/>
              </a:rPr>
              <a:t>AVC HEMORRÁGICO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5288" y="620713"/>
            <a:ext cx="51133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TC fase aguda</a:t>
            </a:r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5313363" y="6045795"/>
            <a:ext cx="2901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Arial" charset="0"/>
                <a:cs typeface="Arial" charset="0"/>
              </a:rPr>
              <a:t>HEMATOMA SUBDURAL</a:t>
            </a:r>
          </a:p>
        </p:txBody>
      </p:sp>
      <p:pic>
        <p:nvPicPr>
          <p:cNvPr id="10" name="Imagem 9" descr="hsd cronic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5" y="1700808"/>
            <a:ext cx="3370263" cy="427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6F8E30-F6F8-B74A-85CB-4038D4764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6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30"/>
    </mc:Choice>
    <mc:Fallback>
      <p:transition spd="slow" advTm="8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88913"/>
            <a:ext cx="269081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188913"/>
            <a:ext cx="27733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25" y="188913"/>
            <a:ext cx="256381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50825" y="3284538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FFFFFF"/>
                </a:solidFill>
                <a:latin typeface="Arial" charset="0"/>
                <a:cs typeface="Arial" charset="0"/>
              </a:rPr>
              <a:t>50 min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3203575" y="328453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FFFFFF"/>
                </a:solidFill>
                <a:latin typeface="Arial" charset="0"/>
                <a:cs typeface="Arial" charset="0"/>
              </a:rPr>
              <a:t>3 horas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6156325" y="328453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FFFFFF"/>
                </a:solidFill>
                <a:latin typeface="Arial" charset="0"/>
                <a:cs typeface="Arial" charset="0"/>
              </a:rPr>
              <a:t>25 horas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6804025" y="6597650"/>
            <a:ext cx="208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000000"/>
                </a:solidFill>
                <a:latin typeface="Arial" charset="0"/>
                <a:cs typeface="Arial" charset="0"/>
              </a:rPr>
              <a:t>Brott et al. NEJM 2000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4C9E48-7565-C34D-89C8-A14390C5D0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01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61"/>
    </mc:Choice>
    <mc:Fallback>
      <p:transition spd="slow" advTm="181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66" grpId="0"/>
      <p:bldP spid="1433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323528" y="461739"/>
            <a:ext cx="8066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Critérios de Exclusão para TPA EV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323528" y="1124744"/>
            <a:ext cx="8748712" cy="540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Sintomas mínimos ou que melhoram completamente.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Convulsões ao início dos sintomas (relativa)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Outro AVC, IAM ou trauma craniano grave nos últimos 3 meses 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Cirurgia extensa nos últimos 14 dias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História conhecida de hemorragia intracraniana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Pressão arterial sistólica sustentada &gt; 185mmHg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Pressão arterial diastólica sustentada &gt; 110mmHg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Necessidade de tratamento agressivo para baixar pressão arterial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Evidencia de trauma (fratura) ou sangramento no exame físico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Sintomas sugestivos de hemorragia subaracnóidea ou dissecção aórtica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Hemorragia gastrintestinal ou </a:t>
            </a:r>
            <a:r>
              <a:rPr lang="pt-B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genito</a:t>
            </a: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-urinária nos últimos 21 dias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Punção arterial em sítio não compressível nos últimos 7 dias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Heparinização</a:t>
            </a: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 plena nas ultimas 48 horas ou </a:t>
            </a:r>
            <a:r>
              <a:rPr lang="pt-B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TTPa</a:t>
            </a: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 alargado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INR &gt; 1.7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Contagem de plaquetas &lt; 100.000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Glicose sérica &lt; 50mg/</a:t>
            </a:r>
            <a:r>
              <a:rPr lang="pt-B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dL</a:t>
            </a: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 ou &gt; 400mg/</a:t>
            </a:r>
            <a:r>
              <a:rPr lang="pt-B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dL</a:t>
            </a:r>
            <a:endParaRPr lang="pt-BR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pt-BR" sz="16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Hipodensidade</a:t>
            </a:r>
            <a:r>
              <a:rPr lang="pt-BR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 precoce em &gt;1/3 do território do hemisfério cerebral, 			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8C7335-6988-0B4B-9FA2-501995A3F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34"/>
    </mc:Choice>
    <mc:Fallback>
      <p:transition spd="slow" advTm="8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3"/>
          <p:cNvSpPr txBox="1">
            <a:spLocks noChangeArrowheads="1"/>
          </p:cNvSpPr>
          <p:nvPr/>
        </p:nvSpPr>
        <p:spPr bwMode="auto">
          <a:xfrm>
            <a:off x="153988" y="1952329"/>
            <a:ext cx="1906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>
                <a:solidFill>
                  <a:prstClr val="black"/>
                </a:solidFill>
                <a:latin typeface="Arial" charset="0"/>
                <a:cs typeface="Arial" charset="0"/>
              </a:rPr>
              <a:t>IH I (grau 1)</a:t>
            </a:r>
          </a:p>
        </p:txBody>
      </p:sp>
      <p:sp>
        <p:nvSpPr>
          <p:cNvPr id="243715" name="Text Box 4"/>
          <p:cNvSpPr txBox="1">
            <a:spLocks noChangeArrowheads="1"/>
          </p:cNvSpPr>
          <p:nvPr/>
        </p:nvSpPr>
        <p:spPr bwMode="auto">
          <a:xfrm>
            <a:off x="2430463" y="1952329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>
                <a:solidFill>
                  <a:prstClr val="black"/>
                </a:solidFill>
                <a:latin typeface="Arial" charset="0"/>
                <a:cs typeface="Arial" charset="0"/>
              </a:rPr>
              <a:t>IH 2 (grau 2)</a:t>
            </a:r>
          </a:p>
        </p:txBody>
      </p:sp>
      <p:sp>
        <p:nvSpPr>
          <p:cNvPr id="243716" name="Text Box 5"/>
          <p:cNvSpPr txBox="1">
            <a:spLocks noChangeArrowheads="1"/>
          </p:cNvSpPr>
          <p:nvPr/>
        </p:nvSpPr>
        <p:spPr bwMode="auto">
          <a:xfrm>
            <a:off x="4643438" y="1952329"/>
            <a:ext cx="174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>
                <a:solidFill>
                  <a:prstClr val="black"/>
                </a:solidFill>
                <a:latin typeface="Arial" charset="0"/>
                <a:cs typeface="Arial" charset="0"/>
              </a:rPr>
              <a:t>HP I (grau 3)</a:t>
            </a:r>
          </a:p>
        </p:txBody>
      </p:sp>
      <p:sp>
        <p:nvSpPr>
          <p:cNvPr id="243717" name="Text Box 6"/>
          <p:cNvSpPr txBox="1">
            <a:spLocks noChangeArrowheads="1"/>
          </p:cNvSpPr>
          <p:nvPr/>
        </p:nvSpPr>
        <p:spPr bwMode="auto">
          <a:xfrm>
            <a:off x="6916738" y="1952329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solidFill>
                  <a:prstClr val="black"/>
                </a:solidFill>
                <a:latin typeface="Arial" charset="0"/>
                <a:cs typeface="Arial" charset="0"/>
              </a:rPr>
              <a:t>HP 2 (grau IV)</a:t>
            </a:r>
          </a:p>
        </p:txBody>
      </p:sp>
      <p:grpSp>
        <p:nvGrpSpPr>
          <p:cNvPr id="2" name="Text Box 7"/>
          <p:cNvGrpSpPr>
            <a:grpSpLocks/>
          </p:cNvGrpSpPr>
          <p:nvPr/>
        </p:nvGrpSpPr>
        <p:grpSpPr bwMode="auto">
          <a:xfrm>
            <a:off x="1122363" y="5141367"/>
            <a:ext cx="6894512" cy="1023937"/>
            <a:chOff x="707" y="3195"/>
            <a:chExt cx="4343" cy="645"/>
          </a:xfrm>
        </p:grpSpPr>
        <p:pic>
          <p:nvPicPr>
            <p:cNvPr id="243726" name="Text Box 7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7" y="3195"/>
              <a:ext cx="4343" cy="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3727" name="Text Box 7"/>
            <p:cNvSpPr txBox="1">
              <a:spLocks noChangeArrowheads="1"/>
            </p:cNvSpPr>
            <p:nvPr/>
          </p:nvSpPr>
          <p:spPr bwMode="auto">
            <a:xfrm>
              <a:off x="772" y="3244"/>
              <a:ext cx="421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>
                  <a:solidFill>
                    <a:prstClr val="black"/>
                  </a:solidFill>
                  <a:latin typeface="Arial" charset="0"/>
                  <a:cs typeface="Arial" charset="0"/>
                </a:rPr>
                <a:t>Definidos 4 tipos de transformação hemorrágica pela Análise ECASS I e II</a:t>
              </a:r>
            </a:p>
          </p:txBody>
        </p:sp>
      </p:grpSp>
      <p:pic>
        <p:nvPicPr>
          <p:cNvPr id="243719" name="Picture 10" descr="a 157"/>
          <p:cNvPicPr>
            <a:picLocks noChangeAspect="1" noChangeArrowheads="1"/>
          </p:cNvPicPr>
          <p:nvPr/>
        </p:nvPicPr>
        <p:blipFill rotWithShape="1">
          <a:blip r:embed="rId6" cstate="print"/>
          <a:srcRect b="48084"/>
          <a:stretch/>
        </p:blipFill>
        <p:spPr bwMode="auto">
          <a:xfrm>
            <a:off x="6881813" y="2371440"/>
            <a:ext cx="2109691" cy="24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20" name="Object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6360" y="2452391"/>
            <a:ext cx="1999375" cy="22871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43721" name="Picture 3" descr="se001"/>
          <p:cNvPicPr>
            <a:picLocks noChangeAspect="1" noChangeArrowheads="1"/>
          </p:cNvPicPr>
          <p:nvPr/>
        </p:nvPicPr>
        <p:blipFill rotWithShape="1">
          <a:blip r:embed="rId8" cstate="print"/>
          <a:srcRect b="49540"/>
          <a:stretch/>
        </p:blipFill>
        <p:spPr bwMode="auto">
          <a:xfrm>
            <a:off x="2352675" y="2371439"/>
            <a:ext cx="2242307" cy="235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3722" name="Picture 15" descr="D:\backups\Arquivo digital_2007\neuro-radiologia\Ano_2007\VASCULAR\VASCULAR_ISQ\ISQUEMIA ANTERIOR\CASO_15_TRANSF_HEMORRAGICA_ADC\avc\se012.png"/>
          <p:cNvPicPr>
            <a:picLocks noChangeAspect="1" noChangeArrowheads="1"/>
          </p:cNvPicPr>
          <p:nvPr/>
        </p:nvPicPr>
        <p:blipFill rotWithShape="1">
          <a:blip r:embed="rId9" cstate="print"/>
          <a:srcRect b="49540"/>
          <a:stretch/>
        </p:blipFill>
        <p:spPr bwMode="auto">
          <a:xfrm>
            <a:off x="4730750" y="2371439"/>
            <a:ext cx="2094900" cy="235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24" name="Rectangle 7"/>
          <p:cNvSpPr>
            <a:spLocks noChangeArrowheads="1"/>
          </p:cNvSpPr>
          <p:nvPr/>
        </p:nvSpPr>
        <p:spPr bwMode="auto">
          <a:xfrm>
            <a:off x="2061826" y="548680"/>
            <a:ext cx="5020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1F497D"/>
                </a:solidFill>
                <a:latin typeface="Arial" charset="0"/>
                <a:cs typeface="Arial" charset="0"/>
              </a:rPr>
              <a:t>Transformação hemorrágica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F40125-2790-6842-9711-E75323440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7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50"/>
    </mc:Choice>
    <mc:Fallback>
      <p:transition spd="slow" advTm="7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0"/>
          <p:cNvSpPr>
            <a:spLocks noChangeArrowheads="1"/>
          </p:cNvSpPr>
          <p:nvPr/>
        </p:nvSpPr>
        <p:spPr bwMode="auto">
          <a:xfrm>
            <a:off x="395288" y="728280"/>
            <a:ext cx="8353425" cy="41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 anchor="b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sz="2800" b="1" dirty="0">
                <a:solidFill>
                  <a:srgbClr val="1F497D"/>
                </a:solidFill>
              </a:rPr>
              <a:t>Dez principais causas de óbito no Brasil em 2005</a:t>
            </a:r>
            <a:endParaRPr lang="es-ES_tradnl" sz="2800" b="1" dirty="0">
              <a:solidFill>
                <a:srgbClr val="1F497D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031" y="1365126"/>
            <a:ext cx="8386805" cy="415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979" y="6318294"/>
            <a:ext cx="21621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9494" y="5988096"/>
            <a:ext cx="30194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3928" y="2924809"/>
            <a:ext cx="8836146" cy="36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3153" y="1391263"/>
            <a:ext cx="8397990" cy="9128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6C80D0-D3F6-F542-82F8-1CB5241D9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64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1"/>
    </mc:Choice>
    <mc:Fallback>
      <p:transition spd="slow" advTm="1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6756" y="6340448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Arial"/>
              </a:rPr>
              <a:t>Martins SC, Pontes-Neto OM, et al.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J Stroke 2013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Trombolíticos para AVC no Brasil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516" y="587727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Menos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de 2% dos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pacientes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com AVC no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Brasil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são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tratados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com trombólise EV!</a:t>
            </a:r>
          </a:p>
        </p:txBody>
      </p:sp>
      <p:pic>
        <p:nvPicPr>
          <p:cNvPr id="7" name="Picture 52">
            <a:extLst>
              <a:ext uri="{FF2B5EF4-FFF2-40B4-BE49-F238E27FC236}">
                <a16:creationId xmlns:a16="http://schemas.microsoft.com/office/drawing/2014/main" id="{37BDAB11-E662-A145-84BE-EA79B0F8F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377847"/>
            <a:ext cx="4392488" cy="433832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34DBEF-F61C-824F-BB26-528F18F417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40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53"/>
    </mc:Choice>
    <mc:Fallback>
      <p:transition spd="slow" advTm="7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20"/>
          <p:cNvSpPr>
            <a:spLocks noChangeArrowheads="1"/>
          </p:cNvSpPr>
          <p:nvPr/>
        </p:nvSpPr>
        <p:spPr bwMode="auto">
          <a:xfrm>
            <a:off x="395288" y="338721"/>
            <a:ext cx="8353425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Telemedicina para AVC</a:t>
            </a:r>
            <a:endParaRPr lang="es-ES_tradnl" sz="36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0450" y="1412776"/>
            <a:ext cx="7423100" cy="5184576"/>
            <a:chOff x="755576" y="1412776"/>
            <a:chExt cx="7423100" cy="51845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576" y="1412776"/>
              <a:ext cx="3525638" cy="25351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5977" y="1412776"/>
              <a:ext cx="3816424" cy="25299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576" y="4005064"/>
              <a:ext cx="3538959" cy="25922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5976" y="4005064"/>
              <a:ext cx="3822700" cy="257810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4AF567-1B37-4A42-B9BE-4CEC38F41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1"/>
    </mc:Choice>
    <mc:Fallback>
      <p:transition spd="slow" advTm="38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20"/>
          <p:cNvSpPr>
            <a:spLocks noChangeArrowheads="1"/>
          </p:cNvSpPr>
          <p:nvPr/>
        </p:nvSpPr>
        <p:spPr bwMode="auto">
          <a:xfrm>
            <a:off x="-36512" y="320155"/>
            <a:ext cx="9180512" cy="80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10800" bIns="1080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Chance de recanalização com </a:t>
            </a:r>
            <a:r>
              <a:rPr lang="pt-BR" sz="28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tPA</a:t>
            </a: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EV 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por sítio de obstrução</a:t>
            </a:r>
            <a:endParaRPr lang="es-ES_tradnl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294" r="-443"/>
          <a:stretch/>
        </p:blipFill>
        <p:spPr>
          <a:xfrm>
            <a:off x="539552" y="1268760"/>
            <a:ext cx="4320480" cy="5265887"/>
          </a:xfrm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775325" y="2225675"/>
            <a:ext cx="277177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400" dirty="0">
                <a:latin typeface="Calibri" charset="0"/>
              </a:rPr>
              <a:t>Taxa de </a:t>
            </a:r>
            <a:r>
              <a:rPr lang="en-US" sz="2400" dirty="0" err="1">
                <a:latin typeface="Calibri" charset="0"/>
              </a:rPr>
              <a:t>recanalização</a:t>
            </a:r>
            <a:r>
              <a:rPr lang="en-US" sz="2400" dirty="0">
                <a:latin typeface="Calibri" charset="0"/>
              </a:rPr>
              <a:t> de </a:t>
            </a:r>
            <a:r>
              <a:rPr lang="en-US" sz="2400" dirty="0" err="1">
                <a:latin typeface="Calibri" charset="0"/>
              </a:rPr>
              <a:t>oclusões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latin typeface="Calibri" charset="0"/>
              </a:rPr>
              <a:t>proximais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i="1" dirty="0">
                <a:latin typeface="Calibri" charset="0"/>
              </a:rPr>
              <a:t>	</a:t>
            </a:r>
          </a:p>
          <a:p>
            <a:pPr marL="0" indent="0">
              <a:buFont typeface="Arial" charset="0"/>
              <a:buNone/>
            </a:pPr>
            <a:r>
              <a:rPr lang="en-US" sz="2400" i="1" dirty="0">
                <a:latin typeface="Calibri" charset="0"/>
              </a:rPr>
              <a:t>                      </a:t>
            </a:r>
          </a:p>
        </p:txBody>
      </p:sp>
      <p:sp>
        <p:nvSpPr>
          <p:cNvPr id="19" name="Oval 18"/>
          <p:cNvSpPr/>
          <p:nvPr/>
        </p:nvSpPr>
        <p:spPr>
          <a:xfrm>
            <a:off x="6062662" y="3860800"/>
            <a:ext cx="2181745" cy="1871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20 %</a:t>
            </a: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875463" y="6003925"/>
            <a:ext cx="2520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 i="1"/>
              <a:t>Rha JH et al. Stroke 2007</a:t>
            </a:r>
            <a:endParaRPr lang="en-US" sz="1400" i="1"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1400" i="1">
                <a:latin typeface="Calibri" charset="0"/>
              </a:rPr>
              <a:t>Saqqur M et al. Stroke 2007</a:t>
            </a:r>
          </a:p>
          <a:p>
            <a:pPr eaLnBrk="1" hangingPunct="1">
              <a:buFont typeface="Arial" charset="0"/>
              <a:buNone/>
            </a:pPr>
            <a:r>
              <a:rPr lang="en-US" sz="1400" i="1">
                <a:latin typeface="Calibri" charset="0"/>
              </a:rPr>
              <a:t>Bhatia R</a:t>
            </a:r>
            <a:r>
              <a:rPr lang="pt-BR" sz="1400" i="1">
                <a:latin typeface="Calibri" charset="0"/>
              </a:rPr>
              <a:t> et al. Stroke 2010</a:t>
            </a:r>
          </a:p>
          <a:p>
            <a:pPr eaLnBrk="1" hangingPunct="1"/>
            <a:endParaRPr lang="en-US" sz="1400"/>
          </a:p>
        </p:txBody>
      </p:sp>
      <p:sp>
        <p:nvSpPr>
          <p:cNvPr id="21" name="Down Arrow 20"/>
          <p:cNvSpPr/>
          <p:nvPr/>
        </p:nvSpPr>
        <p:spPr>
          <a:xfrm>
            <a:off x="6854825" y="3141663"/>
            <a:ext cx="504825" cy="5746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F39704-F66B-EB44-9D29-90D0C7AFA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46"/>
    </mc:Choice>
    <mc:Fallback>
      <p:transition spd="slow" advTm="4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404813"/>
            <a:ext cx="316865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8" y="2071688"/>
            <a:ext cx="3241675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50" y="3714750"/>
            <a:ext cx="3071813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285875" y="0"/>
            <a:ext cx="1944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Arial" charset="0"/>
                <a:cs typeface="Arial" charset="0"/>
              </a:rPr>
              <a:t>2 horas 20 min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4857750" y="5357813"/>
            <a:ext cx="1944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  <a:latin typeface="Arial" charset="0"/>
                <a:cs typeface="Arial" charset="0"/>
              </a:rPr>
              <a:t>4 horas 20 min</a:t>
            </a:r>
          </a:p>
        </p:txBody>
      </p:sp>
      <p:pic>
        <p:nvPicPr>
          <p:cNvPr id="7" name="Picture 20" descr="282427712ER%20Stroke%20Team.jpg"/>
          <p:cNvPicPr>
            <a:picLocks noChangeAspect="1"/>
          </p:cNvPicPr>
          <p:nvPr/>
        </p:nvPicPr>
        <p:blipFill>
          <a:blip r:embed="rId9" cstate="print">
            <a:lum bright="20000" contrast="-20000"/>
          </a:blip>
          <a:stretch>
            <a:fillRect/>
          </a:stretch>
        </p:blipFill>
        <p:spPr>
          <a:xfrm>
            <a:off x="6429388" y="71414"/>
            <a:ext cx="2428892" cy="160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E63BCD-3FAC-F94E-AEFA-D5E22C7407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670672"/>
      </p:ext>
    </p:extLst>
  </p:cSld>
  <p:clrMapOvr>
    <a:masterClrMapping/>
  </p:clrMapOvr>
  <p:transition advTm="108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4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10001"/>
          <p:cNvPicPr>
            <a:picLocks noChangeAspect="1" noChangeArrowheads="1"/>
          </p:cNvPicPr>
          <p:nvPr/>
        </p:nvPicPr>
        <p:blipFill>
          <a:blip r:embed="rId6" cstate="print"/>
          <a:srcRect r="116" b="60"/>
          <a:stretch>
            <a:fillRect/>
          </a:stretch>
        </p:blipFill>
        <p:spPr bwMode="auto">
          <a:xfrm>
            <a:off x="2712908" y="836712"/>
            <a:ext cx="376912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upo 29"/>
          <p:cNvGrpSpPr/>
          <p:nvPr/>
        </p:nvGrpSpPr>
        <p:grpSpPr>
          <a:xfrm rot="21253906">
            <a:off x="2135582" y="332656"/>
            <a:ext cx="5256584" cy="5760640"/>
            <a:chOff x="107504" y="908720"/>
            <a:chExt cx="2880320" cy="3168352"/>
          </a:xfrm>
        </p:grpSpPr>
        <p:sp>
          <p:nvSpPr>
            <p:cNvPr id="26" name="Retângulo 25"/>
            <p:cNvSpPr/>
            <p:nvPr/>
          </p:nvSpPr>
          <p:spPr>
            <a:xfrm>
              <a:off x="107504" y="908720"/>
              <a:ext cx="2880320" cy="31683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Imagem 11" descr="herniação por AVC ACM.jpeg"/>
            <p:cNvPicPr>
              <a:picLocks noChangeAspect="1"/>
            </p:cNvPicPr>
            <p:nvPr/>
          </p:nvPicPr>
          <p:blipFill>
            <a:blip r:embed="rId7" cstate="print">
              <a:lum contrast="20000"/>
            </a:blip>
            <a:srcRect r="49732" b="50707"/>
            <a:stretch>
              <a:fillRect/>
            </a:stretch>
          </p:blipFill>
          <p:spPr>
            <a:xfrm rot="90923">
              <a:off x="467544" y="1196752"/>
              <a:ext cx="2088232" cy="2520280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539552" y="3429000"/>
              <a:ext cx="288032" cy="288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tângulo 22"/>
            <p:cNvSpPr/>
            <p:nvPr/>
          </p:nvSpPr>
          <p:spPr>
            <a:xfrm rot="364840">
              <a:off x="2339752" y="3212976"/>
              <a:ext cx="288032" cy="5040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339752" y="1217300"/>
              <a:ext cx="288032" cy="5040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4" name="Grupo 53"/>
          <p:cNvGrpSpPr/>
          <p:nvPr/>
        </p:nvGrpSpPr>
        <p:grpSpPr>
          <a:xfrm rot="196010">
            <a:off x="2560999" y="339505"/>
            <a:ext cx="4639310" cy="5770307"/>
            <a:chOff x="2915816" y="908720"/>
            <a:chExt cx="2520280" cy="3168352"/>
          </a:xfrm>
        </p:grpSpPr>
        <p:sp>
          <p:nvSpPr>
            <p:cNvPr id="55" name="Retângulo 54"/>
            <p:cNvSpPr/>
            <p:nvPr/>
          </p:nvSpPr>
          <p:spPr>
            <a:xfrm>
              <a:off x="2915816" y="908720"/>
              <a:ext cx="2520280" cy="31683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6" name="Grupo 20"/>
            <p:cNvGrpSpPr/>
            <p:nvPr/>
          </p:nvGrpSpPr>
          <p:grpSpPr>
            <a:xfrm>
              <a:off x="3059832" y="1196752"/>
              <a:ext cx="2088232" cy="2520591"/>
              <a:chOff x="3059832" y="1196752"/>
              <a:chExt cx="2088232" cy="2520591"/>
            </a:xfrm>
          </p:grpSpPr>
          <p:pic>
            <p:nvPicPr>
              <p:cNvPr id="57" name="Imagem 56" descr="herniação por AVC ACM.jpeg"/>
              <p:cNvPicPr>
                <a:picLocks noChangeAspect="1"/>
              </p:cNvPicPr>
              <p:nvPr/>
            </p:nvPicPr>
            <p:blipFill>
              <a:blip r:embed="rId7" cstate="print">
                <a:lum contrast="10000"/>
              </a:blip>
              <a:srcRect t="52110" r="51466"/>
              <a:stretch>
                <a:fillRect/>
              </a:stretch>
            </p:blipFill>
            <p:spPr>
              <a:xfrm>
                <a:off x="3059832" y="1268760"/>
                <a:ext cx="2016224" cy="2448583"/>
              </a:xfrm>
              <a:prstGeom prst="rect">
                <a:avLst/>
              </a:prstGeom>
            </p:spPr>
          </p:pic>
          <p:sp>
            <p:nvSpPr>
              <p:cNvPr id="58" name="Retângulo 57"/>
              <p:cNvSpPr/>
              <p:nvPr/>
            </p:nvSpPr>
            <p:spPr>
              <a:xfrm>
                <a:off x="3059832" y="3356992"/>
                <a:ext cx="288032" cy="2880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etângulo 58"/>
              <p:cNvSpPr/>
              <p:nvPr/>
            </p:nvSpPr>
            <p:spPr>
              <a:xfrm>
                <a:off x="3203848" y="3573016"/>
                <a:ext cx="288032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etângulo 59"/>
              <p:cNvSpPr/>
              <p:nvPr/>
            </p:nvSpPr>
            <p:spPr>
              <a:xfrm>
                <a:off x="4644008" y="1196752"/>
                <a:ext cx="432048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Retângulo 60"/>
              <p:cNvSpPr/>
              <p:nvPr/>
            </p:nvSpPr>
            <p:spPr>
              <a:xfrm rot="19695249">
                <a:off x="4860032" y="3429000"/>
                <a:ext cx="288032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1" name="Espaço Reservado para Conteúdo 5"/>
          <p:cNvSpPr txBox="1">
            <a:spLocks/>
          </p:cNvSpPr>
          <p:nvPr/>
        </p:nvSpPr>
        <p:spPr>
          <a:xfrm>
            <a:off x="457200" y="5661248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pt-BR" sz="2000" b="1" dirty="0">
                <a:solidFill>
                  <a:prstClr val="white"/>
                </a:solidFill>
                <a:latin typeface="Calibri"/>
              </a:rPr>
              <a:t>Infarto maligno em território de artéria cerebral média direita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448371" y="6634224"/>
            <a:ext cx="6588125" cy="17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 err="1">
                <a:solidFill>
                  <a:prstClr val="white"/>
                </a:solidFill>
                <a:latin typeface="Sans Serif" pitchFamily="16" charset="0"/>
              </a:rPr>
              <a:t>Vahedi</a:t>
            </a:r>
            <a:r>
              <a:rPr lang="en-GB" sz="1200" b="1" dirty="0">
                <a:solidFill>
                  <a:prstClr val="white"/>
                </a:solidFill>
                <a:latin typeface="Sans Serif" pitchFamily="16" charset="0"/>
              </a:rPr>
              <a:t>, K. et al. Stroke 2007;38:2506-2517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20C67A-9D27-5740-A861-F7D19B1FFF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88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612"/>
    </mc:Choice>
    <mc:Fallback>
      <p:transition advTm="3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916977" y="2162075"/>
            <a:ext cx="7310046" cy="2995117"/>
            <a:chOff x="214282" y="1514003"/>
            <a:chExt cx="8675719" cy="3859213"/>
          </a:xfrm>
        </p:grpSpPr>
        <p:pic>
          <p:nvPicPr>
            <p:cNvPr id="11" name="Picture 4" descr="IMG_4650"/>
            <p:cNvPicPr>
              <a:picLocks noChangeAspect="1" noChangeArrowheads="1"/>
            </p:cNvPicPr>
            <p:nvPr/>
          </p:nvPicPr>
          <p:blipFill>
            <a:blip r:embed="rId5" cstate="print"/>
            <a:srcRect l="8215" t="8684" r="10963" b="4552"/>
            <a:stretch>
              <a:fillRect/>
            </a:stretch>
          </p:blipFill>
          <p:spPr bwMode="auto">
            <a:xfrm>
              <a:off x="214282" y="1514003"/>
              <a:ext cx="4537075" cy="384492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2" name="Picture 5" descr="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4876" y="1514003"/>
              <a:ext cx="4175125" cy="385921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13" name="CaixaDeTexto 12"/>
          <p:cNvSpPr txBox="1"/>
          <p:nvPr/>
        </p:nvSpPr>
        <p:spPr>
          <a:xfrm>
            <a:off x="683568" y="4725144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"/>
              </a:rPr>
              <a:t>Objetivos : 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rgbClr val="FFFFFF"/>
                </a:solidFill>
                <a:latin typeface="Arial"/>
              </a:rPr>
              <a:t>Transformar a caixa craniana em um compartimento aberto.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rgbClr val="FFFFFF"/>
                </a:solidFill>
                <a:latin typeface="Arial"/>
              </a:rPr>
              <a:t>Permitir a expansão do tecido cerebral edemaciado para fora.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rgbClr val="FFFFFF"/>
                </a:solidFill>
                <a:latin typeface="Arial"/>
              </a:rPr>
              <a:t>Reduzir a pressão intracraniana.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rgbClr val="FFFFFF"/>
                </a:solidFill>
                <a:latin typeface="Arial"/>
              </a:rPr>
              <a:t>Reduzir o recrutamento isquêmico de novos territórios</a:t>
            </a:r>
          </a:p>
          <a:p>
            <a:pPr>
              <a:buFont typeface="Wingdings" pitchFamily="2" charset="2"/>
              <a:buChar char="ü"/>
            </a:pPr>
            <a:r>
              <a:rPr lang="pt-BR" dirty="0">
                <a:solidFill>
                  <a:srgbClr val="FFFFFF"/>
                </a:solidFill>
                <a:latin typeface="Arial"/>
              </a:rPr>
              <a:t>Aumentar a perfusão cerebral e recrutar fluxo sanguíneo colateral 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  <a:p>
            <a:endParaRPr lang="pt-BR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Craniectomia descompressiva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448371" y="6634224"/>
            <a:ext cx="6588125" cy="17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 err="1">
                <a:solidFill>
                  <a:srgbClr val="000000"/>
                </a:solidFill>
                <a:latin typeface="Sans Serif" pitchFamily="16" charset="0"/>
              </a:rPr>
              <a:t>Vahedi</a:t>
            </a:r>
            <a:r>
              <a:rPr lang="en-GB" sz="1200" b="1" dirty="0">
                <a:solidFill>
                  <a:srgbClr val="000000"/>
                </a:solidFill>
                <a:latin typeface="Sans Serif" pitchFamily="16" charset="0"/>
              </a:rPr>
              <a:t>, K. et al. Stroke 2007;38:2506-2517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F876AF-250E-234C-B33B-9D55592F1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0"/>
    </mc:Choice>
    <mc:Fallback>
      <p:transition spd="slow" advTm="1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67544" y="1168152"/>
            <a:ext cx="8229600" cy="470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400" b="0" spc="0" dirty="0">
                <a:ln>
                  <a:noFill/>
                </a:ln>
                <a:solidFill>
                  <a:schemeClr val="bg1"/>
                </a:solidFill>
                <a:effectLst/>
              </a:rPr>
              <a:t>Craniectomia descompressiva </a:t>
            </a:r>
          </a:p>
          <a:p>
            <a:pPr>
              <a:buNone/>
            </a:pPr>
            <a:endParaRPr lang="pt-BR" dirty="0"/>
          </a:p>
          <a:p>
            <a:pPr lvl="1">
              <a:buFont typeface="Wingdings" pitchFamily="2" charset="2"/>
              <a:buChar char="ü"/>
            </a:pPr>
            <a:endParaRPr lang="pt-BR" sz="2000" dirty="0"/>
          </a:p>
          <a:p>
            <a:pPr lvl="1">
              <a:buFont typeface="Wingdings" pitchFamily="2" charset="2"/>
              <a:buChar char="ü"/>
            </a:pPr>
            <a:endParaRPr lang="pt-BR" sz="1800" dirty="0"/>
          </a:p>
          <a:p>
            <a:pPr lvl="1">
              <a:buFont typeface="Wingdings" pitchFamily="2" charset="2"/>
              <a:buChar char="ü"/>
            </a:pPr>
            <a:endParaRPr lang="pt-BR" sz="1800" dirty="0"/>
          </a:p>
          <a:p>
            <a:pPr>
              <a:buFont typeface="Wingdings" pitchFamily="2" charset="2"/>
              <a:buChar char="ü"/>
            </a:pPr>
            <a:endParaRPr lang="pt-BR" b="0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76363" y="6561980"/>
            <a:ext cx="6588125" cy="179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57200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>
                <a:solidFill>
                  <a:srgbClr val="FFFFFF"/>
                </a:solidFill>
                <a:latin typeface="Sans Serif" pitchFamily="16" charset="0"/>
              </a:rPr>
              <a:t>Critical Care 2007, 11:231</a:t>
            </a:r>
          </a:p>
        </p:txBody>
      </p:sp>
      <p:pic>
        <p:nvPicPr>
          <p:cNvPr id="111618" name="Picture 2" descr="An external file that holds a picture, illustration, etc.&#10;Object name is cc6087-2.jpg Object name is cc6087-2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 flipH="1">
            <a:off x="2316932" y="1556792"/>
            <a:ext cx="4510136" cy="4692153"/>
          </a:xfrm>
          <a:prstGeom prst="rect">
            <a:avLst/>
          </a:prstGeom>
          <a:noFill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Craniectomia descompressiva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48371" y="6634224"/>
            <a:ext cx="6588125" cy="17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 err="1">
                <a:solidFill>
                  <a:srgbClr val="000000"/>
                </a:solidFill>
                <a:latin typeface="Sans Serif" pitchFamily="16" charset="0"/>
              </a:rPr>
              <a:t>Vahedi</a:t>
            </a:r>
            <a:r>
              <a:rPr lang="en-GB" sz="1200" b="1" dirty="0">
                <a:solidFill>
                  <a:srgbClr val="000000"/>
                </a:solidFill>
                <a:latin typeface="Sans Serif" pitchFamily="16" charset="0"/>
              </a:rPr>
              <a:t>, K. et al. Stroke 2007;38:2506-2517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192325-B7B5-7449-B8C9-58EACF3E5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6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1"/>
    </mc:Choice>
    <mc:Fallback>
      <p:transition spd="slow" advTm="3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67544" y="1168152"/>
            <a:ext cx="8229600" cy="470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400" b="0" spc="0" dirty="0">
                <a:ln>
                  <a:noFill/>
                </a:ln>
                <a:solidFill>
                  <a:schemeClr val="bg1"/>
                </a:solidFill>
                <a:effectLst/>
              </a:rPr>
              <a:t>Craniectomia descompressiva </a:t>
            </a:r>
          </a:p>
          <a:p>
            <a:pPr>
              <a:buNone/>
            </a:pPr>
            <a:endParaRPr lang="pt-BR" dirty="0"/>
          </a:p>
          <a:p>
            <a:pPr lvl="1">
              <a:buFont typeface="Wingdings" pitchFamily="2" charset="2"/>
              <a:buChar char="ü"/>
            </a:pPr>
            <a:endParaRPr lang="pt-BR" sz="2000" dirty="0"/>
          </a:p>
          <a:p>
            <a:pPr lvl="1">
              <a:buFont typeface="Wingdings" pitchFamily="2" charset="2"/>
              <a:buChar char="ü"/>
            </a:pPr>
            <a:endParaRPr lang="pt-BR" sz="1800" dirty="0"/>
          </a:p>
          <a:p>
            <a:pPr lvl="1">
              <a:buFont typeface="Wingdings" pitchFamily="2" charset="2"/>
              <a:buChar char="ü"/>
            </a:pPr>
            <a:endParaRPr lang="pt-BR" sz="1800" dirty="0"/>
          </a:p>
          <a:p>
            <a:pPr>
              <a:buFont typeface="Wingdings" pitchFamily="2" charset="2"/>
              <a:buChar char="ü"/>
            </a:pPr>
            <a:endParaRPr lang="pt-BR" b="0" spc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76363" y="6561980"/>
            <a:ext cx="6588125" cy="179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57200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>
                <a:solidFill>
                  <a:srgbClr val="FFFFFF"/>
                </a:solidFill>
                <a:latin typeface="Sans Serif" pitchFamily="16" charset="0"/>
              </a:rPr>
              <a:t>Critical Care 2007, 11:231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Craniectomia descompressiva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48371" y="6634224"/>
            <a:ext cx="6588125" cy="17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 err="1">
                <a:solidFill>
                  <a:srgbClr val="000000"/>
                </a:solidFill>
                <a:latin typeface="Sans Serif" pitchFamily="16" charset="0"/>
              </a:rPr>
              <a:t>Vahedi</a:t>
            </a:r>
            <a:r>
              <a:rPr lang="en-GB" sz="1200" b="1" dirty="0">
                <a:solidFill>
                  <a:srgbClr val="000000"/>
                </a:solidFill>
                <a:latin typeface="Sans Serif" pitchFamily="16" charset="0"/>
              </a:rPr>
              <a:t>, K. et al. Stroke 2007;38:2506-2517</a:t>
            </a:r>
          </a:p>
        </p:txBody>
      </p:sp>
      <p:sp>
        <p:nvSpPr>
          <p:cNvPr id="7" name="Espaço Reservado para Conteúdo 5"/>
          <p:cNvSpPr txBox="1">
            <a:spLocks/>
          </p:cNvSpPr>
          <p:nvPr/>
        </p:nvSpPr>
        <p:spPr bwMode="auto">
          <a:xfrm>
            <a:off x="457200" y="3212976"/>
            <a:ext cx="8229600" cy="2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pt-BR" sz="2000">
                <a:solidFill>
                  <a:schemeClr val="bg1"/>
                </a:solidFill>
              </a:rPr>
              <a:t>Resultados:  93 pacientes incluídos</a:t>
            </a:r>
          </a:p>
          <a:p>
            <a:pPr algn="ctr">
              <a:buFontTx/>
              <a:buNone/>
            </a:pPr>
            <a:r>
              <a:rPr lang="pt-BR" sz="2000">
                <a:solidFill>
                  <a:schemeClr val="bg1"/>
                </a:solidFill>
              </a:rPr>
              <a:t>	</a:t>
            </a:r>
          </a:p>
          <a:p>
            <a:pPr algn="ctr">
              <a:buFontTx/>
              <a:buNone/>
            </a:pPr>
            <a:endParaRPr lang="pt-BR" sz="200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pt-BR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032" y="1412776"/>
            <a:ext cx="7243936" cy="1656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660" y="3573016"/>
            <a:ext cx="612068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65928E-EC7E-0041-BD9A-5F42A2C69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6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11"/>
    </mc:Choice>
    <mc:Fallback>
      <p:transition spd="slow" advTm="3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1350"/>
            <a:ext cx="8229600" cy="4525962"/>
          </a:xfrm>
        </p:spPr>
        <p:txBody>
          <a:bodyPr/>
          <a:lstStyle/>
          <a:p>
            <a:pPr eaLnBrk="1" hangingPunct="1"/>
            <a:r>
              <a:rPr lang="pt-BR" sz="2000" b="1" dirty="0"/>
              <a:t>Equipe interdisciplinar treinada</a:t>
            </a:r>
          </a:p>
          <a:p>
            <a:pPr eaLnBrk="1" hangingPunct="1"/>
            <a:r>
              <a:rPr lang="pt-BR" sz="2000" b="1" dirty="0"/>
              <a:t>Espaço físico exclusivo destinado a pacientes com AVC</a:t>
            </a:r>
          </a:p>
          <a:p>
            <a:pPr eaLnBrk="1" hangingPunct="1"/>
            <a:r>
              <a:rPr lang="pt-BR" sz="2000" b="1" dirty="0"/>
              <a:t>Diminui do risco relativo de morte em 18%.</a:t>
            </a:r>
          </a:p>
          <a:p>
            <a:pPr eaLnBrk="1" hangingPunct="1"/>
            <a:r>
              <a:rPr lang="en-US" sz="2000" b="1" dirty="0" err="1"/>
              <a:t>Redução</a:t>
            </a:r>
            <a:r>
              <a:rPr lang="en-US" sz="2000" b="1" dirty="0"/>
              <a:t> do </a:t>
            </a:r>
            <a:r>
              <a:rPr lang="en-US" sz="2000" b="1" dirty="0" err="1"/>
              <a:t>risco</a:t>
            </a:r>
            <a:r>
              <a:rPr lang="en-US" sz="2000" b="1" dirty="0"/>
              <a:t> </a:t>
            </a:r>
            <a:r>
              <a:rPr lang="en-US" sz="2000" b="1" dirty="0" err="1"/>
              <a:t>relativo</a:t>
            </a:r>
            <a:r>
              <a:rPr lang="en-US" sz="2000" b="1" dirty="0"/>
              <a:t> de </a:t>
            </a:r>
            <a:r>
              <a:rPr lang="en-US" sz="2000" b="1" dirty="0" err="1"/>
              <a:t>dependencia</a:t>
            </a:r>
            <a:r>
              <a:rPr lang="en-US" sz="2000" b="1" dirty="0"/>
              <a:t> </a:t>
            </a:r>
            <a:r>
              <a:rPr lang="en-US" sz="2000" b="1" dirty="0" err="1"/>
              <a:t>funcional</a:t>
            </a:r>
            <a:r>
              <a:rPr lang="en-US" sz="2000" b="1" dirty="0"/>
              <a:t> em 29%.</a:t>
            </a:r>
            <a:endParaRPr lang="pt-BR" sz="2000" b="1" dirty="0"/>
          </a:p>
          <a:p>
            <a:pPr eaLnBrk="1" hangingPunct="1"/>
            <a:r>
              <a:rPr lang="en-US" sz="2000" b="1" dirty="0" err="1"/>
              <a:t>Redução</a:t>
            </a:r>
            <a:r>
              <a:rPr lang="en-US" sz="2000" b="1" dirty="0"/>
              <a:t> do </a:t>
            </a:r>
            <a:r>
              <a:rPr lang="en-US" sz="2000" b="1" dirty="0" err="1"/>
              <a:t>custo</a:t>
            </a:r>
            <a:r>
              <a:rPr lang="en-US" sz="2000" b="1" dirty="0"/>
              <a:t> </a:t>
            </a:r>
            <a:r>
              <a:rPr lang="en-US" sz="2000" b="1" dirty="0" err="1"/>
              <a:t>hospitalar</a:t>
            </a:r>
            <a:r>
              <a:rPr lang="en-US" sz="2000" b="1" dirty="0"/>
              <a:t> </a:t>
            </a:r>
            <a:r>
              <a:rPr lang="en-US" sz="2000" b="1" dirty="0" err="1"/>
              <a:t>médio</a:t>
            </a:r>
            <a:r>
              <a:rPr lang="en-US" sz="2000" b="1" dirty="0"/>
              <a:t> do AVC em 14,9%.</a:t>
            </a:r>
            <a:endParaRPr lang="pt-BR" sz="2000" b="1" dirty="0"/>
          </a:p>
          <a:p>
            <a:pPr eaLnBrk="1" hangingPunct="1"/>
            <a:r>
              <a:rPr lang="pt-BR" sz="2000" b="1" dirty="0"/>
              <a:t>Impacto no tratamento semelhante ao do tPA 	</a:t>
            </a:r>
            <a:r>
              <a:rPr lang="pt-BR" sz="2000" dirty="0"/>
              <a:t>					(</a:t>
            </a:r>
            <a:r>
              <a:rPr lang="pt-BR" sz="1600" dirty="0"/>
              <a:t>Stroke </a:t>
            </a:r>
            <a:r>
              <a:rPr lang="pt-BR" sz="1600" dirty="0" err="1"/>
              <a:t>Unit</a:t>
            </a:r>
            <a:r>
              <a:rPr lang="pt-BR" sz="1600" dirty="0"/>
              <a:t> </a:t>
            </a:r>
            <a:r>
              <a:rPr lang="pt-BR" sz="1600" dirty="0" err="1"/>
              <a:t>Trialists</a:t>
            </a:r>
            <a:r>
              <a:rPr lang="pt-BR" sz="1600" dirty="0"/>
              <a:t> </a:t>
            </a:r>
            <a:r>
              <a:rPr lang="pt-BR" sz="1600" dirty="0" err="1"/>
              <a:t>Collaboration</a:t>
            </a:r>
            <a:r>
              <a:rPr lang="pt-BR" sz="1600" dirty="0"/>
              <a:t>. BMJ 1997)				(</a:t>
            </a:r>
            <a:r>
              <a:rPr lang="pt-BR" sz="1600" dirty="0" err="1"/>
              <a:t>Ronning</a:t>
            </a:r>
            <a:r>
              <a:rPr lang="pt-BR" sz="1600" dirty="0"/>
              <a:t> </a:t>
            </a:r>
            <a:r>
              <a:rPr lang="pt-BR" sz="1600" dirty="0" err="1"/>
              <a:t>et</a:t>
            </a:r>
            <a:r>
              <a:rPr lang="pt-BR" sz="1600" dirty="0"/>
              <a:t> al. Stroke 1998)						(</a:t>
            </a:r>
            <a:r>
              <a:rPr lang="pt-BR" sz="1600" dirty="0" err="1"/>
              <a:t>Jorgensen</a:t>
            </a:r>
            <a:r>
              <a:rPr lang="pt-BR" sz="1600" dirty="0"/>
              <a:t> </a:t>
            </a:r>
            <a:r>
              <a:rPr lang="pt-BR" sz="1600" dirty="0" err="1"/>
              <a:t>et</a:t>
            </a:r>
            <a:r>
              <a:rPr lang="pt-BR" sz="1600" dirty="0"/>
              <a:t> al. Stroke 1999)</a:t>
            </a:r>
            <a:r>
              <a:rPr lang="pt-BR" sz="2000" dirty="0"/>
              <a:t> </a:t>
            </a:r>
          </a:p>
          <a:p>
            <a:pPr eaLnBrk="1" hangingPunct="1"/>
            <a:r>
              <a:rPr lang="pt-BR" sz="2000" b="1" dirty="0"/>
              <a:t>Impacto maior do que do Time de AVC isolado</a:t>
            </a:r>
            <a:r>
              <a:rPr lang="pt-BR" sz="2000" dirty="0"/>
              <a:t> </a:t>
            </a:r>
            <a:r>
              <a:rPr lang="pt-BR" sz="2000" b="1" dirty="0"/>
              <a:t>							</a:t>
            </a:r>
            <a:r>
              <a:rPr lang="pt-BR" sz="1600" dirty="0"/>
              <a:t>(</a:t>
            </a:r>
            <a:r>
              <a:rPr lang="pt-BR" sz="1600" dirty="0" err="1"/>
              <a:t>Kalra</a:t>
            </a:r>
            <a:r>
              <a:rPr lang="pt-BR" sz="1600" dirty="0"/>
              <a:t> </a:t>
            </a:r>
            <a:r>
              <a:rPr lang="pt-BR" sz="1600" dirty="0" err="1"/>
              <a:t>et</a:t>
            </a:r>
            <a:r>
              <a:rPr lang="pt-BR" sz="1600" dirty="0"/>
              <a:t> al. Lancet 2000)</a:t>
            </a:r>
          </a:p>
          <a:p>
            <a:pPr eaLnBrk="1" hangingPunct="1"/>
            <a:r>
              <a:rPr lang="pt-BR" sz="2000" b="1" dirty="0"/>
              <a:t>Recomendação AHA/ASA com nível  de evidência 1A.</a:t>
            </a:r>
            <a:endParaRPr lang="pt-BR" sz="2000" dirty="0"/>
          </a:p>
          <a:p>
            <a:pPr eaLnBrk="1" hangingPunct="1">
              <a:buFontTx/>
              <a:buNone/>
            </a:pPr>
            <a:endParaRPr lang="pt-BR" sz="2000" dirty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57200" y="214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Unidade</a:t>
            </a:r>
            <a:r>
              <a:rPr lang="en-US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de AVC</a:t>
            </a:r>
            <a:endParaRPr lang="pt-BR" sz="2800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7" name="Imagem 3" descr="equipe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39" y="0"/>
            <a:ext cx="2340323" cy="181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E1FB26-43A7-8947-B30F-473FEA9DF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25"/>
    </mc:Choice>
    <mc:Fallback>
      <p:transition spd="slow" advTm="12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  <a:effec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kern="1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Regulamentação</a:t>
            </a:r>
            <a: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 dos </a:t>
            </a:r>
            <a:r>
              <a:rPr lang="en-US" sz="3200" b="1" kern="1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Centros</a:t>
            </a:r>
            <a: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 de AVC e </a:t>
            </a:r>
            <a:b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3200" b="1" kern="1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Linha</a:t>
            </a:r>
            <a: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 de </a:t>
            </a:r>
            <a:r>
              <a:rPr lang="en-US" sz="3200" b="1" kern="1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Cuidado</a:t>
            </a:r>
            <a: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em</a:t>
            </a:r>
            <a: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 AVC</a:t>
            </a:r>
            <a:b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(</a:t>
            </a:r>
            <a:r>
              <a:rPr lang="en-US" sz="3200" b="1" kern="1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Portaria</a:t>
            </a:r>
            <a:r>
              <a:rPr lang="en-US" sz="3200" b="1" kern="1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 No. 665)</a:t>
            </a:r>
            <a:endParaRPr lang="en-US" sz="3000" b="1" dirty="0">
              <a:solidFill>
                <a:srgbClr val="1F497D"/>
              </a:solidFill>
              <a:ea typeface="+mn-ea"/>
              <a:cs typeface="Arial" charset="0"/>
            </a:endParaRPr>
          </a:p>
        </p:txBody>
      </p:sp>
      <p:sp>
        <p:nvSpPr>
          <p:cNvPr id="19458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268760"/>
            <a:ext cx="7883525" cy="4525962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pt-BR" sz="2400" dirty="0">
              <a:latin typeface="Calibri" charset="0"/>
            </a:endParaRPr>
          </a:p>
          <a:p>
            <a:pPr marL="0" indent="0">
              <a:spcBef>
                <a:spcPct val="0"/>
              </a:spcBef>
              <a:spcAft>
                <a:spcPts val="200"/>
              </a:spcAft>
              <a:buNone/>
            </a:pPr>
            <a:endParaRPr lang="en-US" sz="2800" dirty="0">
              <a:solidFill>
                <a:srgbClr val="C00000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56" y="1988840"/>
            <a:ext cx="7705176" cy="29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253E77-C4FD-F941-B96D-45DFA2AD0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1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7"/>
    </mc:Choice>
    <mc:Fallback>
      <p:transition spd="slow" advTm="22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ChangeArrowheads="1"/>
          </p:cNvSpPr>
          <p:nvPr/>
        </p:nvSpPr>
        <p:spPr bwMode="auto">
          <a:xfrm>
            <a:off x="395288" y="692696"/>
            <a:ext cx="835342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 anchor="b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1F497D"/>
                </a:solidFill>
                <a:latin typeface="Arial" charset="0"/>
                <a:cs typeface="Arial" charset="0"/>
              </a:rPr>
              <a:t>Principais Causas de Mortalidade no Brasil entre 2004 e 2013</a:t>
            </a:r>
            <a:endParaRPr lang="es-ES_tradnl" sz="2800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674107"/>
              </p:ext>
            </p:extLst>
          </p:nvPr>
        </p:nvGraphicFramePr>
        <p:xfrm>
          <a:off x="251523" y="5993658"/>
          <a:ext cx="7869556" cy="324970"/>
        </p:xfrm>
        <a:graphic>
          <a:graphicData uri="http://schemas.openxmlformats.org/drawingml/2006/table">
            <a:tbl>
              <a:tblPr/>
              <a:tblGrid>
                <a:gridCol w="172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68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5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Doenças isquêmicas do coração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86.791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84.945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90.644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92.568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95.777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96.386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99.955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103.486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104.397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106.788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Doenças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cerebrovasculares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90.93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90.006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96.569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96.804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98.962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99.262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99.732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100.751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100.194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100.05</a:t>
                      </a:r>
                    </a:p>
                  </a:txBody>
                  <a:tcPr marL="10085" marR="10085" marT="10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443297"/>
              </p:ext>
            </p:extLst>
          </p:nvPr>
        </p:nvGraphicFramePr>
        <p:xfrm>
          <a:off x="1475656" y="1412776"/>
          <a:ext cx="6908676" cy="450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323528" y="6433591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Pontes-Neto OM et al. (in press); DATASUS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E64171-4F48-564B-A3CA-FF020E3E3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8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79"/>
    </mc:Choice>
    <mc:Fallback>
      <p:transition spd="slow" advTm="19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pt-BR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Principais causas de AVC</a:t>
            </a:r>
          </a:p>
        </p:txBody>
      </p:sp>
      <p:pic>
        <p:nvPicPr>
          <p:cNvPr id="164868" name="Picture 4" descr="Imagen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596" y="1285860"/>
            <a:ext cx="7235825" cy="5419725"/>
          </a:xfrm>
          <a:prstGeom prst="rect">
            <a:avLst/>
          </a:prstGeom>
          <a:noFill/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501621" y="2201847"/>
            <a:ext cx="2016125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dirty="0">
                <a:solidFill>
                  <a:prstClr val="black"/>
                </a:solidFill>
                <a:latin typeface="Calibri"/>
              </a:rPr>
              <a:t>Aterosclerose intracraniana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430183" y="3136885"/>
            <a:ext cx="2087563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dirty="0">
                <a:solidFill>
                  <a:prstClr val="black"/>
                </a:solidFill>
                <a:latin typeface="Calibri"/>
              </a:rPr>
              <a:t>Placa carotídea com êmbolo aterosclerótico</a:t>
            </a:r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1076296" y="4217972"/>
            <a:ext cx="151288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dirty="0">
                <a:solidFill>
                  <a:prstClr val="black"/>
                </a:solidFill>
                <a:latin typeface="Calibri"/>
              </a:rPr>
              <a:t>Placa no arco aórtico</a:t>
            </a:r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933421" y="5226035"/>
            <a:ext cx="1584325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dirty="0">
                <a:solidFill>
                  <a:prstClr val="black"/>
                </a:solidFill>
                <a:latin typeface="Calibri"/>
              </a:rPr>
              <a:t>Êmbolo cardíaco</a:t>
            </a:r>
          </a:p>
        </p:txBody>
      </p:sp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5468908" y="2201847"/>
            <a:ext cx="1512888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>
                <a:solidFill>
                  <a:prstClr val="black"/>
                </a:solidFill>
                <a:latin typeface="Calibri"/>
              </a:rPr>
              <a:t>Doença das artérias penetrantes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5468908" y="3157522"/>
            <a:ext cx="1801813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dirty="0" err="1">
                <a:solidFill>
                  <a:prstClr val="black"/>
                </a:solidFill>
                <a:latin typeface="Calibri"/>
              </a:rPr>
              <a:t>Hipofluxo</a:t>
            </a:r>
            <a:r>
              <a:rPr lang="pt-BR" sz="2000" dirty="0">
                <a:solidFill>
                  <a:prstClr val="black"/>
                </a:solidFill>
                <a:latin typeface="Calibri"/>
              </a:rPr>
              <a:t> por estenose carotídea</a:t>
            </a:r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5397471" y="4360847"/>
            <a:ext cx="2305050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>
                <a:solidFill>
                  <a:prstClr val="black"/>
                </a:solidFill>
                <a:latin typeface="Calibri"/>
              </a:rPr>
              <a:t>Fibrilação Atrial</a:t>
            </a:r>
          </a:p>
        </p:txBody>
      </p:sp>
      <p:sp>
        <p:nvSpPr>
          <p:cNvPr id="164876" name="Text Box 12"/>
          <p:cNvSpPr txBox="1">
            <a:spLocks noChangeArrowheads="1"/>
          </p:cNvSpPr>
          <p:nvPr/>
        </p:nvSpPr>
        <p:spPr bwMode="auto">
          <a:xfrm>
            <a:off x="5541933" y="4859322"/>
            <a:ext cx="2303463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 dirty="0">
                <a:solidFill>
                  <a:prstClr val="black"/>
                </a:solidFill>
                <a:latin typeface="Calibri"/>
              </a:rPr>
              <a:t>Doença valvular</a:t>
            </a:r>
          </a:p>
        </p:txBody>
      </p:sp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6189633" y="5435585"/>
            <a:ext cx="2160588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2000">
                <a:solidFill>
                  <a:prstClr val="black"/>
                </a:solidFill>
                <a:latin typeface="Calibri"/>
              </a:rPr>
              <a:t>Trombo no ventriculo esquerdo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9C5AC1-55DB-144A-B439-80094E328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2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99"/>
    </mc:Choice>
    <mc:Fallback>
      <p:transition spd="slow" advTm="77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357686" y="714356"/>
            <a:ext cx="392909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024" tIns="41512" rIns="83024" bIns="41512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pt-BR" sz="2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 descr="stroke_emergenc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80" y="1713539"/>
            <a:ext cx="2847975" cy="1905000"/>
          </a:xfrm>
          <a:prstGeom prst="rect">
            <a:avLst/>
          </a:prstGeom>
        </p:spPr>
      </p:pic>
      <p:pic>
        <p:nvPicPr>
          <p:cNvPr id="9" name="Picture 8" descr="stroke emergênc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2562" y="1804693"/>
            <a:ext cx="2597745" cy="1714512"/>
          </a:xfrm>
          <a:prstGeom prst="rect">
            <a:avLst/>
          </a:prstGeom>
        </p:spPr>
      </p:pic>
      <p:pic>
        <p:nvPicPr>
          <p:cNvPr id="12" name="Picture 11" descr="HEneuroimage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7206" y="1832589"/>
            <a:ext cx="1204911" cy="1770977"/>
          </a:xfrm>
          <a:prstGeom prst="rect">
            <a:avLst/>
          </a:prstGeom>
        </p:spPr>
      </p:pic>
      <p:pic>
        <p:nvPicPr>
          <p:cNvPr id="10" name="Picture 9" descr="Stroke TEA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2226" y="1818075"/>
            <a:ext cx="1153647" cy="1749079"/>
          </a:xfrm>
          <a:prstGeom prst="rect">
            <a:avLst/>
          </a:prstGeom>
        </p:spPr>
      </p:pic>
      <p:pic>
        <p:nvPicPr>
          <p:cNvPr id="14" name="Picture 13" descr="stroke telemedicin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478" y="3496618"/>
            <a:ext cx="2714644" cy="1801536"/>
          </a:xfrm>
          <a:prstGeom prst="rect">
            <a:avLst/>
          </a:prstGeom>
        </p:spPr>
      </p:pic>
      <p:pic>
        <p:nvPicPr>
          <p:cNvPr id="15" name="Picture 14" descr="282427712ER%20Stroke%20Team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1570" y="3509017"/>
            <a:ext cx="2733514" cy="18109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2193" y="548680"/>
            <a:ext cx="6559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CONCLUSÕES</a:t>
            </a:r>
          </a:p>
        </p:txBody>
      </p:sp>
      <p:pic>
        <p:nvPicPr>
          <p:cNvPr id="13" name="Picture 12" descr="BWH_070619_467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08908" y="1832589"/>
            <a:ext cx="1571604" cy="1785950"/>
          </a:xfrm>
          <a:prstGeom prst="rect">
            <a:avLst/>
          </a:prstGeom>
        </p:spPr>
      </p:pic>
      <p:pic>
        <p:nvPicPr>
          <p:cNvPr id="16" name="Picture 15" descr="NI_stroke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45023" y="3588406"/>
            <a:ext cx="2479919" cy="1928826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292193" y="5571237"/>
            <a:ext cx="6559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ATENÇÃO GLOBAL  </a:t>
            </a:r>
          </a:p>
          <a:p>
            <a:pPr algn="ctr"/>
            <a:r>
              <a:rPr lang="en-US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AO PACIENTE COM AVC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BDBDF4-5D62-E542-A0D0-D961F60FD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59"/>
    </mc:Choice>
    <mc:Fallback>
      <p:transition spd="slow" advTm="7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57662" y="188640"/>
            <a:ext cx="7428676" cy="1152592"/>
          </a:xfrm>
        </p:spPr>
        <p:txBody>
          <a:bodyPr>
            <a:noAutofit/>
          </a:bodyPr>
          <a:lstStyle/>
          <a:p>
            <a:r>
              <a:rPr lang="pt-BR" sz="1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Serviço de Neurologia Vascular e Emergências Neurológicas</a:t>
            </a:r>
            <a:br>
              <a:rPr lang="pt-BR" sz="1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1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Hospital das Clínicas da Faculdade de Medicina de Ribeirão Preto</a:t>
            </a:r>
            <a:br>
              <a:rPr lang="pt-BR" sz="1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pt-BR" sz="1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Laboratório de Neurologia Vascular e </a:t>
            </a:r>
            <a:r>
              <a:rPr lang="pt-BR" sz="1600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Neurossonologia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10" name="Imagem 9" descr="Imagem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2"/>
            <a:ext cx="845598" cy="576064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2195736" y="5970984"/>
            <a:ext cx="5076353" cy="914400"/>
            <a:chOff x="2051720" y="5517232"/>
            <a:chExt cx="5076353" cy="914400"/>
          </a:xfrm>
        </p:grpSpPr>
        <p:sp>
          <p:nvSpPr>
            <p:cNvPr id="17" name="Retângulo 16"/>
            <p:cNvSpPr/>
            <p:nvPr/>
          </p:nvSpPr>
          <p:spPr>
            <a:xfrm>
              <a:off x="2159521" y="5517232"/>
              <a:ext cx="4968552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1" name="Picture 15" descr="http://www.ipen.br/conteudo/upload/200612051143270.logo_FAPESP_1000px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51720" y="5805264"/>
              <a:ext cx="1476129" cy="30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7" descr="http://telemedicina.unifesp.br/pub/SBIS/CBIS2004/imagens/logos/faep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12160" y="5714536"/>
              <a:ext cx="628767" cy="57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31" descr="CAPES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16338" y="5733256"/>
              <a:ext cx="501049" cy="393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5" descr="Logomarca CNPq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05876" y="5639774"/>
              <a:ext cx="1417796" cy="56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159732" y="553893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 err="1">
                <a:solidFill>
                  <a:srgbClr val="3366FF"/>
                </a:solidFill>
                <a:latin typeface="Arial" charset="0"/>
                <a:cs typeface="Arial" charset="0"/>
              </a:rPr>
              <a:t>neurovascular.fmrp.usp.br</a:t>
            </a:r>
            <a:endParaRPr lang="en-US" sz="2000" u="sng" dirty="0">
              <a:solidFill>
                <a:srgbClr val="3366FF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Foto Neurologia Vascular 2015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b="15396"/>
          <a:stretch/>
        </p:blipFill>
        <p:spPr>
          <a:xfrm>
            <a:off x="1957040" y="1265807"/>
            <a:ext cx="5004048" cy="22352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75656" y="3570819"/>
            <a:ext cx="6192688" cy="1927576"/>
            <a:chOff x="1475656" y="3570819"/>
            <a:chExt cx="6192688" cy="1927576"/>
          </a:xfrm>
        </p:grpSpPr>
        <p:pic>
          <p:nvPicPr>
            <p:cNvPr id="6" name="Picture 5" descr="Equipe Abid.jp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72"/>
            <a:stretch/>
          </p:blipFill>
          <p:spPr>
            <a:xfrm>
              <a:off x="4716016" y="3573016"/>
              <a:ext cx="2952328" cy="192537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2"/>
            <a:srcRect t="22447" b="16942"/>
            <a:stretch/>
          </p:blipFill>
          <p:spPr>
            <a:xfrm>
              <a:off x="1475656" y="3570819"/>
              <a:ext cx="3160934" cy="1915853"/>
            </a:xfrm>
            <a:prstGeom prst="rect">
              <a:avLst/>
            </a:prstGeom>
          </p:spPr>
        </p:pic>
      </p:grpSp>
      <p:pic>
        <p:nvPicPr>
          <p:cNvPr id="4" name="Picture 3" descr="Logo FMR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6" y="1731127"/>
            <a:ext cx="1328316" cy="133783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0312" y="1844824"/>
            <a:ext cx="1224136" cy="941643"/>
          </a:xfrm>
          <a:prstGeom prst="rect">
            <a:avLst/>
          </a:prstGeom>
        </p:spPr>
      </p:pic>
      <p:pic>
        <p:nvPicPr>
          <p:cNvPr id="20" name="Imagem 5" descr="logotipo neurologia HCFMRPUSP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72089" y="5621496"/>
            <a:ext cx="1632657" cy="628542"/>
          </a:xfrm>
          <a:prstGeom prst="rect">
            <a:avLst/>
          </a:prstGeom>
        </p:spPr>
      </p:pic>
      <p:pic>
        <p:nvPicPr>
          <p:cNvPr id="21" name="Imagem 6" descr="NEUROVASSO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9865" y="5653707"/>
            <a:ext cx="2329233" cy="55963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D61C43-1A16-D049-8824-12640C319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2"/>
    </mc:Choice>
    <mc:Fallback>
      <p:transition spd="slow" advTm="1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51868" y="137366"/>
            <a:ext cx="8229600" cy="1143000"/>
          </a:xfrm>
        </p:spPr>
        <p:txBody>
          <a:bodyPr/>
          <a:lstStyle/>
          <a:p>
            <a:r>
              <a:rPr lang="pt-BR" sz="3200" b="1" dirty="0">
                <a:solidFill>
                  <a:srgbClr val="1F497D"/>
                </a:solidFill>
              </a:rPr>
              <a:t>AVC: enorme desafio de saúde pública</a:t>
            </a:r>
          </a:p>
        </p:txBody>
      </p:sp>
      <p:pic>
        <p:nvPicPr>
          <p:cNvPr id="343048" name="Picture 8" descr="icebe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412875"/>
            <a:ext cx="8064500" cy="5241925"/>
          </a:xfrm>
          <a:prstGeom prst="rect">
            <a:avLst/>
          </a:prstGeom>
          <a:noFill/>
        </p:spPr>
      </p:pic>
      <p:sp>
        <p:nvSpPr>
          <p:cNvPr id="343049" name="Text Box 9"/>
          <p:cNvSpPr txBox="1">
            <a:spLocks noChangeArrowheads="1"/>
          </p:cNvSpPr>
          <p:nvPr/>
        </p:nvSpPr>
        <p:spPr bwMode="auto">
          <a:xfrm>
            <a:off x="5938838" y="184467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ÓBITOS</a:t>
            </a:r>
          </a:p>
        </p:txBody>
      </p:sp>
      <p:sp>
        <p:nvSpPr>
          <p:cNvPr id="343050" name="Text Box 10"/>
          <p:cNvSpPr txBox="1">
            <a:spLocks noChangeArrowheads="1"/>
          </p:cNvSpPr>
          <p:nvPr/>
        </p:nvSpPr>
        <p:spPr bwMode="auto">
          <a:xfrm>
            <a:off x="5543581" y="2708275"/>
            <a:ext cx="3457575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Infartos silenciosos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Internações múltiplas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Comorbidades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Infecções de repetição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Prejuízo laboral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Demência vascular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Incapacidade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Dependência funcional</a:t>
            </a:r>
          </a:p>
          <a:p>
            <a:pPr>
              <a:spcBef>
                <a:spcPct val="50000"/>
              </a:spcBef>
            </a:pP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43051" name="AutoShape 11"/>
          <p:cNvSpPr>
            <a:spLocks/>
          </p:cNvSpPr>
          <p:nvPr/>
        </p:nvSpPr>
        <p:spPr bwMode="auto">
          <a:xfrm>
            <a:off x="5219700" y="1484313"/>
            <a:ext cx="288925" cy="1008062"/>
          </a:xfrm>
          <a:prstGeom prst="rightBrace">
            <a:avLst>
              <a:gd name="adj1" fmla="val 29075"/>
              <a:gd name="adj2" fmla="val 50000"/>
            </a:avLst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3052" name="AutoShape 12"/>
          <p:cNvSpPr>
            <a:spLocks/>
          </p:cNvSpPr>
          <p:nvPr/>
        </p:nvSpPr>
        <p:spPr bwMode="auto">
          <a:xfrm>
            <a:off x="5292725" y="2492375"/>
            <a:ext cx="144463" cy="3960813"/>
          </a:xfrm>
          <a:prstGeom prst="rightBrace">
            <a:avLst>
              <a:gd name="adj1" fmla="val 228479"/>
              <a:gd name="adj2" fmla="val 50000"/>
            </a:avLst>
          </a:prstGeom>
          <a:noFill/>
          <a:ln w="444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3054" name="Text Box 14"/>
          <p:cNvSpPr txBox="1">
            <a:spLocks noChangeArrowheads="1"/>
          </p:cNvSpPr>
          <p:nvPr/>
        </p:nvSpPr>
        <p:spPr bwMode="auto">
          <a:xfrm>
            <a:off x="1187450" y="3213100"/>
            <a:ext cx="38893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AVC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39ABCE-2ECE-E347-A3C5-1C96C1E9B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8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77"/>
    </mc:Choice>
    <mc:Fallback>
      <p:transition spd="slow" advTm="5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0"/>
          <p:cNvSpPr>
            <a:spLocks noChangeArrowheads="1"/>
          </p:cNvSpPr>
          <p:nvPr/>
        </p:nvSpPr>
        <p:spPr bwMode="auto">
          <a:xfrm>
            <a:off x="395288" y="572778"/>
            <a:ext cx="8353425" cy="47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 anchor="b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Subtipos de AVC</a:t>
            </a:r>
          </a:p>
        </p:txBody>
      </p:sp>
      <p:sp>
        <p:nvSpPr>
          <p:cNvPr id="32" name="Espaço Reservado para Número de Slid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92DEB-A47F-476E-AB0A-0EC93BB84456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85720" y="2928934"/>
            <a:ext cx="23022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25000"/>
                  </a:schemeClr>
                </a:solidFill>
                <a:latin typeface="Verdana" pitchFamily="34" charset="0"/>
              </a:rPr>
              <a:t>Isquêmico</a:t>
            </a: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362469" y="2928934"/>
            <a:ext cx="2781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Verdana" pitchFamily="34" charset="0"/>
              </a:rPr>
              <a:t>Hemorrágico</a:t>
            </a:r>
          </a:p>
        </p:txBody>
      </p:sp>
      <p:pic>
        <p:nvPicPr>
          <p:cNvPr id="35" name="Imagem 34" descr="AVC isquemico x hemorrágico"/>
          <p:cNvPicPr>
            <a:picLocks noChangeAspect="1"/>
          </p:cNvPicPr>
          <p:nvPr/>
        </p:nvPicPr>
        <p:blipFill>
          <a:blip r:embed="rId5" cstate="print"/>
          <a:srcRect l="3609" t="7246" r="2051" b="11594"/>
          <a:stretch>
            <a:fillRect/>
          </a:stretch>
        </p:blipFill>
        <p:spPr>
          <a:xfrm flipH="1">
            <a:off x="2786050" y="1866682"/>
            <a:ext cx="3571900" cy="4348400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285720" y="350043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25000"/>
                  </a:schemeClr>
                </a:solidFill>
              </a:rPr>
              <a:t>80% dos casos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6500826" y="350043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C00000"/>
                </a:solidFill>
              </a:rPr>
              <a:t>20% dos casos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C1F075-7160-864D-9A64-4AD163059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508"/>
    </mc:Choice>
    <mc:Fallback>
      <p:transition spd="slow" advTm="25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5"/>
          <p:cNvSpPr>
            <a:spLocks noGrp="1"/>
          </p:cNvSpPr>
          <p:nvPr>
            <p:ph idx="1"/>
          </p:nvPr>
        </p:nvSpPr>
        <p:spPr>
          <a:xfrm>
            <a:off x="409575" y="1412776"/>
            <a:ext cx="8229600" cy="532859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sz="2400" b="1" dirty="0"/>
              <a:t>Evidências Científicas nível 1A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000" b="1" dirty="0"/>
              <a:t> AAS </a:t>
            </a:r>
            <a:r>
              <a:rPr lang="pt-BR" sz="2000" dirty="0"/>
              <a:t>na prevenção da recorrência precoce nas primeira 4 semanas.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000" b="1" dirty="0"/>
              <a:t> Trombólise endovenosa </a:t>
            </a:r>
            <a:r>
              <a:rPr lang="pt-BR" sz="2000" dirty="0"/>
              <a:t>até 4,5 horas.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000" dirty="0"/>
              <a:t> </a:t>
            </a:r>
            <a:r>
              <a:rPr lang="pt-BR" sz="2000" b="1" dirty="0"/>
              <a:t>Tratamento endovascular </a:t>
            </a:r>
            <a:r>
              <a:rPr lang="pt-BR" sz="2000" dirty="0"/>
              <a:t>para AVC por oclusão proximal.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000" dirty="0"/>
              <a:t> </a:t>
            </a:r>
            <a:r>
              <a:rPr lang="pt-BR" sz="2000" b="1" dirty="0"/>
              <a:t>Craniectomia descompressiva </a:t>
            </a:r>
            <a:r>
              <a:rPr lang="pt-BR" sz="2000" dirty="0"/>
              <a:t>para edema </a:t>
            </a:r>
            <a:r>
              <a:rPr lang="pt-BR" sz="2000" dirty="0" err="1"/>
              <a:t>malígno</a:t>
            </a:r>
            <a:r>
              <a:rPr lang="pt-BR" sz="2000" dirty="0"/>
              <a:t> por AVC extenso.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pt-BR" sz="2000" dirty="0"/>
              <a:t> Internação em </a:t>
            </a:r>
            <a:r>
              <a:rPr lang="pt-BR" sz="2000" b="1" dirty="0"/>
              <a:t>Unidade de AVC</a:t>
            </a:r>
            <a:r>
              <a:rPr lang="pt-BR" sz="2000" dirty="0"/>
              <a:t>.</a:t>
            </a:r>
          </a:p>
        </p:txBody>
      </p:sp>
      <p:sp>
        <p:nvSpPr>
          <p:cNvPr id="5129" name="Rectangle 20"/>
          <p:cNvSpPr>
            <a:spLocks noChangeArrowheads="1"/>
          </p:cNvSpPr>
          <p:nvPr/>
        </p:nvSpPr>
        <p:spPr bwMode="auto">
          <a:xfrm>
            <a:off x="395288" y="811126"/>
            <a:ext cx="8353425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0800" bIns="10800" anchor="b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3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Tratamento do AVC isquêmico agudo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B2FC0-1B24-114F-9DE1-FC4D724BE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960A05-5DDE-D344-BB30-CCEC9A1AE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8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14"/>
    </mc:Choice>
    <mc:Fallback>
      <p:transition spd="slow" advTm="14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571500" y="2428875"/>
            <a:ext cx="8215313" cy="4000500"/>
          </a:xfrm>
          <a:prstGeom prst="rect">
            <a:avLst/>
          </a:prstGeom>
          <a:solidFill>
            <a:schemeClr val="accent1">
              <a:alpha val="67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pt-BR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TPA endovenoso nas primeiras 3 horas do início dos sintomas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pt-BR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Aumento de 30% no número de pacientes com incapacidade mínima ou ausente em 3 meses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pt-BR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Risco de hemorragia cerebral de aproximadamente 6%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pt-BR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Critérios de inclusão e exclusão rígidos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pt-BR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Necessidade de organização e estruturação de Centros de AVC</a:t>
            </a: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pt-BR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Revolução no tratamento do AVC na Europa e EUA</a:t>
            </a:r>
          </a:p>
        </p:txBody>
      </p:sp>
      <p:grpSp>
        <p:nvGrpSpPr>
          <p:cNvPr id="11267" name="Grupo 11"/>
          <p:cNvGrpSpPr>
            <a:grpSpLocks/>
          </p:cNvGrpSpPr>
          <p:nvPr/>
        </p:nvGrpSpPr>
        <p:grpSpPr bwMode="auto">
          <a:xfrm>
            <a:off x="1574800" y="206375"/>
            <a:ext cx="6211888" cy="2055813"/>
            <a:chOff x="1574800" y="206342"/>
            <a:chExt cx="6211888" cy="2055819"/>
          </a:xfrm>
        </p:grpSpPr>
        <p:pic>
          <p:nvPicPr>
            <p:cNvPr id="11268" name="Picture 2" descr="~lwf0001 cópia (1)"/>
            <p:cNvPicPr>
              <a:picLocks noChangeAspect="1" noChangeArrowheads="1"/>
            </p:cNvPicPr>
            <p:nvPr/>
          </p:nvPicPr>
          <p:blipFill>
            <a:blip r:embed="rId5" cstate="print"/>
            <a:srcRect t="61684"/>
            <a:stretch>
              <a:fillRect/>
            </a:stretch>
          </p:blipFill>
          <p:spPr bwMode="auto">
            <a:xfrm>
              <a:off x="1574800" y="1285860"/>
              <a:ext cx="6211888" cy="976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9" name="Picture 9" descr="The New England Journal of Medicin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62113" y="206342"/>
              <a:ext cx="6083300" cy="1198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D61146-AFB3-214F-89DA-A72122723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92"/>
    </mc:Choice>
    <mc:Fallback>
      <p:transition spd="slow" advTm="17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01675" y="2668588"/>
            <a:ext cx="7942263" cy="36179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Estudo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multicêntrico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duplo-cego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, placebo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controlado</a:t>
            </a:r>
            <a:endParaRPr lang="en-GB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821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pacientes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com AVC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isquêmico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agudo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Trombolise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EV com TPA entre 3 e 4,5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horas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x Placebo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Desfecho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primário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incapacidade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mínima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ou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nenhuma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em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90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dias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Resultados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Desfecho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primário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no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grupo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tratado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com TPA: 52,4%	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Desfecho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primário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no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grupo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tratado</a:t>
            </a: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 com placebo: 45,2%	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cs typeface="Arial" charset="0"/>
              </a:rPr>
              <a:t>	OR 1.34; 95% (CI 1.02 to 1.76); P = 0.04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GB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endParaRPr lang="en-GB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092700" y="6470650"/>
            <a:ext cx="39036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(N Engl J Med 2008; 359:1317-1329)</a:t>
            </a:r>
          </a:p>
        </p:txBody>
      </p:sp>
      <p:grpSp>
        <p:nvGrpSpPr>
          <p:cNvPr id="12292" name="Grupo 81"/>
          <p:cNvGrpSpPr>
            <a:grpSpLocks/>
          </p:cNvGrpSpPr>
          <p:nvPr/>
        </p:nvGrpSpPr>
        <p:grpSpPr bwMode="auto">
          <a:xfrm>
            <a:off x="631825" y="276225"/>
            <a:ext cx="7948613" cy="2462213"/>
            <a:chOff x="696912" y="304800"/>
            <a:chExt cx="8763000" cy="2713037"/>
          </a:xfrm>
        </p:grpSpPr>
        <p:grpSp>
          <p:nvGrpSpPr>
            <p:cNvPr id="12293" name="Grupo 518"/>
            <p:cNvGrpSpPr>
              <a:grpSpLocks/>
            </p:cNvGrpSpPr>
            <p:nvPr/>
          </p:nvGrpSpPr>
          <p:grpSpPr bwMode="auto">
            <a:xfrm>
              <a:off x="696912" y="304800"/>
              <a:ext cx="8763000" cy="2027237"/>
              <a:chOff x="1077912" y="731837"/>
              <a:chExt cx="7877175" cy="1295400"/>
            </a:xfrm>
          </p:grpSpPr>
          <p:pic>
            <p:nvPicPr>
              <p:cNvPr id="12295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38095"/>
              <a:stretch>
                <a:fillRect/>
              </a:stretch>
            </p:blipFill>
            <p:spPr bwMode="auto">
              <a:xfrm>
                <a:off x="1077912" y="1036637"/>
                <a:ext cx="7877175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6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80952"/>
              <a:stretch>
                <a:fillRect/>
              </a:stretch>
            </p:blipFill>
            <p:spPr bwMode="auto">
              <a:xfrm>
                <a:off x="1077912" y="731837"/>
                <a:ext cx="78771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294" name="Text Box 1"/>
            <p:cNvSpPr txBox="1">
              <a:spLocks noChangeArrowheads="1"/>
            </p:cNvSpPr>
            <p:nvPr/>
          </p:nvSpPr>
          <p:spPr bwMode="auto">
            <a:xfrm>
              <a:off x="739775" y="1951037"/>
              <a:ext cx="860425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45000"/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  <a:tab pos="3938588" algn="l"/>
                  <a:tab pos="4595813" algn="l"/>
                  <a:tab pos="5253038" algn="l"/>
                  <a:tab pos="5908675" algn="l"/>
                  <a:tab pos="6565900" algn="l"/>
                  <a:tab pos="7223125" algn="l"/>
                </a:tabLst>
              </a:pPr>
              <a:r>
                <a:rPr lang="en-GB" sz="25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Thrombolysis with Alteplase 3 to 4.5 Hours after Acute Ischemic Stroke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AA005A-BD42-4643-8DB4-469EB52C0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14"/>
    </mc:Choice>
    <mc:Fallback>
      <p:transition spd="slow" advTm="8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7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2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4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sign padrã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eurovas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46777</TotalTime>
  <Words>1958</Words>
  <Application>Microsoft Macintosh PowerPoint</Application>
  <PresentationFormat>On-screen Show (4:3)</PresentationFormat>
  <Paragraphs>352</Paragraphs>
  <Slides>42</Slides>
  <Notes>41</Notes>
  <HiddenSlides>0</HiddenSlides>
  <MMClips>42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Calibri</vt:lpstr>
      <vt:lpstr>Sans Serif</vt:lpstr>
      <vt:lpstr>Times New Roman</vt:lpstr>
      <vt:lpstr>Verdana</vt:lpstr>
      <vt:lpstr>Wingdings</vt:lpstr>
      <vt:lpstr>Tema do Office</vt:lpstr>
      <vt:lpstr>Design padrão</vt:lpstr>
      <vt:lpstr>2_Design padrão</vt:lpstr>
      <vt:lpstr>3_Design padrão</vt:lpstr>
      <vt:lpstr>Neurovaso</vt:lpstr>
      <vt:lpstr>1_Design padrão</vt:lpstr>
      <vt:lpstr>4_Design padrão</vt:lpstr>
      <vt:lpstr>2_Tema do Office</vt:lpstr>
      <vt:lpstr>Office Theme</vt:lpstr>
      <vt:lpstr>AVC ISQUÊMICO Abordagem inicial e tratamento</vt:lpstr>
      <vt:lpstr>PowerPoint Presentation</vt:lpstr>
      <vt:lpstr>PowerPoint Presentation</vt:lpstr>
      <vt:lpstr>PowerPoint Presentation</vt:lpstr>
      <vt:lpstr>AVC: enorme desafio de saúde pública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Cadeia de Sobrevida do AVC</vt:lpstr>
      <vt:lpstr>PowerPoint Presentation</vt:lpstr>
      <vt:lpstr>PowerPoint Presentation</vt:lpstr>
      <vt:lpstr>Sinais de alerta para AVC</vt:lpstr>
      <vt:lpstr>Atendimento Pre-hospitalar</vt:lpstr>
      <vt:lpstr>Escala SAMU</vt:lpstr>
      <vt:lpstr>Atendimento Pre-hospitalar</vt:lpstr>
      <vt:lpstr>PowerPoint Presentation</vt:lpstr>
      <vt:lpstr>PowerPoint Presentation</vt:lpstr>
      <vt:lpstr>Atendimento Hospitalar</vt:lpstr>
      <vt:lpstr>Atendimento Hospitalar</vt:lpstr>
      <vt:lpstr>Atendimento Hospitalar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Craniectomia descompressiva</vt:lpstr>
      <vt:lpstr>Craniectomia descompressiva</vt:lpstr>
      <vt:lpstr>Craniectomia descompressiva</vt:lpstr>
      <vt:lpstr>PowerPoint Presentation</vt:lpstr>
      <vt:lpstr>Regulamentação dos Centros de AVC e  Linha de Cuidado em AVC (Portaria No. 665)</vt:lpstr>
      <vt:lpstr>Principais causas de AVC</vt:lpstr>
      <vt:lpstr>PowerPoint Presentation</vt:lpstr>
      <vt:lpstr>Serviço de Neurologia Vascular e Emergências Neurológicas Hospital das Clínicas da Faculdade de Medicina de Ribeirão Preto Laboratório de Neurologia Vascular e Neurossonologia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Acidente Vascular Cerebral</dc:title>
  <dc:creator>OCTAVIO MARQUES PONTES NETO</dc:creator>
  <cp:lastModifiedBy>Octavio Pontes</cp:lastModifiedBy>
  <cp:revision>235</cp:revision>
  <dcterms:created xsi:type="dcterms:W3CDTF">2010-09-11T21:27:08Z</dcterms:created>
  <dcterms:modified xsi:type="dcterms:W3CDTF">2020-04-13T20:57:51Z</dcterms:modified>
</cp:coreProperties>
</file>