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</p:sldIdLst>
  <p:sldSz cx="12192000" cy="6858000"/>
  <p:notesSz cx="6858000" cy="9144000"/>
  <p:embeddedFontLst>
    <p:embeddedFont>
      <p:font typeface="Trebuchet MS" panose="020B0603020202020204" pitchFamily="34" charset="0"/>
      <p:regular r:id="rId67"/>
      <p:bold r:id="rId68"/>
      <p:italic r:id="rId69"/>
      <p:boldItalic r:id="rId70"/>
    </p:embeddedFont>
    <p:embeddedFont>
      <p:font typeface="Calibri" panose="020F0502020204030204" pitchFamily="34" charset="0"/>
      <p:regular r:id="rId71"/>
      <p:bold r:id="rId72"/>
      <p:italic r:id="rId73"/>
      <p:boldItalic r:id="rId74"/>
    </p:embeddedFont>
    <p:embeddedFont>
      <p:font typeface="Roboto" panose="020B0604020202020204" charset="0"/>
      <p:regular r:id="rId75"/>
      <p:bold r:id="rId76"/>
      <p:italic r:id="rId77"/>
      <p:boldItalic r:id="rId7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1" roundtripDataSignature="AMtx7miopO7jCST/8jSrZQ6jiyBtb5Qd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8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77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48373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8960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7577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0610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Epidemiologia entra na mesa . Interesses financeiros</a:t>
            </a:r>
            <a:endParaRPr dirty="0"/>
          </a:p>
        </p:txBody>
      </p:sp>
      <p:sp>
        <p:nvSpPr>
          <p:cNvPr id="221" name="Google Shape;221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501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4510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ba08a9f38e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ba08a9f38e_0_1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g1ba08a9f38e_0_1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9994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05039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9954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76053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06892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0525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70505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3712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50916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1340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ba08a9f3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ba08a9f38e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g1ba08a9f38e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98930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ba08a9f38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ba08a9f38e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1ba08a9f38e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93612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68833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4517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74123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44735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6895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42615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13539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14733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79331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99744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67851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9156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91752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ba08a9f38e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ba08a9f38e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1ba08a9f38e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76063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6920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6" name="Google Shape;406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 epidemiologia se desenvolveu a partir das doenças crônicas</a:t>
            </a:r>
            <a:endParaRPr/>
          </a:p>
        </p:txBody>
      </p:sp>
      <p:sp>
        <p:nvSpPr>
          <p:cNvPr id="407" name="Google Shape;407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4471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42757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54301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93192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70876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98546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57450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6" name="Google Shape;446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Fator financeiro</a:t>
            </a:r>
            <a:endParaRPr/>
          </a:p>
        </p:txBody>
      </p:sp>
      <p:sp>
        <p:nvSpPr>
          <p:cNvPr id="447" name="Google Shape;447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30675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03510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29127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ba08a9f38e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1ba08a9f38e_0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g1ba08a9f38e_0_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40072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294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7494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3" name="Google Shape;483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73831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537649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ba08a9f38e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1ba08a9f38e_0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g1ba08a9f38e_0_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103515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ba08a9f38e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1ba08a9f38e_0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g1ba08a9f38e_0_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231940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73572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241247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306900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805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921568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1382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464695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149089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851261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20894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360741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3549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2178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0076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7751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1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1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9" name="Google Shape;29;p6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0"/>
          <p:cNvSpPr txBox="1"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70"/>
          <p:cNvSpPr>
            <a:spLocks noGrp="1"/>
          </p:cNvSpPr>
          <p:nvPr>
            <p:ph type="pic" idx="2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70"/>
          <p:cNvSpPr txBox="1">
            <a:spLocks noGrp="1"/>
          </p:cNvSpPr>
          <p:nvPr>
            <p:ph type="body" idx="1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92" name="Google Shape;92;p7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7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7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Legenda">
  <p:cSld name="Título e Legenda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1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1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7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7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ção com Legenda">
  <p:cSld name="Citação com Legenda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2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72"/>
          <p:cNvSpPr txBox="1">
            <a:spLocks noGrp="1"/>
          </p:cNvSpPr>
          <p:nvPr>
            <p:ph type="body" idx="1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04" name="Google Shape;104;p72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7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7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7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08" name="Google Shape;108;p72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9" name="Google Shape;109;p72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>
              <a:solidFill>
                <a:srgbClr val="BFE47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rtão de Nome">
  <p:cSld name="Cartão de Nome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3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73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7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7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7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r o Cartão de Nome">
  <p:cSld name="Citar o Cartão de Nome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4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4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9" name="Google Shape;119;p74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7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7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7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23" name="Google Shape;123;p74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24" name="Google Shape;124;p7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dadeiro ou Falso">
  <p:cSld name="Verdadeiro ou Falso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5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75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8" name="Google Shape;128;p75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7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7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7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76"/>
          <p:cNvSpPr txBox="1">
            <a:spLocks noGrp="1"/>
          </p:cNvSpPr>
          <p:nvPr>
            <p:ph type="body" idx="1"/>
          </p:nvPr>
        </p:nvSpPr>
        <p:spPr>
          <a:xfrm rot="5400000">
            <a:off x="3035281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5" name="Google Shape;135;p7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7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7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7"/>
          <p:cNvSpPr txBox="1">
            <a:spLocks noGrp="1"/>
          </p:cNvSpPr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77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41" name="Google Shape;141;p7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7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7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lide de Título" type="title">
  <p:cSld name="TITL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62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4" name="Google Shape;34;p62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" name="Google Shape;35;p62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6" name="Google Shape;36;p62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37" name="Google Shape;37;p62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38" name="Google Shape;38;p6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62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40" name="Google Shape;40;p62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41" name="Google Shape;41;p62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42" name="Google Shape;42;p62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62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62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2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6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4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4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6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65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9" name="Google Shape;59;p65"/>
          <p:cNvSpPr txBox="1">
            <a:spLocks noGrp="1"/>
          </p:cNvSpPr>
          <p:nvPr>
            <p:ph type="body" idx="2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0" name="Google Shape;60;p6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6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6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6" name="Google Shape;66;p66"/>
          <p:cNvSpPr txBox="1">
            <a:spLocks noGrp="1"/>
          </p:cNvSpPr>
          <p:nvPr>
            <p:ph type="body" idx="2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7" name="Google Shape;67;p66"/>
          <p:cNvSpPr txBox="1">
            <a:spLocks noGrp="1"/>
          </p:cNvSpPr>
          <p:nvPr>
            <p:ph type="body" idx="3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66"/>
          <p:cNvSpPr txBox="1">
            <a:spLocks noGrp="1"/>
          </p:cNvSpPr>
          <p:nvPr>
            <p:ph type="body" idx="4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9" name="Google Shape;69;p6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6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>
  <p:cSld name="Em Branco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69"/>
          <p:cNvSpPr txBox="1"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9"/>
          <p:cNvSpPr txBox="1">
            <a:spLocks noGrp="1"/>
          </p:cNvSpPr>
          <p:nvPr>
            <p:ph type="body" idx="1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84" name="Google Shape;84;p69"/>
          <p:cNvSpPr txBox="1">
            <a:spLocks noGrp="1"/>
          </p:cNvSpPr>
          <p:nvPr>
            <p:ph type="body" idx="2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85" name="Google Shape;85;p6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6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60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Google Shape;11;p60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" name="Google Shape;12;p60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3" name="Google Shape;13;p60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14" name="Google Shape;14;p60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5" name="Google Shape;15;p60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60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17" name="Google Shape;17;p60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18" name="Google Shape;18;p60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19" name="Google Shape;19;p6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60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60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60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3" name="Google Shape;23;p6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4" name="Google Shape;24;p6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5" name="Google Shape;25;p6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sp.usp.br/rcsp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149" name="Google Shape;149;p1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560"/>
              <a:buChar char="►"/>
            </a:pPr>
            <a:r>
              <a:rPr lang="pt-BR" sz="3200"/>
              <a:t>Vamos pensar “contrafactualmente”?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526" y="832282"/>
            <a:ext cx="3518553" cy="5193437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0"/>
          <p:cNvSpPr txBox="1">
            <a:spLocks noGrp="1"/>
          </p:cNvSpPr>
          <p:nvPr>
            <p:ph type="body" idx="1"/>
          </p:nvPr>
        </p:nvSpPr>
        <p:spPr>
          <a:xfrm>
            <a:off x="5363780" y="1670740"/>
            <a:ext cx="5847780" cy="3347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pt-BR" sz="1800" b="0">
                <a:latin typeface="Arial"/>
                <a:ea typeface="Arial"/>
                <a:cs typeface="Arial"/>
                <a:sym typeface="Arial"/>
              </a:rPr>
              <a:t>Estudos históricos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>
                <a:latin typeface="Arial"/>
                <a:ea typeface="Arial"/>
                <a:cs typeface="Arial"/>
                <a:sym typeface="Arial"/>
              </a:rPr>
              <a:t>Diagnóstico da comunidade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 sz="1800" b="0">
                <a:latin typeface="Arial"/>
                <a:ea typeface="Arial"/>
                <a:cs typeface="Arial"/>
                <a:sym typeface="Arial"/>
              </a:rPr>
              <a:t>Funcionamento dos serviços de saúde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>
                <a:latin typeface="Arial"/>
                <a:ea typeface="Arial"/>
                <a:cs typeface="Arial"/>
                <a:sym typeface="Arial"/>
              </a:rPr>
              <a:t>Riscos individuais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 sz="1800" b="0">
                <a:latin typeface="Arial"/>
                <a:ea typeface="Arial"/>
                <a:cs typeface="Arial"/>
                <a:sym typeface="Arial"/>
              </a:rPr>
              <a:t>Ajuda para completar o quadro clínico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 sz="1800" b="0">
                <a:latin typeface="Arial"/>
                <a:ea typeface="Arial"/>
                <a:cs typeface="Arial"/>
                <a:sym typeface="Arial"/>
              </a:rPr>
              <a:t>Identificação de síndromes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 sz="1800" b="0">
                <a:latin typeface="Arial"/>
                <a:ea typeface="Arial"/>
                <a:cs typeface="Arial"/>
                <a:sym typeface="Arial"/>
              </a:rPr>
              <a:t>Busca por causas de saúde e doença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pt-BR"/>
              <a:t>Definição de epidemiologia</a:t>
            </a:r>
            <a:endParaRPr/>
          </a:p>
        </p:txBody>
      </p:sp>
      <p:sp>
        <p:nvSpPr>
          <p:cNvPr id="216" name="Google Shape;216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2865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61950" algn="l" rtl="0">
              <a:spcBef>
                <a:spcPts val="0"/>
              </a:spcBef>
              <a:spcAft>
                <a:spcPts val="0"/>
              </a:spcAft>
              <a:buSzPts val="1740"/>
              <a:buChar char="►"/>
            </a:pPr>
            <a:r>
              <a:rPr lang="pt-BR" sz="2100"/>
              <a:t>“O estudo da </a:t>
            </a:r>
            <a:r>
              <a:rPr lang="pt-BR" sz="2100" b="1"/>
              <a:t>ocorrência e distribuição </a:t>
            </a:r>
            <a:r>
              <a:rPr lang="pt-BR" sz="2100"/>
              <a:t>de eventos, estados e processos relacionados à saúde em populações específicas, incluindo o </a:t>
            </a:r>
            <a:r>
              <a:rPr lang="pt-BR" sz="2100" b="1"/>
              <a:t>estudo dos determinantes </a:t>
            </a:r>
            <a:r>
              <a:rPr lang="pt-BR" sz="2100"/>
              <a:t>que influenciam estes processos, e a </a:t>
            </a:r>
            <a:r>
              <a:rPr lang="pt-BR" sz="2100" b="1"/>
              <a:t>aplicação deste conhecimento</a:t>
            </a:r>
            <a:r>
              <a:rPr lang="pt-BR" sz="2100"/>
              <a:t> para controlar os problemas de saúde relevantes.”</a:t>
            </a:r>
            <a:endParaRPr sz="2100"/>
          </a:p>
        </p:txBody>
      </p:sp>
      <p:pic>
        <p:nvPicPr>
          <p:cNvPr id="217" name="Google Shape;217;p11" descr="A Dictionary of Epidemiology | Amazon.com.b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3861" y="752475"/>
            <a:ext cx="3569939" cy="535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"/>
          <p:cNvSpPr txBox="1">
            <a:spLocks noGrp="1"/>
          </p:cNvSpPr>
          <p:nvPr>
            <p:ph type="title"/>
          </p:nvPr>
        </p:nvSpPr>
        <p:spPr>
          <a:xfrm>
            <a:off x="627501" y="563654"/>
            <a:ext cx="9833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Trebuchet MS"/>
              <a:buNone/>
            </a:pPr>
            <a:r>
              <a:rPr lang="pt-BR" sz="3600">
                <a:solidFill>
                  <a:schemeClr val="dk2"/>
                </a:solidFill>
              </a:rPr>
              <a:t>Evidência </a:t>
            </a:r>
            <a:endParaRPr/>
          </a:p>
        </p:txBody>
      </p:sp>
      <p:sp>
        <p:nvSpPr>
          <p:cNvPr id="224" name="Google Shape;224;p12"/>
          <p:cNvSpPr txBox="1">
            <a:spLocks noGrp="1"/>
          </p:cNvSpPr>
          <p:nvPr>
            <p:ph type="body" idx="1"/>
          </p:nvPr>
        </p:nvSpPr>
        <p:spPr>
          <a:xfrm>
            <a:off x="952251" y="2576354"/>
            <a:ext cx="9833400" cy="26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pt-BR" sz="1800">
                <a:solidFill>
                  <a:schemeClr val="dk2"/>
                </a:solidFill>
              </a:rPr>
              <a:t>A epidemiologia traz a evidência</a:t>
            </a:r>
            <a:r>
              <a:rPr lang="pt-BR">
                <a:solidFill>
                  <a:schemeClr val="dk2"/>
                </a:solidFill>
              </a:rPr>
              <a:t>. Método epidemiológico preza pela obtenção de resultados válidos.</a:t>
            </a:r>
            <a:endParaRPr>
              <a:solidFill>
                <a:schemeClr val="dk2"/>
              </a:solidFill>
            </a:endParaRPr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1800">
              <a:solidFill>
                <a:schemeClr val="dk2"/>
              </a:solidFill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 sz="1800">
                <a:solidFill>
                  <a:schemeClr val="dk2"/>
                </a:solidFill>
              </a:rPr>
              <a:t>A epidemiologia gera um conhecimento importante </a:t>
            </a:r>
            <a:r>
              <a:rPr lang="pt-BR">
                <a:solidFill>
                  <a:schemeClr val="dk2"/>
                </a:solidFill>
              </a:rPr>
              <a:t>para a</a:t>
            </a:r>
            <a:r>
              <a:rPr lang="pt-BR" sz="1800">
                <a:solidFill>
                  <a:schemeClr val="dk2"/>
                </a:solidFill>
              </a:rPr>
              <a:t> tomada de decisões em saúde pública</a:t>
            </a:r>
            <a:endParaRPr sz="18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dk2"/>
                </a:solidFill>
              </a:rPr>
              <a:t>(x opinião )</a:t>
            </a:r>
            <a:endParaRPr>
              <a:solidFill>
                <a:schemeClr val="dk2"/>
              </a:solidFill>
            </a:endParaRPr>
          </a:p>
          <a:p>
            <a:pPr marL="3429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3"/>
          <p:cNvSpPr txBox="1">
            <a:spLocks noGrp="1"/>
          </p:cNvSpPr>
          <p:nvPr>
            <p:ph type="title"/>
          </p:nvPr>
        </p:nvSpPr>
        <p:spPr>
          <a:xfrm>
            <a:off x="717110" y="277787"/>
            <a:ext cx="983354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Trebuchet MS"/>
              <a:buNone/>
            </a:pPr>
            <a:r>
              <a:rPr lang="pt-BR" sz="3600">
                <a:solidFill>
                  <a:schemeClr val="dk2"/>
                </a:solidFill>
              </a:rPr>
              <a:t>Estudos epidemiológicos</a:t>
            </a:r>
            <a:br>
              <a:rPr lang="pt-BR" sz="3600">
                <a:solidFill>
                  <a:schemeClr val="dk2"/>
                </a:solidFill>
              </a:rPr>
            </a:br>
            <a:r>
              <a:rPr lang="pt-BR" sz="3600">
                <a:solidFill>
                  <a:schemeClr val="dk2"/>
                </a:solidFill>
              </a:rPr>
              <a:t>Potencia</a:t>
            </a:r>
            <a:r>
              <a:rPr lang="pt-BR">
                <a:solidFill>
                  <a:schemeClr val="dk2"/>
                </a:solidFill>
              </a:rPr>
              <a:t>lidades</a:t>
            </a:r>
            <a:r>
              <a:rPr lang="pt-BR" sz="3600">
                <a:solidFill>
                  <a:schemeClr val="dk2"/>
                </a:solidFill>
              </a:rPr>
              <a:t>, desafios e aspectos atuais</a:t>
            </a:r>
            <a:endParaRPr/>
          </a:p>
        </p:txBody>
      </p:sp>
      <p:sp>
        <p:nvSpPr>
          <p:cNvPr id="230" name="Google Shape;230;p13"/>
          <p:cNvSpPr txBox="1">
            <a:spLocks noGrp="1"/>
          </p:cNvSpPr>
          <p:nvPr>
            <p:ph type="body" idx="1"/>
          </p:nvPr>
        </p:nvSpPr>
        <p:spPr>
          <a:xfrm>
            <a:off x="1032388" y="2474721"/>
            <a:ext cx="10344180" cy="3569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920"/>
              <a:buChar char="►"/>
            </a:pPr>
            <a:r>
              <a:rPr lang="pt-BR" sz="2400">
                <a:solidFill>
                  <a:schemeClr val="dk2"/>
                </a:solidFill>
              </a:rPr>
              <a:t>Ocorrência e distribuição</a:t>
            </a:r>
            <a:endParaRPr/>
          </a:p>
          <a:p>
            <a:pPr marL="342900" lvl="0" indent="-220980" algn="l" rtl="0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endParaRPr sz="2400">
              <a:solidFill>
                <a:schemeClr val="dk2"/>
              </a:solidFill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pt-BR" sz="2400">
                <a:solidFill>
                  <a:schemeClr val="dk2"/>
                </a:solidFill>
              </a:rPr>
              <a:t>Fatores associados/determinantes</a:t>
            </a:r>
            <a:endParaRPr/>
          </a:p>
          <a:p>
            <a:pPr marL="342900" lvl="0" indent="-220980" algn="l" rtl="0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endParaRPr sz="2400">
              <a:solidFill>
                <a:schemeClr val="dk2"/>
              </a:solidFill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pt-BR" sz="2400">
                <a:solidFill>
                  <a:schemeClr val="dk2"/>
                </a:solidFill>
              </a:rPr>
              <a:t>Aplicação do conhecimento para melhora da condição de saúde</a:t>
            </a:r>
            <a:endParaRPr/>
          </a:p>
          <a:p>
            <a:pPr marL="342900" lvl="0" indent="-220980" algn="l" rtl="0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endParaRPr sz="2400">
              <a:solidFill>
                <a:schemeClr val="dk2"/>
              </a:solidFill>
            </a:endParaRPr>
          </a:p>
          <a:p>
            <a:pPr marL="342900" lvl="0" indent="-220980" algn="l" rtl="0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endParaRPr sz="2400">
              <a:solidFill>
                <a:schemeClr val="dk2"/>
              </a:solidFill>
            </a:endParaRPr>
          </a:p>
          <a:p>
            <a:pPr marL="342900" lvl="0" indent="-220980" algn="l" rtl="0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endParaRPr sz="24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ba08a9f38e_0_11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Ocorrência e distribuição</a:t>
            </a:r>
            <a:endParaRPr/>
          </a:p>
        </p:txBody>
      </p:sp>
      <p:sp>
        <p:nvSpPr>
          <p:cNvPr id="237" name="Google Shape;237;g1ba08a9f38e_0_115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4"/>
          <p:cNvSpPr txBox="1">
            <a:spLocks noGrp="1"/>
          </p:cNvSpPr>
          <p:nvPr>
            <p:ph type="title"/>
          </p:nvPr>
        </p:nvSpPr>
        <p:spPr>
          <a:xfrm>
            <a:off x="838200" y="59126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pt-BR"/>
              <a:t>Ocorrência e distribuição</a:t>
            </a:r>
            <a:br>
              <a:rPr lang="pt-BR"/>
            </a:br>
            <a:r>
              <a:rPr lang="pt-BR"/>
              <a:t>Desafios, aspectos atuais e potencialidades</a:t>
            </a:r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body" idx="1"/>
          </p:nvPr>
        </p:nvSpPr>
        <p:spPr>
          <a:xfrm>
            <a:off x="696250" y="2182786"/>
            <a:ext cx="10016400" cy="31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  <a:p>
            <a:pPr marL="342900" lvl="0" indent="-381508" algn="l" rtl="0">
              <a:spcBef>
                <a:spcPts val="0"/>
              </a:spcBef>
              <a:spcAft>
                <a:spcPts val="0"/>
              </a:spcAft>
              <a:buSzPts val="1940"/>
              <a:buChar char="►"/>
            </a:pPr>
            <a:r>
              <a:rPr lang="pt-BR" sz="2300"/>
              <a:t>Desafios: Importância de quando a doença crônica ocorre; qualidade dos dados; valorização do dado para a tomada de decisão</a:t>
            </a:r>
            <a:endParaRPr sz="2300"/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  <a:p>
            <a:pPr marL="342900" lvl="0" indent="-374650" algn="l" rtl="0">
              <a:spcBef>
                <a:spcPts val="0"/>
              </a:spcBef>
              <a:spcAft>
                <a:spcPts val="0"/>
              </a:spcAft>
              <a:buSzPts val="1940"/>
              <a:buChar char="►"/>
            </a:pPr>
            <a:r>
              <a:rPr lang="pt-BR" sz="2300"/>
              <a:t>Aspectos atuais e potencialidades: iniquidades em saúde; comparações internacionais; grandes bancos de dados.</a:t>
            </a:r>
            <a:endParaRPr sz="2300"/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  <a:p>
            <a:pPr marL="342900" lvl="0" indent="-397510" algn="l" rtl="0">
              <a:spcBef>
                <a:spcPts val="0"/>
              </a:spcBef>
              <a:spcAft>
                <a:spcPts val="0"/>
              </a:spcAft>
              <a:buSzPts val="2300"/>
              <a:buChar char="►"/>
            </a:pPr>
            <a:r>
              <a:rPr lang="pt-BR" sz="2300"/>
              <a:t>Destaque: vigilância epidemiológica do câncer</a:t>
            </a:r>
            <a:endParaRPr sz="2300"/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  <a:p>
            <a:pPr marL="342900" lvl="0" indent="-258318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300"/>
          </a:p>
        </p:txBody>
      </p:sp>
      <p:sp>
        <p:nvSpPr>
          <p:cNvPr id="244" name="Google Shape;244;p14"/>
          <p:cNvSpPr/>
          <p:nvPr/>
        </p:nvSpPr>
        <p:spPr>
          <a:xfrm>
            <a:off x="8035412" y="5635322"/>
            <a:ext cx="3881285" cy="796413"/>
          </a:xfrm>
          <a:prstGeom prst="rect">
            <a:avLst/>
          </a:prstGeom>
          <a:solidFill>
            <a:schemeClr val="lt1"/>
          </a:solidFill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Lugar, pessoa e tempo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5"/>
          <p:cNvSpPr txBox="1">
            <a:spLocks noGrp="1"/>
          </p:cNvSpPr>
          <p:nvPr>
            <p:ph type="title"/>
          </p:nvPr>
        </p:nvSpPr>
        <p:spPr>
          <a:xfrm>
            <a:off x="838200" y="315550"/>
            <a:ext cx="10515600" cy="1325563"/>
          </a:xfrm>
          <a:prstGeom prst="rect">
            <a:avLst/>
          </a:prstGeom>
          <a:solidFill>
            <a:schemeClr val="lt1"/>
          </a:solidFill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rebuchet MS"/>
              <a:buNone/>
            </a:pPr>
            <a:r>
              <a:rPr lang="pt-BR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Vigilância epidemiológica do câncer e seus fatores de risco</a:t>
            </a:r>
            <a:endParaRPr/>
          </a:p>
        </p:txBody>
      </p:sp>
      <p:sp>
        <p:nvSpPr>
          <p:cNvPr id="250" name="Google Shape;250;p15"/>
          <p:cNvSpPr/>
          <p:nvPr/>
        </p:nvSpPr>
        <p:spPr>
          <a:xfrm>
            <a:off x="1120040" y="1976283"/>
            <a:ext cx="4184044" cy="1789471"/>
          </a:xfrm>
          <a:prstGeom prst="rect">
            <a:avLst/>
          </a:prstGeom>
          <a:solidFill>
            <a:schemeClr val="lt1"/>
          </a:solidFill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Registros de câncer de Base populacional</a:t>
            </a:r>
            <a:endParaRPr/>
          </a:p>
        </p:txBody>
      </p:sp>
      <p:sp>
        <p:nvSpPr>
          <p:cNvPr id="251" name="Google Shape;251;p15"/>
          <p:cNvSpPr/>
          <p:nvPr/>
        </p:nvSpPr>
        <p:spPr>
          <a:xfrm>
            <a:off x="6759993" y="1976282"/>
            <a:ext cx="4184044" cy="1789471"/>
          </a:xfrm>
          <a:prstGeom prst="rect">
            <a:avLst/>
          </a:prstGeom>
          <a:solidFill>
            <a:schemeClr val="lt1"/>
          </a:solidFill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Registros de câncer de Base Hospitalar</a:t>
            </a:r>
            <a:endParaRPr/>
          </a:p>
        </p:txBody>
      </p:sp>
      <p:sp>
        <p:nvSpPr>
          <p:cNvPr id="252" name="Google Shape;252;p15"/>
          <p:cNvSpPr/>
          <p:nvPr/>
        </p:nvSpPr>
        <p:spPr>
          <a:xfrm>
            <a:off x="1120040" y="4100144"/>
            <a:ext cx="4237703" cy="1929428"/>
          </a:xfrm>
          <a:prstGeom prst="rect">
            <a:avLst/>
          </a:prstGeom>
          <a:solidFill>
            <a:schemeClr val="lt1"/>
          </a:solidFill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Sistemas de Saúde (ex. SIM)</a:t>
            </a:r>
            <a:endParaRPr/>
          </a:p>
        </p:txBody>
      </p:sp>
      <p:sp>
        <p:nvSpPr>
          <p:cNvPr id="253" name="Google Shape;253;p15"/>
          <p:cNvSpPr/>
          <p:nvPr/>
        </p:nvSpPr>
        <p:spPr>
          <a:xfrm>
            <a:off x="6759993" y="4100144"/>
            <a:ext cx="4184044" cy="1929428"/>
          </a:xfrm>
          <a:prstGeom prst="rect">
            <a:avLst/>
          </a:prstGeom>
          <a:solidFill>
            <a:schemeClr val="lt1"/>
          </a:solidFill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Estudos epidemiológicos (VIGITEl, PNS, etc)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1"/>
          <p:cNvSpPr txBox="1">
            <a:spLocks noGrp="1"/>
          </p:cNvSpPr>
          <p:nvPr>
            <p:ph type="body" idx="1"/>
          </p:nvPr>
        </p:nvSpPr>
        <p:spPr>
          <a:xfrm>
            <a:off x="310737" y="808608"/>
            <a:ext cx="2607261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pt-BR" sz="1800"/>
              <a:t>RCBP- MSP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 sz="1800"/>
              <a:t>Dados de 1997 a 2013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 sz="1800" u="sng">
                <a:solidFill>
                  <a:schemeClr val="hlink"/>
                </a:solidFill>
                <a:hlinkClick r:id="rId3"/>
              </a:rPr>
              <a:t>www.fsp.usp.br/rcsp</a:t>
            </a:r>
            <a:endParaRPr sz="1800"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259" name="Google Shape;259;p21"/>
          <p:cNvPicPr preferRelativeResize="0"/>
          <p:nvPr/>
        </p:nvPicPr>
        <p:blipFill rotWithShape="1">
          <a:blip r:embed="rId4">
            <a:alphaModFix/>
          </a:blip>
          <a:srcRect l="12145"/>
          <a:stretch/>
        </p:blipFill>
        <p:spPr>
          <a:xfrm>
            <a:off x="3284595" y="265477"/>
            <a:ext cx="8656196" cy="4967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pt-BR"/>
              <a:t>Câncer</a:t>
            </a:r>
            <a:endParaRPr/>
          </a:p>
        </p:txBody>
      </p:sp>
      <p:sp>
        <p:nvSpPr>
          <p:cNvPr id="265" name="Google Shape;265;p16"/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608907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Primeira ou segunda principal causa de morte prematura (30 -69 anos) em 134 dos 183 países membros da OMS.</a:t>
            </a:r>
            <a:endParaRPr/>
          </a:p>
          <a:p>
            <a:pPr marL="3429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3429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Aproximadamente 9.3 milhões de mortes em 2018, sendo 4.5 milhões prematuras.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266" name="Google Shape;266;p16" descr="World Cancer Report – IAR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4991" y="759330"/>
            <a:ext cx="4199718" cy="5339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272" name="Google Shape;272;p17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273" name="Google Shape;273;p17"/>
          <p:cNvPicPr preferRelativeResize="0"/>
          <p:nvPr/>
        </p:nvPicPr>
        <p:blipFill rotWithShape="1">
          <a:blip r:embed="rId3">
            <a:alphaModFix/>
          </a:blip>
          <a:srcRect l="12338" t="23799" r="13630" b="17849"/>
          <a:stretch/>
        </p:blipFill>
        <p:spPr>
          <a:xfrm>
            <a:off x="83398" y="350357"/>
            <a:ext cx="12108602" cy="5368412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7"/>
          <p:cNvSpPr txBox="1"/>
          <p:nvPr/>
        </p:nvSpPr>
        <p:spPr>
          <a:xfrm>
            <a:off x="7808018" y="6211669"/>
            <a:ext cx="428675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Global Cancer Observatory (IARC/WHO)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gco.iarc.fr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pt-BR"/>
              <a:t>Como seria o mundo sem o avanço da epidemiologia...</a:t>
            </a:r>
            <a:endParaRPr/>
          </a:p>
        </p:txBody>
      </p:sp>
      <p:sp>
        <p:nvSpPr>
          <p:cNvPr id="155" name="Google Shape;155;p2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280" name="Google Shape;280;p18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281" name="Google Shape;281;p18"/>
          <p:cNvPicPr preferRelativeResize="0"/>
          <p:nvPr/>
        </p:nvPicPr>
        <p:blipFill rotWithShape="1">
          <a:blip r:embed="rId3">
            <a:alphaModFix/>
          </a:blip>
          <a:srcRect l="11047" t="19498" r="11291" b="10680"/>
          <a:stretch/>
        </p:blipFill>
        <p:spPr>
          <a:xfrm>
            <a:off x="28668" y="284480"/>
            <a:ext cx="12134664" cy="6136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1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0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293" name="Google Shape;293;p20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294" name="Google Shape;29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334" y="383458"/>
            <a:ext cx="11209866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ba08a9f38e_0_1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4705"/>
              <a:buFont typeface="Arial"/>
              <a:buNone/>
            </a:pPr>
            <a:r>
              <a:rPr lang="pt-BR" sz="1700" b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Distribuição espacial das taxas ajustadas de incidência por 100 mil mulheres, estimadas para o ano de 2023, segundo Unidade da Federação (neoplasia maligna da mama feminina) (INCA, 2022)</a:t>
            </a:r>
            <a:endParaRPr sz="1700" b="1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1ba08a9f38e_0_16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2" name="Google Shape;302;g1ba08a9f38e_0_16"/>
          <p:cNvPicPr preferRelativeResize="0"/>
          <p:nvPr/>
        </p:nvPicPr>
        <p:blipFill rotWithShape="1">
          <a:blip r:embed="rId3">
            <a:alphaModFix/>
          </a:blip>
          <a:srcRect l="15165" t="15407" r="35626" b="19391"/>
          <a:stretch/>
        </p:blipFill>
        <p:spPr>
          <a:xfrm>
            <a:off x="1969638" y="1707425"/>
            <a:ext cx="6012173" cy="4480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ba08a9f38e_0_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ct val="64705"/>
              <a:buFont typeface="Arial"/>
              <a:buNone/>
            </a:pPr>
            <a:r>
              <a:rPr lang="pt-BR" sz="1700" b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Distribuição espacial das taxas ajustadas de incidência por 100 mil mulheres, estimadas para o ano de 2023, segundo Unidade da Federação (neoplasia maligna do colo do útero) (INCA, 2022)</a:t>
            </a:r>
            <a:endParaRPr sz="1700" b="1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g1ba08a9f38e_0_8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0" name="Google Shape;310;g1ba08a9f38e_0_8"/>
          <p:cNvPicPr preferRelativeResize="0"/>
          <p:nvPr/>
        </p:nvPicPr>
        <p:blipFill rotWithShape="1">
          <a:blip r:embed="rId3">
            <a:alphaModFix/>
          </a:blip>
          <a:srcRect l="17869" t="24349" r="33926" b="17466"/>
          <a:stretch/>
        </p:blipFill>
        <p:spPr>
          <a:xfrm>
            <a:off x="1556500" y="1713500"/>
            <a:ext cx="6659899" cy="4521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pt-BR"/>
              <a:t>Avaliação da qualidade dos dados</a:t>
            </a:r>
            <a:endParaRPr/>
          </a:p>
        </p:txBody>
      </p:sp>
      <p:sp>
        <p:nvSpPr>
          <p:cNvPr id="316" name="Google Shape;316;p22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9495" t="27369" r="34335" b="20493"/>
          <a:stretch/>
        </p:blipFill>
        <p:spPr>
          <a:xfrm>
            <a:off x="449727" y="812472"/>
            <a:ext cx="8369808" cy="436988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4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327" name="Google Shape;327;p24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328" name="Google Shape;328;p24"/>
          <p:cNvPicPr preferRelativeResize="0"/>
          <p:nvPr/>
        </p:nvPicPr>
        <p:blipFill rotWithShape="1">
          <a:blip r:embed="rId3">
            <a:alphaModFix/>
          </a:blip>
          <a:srcRect l="1167" t="17037" r="46167" b="15852"/>
          <a:stretch/>
        </p:blipFill>
        <p:spPr>
          <a:xfrm>
            <a:off x="1949470" y="365125"/>
            <a:ext cx="8293060" cy="594423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9" name="Google Shape;329;p24"/>
          <p:cNvSpPr/>
          <p:nvPr/>
        </p:nvSpPr>
        <p:spPr>
          <a:xfrm>
            <a:off x="5141150" y="3282550"/>
            <a:ext cx="1150800" cy="5754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5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</a:pPr>
            <a:r>
              <a:rPr lang="pt-BR"/>
              <a:t>Descrição de iniquidades</a:t>
            </a:r>
            <a:endParaRPr/>
          </a:p>
        </p:txBody>
      </p:sp>
      <p:sp>
        <p:nvSpPr>
          <p:cNvPr id="335" name="Google Shape;335;p25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341" name="Google Shape;341;p26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342" name="Google Shape;342;p26"/>
          <p:cNvPicPr preferRelativeResize="0"/>
          <p:nvPr/>
        </p:nvPicPr>
        <p:blipFill rotWithShape="1">
          <a:blip r:embed="rId3">
            <a:alphaModFix/>
          </a:blip>
          <a:srcRect l="6875" t="17265" r="21249" b="24957"/>
          <a:stretch/>
        </p:blipFill>
        <p:spPr>
          <a:xfrm>
            <a:off x="746759" y="365125"/>
            <a:ext cx="8890519" cy="4020062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161" name="Google Shape;161;p3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162" name="Google Shape;162;p3" descr="Ascenção e queda da propaganda tabagista - Café Histór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43050" y="412063"/>
            <a:ext cx="6153150" cy="562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348" name="Google Shape;348;p27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349" name="Google Shape;349;p27"/>
          <p:cNvPicPr preferRelativeResize="0"/>
          <p:nvPr/>
        </p:nvPicPr>
        <p:blipFill rotWithShape="1">
          <a:blip r:embed="rId3">
            <a:alphaModFix/>
          </a:blip>
          <a:srcRect l="12212" t="14017" r="22596" b="6666"/>
          <a:stretch/>
        </p:blipFill>
        <p:spPr>
          <a:xfrm>
            <a:off x="940383" y="-7747"/>
            <a:ext cx="10032275" cy="6865747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8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</a:pPr>
            <a:r>
              <a:rPr lang="pt-BR"/>
              <a:t>Comparações internacionais</a:t>
            </a:r>
            <a:endParaRPr/>
          </a:p>
        </p:txBody>
      </p:sp>
      <p:sp>
        <p:nvSpPr>
          <p:cNvPr id="355" name="Google Shape;355;p28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9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361" name="Google Shape;361;p29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362" name="Google Shape;362;p29"/>
          <p:cNvPicPr preferRelativeResize="0"/>
          <p:nvPr/>
        </p:nvPicPr>
        <p:blipFill rotWithShape="1">
          <a:blip r:embed="rId3">
            <a:alphaModFix/>
          </a:blip>
          <a:srcRect l="1058" t="14818" r="13463" b="26323"/>
          <a:stretch/>
        </p:blipFill>
        <p:spPr>
          <a:xfrm>
            <a:off x="504094" y="570706"/>
            <a:ext cx="10421814" cy="4036463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0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368" name="Google Shape;368;p30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369" name="Google Shape;369;p30"/>
          <p:cNvPicPr preferRelativeResize="0"/>
          <p:nvPr/>
        </p:nvPicPr>
        <p:blipFill rotWithShape="1">
          <a:blip r:embed="rId3">
            <a:alphaModFix/>
          </a:blip>
          <a:srcRect l="7789" t="17778" r="21056" b="12649"/>
          <a:stretch/>
        </p:blipFill>
        <p:spPr>
          <a:xfrm>
            <a:off x="380422" y="239712"/>
            <a:ext cx="11597410" cy="637857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1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375" name="Google Shape;375;p31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376" name="Google Shape;376;p31"/>
          <p:cNvPicPr preferRelativeResize="0"/>
          <p:nvPr/>
        </p:nvPicPr>
        <p:blipFill rotWithShape="1">
          <a:blip r:embed="rId3">
            <a:alphaModFix/>
          </a:blip>
          <a:srcRect l="17115" t="14017" r="31153" b="8717"/>
          <a:stretch/>
        </p:blipFill>
        <p:spPr>
          <a:xfrm>
            <a:off x="1352417" y="-1"/>
            <a:ext cx="9350161" cy="7855527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382" name="Google Shape;382;p32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383" name="Google Shape;383;p32"/>
          <p:cNvPicPr preferRelativeResize="0"/>
          <p:nvPr/>
        </p:nvPicPr>
        <p:blipFill rotWithShape="1">
          <a:blip r:embed="rId3">
            <a:alphaModFix/>
          </a:blip>
          <a:srcRect l="1" t="19703" r="39165" b="23408"/>
          <a:stretch/>
        </p:blipFill>
        <p:spPr>
          <a:xfrm>
            <a:off x="838200" y="365125"/>
            <a:ext cx="10373138" cy="545655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4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389" name="Google Shape;389;p34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390" name="Google Shape;390;p34"/>
          <p:cNvPicPr preferRelativeResize="0"/>
          <p:nvPr/>
        </p:nvPicPr>
        <p:blipFill rotWithShape="1">
          <a:blip r:embed="rId3">
            <a:alphaModFix/>
          </a:blip>
          <a:srcRect l="16153" t="15213" r="21249" b="12992"/>
          <a:stretch/>
        </p:blipFill>
        <p:spPr>
          <a:xfrm>
            <a:off x="1165860" y="248265"/>
            <a:ext cx="9860280" cy="636147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ba08a9f38e_0_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Estudo dos determinantes</a:t>
            </a:r>
            <a:endParaRPr/>
          </a:p>
        </p:txBody>
      </p:sp>
      <p:sp>
        <p:nvSpPr>
          <p:cNvPr id="397" name="Google Shape;397;g1ba08a9f38e_0_2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pt-BR"/>
              <a:t>Estudos dos determinantes em câncer</a:t>
            </a:r>
            <a:endParaRPr/>
          </a:p>
        </p:txBody>
      </p:sp>
      <p:sp>
        <p:nvSpPr>
          <p:cNvPr id="403" name="Google Shape;403;p35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920"/>
              <a:buChar char="►"/>
            </a:pPr>
            <a:r>
              <a:rPr lang="pt-BR" sz="2400"/>
              <a:t>Identificam fatores de risco e fatores prognósticos, bem como “causas de causas”</a:t>
            </a:r>
            <a:endParaRPr/>
          </a:p>
          <a:p>
            <a:pPr marL="342900" lvl="0" indent="-220980" algn="l" rtl="0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endParaRPr sz="24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pt-BR" sz="2400"/>
              <a:t>Estudam a interrelação entre as causas</a:t>
            </a:r>
            <a:endParaRPr/>
          </a:p>
          <a:p>
            <a:pPr marL="342900" lvl="0" indent="-220980" algn="l" rtl="0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endParaRPr sz="24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pt-BR" sz="2400"/>
              <a:t>Identificam potenciais focos para ações preventivas nos três níveis de prevenção (evidência para intervenção)</a:t>
            </a:r>
            <a:endParaRPr/>
          </a:p>
          <a:p>
            <a:pPr marL="342900" lvl="0" indent="-220980" algn="l" rtl="0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endParaRPr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6"/>
          <p:cNvSpPr txBox="1">
            <a:spLocks noGrp="1"/>
          </p:cNvSpPr>
          <p:nvPr>
            <p:ph type="title"/>
          </p:nvPr>
        </p:nvSpPr>
        <p:spPr>
          <a:xfrm>
            <a:off x="677334" y="2159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r>
              <a:rPr lang="pt-BR"/>
              <a:t>Desafios do estudo dos determinantes em câncer</a:t>
            </a:r>
            <a:br>
              <a:rPr lang="pt-BR"/>
            </a:br>
            <a:endParaRPr/>
          </a:p>
        </p:txBody>
      </p:sp>
      <p:sp>
        <p:nvSpPr>
          <p:cNvPr id="410" name="Google Shape;410;p36"/>
          <p:cNvSpPr txBox="1">
            <a:spLocks noGrp="1"/>
          </p:cNvSpPr>
          <p:nvPr>
            <p:ph type="body" idx="1"/>
          </p:nvPr>
        </p:nvSpPr>
        <p:spPr>
          <a:xfrm>
            <a:off x="317500" y="1638300"/>
            <a:ext cx="11303000" cy="5219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Font typeface="Trebuchet MS"/>
              <a:buChar char="-"/>
            </a:pPr>
            <a:r>
              <a:rPr lang="pt-BR" sz="2000"/>
              <a:t>Multicausalidade / complexidade causal (confusão)</a:t>
            </a:r>
            <a:endParaRPr/>
          </a:p>
          <a:p>
            <a:pPr marL="342900" lvl="0" indent="-241300" algn="l" rtl="0">
              <a:spcBef>
                <a:spcPts val="1000"/>
              </a:spcBef>
              <a:spcAft>
                <a:spcPts val="0"/>
              </a:spcAft>
              <a:buSzPts val="1600"/>
              <a:buFont typeface="Trebuchet MS"/>
              <a:buNone/>
            </a:pPr>
            <a:endParaRPr sz="20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Font typeface="Trebuchet MS"/>
              <a:buChar char="-"/>
            </a:pPr>
            <a:r>
              <a:rPr lang="pt-BR" sz="2000"/>
              <a:t>Fase de susceptibilidade, pré-clínica e clínica alongadas</a:t>
            </a:r>
            <a:endParaRPr/>
          </a:p>
          <a:p>
            <a:pPr marL="342900" lvl="0" indent="-241300" algn="l" rtl="0">
              <a:spcBef>
                <a:spcPts val="1000"/>
              </a:spcBef>
              <a:spcAft>
                <a:spcPts val="0"/>
              </a:spcAft>
              <a:buSzPts val="1600"/>
              <a:buFont typeface="Trebuchet MS"/>
              <a:buNone/>
            </a:pPr>
            <a:endParaRPr sz="20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Font typeface="Trebuchet MS"/>
              <a:buChar char="-"/>
            </a:pPr>
            <a:r>
              <a:rPr lang="pt-BR" sz="2000"/>
              <a:t>Acumulação de fatores determinantes ao longo da vida e efeitos e interações diferentes dependendo do momento da exposição</a:t>
            </a:r>
            <a:endParaRPr/>
          </a:p>
          <a:p>
            <a:pPr marL="342900" lvl="0" indent="-241300" algn="l" rtl="0">
              <a:spcBef>
                <a:spcPts val="1000"/>
              </a:spcBef>
              <a:spcAft>
                <a:spcPts val="0"/>
              </a:spcAft>
              <a:buSzPts val="1600"/>
              <a:buFont typeface="Trebuchet MS"/>
              <a:buNone/>
            </a:pPr>
            <a:endParaRPr sz="20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Font typeface="Trebuchet MS"/>
              <a:buChar char="-"/>
            </a:pPr>
            <a:r>
              <a:rPr lang="pt-BR" sz="2000"/>
              <a:t>Programação metabólica (não apenas o momento de uma exposição pode afetar o efeito de outra exposição)</a:t>
            </a:r>
            <a:endParaRPr/>
          </a:p>
          <a:p>
            <a:pPr marL="342900" lvl="0" indent="-241300" algn="l" rtl="0">
              <a:spcBef>
                <a:spcPts val="1000"/>
              </a:spcBef>
              <a:spcAft>
                <a:spcPts val="0"/>
              </a:spcAft>
              <a:buSzPts val="1600"/>
              <a:buFont typeface="Trebuchet MS"/>
              <a:buNone/>
            </a:pPr>
            <a:endParaRPr sz="20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Font typeface="Trebuchet MS"/>
              <a:buChar char="-"/>
            </a:pPr>
            <a:r>
              <a:rPr lang="pt-BR" sz="2000"/>
              <a:t>Existência e relação entre fatores de risco em diferentes níveis</a:t>
            </a:r>
            <a:endParaRPr/>
          </a:p>
          <a:p>
            <a:pPr marL="342900" lvl="0" indent="-241300" algn="l" rtl="0">
              <a:spcBef>
                <a:spcPts val="1000"/>
              </a:spcBef>
              <a:spcAft>
                <a:spcPts val="0"/>
              </a:spcAft>
              <a:buSzPts val="1600"/>
              <a:buFont typeface="Trebuchet MS"/>
              <a:buNone/>
            </a:pPr>
            <a:endParaRPr sz="2000"/>
          </a:p>
          <a:p>
            <a:pPr marL="342900" lvl="0" indent="-241300" algn="l" rtl="0">
              <a:spcBef>
                <a:spcPts val="1000"/>
              </a:spcBef>
              <a:spcAft>
                <a:spcPts val="0"/>
              </a:spcAft>
              <a:buSzPts val="1600"/>
              <a:buFont typeface="Trebuchet MS"/>
              <a:buNone/>
            </a:pPr>
            <a:endParaRPr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168" name="Google Shape;168;p4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169" name="Google Shape;169;p4" descr="Propagandas de cigarro - 29/08/2011 - Guia - Fotografia - Folha de S.Paul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2270" y="-187803"/>
            <a:ext cx="5187462" cy="7781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pt-BR"/>
              <a:t>Aspectos atuais dos estudos dos determinantes</a:t>
            </a:r>
            <a:endParaRPr/>
          </a:p>
        </p:txBody>
      </p:sp>
      <p:sp>
        <p:nvSpPr>
          <p:cNvPr id="416" name="Google Shape;416;p37"/>
          <p:cNvSpPr txBox="1">
            <a:spLocks noGrp="1"/>
          </p:cNvSpPr>
          <p:nvPr>
            <p:ph type="body" idx="1"/>
          </p:nvPr>
        </p:nvSpPr>
        <p:spPr>
          <a:xfrm>
            <a:off x="0" y="2170421"/>
            <a:ext cx="10079157" cy="3856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SzPts val="1920"/>
              <a:buChar char="►"/>
            </a:pPr>
            <a:r>
              <a:rPr lang="pt-BR" sz="2400"/>
              <a:t>Grandes bancos de dados (pooled analyses)- Homogeneidades e heterogeneidades com maior comparabilidade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pt-BR" sz="2400"/>
              <a:t>Arcabouço estatístico e epidemiológico para avaliar inter-relação entre causas em diversos níveis (molecular, estilo de vida e contextuais).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pt-BR" sz="2400"/>
              <a:t>Produção de conhecimento que importe e seja de fácil utilização para a mesa de decisão em políticas públicas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pt-BR" sz="2400"/>
              <a:t>Apresentação dos resultados de forma inteligível a </a:t>
            </a:r>
            <a:r>
              <a:rPr lang="pt-BR" sz="2400" i="1"/>
              <a:t>advocacy</a:t>
            </a:r>
            <a:r>
              <a:rPr lang="pt-BR" sz="2400"/>
              <a:t> e tomadores de decisão em saúde e outros atores.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8"/>
          <p:cNvSpPr txBox="1"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pt-BR"/>
              <a:t>Janet Lane-Claypon</a:t>
            </a:r>
            <a:br>
              <a:rPr lang="pt-BR"/>
            </a:br>
            <a:endParaRPr/>
          </a:p>
        </p:txBody>
      </p:sp>
      <p:sp>
        <p:nvSpPr>
          <p:cNvPr id="422" name="Google Shape;422;p38"/>
          <p:cNvSpPr txBox="1">
            <a:spLocks noGrp="1"/>
          </p:cNvSpPr>
          <p:nvPr>
            <p:ph type="body" idx="1"/>
          </p:nvPr>
        </p:nvSpPr>
        <p:spPr>
          <a:xfrm>
            <a:off x="523010" y="2042754"/>
            <a:ext cx="609253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pt-BR"/>
              <a:t>- O estudo das doenças crônicas contribuiu para o desenvolvimento do método epidemiológico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pt-BR"/>
              <a:t>-Primeiro estudo do tipo caso-controle publicado sobre a relação entre fatores reprodutivos e câncer de mama</a:t>
            </a:r>
            <a:endParaRPr/>
          </a:p>
        </p:txBody>
      </p:sp>
      <p:pic>
        <p:nvPicPr>
          <p:cNvPr id="423" name="Google Shape;423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16127" y="735212"/>
            <a:ext cx="4507057" cy="538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9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</a:pPr>
            <a:r>
              <a:rPr lang="pt-BR"/>
              <a:t>Determinantes da ocorrência do câncer</a:t>
            </a:r>
            <a:endParaRPr/>
          </a:p>
        </p:txBody>
      </p:sp>
      <p:sp>
        <p:nvSpPr>
          <p:cNvPr id="429" name="Google Shape;429;p39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0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435" name="Google Shape;435;p40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436" name="Google Shape;436;p40"/>
          <p:cNvPicPr preferRelativeResize="0"/>
          <p:nvPr/>
        </p:nvPicPr>
        <p:blipFill rotWithShape="1">
          <a:blip r:embed="rId3">
            <a:alphaModFix/>
          </a:blip>
          <a:srcRect l="12416" t="26620" r="12333" b="30518"/>
          <a:stretch/>
        </p:blipFill>
        <p:spPr>
          <a:xfrm>
            <a:off x="426719" y="365125"/>
            <a:ext cx="10300231" cy="3300096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1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442" name="Google Shape;442;p41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443" name="Google Shape;443;p41"/>
          <p:cNvPicPr preferRelativeResize="0"/>
          <p:nvPr/>
        </p:nvPicPr>
        <p:blipFill rotWithShape="1">
          <a:blip r:embed="rId3">
            <a:alphaModFix/>
          </a:blip>
          <a:srcRect l="19583" t="17778" r="21833" b="5323"/>
          <a:stretch/>
        </p:blipFill>
        <p:spPr>
          <a:xfrm>
            <a:off x="2326640" y="225786"/>
            <a:ext cx="8676640" cy="6406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450" name="Google Shape;450;p42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451" name="Google Shape;451;p42"/>
          <p:cNvPicPr preferRelativeResize="0"/>
          <p:nvPr/>
        </p:nvPicPr>
        <p:blipFill rotWithShape="1">
          <a:blip r:embed="rId3">
            <a:alphaModFix/>
          </a:blip>
          <a:srcRect l="20416" t="14565" r="20915" b="5277"/>
          <a:stretch/>
        </p:blipFill>
        <p:spPr>
          <a:xfrm>
            <a:off x="1541493" y="98742"/>
            <a:ext cx="9109014" cy="7000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pt-BR" i="1"/>
              <a:t>Pooled analyses (possibilidade de análise de grandes bancos de dados)</a:t>
            </a:r>
            <a:endParaRPr i="1"/>
          </a:p>
        </p:txBody>
      </p:sp>
      <p:sp>
        <p:nvSpPr>
          <p:cNvPr id="457" name="Google Shape;457;p43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sp>
        <p:nvSpPr>
          <p:cNvPr id="458" name="Google Shape;458;p43"/>
          <p:cNvSpPr txBox="1"/>
          <p:nvPr/>
        </p:nvSpPr>
        <p:spPr>
          <a:xfrm>
            <a:off x="4178950" y="990500"/>
            <a:ext cx="543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4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464" name="Google Shape;464;p44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465" name="Google Shape;465;p44"/>
          <p:cNvPicPr preferRelativeResize="0"/>
          <p:nvPr/>
        </p:nvPicPr>
        <p:blipFill rotWithShape="1">
          <a:blip r:embed="rId3">
            <a:alphaModFix/>
          </a:blip>
          <a:srcRect l="26249" t="17778" r="28558" b="6667"/>
          <a:stretch/>
        </p:blipFill>
        <p:spPr>
          <a:xfrm>
            <a:off x="1348153" y="266545"/>
            <a:ext cx="6725583" cy="6324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ba08a9f38e_0_10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g1ba08a9f38e_0_105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3" name="Google Shape;473;g1ba08a9f38e_0_105"/>
          <p:cNvPicPr preferRelativeResize="0"/>
          <p:nvPr/>
        </p:nvPicPr>
        <p:blipFill rotWithShape="1">
          <a:blip r:embed="rId3">
            <a:alphaModFix/>
          </a:blip>
          <a:srcRect l="16371" t="24237" r="819" b="7099"/>
          <a:stretch/>
        </p:blipFill>
        <p:spPr>
          <a:xfrm>
            <a:off x="315200" y="391625"/>
            <a:ext cx="11570424" cy="5396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5"/>
          <p:cNvSpPr txBox="1">
            <a:spLocks noGrp="1"/>
          </p:cNvSpPr>
          <p:nvPr>
            <p:ph type="title"/>
          </p:nvPr>
        </p:nvSpPr>
        <p:spPr>
          <a:xfrm>
            <a:off x="677325" y="609600"/>
            <a:ext cx="5865600" cy="17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pt-BR"/>
              <a:t>Potencial dos estudos sobre fatores de risco para a prevenção</a:t>
            </a:r>
            <a:endParaRPr/>
          </a:p>
        </p:txBody>
      </p:sp>
      <p:sp>
        <p:nvSpPr>
          <p:cNvPr id="479" name="Google Shape;479;p45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480" name="Google Shape;480;p45"/>
          <p:cNvPicPr preferRelativeResize="0"/>
          <p:nvPr/>
        </p:nvPicPr>
        <p:blipFill rotWithShape="1">
          <a:blip r:embed="rId3">
            <a:alphaModFix/>
          </a:blip>
          <a:srcRect l="30447" t="12138" r="34626" b="12038"/>
          <a:stretch/>
        </p:blipFill>
        <p:spPr>
          <a:xfrm>
            <a:off x="6724145" y="315233"/>
            <a:ext cx="5099714" cy="6227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175" name="Google Shape;175;p5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176" name="Google Shape;176;p5" descr="Uma breve história da luta contra o fumo: da regra à exceçã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0704" y="485319"/>
            <a:ext cx="8949055" cy="5041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487" name="Google Shape;487;p46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488" name="Google Shape;488;p46"/>
          <p:cNvPicPr preferRelativeResize="0"/>
          <p:nvPr/>
        </p:nvPicPr>
        <p:blipFill rotWithShape="1">
          <a:blip r:embed="rId3">
            <a:alphaModFix/>
          </a:blip>
          <a:srcRect l="12537" t="24875" r="33395" b="46667"/>
          <a:stretch/>
        </p:blipFill>
        <p:spPr>
          <a:xfrm>
            <a:off x="504965" y="1705970"/>
            <a:ext cx="10881453" cy="3221631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89" name="Google Shape;489;p46"/>
          <p:cNvSpPr txBox="1"/>
          <p:nvPr/>
        </p:nvSpPr>
        <p:spPr>
          <a:xfrm>
            <a:off x="6348600" y="5575075"/>
            <a:ext cx="543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Trebuchet MS"/>
                <a:ea typeface="Trebuchet MS"/>
                <a:cs typeface="Trebuchet MS"/>
                <a:sym typeface="Trebuchet MS"/>
              </a:rPr>
              <a:t>Fonte: HTTP://IARC.WHO.FR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4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pt-BR"/>
              <a:t>Fatores prognósticos do câncer</a:t>
            </a:r>
            <a:endParaRPr/>
          </a:p>
        </p:txBody>
      </p:sp>
      <p:sp>
        <p:nvSpPr>
          <p:cNvPr id="495" name="Google Shape;495;p47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Sobrevida</a:t>
            </a:r>
            <a:endParaRPr/>
          </a:p>
          <a:p>
            <a:pPr marL="3429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Qualidade de vida </a:t>
            </a:r>
            <a:endParaRPr/>
          </a:p>
          <a:p>
            <a:pPr marL="3429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Estudos com fatores em níveis distintos (fatores moleculares, demográficos, estilo de vida, contextuais)</a:t>
            </a:r>
            <a:endParaRPr/>
          </a:p>
          <a:p>
            <a:pPr marL="3429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1ba08a9f38e_0_29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g1ba08a9f38e_0_29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3" name="Google Shape;503;g1ba08a9f38e_0_29"/>
          <p:cNvPicPr preferRelativeResize="0"/>
          <p:nvPr/>
        </p:nvPicPr>
        <p:blipFill rotWithShape="1">
          <a:blip r:embed="rId3">
            <a:alphaModFix/>
          </a:blip>
          <a:srcRect l="9747" t="27375" r="37792" b="4947"/>
          <a:stretch/>
        </p:blipFill>
        <p:spPr>
          <a:xfrm>
            <a:off x="999925" y="462250"/>
            <a:ext cx="6395774" cy="4641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1ba08a9f38e_0_4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g1ba08a9f38e_0_47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1" name="Google Shape;511;g1ba08a9f38e_0_47"/>
          <p:cNvPicPr preferRelativeResize="0"/>
          <p:nvPr/>
        </p:nvPicPr>
        <p:blipFill rotWithShape="1">
          <a:blip r:embed="rId3">
            <a:alphaModFix/>
          </a:blip>
          <a:srcRect l="10603" t="35213" r="38562" b="29572"/>
          <a:stretch/>
        </p:blipFill>
        <p:spPr>
          <a:xfrm>
            <a:off x="905600" y="1184874"/>
            <a:ext cx="9959702" cy="3880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4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517" name="Google Shape;517;p48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518" name="Google Shape;518;p48"/>
          <p:cNvPicPr preferRelativeResize="0"/>
          <p:nvPr/>
        </p:nvPicPr>
        <p:blipFill rotWithShape="1">
          <a:blip r:embed="rId3">
            <a:alphaModFix/>
          </a:blip>
          <a:srcRect l="8333" t="21332" r="10000" b="20889"/>
          <a:stretch/>
        </p:blipFill>
        <p:spPr>
          <a:xfrm>
            <a:off x="629920" y="558800"/>
            <a:ext cx="9956800" cy="39624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49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524" name="Google Shape;524;p49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525" name="Google Shape;525;p49"/>
          <p:cNvPicPr preferRelativeResize="0"/>
          <p:nvPr/>
        </p:nvPicPr>
        <p:blipFill rotWithShape="1">
          <a:blip r:embed="rId3">
            <a:alphaModFix/>
          </a:blip>
          <a:srcRect l="10250" t="15852" r="12583" b="9930"/>
          <a:stretch/>
        </p:blipFill>
        <p:spPr>
          <a:xfrm>
            <a:off x="487681" y="332975"/>
            <a:ext cx="11386074" cy="615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0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531" name="Google Shape;531;p50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532" name="Google Shape;532;p50"/>
          <p:cNvPicPr preferRelativeResize="0"/>
          <p:nvPr/>
        </p:nvPicPr>
        <p:blipFill rotWithShape="1">
          <a:blip r:embed="rId3">
            <a:alphaModFix/>
          </a:blip>
          <a:srcRect l="21584" t="24652" r="22998" b="11897"/>
          <a:stretch/>
        </p:blipFill>
        <p:spPr>
          <a:xfrm>
            <a:off x="883920" y="476829"/>
            <a:ext cx="9514840" cy="6127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1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pt-BR"/>
              <a:t>Aplicação do conhecimento dos estudos epidemiológicos</a:t>
            </a:r>
            <a:endParaRPr/>
          </a:p>
        </p:txBody>
      </p:sp>
      <p:sp>
        <p:nvSpPr>
          <p:cNvPr id="538" name="Google Shape;538;p51"/>
          <p:cNvSpPr txBox="1">
            <a:spLocks noGrp="1"/>
          </p:cNvSpPr>
          <p:nvPr>
            <p:ph type="body" idx="1"/>
          </p:nvPr>
        </p:nvSpPr>
        <p:spPr>
          <a:xfrm>
            <a:off x="765825" y="2101595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Estudos de avaliação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Ciência da Implementação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Pesquisa que importa ( Research that matters)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742950" lvl="1" indent="-204469" algn="l" rtl="0">
              <a:spcBef>
                <a:spcPts val="1000"/>
              </a:spcBef>
              <a:spcAft>
                <a:spcPts val="0"/>
              </a:spcAft>
              <a:buSzPts val="1280"/>
              <a:buNone/>
            </a:pPr>
            <a:endParaRPr/>
          </a:p>
        </p:txBody>
      </p:sp>
      <p:sp>
        <p:nvSpPr>
          <p:cNvPr id="539" name="Google Shape;539;p51"/>
          <p:cNvSpPr txBox="1"/>
          <p:nvPr/>
        </p:nvSpPr>
        <p:spPr>
          <a:xfrm>
            <a:off x="1265702" y="4540900"/>
            <a:ext cx="9660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</a:rPr>
              <a:t>Perspectivas futuras: </a:t>
            </a:r>
            <a:r>
              <a:rPr lang="pt-B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Controle do Câncer no estado de São Paulo (ConeCta-SP): do conhecimento à ação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Projeto FAPESP: </a:t>
            </a: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21/11794-4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pt-BR"/>
              <a:t>Num mundo onde a epidemiologia do câncer se desenvolveu e aperfeiçoou...</a:t>
            </a:r>
            <a:endParaRPr/>
          </a:p>
        </p:txBody>
      </p:sp>
      <p:sp>
        <p:nvSpPr>
          <p:cNvPr id="545" name="Google Shape;545;p52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3"/>
          <p:cNvSpPr txBox="1">
            <a:spLocks noGrp="1"/>
          </p:cNvSpPr>
          <p:nvPr>
            <p:ph type="title"/>
          </p:nvPr>
        </p:nvSpPr>
        <p:spPr>
          <a:xfrm>
            <a:off x="677334" y="340291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pt-BR"/>
              <a:t>Objetivos do desenvolvimento sustentável</a:t>
            </a:r>
            <a:endParaRPr/>
          </a:p>
        </p:txBody>
      </p:sp>
      <p:sp>
        <p:nvSpPr>
          <p:cNvPr id="551" name="Google Shape;551;p53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552" name="Google Shape;552;p53" descr="O que são os ODS?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5729" y="1930400"/>
            <a:ext cx="8760542" cy="4380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182" name="Google Shape;182;p6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183" name="Google Shape;183;p6" descr="Propaganda antiga da Nestlé promovendo o Leite Ninho em 19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1238" y="0"/>
            <a:ext cx="5254624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4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pt-BR"/>
              <a:t>Objetivos do desenvolvimento sustentável</a:t>
            </a:r>
            <a:endParaRPr/>
          </a:p>
        </p:txBody>
      </p:sp>
      <p:sp>
        <p:nvSpPr>
          <p:cNvPr id="558" name="Google Shape;558;p54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Item </a:t>
            </a:r>
            <a:r>
              <a:rPr lang="pt-BR" b="1"/>
              <a:t>3.4</a:t>
            </a:r>
            <a:r>
              <a:rPr lang="pt-BR"/>
              <a:t>. (Saúde e bem-estar)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Até 2030, reduzir em um terço a mortalidade prematura por doenças não transmissíveis via prevenção e tratamento, e promover a saúde mental e o bem-estar</a:t>
            </a:r>
            <a:endParaRPr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 b="1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3.9 </a:t>
            </a:r>
            <a:r>
              <a:rPr lang="pt-BR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Até 2030, reduzir substancialmente o número de mortes e doenças por produtos químicos perigosos, contaminação e poluição do ar e água do solo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 b="1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3.a </a:t>
            </a:r>
            <a:r>
              <a:rPr lang="pt-BR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Fortalecer a implementação da Convenção-Quadro para o Controle do Tabaco em todos os países, conforme apropriado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564" name="Google Shape;564;p55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565" name="Google Shape;565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07813" y="0"/>
            <a:ext cx="5136107" cy="6848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5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571" name="Google Shape;571;p56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572" name="Google Shape;572;p56"/>
          <p:cNvPicPr preferRelativeResize="0"/>
          <p:nvPr/>
        </p:nvPicPr>
        <p:blipFill rotWithShape="1">
          <a:blip r:embed="rId3">
            <a:alphaModFix/>
          </a:blip>
          <a:srcRect l="16006" t="15920" r="38097" b="18607"/>
          <a:stretch/>
        </p:blipFill>
        <p:spPr>
          <a:xfrm>
            <a:off x="1772553" y="192242"/>
            <a:ext cx="8067298" cy="6473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5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578" name="Google Shape;578;p57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579" name="Google Shape;579;p57"/>
          <p:cNvPicPr preferRelativeResize="0"/>
          <p:nvPr/>
        </p:nvPicPr>
        <p:blipFill rotWithShape="1">
          <a:blip r:embed="rId3">
            <a:alphaModFix/>
          </a:blip>
          <a:srcRect l="22500" t="15920" r="44701" b="8888"/>
          <a:stretch/>
        </p:blipFill>
        <p:spPr>
          <a:xfrm>
            <a:off x="5145206" y="49944"/>
            <a:ext cx="5240740" cy="675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58"/>
          <p:cNvSpPr txBox="1">
            <a:spLocks noGrp="1"/>
          </p:cNvSpPr>
          <p:nvPr>
            <p:ph type="title"/>
          </p:nvPr>
        </p:nvSpPr>
        <p:spPr>
          <a:xfrm>
            <a:off x="441358" y="2231922"/>
            <a:ext cx="1033479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pt-BR"/>
              <a:t>Seria essa uma relação causal entre a epidemiologia e a produção de políticas públicas baseadas em evidência em saúde? Obrigada!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190" name="Google Shape;190;p7" descr="Nenhuma descrição de foto disponível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2148" y="42311"/>
            <a:ext cx="5014050" cy="677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8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r>
              <a:rPr lang="pt-BR"/>
              <a:t>Contribuições da epidemiologia para a prevenção e o controle </a:t>
            </a:r>
            <a:br>
              <a:rPr lang="pt-BR"/>
            </a:br>
            <a:r>
              <a:rPr lang="pt-BR"/>
              <a:t>do câncer </a:t>
            </a:r>
            <a:endParaRPr/>
          </a:p>
        </p:txBody>
      </p:sp>
      <p:sp>
        <p:nvSpPr>
          <p:cNvPr id="196" name="Google Shape;196;p8"/>
          <p:cNvSpPr txBox="1">
            <a:spLocks noGrp="1"/>
          </p:cNvSpPr>
          <p:nvPr>
            <p:ph type="subTitle" idx="1"/>
          </p:nvPr>
        </p:nvSpPr>
        <p:spPr>
          <a:xfrm>
            <a:off x="215450" y="4203650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pt-BR"/>
              <a:t>Tatiana Natasha Toporcov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202" name="Google Shape;202;p9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51459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203" name="Google Shape;203;p9"/>
          <p:cNvPicPr preferRelativeResize="0"/>
          <p:nvPr/>
        </p:nvPicPr>
        <p:blipFill rotWithShape="1">
          <a:blip r:embed="rId3">
            <a:alphaModFix/>
          </a:blip>
          <a:srcRect l="9036" t="16723" r="21827" b="7159"/>
          <a:stretch/>
        </p:blipFill>
        <p:spPr>
          <a:xfrm>
            <a:off x="988621" y="413804"/>
            <a:ext cx="9519139" cy="5895234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9"/>
          <p:cNvSpPr txBox="1"/>
          <p:nvPr/>
        </p:nvSpPr>
        <p:spPr>
          <a:xfrm>
            <a:off x="9820050" y="55500"/>
            <a:ext cx="2320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highlight>
                  <a:srgbClr val="FFFF00"/>
                </a:highlight>
                <a:latin typeface="Trebuchet MS"/>
                <a:ea typeface="Trebuchet MS"/>
                <a:cs typeface="Trebuchet MS"/>
                <a:sym typeface="Trebuchet MS"/>
              </a:rPr>
              <a:t>Potencialidades</a:t>
            </a:r>
            <a:endParaRPr sz="2400">
              <a:highlight>
                <a:srgbClr val="FFFF00"/>
              </a:highlight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acetado">
  <a:themeElements>
    <a:clrScheme name="Facetado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810</Words>
  <Application>Microsoft Office PowerPoint</Application>
  <PresentationFormat>Widescreen</PresentationFormat>
  <Paragraphs>126</Paragraphs>
  <Slides>64</Slides>
  <Notes>64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64</vt:i4>
      </vt:variant>
    </vt:vector>
  </HeadingPairs>
  <TitlesOfParts>
    <vt:vector size="70" baseType="lpstr">
      <vt:lpstr>Arial</vt:lpstr>
      <vt:lpstr>Trebuchet MS</vt:lpstr>
      <vt:lpstr>Calibri</vt:lpstr>
      <vt:lpstr>Noto Sans Symbols</vt:lpstr>
      <vt:lpstr>Roboto</vt:lpstr>
      <vt:lpstr>Facetado</vt:lpstr>
      <vt:lpstr>Apresentação do PowerPoint</vt:lpstr>
      <vt:lpstr>Como seria o mundo sem o avanço da epidemiologia...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Contribuições da epidemiologia para a prevenção e o controle  do câncer </vt:lpstr>
      <vt:lpstr>Apresentação do PowerPoint</vt:lpstr>
      <vt:lpstr>Apresentação do PowerPoint</vt:lpstr>
      <vt:lpstr>Definição de epidemiologia</vt:lpstr>
      <vt:lpstr>Evidência </vt:lpstr>
      <vt:lpstr>Estudos epidemiológicos Potencialidades, desafios e aspectos atuais</vt:lpstr>
      <vt:lpstr>Ocorrência e distribuição</vt:lpstr>
      <vt:lpstr>Ocorrência e distribuição Desafios, aspectos atuais e potencialidades</vt:lpstr>
      <vt:lpstr> Vigilância epidemiológica do câncer e seus fatores de risco</vt:lpstr>
      <vt:lpstr>Apresentação do PowerPoint</vt:lpstr>
      <vt:lpstr>Câncer</vt:lpstr>
      <vt:lpstr>Apresentação do PowerPoint</vt:lpstr>
      <vt:lpstr>Apresentação do PowerPoint</vt:lpstr>
      <vt:lpstr>Apresentação do PowerPoint</vt:lpstr>
      <vt:lpstr>Apresentação do PowerPoint</vt:lpstr>
      <vt:lpstr>Distribuição espacial das taxas ajustadas de incidência por 100 mil mulheres, estimadas para o ano de 2023, segundo Unidade da Federação (neoplasia maligna da mama feminina) (INCA, 2022) </vt:lpstr>
      <vt:lpstr>Distribuição espacial das taxas ajustadas de incidência por 100 mil mulheres, estimadas para o ano de 2023, segundo Unidade da Federação (neoplasia maligna do colo do útero) (INCA, 2022) </vt:lpstr>
      <vt:lpstr>Avaliação da qualidade dos dados</vt:lpstr>
      <vt:lpstr>Apresentação do PowerPoint</vt:lpstr>
      <vt:lpstr>Apresentação do PowerPoint</vt:lpstr>
      <vt:lpstr>Descrição de iniquidades</vt:lpstr>
      <vt:lpstr>Apresentação do PowerPoint</vt:lpstr>
      <vt:lpstr>Apresentação do PowerPoint</vt:lpstr>
      <vt:lpstr>Comparações internacionais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Estudo dos determinantes</vt:lpstr>
      <vt:lpstr>Estudos dos determinantes em câncer</vt:lpstr>
      <vt:lpstr>Desafios do estudo dos determinantes em câncer </vt:lpstr>
      <vt:lpstr>Aspectos atuais dos estudos dos determinantes</vt:lpstr>
      <vt:lpstr>Janet Lane-Claypon </vt:lpstr>
      <vt:lpstr>Determinantes da ocorrência do câncer</vt:lpstr>
      <vt:lpstr>Apresentação do PowerPoint</vt:lpstr>
      <vt:lpstr>Apresentação do PowerPoint</vt:lpstr>
      <vt:lpstr>Apresentação do PowerPoint</vt:lpstr>
      <vt:lpstr>Pooled analyses (possibilidade de análise de grandes bancos de dados)</vt:lpstr>
      <vt:lpstr>Apresentação do PowerPoint</vt:lpstr>
      <vt:lpstr>Apresentação do PowerPoint</vt:lpstr>
      <vt:lpstr>Potencial dos estudos sobre fatores de risco para a prevenção</vt:lpstr>
      <vt:lpstr>Apresentação do PowerPoint</vt:lpstr>
      <vt:lpstr>Fatores prognósticos do câncer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Aplicação do conhecimento dos estudos epidemiológicos</vt:lpstr>
      <vt:lpstr>Num mundo onde a epidemiologia do câncer se desenvolveu e aperfeiçoou...</vt:lpstr>
      <vt:lpstr>Objetivos do desenvolvimento sustentável</vt:lpstr>
      <vt:lpstr>Objetivos do desenvolvimento sustentável</vt:lpstr>
      <vt:lpstr>Apresentação do PowerPoint</vt:lpstr>
      <vt:lpstr>Apresentação do PowerPoint</vt:lpstr>
      <vt:lpstr>Apresentação do PowerPoint</vt:lpstr>
      <vt:lpstr>Seria essa uma relação causal entre a epidemiologia e a produção de políticas públicas baseadas em evidência em saúde? Obrigada!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Tatiana</dc:creator>
  <cp:lastModifiedBy>Sala Odair Pacheco Pedroso</cp:lastModifiedBy>
  <cp:revision>2</cp:revision>
  <dcterms:created xsi:type="dcterms:W3CDTF">2022-11-25T15:21:10Z</dcterms:created>
  <dcterms:modified xsi:type="dcterms:W3CDTF">2023-04-15T14:18:19Z</dcterms:modified>
</cp:coreProperties>
</file>