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5" r:id="rId9"/>
    <p:sldId id="263" r:id="rId10"/>
    <p:sldId id="264" r:id="rId1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5AA0D42E-0449-4C51-9D98-E6E3DA744041}" type="datetimeFigureOut">
              <a:rPr lang="pt-BR" smtClean="0"/>
              <a:t>24/09/2018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CD67C2E-07F1-43A6-A12F-B07592709CCA}" type="slidenum">
              <a:rPr lang="pt-BR" smtClean="0"/>
              <a:t>‹nº›</a:t>
            </a:fld>
            <a:endParaRPr lang="pt-BR"/>
          </a:p>
        </p:txBody>
      </p:sp>
    </p:spTree>
    <p:extLst>
      <p:ext uri="{BB962C8B-B14F-4D97-AF65-F5344CB8AC3E}">
        <p14:creationId xmlns:p14="http://schemas.microsoft.com/office/powerpoint/2010/main" val="2420309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AA0D42E-0449-4C51-9D98-E6E3DA744041}" type="datetimeFigureOut">
              <a:rPr lang="pt-BR" smtClean="0"/>
              <a:t>24/09/2018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CD67C2E-07F1-43A6-A12F-B07592709CCA}" type="slidenum">
              <a:rPr lang="pt-BR" smtClean="0"/>
              <a:t>‹nº›</a:t>
            </a:fld>
            <a:endParaRPr lang="pt-BR"/>
          </a:p>
        </p:txBody>
      </p:sp>
    </p:spTree>
    <p:extLst>
      <p:ext uri="{BB962C8B-B14F-4D97-AF65-F5344CB8AC3E}">
        <p14:creationId xmlns:p14="http://schemas.microsoft.com/office/powerpoint/2010/main" val="2190462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AA0D42E-0449-4C51-9D98-E6E3DA744041}" type="datetimeFigureOut">
              <a:rPr lang="pt-BR" smtClean="0"/>
              <a:t>24/09/2018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CD67C2E-07F1-43A6-A12F-B07592709CCA}" type="slidenum">
              <a:rPr lang="pt-BR" smtClean="0"/>
              <a:t>‹nº›</a:t>
            </a:fld>
            <a:endParaRPr lang="pt-BR"/>
          </a:p>
        </p:txBody>
      </p:sp>
    </p:spTree>
    <p:extLst>
      <p:ext uri="{BB962C8B-B14F-4D97-AF65-F5344CB8AC3E}">
        <p14:creationId xmlns:p14="http://schemas.microsoft.com/office/powerpoint/2010/main" val="3447957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AA0D42E-0449-4C51-9D98-E6E3DA744041}" type="datetimeFigureOut">
              <a:rPr lang="pt-BR" smtClean="0"/>
              <a:t>24/09/2018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CD67C2E-07F1-43A6-A12F-B07592709CCA}" type="slidenum">
              <a:rPr lang="pt-BR" smtClean="0"/>
              <a:t>‹nº›</a:t>
            </a:fld>
            <a:endParaRPr lang="pt-BR"/>
          </a:p>
        </p:txBody>
      </p:sp>
    </p:spTree>
    <p:extLst>
      <p:ext uri="{BB962C8B-B14F-4D97-AF65-F5344CB8AC3E}">
        <p14:creationId xmlns:p14="http://schemas.microsoft.com/office/powerpoint/2010/main" val="382525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5AA0D42E-0449-4C51-9D98-E6E3DA744041}" type="datetimeFigureOut">
              <a:rPr lang="pt-BR" smtClean="0"/>
              <a:t>24/09/2018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CD67C2E-07F1-43A6-A12F-B07592709CCA}" type="slidenum">
              <a:rPr lang="pt-BR" smtClean="0"/>
              <a:t>‹nº›</a:t>
            </a:fld>
            <a:endParaRPr lang="pt-BR"/>
          </a:p>
        </p:txBody>
      </p:sp>
    </p:spTree>
    <p:extLst>
      <p:ext uri="{BB962C8B-B14F-4D97-AF65-F5344CB8AC3E}">
        <p14:creationId xmlns:p14="http://schemas.microsoft.com/office/powerpoint/2010/main" val="1904355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5AA0D42E-0449-4C51-9D98-E6E3DA744041}" type="datetimeFigureOut">
              <a:rPr lang="pt-BR" smtClean="0"/>
              <a:t>24/09/2018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CD67C2E-07F1-43A6-A12F-B07592709CCA}" type="slidenum">
              <a:rPr lang="pt-BR" smtClean="0"/>
              <a:t>‹nº›</a:t>
            </a:fld>
            <a:endParaRPr lang="pt-BR"/>
          </a:p>
        </p:txBody>
      </p:sp>
    </p:spTree>
    <p:extLst>
      <p:ext uri="{BB962C8B-B14F-4D97-AF65-F5344CB8AC3E}">
        <p14:creationId xmlns:p14="http://schemas.microsoft.com/office/powerpoint/2010/main" val="971629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5AA0D42E-0449-4C51-9D98-E6E3DA744041}" type="datetimeFigureOut">
              <a:rPr lang="pt-BR" smtClean="0"/>
              <a:t>24/09/2018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6CD67C2E-07F1-43A6-A12F-B07592709CCA}" type="slidenum">
              <a:rPr lang="pt-BR" smtClean="0"/>
              <a:t>‹nº›</a:t>
            </a:fld>
            <a:endParaRPr lang="pt-BR"/>
          </a:p>
        </p:txBody>
      </p:sp>
    </p:spTree>
    <p:extLst>
      <p:ext uri="{BB962C8B-B14F-4D97-AF65-F5344CB8AC3E}">
        <p14:creationId xmlns:p14="http://schemas.microsoft.com/office/powerpoint/2010/main" val="3303502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5AA0D42E-0449-4C51-9D98-E6E3DA744041}" type="datetimeFigureOut">
              <a:rPr lang="pt-BR" smtClean="0"/>
              <a:t>24/09/2018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6CD67C2E-07F1-43A6-A12F-B07592709CCA}" type="slidenum">
              <a:rPr lang="pt-BR" smtClean="0"/>
              <a:t>‹nº›</a:t>
            </a:fld>
            <a:endParaRPr lang="pt-BR"/>
          </a:p>
        </p:txBody>
      </p:sp>
    </p:spTree>
    <p:extLst>
      <p:ext uri="{BB962C8B-B14F-4D97-AF65-F5344CB8AC3E}">
        <p14:creationId xmlns:p14="http://schemas.microsoft.com/office/powerpoint/2010/main" val="1566848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5AA0D42E-0449-4C51-9D98-E6E3DA744041}" type="datetimeFigureOut">
              <a:rPr lang="pt-BR" smtClean="0"/>
              <a:t>24/09/2018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6CD67C2E-07F1-43A6-A12F-B07592709CCA}" type="slidenum">
              <a:rPr lang="pt-BR" smtClean="0"/>
              <a:t>‹nº›</a:t>
            </a:fld>
            <a:endParaRPr lang="pt-BR"/>
          </a:p>
        </p:txBody>
      </p:sp>
    </p:spTree>
    <p:extLst>
      <p:ext uri="{BB962C8B-B14F-4D97-AF65-F5344CB8AC3E}">
        <p14:creationId xmlns:p14="http://schemas.microsoft.com/office/powerpoint/2010/main" val="1995613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5AA0D42E-0449-4C51-9D98-E6E3DA744041}" type="datetimeFigureOut">
              <a:rPr lang="pt-BR" smtClean="0"/>
              <a:t>24/09/2018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CD67C2E-07F1-43A6-A12F-B07592709CCA}" type="slidenum">
              <a:rPr lang="pt-BR" smtClean="0"/>
              <a:t>‹nº›</a:t>
            </a:fld>
            <a:endParaRPr lang="pt-BR"/>
          </a:p>
        </p:txBody>
      </p:sp>
    </p:spTree>
    <p:extLst>
      <p:ext uri="{BB962C8B-B14F-4D97-AF65-F5344CB8AC3E}">
        <p14:creationId xmlns:p14="http://schemas.microsoft.com/office/powerpoint/2010/main" val="3715520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5AA0D42E-0449-4C51-9D98-E6E3DA744041}" type="datetimeFigureOut">
              <a:rPr lang="pt-BR" smtClean="0"/>
              <a:t>24/09/2018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CD67C2E-07F1-43A6-A12F-B07592709CCA}" type="slidenum">
              <a:rPr lang="pt-BR" smtClean="0"/>
              <a:t>‹nº›</a:t>
            </a:fld>
            <a:endParaRPr lang="pt-BR"/>
          </a:p>
        </p:txBody>
      </p:sp>
    </p:spTree>
    <p:extLst>
      <p:ext uri="{BB962C8B-B14F-4D97-AF65-F5344CB8AC3E}">
        <p14:creationId xmlns:p14="http://schemas.microsoft.com/office/powerpoint/2010/main" val="4201296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A0D42E-0449-4C51-9D98-E6E3DA744041}" type="datetimeFigureOut">
              <a:rPr lang="pt-BR" smtClean="0"/>
              <a:t>24/09/2018</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D67C2E-07F1-43A6-A12F-B07592709CCA}" type="slidenum">
              <a:rPr lang="pt-BR" smtClean="0"/>
              <a:t>‹nº›</a:t>
            </a:fld>
            <a:endParaRPr lang="pt-BR"/>
          </a:p>
        </p:txBody>
      </p:sp>
    </p:spTree>
    <p:extLst>
      <p:ext uri="{BB962C8B-B14F-4D97-AF65-F5344CB8AC3E}">
        <p14:creationId xmlns:p14="http://schemas.microsoft.com/office/powerpoint/2010/main" val="531073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9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620689"/>
            <a:ext cx="7772400" cy="3240359"/>
          </a:xfrm>
        </p:spPr>
        <p:txBody>
          <a:bodyPr>
            <a:normAutofit fontScale="90000"/>
          </a:bodyPr>
          <a:lstStyle/>
          <a:p>
            <a:r>
              <a:rPr lang="en-US" dirty="0"/>
              <a:t>Mc </a:t>
            </a:r>
            <a:r>
              <a:rPr lang="en-US" dirty="0" err="1"/>
              <a:t>Pherson</a:t>
            </a:r>
            <a:r>
              <a:rPr lang="en-US" dirty="0"/>
              <a:t>, Lionel. “Is Terrorism Distinctively Wrong?” In: </a:t>
            </a:r>
            <a:r>
              <a:rPr lang="en-US" b="1" dirty="0"/>
              <a:t>Ethics</a:t>
            </a:r>
            <a:r>
              <a:rPr lang="en-US" dirty="0"/>
              <a:t>, Vol. 117, No. 3, Symposium on Brian Barry's </a:t>
            </a:r>
            <a:r>
              <a:rPr lang="en-US" i="1" dirty="0"/>
              <a:t>Why Social Justice Matters</a:t>
            </a:r>
            <a:r>
              <a:rPr lang="en-US" dirty="0"/>
              <a:t> (April 2007), pp. 524-546</a:t>
            </a:r>
            <a:endParaRPr lang="pt-BR" dirty="0"/>
          </a:p>
        </p:txBody>
      </p:sp>
      <p:sp>
        <p:nvSpPr>
          <p:cNvPr id="3" name="Subtítulo 2"/>
          <p:cNvSpPr>
            <a:spLocks noGrp="1"/>
          </p:cNvSpPr>
          <p:nvPr>
            <p:ph type="subTitle" idx="1"/>
          </p:nvPr>
        </p:nvSpPr>
        <p:spPr/>
        <p:txBody>
          <a:bodyPr/>
          <a:lstStyle/>
          <a:p>
            <a:endParaRPr lang="pt-BR"/>
          </a:p>
        </p:txBody>
      </p:sp>
    </p:spTree>
    <p:extLst>
      <p:ext uri="{BB962C8B-B14F-4D97-AF65-F5344CB8AC3E}">
        <p14:creationId xmlns:p14="http://schemas.microsoft.com/office/powerpoint/2010/main" val="2665451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Conclusão</a:t>
            </a:r>
            <a:endParaRPr lang="pt-BR" dirty="0"/>
          </a:p>
        </p:txBody>
      </p:sp>
      <p:sp>
        <p:nvSpPr>
          <p:cNvPr id="3" name="Espaço Reservado para Conteúdo 2"/>
          <p:cNvSpPr>
            <a:spLocks noGrp="1"/>
          </p:cNvSpPr>
          <p:nvPr>
            <p:ph idx="1"/>
          </p:nvPr>
        </p:nvSpPr>
        <p:spPr/>
        <p:txBody>
          <a:bodyPr>
            <a:normAutofit fontScale="92500" lnSpcReduction="20000"/>
          </a:bodyPr>
          <a:lstStyle/>
          <a:p>
            <a:pPr lvl="1"/>
            <a:r>
              <a:rPr lang="pt-BR" dirty="0"/>
              <a:t>em comparação com a guerra convencional</a:t>
            </a:r>
            <a:r>
              <a:rPr lang="pt-BR" dirty="0" smtClean="0"/>
              <a:t>, </a:t>
            </a:r>
            <a:r>
              <a:rPr lang="pt-BR" dirty="0"/>
              <a:t>o terrorismo não é mais errado ou condenável pelas seguintes razões:</a:t>
            </a:r>
          </a:p>
          <a:p>
            <a:pPr lvl="2"/>
            <a:r>
              <a:rPr lang="pt-BR" dirty="0"/>
              <a:t>a violência de ambos pode ser dirigida tanto para causas justas como injustas</a:t>
            </a:r>
          </a:p>
          <a:p>
            <a:pPr lvl="2"/>
            <a:r>
              <a:rPr lang="pt-BR" dirty="0"/>
              <a:t>ambos usam a força contra não-combatentes, e, sob esse aspecto, a guerra convencional causa mais baixas do que o terrorismo</a:t>
            </a:r>
          </a:p>
          <a:p>
            <a:pPr lvl="2"/>
            <a:r>
              <a:rPr lang="pt-BR" dirty="0"/>
              <a:t>ambos podem causar medo entre os não-combatentes</a:t>
            </a:r>
          </a:p>
          <a:p>
            <a:pPr lvl="2"/>
            <a:r>
              <a:rPr lang="pt-BR" dirty="0"/>
              <a:t>a autoridade representativa pode faltar ao Estado e existir no grupo terrorista</a:t>
            </a:r>
          </a:p>
          <a:p>
            <a:pPr lvl="1"/>
            <a:r>
              <a:rPr lang="pt-BR" smtClean="0"/>
              <a:t>conclusão</a:t>
            </a:r>
            <a:r>
              <a:rPr lang="pt-BR" dirty="0"/>
              <a:t>: assumir uma atitude mais crítica em relação à guerra convencional e menos condenatória em relação ao terrorismo.</a:t>
            </a:r>
          </a:p>
          <a:p>
            <a:pPr marL="0" indent="0">
              <a:buNone/>
            </a:pPr>
            <a:endParaRPr lang="pt-BR" dirty="0"/>
          </a:p>
        </p:txBody>
      </p:sp>
    </p:spTree>
    <p:extLst>
      <p:ext uri="{BB962C8B-B14F-4D97-AF65-F5344CB8AC3E}">
        <p14:creationId xmlns:p14="http://schemas.microsoft.com/office/powerpoint/2010/main" val="1397519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b="1" dirty="0"/>
              <a:t>Fato: </a:t>
            </a:r>
            <a:r>
              <a:rPr lang="pt-BR" dirty="0"/>
              <a:t>condena-se a violência do terrorismo, mas admite-se a violência da guerra.</a:t>
            </a:r>
          </a:p>
          <a:p>
            <a:r>
              <a:rPr lang="pt-BR" b="1" dirty="0"/>
              <a:t>Questão central</a:t>
            </a:r>
            <a:r>
              <a:rPr lang="pt-BR" dirty="0"/>
              <a:t>: em que se distingue o terrorismo da guerra convencional? </a:t>
            </a:r>
          </a:p>
          <a:p>
            <a:r>
              <a:rPr lang="pt-BR" b="1" dirty="0"/>
              <a:t>Conclusão</a:t>
            </a:r>
            <a:r>
              <a:rPr lang="pt-BR" dirty="0"/>
              <a:t>: assumir uma atitude mais crítica em relação à guerra convencional e menos condenatória em relação ao terrorismo.</a:t>
            </a:r>
          </a:p>
          <a:p>
            <a:pPr marL="0" indent="0">
              <a:buNone/>
            </a:pPr>
            <a:endParaRPr lang="pt-BR" dirty="0"/>
          </a:p>
        </p:txBody>
      </p:sp>
    </p:spTree>
    <p:extLst>
      <p:ext uri="{BB962C8B-B14F-4D97-AF65-F5344CB8AC3E}">
        <p14:creationId xmlns:p14="http://schemas.microsoft.com/office/powerpoint/2010/main" val="18665081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332656"/>
            <a:ext cx="8229600" cy="1296144"/>
          </a:xfrm>
        </p:spPr>
        <p:txBody>
          <a:bodyPr>
            <a:noAutofit/>
          </a:bodyPr>
          <a:lstStyle/>
          <a:p>
            <a:r>
              <a:rPr lang="pt-BR" sz="4000" b="1" dirty="0" smtClean="0"/>
              <a:t>Percurso para chegar a essa conclusão:</a:t>
            </a:r>
            <a:r>
              <a:rPr lang="pt-BR" sz="4000" dirty="0" smtClean="0"/>
              <a:t> </a:t>
            </a:r>
            <a:br>
              <a:rPr lang="pt-BR" sz="4000" dirty="0" smtClean="0"/>
            </a:br>
            <a:endParaRPr lang="pt-BR" sz="4000" dirty="0"/>
          </a:p>
        </p:txBody>
      </p:sp>
      <p:sp>
        <p:nvSpPr>
          <p:cNvPr id="3" name="Espaço Reservado para Conteúdo 2"/>
          <p:cNvSpPr>
            <a:spLocks noGrp="1"/>
          </p:cNvSpPr>
          <p:nvPr>
            <p:ph idx="1"/>
          </p:nvPr>
        </p:nvSpPr>
        <p:spPr/>
        <p:txBody>
          <a:bodyPr>
            <a:normAutofit lnSpcReduction="10000"/>
          </a:bodyPr>
          <a:lstStyle/>
          <a:p>
            <a:pPr lvl="0"/>
            <a:r>
              <a:rPr lang="pt-BR" b="1" dirty="0" smtClean="0"/>
              <a:t>Método </a:t>
            </a:r>
            <a:r>
              <a:rPr lang="pt-BR" b="1" dirty="0"/>
              <a:t>comparado</a:t>
            </a:r>
            <a:endParaRPr lang="pt-BR" dirty="0"/>
          </a:p>
          <a:p>
            <a:pPr lvl="1"/>
            <a:r>
              <a:rPr lang="pt-BR" dirty="0"/>
              <a:t>objeto 1: terrorismo</a:t>
            </a:r>
          </a:p>
          <a:p>
            <a:pPr lvl="1"/>
            <a:r>
              <a:rPr lang="pt-BR" dirty="0"/>
              <a:t>objeto 2: guerra convencional</a:t>
            </a:r>
          </a:p>
          <a:p>
            <a:pPr lvl="1"/>
            <a:r>
              <a:rPr lang="pt-BR" dirty="0"/>
              <a:t>referentes</a:t>
            </a:r>
          </a:p>
          <a:p>
            <a:pPr lvl="2"/>
            <a:r>
              <a:rPr lang="pt-BR" dirty="0"/>
              <a:t>respeito básico pela vida</a:t>
            </a:r>
          </a:p>
          <a:p>
            <a:pPr lvl="2"/>
            <a:r>
              <a:rPr lang="pt-BR" dirty="0"/>
              <a:t>não-combatentes</a:t>
            </a:r>
          </a:p>
          <a:p>
            <a:pPr lvl="2"/>
            <a:r>
              <a:rPr lang="pt-BR" dirty="0"/>
              <a:t>uso desproporcional da força</a:t>
            </a:r>
          </a:p>
          <a:p>
            <a:pPr lvl="2"/>
            <a:r>
              <a:rPr lang="pt-BR" dirty="0"/>
              <a:t>causa justa</a:t>
            </a:r>
          </a:p>
          <a:p>
            <a:pPr lvl="2"/>
            <a:r>
              <a:rPr lang="pt-BR" dirty="0"/>
              <a:t>dano intencional</a:t>
            </a:r>
          </a:p>
          <a:p>
            <a:pPr lvl="2"/>
            <a:r>
              <a:rPr lang="pt-BR" dirty="0"/>
              <a:t>representatividade </a:t>
            </a:r>
          </a:p>
          <a:p>
            <a:pPr marL="0" indent="0">
              <a:buNone/>
            </a:pPr>
            <a:endParaRPr lang="pt-BR" dirty="0"/>
          </a:p>
        </p:txBody>
      </p:sp>
    </p:spTree>
    <p:extLst>
      <p:ext uri="{BB962C8B-B14F-4D97-AF65-F5344CB8AC3E}">
        <p14:creationId xmlns:p14="http://schemas.microsoft.com/office/powerpoint/2010/main" val="17103564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Respeito básico pela vida</a:t>
            </a:r>
            <a:endParaRPr lang="pt-BR" dirty="0"/>
          </a:p>
        </p:txBody>
      </p:sp>
      <p:sp>
        <p:nvSpPr>
          <p:cNvPr id="3" name="Espaço Reservado para Conteúdo 2"/>
          <p:cNvSpPr>
            <a:spLocks noGrp="1"/>
          </p:cNvSpPr>
          <p:nvPr>
            <p:ph idx="1"/>
          </p:nvPr>
        </p:nvSpPr>
        <p:spPr/>
        <p:txBody>
          <a:bodyPr>
            <a:normAutofit fontScale="85000" lnSpcReduction="20000"/>
          </a:bodyPr>
          <a:lstStyle/>
          <a:p>
            <a:pPr lvl="1"/>
            <a:r>
              <a:rPr lang="pt-BR" dirty="0"/>
              <a:t>ações de guerra são disciplinadas pelo direito da guerra que impõe </a:t>
            </a:r>
            <a:r>
              <a:rPr lang="pt-BR" dirty="0" smtClean="0"/>
              <a:t>respeito </a:t>
            </a:r>
            <a:r>
              <a:rPr lang="pt-BR" dirty="0"/>
              <a:t>básico pela vida</a:t>
            </a:r>
          </a:p>
          <a:p>
            <a:pPr lvl="1"/>
            <a:r>
              <a:rPr lang="pt-BR" dirty="0"/>
              <a:t>o respeito básico depende dos terroristas e da moral que obedecem. Mas, assim como um soldado, um terrorista também pode ter um respeito básico pela vida e por outras considerações éticas.</a:t>
            </a:r>
          </a:p>
          <a:p>
            <a:pPr lvl="2"/>
            <a:r>
              <a:rPr lang="pt-BR" dirty="0" err="1"/>
              <a:t>ANC</a:t>
            </a:r>
            <a:r>
              <a:rPr lang="pt-BR" dirty="0"/>
              <a:t>, na África do Sul, até os anos 1980, não havia lançado mão do terrorismo (p. 533). Em 1964, Mandela afirmava que somente lançaria mão da violência, depois de esgotados todos os meios pacíficos de luta</a:t>
            </a:r>
          </a:p>
          <a:p>
            <a:pPr lvl="2"/>
            <a:r>
              <a:rPr lang="pt-BR" dirty="0"/>
              <a:t>no filme “Batalha de Argel”, há um personagem que se recusou a atirar num policial pelas costas</a:t>
            </a:r>
          </a:p>
          <a:p>
            <a:pPr lvl="1"/>
            <a:r>
              <a:rPr lang="pt-BR" dirty="0"/>
              <a:t> Tanto o soldado como o terrorista podem respeitar ou não a vida. </a:t>
            </a:r>
          </a:p>
          <a:p>
            <a:pPr marL="0" indent="0">
              <a:buNone/>
            </a:pPr>
            <a:endParaRPr lang="pt-BR" dirty="0"/>
          </a:p>
        </p:txBody>
      </p:sp>
    </p:spTree>
    <p:extLst>
      <p:ext uri="{BB962C8B-B14F-4D97-AF65-F5344CB8AC3E}">
        <p14:creationId xmlns:p14="http://schemas.microsoft.com/office/powerpoint/2010/main" val="443869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Não-combatentes</a:t>
            </a:r>
            <a:endParaRPr lang="pt-BR" dirty="0"/>
          </a:p>
        </p:txBody>
      </p:sp>
      <p:sp>
        <p:nvSpPr>
          <p:cNvPr id="3" name="Espaço Reservado para Conteúdo 2"/>
          <p:cNvSpPr>
            <a:spLocks noGrp="1"/>
          </p:cNvSpPr>
          <p:nvPr>
            <p:ph idx="1"/>
          </p:nvPr>
        </p:nvSpPr>
        <p:spPr/>
        <p:txBody>
          <a:bodyPr>
            <a:normAutofit fontScale="92500" lnSpcReduction="10000"/>
          </a:bodyPr>
          <a:lstStyle/>
          <a:p>
            <a:pPr lvl="1"/>
            <a:r>
              <a:rPr lang="pt-BR" dirty="0"/>
              <a:t>definição de</a:t>
            </a:r>
            <a:r>
              <a:rPr lang="pt-BR" b="1" dirty="0"/>
              <a:t> </a:t>
            </a:r>
            <a:r>
              <a:rPr lang="pt-BR" dirty="0"/>
              <a:t>terrorismo: uso deliberado da força, por motivação política, contra não-combatentes, com a expectativa de causar e espalhar medo entre eles. </a:t>
            </a:r>
          </a:p>
          <a:p>
            <a:pPr lvl="1"/>
            <a:r>
              <a:rPr lang="pt-BR" dirty="0"/>
              <a:t>Problema: a guerra convencional produz tanto não-combatente quanto o terrorismo. Como então diferenciar terrorismo de guerra, e afirmar que esta é preferível àquele?</a:t>
            </a:r>
          </a:p>
          <a:p>
            <a:pPr lvl="1"/>
            <a:r>
              <a:rPr lang="pt-BR" dirty="0"/>
              <a:t>a imunidade dos não-combatentes não pode ser um elemento fundacional no nosso pensamento moral, pois sequer há consenso quanto ao significado de não-combatente</a:t>
            </a:r>
          </a:p>
          <a:p>
            <a:pPr marL="0" indent="0">
              <a:buNone/>
            </a:pPr>
            <a:endParaRPr lang="pt-BR" dirty="0"/>
          </a:p>
        </p:txBody>
      </p:sp>
    </p:spTree>
    <p:extLst>
      <p:ext uri="{BB962C8B-B14F-4D97-AF65-F5344CB8AC3E}">
        <p14:creationId xmlns:p14="http://schemas.microsoft.com/office/powerpoint/2010/main" val="766662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Uso desproporcional da força</a:t>
            </a:r>
            <a:endParaRPr lang="pt-BR" dirty="0"/>
          </a:p>
        </p:txBody>
      </p:sp>
      <p:sp>
        <p:nvSpPr>
          <p:cNvPr id="3" name="Espaço Reservado para Conteúdo 2"/>
          <p:cNvSpPr>
            <a:spLocks noGrp="1"/>
          </p:cNvSpPr>
          <p:nvPr>
            <p:ph idx="1"/>
          </p:nvPr>
        </p:nvSpPr>
        <p:spPr/>
        <p:txBody>
          <a:bodyPr>
            <a:normAutofit lnSpcReduction="10000"/>
          </a:bodyPr>
          <a:lstStyle/>
          <a:p>
            <a:pPr lvl="1"/>
            <a:r>
              <a:rPr lang="pt-BR" dirty="0"/>
              <a:t>definição de terrorismo: uso deliberado e desproporcional da força, por motivação política, contra não-combatentes, com a expectativa de causar e espalhar medo entre eles.</a:t>
            </a:r>
          </a:p>
          <a:p>
            <a:pPr lvl="1"/>
            <a:r>
              <a:rPr lang="pt-BR" dirty="0"/>
              <a:t>problema: o princípio da proporcionalidade não expressa um compromisso no sentido de minimizar as baixas entre não-combatentes, que deverão restringir-se aos casos em que houver interesse militar. Se for do interesse militar, poderá haver tantas baixas quanto num atentado terrorista de grandes proporções.</a:t>
            </a:r>
          </a:p>
          <a:p>
            <a:pPr marL="0" indent="0">
              <a:buNone/>
            </a:pPr>
            <a:endParaRPr lang="pt-BR" dirty="0"/>
          </a:p>
        </p:txBody>
      </p:sp>
    </p:spTree>
    <p:extLst>
      <p:ext uri="{BB962C8B-B14F-4D97-AF65-F5344CB8AC3E}">
        <p14:creationId xmlns:p14="http://schemas.microsoft.com/office/powerpoint/2010/main" val="3061658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Causa justa</a:t>
            </a:r>
            <a:endParaRPr lang="pt-BR" dirty="0"/>
          </a:p>
        </p:txBody>
      </p:sp>
      <p:sp>
        <p:nvSpPr>
          <p:cNvPr id="3" name="Espaço Reservado para Conteúdo 2"/>
          <p:cNvSpPr>
            <a:spLocks noGrp="1"/>
          </p:cNvSpPr>
          <p:nvPr>
            <p:ph idx="1"/>
          </p:nvPr>
        </p:nvSpPr>
        <p:spPr/>
        <p:txBody>
          <a:bodyPr/>
          <a:lstStyle/>
          <a:p>
            <a:pPr marL="0" indent="0">
              <a:buNone/>
            </a:pPr>
            <a:r>
              <a:rPr lang="pt-BR" dirty="0" smtClean="0"/>
              <a:t>Uma </a:t>
            </a:r>
            <a:r>
              <a:rPr lang="pt-BR" dirty="0"/>
              <a:t>guerra pode ser justa ou injusta, assim como o terrorismo pode buscar objetivos justos ou injustos.</a:t>
            </a:r>
          </a:p>
        </p:txBody>
      </p:sp>
    </p:spTree>
    <p:extLst>
      <p:ext uri="{BB962C8B-B14F-4D97-AF65-F5344CB8AC3E}">
        <p14:creationId xmlns:p14="http://schemas.microsoft.com/office/powerpoint/2010/main" val="3671355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Dano intencional e dano previsível e sem intenção</a:t>
            </a:r>
            <a:endParaRPr lang="pt-BR" dirty="0"/>
          </a:p>
        </p:txBody>
      </p:sp>
      <p:sp>
        <p:nvSpPr>
          <p:cNvPr id="3" name="Espaço Reservado para Conteúdo 2"/>
          <p:cNvSpPr>
            <a:spLocks noGrp="1"/>
          </p:cNvSpPr>
          <p:nvPr>
            <p:ph idx="1"/>
          </p:nvPr>
        </p:nvSpPr>
        <p:spPr/>
        <p:txBody>
          <a:bodyPr>
            <a:normAutofit/>
          </a:bodyPr>
          <a:lstStyle/>
          <a:p>
            <a:pPr lvl="1"/>
            <a:r>
              <a:rPr lang="pt-BR" dirty="0"/>
              <a:t>dano intencional: pode acontecer tanto mediante ação terrorista, como mediante ação de guerra convencional</a:t>
            </a:r>
          </a:p>
          <a:p>
            <a:pPr lvl="1"/>
            <a:r>
              <a:rPr lang="pt-BR" dirty="0"/>
              <a:t>dano previsível, porém sem intenção: p.ex.: atacar depósito de munições do inimigo ao lado de um hospital. O autor expressa dúvidas acerca do significado moral da intenção, nos casos em que se espera que o uso da força leve a baixas entre os não-combatentes, como numa guerra. Para resolver isso, o autor propõe</a:t>
            </a:r>
          </a:p>
          <a:p>
            <a:pPr lvl="2"/>
            <a:endParaRPr lang="pt-BR" dirty="0"/>
          </a:p>
        </p:txBody>
      </p:sp>
    </p:spTree>
    <p:extLst>
      <p:ext uri="{BB962C8B-B14F-4D97-AF65-F5344CB8AC3E}">
        <p14:creationId xmlns:p14="http://schemas.microsoft.com/office/powerpoint/2010/main" val="1949906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Semelhanças entre terrorismo e guerra convencional</a:t>
            </a:r>
            <a:endParaRPr lang="pt-BR" dirty="0"/>
          </a:p>
        </p:txBody>
      </p:sp>
      <p:sp>
        <p:nvSpPr>
          <p:cNvPr id="3" name="Espaço Reservado para Conteúdo 2"/>
          <p:cNvSpPr>
            <a:spLocks noGrp="1"/>
          </p:cNvSpPr>
          <p:nvPr>
            <p:ph idx="1"/>
          </p:nvPr>
        </p:nvSpPr>
        <p:spPr/>
        <p:txBody>
          <a:bodyPr>
            <a:normAutofit fontScale="70000" lnSpcReduction="20000"/>
          </a:bodyPr>
          <a:lstStyle/>
          <a:p>
            <a:pPr lvl="0"/>
            <a:r>
              <a:rPr lang="pt-BR" dirty="0" smtClean="0"/>
              <a:t>ambos </a:t>
            </a:r>
            <a:r>
              <a:rPr lang="pt-BR" dirty="0"/>
              <a:t>podem ser feitos em nome de uma causa justa ou injusta</a:t>
            </a:r>
          </a:p>
          <a:p>
            <a:pPr lvl="0"/>
            <a:r>
              <a:rPr lang="pt-BR" dirty="0"/>
              <a:t>ambos empregam a força contra não combatentes (na guerra convencional, o número de baixas entre os não combatentes é maior)</a:t>
            </a:r>
          </a:p>
          <a:p>
            <a:pPr lvl="0"/>
            <a:r>
              <a:rPr lang="pt-BR" dirty="0"/>
              <a:t>tanto a guerra como o terrorismo deflagram o medo entre os não combatentes, nas localidades onde a força é empregada</a:t>
            </a:r>
          </a:p>
          <a:p>
            <a:pPr lvl="0"/>
            <a:r>
              <a:rPr lang="pt-BR" dirty="0"/>
              <a:t>nem sempre os Estados terão aquele tipo de autoridade necessária para que se possa recorrer à violência, e nem sempre os grupos terroristas carecerão dessa autoridade para que recorram à violência amparado na legitimidade do movimento. Um Estado pode ter perdido essa autoridade; e um grupo não estatal pode tê-la conquistado</a:t>
            </a:r>
          </a:p>
          <a:p>
            <a:pPr marL="457200" lvl="1" indent="0">
              <a:buNone/>
            </a:pPr>
            <a:endParaRPr lang="pt-BR" dirty="0"/>
          </a:p>
        </p:txBody>
      </p:sp>
    </p:spTree>
    <p:extLst>
      <p:ext uri="{BB962C8B-B14F-4D97-AF65-F5344CB8AC3E}">
        <p14:creationId xmlns:p14="http://schemas.microsoft.com/office/powerpoint/2010/main" val="2532470157"/>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727</Words>
  <Application>Microsoft Office PowerPoint</Application>
  <PresentationFormat>Apresentação na tela (4:3)</PresentationFormat>
  <Paragraphs>45</Paragraphs>
  <Slides>10</Slides>
  <Notes>0</Notes>
  <HiddenSlides>0</HiddenSlides>
  <MMClips>0</MMClips>
  <ScaleCrop>false</ScaleCrop>
  <HeadingPairs>
    <vt:vector size="4" baseType="variant">
      <vt:variant>
        <vt:lpstr>Tema</vt:lpstr>
      </vt:variant>
      <vt:variant>
        <vt:i4>1</vt:i4>
      </vt:variant>
      <vt:variant>
        <vt:lpstr>Títulos de slides</vt:lpstr>
      </vt:variant>
      <vt:variant>
        <vt:i4>10</vt:i4>
      </vt:variant>
    </vt:vector>
  </HeadingPairs>
  <TitlesOfParts>
    <vt:vector size="11" baseType="lpstr">
      <vt:lpstr>Tema do Office</vt:lpstr>
      <vt:lpstr>Mc Pherson, Lionel. “Is Terrorism Distinctively Wrong?” In: Ethics, Vol. 117, No. 3, Symposium on Brian Barry's Why Social Justice Matters (April 2007), pp. 524-546</vt:lpstr>
      <vt:lpstr>Apresentação do PowerPoint</vt:lpstr>
      <vt:lpstr>Percurso para chegar a essa conclusão:  </vt:lpstr>
      <vt:lpstr>Respeito básico pela vida</vt:lpstr>
      <vt:lpstr>Não-combatentes</vt:lpstr>
      <vt:lpstr>Uso desproporcional da força</vt:lpstr>
      <vt:lpstr>Causa justa</vt:lpstr>
      <vt:lpstr>Dano intencional e dano previsível e sem intenção</vt:lpstr>
      <vt:lpstr>Semelhanças entre terrorismo e guerra convencional</vt:lpstr>
      <vt:lpstr>Conclusão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 Pherson, Lionel. “Is Terrorism Distinctively Wrong?” In: Ethics, Vol. 117, No. 3, Symposium on Brian Barry's Why Social Justice Matters (April 2007), pp. 524-546</dc:title>
  <dc:creator>Geraldo Miniuci</dc:creator>
  <cp:lastModifiedBy>Geraldo Miniuci</cp:lastModifiedBy>
  <cp:revision>5</cp:revision>
  <dcterms:created xsi:type="dcterms:W3CDTF">2018-09-24T13:58:40Z</dcterms:created>
  <dcterms:modified xsi:type="dcterms:W3CDTF">2018-09-24T14:44:09Z</dcterms:modified>
</cp:coreProperties>
</file>