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e32fa6f56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e32fa6f5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e32fa6f56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e32fa6f56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e32fa6f56b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e32fa6f56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f7ac05e02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f7ac05e02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e2b819ace7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e2b819ace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e2b819ace7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e2b819ace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e2b819ace7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e2b819ace7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32fa6f56b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e32fa6f56b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e2b819ace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e2b819ac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e2b819ace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e2b819ace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e2b819ace7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e2b819ace7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Max Weber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Estudos Culturais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-287655" lvl="0" marL="457200" rtl="0" algn="l">
              <a:spcBef>
                <a:spcPts val="150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AutoNum type="arabicPeriod"/>
            </a:pPr>
            <a:r>
              <a:rPr lang="pt-BR" sz="1200">
                <a:solidFill>
                  <a:srgbClr val="374151"/>
                </a:solidFill>
                <a:highlight>
                  <a:srgbClr val="F7F7F8"/>
                </a:highlight>
                <a:latin typeface="Roboto"/>
                <a:ea typeface="Roboto"/>
                <a:cs typeface="Roboto"/>
                <a:sym typeface="Roboto"/>
              </a:rPr>
              <a:t>Os Estudos Culturais de Birmingham foram uma corrente teórica e acadêmica desenvolvida por um grupo de estudiosos na Universidade de Birmingham, no Reino Unido, nas décadas de 1960 e 1970. Abaixo estão alguns dos principais nomes e ideias associadas a essa abordagem:</a:t>
            </a:r>
            <a:endParaRPr sz="1200">
              <a:solidFill>
                <a:srgbClr val="37415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87655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AutoNum type="arabicPeriod"/>
            </a:pPr>
            <a:r>
              <a:rPr lang="pt-BR" sz="1200">
                <a:solidFill>
                  <a:srgbClr val="374151"/>
                </a:solidFill>
                <a:highlight>
                  <a:srgbClr val="F7F7F8"/>
                </a:highlight>
                <a:latin typeface="Roboto"/>
                <a:ea typeface="Roboto"/>
                <a:cs typeface="Roboto"/>
                <a:sym typeface="Roboto"/>
              </a:rPr>
              <a:t>Stuart Hall: Considerado uma figura central nos Estudos Culturais de Birmingham, Hall enfatizou a importância das identidades culturais e da cultura popular. Ele explorou conceitos como hegemonia, codificação/descodificação e identidade cultural.</a:t>
            </a:r>
            <a:endParaRPr sz="1200">
              <a:solidFill>
                <a:srgbClr val="37415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87655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AutoNum type="arabicPeriod"/>
            </a:pPr>
            <a:r>
              <a:rPr lang="pt-BR" sz="1200">
                <a:solidFill>
                  <a:srgbClr val="374151"/>
                </a:solidFill>
                <a:highlight>
                  <a:srgbClr val="F7F7F8"/>
                </a:highlight>
                <a:latin typeface="Roboto"/>
                <a:ea typeface="Roboto"/>
                <a:cs typeface="Roboto"/>
                <a:sym typeface="Roboto"/>
              </a:rPr>
              <a:t>Richard Hoggart: Hoggart foi um dos pioneiros dos Estudos Culturais, com seu trabalho seminal "A Cultura do Povo". Ele examinou a cultura da classe trabalhadora e a influência dos meios de comunicação de massa.</a:t>
            </a:r>
            <a:endParaRPr sz="1200">
              <a:solidFill>
                <a:srgbClr val="37415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87655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AutoNum type="arabicPeriod"/>
            </a:pPr>
            <a:r>
              <a:rPr lang="pt-BR" sz="1200">
                <a:solidFill>
                  <a:srgbClr val="374151"/>
                </a:solidFill>
                <a:highlight>
                  <a:srgbClr val="F7F7F8"/>
                </a:highlight>
                <a:latin typeface="Roboto"/>
                <a:ea typeface="Roboto"/>
                <a:cs typeface="Roboto"/>
                <a:sym typeface="Roboto"/>
              </a:rPr>
              <a:t>Raymond Williams: Williams foi outro membro influente do grupo de Birmingham. Ele explorou a relação entre cultura e sociedade, introduzindo conceitos como "estruturas de sentimento" e "formações discursivas".</a:t>
            </a:r>
            <a:endParaRPr sz="1200">
              <a:solidFill>
                <a:srgbClr val="37415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87655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AutoNum type="arabicPeriod"/>
            </a:pPr>
            <a:r>
              <a:rPr lang="pt-BR" sz="1200">
                <a:solidFill>
                  <a:srgbClr val="374151"/>
                </a:solidFill>
                <a:highlight>
                  <a:srgbClr val="F7F7F8"/>
                </a:highlight>
                <a:latin typeface="Roboto"/>
                <a:ea typeface="Roboto"/>
                <a:cs typeface="Roboto"/>
                <a:sym typeface="Roboto"/>
              </a:rPr>
              <a:t>Cultura Popular: Os Estudos Culturais de Birmingham valorizaram a cultura popular como uma arena importante para a compreensão da sociedade e da política. Eles examinaram os produtos culturais de massa, como música, televisão, cinema e literatura popular, buscando desvendar suas implicações políticas e sociais.</a:t>
            </a:r>
            <a:endParaRPr sz="1200">
              <a:solidFill>
                <a:srgbClr val="37415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87655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AutoNum type="arabicPeriod"/>
            </a:pPr>
            <a:r>
              <a:rPr lang="pt-BR" sz="1200">
                <a:solidFill>
                  <a:srgbClr val="374151"/>
                </a:solidFill>
                <a:highlight>
                  <a:srgbClr val="F7F7F8"/>
                </a:highlight>
                <a:latin typeface="Roboto"/>
                <a:ea typeface="Roboto"/>
                <a:cs typeface="Roboto"/>
                <a:sym typeface="Roboto"/>
              </a:rPr>
              <a:t>Resistência e Agência: Os estudiosos de Birmingham enfatizaram a capacidade das pessoas comuns de resistir e negociar significados dentro da cultura dominante. Eles procuraram analisar as formas pelas quais as pessoas subvertem, reinterpretam ou se apropriam da cultura popular para expressar suas próprias identidades e interesses.</a:t>
            </a:r>
            <a:endParaRPr sz="1200">
              <a:solidFill>
                <a:srgbClr val="37415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87655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AutoNum type="arabicPeriod"/>
            </a:pPr>
            <a:r>
              <a:rPr lang="pt-BR" sz="1200">
                <a:solidFill>
                  <a:srgbClr val="374151"/>
                </a:solidFill>
                <a:highlight>
                  <a:srgbClr val="F7F7F8"/>
                </a:highlight>
                <a:latin typeface="Roboto"/>
                <a:ea typeface="Roboto"/>
                <a:cs typeface="Roboto"/>
                <a:sym typeface="Roboto"/>
              </a:rPr>
              <a:t>Cultura e Poder: Os Estudos Culturais de Birmingham examinaram as relações de poder presentes na produção, distribuição e consumo cultural. Eles investigaram como o poder é exercido através da cultura e como a cultura pode ser uma forma de resistência ao poder dominante.</a:t>
            </a:r>
            <a:endParaRPr sz="1200">
              <a:solidFill>
                <a:srgbClr val="37415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87655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AutoNum type="arabicPeriod"/>
            </a:pPr>
            <a:r>
              <a:rPr lang="pt-BR" sz="1200">
                <a:solidFill>
                  <a:srgbClr val="374151"/>
                </a:solidFill>
                <a:highlight>
                  <a:srgbClr val="F7F7F8"/>
                </a:highlight>
                <a:latin typeface="Roboto"/>
                <a:ea typeface="Roboto"/>
                <a:cs typeface="Roboto"/>
                <a:sym typeface="Roboto"/>
              </a:rPr>
              <a:t>Análise Cultural: Os estudiosos de Birmingham desenvolveram métodos de análise cultural, como a análise de texto, a análise de discurso e a análise da recepção, para examinar como os significados são produzidos e interpretados na cultura.</a:t>
            </a:r>
            <a:endParaRPr sz="1200">
              <a:solidFill>
                <a:srgbClr val="37415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87655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AutoNum type="arabicPeriod"/>
            </a:pPr>
            <a:r>
              <a:t/>
            </a:r>
            <a:endParaRPr sz="1200">
              <a:solidFill>
                <a:srgbClr val="37415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Newsmaking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10000"/>
          </a:bodyPr>
          <a:lstStyle/>
          <a:p>
            <a:pPr indent="-270510" lvl="0" marL="457200" rtl="0" algn="l">
              <a:spcBef>
                <a:spcPts val="1500"/>
              </a:spcBef>
              <a:spcAft>
                <a:spcPts val="0"/>
              </a:spcAft>
              <a:buClr>
                <a:srgbClr val="374151"/>
              </a:buClr>
              <a:buSzPct val="66666"/>
              <a:buFont typeface="Roboto"/>
              <a:buAutoNum type="arabicPeriod"/>
            </a:pPr>
            <a:r>
              <a:rPr lang="pt-BR"/>
              <a:t>A teoria do Newsmaking, também conhecida como Teoria da Construção da Notícia, se concentra no processo de produção e disseminação das notícias. </a:t>
            </a:r>
            <a:endParaRPr/>
          </a:p>
          <a:p>
            <a:pPr indent="-27051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66666"/>
              <a:buFont typeface="Roboto"/>
              <a:buAutoNum type="arabicPeriod"/>
            </a:pPr>
            <a:r>
              <a:rPr lang="pt-BR"/>
              <a:t>Gaye Tuchman: A socióloga Gaye Tuchman contribuiu para a teoria do Newsmaking ao examinar como as rotinas e práticas dos jornalistas influenciam a construção das notícias. Ela destacou a importância dos "esquemas interpretativos" e dos "princípios de noticiabilidade" que moldam a seleção e a apresentação das notícias.</a:t>
            </a:r>
            <a:endParaRPr/>
          </a:p>
          <a:p>
            <a:pPr indent="-27051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66666"/>
              <a:buFont typeface="Roboto"/>
              <a:buAutoNum type="arabicPeriod"/>
            </a:pPr>
            <a:r>
              <a:rPr lang="pt-BR"/>
              <a:t>Herbert Gans: Gans argumentou que os jornalistas têm uma série de "valores-notícia" que influenciam suas decisões sobre quais histórias cobrir e como apresentá-las. Ele também discutiu a influência dos fatores organizacionais e econômicos na construção das notícias.</a:t>
            </a:r>
            <a:endParaRPr/>
          </a:p>
          <a:p>
            <a:pPr indent="-27051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66666"/>
              <a:buFont typeface="Roboto"/>
              <a:buAutoNum type="arabicPeriod"/>
            </a:pPr>
            <a:r>
              <a:rPr lang="pt-BR"/>
              <a:t>Shoemaker e Reese: Esses pesquisadores desenvolveram o modelo de "espiral do silêncio", que sugere que as notícias dominantes têm mais probabilidade de serem divulgadas, enquanto perspectivas minoritárias podem ser suprimidas ou silenciadas.</a:t>
            </a:r>
            <a:endParaRPr/>
          </a:p>
          <a:p>
            <a:pPr indent="-27051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66666"/>
              <a:buFont typeface="Roboto"/>
              <a:buAutoNum type="arabicPeriod"/>
            </a:pPr>
            <a:r>
              <a:rPr lang="pt-BR"/>
              <a:t>Construção social da realidade: a realidade é construída socialmente, e a mídia desempenha um papel fundamental nesse processo. As notícias são selecionadas, moldadas e interpretadas de acordo com as perspectivas e valores dos jornalistas, editores e proprietários de mídia.</a:t>
            </a:r>
            <a:endParaRPr/>
          </a:p>
          <a:p>
            <a:pPr indent="-27051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66666"/>
              <a:buFont typeface="Roboto"/>
              <a:buAutoNum type="arabicPeriod"/>
            </a:pPr>
            <a:r>
              <a:rPr lang="pt-BR"/>
              <a:t>Gatekeeping: o papel dos gatekeepers, ou seja, os indivíduos ou instituições que controlam o acesso à mídia e decidem quais histórias serão divulgadas. Os gatekeepers exercem poder ao determinar quais eventos são considerados notícias e quais são ignorados.</a:t>
            </a:r>
            <a:endParaRPr/>
          </a:p>
          <a:p>
            <a:pPr indent="-27051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66666"/>
              <a:buFont typeface="Roboto"/>
              <a:buAutoNum type="arabicPeriod"/>
            </a:pPr>
            <a:r>
              <a:rPr lang="pt-BR"/>
              <a:t>Viés e seletividade: os jornalistas têm suas próprias perspectivas, valores e interesses, o que pode levar a viés e seletividade na escolha e na apresentação das notícias. A seleção de fontes, a ênfase em determinados aspectos de uma história e a omissão de outras podem refletir esses viés e seletividade.</a:t>
            </a:r>
            <a:endParaRPr/>
          </a:p>
          <a:p>
            <a:pPr indent="-27051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66666"/>
              <a:buFont typeface="Roboto"/>
              <a:buAutoNum type="arabicPeriod"/>
            </a:pPr>
            <a:r>
              <a:rPr lang="pt-BR"/>
              <a:t>Relações de poder e influência: as organizações de mídia estão inseridas em relações de poder e influência com outras instituições, como governos, empresas e grupos de interesse. Essas relações podem afetar a forma como as notícias são moldadas e apresentadas, influenciando a agenda midiática e a construção da realidade.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Agenda Setting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299085" lvl="0" marL="457200" rtl="0" algn="l">
              <a:spcBef>
                <a:spcPts val="150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Char char="●"/>
            </a:pPr>
            <a:r>
              <a:rPr lang="pt-BR" sz="1200">
                <a:solidFill>
                  <a:srgbClr val="374151"/>
                </a:solidFill>
                <a:highlight>
                  <a:srgbClr val="F7F7F8"/>
                </a:highlight>
                <a:latin typeface="Roboto"/>
                <a:ea typeface="Roboto"/>
                <a:cs typeface="Roboto"/>
                <a:sym typeface="Roboto"/>
              </a:rPr>
              <a:t>A teoria do Agenda Setting se concentra na influência da mídia na definição da agenda pública, ou seja, naquilo que o público considera como importantes problemas e temas de discussão.</a:t>
            </a:r>
            <a:endParaRPr sz="1200">
              <a:solidFill>
                <a:srgbClr val="37415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99085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Char char="●"/>
            </a:pPr>
            <a:r>
              <a:rPr lang="pt-BR" sz="1200">
                <a:solidFill>
                  <a:srgbClr val="374151"/>
                </a:solidFill>
                <a:highlight>
                  <a:srgbClr val="F7F7F8"/>
                </a:highlight>
                <a:latin typeface="Roboto"/>
                <a:ea typeface="Roboto"/>
                <a:cs typeface="Roboto"/>
                <a:sym typeface="Roboto"/>
              </a:rPr>
              <a:t>Agenda mediática: a mídia tem o poder de determinar quais questões e tópicos são destacados e discutidos na sociedade. A seleção e a ênfase dada às notícias pela mídia influenciam a importância e a saliência dessas questões para o público.</a:t>
            </a:r>
            <a:endParaRPr sz="1200">
              <a:solidFill>
                <a:srgbClr val="37415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99085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Char char="●"/>
            </a:pPr>
            <a:r>
              <a:rPr lang="pt-BR" sz="1200">
                <a:solidFill>
                  <a:srgbClr val="374151"/>
                </a:solidFill>
                <a:highlight>
                  <a:srgbClr val="F7F7F8"/>
                </a:highlight>
                <a:latin typeface="Roboto"/>
                <a:ea typeface="Roboto"/>
                <a:cs typeface="Roboto"/>
                <a:sym typeface="Roboto"/>
              </a:rPr>
              <a:t>Agenda pública: A mídia não apenas reflete a realidade, mas também molda a percepção do público sobre o que é importante. A agenda mediática tem o poder de influenciar a agenda pública, ou seja, os temas que o público considera relevantes e dignos de discussão.</a:t>
            </a:r>
            <a:endParaRPr sz="1200">
              <a:solidFill>
                <a:srgbClr val="37415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99085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Char char="●"/>
            </a:pPr>
            <a:r>
              <a:rPr lang="pt-BR" sz="1200">
                <a:solidFill>
                  <a:srgbClr val="374151"/>
                </a:solidFill>
                <a:highlight>
                  <a:srgbClr val="F7F7F8"/>
                </a:highlight>
                <a:latin typeface="Roboto"/>
                <a:ea typeface="Roboto"/>
                <a:cs typeface="Roboto"/>
                <a:sym typeface="Roboto"/>
              </a:rPr>
              <a:t>Poder da mídia: o poder da mídia de influenciar a opinião pública e a formação de políticas. Ao selecionar, enfatizar e repetir certos temas, a mídia pode direcionar a atenção do público e influenciar suas opiniões e comportamentos.</a:t>
            </a:r>
            <a:endParaRPr sz="1200">
              <a:solidFill>
                <a:srgbClr val="37415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99085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Char char="●"/>
            </a:pPr>
            <a:r>
              <a:rPr lang="pt-BR" sz="1200">
                <a:solidFill>
                  <a:srgbClr val="374151"/>
                </a:solidFill>
                <a:highlight>
                  <a:srgbClr val="F7F7F8"/>
                </a:highlight>
                <a:latin typeface="Roboto"/>
                <a:ea typeface="Roboto"/>
                <a:cs typeface="Roboto"/>
                <a:sym typeface="Roboto"/>
              </a:rPr>
              <a:t>Gatekeeping: o papel dos gatekeepers, ou seja, os jornalistas e editores responsáveis por selecionar e dar destaque às notícias. Esses gatekeepers têm o poder de decidir quais histórias são divulgadas e quais são ignoradas, influenciando assim a agenda mediática e a agenda pública.</a:t>
            </a:r>
            <a:endParaRPr sz="1200">
              <a:solidFill>
                <a:srgbClr val="37415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99085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Char char="●"/>
            </a:pPr>
            <a:r>
              <a:rPr lang="pt-BR" sz="1200">
                <a:solidFill>
                  <a:srgbClr val="374151"/>
                </a:solidFill>
                <a:highlight>
                  <a:srgbClr val="F7F7F8"/>
                </a:highlight>
                <a:latin typeface="Roboto"/>
                <a:ea typeface="Roboto"/>
                <a:cs typeface="Roboto"/>
                <a:sym typeface="Roboto"/>
              </a:rPr>
              <a:t>Acumulação de saliência: A repetição e a ênfase dada a determinados temas pela mídia ao longo do tempo aumentam sua saliência na mente do público. Quanto mais um tema é abordado e discutido pela mídia, maior a probabilidade de ser considerado importante pelo público.</a:t>
            </a:r>
            <a:endParaRPr sz="1200">
              <a:solidFill>
                <a:srgbClr val="37415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99085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Char char="●"/>
            </a:pPr>
            <a:r>
              <a:rPr lang="pt-BR" sz="1200">
                <a:solidFill>
                  <a:srgbClr val="374151"/>
                </a:solidFill>
                <a:highlight>
                  <a:srgbClr val="F7F7F8"/>
                </a:highlight>
                <a:latin typeface="Roboto"/>
                <a:ea typeface="Roboto"/>
                <a:cs typeface="Roboto"/>
                <a:sym typeface="Roboto"/>
              </a:rPr>
              <a:t>A interação entre a agenda mediática e a agenda pública. A mídia pode influenciar a agenda pública ao direcionar a atenção do público para certos temas, mas também está sujeita a pressões e demandas do público, resultando em uma relação dinâmica entre essas duas agendas.</a:t>
            </a:r>
            <a:endParaRPr sz="1200">
              <a:solidFill>
                <a:srgbClr val="374151"/>
              </a:solidFill>
              <a:highlight>
                <a:srgbClr val="F7F7F8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299085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Char char="●"/>
            </a:pPr>
            <a:r>
              <a:rPr lang="pt-BR" sz="1200">
                <a:solidFill>
                  <a:srgbClr val="374151"/>
                </a:solidFill>
                <a:highlight>
                  <a:srgbClr val="F7F7F8"/>
                </a:highlight>
                <a:latin typeface="Roboto"/>
                <a:ea typeface="Roboto"/>
                <a:cs typeface="Roboto"/>
                <a:sym typeface="Roboto"/>
              </a:rPr>
              <a:t>Mídia como filtro da realidade: a mídia não apenas reflete a realidade, mas também a interpreta e a molda. Ao selecionar, enfatizar e apresentar certas histórias, a mídia influencia a percepção e a compreensão da realidade pelo público.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Estrutura do pensamento de Max Weber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Virada para uma sociologia das mentalidades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Análise historiográfica: tradicionalismo versus modernidade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Passagem da sociedade comunal tradicional para sociedade individualista capitalista baseada no sucesso e na acumulação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Palavras-chave: autoridade (liderarança), racionalização, burocracia, estratificação social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Racionalização: cálculo (método de padronização dos serviços e produções), razão instrumental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Bucrocacia: procedimentos impessoalizados, hierarquia de comandos, especializações, comunicação especializada e cheia de jargões, reflexividade em busca da eficiciência.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Estratificação social: divisão da sociedade pela posição que ocupam (classe, poder, status).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pt-BR"/>
              <a:t>O estado é administrado pela burocracia mas legitimado pelo carisma dos líderes políticos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Ética Protestante e o Espírito do Capitalismo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Protestantismo e capitalismo: o protestantismo, especialmente o calvinismo, teve um papel fundamental no desenvolvimento do capitalismo moderno.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A ética protestante incentivou o trabalho duro, a poupança e o investimento, o que criou as condições para o crescimento do capitalismo. I</a:t>
            </a:r>
            <a:r>
              <a:rPr lang="pt-BR"/>
              <a:t>mportância</a:t>
            </a:r>
            <a:r>
              <a:rPr lang="pt-BR"/>
              <a:t> da disciplina, da honestidade e da responsabilidade individual. Essas características ajudaram a criar uma cultura empresarial que valorizava a eficiência e a produtividade.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Espírito do capitalismo: o capitalismo moderno é caracterizado por um "espírito" ou uma atitude que valoriza o trabalho duro, a poupança e o investimento. Essa atitude é influenciada pela ética protestante e é fundamental para o funcionamento do sistema capitalista.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Ascetismo mundano: busca pela salvação através do trabalho árduo e da disciplina. Ele argumenta que essa atitude foi fundamental para o desenvolvimento do capitalismo, pois incentivou o trabalho duro e a poupança.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/>
              <a:t>Burocracia: Weber também discute a natureza e as características da burocracia moderna, enfatizando sua racionalidade e impessoalidade.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Economia e Sociedade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Tipos ideais: o construções mentais que representam as características mais importantes de um determinado fenômeno. Esses tipos ideais são criados para ajudar a entender a realidade social e econômica, mas não devem ser confundidos com a realidade em si.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Ação social: a ação social é orientada por motivos, valores e propósitos. Ele enfatiza a importância da compreensão da perspectiva do agente para entender o comportamento social.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Dominação: é exercida por meio de diferentes tipos de autoridade, incluindo a autoridade tradicional, a autoridade carismática e a autoridade legal-racional.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Religião: a religião pode ser uma força poderosa na moldagem da sociedade e da economia. Ele discute a relação entre o protestantismo e o desenvolvimento do capitalismo moderno.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Classes sociais: enfatiza a importância das dimensões econômicas, políticas e culturais da desigualdade.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/>
              <a:t>Teoria da ação social: enfatiza a importância dos motivos, valores e propósitos que orientam a ação dos indivíduos.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Os tipos ideais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pt-BR"/>
              <a:t>S</a:t>
            </a:r>
            <a:r>
              <a:rPr lang="pt-BR"/>
              <a:t>ão modelos simplificados da realidade social que ajudam a entender a complexidade da sociedade.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pt-BR"/>
              <a:t>Não são realidades empíricas que podem ser encontradas na sociedade. Eles são abstrações criadas para fins analíticos.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pt-BR"/>
              <a:t>S</a:t>
            </a:r>
            <a:r>
              <a:rPr lang="pt-BR"/>
              <a:t>ão padrões ideais-típicos que ajudam a entender as características essenciais de um fenômeno social. Eles são criados a partir de uma seleção de elementos comuns observados na realidade.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pt-BR"/>
              <a:t>P</a:t>
            </a:r>
            <a:r>
              <a:rPr lang="pt-BR"/>
              <a:t>odem ser usados para comparar diferentes sociedades, instituições e comportamentos sociais, bem como para identificar semelhanças e diferenças entre eles.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pt-BR"/>
              <a:t>A</a:t>
            </a:r>
            <a:r>
              <a:rPr lang="pt-BR"/>
              <a:t>judam a explicar o comportamento humano e a entender a lógica subjacente às ações dos indivíduos e grupos.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pt-BR"/>
              <a:t>S</a:t>
            </a:r>
            <a:r>
              <a:rPr lang="pt-BR"/>
              <a:t>ão uma ferramenta útil para orientar a pesquisa sociológica e ajudar a estabelecer hipóteses sobre fenômenos sociais.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Tipos de ação social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Ação Social Tradicional: A ação social tradicional é motivada por costumes, tradições e hábitos transmitidos ao longo do tempo. As pessoas se envolvem em ações sociais tradicionais porque acreditam que é a forma correta ou adequada de agir, de acordo com normas e valores culturais estabelecidos.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Ação Social Afetiva: A ação social afetiva é motivada por emoções, sentimentos e afetos individuais. As pessoas agem com base em suas emoções pessoais, como amor, raiva, paixão, alegria ou tristeza, sem necessariamente considerar regras ou normas sociais.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Ação Social Valorativa/Racional: A ação social valorativa ou racional é orientada por valores e crenças pessoais. As pessoas agem de acordo com seus princípios morais, éticos ou religiosos, seguindo o que consideram correto ou justo, independentemente de tradições ou emoções pessoais.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/>
              <a:t>Ação Social Instrumental/Racional: A ação social instrumental ou racional é orientada por objetivos e interesses específicos. As pessoas agem de maneira calculada, considerando os meios mais eficientes para alcançar fins desejados. Essa ação é pautada pela análise racional dos custos e benefícios.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Weber x Durkeim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Método: Durkheim defendia o uso de métodos estatísticos e quantitativos para estudar a sociedade, enquanto Weber enfatizava a importância de métodos qualitativos, como a observação e a análise de casos individuais.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Fato social: Durkheim acreditava que a sociedade era um fenômeno objetivo e independente da vontade individual, ou seja, os "fatos sociais" existem independentemente das pessoas que os criaram. Por outro lado, Weber argumentava que as ações individuais eram a base da sociedade e que a análise das intenções individuais era fundamental para entender a ação social.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Religião: A visão de Durkheim sobre religião era que ela era uma instituição social que ajudava a criar coesão e solidariedade na sociedade. Por outro lado, Weber argumentava que a religião tinha um papel mais complexo na sociedade e que a ética religiosa poderia ter um impacto significativo nas atitudes e comportamentos econômicos.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Individualismo: Weber valorizava o papel do indivíduo na sociedade, enfatizando a importância da ação individual e da escolha racional. Já Durkheim argumentava que o indivíduo era moldado pela sociedade e que a identidade individual era inseparável da identidade coletiva.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/>
              <a:t>Tipos ideais: Weber desenvolveu o conceito de "tipos ideais", que são modelos simplificados de comportamento humano que ajudam a entender a complexidade da sociedade. Durkheim, por outro lado, não usou esse conceito em sua teoria.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Weber x Marx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Método: Marx usava principalmente uma abordagem histórico-materialista, em que a análise do desenvolvimento econômico era fundamental. Ele acreditava que a luta de classes era a força motriz da história e da mudança social. Por outro lado, Weber usava principalmente uma abordagem compreensiva, em que a análise das ações individuais e das motivações subjetivas era fundamental.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Visão da sociedade: Marx argumentava que a sociedade era dividida em classes, com os proprietários dos meios de produção (capitalistas) explorando os trabalhadores assalariados. Por outro lado, Weber via a sociedade como mais complexa, com muitas dimensões diferentes de poder e status.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Papel da religião: Para Marx, a religião era uma instituição criada pela classe dominante para controlar a classe trabalhadora. Para Weber, a religião poderia ter um papel positivo ou negativo na sociedade, dependendo de sua influência na ética e na moralidade.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Tipos ideais: Marx não usou esse conceito em sua teoria.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/>
              <a:t>Mudança social: Marx via a mudança social como resultante da luta de classes e da revolução proletária. Para Weber, a mudança social poderia ocorrer de várias maneiras, incluindo a ação política, a mudança cultural e a mudança tecnológica.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54395"/>
              <a:buFont typeface="Arial"/>
              <a:buNone/>
            </a:pPr>
            <a:r>
              <a:rPr b="1" lang="pt-BR" sz="2022">
                <a:solidFill>
                  <a:schemeClr val="dk2"/>
                </a:solidFill>
              </a:rPr>
              <a:t>Sociologia da Imprensa: um programa de pesquisa, 1910</a:t>
            </a:r>
            <a:endParaRPr b="1" sz="3022"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Weber </a:t>
            </a:r>
            <a:r>
              <a:rPr lang="pt-BR"/>
              <a:t>defende a necessidade de um estudo sistemático da imprensa como uma instituição social que exerce grande influência na formação da opinião pública.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Ele propõe uma abordagem sociológica para estudar a imprensa, levando em conta as estruturas sociais, as relações de poder e os valores culturais que influenciam a mídia.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O programa de pesquisa inclui análise dos conteúdos dos jornais, investigação das fontes de financiamento e dos interesses envolvidos na produção de notícias, estudo da relação entre jornalistas e fontes de informação, análise do papel dos editores na seleção e edição de notícias, e investigação da competição entre os meios de comunicação.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/>
              <a:t>Weber destaca a importância do estudo sociológico da imprensa para compreender a sociedade moderna e desenvolver uma imprensa mais responsável e comprometida com a busca da verdade e objetividade.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