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9144000" cy="6858000"/>
  <p:notesSz cx="6858000" cy="9144000"/>
  <p:defaultTextStyle>
    <a:lvl1pPr>
      <a:defRPr sz="2800">
        <a:latin typeface="Times New Roman"/>
        <a:ea typeface="Times New Roman"/>
        <a:cs typeface="Times New Roman"/>
        <a:sym typeface="Times New Roman"/>
      </a:defRPr>
    </a:lvl1pPr>
    <a:lvl2pPr indent="457200">
      <a:defRPr sz="2800">
        <a:latin typeface="Times New Roman"/>
        <a:ea typeface="Times New Roman"/>
        <a:cs typeface="Times New Roman"/>
        <a:sym typeface="Times New Roman"/>
      </a:defRPr>
    </a:lvl2pPr>
    <a:lvl3pPr indent="914400">
      <a:defRPr sz="2800">
        <a:latin typeface="Times New Roman"/>
        <a:ea typeface="Times New Roman"/>
        <a:cs typeface="Times New Roman"/>
        <a:sym typeface="Times New Roman"/>
      </a:defRPr>
    </a:lvl3pPr>
    <a:lvl4pPr indent="1371600">
      <a:defRPr sz="2800">
        <a:latin typeface="Times New Roman"/>
        <a:ea typeface="Times New Roman"/>
        <a:cs typeface="Times New Roman"/>
        <a:sym typeface="Times New Roman"/>
      </a:defRPr>
    </a:lvl4pPr>
    <a:lvl5pPr indent="1828800">
      <a:defRPr sz="2800">
        <a:latin typeface="Times New Roman"/>
        <a:ea typeface="Times New Roman"/>
        <a:cs typeface="Times New Roman"/>
        <a:sym typeface="Times New Roman"/>
      </a:defRPr>
    </a:lvl5pPr>
    <a:lvl6pPr indent="2286000">
      <a:defRPr sz="2800">
        <a:latin typeface="Times New Roman"/>
        <a:ea typeface="Times New Roman"/>
        <a:cs typeface="Times New Roman"/>
        <a:sym typeface="Times New Roman"/>
      </a:defRPr>
    </a:lvl6pPr>
    <a:lvl7pPr indent="2743200">
      <a:defRPr sz="2800">
        <a:latin typeface="Times New Roman"/>
        <a:ea typeface="Times New Roman"/>
        <a:cs typeface="Times New Roman"/>
        <a:sym typeface="Times New Roman"/>
      </a:defRPr>
    </a:lvl7pPr>
    <a:lvl8pPr indent="3200400">
      <a:defRPr sz="2800">
        <a:latin typeface="Times New Roman"/>
        <a:ea typeface="Times New Roman"/>
        <a:cs typeface="Times New Roman"/>
        <a:sym typeface="Times New Roman"/>
      </a:defRPr>
    </a:lvl8pPr>
    <a:lvl9pPr indent="3657600">
      <a:defRPr sz="2800">
        <a:latin typeface="Times New Roman"/>
        <a:ea typeface="Times New Roman"/>
        <a:cs typeface="Times New Roman"/>
        <a:sym typeface="Times New Roma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ECDD"/>
          </a:solidFill>
        </a:fill>
      </a:tcStyle>
    </a:wholeTbl>
    <a:band2H>
      <a:tcTxStyle b="def" i="def"/>
      <a:tcStyle>
        <a:tcBdr/>
        <a:fill>
          <a:solidFill>
            <a:srgbClr val="E6F6EF"/>
          </a:solidFill>
        </a:fill>
      </a:tcStyle>
    </a:band2H>
    <a:firstCol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CC99"/>
          </a:solidFill>
        </a:fill>
      </a:tcStyle>
    </a:firstCol>
    <a:la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CC99"/>
          </a:solidFill>
        </a:fill>
      </a:tcStyle>
    </a:lastRow>
    <a:fir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CC99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CCCE6"/>
          </a:solidFill>
        </a:fill>
      </a:tcStyle>
    </a:wholeTbl>
    <a:band2H>
      <a:tcTxStyle b="def" i="def"/>
      <a:tcStyle>
        <a:tcBdr/>
        <a:fill>
          <a:solidFill>
            <a:srgbClr val="E7E7F3"/>
          </a:solidFill>
        </a:fill>
      </a:tcStyle>
    </a:band2H>
    <a:firstCol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D2DB9"/>
          </a:solidFill>
        </a:fill>
      </a:tcStyle>
    </a:firstCol>
    <a:la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D2DB9"/>
          </a:solidFill>
        </a:fill>
      </a:tcStyle>
    </a:lastRow>
    <a:fir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D2DB9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CC99"/>
          </a:solidFill>
        </a:fill>
      </a:tcStyle>
    </a:firstCol>
    <a:lastRow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CC99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0" name="Shape 5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7" name="Shape 7"/>
          <p:cNvSpPr/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8" name="Shape 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0" name="Shape 4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>
            <p:ph type="title"/>
          </p:nvPr>
        </p:nvSpPr>
        <p:spPr>
          <a:xfrm>
            <a:off x="6515100" y="0"/>
            <a:ext cx="1943100" cy="6705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4" name="Shape 44"/>
          <p:cNvSpPr/>
          <p:nvPr>
            <p:ph type="body" idx="1"/>
          </p:nvPr>
        </p:nvSpPr>
        <p:spPr>
          <a:xfrm>
            <a:off x="685800" y="609600"/>
            <a:ext cx="5676900" cy="624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5" name="Shape 4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body" idx="1"/>
          </p:nvPr>
        </p:nvSpPr>
        <p:spPr>
          <a:xfrm>
            <a:off x="685800" y="609600"/>
            <a:ext cx="7772400" cy="5486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8" name="Shape 4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1" name="Shape 1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2" name="Shape 1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 lvl="0">
              <a:defRPr b="0" cap="none" sz="1800"/>
            </a:pPr>
            <a:r>
              <a:rPr b="1" cap="all" sz="4000"/>
              <a:t>Title Text</a:t>
            </a:r>
          </a:p>
        </p:txBody>
      </p:sp>
      <p:sp>
        <p:nvSpPr>
          <p:cNvPr id="15" name="Shape 15"/>
          <p:cNvSpPr/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pPr lvl="0">
              <a:defRPr sz="1800"/>
            </a:pPr>
            <a:r>
              <a:rPr sz="2000"/>
              <a:t>Body Level One</a:t>
            </a:r>
            <a:endParaRPr sz="2000"/>
          </a:p>
          <a:p>
            <a:pPr lvl="1">
              <a:defRPr sz="1800"/>
            </a:pPr>
            <a:r>
              <a:rPr sz="2000"/>
              <a:t>Body Level Two</a:t>
            </a:r>
            <a:endParaRPr sz="2000"/>
          </a:p>
          <a:p>
            <a:pPr lvl="2">
              <a:defRPr sz="1800"/>
            </a:pPr>
            <a:r>
              <a:rPr sz="2000"/>
              <a:t>Body Level Three</a:t>
            </a:r>
            <a:endParaRPr sz="2000"/>
          </a:p>
          <a:p>
            <a:pPr lvl="3">
              <a:defRPr sz="1800"/>
            </a:pPr>
            <a:r>
              <a:rPr sz="2000"/>
              <a:t>Body Level Four</a:t>
            </a:r>
            <a:endParaRPr sz="2000"/>
          </a:p>
          <a:p>
            <a:pPr lvl="4">
              <a:defRPr sz="1800"/>
            </a:pPr>
            <a:r>
              <a:rPr sz="2000"/>
              <a:t>Body Level Five</a:t>
            </a:r>
          </a:p>
        </p:txBody>
      </p:sp>
      <p:sp>
        <p:nvSpPr>
          <p:cNvPr id="16" name="Shape 1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xfrm>
            <a:off x="685800" y="1981200"/>
            <a:ext cx="3810000" cy="4876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  <a:endParaRPr sz="2800"/>
          </a:p>
          <a:p>
            <a:pPr lvl="1">
              <a:defRPr sz="1800"/>
            </a:pPr>
            <a:r>
              <a:rPr sz="2800"/>
              <a:t>Body Level Two</a:t>
            </a:r>
            <a:endParaRPr sz="2800"/>
          </a:p>
          <a:p>
            <a:pPr lvl="2">
              <a:defRPr sz="1800"/>
            </a:pPr>
            <a:r>
              <a:rPr sz="2800"/>
              <a:t>Body Level Three</a:t>
            </a:r>
            <a:endParaRPr sz="2800"/>
          </a:p>
          <a:p>
            <a:pPr lvl="3">
              <a:defRPr sz="1800"/>
            </a:pPr>
            <a:r>
              <a:rPr sz="2800"/>
              <a:t>Body Level Four</a:t>
            </a:r>
            <a:endParaRPr sz="2800"/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20" name="Shape 2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3" name="Shape 23"/>
          <p:cNvSpPr/>
          <p:nvPr>
            <p:ph type="body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None/>
              <a:defRPr b="1" sz="2400"/>
            </a:lvl5pPr>
          </a:lstStyle>
          <a:p>
            <a:pPr lvl="0">
              <a:defRPr b="0" sz="1800"/>
            </a:pPr>
            <a:r>
              <a:rPr b="1" sz="2400"/>
              <a:t>Body Level One</a:t>
            </a:r>
            <a:endParaRPr b="1" sz="2400"/>
          </a:p>
          <a:p>
            <a:pPr lvl="1">
              <a:defRPr b="0" sz="1800"/>
            </a:pPr>
            <a:r>
              <a:rPr b="1" sz="2400"/>
              <a:t>Body Level Two</a:t>
            </a:r>
            <a:endParaRPr b="1" sz="2400"/>
          </a:p>
          <a:p>
            <a:pPr lvl="2">
              <a:defRPr b="0" sz="1800"/>
            </a:pPr>
            <a:r>
              <a:rPr b="1" sz="2400"/>
              <a:t>Body Level Three</a:t>
            </a:r>
            <a:endParaRPr b="1" sz="2400"/>
          </a:p>
          <a:p>
            <a:pPr lvl="3">
              <a:defRPr b="0" sz="1800"/>
            </a:pPr>
            <a:r>
              <a:rPr b="1" sz="2400"/>
              <a:t>Body Level Four</a:t>
            </a:r>
            <a:endParaRPr b="1" sz="2400"/>
          </a:p>
          <a:p>
            <a:pPr lvl="4">
              <a:defRPr b="0" sz="1800"/>
            </a:pPr>
            <a:r>
              <a:rPr b="1" sz="2400"/>
              <a:t>Body Level Five</a:t>
            </a:r>
          </a:p>
        </p:txBody>
      </p:sp>
      <p:sp>
        <p:nvSpPr>
          <p:cNvPr id="24" name="Shape 2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7" name="Shape 2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 lvl="0">
              <a:defRPr b="0" sz="1800"/>
            </a:pPr>
            <a:r>
              <a:rPr b="1" sz="2000"/>
              <a:t>Title Text</a:t>
            </a:r>
          </a:p>
        </p:txBody>
      </p:sp>
      <p:sp>
        <p:nvSpPr>
          <p:cNvPr id="32" name="Shape 32"/>
          <p:cNvSpPr/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33" name="Shape 3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 lvl="0">
              <a:defRPr b="0" sz="1800"/>
            </a:pPr>
            <a:r>
              <a:rPr b="1" sz="2000"/>
              <a:t>Title Text</a:t>
            </a:r>
          </a:p>
        </p:txBody>
      </p:sp>
      <p:sp>
        <p:nvSpPr>
          <p:cNvPr id="36" name="Shape 36"/>
          <p:cNvSpPr/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pPr lvl="0">
              <a:defRPr sz="1800"/>
            </a:pPr>
            <a:r>
              <a:rPr sz="1400"/>
              <a:t>Body Level One</a:t>
            </a:r>
            <a:endParaRPr sz="1400"/>
          </a:p>
          <a:p>
            <a:pPr lvl="1">
              <a:defRPr sz="1800"/>
            </a:pPr>
            <a:r>
              <a:rPr sz="1400"/>
              <a:t>Body Level Two</a:t>
            </a:r>
            <a:endParaRPr sz="1400"/>
          </a:p>
          <a:p>
            <a:pPr lvl="2">
              <a:defRPr sz="1800"/>
            </a:pPr>
            <a:r>
              <a:rPr sz="1400"/>
              <a:t>Body Level Three</a:t>
            </a:r>
            <a:endParaRPr sz="1400"/>
          </a:p>
          <a:p>
            <a:pPr lvl="3">
              <a:defRPr sz="1800"/>
            </a:pPr>
            <a:r>
              <a:rPr sz="1400"/>
              <a:t>Body Level Four</a:t>
            </a:r>
            <a:endParaRPr sz="1400"/>
          </a:p>
          <a:p>
            <a:pPr lvl="4">
              <a:defRPr sz="1800"/>
            </a:pPr>
            <a:r>
              <a:rPr sz="1400"/>
              <a:t>Body Level Five</a:t>
            </a:r>
          </a:p>
        </p:txBody>
      </p:sp>
      <p:sp>
        <p:nvSpPr>
          <p:cNvPr id="37" name="Shape 3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553200" y="6248400"/>
            <a:ext cx="1905000" cy="28708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defRPr sz="1400"/>
            </a:lvl1pPr>
          </a:lstStyle>
          <a:p>
            <a:pPr lvl="0"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algn="ctr">
        <a:defRPr sz="4400">
          <a:latin typeface="Times New Roman"/>
          <a:ea typeface="Times New Roman"/>
          <a:cs typeface="Times New Roman"/>
          <a:sym typeface="Times New Roman"/>
        </a:defRPr>
      </a:lvl1pPr>
      <a:lvl2pPr algn="ctr">
        <a:defRPr sz="4400">
          <a:latin typeface="Times New Roman"/>
          <a:ea typeface="Times New Roman"/>
          <a:cs typeface="Times New Roman"/>
          <a:sym typeface="Times New Roman"/>
        </a:defRPr>
      </a:lvl2pPr>
      <a:lvl3pPr algn="ctr">
        <a:defRPr sz="4400">
          <a:latin typeface="Times New Roman"/>
          <a:ea typeface="Times New Roman"/>
          <a:cs typeface="Times New Roman"/>
          <a:sym typeface="Times New Roman"/>
        </a:defRPr>
      </a:lvl3pPr>
      <a:lvl4pPr algn="ctr">
        <a:defRPr sz="4400">
          <a:latin typeface="Times New Roman"/>
          <a:ea typeface="Times New Roman"/>
          <a:cs typeface="Times New Roman"/>
          <a:sym typeface="Times New Roman"/>
        </a:defRPr>
      </a:lvl4pPr>
      <a:lvl5pPr algn="ctr">
        <a:defRPr sz="4400">
          <a:latin typeface="Times New Roman"/>
          <a:ea typeface="Times New Roman"/>
          <a:cs typeface="Times New Roman"/>
          <a:sym typeface="Times New Roman"/>
        </a:defRPr>
      </a:lvl5pPr>
      <a:lvl6pPr indent="457200" algn="ctr">
        <a:defRPr sz="4400">
          <a:latin typeface="Times New Roman"/>
          <a:ea typeface="Times New Roman"/>
          <a:cs typeface="Times New Roman"/>
          <a:sym typeface="Times New Roman"/>
        </a:defRPr>
      </a:lvl6pPr>
      <a:lvl7pPr indent="914400" algn="ctr">
        <a:defRPr sz="4400">
          <a:latin typeface="Times New Roman"/>
          <a:ea typeface="Times New Roman"/>
          <a:cs typeface="Times New Roman"/>
          <a:sym typeface="Times New Roman"/>
        </a:defRPr>
      </a:lvl7pPr>
      <a:lvl8pPr indent="1371600" algn="ctr">
        <a:defRPr sz="4400">
          <a:latin typeface="Times New Roman"/>
          <a:ea typeface="Times New Roman"/>
          <a:cs typeface="Times New Roman"/>
          <a:sym typeface="Times New Roman"/>
        </a:defRPr>
      </a:lvl8pPr>
      <a:lvl9pPr indent="1828800" algn="ctr">
        <a:defRPr sz="4400">
          <a:latin typeface="Times New Roman"/>
          <a:ea typeface="Times New Roman"/>
          <a:cs typeface="Times New Roman"/>
          <a:sym typeface="Times New Roman"/>
        </a:defRPr>
      </a:lvl9pPr>
    </p:titleStyle>
    <p:bodyStyle>
      <a:lvl1pPr marL="342900" indent="-342900">
        <a:spcBef>
          <a:spcPts val="700"/>
        </a:spcBef>
        <a:buSzPct val="100000"/>
        <a:buChar char="•"/>
        <a:defRPr sz="3200">
          <a:latin typeface="Times New Roman"/>
          <a:ea typeface="Times New Roman"/>
          <a:cs typeface="Times New Roman"/>
          <a:sym typeface="Times New Roman"/>
        </a:defRPr>
      </a:lvl1pPr>
      <a:lvl2pPr marL="783771" indent="-326571">
        <a:spcBef>
          <a:spcPts val="700"/>
        </a:spcBef>
        <a:buSzPct val="100000"/>
        <a:buChar char="–"/>
        <a:defRPr sz="3200">
          <a:latin typeface="Times New Roman"/>
          <a:ea typeface="Times New Roman"/>
          <a:cs typeface="Times New Roman"/>
          <a:sym typeface="Times New Roman"/>
        </a:defRPr>
      </a:lvl2pPr>
      <a:lvl3pPr marL="1219200" indent="-304800">
        <a:spcBef>
          <a:spcPts val="700"/>
        </a:spcBef>
        <a:buSzPct val="100000"/>
        <a:buChar char="•"/>
        <a:defRPr sz="3200">
          <a:latin typeface="Times New Roman"/>
          <a:ea typeface="Times New Roman"/>
          <a:cs typeface="Times New Roman"/>
          <a:sym typeface="Times New Roman"/>
        </a:defRPr>
      </a:lvl3pPr>
      <a:lvl4pPr marL="1737360" indent="-365760">
        <a:spcBef>
          <a:spcPts val="700"/>
        </a:spcBef>
        <a:buSzPct val="100000"/>
        <a:buChar char="–"/>
        <a:defRPr sz="3200">
          <a:latin typeface="Times New Roman"/>
          <a:ea typeface="Times New Roman"/>
          <a:cs typeface="Times New Roman"/>
          <a:sym typeface="Times New Roman"/>
        </a:defRPr>
      </a:lvl4pPr>
      <a:lvl5pPr marL="2194560" indent="-365760">
        <a:spcBef>
          <a:spcPts val="700"/>
        </a:spcBef>
        <a:buSzPct val="100000"/>
        <a:buChar char="»"/>
        <a:defRPr sz="3200">
          <a:latin typeface="Times New Roman"/>
          <a:ea typeface="Times New Roman"/>
          <a:cs typeface="Times New Roman"/>
          <a:sym typeface="Times New Roman"/>
        </a:defRPr>
      </a:lvl5pPr>
      <a:lvl6pPr marL="2651760" indent="-365760">
        <a:spcBef>
          <a:spcPts val="700"/>
        </a:spcBef>
        <a:buSzPct val="100000"/>
        <a:buChar char="»"/>
        <a:defRPr sz="3200">
          <a:latin typeface="Times New Roman"/>
          <a:ea typeface="Times New Roman"/>
          <a:cs typeface="Times New Roman"/>
          <a:sym typeface="Times New Roman"/>
        </a:defRPr>
      </a:lvl6pPr>
      <a:lvl7pPr marL="3108960" indent="-365760">
        <a:spcBef>
          <a:spcPts val="700"/>
        </a:spcBef>
        <a:buSzPct val="100000"/>
        <a:buChar char="»"/>
        <a:defRPr sz="3200">
          <a:latin typeface="Times New Roman"/>
          <a:ea typeface="Times New Roman"/>
          <a:cs typeface="Times New Roman"/>
          <a:sym typeface="Times New Roman"/>
        </a:defRPr>
      </a:lvl7pPr>
      <a:lvl8pPr marL="3566159" indent="-365759">
        <a:spcBef>
          <a:spcPts val="700"/>
        </a:spcBef>
        <a:buSzPct val="100000"/>
        <a:buChar char="»"/>
        <a:defRPr sz="3200">
          <a:latin typeface="Times New Roman"/>
          <a:ea typeface="Times New Roman"/>
          <a:cs typeface="Times New Roman"/>
          <a:sym typeface="Times New Roman"/>
        </a:defRPr>
      </a:lvl8pPr>
      <a:lvl9pPr marL="4023359" indent="-365759">
        <a:spcBef>
          <a:spcPts val="700"/>
        </a:spcBef>
        <a:buSzPct val="100000"/>
        <a:buChar char="»"/>
        <a:defRPr sz="3200">
          <a:latin typeface="Times New Roman"/>
          <a:ea typeface="Times New Roman"/>
          <a:cs typeface="Times New Roman"/>
          <a:sym typeface="Times New Roman"/>
        </a:defRPr>
      </a:lvl9pPr>
    </p:bodyStyle>
    <p:otherStyle>
      <a:lvl1pPr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1pPr>
      <a:lvl2pPr indent="457200"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2pPr>
      <a:lvl3pPr indent="914400"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3pPr>
      <a:lvl4pPr indent="1371600"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4pPr>
      <a:lvl5pPr indent="1828800"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5pPr>
      <a:lvl6pPr indent="2286000"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6pPr>
      <a:lvl7pPr indent="2743200"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7pPr>
      <a:lvl8pPr indent="3200400"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8pPr>
      <a:lvl9pPr indent="3657600"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2.jpe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1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1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1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2.png"/><Relationship Id="rId4" Type="http://schemas.openxmlformats.org/officeDocument/2006/relationships/image" Target="../media/image1.jpeg"/><Relationship Id="rId5" Type="http://schemas.openxmlformats.org/officeDocument/2006/relationships/image" Target="../media/image3.png"/><Relationship Id="rId6" Type="http://schemas.openxmlformats.org/officeDocument/2006/relationships/image" Target="../media/image1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1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12.png"/><Relationship Id="rId6" Type="http://schemas.openxmlformats.org/officeDocument/2006/relationships/image" Target="../media/image4.jpeg"/><Relationship Id="rId7" Type="http://schemas.openxmlformats.org/officeDocument/2006/relationships/image" Target="../media/image1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13.png"/><Relationship Id="rId6" Type="http://schemas.openxmlformats.org/officeDocument/2006/relationships/image" Target="../media/image1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683567" y="1700808"/>
            <a:ext cx="7560372" cy="269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defRPr sz="1800"/>
            </a:pPr>
            <a:r>
              <a:rPr b="1" sz="4000">
                <a:latin typeface="Calibri"/>
                <a:ea typeface="Calibri"/>
                <a:cs typeface="Calibri"/>
                <a:sym typeface="Calibri"/>
              </a:rPr>
              <a:t>EIA Aterro Municipal de São Carlos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endParaRPr b="1" sz="4000"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defRPr sz="1800"/>
            </a:pPr>
            <a:r>
              <a:rPr b="1" sz="2800">
                <a:latin typeface="Calibri"/>
                <a:ea typeface="Calibri"/>
                <a:cs typeface="Calibri"/>
                <a:sym typeface="Calibri"/>
              </a:rPr>
              <a:t>INTEGRAÇÃO ENTRE OS REQUISITOS DE DESEMPENHO (AMBIENTAL E DE PROJETO)</a:t>
            </a:r>
          </a:p>
        </p:txBody>
      </p:sp>
      <p:grpSp>
        <p:nvGrpSpPr>
          <p:cNvPr id="56" name="Group 56"/>
          <p:cNvGrpSpPr/>
          <p:nvPr/>
        </p:nvGrpSpPr>
        <p:grpSpPr>
          <a:xfrm>
            <a:off x="-36513" y="6309319"/>
            <a:ext cx="9180513" cy="586741"/>
            <a:chOff x="0" y="0"/>
            <a:chExt cx="9180512" cy="586740"/>
          </a:xfrm>
        </p:grpSpPr>
        <p:sp>
          <p:nvSpPr>
            <p:cNvPr id="53" name="Shape 53"/>
            <p:cNvSpPr/>
            <p:nvPr/>
          </p:nvSpPr>
          <p:spPr>
            <a:xfrm>
              <a:off x="36512" y="15974"/>
              <a:ext cx="9144001" cy="532705"/>
            </a:xfrm>
            <a:prstGeom prst="rect">
              <a:avLst/>
            </a:prstGeom>
            <a:solidFill>
              <a:srgbClr val="15280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4" name="Shape 54"/>
            <p:cNvSpPr/>
            <p:nvPr/>
          </p:nvSpPr>
          <p:spPr>
            <a:xfrm>
              <a:off x="0" y="0"/>
              <a:ext cx="9144000" cy="586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Curso de Estudos de Biodiversidade para a Avaliação da Qualidade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Fundamentos e aspectos aplicados da Avaliação de Impacto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11jul2013</a:t>
              </a:r>
            </a:p>
          </p:txBody>
        </p:sp>
        <p:pic>
          <p:nvPicPr>
            <p:cNvPr id="55" name="image5.png"/>
            <p:cNvPicPr/>
            <p:nvPr/>
          </p:nvPicPr>
          <p:blipFill>
            <a:blip r:embed="rId2">
              <a:extLst/>
            </a:blip>
            <a:srcRect l="0" t="0" r="59126" b="0"/>
            <a:stretch>
              <a:fillRect/>
            </a:stretch>
          </p:blipFill>
          <p:spPr>
            <a:xfrm>
              <a:off x="62947" y="29272"/>
              <a:ext cx="755156" cy="4806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56.png"/>
          <p:cNvPicPr/>
          <p:nvPr/>
        </p:nvPicPr>
        <p:blipFill>
          <a:blip r:embed="rId2">
            <a:extLst/>
          </a:blip>
          <a:srcRect l="33755" t="14083" r="25043" b="19748"/>
          <a:stretch>
            <a:fillRect/>
          </a:stretch>
        </p:blipFill>
        <p:spPr>
          <a:xfrm>
            <a:off x="0" y="4652962"/>
            <a:ext cx="1835150" cy="184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57.jpg" descr="mapa_final"/>
          <p:cNvPicPr/>
          <p:nvPr/>
        </p:nvPicPr>
        <p:blipFill>
          <a:blip r:embed="rId3">
            <a:extLst/>
          </a:blip>
          <a:srcRect l="6549" t="4594" r="6985" b="1579"/>
          <a:stretch>
            <a:fillRect/>
          </a:stretch>
        </p:blipFill>
        <p:spPr>
          <a:xfrm>
            <a:off x="0" y="-26989"/>
            <a:ext cx="1838325" cy="2808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58.png"/>
          <p:cNvPicPr/>
          <p:nvPr/>
        </p:nvPicPr>
        <p:blipFill>
          <a:blip r:embed="rId4">
            <a:extLst/>
          </a:blip>
          <a:srcRect l="35820" t="14083" r="19882" b="17875"/>
          <a:stretch>
            <a:fillRect/>
          </a:stretch>
        </p:blipFill>
        <p:spPr>
          <a:xfrm>
            <a:off x="0" y="2820988"/>
            <a:ext cx="1835150" cy="1760537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1979613" y="44450"/>
            <a:ext cx="7129462" cy="382275"/>
          </a:xfrm>
          <a:prstGeom prst="rect">
            <a:avLst/>
          </a:prstGeom>
          <a:ln>
            <a:solidFill/>
            <a:miter/>
          </a:ln>
          <a:effectLst>
            <a:outerShdw sx="100000" sy="100000" kx="0" ky="0" algn="b" rotWithShape="0" blurRad="63500" dist="38099" dir="2700000">
              <a:srgbClr val="5F5F5F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200"/>
              </a:spcBef>
              <a:defRPr b="1" sz="2000"/>
            </a:lvl1pPr>
          </a:lstStyle>
          <a:p>
            <a:pPr lvl="0">
              <a:defRPr b="0" sz="1800"/>
            </a:pPr>
            <a:r>
              <a:rPr b="1" sz="2000"/>
              <a:t>DIAGNÓSTICO AMBIENTAL PRELIMINAR</a:t>
            </a:r>
          </a:p>
        </p:txBody>
      </p:sp>
      <p:grpSp>
        <p:nvGrpSpPr>
          <p:cNvPr id="173" name="Group 173"/>
          <p:cNvGrpSpPr/>
          <p:nvPr/>
        </p:nvGrpSpPr>
        <p:grpSpPr>
          <a:xfrm>
            <a:off x="2051719" y="765175"/>
            <a:ext cx="5976938" cy="5472114"/>
            <a:chOff x="0" y="0"/>
            <a:chExt cx="5976937" cy="5472113"/>
          </a:xfrm>
        </p:grpSpPr>
        <p:pic>
          <p:nvPicPr>
            <p:cNvPr id="171" name="image58.png"/>
            <p:cNvPicPr/>
            <p:nvPr/>
          </p:nvPicPr>
          <p:blipFill>
            <a:blip r:embed="rId4">
              <a:extLst/>
            </a:blip>
            <a:srcRect l="35820" t="14083" r="19882" b="17876"/>
            <a:stretch>
              <a:fillRect/>
            </a:stretch>
          </p:blipFill>
          <p:spPr>
            <a:xfrm>
              <a:off x="-1" y="0"/>
              <a:ext cx="5976938" cy="54576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2" name="Shape 172"/>
            <p:cNvSpPr/>
            <p:nvPr/>
          </p:nvSpPr>
          <p:spPr>
            <a:xfrm>
              <a:off x="575387" y="4487711"/>
              <a:ext cx="1954293" cy="984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grpSp>
        <p:nvGrpSpPr>
          <p:cNvPr id="177" name="Group 177"/>
          <p:cNvGrpSpPr/>
          <p:nvPr/>
        </p:nvGrpSpPr>
        <p:grpSpPr>
          <a:xfrm>
            <a:off x="-36513" y="6309319"/>
            <a:ext cx="9180513" cy="586741"/>
            <a:chOff x="0" y="0"/>
            <a:chExt cx="9180512" cy="586740"/>
          </a:xfrm>
        </p:grpSpPr>
        <p:sp>
          <p:nvSpPr>
            <p:cNvPr id="174" name="Shape 174"/>
            <p:cNvSpPr/>
            <p:nvPr/>
          </p:nvSpPr>
          <p:spPr>
            <a:xfrm>
              <a:off x="36512" y="15974"/>
              <a:ext cx="9144001" cy="532705"/>
            </a:xfrm>
            <a:prstGeom prst="rect">
              <a:avLst/>
            </a:prstGeom>
            <a:solidFill>
              <a:srgbClr val="15280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5" name="Shape 175"/>
            <p:cNvSpPr/>
            <p:nvPr/>
          </p:nvSpPr>
          <p:spPr>
            <a:xfrm>
              <a:off x="0" y="0"/>
              <a:ext cx="9144000" cy="586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Curso de Estudos de Biodiversidade para a Avaliação da Qualidade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Fundamentos e aspectos aplicados da Avaliação de Impacto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11jul2013</a:t>
              </a:r>
            </a:p>
          </p:txBody>
        </p:sp>
        <p:pic>
          <p:nvPicPr>
            <p:cNvPr id="176" name="image5.png"/>
            <p:cNvPicPr/>
            <p:nvPr/>
          </p:nvPicPr>
          <p:blipFill>
            <a:blip r:embed="rId5">
              <a:extLst/>
            </a:blip>
            <a:srcRect l="0" t="0" r="59126" b="0"/>
            <a:stretch>
              <a:fillRect/>
            </a:stretch>
          </p:blipFill>
          <p:spPr>
            <a:xfrm>
              <a:off x="62947" y="29272"/>
              <a:ext cx="755156" cy="4806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56.png"/>
          <p:cNvPicPr/>
          <p:nvPr/>
        </p:nvPicPr>
        <p:blipFill>
          <a:blip r:embed="rId2">
            <a:extLst/>
          </a:blip>
          <a:srcRect l="33755" t="14083" r="25043" b="19748"/>
          <a:stretch>
            <a:fillRect/>
          </a:stretch>
        </p:blipFill>
        <p:spPr>
          <a:xfrm>
            <a:off x="0" y="4652962"/>
            <a:ext cx="1835150" cy="184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57.jpg" descr="mapa_final"/>
          <p:cNvPicPr/>
          <p:nvPr/>
        </p:nvPicPr>
        <p:blipFill>
          <a:blip r:embed="rId3">
            <a:extLst/>
          </a:blip>
          <a:srcRect l="6549" t="4594" r="6985" b="1579"/>
          <a:stretch>
            <a:fillRect/>
          </a:stretch>
        </p:blipFill>
        <p:spPr>
          <a:xfrm>
            <a:off x="0" y="-26989"/>
            <a:ext cx="1838325" cy="2808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58.png"/>
          <p:cNvPicPr/>
          <p:nvPr/>
        </p:nvPicPr>
        <p:blipFill>
          <a:blip r:embed="rId4">
            <a:extLst/>
          </a:blip>
          <a:srcRect l="35820" t="14083" r="19882" b="17875"/>
          <a:stretch>
            <a:fillRect/>
          </a:stretch>
        </p:blipFill>
        <p:spPr>
          <a:xfrm>
            <a:off x="0" y="2820988"/>
            <a:ext cx="1835150" cy="1760537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hape 182"/>
          <p:cNvSpPr/>
          <p:nvPr/>
        </p:nvSpPr>
        <p:spPr>
          <a:xfrm>
            <a:off x="1979613" y="44450"/>
            <a:ext cx="7129462" cy="382275"/>
          </a:xfrm>
          <a:prstGeom prst="rect">
            <a:avLst/>
          </a:prstGeom>
          <a:ln>
            <a:solidFill/>
            <a:miter/>
          </a:ln>
          <a:effectLst>
            <a:outerShdw sx="100000" sy="100000" kx="0" ky="0" algn="b" rotWithShape="0" blurRad="63500" dist="38099" dir="2700000">
              <a:srgbClr val="5F5F5F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200"/>
              </a:spcBef>
              <a:defRPr b="1" sz="2000"/>
            </a:lvl1pPr>
          </a:lstStyle>
          <a:p>
            <a:pPr lvl="0">
              <a:defRPr b="0" sz="1800"/>
            </a:pPr>
            <a:r>
              <a:rPr b="1" sz="2000"/>
              <a:t>DIAGNÓSTICO AMBIENTAL PRELIMINAR</a:t>
            </a:r>
          </a:p>
        </p:txBody>
      </p:sp>
      <p:sp>
        <p:nvSpPr>
          <p:cNvPr id="183" name="Shape 183"/>
          <p:cNvSpPr/>
          <p:nvPr/>
        </p:nvSpPr>
        <p:spPr>
          <a:xfrm>
            <a:off x="4716016" y="765175"/>
            <a:ext cx="2341562" cy="1723013"/>
          </a:xfrm>
          <a:prstGeom prst="rect">
            <a:avLst/>
          </a:prstGeom>
          <a:solidFill>
            <a:srgbClr val="FFFFFF"/>
          </a:solidFill>
          <a:ln>
            <a:solidFill/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r">
              <a:spcBef>
                <a:spcPts val="900"/>
              </a:spcBef>
              <a:defRPr sz="1800"/>
            </a:pPr>
            <a:r>
              <a:rPr b="1" sz="1600"/>
              <a:t>EESCarlos</a:t>
            </a:r>
            <a:endParaRPr b="1" sz="1600"/>
          </a:p>
          <a:p>
            <a:pPr lvl="0" algn="r">
              <a:spcBef>
                <a:spcPts val="900"/>
              </a:spcBef>
              <a:defRPr sz="1800"/>
            </a:pPr>
            <a:r>
              <a:rPr sz="1600"/>
              <a:t>Criação – março/1987</a:t>
            </a:r>
            <a:endParaRPr sz="1600"/>
          </a:p>
          <a:p>
            <a:pPr lvl="0" algn="r">
              <a:spcBef>
                <a:spcPts val="900"/>
              </a:spcBef>
              <a:defRPr sz="1800"/>
            </a:pPr>
            <a:r>
              <a:rPr sz="1600"/>
              <a:t>Área – 75,6 ha</a:t>
            </a:r>
            <a:endParaRPr sz="1600"/>
          </a:p>
          <a:p>
            <a:pPr lvl="0" algn="r">
              <a:spcBef>
                <a:spcPts val="900"/>
              </a:spcBef>
              <a:defRPr sz="1800"/>
            </a:pPr>
            <a:r>
              <a:rPr sz="1600"/>
              <a:t>Instituto Florestal/SMA</a:t>
            </a:r>
            <a:endParaRPr sz="1600"/>
          </a:p>
          <a:p>
            <a:pPr lvl="0" algn="r">
              <a:spcBef>
                <a:spcPts val="900"/>
              </a:spcBef>
              <a:defRPr sz="1800"/>
            </a:pPr>
            <a:r>
              <a:rPr sz="1600"/>
              <a:t>s/ plano de manejo</a:t>
            </a:r>
          </a:p>
        </p:txBody>
      </p:sp>
      <p:sp>
        <p:nvSpPr>
          <p:cNvPr id="184" name="Shape 184"/>
          <p:cNvSpPr/>
          <p:nvPr/>
        </p:nvSpPr>
        <p:spPr>
          <a:xfrm>
            <a:off x="1908175" y="2492375"/>
            <a:ext cx="6662738" cy="1241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spcBef>
                <a:spcPts val="900"/>
              </a:spcBef>
              <a:defRPr sz="1800"/>
            </a:pPr>
            <a:r>
              <a:rPr b="1" sz="1600"/>
              <a:t>Feliciano (2002)</a:t>
            </a:r>
            <a:endParaRPr b="1" sz="1600"/>
          </a:p>
          <a:p>
            <a:pPr lvl="0">
              <a:spcBef>
                <a:spcPts val="900"/>
              </a:spcBef>
              <a:defRPr sz="1800"/>
            </a:pPr>
            <a:r>
              <a:rPr sz="1600"/>
              <a:t>Faixa de 1 km como Zona de Entorno Imediato, para preservação da paisagem.</a:t>
            </a:r>
            <a:endParaRPr sz="1600"/>
          </a:p>
          <a:p>
            <a:pPr lvl="0">
              <a:spcBef>
                <a:spcPts val="900"/>
              </a:spcBef>
              <a:defRPr sz="1800"/>
            </a:pPr>
            <a:r>
              <a:rPr sz="1600"/>
              <a:t>Faixa de 1 km como Zona Crítica de Entorno, com restrições ao desenvolvimento de atividades. </a:t>
            </a:r>
          </a:p>
        </p:txBody>
      </p:sp>
      <p:pic>
        <p:nvPicPr>
          <p:cNvPr id="185" name="image72.png"/>
          <p:cNvPicPr/>
          <p:nvPr/>
        </p:nvPicPr>
        <p:blipFill>
          <a:blip r:embed="rId5">
            <a:extLst/>
          </a:blip>
          <a:srcRect l="4143" t="14166" r="2447" b="4404"/>
          <a:stretch>
            <a:fillRect/>
          </a:stretch>
        </p:blipFill>
        <p:spPr>
          <a:xfrm>
            <a:off x="2051050" y="4365625"/>
            <a:ext cx="2894014" cy="189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73.png"/>
          <p:cNvPicPr/>
          <p:nvPr/>
        </p:nvPicPr>
        <p:blipFill>
          <a:blip r:embed="rId6">
            <a:extLst/>
          </a:blip>
          <a:srcRect l="8217" t="16396" r="2137" b="4651"/>
          <a:stretch>
            <a:fillRect/>
          </a:stretch>
        </p:blipFill>
        <p:spPr>
          <a:xfrm>
            <a:off x="5437188" y="4357688"/>
            <a:ext cx="2951162" cy="19510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0" name="Group 190"/>
          <p:cNvGrpSpPr/>
          <p:nvPr/>
        </p:nvGrpSpPr>
        <p:grpSpPr>
          <a:xfrm>
            <a:off x="-36513" y="6309319"/>
            <a:ext cx="9180513" cy="586741"/>
            <a:chOff x="0" y="0"/>
            <a:chExt cx="9180512" cy="586740"/>
          </a:xfrm>
        </p:grpSpPr>
        <p:sp>
          <p:nvSpPr>
            <p:cNvPr id="187" name="Shape 187"/>
            <p:cNvSpPr/>
            <p:nvPr/>
          </p:nvSpPr>
          <p:spPr>
            <a:xfrm>
              <a:off x="36512" y="15974"/>
              <a:ext cx="9144001" cy="532705"/>
            </a:xfrm>
            <a:prstGeom prst="rect">
              <a:avLst/>
            </a:prstGeom>
            <a:solidFill>
              <a:srgbClr val="15280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8" name="Shape 188"/>
            <p:cNvSpPr/>
            <p:nvPr/>
          </p:nvSpPr>
          <p:spPr>
            <a:xfrm>
              <a:off x="0" y="0"/>
              <a:ext cx="9144000" cy="586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Curso de Estudos de Biodiversidade para a Avaliação da Qualidade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Fundamentos e aspectos aplicados da Avaliação de Impacto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11jul2013</a:t>
              </a:r>
            </a:p>
          </p:txBody>
        </p:sp>
        <p:pic>
          <p:nvPicPr>
            <p:cNvPr id="189" name="image5.png"/>
            <p:cNvPicPr/>
            <p:nvPr/>
          </p:nvPicPr>
          <p:blipFill>
            <a:blip r:embed="rId7">
              <a:extLst/>
            </a:blip>
            <a:srcRect l="0" t="0" r="59126" b="0"/>
            <a:stretch>
              <a:fillRect/>
            </a:stretch>
          </p:blipFill>
          <p:spPr>
            <a:xfrm>
              <a:off x="62947" y="29272"/>
              <a:ext cx="755156" cy="4806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age74.jpg" descr="ETE_3D"/>
          <p:cNvPicPr/>
          <p:nvPr/>
        </p:nvPicPr>
        <p:blipFill>
          <a:blip r:embed="rId2">
            <a:extLst/>
          </a:blip>
          <a:srcRect l="0" t="0" r="0" b="20216"/>
          <a:stretch>
            <a:fillRect/>
          </a:stretch>
        </p:blipFill>
        <p:spPr>
          <a:xfrm>
            <a:off x="0" y="1728788"/>
            <a:ext cx="9144000" cy="5156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6" name="Group 196"/>
          <p:cNvGrpSpPr/>
          <p:nvPr/>
        </p:nvGrpSpPr>
        <p:grpSpPr>
          <a:xfrm>
            <a:off x="251519" y="1168076"/>
            <a:ext cx="8229601" cy="2620964"/>
            <a:chOff x="0" y="0"/>
            <a:chExt cx="8229600" cy="2620963"/>
          </a:xfrm>
        </p:grpSpPr>
        <p:sp>
          <p:nvSpPr>
            <p:cNvPr id="194" name="Shape 194"/>
            <p:cNvSpPr/>
            <p:nvPr/>
          </p:nvSpPr>
          <p:spPr>
            <a:xfrm>
              <a:off x="0" y="-1"/>
              <a:ext cx="8229600" cy="2620965"/>
            </a:xfrm>
            <a:prstGeom prst="rect">
              <a:avLst/>
            </a:prstGeom>
            <a:solidFill>
              <a:srgbClr val="FFFFFF">
                <a:alpha val="5099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r">
                <a:spcBef>
                  <a:spcPts val="400"/>
                </a:spcBef>
                <a:defRPr b="1" sz="3200">
                  <a:solidFill>
                    <a:srgbClr val="2D5A83"/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</a:p>
          </p:txBody>
        </p:sp>
        <p:sp>
          <p:nvSpPr>
            <p:cNvPr id="195" name="Shape 195"/>
            <p:cNvSpPr/>
            <p:nvPr/>
          </p:nvSpPr>
          <p:spPr>
            <a:xfrm>
              <a:off x="0" y="-1"/>
              <a:ext cx="8229600" cy="1713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marL="401637" indent="-292100" algn="r">
                <a:spcBef>
                  <a:spcPts val="400"/>
                </a:spcBef>
                <a:buClr>
                  <a:srgbClr val="00CC99"/>
                </a:buClr>
                <a:buSzPct val="68000"/>
                <a:buFont typeface="Wingdings 3"/>
                <a:buChar char=""/>
                <a:defRPr b="1" sz="3200">
                  <a:solidFill>
                    <a:srgbClr val="2D5A83"/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lvl1pPr>
            </a:lstStyle>
            <a:p>
              <a:pPr lvl="0">
                <a:defRPr b="0" sz="1800">
                  <a:solidFill>
                    <a:srgbClr val="000000"/>
                  </a:solidFill>
                  <a:effectLst/>
                </a:defRPr>
              </a:pPr>
              <a:r>
                <a:rPr b="1" sz="3200">
                  <a:solidFill>
                    <a:srgbClr val="2D5A83"/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</a:rPr>
                <a:t>Estudo de Impacto Ambiental do Sistema de Esgotamento Sanitário do Município de Campos do Jordão</a:t>
              </a:r>
            </a:p>
          </p:txBody>
        </p:sp>
      </p:grpSp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type="body" idx="4294967295"/>
          </p:nvPr>
        </p:nvSpPr>
        <p:spPr>
          <a:xfrm>
            <a:off x="457200" y="1196975"/>
            <a:ext cx="8229600" cy="3240089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305180" indent="-305180" defTabSz="813816">
              <a:spcBef>
                <a:spcPts val="500"/>
              </a:spcBef>
              <a:buSzTx/>
              <a:buNone/>
              <a:defRPr sz="1800"/>
            </a:pPr>
            <a:r>
              <a:rPr sz="2136" u="sng">
                <a:latin typeface="Lucida Sans Unicode"/>
                <a:ea typeface="Lucida Sans Unicode"/>
                <a:cs typeface="Lucida Sans Unicode"/>
                <a:sym typeface="Lucida Sans Unicode"/>
              </a:rPr>
              <a:t>Complementação do SES</a:t>
            </a:r>
            <a:r>
              <a:rPr sz="2136">
                <a:latin typeface="Lucida Sans Unicode"/>
                <a:ea typeface="Lucida Sans Unicode"/>
                <a:cs typeface="Lucida Sans Unicode"/>
                <a:sym typeface="Lucida Sans Unicode"/>
              </a:rPr>
              <a:t>:</a:t>
            </a:r>
            <a:endParaRPr sz="2136">
              <a:latin typeface="Lucida Sans Unicode"/>
              <a:ea typeface="Lucida Sans Unicode"/>
              <a:cs typeface="Lucida Sans Unicode"/>
              <a:sym typeface="Lucida Sans Unicode"/>
            </a:endParaRPr>
          </a:p>
          <a:p>
            <a:pPr lvl="0" marL="190738" indent="-190738" defTabSz="813816">
              <a:spcBef>
                <a:spcPts val="400"/>
              </a:spcBef>
              <a:buFont typeface="Euphemia UCAS"/>
              <a:defRPr sz="1800"/>
            </a:pPr>
            <a:r>
              <a:rPr sz="1779">
                <a:latin typeface="Lucida Sans Unicode"/>
                <a:ea typeface="Lucida Sans Unicode"/>
                <a:cs typeface="Lucida Sans Unicode"/>
                <a:sym typeface="Lucida Sans Unicode"/>
              </a:rPr>
              <a:t>Estação de Tratamento de Esgotos (ETE Campos do Jordão) com vazão média de 212,20 l/s em final de plano (2035);</a:t>
            </a:r>
            <a:endParaRPr sz="1779">
              <a:latin typeface="Lucida Sans Unicode"/>
              <a:ea typeface="Lucida Sans Unicode"/>
              <a:cs typeface="Lucida Sans Unicode"/>
              <a:sym typeface="Lucida Sans Unicode"/>
            </a:endParaRPr>
          </a:p>
          <a:p>
            <a:pPr lvl="0" marL="190738" indent="-190738" defTabSz="813816">
              <a:spcBef>
                <a:spcPts val="400"/>
              </a:spcBef>
              <a:buFont typeface="Euphemia UCAS"/>
              <a:defRPr sz="1800"/>
            </a:pPr>
            <a:r>
              <a:rPr sz="1779">
                <a:latin typeface="Lucida Sans Unicode"/>
                <a:ea typeface="Lucida Sans Unicode"/>
                <a:cs typeface="Lucida Sans Unicode"/>
                <a:sym typeface="Lucida Sans Unicode"/>
              </a:rPr>
              <a:t>Interceptor de Esgotos com 5.330 m e 08 travessias sob cursos de água;</a:t>
            </a:r>
            <a:endParaRPr sz="1779">
              <a:latin typeface="Lucida Sans Unicode"/>
              <a:ea typeface="Lucida Sans Unicode"/>
              <a:cs typeface="Lucida Sans Unicode"/>
              <a:sym typeface="Lucida Sans Unicode"/>
            </a:endParaRPr>
          </a:p>
          <a:p>
            <a:pPr lvl="0" marL="190738" indent="-190738" defTabSz="813816">
              <a:spcBef>
                <a:spcPts val="400"/>
              </a:spcBef>
              <a:buFont typeface="Euphemia UCAS"/>
              <a:defRPr sz="1800"/>
            </a:pPr>
            <a:r>
              <a:rPr sz="1779">
                <a:latin typeface="Lucida Sans Unicode"/>
                <a:ea typeface="Lucida Sans Unicode"/>
                <a:cs typeface="Lucida Sans Unicode"/>
                <a:sym typeface="Lucida Sans Unicode"/>
              </a:rPr>
              <a:t>Estação Elevatória Final de Esgotos Brutos com 300 m de Linha de Recalque;</a:t>
            </a:r>
            <a:endParaRPr sz="1779">
              <a:latin typeface="Lucida Sans Unicode"/>
              <a:ea typeface="Lucida Sans Unicode"/>
              <a:cs typeface="Lucida Sans Unicode"/>
              <a:sym typeface="Lucida Sans Unicode"/>
            </a:endParaRPr>
          </a:p>
          <a:p>
            <a:pPr lvl="0" marL="190738" indent="-190738" defTabSz="813816">
              <a:spcBef>
                <a:spcPts val="400"/>
              </a:spcBef>
              <a:buFont typeface="Euphemia UCAS"/>
              <a:defRPr sz="1800"/>
            </a:pPr>
            <a:r>
              <a:rPr sz="1779">
                <a:latin typeface="Lucida Sans Unicode"/>
                <a:ea typeface="Lucida Sans Unicode"/>
                <a:cs typeface="Lucida Sans Unicode"/>
                <a:sym typeface="Lucida Sans Unicode"/>
              </a:rPr>
              <a:t>Unidade de Gradeamento/Desarenação;</a:t>
            </a:r>
            <a:endParaRPr sz="1779">
              <a:latin typeface="Lucida Sans Unicode"/>
              <a:ea typeface="Lucida Sans Unicode"/>
              <a:cs typeface="Lucida Sans Unicode"/>
              <a:sym typeface="Lucida Sans Unicode"/>
            </a:endParaRPr>
          </a:p>
          <a:p>
            <a:pPr lvl="0" marL="190738" indent="-190738" defTabSz="813816">
              <a:spcBef>
                <a:spcPts val="400"/>
              </a:spcBef>
              <a:buFont typeface="Euphemia UCAS"/>
              <a:defRPr sz="1800"/>
            </a:pPr>
            <a:r>
              <a:rPr sz="1779">
                <a:latin typeface="Lucida Sans Unicode"/>
                <a:ea typeface="Lucida Sans Unicode"/>
                <a:cs typeface="Lucida Sans Unicode"/>
                <a:sym typeface="Lucida Sans Unicode"/>
              </a:rPr>
              <a:t>Emissário Final de Esgotos Tratados com 319 m.</a:t>
            </a:r>
          </a:p>
        </p:txBody>
      </p:sp>
      <p:sp>
        <p:nvSpPr>
          <p:cNvPr id="199" name="Shape 199"/>
          <p:cNvSpPr/>
          <p:nvPr/>
        </p:nvSpPr>
        <p:spPr>
          <a:xfrm>
            <a:off x="611187" y="333375"/>
            <a:ext cx="8229601" cy="620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55588" indent="-146051">
              <a:spcBef>
                <a:spcPts val="400"/>
              </a:spcBef>
              <a:defRPr b="1" sz="3200">
                <a:solidFill>
                  <a:srgbClr val="2D5A83"/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200">
                <a:solidFill>
                  <a:srgbClr val="2D5A83"/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</a:rPr>
              <a:t>Objeto do pedido de licenciamento</a:t>
            </a:r>
          </a:p>
        </p:txBody>
      </p:sp>
      <p:pic>
        <p:nvPicPr>
          <p:cNvPr id="200" name="image7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51500" y="4581525"/>
            <a:ext cx="2952750" cy="19319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4" name="Group 204"/>
          <p:cNvGrpSpPr/>
          <p:nvPr/>
        </p:nvGrpSpPr>
        <p:grpSpPr>
          <a:xfrm>
            <a:off x="-36513" y="6309319"/>
            <a:ext cx="9180513" cy="586741"/>
            <a:chOff x="0" y="0"/>
            <a:chExt cx="9180512" cy="586740"/>
          </a:xfrm>
        </p:grpSpPr>
        <p:sp>
          <p:nvSpPr>
            <p:cNvPr id="201" name="Shape 201"/>
            <p:cNvSpPr/>
            <p:nvPr/>
          </p:nvSpPr>
          <p:spPr>
            <a:xfrm>
              <a:off x="36512" y="15974"/>
              <a:ext cx="9144001" cy="532705"/>
            </a:xfrm>
            <a:prstGeom prst="rect">
              <a:avLst/>
            </a:prstGeom>
            <a:solidFill>
              <a:srgbClr val="15280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02" name="Shape 202"/>
            <p:cNvSpPr/>
            <p:nvPr/>
          </p:nvSpPr>
          <p:spPr>
            <a:xfrm>
              <a:off x="0" y="0"/>
              <a:ext cx="9144000" cy="586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Curso de Estudos de Biodiversidade para a Avaliação da Qualidade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Fundamentos e aspectos aplicados da Avaliação de Impacto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11jul2013</a:t>
              </a:r>
            </a:p>
          </p:txBody>
        </p:sp>
        <p:pic>
          <p:nvPicPr>
            <p:cNvPr id="203" name="image5.png"/>
            <p:cNvPicPr/>
            <p:nvPr/>
          </p:nvPicPr>
          <p:blipFill>
            <a:blip r:embed="rId3">
              <a:extLst/>
            </a:blip>
            <a:srcRect l="0" t="0" r="59126" b="0"/>
            <a:stretch>
              <a:fillRect/>
            </a:stretch>
          </p:blipFill>
          <p:spPr>
            <a:xfrm>
              <a:off x="62947" y="29272"/>
              <a:ext cx="755156" cy="4806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7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783" y="477837"/>
            <a:ext cx="7921626" cy="51831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0" name="Group 210"/>
          <p:cNvGrpSpPr/>
          <p:nvPr/>
        </p:nvGrpSpPr>
        <p:grpSpPr>
          <a:xfrm>
            <a:off x="-36513" y="6309319"/>
            <a:ext cx="9180513" cy="586741"/>
            <a:chOff x="0" y="0"/>
            <a:chExt cx="9180512" cy="586740"/>
          </a:xfrm>
        </p:grpSpPr>
        <p:sp>
          <p:nvSpPr>
            <p:cNvPr id="207" name="Shape 207"/>
            <p:cNvSpPr/>
            <p:nvPr/>
          </p:nvSpPr>
          <p:spPr>
            <a:xfrm>
              <a:off x="36512" y="15974"/>
              <a:ext cx="9144001" cy="532705"/>
            </a:xfrm>
            <a:prstGeom prst="rect">
              <a:avLst/>
            </a:prstGeom>
            <a:solidFill>
              <a:srgbClr val="15280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08" name="Shape 208"/>
            <p:cNvSpPr/>
            <p:nvPr/>
          </p:nvSpPr>
          <p:spPr>
            <a:xfrm>
              <a:off x="0" y="0"/>
              <a:ext cx="9144000" cy="586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Curso de Estudos de Biodiversidade para a Avaliação da Qualidade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Fundamentos e aspectos aplicados da Avaliação de Impacto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11jul2013</a:t>
              </a:r>
            </a:p>
          </p:txBody>
        </p:sp>
        <p:pic>
          <p:nvPicPr>
            <p:cNvPr id="209" name="image5.png"/>
            <p:cNvPicPr/>
            <p:nvPr/>
          </p:nvPicPr>
          <p:blipFill>
            <a:blip r:embed="rId3">
              <a:extLst/>
            </a:blip>
            <a:srcRect l="0" t="0" r="59126" b="0"/>
            <a:stretch>
              <a:fillRect/>
            </a:stretch>
          </p:blipFill>
          <p:spPr>
            <a:xfrm>
              <a:off x="62947" y="29272"/>
              <a:ext cx="755156" cy="4806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age76.png"/>
          <p:cNvPicPr/>
          <p:nvPr/>
        </p:nvPicPr>
        <p:blipFill>
          <a:blip r:embed="rId2">
            <a:extLst/>
          </a:blip>
          <a:srcRect l="10855" t="0" r="0" b="0"/>
          <a:stretch>
            <a:fillRect/>
          </a:stretch>
        </p:blipFill>
        <p:spPr>
          <a:xfrm>
            <a:off x="250825" y="549275"/>
            <a:ext cx="8694739" cy="5715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/>
          <p:nvPr/>
        </p:nvSpPr>
        <p:spPr>
          <a:xfrm rot="19987538">
            <a:off x="3941763" y="2992438"/>
            <a:ext cx="1517651" cy="365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8100">
            <a:solidFill/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grpSp>
        <p:nvGrpSpPr>
          <p:cNvPr id="217" name="Group 217"/>
          <p:cNvGrpSpPr/>
          <p:nvPr/>
        </p:nvGrpSpPr>
        <p:grpSpPr>
          <a:xfrm>
            <a:off x="-36513" y="6309319"/>
            <a:ext cx="9180513" cy="586741"/>
            <a:chOff x="0" y="0"/>
            <a:chExt cx="9180512" cy="586740"/>
          </a:xfrm>
        </p:grpSpPr>
        <p:sp>
          <p:nvSpPr>
            <p:cNvPr id="214" name="Shape 214"/>
            <p:cNvSpPr/>
            <p:nvPr/>
          </p:nvSpPr>
          <p:spPr>
            <a:xfrm>
              <a:off x="36512" y="15974"/>
              <a:ext cx="9144001" cy="532705"/>
            </a:xfrm>
            <a:prstGeom prst="rect">
              <a:avLst/>
            </a:prstGeom>
            <a:solidFill>
              <a:srgbClr val="15280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15" name="Shape 215"/>
            <p:cNvSpPr/>
            <p:nvPr/>
          </p:nvSpPr>
          <p:spPr>
            <a:xfrm>
              <a:off x="0" y="0"/>
              <a:ext cx="9144000" cy="586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Curso de Estudos de Biodiversidade para a Avaliação da Qualidade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Fundamentos e aspectos aplicados da Avaliação de Impacto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11jul2013</a:t>
              </a:r>
            </a:p>
          </p:txBody>
        </p:sp>
        <p:pic>
          <p:nvPicPr>
            <p:cNvPr id="216" name="image5.png"/>
            <p:cNvPicPr/>
            <p:nvPr/>
          </p:nvPicPr>
          <p:blipFill>
            <a:blip r:embed="rId3">
              <a:extLst/>
            </a:blip>
            <a:srcRect l="0" t="0" r="59126" b="0"/>
            <a:stretch>
              <a:fillRect/>
            </a:stretch>
          </p:blipFill>
          <p:spPr>
            <a:xfrm>
              <a:off x="62947" y="29272"/>
              <a:ext cx="755156" cy="4806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/>
        </p:nvSpPr>
        <p:spPr>
          <a:xfrm>
            <a:off x="611187" y="333375"/>
            <a:ext cx="8229601" cy="620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55588" indent="-146051">
              <a:spcBef>
                <a:spcPts val="400"/>
              </a:spcBef>
              <a:defRPr b="1" sz="3200">
                <a:solidFill>
                  <a:srgbClr val="2D5A83"/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200">
                <a:solidFill>
                  <a:srgbClr val="2D5A83"/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</a:rPr>
              <a:t>Diretrizes</a:t>
            </a:r>
          </a:p>
        </p:txBody>
      </p:sp>
      <p:sp>
        <p:nvSpPr>
          <p:cNvPr id="220" name="Shape 220"/>
          <p:cNvSpPr/>
          <p:nvPr/>
        </p:nvSpPr>
        <p:spPr>
          <a:xfrm>
            <a:off x="457200" y="1196975"/>
            <a:ext cx="8229600" cy="3891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marL="255588" indent="-146051">
              <a:spcBef>
                <a:spcPts val="400"/>
              </a:spcBef>
              <a:defRPr sz="1800"/>
            </a:pPr>
            <a:r>
              <a:rPr sz="2400" u="sng">
                <a:latin typeface="Lucida Sans Unicode"/>
                <a:ea typeface="Lucida Sans Unicode"/>
                <a:cs typeface="Lucida Sans Unicode"/>
                <a:sym typeface="Lucida Sans Unicode"/>
              </a:rPr>
              <a:t>Aspectos fundamentais</a:t>
            </a:r>
            <a:endParaRPr sz="2400">
              <a:latin typeface="Lucida Sans Unicode"/>
              <a:ea typeface="Lucida Sans Unicode"/>
              <a:cs typeface="Lucida Sans Unicode"/>
              <a:sym typeface="Lucida Sans Unicode"/>
            </a:endParaRPr>
          </a:p>
          <a:p>
            <a:pPr lvl="0" marL="292099" indent="-182562">
              <a:spcBef>
                <a:spcPts val="400"/>
              </a:spcBef>
              <a:buClr>
                <a:srgbClr val="00CC99"/>
              </a:buClr>
              <a:buSzPct val="68000"/>
              <a:buFont typeface="Wingdings 3"/>
              <a:buChar char=""/>
              <a:defRPr sz="1800"/>
            </a:pPr>
            <a:r>
              <a:rPr sz="2000">
                <a:latin typeface="Lucida Sans Unicode"/>
                <a:ea typeface="Lucida Sans Unicode"/>
                <a:cs typeface="Lucida Sans Unicode"/>
                <a:sym typeface="Lucida Sans Unicode"/>
              </a:rPr>
              <a:t>A necessidade de </a:t>
            </a:r>
            <a:r>
              <a:rPr b="1" sz="2000">
                <a:latin typeface="Lucida Sans Unicode"/>
                <a:ea typeface="Lucida Sans Unicode"/>
                <a:cs typeface="Lucida Sans Unicode"/>
                <a:sym typeface="Lucida Sans Unicode"/>
              </a:rPr>
              <a:t>complementação</a:t>
            </a:r>
            <a:r>
              <a:rPr sz="2000">
                <a:latin typeface="Lucida Sans Unicode"/>
                <a:ea typeface="Lucida Sans Unicode"/>
                <a:cs typeface="Lucida Sans Unicode"/>
                <a:sym typeface="Lucida Sans Unicode"/>
              </a:rPr>
              <a:t> do sistema de esgotamento sanitário no município de Campos do Jordão para o atendimento a </a:t>
            </a:r>
            <a:r>
              <a:rPr b="1" sz="2000">
                <a:latin typeface="Lucida Sans Unicode"/>
                <a:ea typeface="Lucida Sans Unicode"/>
                <a:cs typeface="Lucida Sans Unicode"/>
                <a:sym typeface="Lucida Sans Unicode"/>
              </a:rPr>
              <a:t>toda a malha urbana</a:t>
            </a:r>
            <a:r>
              <a:rPr sz="2000">
                <a:latin typeface="Lucida Sans Unicode"/>
                <a:ea typeface="Lucida Sans Unicode"/>
                <a:cs typeface="Lucida Sans Unicode"/>
                <a:sym typeface="Lucida Sans Unicode"/>
              </a:rPr>
              <a:t>;</a:t>
            </a:r>
            <a:endParaRPr sz="2000">
              <a:latin typeface="Lucida Sans Unicode"/>
              <a:ea typeface="Lucida Sans Unicode"/>
              <a:cs typeface="Lucida Sans Unicode"/>
              <a:sym typeface="Lucida Sans Unicode"/>
            </a:endParaRPr>
          </a:p>
          <a:p>
            <a:pPr lvl="0" marL="292099" indent="-182562">
              <a:spcBef>
                <a:spcPts val="400"/>
              </a:spcBef>
              <a:buClr>
                <a:srgbClr val="00CC99"/>
              </a:buClr>
              <a:buSzPct val="68000"/>
              <a:buFont typeface="Wingdings 3"/>
              <a:buChar char=""/>
              <a:defRPr sz="1800"/>
            </a:pPr>
            <a:r>
              <a:rPr sz="2000">
                <a:latin typeface="Lucida Sans Unicode"/>
                <a:ea typeface="Lucida Sans Unicode"/>
                <a:cs typeface="Lucida Sans Unicode"/>
                <a:sym typeface="Lucida Sans Unicode"/>
              </a:rPr>
              <a:t>A </a:t>
            </a:r>
            <a:r>
              <a:rPr b="1" sz="2000">
                <a:latin typeface="Lucida Sans Unicode"/>
                <a:ea typeface="Lucida Sans Unicode"/>
                <a:cs typeface="Lucida Sans Unicode"/>
                <a:sym typeface="Lucida Sans Unicode"/>
              </a:rPr>
              <a:t>vocação do município</a:t>
            </a:r>
            <a:r>
              <a:rPr sz="2000">
                <a:latin typeface="Lucida Sans Unicode"/>
                <a:ea typeface="Lucida Sans Unicode"/>
                <a:cs typeface="Lucida Sans Unicode"/>
                <a:sym typeface="Lucida Sans Unicode"/>
              </a:rPr>
              <a:t> como destino turístico e estância climática, base para a </a:t>
            </a:r>
            <a:r>
              <a:rPr b="1" sz="2000">
                <a:latin typeface="Lucida Sans Unicode"/>
                <a:ea typeface="Lucida Sans Unicode"/>
                <a:cs typeface="Lucida Sans Unicode"/>
                <a:sym typeface="Lucida Sans Unicode"/>
              </a:rPr>
              <a:t>economia local</a:t>
            </a:r>
            <a:r>
              <a:rPr sz="2000">
                <a:latin typeface="Lucida Sans Unicode"/>
                <a:ea typeface="Lucida Sans Unicode"/>
                <a:cs typeface="Lucida Sans Unicode"/>
                <a:sym typeface="Lucida Sans Unicode"/>
              </a:rPr>
              <a:t>;</a:t>
            </a:r>
            <a:endParaRPr sz="2000">
              <a:latin typeface="Lucida Sans Unicode"/>
              <a:ea typeface="Lucida Sans Unicode"/>
              <a:cs typeface="Lucida Sans Unicode"/>
              <a:sym typeface="Lucida Sans Unicode"/>
            </a:endParaRPr>
          </a:p>
          <a:p>
            <a:pPr lvl="0" marL="292099" indent="-182562">
              <a:spcBef>
                <a:spcPts val="400"/>
              </a:spcBef>
              <a:buClr>
                <a:srgbClr val="00CC99"/>
              </a:buClr>
              <a:buSzPct val="68000"/>
              <a:buFont typeface="Wingdings 3"/>
              <a:buChar char=""/>
              <a:defRPr sz="1800"/>
            </a:pPr>
            <a:r>
              <a:rPr sz="2000">
                <a:latin typeface="Lucida Sans Unicode"/>
                <a:ea typeface="Lucida Sans Unicode"/>
                <a:cs typeface="Lucida Sans Unicode"/>
                <a:sym typeface="Lucida Sans Unicode"/>
              </a:rPr>
              <a:t>A presença de um </a:t>
            </a:r>
            <a:r>
              <a:rPr b="1" sz="2000">
                <a:latin typeface="Lucida Sans Unicode"/>
                <a:ea typeface="Lucida Sans Unicode"/>
                <a:cs typeface="Lucida Sans Unicode"/>
                <a:sym typeface="Lucida Sans Unicode"/>
              </a:rPr>
              <a:t>mosaico de Unidades de Conservação</a:t>
            </a:r>
            <a:r>
              <a:rPr sz="2000">
                <a:latin typeface="Lucida Sans Unicode"/>
                <a:ea typeface="Lucida Sans Unicode"/>
                <a:cs typeface="Lucida Sans Unicode"/>
                <a:sym typeface="Lucida Sans Unicode"/>
              </a:rPr>
              <a:t> bastante singular (08 UCs), inclusive com sobreposição de traçados</a:t>
            </a:r>
            <a:endParaRPr sz="2000">
              <a:latin typeface="Lucida Sans Unicode"/>
              <a:ea typeface="Lucida Sans Unicode"/>
              <a:cs typeface="Lucida Sans Unicode"/>
              <a:sym typeface="Lucida Sans Unicode"/>
            </a:endParaRPr>
          </a:p>
        </p:txBody>
      </p:sp>
      <p:grpSp>
        <p:nvGrpSpPr>
          <p:cNvPr id="224" name="Group 224"/>
          <p:cNvGrpSpPr/>
          <p:nvPr/>
        </p:nvGrpSpPr>
        <p:grpSpPr>
          <a:xfrm>
            <a:off x="-36513" y="6309319"/>
            <a:ext cx="9180513" cy="586741"/>
            <a:chOff x="0" y="0"/>
            <a:chExt cx="9180512" cy="586740"/>
          </a:xfrm>
        </p:grpSpPr>
        <p:sp>
          <p:nvSpPr>
            <p:cNvPr id="221" name="Shape 221"/>
            <p:cNvSpPr/>
            <p:nvPr/>
          </p:nvSpPr>
          <p:spPr>
            <a:xfrm>
              <a:off x="36512" y="15974"/>
              <a:ext cx="9144001" cy="532705"/>
            </a:xfrm>
            <a:prstGeom prst="rect">
              <a:avLst/>
            </a:prstGeom>
            <a:solidFill>
              <a:srgbClr val="15280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2" name="Shape 222"/>
            <p:cNvSpPr/>
            <p:nvPr/>
          </p:nvSpPr>
          <p:spPr>
            <a:xfrm>
              <a:off x="0" y="0"/>
              <a:ext cx="9144000" cy="586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Curso de Estudos de Biodiversidade para a Avaliação da Qualidade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Fundamentos e aspectos aplicados da Avaliação de Impacto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11jul2013</a:t>
              </a:r>
            </a:p>
          </p:txBody>
        </p:sp>
        <p:pic>
          <p:nvPicPr>
            <p:cNvPr id="223" name="image5.png"/>
            <p:cNvPicPr/>
            <p:nvPr/>
          </p:nvPicPr>
          <p:blipFill>
            <a:blip r:embed="rId2">
              <a:extLst/>
            </a:blip>
            <a:srcRect l="0" t="0" r="59126" b="0"/>
            <a:stretch>
              <a:fillRect/>
            </a:stretch>
          </p:blipFill>
          <p:spPr>
            <a:xfrm>
              <a:off x="62947" y="29272"/>
              <a:ext cx="755156" cy="4806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/>
        </p:nvSpPr>
        <p:spPr>
          <a:xfrm>
            <a:off x="611187" y="333375"/>
            <a:ext cx="8229601" cy="620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55588" indent="-146051">
              <a:spcBef>
                <a:spcPts val="400"/>
              </a:spcBef>
              <a:defRPr b="1" sz="3200">
                <a:solidFill>
                  <a:srgbClr val="2D5A83"/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200">
                <a:solidFill>
                  <a:srgbClr val="2D5A83"/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</a:rPr>
              <a:t>Alternativas locacionais</a:t>
            </a:r>
          </a:p>
        </p:txBody>
      </p:sp>
      <p:sp>
        <p:nvSpPr>
          <p:cNvPr id="227" name="Shape 227"/>
          <p:cNvSpPr/>
          <p:nvPr/>
        </p:nvSpPr>
        <p:spPr>
          <a:xfrm>
            <a:off x="457200" y="692150"/>
            <a:ext cx="8435975" cy="5669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marL="255588" indent="-146051">
              <a:spcBef>
                <a:spcPts val="400"/>
              </a:spcBef>
              <a:defRPr sz="1800"/>
            </a:pPr>
            <a:endParaRPr sz="2000">
              <a:latin typeface="Lucida Sans Unicode"/>
              <a:ea typeface="Lucida Sans Unicode"/>
              <a:cs typeface="Lucida Sans Unicode"/>
              <a:sym typeface="Lucida Sans Unicode"/>
            </a:endParaRPr>
          </a:p>
          <a:p>
            <a:pPr lvl="0" marL="292099" indent="-182562">
              <a:spcBef>
                <a:spcPts val="400"/>
              </a:spcBef>
              <a:buClr>
                <a:srgbClr val="00CC99"/>
              </a:buClr>
              <a:buSzPct val="68000"/>
              <a:buFont typeface="Wingdings 3"/>
              <a:buChar char=""/>
              <a:defRPr sz="1800"/>
            </a:pPr>
            <a:r>
              <a:rPr sz="2000">
                <a:latin typeface="Lucida Sans Unicode"/>
                <a:ea typeface="Lucida Sans Unicode"/>
                <a:cs typeface="Lucida Sans Unicode"/>
                <a:sym typeface="Lucida Sans Unicode"/>
              </a:rPr>
              <a:t>Macro-localização </a:t>
            </a:r>
            <a:r>
              <a:rPr b="1" sz="2000">
                <a:latin typeface="Lucida Sans Unicode"/>
                <a:ea typeface="Lucida Sans Unicode"/>
                <a:cs typeface="Lucida Sans Unicode"/>
                <a:sym typeface="Lucida Sans Unicode"/>
              </a:rPr>
              <a:t>preferencialmente a jusante</a:t>
            </a:r>
            <a:r>
              <a:rPr sz="2000">
                <a:latin typeface="Lucida Sans Unicode"/>
                <a:ea typeface="Lucida Sans Unicode"/>
                <a:cs typeface="Lucida Sans Unicode"/>
                <a:sym typeface="Lucida Sans Unicode"/>
              </a:rPr>
              <a:t>, considerando a complementação da rede para o cenário de ocupação atual e adensamentos/expansões futuras;</a:t>
            </a:r>
            <a:endParaRPr sz="2000">
              <a:latin typeface="Lucida Sans Unicode"/>
              <a:ea typeface="Lucida Sans Unicode"/>
              <a:cs typeface="Lucida Sans Unicode"/>
              <a:sym typeface="Lucida Sans Unicode"/>
            </a:endParaRPr>
          </a:p>
          <a:p>
            <a:pPr lvl="0" marL="292099" indent="-182562">
              <a:spcBef>
                <a:spcPts val="400"/>
              </a:spcBef>
              <a:buClr>
                <a:srgbClr val="00CC99"/>
              </a:buClr>
              <a:buSzPct val="68000"/>
              <a:buFont typeface="Wingdings 3"/>
              <a:buChar char=""/>
              <a:defRPr sz="1800"/>
            </a:pPr>
            <a:r>
              <a:rPr sz="2000">
                <a:latin typeface="Lucida Sans Unicode"/>
                <a:ea typeface="Lucida Sans Unicode"/>
                <a:cs typeface="Lucida Sans Unicode"/>
                <a:sym typeface="Lucida Sans Unicode"/>
              </a:rPr>
              <a:t>Macro-localização compatível com a </a:t>
            </a:r>
            <a:r>
              <a:rPr b="1" sz="2000">
                <a:latin typeface="Lucida Sans Unicode"/>
                <a:ea typeface="Lucida Sans Unicode"/>
                <a:cs typeface="Lucida Sans Unicode"/>
                <a:sym typeface="Lucida Sans Unicode"/>
              </a:rPr>
              <a:t>capacidade de autodepuração</a:t>
            </a:r>
            <a:r>
              <a:rPr sz="2000">
                <a:latin typeface="Lucida Sans Unicode"/>
                <a:ea typeface="Lucida Sans Unicode"/>
                <a:cs typeface="Lucida Sans Unicode"/>
                <a:sym typeface="Lucida Sans Unicode"/>
              </a:rPr>
              <a:t> do corpo receptor e com os </a:t>
            </a:r>
            <a:r>
              <a:rPr b="1" sz="2000">
                <a:latin typeface="Lucida Sans Unicode"/>
                <a:ea typeface="Lucida Sans Unicode"/>
                <a:cs typeface="Lucida Sans Unicode"/>
                <a:sym typeface="Lucida Sans Unicode"/>
              </a:rPr>
              <a:t>pontos de captação</a:t>
            </a:r>
            <a:r>
              <a:rPr sz="2000">
                <a:latin typeface="Lucida Sans Unicode"/>
                <a:ea typeface="Lucida Sans Unicode"/>
                <a:cs typeface="Lucida Sans Unicode"/>
                <a:sym typeface="Lucida Sans Unicode"/>
              </a:rPr>
              <a:t> existentes;</a:t>
            </a:r>
            <a:endParaRPr sz="2000">
              <a:latin typeface="Lucida Sans Unicode"/>
              <a:ea typeface="Lucida Sans Unicode"/>
              <a:cs typeface="Lucida Sans Unicode"/>
              <a:sym typeface="Lucida Sans Unicode"/>
            </a:endParaRPr>
          </a:p>
          <a:p>
            <a:pPr lvl="0" marL="292099" indent="-182562">
              <a:spcBef>
                <a:spcPts val="400"/>
              </a:spcBef>
              <a:buClr>
                <a:srgbClr val="00CC99"/>
              </a:buClr>
              <a:buSzPct val="68000"/>
              <a:buFont typeface="Wingdings 3"/>
              <a:buChar char=""/>
              <a:defRPr sz="1800"/>
            </a:pPr>
            <a:r>
              <a:rPr sz="2000">
                <a:latin typeface="Lucida Sans Unicode"/>
                <a:ea typeface="Lucida Sans Unicode"/>
                <a:cs typeface="Lucida Sans Unicode"/>
                <a:sym typeface="Lucida Sans Unicode"/>
              </a:rPr>
              <a:t>Macro-localização compatível com as </a:t>
            </a:r>
            <a:r>
              <a:rPr b="1" sz="2000">
                <a:latin typeface="Lucida Sans Unicode"/>
                <a:ea typeface="Lucida Sans Unicode"/>
                <a:cs typeface="Lucida Sans Unicode"/>
                <a:sym typeface="Lucida Sans Unicode"/>
              </a:rPr>
              <a:t>Unidades de Conservação</a:t>
            </a:r>
            <a:r>
              <a:rPr sz="2000">
                <a:latin typeface="Lucida Sans Unicode"/>
                <a:ea typeface="Lucida Sans Unicode"/>
                <a:cs typeface="Lucida Sans Unicode"/>
                <a:sym typeface="Lucida Sans Unicode"/>
              </a:rPr>
              <a:t> existentes e em fase de implementação;</a:t>
            </a:r>
            <a:endParaRPr sz="2000">
              <a:latin typeface="Lucida Sans Unicode"/>
              <a:ea typeface="Lucida Sans Unicode"/>
              <a:cs typeface="Lucida Sans Unicode"/>
              <a:sym typeface="Lucida Sans Unicode"/>
            </a:endParaRPr>
          </a:p>
          <a:p>
            <a:pPr lvl="0" marL="292099" indent="-182562">
              <a:spcBef>
                <a:spcPts val="400"/>
              </a:spcBef>
              <a:buClr>
                <a:srgbClr val="00CC99"/>
              </a:buClr>
              <a:buSzPct val="68000"/>
              <a:buFont typeface="Wingdings 3"/>
              <a:buChar char=""/>
              <a:defRPr sz="1800"/>
            </a:pPr>
            <a:r>
              <a:rPr sz="2000">
                <a:latin typeface="Lucida Sans Unicode"/>
                <a:ea typeface="Lucida Sans Unicode"/>
                <a:cs typeface="Lucida Sans Unicode"/>
                <a:sym typeface="Lucida Sans Unicode"/>
              </a:rPr>
              <a:t>Micro-localização compatível com diretrizes de </a:t>
            </a:r>
            <a:r>
              <a:rPr b="1" sz="2000">
                <a:latin typeface="Lucida Sans Unicode"/>
                <a:ea typeface="Lucida Sans Unicode"/>
                <a:cs typeface="Lucida Sans Unicode"/>
                <a:sym typeface="Lucida Sans Unicode"/>
              </a:rPr>
              <a:t>minimização de incômodo à vizinhança</a:t>
            </a:r>
            <a:r>
              <a:rPr sz="2000">
                <a:latin typeface="Lucida Sans Unicode"/>
                <a:ea typeface="Lucida Sans Unicode"/>
                <a:cs typeface="Lucida Sans Unicode"/>
                <a:sym typeface="Lucida Sans Unicode"/>
              </a:rPr>
              <a:t>, sobretudo pela geração de ruído e odores;</a:t>
            </a:r>
            <a:endParaRPr sz="2000">
              <a:latin typeface="Lucida Sans Unicode"/>
              <a:ea typeface="Lucida Sans Unicode"/>
              <a:cs typeface="Lucida Sans Unicode"/>
              <a:sym typeface="Lucida Sans Unicode"/>
            </a:endParaRPr>
          </a:p>
          <a:p>
            <a:pPr lvl="0" marL="292099" indent="-182562">
              <a:spcBef>
                <a:spcPts val="400"/>
              </a:spcBef>
              <a:buClr>
                <a:srgbClr val="00CC99"/>
              </a:buClr>
              <a:buSzPct val="68000"/>
              <a:buFont typeface="Wingdings 3"/>
              <a:buChar char=""/>
              <a:defRPr sz="1800"/>
            </a:pPr>
            <a:r>
              <a:rPr sz="2000">
                <a:latin typeface="Lucida Sans Unicode"/>
                <a:ea typeface="Lucida Sans Unicode"/>
                <a:cs typeface="Lucida Sans Unicode"/>
                <a:sym typeface="Lucida Sans Unicode"/>
              </a:rPr>
              <a:t>Micro-localização compatível com diretrizes de </a:t>
            </a:r>
            <a:r>
              <a:rPr b="1" sz="2000">
                <a:latin typeface="Lucida Sans Unicode"/>
                <a:ea typeface="Lucida Sans Unicode"/>
                <a:cs typeface="Lucida Sans Unicode"/>
                <a:sym typeface="Lucida Sans Unicode"/>
              </a:rPr>
              <a:t>minimização de impactos sobre vegetação nativa e áreas de preservação permanente.</a:t>
            </a:r>
          </a:p>
        </p:txBody>
      </p:sp>
      <p:grpSp>
        <p:nvGrpSpPr>
          <p:cNvPr id="231" name="Group 231"/>
          <p:cNvGrpSpPr/>
          <p:nvPr/>
        </p:nvGrpSpPr>
        <p:grpSpPr>
          <a:xfrm>
            <a:off x="-36513" y="6309319"/>
            <a:ext cx="9180513" cy="586741"/>
            <a:chOff x="0" y="0"/>
            <a:chExt cx="9180512" cy="586740"/>
          </a:xfrm>
        </p:grpSpPr>
        <p:sp>
          <p:nvSpPr>
            <p:cNvPr id="228" name="Shape 228"/>
            <p:cNvSpPr/>
            <p:nvPr/>
          </p:nvSpPr>
          <p:spPr>
            <a:xfrm>
              <a:off x="36512" y="15974"/>
              <a:ext cx="9144001" cy="532705"/>
            </a:xfrm>
            <a:prstGeom prst="rect">
              <a:avLst/>
            </a:prstGeom>
            <a:solidFill>
              <a:srgbClr val="15280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9" name="Shape 229"/>
            <p:cNvSpPr/>
            <p:nvPr/>
          </p:nvSpPr>
          <p:spPr>
            <a:xfrm>
              <a:off x="0" y="0"/>
              <a:ext cx="9144000" cy="586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Curso de Estudos de Biodiversidade para a Avaliação da Qualidade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Fundamentos e aspectos aplicados da Avaliação de Impacto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11jul2013</a:t>
              </a:r>
            </a:p>
          </p:txBody>
        </p:sp>
        <p:pic>
          <p:nvPicPr>
            <p:cNvPr id="230" name="image5.png"/>
            <p:cNvPicPr/>
            <p:nvPr/>
          </p:nvPicPr>
          <p:blipFill>
            <a:blip r:embed="rId2">
              <a:extLst/>
            </a:blip>
            <a:srcRect l="0" t="0" r="59126" b="0"/>
            <a:stretch>
              <a:fillRect/>
            </a:stretch>
          </p:blipFill>
          <p:spPr>
            <a:xfrm>
              <a:off x="62947" y="29272"/>
              <a:ext cx="755156" cy="4806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/>
        </p:nvSpPr>
        <p:spPr>
          <a:xfrm>
            <a:off x="611187" y="333375"/>
            <a:ext cx="8229601" cy="620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55588" indent="-146051">
              <a:spcBef>
                <a:spcPts val="400"/>
              </a:spcBef>
              <a:defRPr b="1" sz="3200">
                <a:solidFill>
                  <a:srgbClr val="2D5A83"/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200">
                <a:solidFill>
                  <a:srgbClr val="2D5A83"/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</a:rPr>
              <a:t>Alternativas locacionais</a:t>
            </a:r>
          </a:p>
        </p:txBody>
      </p:sp>
      <p:pic>
        <p:nvPicPr>
          <p:cNvPr id="234" name="image77.png"/>
          <p:cNvPicPr/>
          <p:nvPr/>
        </p:nvPicPr>
        <p:blipFill>
          <a:blip r:embed="rId2">
            <a:extLst/>
          </a:blip>
          <a:srcRect l="5696" t="3389" r="3825" b="15972"/>
          <a:stretch>
            <a:fillRect/>
          </a:stretch>
        </p:blipFill>
        <p:spPr>
          <a:xfrm>
            <a:off x="107949" y="1125538"/>
            <a:ext cx="8824915" cy="46085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8" name="Group 238"/>
          <p:cNvGrpSpPr/>
          <p:nvPr/>
        </p:nvGrpSpPr>
        <p:grpSpPr>
          <a:xfrm>
            <a:off x="-36513" y="6309319"/>
            <a:ext cx="9180513" cy="586741"/>
            <a:chOff x="0" y="0"/>
            <a:chExt cx="9180512" cy="586740"/>
          </a:xfrm>
        </p:grpSpPr>
        <p:sp>
          <p:nvSpPr>
            <p:cNvPr id="235" name="Shape 235"/>
            <p:cNvSpPr/>
            <p:nvPr/>
          </p:nvSpPr>
          <p:spPr>
            <a:xfrm>
              <a:off x="36512" y="15974"/>
              <a:ext cx="9144001" cy="532705"/>
            </a:xfrm>
            <a:prstGeom prst="rect">
              <a:avLst/>
            </a:prstGeom>
            <a:solidFill>
              <a:srgbClr val="15280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36" name="Shape 236"/>
            <p:cNvSpPr/>
            <p:nvPr/>
          </p:nvSpPr>
          <p:spPr>
            <a:xfrm>
              <a:off x="0" y="0"/>
              <a:ext cx="9144000" cy="586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Curso de Estudos de Biodiversidade para a Avaliação da Qualidade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Fundamentos e aspectos aplicados da Avaliação de Impacto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11jul2013</a:t>
              </a:r>
            </a:p>
          </p:txBody>
        </p:sp>
        <p:pic>
          <p:nvPicPr>
            <p:cNvPr id="237" name="image5.png"/>
            <p:cNvPicPr/>
            <p:nvPr/>
          </p:nvPicPr>
          <p:blipFill>
            <a:blip r:embed="rId3">
              <a:extLst/>
            </a:blip>
            <a:srcRect l="0" t="0" r="59126" b="0"/>
            <a:stretch>
              <a:fillRect/>
            </a:stretch>
          </p:blipFill>
          <p:spPr>
            <a:xfrm>
              <a:off x="62947" y="29272"/>
              <a:ext cx="755156" cy="4806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56.png"/>
          <p:cNvPicPr/>
          <p:nvPr/>
        </p:nvPicPr>
        <p:blipFill>
          <a:blip r:embed="rId2">
            <a:extLst/>
          </a:blip>
          <a:srcRect l="33755" t="14083" r="25043" b="19748"/>
          <a:stretch>
            <a:fillRect/>
          </a:stretch>
        </p:blipFill>
        <p:spPr>
          <a:xfrm>
            <a:off x="0" y="4652962"/>
            <a:ext cx="1835150" cy="184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image57.jpg" descr="mapa_final"/>
          <p:cNvPicPr/>
          <p:nvPr/>
        </p:nvPicPr>
        <p:blipFill>
          <a:blip r:embed="rId3">
            <a:extLst/>
          </a:blip>
          <a:srcRect l="6549" t="4594" r="6985" b="1579"/>
          <a:stretch>
            <a:fillRect/>
          </a:stretch>
        </p:blipFill>
        <p:spPr>
          <a:xfrm>
            <a:off x="0" y="-26989"/>
            <a:ext cx="1838325" cy="2808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age58.png"/>
          <p:cNvPicPr/>
          <p:nvPr/>
        </p:nvPicPr>
        <p:blipFill>
          <a:blip r:embed="rId4">
            <a:extLst/>
          </a:blip>
          <a:srcRect l="35820" t="14083" r="19882" b="17875"/>
          <a:stretch>
            <a:fillRect/>
          </a:stretch>
        </p:blipFill>
        <p:spPr>
          <a:xfrm>
            <a:off x="0" y="2820988"/>
            <a:ext cx="1835150" cy="1760537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hape 61"/>
          <p:cNvSpPr/>
          <p:nvPr/>
        </p:nvSpPr>
        <p:spPr>
          <a:xfrm>
            <a:off x="1979613" y="44450"/>
            <a:ext cx="7129462" cy="382275"/>
          </a:xfrm>
          <a:prstGeom prst="rect">
            <a:avLst/>
          </a:prstGeom>
          <a:ln>
            <a:solidFill/>
            <a:miter/>
          </a:ln>
          <a:effectLst>
            <a:outerShdw sx="100000" sy="100000" kx="0" ky="0" algn="b" rotWithShape="0" blurRad="63500" dist="38099" dir="2700000">
              <a:srgbClr val="5F5F5F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200"/>
              </a:spcBef>
              <a:defRPr b="1" sz="2000"/>
            </a:lvl1pPr>
          </a:lstStyle>
          <a:p>
            <a:pPr lvl="0">
              <a:defRPr b="0" sz="1800"/>
            </a:pPr>
            <a:r>
              <a:rPr b="1" sz="2000"/>
              <a:t>ALTERNATIVAS LOCACIONAIS</a:t>
            </a:r>
          </a:p>
        </p:txBody>
      </p:sp>
      <p:sp>
        <p:nvSpPr>
          <p:cNvPr id="62" name="Shape 62"/>
          <p:cNvSpPr/>
          <p:nvPr/>
        </p:nvSpPr>
        <p:spPr>
          <a:xfrm>
            <a:off x="1907704" y="620712"/>
            <a:ext cx="6120682" cy="663914"/>
          </a:xfrm>
          <a:prstGeom prst="rect">
            <a:avLst/>
          </a:prstGeom>
          <a:solidFill>
            <a:srgbClr val="3333C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348342" indent="-348342">
              <a:spcBef>
                <a:spcPts val="900"/>
              </a:spcBef>
              <a:buClr>
                <a:srgbClr val="FFFFFF"/>
              </a:buClr>
              <a:buSzPct val="100000"/>
              <a:buChar char="•"/>
              <a:defRPr sz="1800"/>
            </a:pPr>
            <a:r>
              <a:rPr b="1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Uma das deficiências apontadas nos processos de AIA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lvl="0" marL="348342" indent="-348342">
              <a:spcBef>
                <a:spcPts val="900"/>
              </a:spcBef>
              <a:buClr>
                <a:srgbClr val="FFFFFF"/>
              </a:buClr>
              <a:buSzPct val="100000"/>
              <a:buChar char="•"/>
              <a:defRPr sz="1800"/>
            </a:pPr>
            <a:r>
              <a:rPr b="1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 APROXIMAÇÕES</a:t>
            </a:r>
          </a:p>
        </p:txBody>
      </p:sp>
      <p:graphicFrame>
        <p:nvGraphicFramePr>
          <p:cNvPr id="63" name="Table 63"/>
          <p:cNvGraphicFramePr/>
          <p:nvPr/>
        </p:nvGraphicFramePr>
        <p:xfrm>
          <a:off x="2124075" y="3213100"/>
          <a:ext cx="3960813" cy="216058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3960813"/>
              </a:tblGrid>
              <a:tr h="327025">
                <a:tc>
                  <a:txBody>
                    <a:bodyPr/>
                    <a:lstStyle/>
                    <a:p>
                      <a:pPr lvl="0" algn="ctr">
                        <a:defRPr b="0" i="0" sz="1800"/>
                      </a:pPr>
                      <a:r>
                        <a:rPr b="1" sz="12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Primeira aproximação 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0C0C0C"/>
                    </a:solidFill>
                  </a:tcPr>
                </a:tc>
              </a:tr>
              <a:tr h="1833563">
                <a:tc>
                  <a:txBody>
                    <a:bodyPr/>
                    <a:lstStyle/>
                    <a:p>
                      <a:pPr lvl="0" indent="450850" algn="just">
                        <a:defRPr b="0" i="0"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- Formações geológicas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indent="450850" algn="just">
                        <a:defRPr b="0" i="0"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- Tipos de Solo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indent="450850" algn="just">
                        <a:defRPr b="0" i="0"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- Relevo (declividade)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indent="450850" algn="just">
                        <a:defRPr b="0" i="0"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- Águas superficiais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indent="450850" algn="just">
                        <a:defRPr b="0" i="0"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- Áreas de vegetação nativa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indent="450850" algn="just">
                        <a:defRPr b="0" i="0"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- Áreas urbanas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indent="450850" algn="just">
                        <a:defRPr b="0" i="0"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- Aeroportos / aeródromos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indent="450850" algn="just">
                        <a:defRPr b="0" i="0"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- Áreas com diretrizes de uso diferenciado (PD)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lvl="0" indent="450850" algn="just">
                        <a:defRPr b="0" i="0"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- Unidades de Conservação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4" name="Shape 64" descr="quickivew"/>
          <p:cNvSpPr/>
          <p:nvPr/>
        </p:nvSpPr>
        <p:spPr>
          <a:xfrm>
            <a:off x="6528053" y="3779481"/>
            <a:ext cx="2188658" cy="1172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5483"/>
                </a:moveTo>
                <a:lnTo>
                  <a:pt x="11386" y="0"/>
                </a:lnTo>
                <a:lnTo>
                  <a:pt x="21600" y="6117"/>
                </a:lnTo>
                <a:lnTo>
                  <a:pt x="10214" y="2160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solidFill>
              <a:srgbClr val="808080"/>
            </a:solidFill>
            <a:miter/>
          </a:ln>
        </p:spPr>
        <p:txBody>
          <a:bodyPr lIns="0" tIns="0" rIns="0" bIns="0" anchor="ctr"/>
          <a:lstStyle/>
          <a:p>
            <a:pPr lvl="0" algn="ctr"/>
          </a:p>
        </p:txBody>
      </p:sp>
      <p:sp>
        <p:nvSpPr>
          <p:cNvPr id="65" name="Shape 65" descr="INFRA"/>
          <p:cNvSpPr/>
          <p:nvPr/>
        </p:nvSpPr>
        <p:spPr>
          <a:xfrm>
            <a:off x="6557114" y="3628710"/>
            <a:ext cx="2173399" cy="1064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4790"/>
                </a:moveTo>
                <a:lnTo>
                  <a:pt x="11204" y="0"/>
                </a:lnTo>
                <a:lnTo>
                  <a:pt x="21600" y="6810"/>
                </a:lnTo>
                <a:lnTo>
                  <a:pt x="10396" y="2160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>
            <a:solidFill>
              <a:srgbClr val="808080"/>
            </a:solidFill>
            <a:miter/>
          </a:ln>
        </p:spPr>
        <p:txBody>
          <a:bodyPr lIns="0" tIns="0" rIns="0" bIns="0" anchor="ctr"/>
          <a:lstStyle/>
          <a:p>
            <a:pPr lvl="0" algn="ctr"/>
          </a:p>
        </p:txBody>
      </p:sp>
      <p:sp>
        <p:nvSpPr>
          <p:cNvPr id="66" name="Shape 66" descr="GEO"/>
          <p:cNvSpPr/>
          <p:nvPr/>
        </p:nvSpPr>
        <p:spPr>
          <a:xfrm>
            <a:off x="6587948" y="3457705"/>
            <a:ext cx="2073630" cy="1060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5132"/>
                </a:moveTo>
                <a:lnTo>
                  <a:pt x="11289" y="0"/>
                </a:lnTo>
                <a:lnTo>
                  <a:pt x="21600" y="6468"/>
                </a:lnTo>
                <a:lnTo>
                  <a:pt x="10311" y="2160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>
            <a:solidFill>
              <a:srgbClr val="808080"/>
            </a:solidFill>
            <a:miter/>
          </a:ln>
        </p:spPr>
        <p:txBody>
          <a:bodyPr lIns="0" tIns="0" rIns="0" bIns="0" anchor="ctr"/>
          <a:lstStyle/>
          <a:p>
            <a:pPr lvl="0" algn="ctr"/>
          </a:p>
        </p:txBody>
      </p:sp>
      <p:sp>
        <p:nvSpPr>
          <p:cNvPr id="67" name="Shape 67" descr="AGUA"/>
          <p:cNvSpPr/>
          <p:nvPr/>
        </p:nvSpPr>
        <p:spPr>
          <a:xfrm>
            <a:off x="6576859" y="3257502"/>
            <a:ext cx="2084694" cy="1062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5104"/>
                </a:moveTo>
                <a:lnTo>
                  <a:pt x="11282" y="0"/>
                </a:lnTo>
                <a:lnTo>
                  <a:pt x="21600" y="6496"/>
                </a:lnTo>
                <a:lnTo>
                  <a:pt x="10318" y="2160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>
            <a:solidFill>
              <a:srgbClr val="808080"/>
            </a:solidFill>
            <a:miter/>
          </a:ln>
        </p:spPr>
        <p:txBody>
          <a:bodyPr lIns="0" tIns="0" rIns="0" bIns="0" anchor="ctr"/>
          <a:lstStyle/>
          <a:p>
            <a:pPr lvl="0" algn="ctr"/>
          </a:p>
        </p:txBody>
      </p:sp>
      <p:sp>
        <p:nvSpPr>
          <p:cNvPr id="68" name="Shape 68" descr="MDT"/>
          <p:cNvSpPr/>
          <p:nvPr/>
        </p:nvSpPr>
        <p:spPr>
          <a:xfrm>
            <a:off x="6578445" y="3027314"/>
            <a:ext cx="2084697" cy="1062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5104"/>
                </a:moveTo>
                <a:lnTo>
                  <a:pt x="11282" y="0"/>
                </a:lnTo>
                <a:lnTo>
                  <a:pt x="21600" y="6496"/>
                </a:lnTo>
                <a:lnTo>
                  <a:pt x="10318" y="2160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>
            <a:solidFill>
              <a:srgbClr val="808080"/>
            </a:solidFill>
            <a:miter/>
          </a:ln>
        </p:spPr>
        <p:txBody>
          <a:bodyPr lIns="0" tIns="0" rIns="0" bIns="0" anchor="ctr"/>
          <a:lstStyle/>
          <a:p>
            <a:pPr lvl="0" algn="ctr"/>
          </a:p>
        </p:txBody>
      </p:sp>
      <p:sp>
        <p:nvSpPr>
          <p:cNvPr id="69" name="Shape 69" descr="PEDO"/>
          <p:cNvSpPr/>
          <p:nvPr/>
        </p:nvSpPr>
        <p:spPr>
          <a:xfrm>
            <a:off x="6543793" y="2824738"/>
            <a:ext cx="2130189" cy="1013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4552"/>
                </a:moveTo>
                <a:lnTo>
                  <a:pt x="11148" y="0"/>
                </a:lnTo>
                <a:lnTo>
                  <a:pt x="21600" y="7048"/>
                </a:lnTo>
                <a:lnTo>
                  <a:pt x="10452" y="2160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>
            <a:solidFill>
              <a:srgbClr val="808080"/>
            </a:solidFill>
            <a:miter/>
          </a:ln>
        </p:spPr>
        <p:txBody>
          <a:bodyPr lIns="0" tIns="0" rIns="0" bIns="0" anchor="ctr"/>
          <a:lstStyle/>
          <a:p>
            <a:pPr lvl="0" algn="ctr"/>
          </a:p>
        </p:txBody>
      </p:sp>
      <p:pic>
        <p:nvPicPr>
          <p:cNvPr id="70" name="image57.jpg" descr="mapa_final"/>
          <p:cNvPicPr/>
          <p:nvPr/>
        </p:nvPicPr>
        <p:blipFill>
          <a:blip r:embed="rId3">
            <a:extLst/>
          </a:blip>
          <a:srcRect l="6549" t="4594" r="6984" b="1579"/>
          <a:stretch>
            <a:fillRect/>
          </a:stretch>
        </p:blipFill>
        <p:spPr>
          <a:xfrm>
            <a:off x="7885112" y="4797425"/>
            <a:ext cx="942976" cy="14398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" name="Group 74"/>
          <p:cNvGrpSpPr/>
          <p:nvPr/>
        </p:nvGrpSpPr>
        <p:grpSpPr>
          <a:xfrm>
            <a:off x="6979580" y="5063931"/>
            <a:ext cx="796108" cy="821649"/>
            <a:chOff x="0" y="0"/>
            <a:chExt cx="796106" cy="821647"/>
          </a:xfrm>
        </p:grpSpPr>
        <p:sp>
          <p:nvSpPr>
            <p:cNvPr id="71" name="Shape 71"/>
            <p:cNvSpPr/>
            <p:nvPr/>
          </p:nvSpPr>
          <p:spPr>
            <a:xfrm rot="20030469">
              <a:off x="109861" y="94671"/>
              <a:ext cx="576384" cy="63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9" h="21600" fill="norm" stroke="1" extrusionOk="0">
                  <a:moveTo>
                    <a:pt x="3" y="6841"/>
                  </a:moveTo>
                  <a:cubicBezTo>
                    <a:pt x="3" y="9603"/>
                    <a:pt x="4596" y="12094"/>
                    <a:pt x="11646" y="13156"/>
                  </a:cubicBezTo>
                  <a:lnTo>
                    <a:pt x="11646" y="10987"/>
                  </a:lnTo>
                  <a:lnTo>
                    <a:pt x="18919" y="16819"/>
                  </a:lnTo>
                  <a:lnTo>
                    <a:pt x="11646" y="21600"/>
                  </a:lnTo>
                  <a:lnTo>
                    <a:pt x="11646" y="19430"/>
                  </a:lnTo>
                  <a:lnTo>
                    <a:pt x="11646" y="19430"/>
                  </a:lnTo>
                  <a:cubicBezTo>
                    <a:pt x="4596" y="18368"/>
                    <a:pt x="4" y="15877"/>
                    <a:pt x="4" y="13115"/>
                  </a:cubicBezTo>
                  <a:close/>
                  <a:moveTo>
                    <a:pt x="18919" y="6274"/>
                  </a:moveTo>
                  <a:cubicBezTo>
                    <a:pt x="11841" y="6274"/>
                    <a:pt x="5355" y="7703"/>
                    <a:pt x="2110" y="9978"/>
                  </a:cubicBezTo>
                  <a:lnTo>
                    <a:pt x="2110" y="9978"/>
                  </a:lnTo>
                  <a:cubicBezTo>
                    <a:pt x="-2681" y="6621"/>
                    <a:pt x="961" y="2494"/>
                    <a:pt x="10245" y="762"/>
                  </a:cubicBezTo>
                  <a:cubicBezTo>
                    <a:pt x="12927" y="261"/>
                    <a:pt x="15901" y="0"/>
                    <a:pt x="1891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72" name="Shape 72"/>
            <p:cNvSpPr/>
            <p:nvPr/>
          </p:nvSpPr>
          <p:spPr>
            <a:xfrm rot="20030469">
              <a:off x="34868" y="112094"/>
              <a:ext cx="576385" cy="292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9" h="21600" fill="norm" stroke="1" extrusionOk="0">
                  <a:moveTo>
                    <a:pt x="18919" y="13582"/>
                  </a:moveTo>
                  <a:cubicBezTo>
                    <a:pt x="11841" y="13582"/>
                    <a:pt x="5355" y="16676"/>
                    <a:pt x="2110" y="21600"/>
                  </a:cubicBezTo>
                  <a:lnTo>
                    <a:pt x="2110" y="21600"/>
                  </a:lnTo>
                  <a:cubicBezTo>
                    <a:pt x="-2681" y="14332"/>
                    <a:pt x="961" y="5399"/>
                    <a:pt x="10245" y="1649"/>
                  </a:cubicBezTo>
                  <a:cubicBezTo>
                    <a:pt x="12927" y="565"/>
                    <a:pt x="15901" y="0"/>
                    <a:pt x="1891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73" name="Shape 73"/>
            <p:cNvSpPr/>
            <p:nvPr/>
          </p:nvSpPr>
          <p:spPr>
            <a:xfrm rot="20030469">
              <a:off x="109975" y="94644"/>
              <a:ext cx="576264" cy="63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6841"/>
                  </a:moveTo>
                  <a:cubicBezTo>
                    <a:pt x="0" y="9603"/>
                    <a:pt x="5244" y="12094"/>
                    <a:pt x="13295" y="13156"/>
                  </a:cubicBezTo>
                  <a:lnTo>
                    <a:pt x="13295" y="10987"/>
                  </a:lnTo>
                  <a:lnTo>
                    <a:pt x="21600" y="16819"/>
                  </a:lnTo>
                  <a:lnTo>
                    <a:pt x="13295" y="21600"/>
                  </a:lnTo>
                  <a:lnTo>
                    <a:pt x="13295" y="19430"/>
                  </a:lnTo>
                  <a:lnTo>
                    <a:pt x="13295" y="19430"/>
                  </a:lnTo>
                  <a:cubicBezTo>
                    <a:pt x="5244" y="18368"/>
                    <a:pt x="0" y="15877"/>
                    <a:pt x="0" y="13115"/>
                  </a:cubicBezTo>
                  <a:lnTo>
                    <a:pt x="0" y="6841"/>
                  </a:lnTo>
                  <a:cubicBezTo>
                    <a:pt x="0" y="3063"/>
                    <a:pt x="9671" y="0"/>
                    <a:pt x="21600" y="0"/>
                  </a:cubicBezTo>
                  <a:lnTo>
                    <a:pt x="21600" y="6274"/>
                  </a:lnTo>
                  <a:cubicBezTo>
                    <a:pt x="13518" y="6274"/>
                    <a:pt x="6111" y="7703"/>
                    <a:pt x="2405" y="9978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sp>
        <p:nvSpPr>
          <p:cNvPr id="75" name="Shape 75"/>
          <p:cNvSpPr/>
          <p:nvPr/>
        </p:nvSpPr>
        <p:spPr>
          <a:xfrm>
            <a:off x="2051050" y="1911350"/>
            <a:ext cx="6842125" cy="54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609600" indent="-609600">
              <a:defRPr b="1" sz="1600">
                <a:latin typeface="Arial"/>
                <a:ea typeface="Arial"/>
                <a:cs typeface="Arial"/>
                <a:sym typeface="Arial"/>
              </a:defRPr>
            </a:lvl1pPr>
            <a:lvl2pPr marL="609600" indent="-152400">
              <a:defRPr b="1" sz="1600">
                <a:latin typeface="Arial"/>
                <a:ea typeface="Arial"/>
                <a:cs typeface="Arial"/>
                <a:sym typeface="Arial"/>
              </a:defRPr>
            </a:lvl2pPr>
          </a:lstStyle>
          <a:p>
            <a:pPr lvl="0">
              <a:defRPr b="0" sz="1800"/>
            </a:pPr>
            <a:r>
              <a:rPr b="1" sz="1600"/>
              <a:t>I. REGIONAL/MUNICÍPIO</a:t>
            </a:r>
            <a:endParaRPr sz="2800"/>
          </a:p>
          <a:p>
            <a:pPr lvl="1">
              <a:defRPr b="0" sz="1800"/>
            </a:pPr>
            <a:r>
              <a:rPr b="1" sz="1600"/>
              <a:t>Estabelecimento de critérios e sobreposição de mapas</a:t>
            </a:r>
          </a:p>
        </p:txBody>
      </p:sp>
      <p:grpSp>
        <p:nvGrpSpPr>
          <p:cNvPr id="79" name="Group 79"/>
          <p:cNvGrpSpPr/>
          <p:nvPr/>
        </p:nvGrpSpPr>
        <p:grpSpPr>
          <a:xfrm>
            <a:off x="-36513" y="6309319"/>
            <a:ext cx="9180513" cy="586741"/>
            <a:chOff x="0" y="0"/>
            <a:chExt cx="9180512" cy="586740"/>
          </a:xfrm>
        </p:grpSpPr>
        <p:sp>
          <p:nvSpPr>
            <p:cNvPr id="76" name="Shape 76"/>
            <p:cNvSpPr/>
            <p:nvPr/>
          </p:nvSpPr>
          <p:spPr>
            <a:xfrm>
              <a:off x="36512" y="15974"/>
              <a:ext cx="9144001" cy="532705"/>
            </a:xfrm>
            <a:prstGeom prst="rect">
              <a:avLst/>
            </a:prstGeom>
            <a:solidFill>
              <a:srgbClr val="15280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7" name="Shape 77"/>
            <p:cNvSpPr/>
            <p:nvPr/>
          </p:nvSpPr>
          <p:spPr>
            <a:xfrm>
              <a:off x="0" y="0"/>
              <a:ext cx="9144000" cy="586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Curso de Estudos de Biodiversidade para a Avaliação da Qualidade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Fundamentos e aspectos aplicados da Avaliação de Impacto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11jul2013</a:t>
              </a:r>
            </a:p>
          </p:txBody>
        </p:sp>
        <p:pic>
          <p:nvPicPr>
            <p:cNvPr id="78" name="image5.png"/>
            <p:cNvPicPr/>
            <p:nvPr/>
          </p:nvPicPr>
          <p:blipFill>
            <a:blip r:embed="rId11">
              <a:extLst/>
            </a:blip>
            <a:srcRect l="0" t="0" r="59126" b="0"/>
            <a:stretch>
              <a:fillRect/>
            </a:stretch>
          </p:blipFill>
          <p:spPr>
            <a:xfrm>
              <a:off x="62947" y="29272"/>
              <a:ext cx="755156" cy="4806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/>
        </p:nvSpPr>
        <p:spPr>
          <a:xfrm>
            <a:off x="611187" y="333375"/>
            <a:ext cx="8229601" cy="620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55588" indent="-146051">
              <a:spcBef>
                <a:spcPts val="400"/>
              </a:spcBef>
              <a:defRPr b="1" sz="3200">
                <a:solidFill>
                  <a:srgbClr val="2D5A83"/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200">
                <a:solidFill>
                  <a:srgbClr val="2D5A83"/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</a:rPr>
              <a:t>Alternativas locacionais</a:t>
            </a:r>
          </a:p>
        </p:txBody>
      </p:sp>
      <p:pic>
        <p:nvPicPr>
          <p:cNvPr id="241" name="image78.jpg" descr="visao_frontal_morro_oposto2"/>
          <p:cNvPicPr/>
          <p:nvPr/>
        </p:nvPicPr>
        <p:blipFill>
          <a:blip r:embed="rId2">
            <a:extLst/>
          </a:blip>
          <a:srcRect l="0" t="3156" r="0" b="0"/>
          <a:stretch>
            <a:fillRect/>
          </a:stretch>
        </p:blipFill>
        <p:spPr>
          <a:xfrm>
            <a:off x="539750" y="836612"/>
            <a:ext cx="8280400" cy="2241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79.jpeg" descr="P1040184"/>
          <p:cNvPicPr/>
          <p:nvPr/>
        </p:nvPicPr>
        <p:blipFill>
          <a:blip r:embed="rId3">
            <a:extLst/>
          </a:blip>
          <a:srcRect l="9709" t="12065" r="8330" b="21603"/>
          <a:stretch>
            <a:fillRect/>
          </a:stretch>
        </p:blipFill>
        <p:spPr>
          <a:xfrm>
            <a:off x="107949" y="3119437"/>
            <a:ext cx="5113340" cy="2757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age80.jpeg" descr="P1040192"/>
          <p:cNvPicPr/>
          <p:nvPr/>
        </p:nvPicPr>
        <p:blipFill>
          <a:blip r:embed="rId4">
            <a:extLst/>
          </a:blip>
          <a:srcRect l="4280" t="10468" r="4372" b="13382"/>
          <a:stretch>
            <a:fillRect/>
          </a:stretch>
        </p:blipFill>
        <p:spPr>
          <a:xfrm>
            <a:off x="5683250" y="2852737"/>
            <a:ext cx="3136901" cy="39227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7" name="Group 247"/>
          <p:cNvGrpSpPr/>
          <p:nvPr/>
        </p:nvGrpSpPr>
        <p:grpSpPr>
          <a:xfrm>
            <a:off x="-36513" y="6309319"/>
            <a:ext cx="9180513" cy="586741"/>
            <a:chOff x="0" y="0"/>
            <a:chExt cx="9180512" cy="586740"/>
          </a:xfrm>
        </p:grpSpPr>
        <p:sp>
          <p:nvSpPr>
            <p:cNvPr id="244" name="Shape 244"/>
            <p:cNvSpPr/>
            <p:nvPr/>
          </p:nvSpPr>
          <p:spPr>
            <a:xfrm>
              <a:off x="36512" y="15974"/>
              <a:ext cx="9144001" cy="532705"/>
            </a:xfrm>
            <a:prstGeom prst="rect">
              <a:avLst/>
            </a:prstGeom>
            <a:solidFill>
              <a:srgbClr val="15280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45" name="Shape 245"/>
            <p:cNvSpPr/>
            <p:nvPr/>
          </p:nvSpPr>
          <p:spPr>
            <a:xfrm>
              <a:off x="0" y="0"/>
              <a:ext cx="9144000" cy="586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Curso de Estudos de Biodiversidade para a Avaliação da Qualidade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Fundamentos e aspectos aplicados da Avaliação de Impacto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11jul2013</a:t>
              </a:r>
            </a:p>
          </p:txBody>
        </p:sp>
        <p:pic>
          <p:nvPicPr>
            <p:cNvPr id="246" name="image5.png"/>
            <p:cNvPicPr/>
            <p:nvPr/>
          </p:nvPicPr>
          <p:blipFill>
            <a:blip r:embed="rId5">
              <a:extLst/>
            </a:blip>
            <a:srcRect l="0" t="0" r="59126" b="0"/>
            <a:stretch>
              <a:fillRect/>
            </a:stretch>
          </p:blipFill>
          <p:spPr>
            <a:xfrm>
              <a:off x="62947" y="29272"/>
              <a:ext cx="755156" cy="4806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/>
        </p:nvSpPr>
        <p:spPr>
          <a:xfrm>
            <a:off x="195262" y="188912"/>
            <a:ext cx="8840789" cy="1166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55588" indent="-146051">
              <a:spcBef>
                <a:spcPts val="400"/>
              </a:spcBef>
              <a:defRPr b="1" sz="3200">
                <a:solidFill>
                  <a:srgbClr val="2D5A83"/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200">
                <a:solidFill>
                  <a:srgbClr val="2D5A83"/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</a:rPr>
              <a:t>Situação em relação ao mosaico de UCs</a:t>
            </a:r>
          </a:p>
        </p:txBody>
      </p:sp>
      <p:grpSp>
        <p:nvGrpSpPr>
          <p:cNvPr id="252" name="Group 252"/>
          <p:cNvGrpSpPr/>
          <p:nvPr/>
        </p:nvGrpSpPr>
        <p:grpSpPr>
          <a:xfrm>
            <a:off x="611187" y="836612"/>
            <a:ext cx="8229601" cy="6481823"/>
            <a:chOff x="0" y="0"/>
            <a:chExt cx="8229600" cy="6481822"/>
          </a:xfrm>
        </p:grpSpPr>
        <p:sp>
          <p:nvSpPr>
            <p:cNvPr id="250" name="Shape 250"/>
            <p:cNvSpPr/>
            <p:nvPr/>
          </p:nvSpPr>
          <p:spPr>
            <a:xfrm>
              <a:off x="0" y="0"/>
              <a:ext cx="8229600" cy="5805488"/>
            </a:xfrm>
            <a:prstGeom prst="rect">
              <a:avLst/>
            </a:prstGeom>
            <a:solidFill>
              <a:srgbClr val="2D5A83"/>
            </a:solidFill>
            <a:ln w="952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marL="255588" indent="-255588" algn="r">
                <a:spcBef>
                  <a:spcPts val="400"/>
                </a:spcBef>
                <a:defRPr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</a:p>
          </p:txBody>
        </p:sp>
        <p:sp>
          <p:nvSpPr>
            <p:cNvPr id="251" name="Shape 251"/>
            <p:cNvSpPr/>
            <p:nvPr/>
          </p:nvSpPr>
          <p:spPr>
            <a:xfrm>
              <a:off x="0" y="0"/>
              <a:ext cx="8229600" cy="6481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marL="255588" indent="-146051" algn="r">
                <a:spcBef>
                  <a:spcPts val="400"/>
                </a:spcBef>
                <a:defRPr sz="1800"/>
              </a:pPr>
              <a:r>
                <a:rPr sz="2000" u="sng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Parque Estadual de Campos do Jordão</a:t>
              </a:r>
              <a:r>
                <a:rPr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, instituído pelo Decreto Estadual nº 11.908 de 27.03.1941; </a:t>
              </a:r>
              <a:endParaRPr sz="2000">
                <a:solidFill>
                  <a:srgbClr val="FFFFFF"/>
                </a:solidFill>
                <a:latin typeface="Lucida Sans Unicode"/>
                <a:ea typeface="Lucida Sans Unicode"/>
                <a:cs typeface="Lucida Sans Unicode"/>
                <a:sym typeface="Lucida Sans Unicode"/>
              </a:endParaRPr>
            </a:p>
            <a:p>
              <a:pPr lvl="0" marL="255588" indent="-146051" algn="r">
                <a:spcBef>
                  <a:spcPts val="400"/>
                </a:spcBef>
                <a:defRPr sz="1800"/>
              </a:pPr>
              <a:r>
                <a:rPr sz="2000" u="sng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Parque Estadual de Mananciais de Campos do Jordão</a:t>
              </a:r>
              <a:r>
                <a:rPr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, instituído pelo Decreto Estadual nº 37.539 de 27.09.1993; </a:t>
              </a:r>
              <a:endParaRPr sz="2000">
                <a:solidFill>
                  <a:srgbClr val="FFFFFF"/>
                </a:solidFill>
                <a:latin typeface="Lucida Sans Unicode"/>
                <a:ea typeface="Lucida Sans Unicode"/>
                <a:cs typeface="Lucida Sans Unicode"/>
                <a:sym typeface="Lucida Sans Unicode"/>
              </a:endParaRPr>
            </a:p>
            <a:p>
              <a:pPr lvl="0" marL="255588" indent="-146051" algn="r">
                <a:spcBef>
                  <a:spcPts val="400"/>
                </a:spcBef>
                <a:defRPr sz="1800"/>
              </a:pPr>
              <a:r>
                <a:rPr sz="2000" u="sng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Parque Municipal Erna Schmidt</a:t>
              </a:r>
              <a:r>
                <a:rPr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, instituído pela Lei Municipal nº 1.138 de 02/07/1919;</a:t>
              </a:r>
              <a:endParaRPr sz="2000">
                <a:solidFill>
                  <a:srgbClr val="FFFFFF"/>
                </a:solidFill>
                <a:latin typeface="Lucida Sans Unicode"/>
                <a:ea typeface="Lucida Sans Unicode"/>
                <a:cs typeface="Lucida Sans Unicode"/>
                <a:sym typeface="Lucida Sans Unicode"/>
              </a:endParaRPr>
            </a:p>
            <a:p>
              <a:pPr lvl="0" marL="255588" indent="-146051" algn="r">
                <a:spcBef>
                  <a:spcPts val="400"/>
                </a:spcBef>
                <a:defRPr sz="1800"/>
              </a:pPr>
              <a:r>
                <a:rPr sz="2000" u="sng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Estação Ecológica Serra da Mantiqueira</a:t>
              </a:r>
              <a:r>
                <a:rPr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, instituída pela Lei Municipal nº 3.167 de 29 de agosto de 2008;</a:t>
              </a:r>
              <a:endParaRPr sz="2000">
                <a:solidFill>
                  <a:srgbClr val="FFFFFF"/>
                </a:solidFill>
                <a:latin typeface="Lucida Sans Unicode"/>
                <a:ea typeface="Lucida Sans Unicode"/>
                <a:cs typeface="Lucida Sans Unicode"/>
                <a:sym typeface="Lucida Sans Unicode"/>
              </a:endParaRPr>
            </a:p>
            <a:p>
              <a:pPr lvl="0" marL="255588" indent="-146051" algn="r">
                <a:spcBef>
                  <a:spcPts val="400"/>
                </a:spcBef>
                <a:defRPr sz="1800"/>
              </a:pPr>
              <a:r>
                <a:rPr sz="2000" u="sng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Área de Proteção Ambiental Estadual de Campos do Jordão</a:t>
              </a:r>
              <a:r>
                <a:rPr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, criada pelo Decreto Estadual nº 20.956 de 03.06.1983 e Lei Estadual nº 4.105 de 26.06.1984;</a:t>
              </a:r>
              <a:endParaRPr sz="2000">
                <a:solidFill>
                  <a:srgbClr val="FFFFFF"/>
                </a:solidFill>
                <a:latin typeface="Lucida Sans Unicode"/>
                <a:ea typeface="Lucida Sans Unicode"/>
                <a:cs typeface="Lucida Sans Unicode"/>
                <a:sym typeface="Lucida Sans Unicode"/>
              </a:endParaRPr>
            </a:p>
            <a:p>
              <a:pPr lvl="0" marL="255588" indent="-146051" algn="r">
                <a:spcBef>
                  <a:spcPts val="400"/>
                </a:spcBef>
                <a:defRPr sz="1800"/>
              </a:pPr>
              <a:r>
                <a:rPr sz="2000" u="sng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Área de Proteção Ambiental Municipal de Campos do Jordão</a:t>
              </a:r>
              <a:r>
                <a:rPr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, criada pela Lei Municipal nº 1.161 de 03 de junho de 1983;</a:t>
              </a:r>
              <a:endParaRPr sz="2000">
                <a:solidFill>
                  <a:srgbClr val="FFFFFF"/>
                </a:solidFill>
                <a:latin typeface="Lucida Sans Unicode"/>
                <a:ea typeface="Lucida Sans Unicode"/>
                <a:cs typeface="Lucida Sans Unicode"/>
                <a:sym typeface="Lucida Sans Unicode"/>
              </a:endParaRPr>
            </a:p>
            <a:p>
              <a:pPr lvl="0" marL="255588" indent="-146051" algn="r">
                <a:spcBef>
                  <a:spcPts val="400"/>
                </a:spcBef>
                <a:defRPr sz="1800"/>
              </a:pPr>
              <a:r>
                <a:rPr sz="2000" u="sng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Área de Proteção Ambiental da Serra da Mantiqueira</a:t>
              </a:r>
              <a:r>
                <a:rPr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, instituída pelo Decreto Federal nº 91.304 de 03.06.1985;</a:t>
              </a:r>
              <a:endParaRPr sz="2000">
                <a:solidFill>
                  <a:srgbClr val="FFFFFF"/>
                </a:solidFill>
                <a:latin typeface="Lucida Sans Unicode"/>
                <a:ea typeface="Lucida Sans Unicode"/>
                <a:cs typeface="Lucida Sans Unicode"/>
                <a:sym typeface="Lucida Sans Unicode"/>
              </a:endParaRPr>
            </a:p>
            <a:p>
              <a:pPr lvl="0" marL="255588" indent="-146051" algn="r">
                <a:spcBef>
                  <a:spcPts val="400"/>
                </a:spcBef>
                <a:defRPr sz="1800"/>
              </a:pPr>
              <a:r>
                <a:rPr sz="2000" u="sng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Área de Proteção Ambiental da Bacia do Rio Paraíba do Sul</a:t>
              </a:r>
              <a:r>
                <a:rPr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, criada pelo Decreto nº 87.561 de 13.09.1981.</a:t>
              </a:r>
            </a:p>
          </p:txBody>
        </p:sp>
      </p:grpSp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/>
        </p:nvSpPr>
        <p:spPr>
          <a:xfrm>
            <a:off x="195262" y="188912"/>
            <a:ext cx="8840789" cy="1166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55588" indent="-146051">
              <a:spcBef>
                <a:spcPts val="400"/>
              </a:spcBef>
              <a:defRPr b="1" sz="3200">
                <a:solidFill>
                  <a:srgbClr val="2D5A83"/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200">
                <a:solidFill>
                  <a:srgbClr val="2D5A83"/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</a:rPr>
              <a:t>Situação em relação ao mosaico de UCs</a:t>
            </a:r>
          </a:p>
        </p:txBody>
      </p:sp>
      <p:pic>
        <p:nvPicPr>
          <p:cNvPr id="255" name="image81.jpg" descr="UCs"/>
          <p:cNvPicPr/>
          <p:nvPr/>
        </p:nvPicPr>
        <p:blipFill>
          <a:blip r:embed="rId2">
            <a:extLst/>
          </a:blip>
          <a:srcRect l="5844" t="0" r="14020" b="5626"/>
          <a:stretch>
            <a:fillRect/>
          </a:stretch>
        </p:blipFill>
        <p:spPr>
          <a:xfrm>
            <a:off x="539750" y="1051966"/>
            <a:ext cx="8353425" cy="51133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9" name="Group 259"/>
          <p:cNvGrpSpPr/>
          <p:nvPr/>
        </p:nvGrpSpPr>
        <p:grpSpPr>
          <a:xfrm>
            <a:off x="-36513" y="6309319"/>
            <a:ext cx="9180513" cy="586741"/>
            <a:chOff x="0" y="0"/>
            <a:chExt cx="9180512" cy="586740"/>
          </a:xfrm>
        </p:grpSpPr>
        <p:sp>
          <p:nvSpPr>
            <p:cNvPr id="256" name="Shape 256"/>
            <p:cNvSpPr/>
            <p:nvPr/>
          </p:nvSpPr>
          <p:spPr>
            <a:xfrm>
              <a:off x="36512" y="15974"/>
              <a:ext cx="9144001" cy="532705"/>
            </a:xfrm>
            <a:prstGeom prst="rect">
              <a:avLst/>
            </a:prstGeom>
            <a:solidFill>
              <a:srgbClr val="15280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57" name="Shape 257"/>
            <p:cNvSpPr/>
            <p:nvPr/>
          </p:nvSpPr>
          <p:spPr>
            <a:xfrm>
              <a:off x="0" y="0"/>
              <a:ext cx="9144000" cy="586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Curso de Estudos de Biodiversidade para a Avaliação da Qualidade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Fundamentos e aspectos aplicados da Avaliação de Impacto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11jul2013</a:t>
              </a:r>
            </a:p>
          </p:txBody>
        </p:sp>
        <p:pic>
          <p:nvPicPr>
            <p:cNvPr id="258" name="image5.png"/>
            <p:cNvPicPr/>
            <p:nvPr/>
          </p:nvPicPr>
          <p:blipFill>
            <a:blip r:embed="rId3">
              <a:extLst/>
            </a:blip>
            <a:srcRect l="0" t="0" r="59126" b="0"/>
            <a:stretch>
              <a:fillRect/>
            </a:stretch>
          </p:blipFill>
          <p:spPr>
            <a:xfrm>
              <a:off x="62947" y="29272"/>
              <a:ext cx="755156" cy="4806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/>
        </p:nvSpPr>
        <p:spPr>
          <a:xfrm>
            <a:off x="195262" y="333375"/>
            <a:ext cx="8840789" cy="559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55588" indent="-146051">
              <a:spcBef>
                <a:spcPts val="400"/>
              </a:spcBef>
              <a:defRPr b="1">
                <a:solidFill>
                  <a:srgbClr val="2D5A83"/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2800">
                <a:solidFill>
                  <a:srgbClr val="2D5A83"/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</a:rPr>
              <a:t>Situação em relação ao PD do município</a:t>
            </a:r>
          </a:p>
        </p:txBody>
      </p:sp>
      <p:grpSp>
        <p:nvGrpSpPr>
          <p:cNvPr id="264" name="Group 264"/>
          <p:cNvGrpSpPr/>
          <p:nvPr/>
        </p:nvGrpSpPr>
        <p:grpSpPr>
          <a:xfrm>
            <a:off x="1692275" y="908049"/>
            <a:ext cx="6048375" cy="4321177"/>
            <a:chOff x="0" y="0"/>
            <a:chExt cx="6048375" cy="4321175"/>
          </a:xfrm>
        </p:grpSpPr>
        <p:pic>
          <p:nvPicPr>
            <p:cNvPr id="262" name="image82.png" descr="Imagem_caminhamento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72413"/>
              <a:ext cx="6048375" cy="42487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3" name="image83.png" descr="legenda_imagem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3565216" cy="4344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7" name="Group 267"/>
          <p:cNvGrpSpPr/>
          <p:nvPr/>
        </p:nvGrpSpPr>
        <p:grpSpPr>
          <a:xfrm>
            <a:off x="1116012" y="5634037"/>
            <a:ext cx="7581901" cy="1147823"/>
            <a:chOff x="0" y="0"/>
            <a:chExt cx="7581900" cy="1147822"/>
          </a:xfrm>
        </p:grpSpPr>
        <p:sp>
          <p:nvSpPr>
            <p:cNvPr id="265" name="Shape 265"/>
            <p:cNvSpPr/>
            <p:nvPr/>
          </p:nvSpPr>
          <p:spPr>
            <a:xfrm>
              <a:off x="0" y="0"/>
              <a:ext cx="7581900" cy="1035050"/>
            </a:xfrm>
            <a:prstGeom prst="rect">
              <a:avLst/>
            </a:prstGeom>
            <a:solidFill>
              <a:srgbClr val="2D5A83"/>
            </a:solidFill>
            <a:ln w="952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marL="255588" indent="-255588" algn="r">
                <a:spcBef>
                  <a:spcPts val="400"/>
                </a:spcBef>
                <a:defRPr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</a:p>
          </p:txBody>
        </p:sp>
        <p:sp>
          <p:nvSpPr>
            <p:cNvPr id="266" name="Shape 266"/>
            <p:cNvSpPr/>
            <p:nvPr/>
          </p:nvSpPr>
          <p:spPr>
            <a:xfrm>
              <a:off x="0" y="0"/>
              <a:ext cx="7581900" cy="114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marL="255588" indent="-146051" algn="r">
                <a:spcBef>
                  <a:spcPts val="400"/>
                </a:spcBef>
                <a:defRPr sz="1800"/>
              </a:pPr>
              <a:r>
                <a:rPr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áreas residenciais de baixa densidade demográfica (ZR3, ZR4 e ZR5), e área destinada ao uso misto (ZC7 - usos residenciais e comerciais de baixíssima densidade)</a:t>
              </a:r>
              <a:r>
                <a:rPr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 </a:t>
              </a:r>
            </a:p>
          </p:txBody>
        </p:sp>
      </p:grpSp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/>
        </p:nvSpPr>
        <p:spPr>
          <a:xfrm>
            <a:off x="195262" y="188912"/>
            <a:ext cx="8840789" cy="559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55588" indent="-146051">
              <a:spcBef>
                <a:spcPts val="400"/>
              </a:spcBef>
              <a:defRPr b="1">
                <a:solidFill>
                  <a:srgbClr val="2D5A83"/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2800">
                <a:solidFill>
                  <a:srgbClr val="2D5A83"/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</a:rPr>
              <a:t>Principais impactos ambientais e mitigação</a:t>
            </a:r>
          </a:p>
        </p:txBody>
      </p:sp>
      <p:grpSp>
        <p:nvGrpSpPr>
          <p:cNvPr id="272" name="Group 272"/>
          <p:cNvGrpSpPr/>
          <p:nvPr/>
        </p:nvGrpSpPr>
        <p:grpSpPr>
          <a:xfrm>
            <a:off x="468312" y="1052512"/>
            <a:ext cx="8229601" cy="6177024"/>
            <a:chOff x="0" y="0"/>
            <a:chExt cx="8229600" cy="6177022"/>
          </a:xfrm>
        </p:grpSpPr>
        <p:sp>
          <p:nvSpPr>
            <p:cNvPr id="270" name="Shape 270"/>
            <p:cNvSpPr/>
            <p:nvPr/>
          </p:nvSpPr>
          <p:spPr>
            <a:xfrm>
              <a:off x="0" y="0"/>
              <a:ext cx="8229600" cy="5184775"/>
            </a:xfrm>
            <a:prstGeom prst="rect">
              <a:avLst/>
            </a:prstGeom>
            <a:solidFill>
              <a:srgbClr val="2D5A83"/>
            </a:solidFill>
            <a:ln w="952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marL="255588" indent="-255588" algn="r">
                <a:spcBef>
                  <a:spcPts val="400"/>
                </a:spcBef>
              </a:pPr>
            </a:p>
          </p:txBody>
        </p:sp>
        <p:sp>
          <p:nvSpPr>
            <p:cNvPr id="271" name="Shape 271"/>
            <p:cNvSpPr/>
            <p:nvPr/>
          </p:nvSpPr>
          <p:spPr>
            <a:xfrm>
              <a:off x="0" y="0"/>
              <a:ext cx="8229600" cy="61770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marL="255588" indent="-146051" algn="r">
                <a:spcBef>
                  <a:spcPts val="400"/>
                </a:spcBef>
                <a:defRPr sz="1800"/>
              </a:pPr>
              <a:r>
                <a:rPr sz="2000" u="sng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Intensa movimentação de terra</a:t>
              </a:r>
              <a:r>
                <a:rPr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: </a:t>
              </a:r>
              <a:r>
                <a:rPr b="1"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processos erosivos</a:t>
              </a:r>
              <a:r>
                <a:rPr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, </a:t>
              </a:r>
              <a:r>
                <a:rPr b="1"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assoreamento</a:t>
              </a:r>
              <a:r>
                <a:rPr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 corpos hídricos (</a:t>
              </a:r>
              <a:r>
                <a:rPr b="1"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implantação</a:t>
              </a:r>
              <a:r>
                <a:rPr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 ETE, unidade de gradeamento/desarenação, interceptor)</a:t>
              </a:r>
              <a:endParaRPr sz="2000">
                <a:solidFill>
                  <a:srgbClr val="FFFFFF"/>
                </a:solidFill>
                <a:latin typeface="Lucida Sans Unicode"/>
                <a:ea typeface="Lucida Sans Unicode"/>
                <a:cs typeface="Lucida Sans Unicode"/>
                <a:sym typeface="Lucida Sans Unicode"/>
              </a:endParaRPr>
            </a:p>
            <a:p>
              <a:pPr lvl="0" marL="255588" indent="-146051" algn="r">
                <a:spcBef>
                  <a:spcPts val="400"/>
                </a:spcBef>
                <a:defRPr sz="1800"/>
              </a:pPr>
              <a:r>
                <a:rPr b="1"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Mitigação durante as intervenções/técnicas construtivas e gerenciamento</a:t>
              </a:r>
              <a:endParaRPr b="1" sz="2000">
                <a:solidFill>
                  <a:srgbClr val="FFFFFF"/>
                </a:solidFill>
                <a:latin typeface="Lucida Sans Unicode"/>
                <a:ea typeface="Lucida Sans Unicode"/>
                <a:cs typeface="Lucida Sans Unicode"/>
                <a:sym typeface="Lucida Sans Unicode"/>
              </a:endParaRPr>
            </a:p>
            <a:p>
              <a:pPr lvl="0" marL="255588" indent="-146051" algn="r">
                <a:spcBef>
                  <a:spcPts val="400"/>
                </a:spcBef>
                <a:defRPr sz="1800"/>
              </a:pPr>
              <a:endParaRPr b="1" sz="2000">
                <a:solidFill>
                  <a:srgbClr val="FFFFFF"/>
                </a:solidFill>
                <a:latin typeface="Lucida Sans Unicode"/>
                <a:ea typeface="Lucida Sans Unicode"/>
                <a:cs typeface="Lucida Sans Unicode"/>
                <a:sym typeface="Lucida Sans Unicode"/>
              </a:endParaRPr>
            </a:p>
            <a:p>
              <a:pPr lvl="0" marL="255588" indent="-146051" algn="r">
                <a:spcBef>
                  <a:spcPts val="400"/>
                </a:spcBef>
                <a:defRPr sz="1800"/>
              </a:pPr>
              <a:r>
                <a:rPr sz="2000" u="sng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Remoção de vegetação nativa</a:t>
              </a:r>
              <a:r>
                <a:rPr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: </a:t>
              </a:r>
              <a:r>
                <a:rPr b="1"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implantação </a:t>
              </a:r>
              <a:r>
                <a:rPr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ETE, unidade de gradeamento/desarenação</a:t>
              </a:r>
              <a:endParaRPr sz="2000">
                <a:solidFill>
                  <a:srgbClr val="FFFFFF"/>
                </a:solidFill>
                <a:latin typeface="Lucida Sans Unicode"/>
                <a:ea typeface="Lucida Sans Unicode"/>
                <a:cs typeface="Lucida Sans Unicode"/>
                <a:sym typeface="Lucida Sans Unicode"/>
              </a:endParaRPr>
            </a:p>
            <a:p>
              <a:pPr lvl="0" marL="255588" indent="-146051" algn="r">
                <a:spcBef>
                  <a:spcPts val="400"/>
                </a:spcBef>
                <a:defRPr sz="1800"/>
              </a:pPr>
              <a:r>
                <a:rPr b="1"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Compensação  - averbação de RL e enriquecimento das APPs</a:t>
              </a:r>
              <a:endParaRPr b="1" sz="2000">
                <a:solidFill>
                  <a:srgbClr val="FFFFFF"/>
                </a:solidFill>
                <a:latin typeface="Lucida Sans Unicode"/>
                <a:ea typeface="Lucida Sans Unicode"/>
                <a:cs typeface="Lucida Sans Unicode"/>
                <a:sym typeface="Lucida Sans Unicode"/>
              </a:endParaRPr>
            </a:p>
            <a:p>
              <a:pPr lvl="0" marL="255588" indent="-146051" algn="r">
                <a:spcBef>
                  <a:spcPts val="400"/>
                </a:spcBef>
                <a:defRPr sz="1800"/>
              </a:pPr>
              <a:r>
                <a:rPr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 </a:t>
              </a:r>
              <a:endParaRPr sz="2000" u="sng">
                <a:solidFill>
                  <a:srgbClr val="FFFFFF"/>
                </a:solidFill>
                <a:latin typeface="Lucida Sans Unicode"/>
                <a:ea typeface="Lucida Sans Unicode"/>
                <a:cs typeface="Lucida Sans Unicode"/>
                <a:sym typeface="Lucida Sans Unicode"/>
              </a:endParaRPr>
            </a:p>
            <a:p>
              <a:pPr lvl="0" marL="255588" indent="-146051" algn="r">
                <a:spcBef>
                  <a:spcPts val="400"/>
                </a:spcBef>
                <a:defRPr sz="1800"/>
              </a:pPr>
              <a:r>
                <a:rPr sz="2000" u="sng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Incômodos à vizinhança</a:t>
              </a:r>
              <a:r>
                <a:rPr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: </a:t>
              </a:r>
              <a:r>
                <a:rPr b="1"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ruído</a:t>
              </a:r>
              <a:r>
                <a:rPr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 e </a:t>
              </a:r>
              <a:r>
                <a:rPr b="1"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interferência no trânsito </a:t>
              </a:r>
              <a:r>
                <a:rPr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na </a:t>
              </a:r>
              <a:r>
                <a:rPr b="1"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implantação</a:t>
              </a:r>
              <a:r>
                <a:rPr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 dos componentes (obras civis); </a:t>
              </a:r>
              <a:r>
                <a:rPr b="1"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ruído</a:t>
              </a:r>
              <a:r>
                <a:rPr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 e </a:t>
              </a:r>
              <a:r>
                <a:rPr b="1"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odor</a:t>
              </a:r>
              <a:r>
                <a:rPr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 na </a:t>
              </a:r>
              <a:r>
                <a:rPr b="1"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operação</a:t>
              </a:r>
              <a:endParaRPr b="1" sz="2000">
                <a:solidFill>
                  <a:srgbClr val="FFFFFF"/>
                </a:solidFill>
                <a:latin typeface="Lucida Sans Unicode"/>
                <a:ea typeface="Lucida Sans Unicode"/>
                <a:cs typeface="Lucida Sans Unicode"/>
                <a:sym typeface="Lucida Sans Unicode"/>
              </a:endParaRPr>
            </a:p>
            <a:p>
              <a:pPr lvl="0" marL="255588" indent="-146051" algn="r">
                <a:spcBef>
                  <a:spcPts val="400"/>
                </a:spcBef>
                <a:defRPr sz="1800"/>
              </a:pPr>
              <a:r>
                <a:rPr b="1"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Mitigação no planejamento das intervenções</a:t>
              </a:r>
              <a:endParaRPr b="1" sz="2000">
                <a:solidFill>
                  <a:srgbClr val="FFFFFF"/>
                </a:solidFill>
                <a:latin typeface="Lucida Sans Unicode"/>
                <a:ea typeface="Lucida Sans Unicode"/>
                <a:cs typeface="Lucida Sans Unicode"/>
                <a:sym typeface="Lucida Sans Unicode"/>
              </a:endParaRPr>
            </a:p>
            <a:p>
              <a:pPr lvl="0" marL="255588" indent="-146051" algn="r">
                <a:spcBef>
                  <a:spcPts val="400"/>
                </a:spcBef>
                <a:defRPr sz="1800"/>
              </a:pPr>
              <a:r>
                <a:rPr b="1" sz="20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rPr>
                <a:t>Mitigação por tratamento acústico e lavagem de gases</a:t>
              </a:r>
            </a:p>
          </p:txBody>
        </p:sp>
      </p:grpSp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/>
        </p:nvSpPr>
        <p:spPr>
          <a:xfrm>
            <a:off x="195262" y="188912"/>
            <a:ext cx="7977139" cy="62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55588" indent="-146051" algn="r">
              <a:spcBef>
                <a:spcPts val="400"/>
              </a:spcBef>
              <a:defRPr b="1" sz="3200">
                <a:solidFill>
                  <a:srgbClr val="2D5A83"/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200">
                <a:solidFill>
                  <a:srgbClr val="2D5A83"/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</a:rPr>
              <a:t>Quadro de áreas – ETE </a:t>
            </a:r>
          </a:p>
        </p:txBody>
      </p:sp>
      <p:pic>
        <p:nvPicPr>
          <p:cNvPr id="275" name="image85.png"/>
          <p:cNvPicPr/>
          <p:nvPr/>
        </p:nvPicPr>
        <p:blipFill>
          <a:blip r:embed="rId2">
            <a:extLst/>
          </a:blip>
          <a:srcRect l="15312" t="13086" r="19749" b="15001"/>
          <a:stretch>
            <a:fillRect/>
          </a:stretch>
        </p:blipFill>
        <p:spPr>
          <a:xfrm>
            <a:off x="107950" y="188913"/>
            <a:ext cx="3438525" cy="6496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84.pdf"/>
          <p:cNvPicPr/>
          <p:nvPr/>
        </p:nvPicPr>
        <p:blipFill>
          <a:blip r:embed="rId3">
            <a:extLst/>
          </a:blip>
          <a:srcRect l="55731" t="9436" r="21290" b="55221"/>
          <a:stretch>
            <a:fillRect/>
          </a:stretch>
        </p:blipFill>
        <p:spPr>
          <a:xfrm>
            <a:off x="4932362" y="4422030"/>
            <a:ext cx="2808288" cy="231933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77" name="Table 277"/>
          <p:cNvGraphicFramePr/>
          <p:nvPr/>
        </p:nvGraphicFramePr>
        <p:xfrm>
          <a:off x="3563937" y="1136887"/>
          <a:ext cx="5494338" cy="428854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352550"/>
                <a:gridCol w="1436687"/>
                <a:gridCol w="1352550"/>
                <a:gridCol w="1352550"/>
              </a:tblGrid>
              <a:tr h="193675"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b="1"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Discriminação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38100">
                      <a:solidFill>
                        <a:srgbClr val="000000"/>
                      </a:solidFill>
                      <a:round/>
                    </a:lnT>
                    <a:lnB w="381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b="1"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Tipo de vegetação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38100">
                      <a:solidFill>
                        <a:srgbClr val="000000"/>
                      </a:solidFill>
                      <a:round/>
                    </a:lnT>
                    <a:lnB w="381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b="1"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Estágio de sucessão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38100">
                      <a:solidFill>
                        <a:srgbClr val="000000"/>
                      </a:solidFill>
                      <a:round/>
                    </a:lnT>
                    <a:lnB w="381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b="1"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Áreas em ha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38100">
                      <a:solidFill>
                        <a:srgbClr val="000000"/>
                      </a:solidFill>
                      <a:round/>
                    </a:lnT>
                    <a:lnB w="381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Área de Preservação Permanente - APP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381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Floresta Ombrófila Mista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381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        Inicial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381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0,054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381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389867">
                <a:tc rowSpan="3"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Área comum não* </a:t>
                      </a:r>
                      <a:endParaRPr sz="1000"/>
                    </a:p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protegida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Floresta Ombrófila Mista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       Inicial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0,848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389867">
                <a:tc vMerge="1">
                  <a:tcPr/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Floresta Ombrófila Mista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Médio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             --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157163">
                <a:tc vMerge="1">
                  <a:tcPr/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Campo natural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Médio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          1,10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157163">
                <a:tc rowSpan="3"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Área total com </a:t>
                      </a:r>
                      <a:endParaRPr sz="1000"/>
                    </a:p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vegetação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Floresta Ombrófila Mista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       Inicial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4,50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157163">
                <a:tc vMerge="1">
                  <a:tcPr/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Floresta Ombrófila Mista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Médio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        32,50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157163">
                <a:tc vMerge="1">
                  <a:tcPr/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Campo natural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Médio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        12,20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Área total com </a:t>
                      </a:r>
                      <a:endParaRPr sz="1000"/>
                    </a:p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outros usos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           _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   _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           _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Área total da</a:t>
                      </a:r>
                      <a:endParaRPr sz="1000"/>
                    </a:p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Propriedade 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           _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  _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        49,20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314325">
                <a:tc gridSpan="4"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* Entende-se como área comum não protegida as áreas com vegetação nativa fora das áreas de APP que sofrerão supressão.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254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/>
        </p:nvSpPr>
        <p:spPr>
          <a:xfrm>
            <a:off x="195262" y="188912"/>
            <a:ext cx="7905131" cy="62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55588" indent="-146051" algn="r">
              <a:spcBef>
                <a:spcPts val="400"/>
              </a:spcBef>
              <a:defRPr b="1" sz="3200">
                <a:solidFill>
                  <a:srgbClr val="2D5A83"/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200">
                <a:solidFill>
                  <a:srgbClr val="2D5A83"/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</a:rPr>
              <a:t>Quadro de áreas – ETE </a:t>
            </a:r>
          </a:p>
        </p:txBody>
      </p:sp>
      <p:pic>
        <p:nvPicPr>
          <p:cNvPr id="280" name="image86.png"/>
          <p:cNvPicPr/>
          <p:nvPr/>
        </p:nvPicPr>
        <p:blipFill>
          <a:blip r:embed="rId2">
            <a:extLst/>
          </a:blip>
          <a:srcRect l="3389" t="3125" r="7167" b="0"/>
          <a:stretch>
            <a:fillRect/>
          </a:stretch>
        </p:blipFill>
        <p:spPr>
          <a:xfrm>
            <a:off x="179387" y="620713"/>
            <a:ext cx="3117851" cy="576103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81" name="Table 281"/>
          <p:cNvGraphicFramePr/>
          <p:nvPr/>
        </p:nvGraphicFramePr>
        <p:xfrm>
          <a:off x="3563937" y="1208895"/>
          <a:ext cx="5494338" cy="428854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352550"/>
                <a:gridCol w="1436687"/>
                <a:gridCol w="1352550"/>
                <a:gridCol w="1352550"/>
              </a:tblGrid>
              <a:tr h="193675"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b="1"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Discriminação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38100">
                      <a:solidFill>
                        <a:srgbClr val="000000"/>
                      </a:solidFill>
                      <a:round/>
                    </a:lnT>
                    <a:lnB w="381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b="1"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Tipo de vegetação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38100">
                      <a:solidFill>
                        <a:srgbClr val="000000"/>
                      </a:solidFill>
                      <a:round/>
                    </a:lnT>
                    <a:lnB w="381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b="1"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Estágio de sucessão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38100">
                      <a:solidFill>
                        <a:srgbClr val="000000"/>
                      </a:solidFill>
                      <a:round/>
                    </a:lnT>
                    <a:lnB w="381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b="1"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Áreas em ha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38100">
                      <a:solidFill>
                        <a:srgbClr val="000000"/>
                      </a:solidFill>
                      <a:round/>
                    </a:lnT>
                    <a:lnB w="381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Área de Preservação Permanente - APP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381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Floresta Ombrófila Mista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381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        Inicial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381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0,054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381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389867">
                <a:tc rowSpan="3"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Área comum não* </a:t>
                      </a:r>
                      <a:endParaRPr sz="1000"/>
                    </a:p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protegida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Floresta Ombrófila Mista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       Inicial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0,848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389867">
                <a:tc vMerge="1">
                  <a:tcPr/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Floresta Ombrófila Mista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Médio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             --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157163">
                <a:tc vMerge="1">
                  <a:tcPr/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Campo natural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Médio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          1,10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157163">
                <a:tc rowSpan="3"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Área total com </a:t>
                      </a:r>
                      <a:endParaRPr sz="1000"/>
                    </a:p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vegetação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Floresta Ombrófila Mista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       Inicial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4,50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157163">
                <a:tc vMerge="1">
                  <a:tcPr/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Floresta Ombrófila Mista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Médio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        32,50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157163">
                <a:tc vMerge="1">
                  <a:tcPr/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Campo natural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Médio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        12,20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Área total com </a:t>
                      </a:r>
                      <a:endParaRPr sz="1000"/>
                    </a:p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outros usos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           _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   _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           _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Área total da</a:t>
                      </a:r>
                      <a:endParaRPr sz="1000"/>
                    </a:p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Propriedade 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           _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  _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        49,20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314325">
                <a:tc gridSpan="4"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sz="10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* Entende-se como área comum não protegida as áreas com vegetação nativa fora das áreas de APP que sofrerão supressão.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254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pic>
        <p:nvPicPr>
          <p:cNvPr id="282" name="image84.pdf"/>
          <p:cNvPicPr/>
          <p:nvPr/>
        </p:nvPicPr>
        <p:blipFill>
          <a:blip r:embed="rId3">
            <a:extLst/>
          </a:blip>
          <a:srcRect l="55731" t="9436" r="21290" b="55221"/>
          <a:stretch>
            <a:fillRect/>
          </a:stretch>
        </p:blipFill>
        <p:spPr>
          <a:xfrm>
            <a:off x="4932362" y="4494038"/>
            <a:ext cx="2808288" cy="2319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>
            <p:ph type="title"/>
          </p:nvPr>
        </p:nvSpPr>
        <p:spPr>
          <a:xfrm>
            <a:off x="1156513" y="2270927"/>
            <a:ext cx="7476622" cy="1366595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 algn="l" defTabSz="822959">
              <a:defRPr sz="3870"/>
            </a:lvl1pPr>
          </a:lstStyle>
          <a:p>
            <a:pPr lvl="0">
              <a:defRPr sz="1800"/>
            </a:pPr>
            <a:r>
              <a:rPr sz="3870"/>
              <a:t>Concepção e Justificativa do Sistema de Tratamento de Esgoto Sanitário.</a:t>
            </a:r>
          </a:p>
        </p:txBody>
      </p:sp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>
            <p:ph type="body" idx="1"/>
          </p:nvPr>
        </p:nvSpPr>
        <p:spPr>
          <a:xfrm>
            <a:off x="457200" y="1600200"/>
            <a:ext cx="8229600" cy="1900239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214419" indent="-214419" algn="just" defTabSz="795527">
              <a:lnSpc>
                <a:spcPct val="90000"/>
              </a:lnSpc>
              <a:spcBef>
                <a:spcPts val="400"/>
              </a:spcBef>
              <a:buFont typeface="Euphemia UCAS"/>
              <a:buChar char="∙"/>
              <a:defRPr sz="1800"/>
            </a:pPr>
            <a:r>
              <a:rPr sz="2001" u="sng">
                <a:latin typeface="Lucida Sans Unicode"/>
                <a:ea typeface="Lucida Sans Unicode"/>
                <a:cs typeface="Lucida Sans Unicode"/>
                <a:sym typeface="Lucida Sans Unicode"/>
              </a:rPr>
              <a:t>Tratamento Preliminar: </a:t>
            </a:r>
            <a:r>
              <a:rPr sz="2001">
                <a:latin typeface="Lucida Sans Unicode"/>
                <a:ea typeface="Lucida Sans Unicode"/>
                <a:cs typeface="Lucida Sans Unicode"/>
                <a:sym typeface="Lucida Sans Unicode"/>
              </a:rPr>
              <a:t>Remoção de Sólidos</a:t>
            </a:r>
            <a:endParaRPr sz="2001">
              <a:latin typeface="Lucida Sans Unicode"/>
              <a:ea typeface="Lucida Sans Unicode"/>
              <a:cs typeface="Lucida Sans Unicode"/>
              <a:sym typeface="Lucida Sans Unicode"/>
            </a:endParaRPr>
          </a:p>
          <a:p>
            <a:pPr lvl="0" marL="214419" indent="-214419" algn="just" defTabSz="795527">
              <a:lnSpc>
                <a:spcPct val="90000"/>
              </a:lnSpc>
              <a:spcBef>
                <a:spcPts val="400"/>
              </a:spcBef>
              <a:buFont typeface="Euphemia UCAS"/>
              <a:buChar char="∙"/>
              <a:defRPr sz="1800"/>
            </a:pPr>
            <a:r>
              <a:rPr sz="2001" u="sng">
                <a:latin typeface="Lucida Sans Unicode"/>
                <a:ea typeface="Lucida Sans Unicode"/>
                <a:cs typeface="Lucida Sans Unicode"/>
                <a:sym typeface="Lucida Sans Unicode"/>
              </a:rPr>
              <a:t>Tratamento Biológico: </a:t>
            </a:r>
            <a:r>
              <a:rPr sz="2001">
                <a:latin typeface="Lucida Sans Unicode"/>
                <a:ea typeface="Lucida Sans Unicode"/>
                <a:cs typeface="Lucida Sans Unicode"/>
                <a:sym typeface="Lucida Sans Unicode"/>
              </a:rPr>
              <a:t>Remoção de Matéria Orgânica</a:t>
            </a:r>
            <a:endParaRPr sz="2001">
              <a:latin typeface="Lucida Sans Unicode"/>
              <a:ea typeface="Lucida Sans Unicode"/>
              <a:cs typeface="Lucida Sans Unicode"/>
              <a:sym typeface="Lucida Sans Unicode"/>
            </a:endParaRPr>
          </a:p>
          <a:p>
            <a:pPr lvl="0" marL="214419" indent="-214419" algn="just" defTabSz="795527">
              <a:lnSpc>
                <a:spcPct val="90000"/>
              </a:lnSpc>
              <a:spcBef>
                <a:spcPts val="400"/>
              </a:spcBef>
              <a:buFont typeface="Euphemia UCAS"/>
              <a:buChar char="∙"/>
              <a:defRPr sz="1800"/>
            </a:pPr>
            <a:r>
              <a:rPr sz="2001" u="sng">
                <a:latin typeface="Lucida Sans Unicode"/>
                <a:ea typeface="Lucida Sans Unicode"/>
                <a:cs typeface="Lucida Sans Unicode"/>
                <a:sym typeface="Lucida Sans Unicode"/>
              </a:rPr>
              <a:t>Tratamento Biológico e/ou Físico-Químico: </a:t>
            </a:r>
            <a:r>
              <a:rPr sz="2001">
                <a:latin typeface="Lucida Sans Unicode"/>
                <a:ea typeface="Lucida Sans Unicode"/>
                <a:cs typeface="Lucida Sans Unicode"/>
                <a:sym typeface="Lucida Sans Unicode"/>
              </a:rPr>
              <a:t>Remoção de Nutrientes (Nitrogênio e Fósforo)</a:t>
            </a:r>
            <a:endParaRPr sz="2001">
              <a:latin typeface="Lucida Sans Unicode"/>
              <a:ea typeface="Lucida Sans Unicode"/>
              <a:cs typeface="Lucida Sans Unicode"/>
              <a:sym typeface="Lucida Sans Unicode"/>
            </a:endParaRPr>
          </a:p>
          <a:p>
            <a:pPr lvl="0" marL="214419" indent="-214419" algn="just" defTabSz="795527">
              <a:lnSpc>
                <a:spcPct val="90000"/>
              </a:lnSpc>
              <a:spcBef>
                <a:spcPts val="400"/>
              </a:spcBef>
              <a:buFont typeface="Euphemia UCAS"/>
              <a:buChar char="∙"/>
              <a:defRPr sz="1800"/>
            </a:pPr>
            <a:r>
              <a:rPr sz="2001" u="sng">
                <a:latin typeface="Lucida Sans Unicode"/>
                <a:ea typeface="Lucida Sans Unicode"/>
                <a:cs typeface="Lucida Sans Unicode"/>
                <a:sym typeface="Lucida Sans Unicode"/>
              </a:rPr>
              <a:t>Desinfecção: </a:t>
            </a:r>
            <a:r>
              <a:rPr sz="2001">
                <a:latin typeface="Lucida Sans Unicode"/>
                <a:ea typeface="Lucida Sans Unicode"/>
                <a:cs typeface="Lucida Sans Unicode"/>
                <a:sym typeface="Lucida Sans Unicode"/>
              </a:rPr>
              <a:t>Remoção de Organismos Patógenos</a:t>
            </a:r>
          </a:p>
        </p:txBody>
      </p:sp>
      <p:sp>
        <p:nvSpPr>
          <p:cNvPr id="287" name="Shape 287"/>
          <p:cNvSpPr/>
          <p:nvPr>
            <p:ph type="title"/>
          </p:nvPr>
        </p:nvSpPr>
        <p:spPr>
          <a:xfrm>
            <a:off x="251520" y="274638"/>
            <a:ext cx="843528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/>
          </a:lstStyle>
          <a:p>
            <a:pPr lvl="0">
              <a:defRPr sz="1800"/>
            </a:pPr>
            <a:r>
              <a:rPr sz="4400"/>
              <a:t>Sistema de Tratamento de Esgoto</a:t>
            </a:r>
          </a:p>
        </p:txBody>
      </p:sp>
      <p:grpSp>
        <p:nvGrpSpPr>
          <p:cNvPr id="303" name="Group 303"/>
          <p:cNvGrpSpPr/>
          <p:nvPr/>
        </p:nvGrpSpPr>
        <p:grpSpPr>
          <a:xfrm>
            <a:off x="2357422" y="4657171"/>
            <a:ext cx="4857786" cy="1163183"/>
            <a:chOff x="0" y="0"/>
            <a:chExt cx="4857784" cy="1163182"/>
          </a:xfrm>
        </p:grpSpPr>
        <p:grpSp>
          <p:nvGrpSpPr>
            <p:cNvPr id="290" name="Group 290"/>
            <p:cNvGrpSpPr/>
            <p:nvPr/>
          </p:nvGrpSpPr>
          <p:grpSpPr>
            <a:xfrm>
              <a:off x="0" y="125032"/>
              <a:ext cx="913118" cy="913118"/>
              <a:chOff x="0" y="0"/>
              <a:chExt cx="913117" cy="913117"/>
            </a:xfrm>
          </p:grpSpPr>
          <p:sp>
            <p:nvSpPr>
              <p:cNvPr id="288" name="Shape 288"/>
              <p:cNvSpPr/>
              <p:nvPr/>
            </p:nvSpPr>
            <p:spPr>
              <a:xfrm>
                <a:off x="0" y="0"/>
                <a:ext cx="913118" cy="913118"/>
              </a:xfrm>
              <a:prstGeom prst="roundRect">
                <a:avLst>
                  <a:gd name="adj" fmla="val 7500"/>
                </a:avLst>
              </a:prstGeom>
              <a:solidFill>
                <a:srgbClr val="00CC99"/>
              </a:solidFill>
              <a:ln w="25400" cap="flat">
                <a:solidFill>
                  <a:srgbClr val="FFFFFF"/>
                </a:solidFill>
                <a:prstDash val="solid"/>
                <a:beve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437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89" name="Shape 289"/>
              <p:cNvSpPr/>
              <p:nvPr/>
            </p:nvSpPr>
            <p:spPr>
              <a:xfrm>
                <a:off x="20037" y="90867"/>
                <a:ext cx="873043" cy="7313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>
                  <a:defRPr sz="1437">
                    <a:solidFill>
                      <a:srgbClr val="FFFFFF"/>
                    </a:solidFill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1437">
                    <a:solidFill>
                      <a:srgbClr val="FFFFFF"/>
                    </a:solidFill>
                  </a:rPr>
                  <a:t>Tratamento Preliminar</a:t>
                </a:r>
              </a:p>
            </p:txBody>
          </p:sp>
        </p:grpSp>
        <p:sp>
          <p:nvSpPr>
            <p:cNvPr id="291" name="Shape 291"/>
            <p:cNvSpPr/>
            <p:nvPr/>
          </p:nvSpPr>
          <p:spPr>
            <a:xfrm>
              <a:off x="1013560" y="481148"/>
              <a:ext cx="200887" cy="200886"/>
            </a:xfrm>
            <a:prstGeom prst="rightArrow">
              <a:avLst>
                <a:gd name="adj1" fmla="val 64000"/>
                <a:gd name="adj2" fmla="val 50000"/>
              </a:avLst>
            </a:prstGeom>
            <a:solidFill>
              <a:srgbClr val="A8E2C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grpSp>
          <p:nvGrpSpPr>
            <p:cNvPr id="294" name="Group 294"/>
            <p:cNvGrpSpPr/>
            <p:nvPr/>
          </p:nvGrpSpPr>
          <p:grpSpPr>
            <a:xfrm>
              <a:off x="1314889" y="-1"/>
              <a:ext cx="913118" cy="1163184"/>
              <a:chOff x="0" y="0"/>
              <a:chExt cx="913117" cy="1163182"/>
            </a:xfrm>
          </p:grpSpPr>
          <p:sp>
            <p:nvSpPr>
              <p:cNvPr id="292" name="Shape 292"/>
              <p:cNvSpPr/>
              <p:nvPr/>
            </p:nvSpPr>
            <p:spPr>
              <a:xfrm>
                <a:off x="0" y="125032"/>
                <a:ext cx="913118" cy="913118"/>
              </a:xfrm>
              <a:prstGeom prst="roundRect">
                <a:avLst>
                  <a:gd name="adj" fmla="val 7500"/>
                </a:avLst>
              </a:prstGeom>
              <a:solidFill>
                <a:srgbClr val="00CC99"/>
              </a:solidFill>
              <a:ln w="25400" cap="flat">
                <a:solidFill>
                  <a:srgbClr val="FFFFFF"/>
                </a:solidFill>
                <a:prstDash val="solid"/>
                <a:beve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437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93" name="Shape 293"/>
              <p:cNvSpPr/>
              <p:nvPr/>
            </p:nvSpPr>
            <p:spPr>
              <a:xfrm>
                <a:off x="20037" y="-1"/>
                <a:ext cx="873043" cy="11631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>
                  <a:defRPr sz="1437">
                    <a:solidFill>
                      <a:srgbClr val="FFFFFF"/>
                    </a:solidFill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1437">
                    <a:solidFill>
                      <a:srgbClr val="FFFFFF"/>
                    </a:solidFill>
                  </a:rPr>
                  <a:t>Remoção de Matéria Orgânica (carbono)</a:t>
                </a:r>
              </a:p>
            </p:txBody>
          </p:sp>
        </p:grpSp>
        <p:sp>
          <p:nvSpPr>
            <p:cNvPr id="295" name="Shape 295"/>
            <p:cNvSpPr/>
            <p:nvPr/>
          </p:nvSpPr>
          <p:spPr>
            <a:xfrm>
              <a:off x="2328449" y="481148"/>
              <a:ext cx="200887" cy="200886"/>
            </a:xfrm>
            <a:prstGeom prst="rightArrow">
              <a:avLst>
                <a:gd name="adj1" fmla="val 64000"/>
                <a:gd name="adj2" fmla="val 50000"/>
              </a:avLst>
            </a:prstGeom>
            <a:solidFill>
              <a:srgbClr val="A8E2C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grpSp>
          <p:nvGrpSpPr>
            <p:cNvPr id="298" name="Group 298"/>
            <p:cNvGrpSpPr/>
            <p:nvPr/>
          </p:nvGrpSpPr>
          <p:grpSpPr>
            <a:xfrm>
              <a:off x="2629778" y="125032"/>
              <a:ext cx="913118" cy="913118"/>
              <a:chOff x="0" y="0"/>
              <a:chExt cx="913117" cy="913117"/>
            </a:xfrm>
          </p:grpSpPr>
          <p:sp>
            <p:nvSpPr>
              <p:cNvPr id="296" name="Shape 296"/>
              <p:cNvSpPr/>
              <p:nvPr/>
            </p:nvSpPr>
            <p:spPr>
              <a:xfrm>
                <a:off x="0" y="0"/>
                <a:ext cx="913118" cy="913118"/>
              </a:xfrm>
              <a:prstGeom prst="roundRect">
                <a:avLst>
                  <a:gd name="adj" fmla="val 7500"/>
                </a:avLst>
              </a:prstGeom>
              <a:solidFill>
                <a:srgbClr val="00CC99"/>
              </a:solidFill>
              <a:ln w="25400" cap="flat">
                <a:solidFill>
                  <a:srgbClr val="FFFFFF"/>
                </a:solidFill>
                <a:prstDash val="solid"/>
                <a:beve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437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97" name="Shape 297"/>
              <p:cNvSpPr/>
              <p:nvPr/>
            </p:nvSpPr>
            <p:spPr>
              <a:xfrm>
                <a:off x="20037" y="90867"/>
                <a:ext cx="873043" cy="7313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>
                  <a:defRPr sz="1437">
                    <a:solidFill>
                      <a:srgbClr val="FFFFFF"/>
                    </a:solidFill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1437">
                    <a:solidFill>
                      <a:srgbClr val="FFFFFF"/>
                    </a:solidFill>
                  </a:rPr>
                  <a:t>Remoção de Nutrientes</a:t>
                </a:r>
              </a:p>
            </p:txBody>
          </p:sp>
        </p:grpSp>
        <p:sp>
          <p:nvSpPr>
            <p:cNvPr id="299" name="Shape 299"/>
            <p:cNvSpPr/>
            <p:nvPr/>
          </p:nvSpPr>
          <p:spPr>
            <a:xfrm>
              <a:off x="3643338" y="481148"/>
              <a:ext cx="200887" cy="200886"/>
            </a:xfrm>
            <a:prstGeom prst="rightArrow">
              <a:avLst>
                <a:gd name="adj1" fmla="val 64000"/>
                <a:gd name="adj2" fmla="val 50000"/>
              </a:avLst>
            </a:prstGeom>
            <a:solidFill>
              <a:srgbClr val="A8E2C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grpSp>
          <p:nvGrpSpPr>
            <p:cNvPr id="302" name="Group 302"/>
            <p:cNvGrpSpPr/>
            <p:nvPr/>
          </p:nvGrpSpPr>
          <p:grpSpPr>
            <a:xfrm>
              <a:off x="3944667" y="125032"/>
              <a:ext cx="913118" cy="913118"/>
              <a:chOff x="0" y="0"/>
              <a:chExt cx="913117" cy="913117"/>
            </a:xfrm>
          </p:grpSpPr>
          <p:sp>
            <p:nvSpPr>
              <p:cNvPr id="300" name="Shape 300"/>
              <p:cNvSpPr/>
              <p:nvPr/>
            </p:nvSpPr>
            <p:spPr>
              <a:xfrm>
                <a:off x="0" y="0"/>
                <a:ext cx="913118" cy="913118"/>
              </a:xfrm>
              <a:prstGeom prst="roundRect">
                <a:avLst>
                  <a:gd name="adj" fmla="val 7500"/>
                </a:avLst>
              </a:prstGeom>
              <a:solidFill>
                <a:srgbClr val="00CC99"/>
              </a:solidFill>
              <a:ln w="25400" cap="flat">
                <a:solidFill>
                  <a:srgbClr val="FFFFFF"/>
                </a:solidFill>
                <a:prstDash val="solid"/>
                <a:beve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437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01" name="Shape 301"/>
              <p:cNvSpPr/>
              <p:nvPr/>
            </p:nvSpPr>
            <p:spPr>
              <a:xfrm>
                <a:off x="20037" y="198817"/>
                <a:ext cx="873043" cy="5154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>
                  <a:defRPr sz="1437">
                    <a:solidFill>
                      <a:srgbClr val="FFFFFF"/>
                    </a:solidFill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1437">
                    <a:solidFill>
                      <a:srgbClr val="FFFFFF"/>
                    </a:solidFill>
                  </a:rPr>
                  <a:t>Desinfecção</a:t>
                </a:r>
              </a:p>
            </p:txBody>
          </p:sp>
        </p:grpSp>
      </p:grpSp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/>
          </a:lstStyle>
          <a:p>
            <a:pPr lvl="0">
              <a:defRPr sz="1800"/>
            </a:pPr>
            <a:r>
              <a:rPr sz="4400"/>
              <a:t>Grau de Tratabilidade</a:t>
            </a:r>
          </a:p>
        </p:txBody>
      </p:sp>
      <p:grpSp>
        <p:nvGrpSpPr>
          <p:cNvPr id="315" name="Group 315"/>
          <p:cNvGrpSpPr/>
          <p:nvPr/>
        </p:nvGrpSpPr>
        <p:grpSpPr>
          <a:xfrm>
            <a:off x="2419095" y="567666"/>
            <a:ext cx="4305811" cy="5722670"/>
            <a:chOff x="0" y="0"/>
            <a:chExt cx="4305809" cy="5722668"/>
          </a:xfrm>
        </p:grpSpPr>
        <p:grpSp>
          <p:nvGrpSpPr>
            <p:cNvPr id="308" name="Group 308"/>
            <p:cNvGrpSpPr/>
            <p:nvPr/>
          </p:nvGrpSpPr>
          <p:grpSpPr>
            <a:xfrm>
              <a:off x="902442" y="0"/>
              <a:ext cx="2500925" cy="4159592"/>
              <a:chOff x="0" y="0"/>
              <a:chExt cx="2500924" cy="4159591"/>
            </a:xfrm>
          </p:grpSpPr>
          <p:sp>
            <p:nvSpPr>
              <p:cNvPr id="306" name="Shape 306"/>
              <p:cNvSpPr/>
              <p:nvPr/>
            </p:nvSpPr>
            <p:spPr>
              <a:xfrm>
                <a:off x="0" y="829334"/>
                <a:ext cx="2500925" cy="25009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CC99">
                  <a:alpha val="50000"/>
                </a:srgbClr>
              </a:solidFill>
              <a:ln w="25400" cap="flat">
                <a:solidFill>
                  <a:srgbClr val="FFFFFF"/>
                </a:solidFill>
                <a:prstDash val="solid"/>
                <a:beve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938"/>
                </a:pPr>
              </a:p>
            </p:txBody>
          </p:sp>
          <p:sp>
            <p:nvSpPr>
              <p:cNvPr id="307" name="Shape 307"/>
              <p:cNvSpPr/>
              <p:nvPr/>
            </p:nvSpPr>
            <p:spPr>
              <a:xfrm>
                <a:off x="366252" y="0"/>
                <a:ext cx="1768420" cy="41595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>
                  <a:defRPr sz="3938"/>
                </a:lvl1pPr>
              </a:lstStyle>
              <a:p>
                <a:pPr lvl="0">
                  <a:defRPr sz="1800"/>
                </a:pPr>
                <a:r>
                  <a:rPr sz="3938"/>
                  <a:t>Capacidade de Assimilação do Corpo Receptor</a:t>
                </a:r>
              </a:p>
            </p:txBody>
          </p:sp>
        </p:grpSp>
        <p:grpSp>
          <p:nvGrpSpPr>
            <p:cNvPr id="311" name="Group 311"/>
            <p:cNvGrpSpPr/>
            <p:nvPr/>
          </p:nvGrpSpPr>
          <p:grpSpPr>
            <a:xfrm>
              <a:off x="1804885" y="2147276"/>
              <a:ext cx="2500925" cy="2991193"/>
              <a:chOff x="0" y="0"/>
              <a:chExt cx="2500924" cy="2991191"/>
            </a:xfrm>
          </p:grpSpPr>
          <p:sp>
            <p:nvSpPr>
              <p:cNvPr id="309" name="Shape 309"/>
              <p:cNvSpPr/>
              <p:nvPr/>
            </p:nvSpPr>
            <p:spPr>
              <a:xfrm>
                <a:off x="0" y="245134"/>
                <a:ext cx="2500925" cy="25009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CC99">
                  <a:alpha val="50000"/>
                </a:srgbClr>
              </a:solidFill>
              <a:ln w="25400" cap="flat">
                <a:solidFill>
                  <a:srgbClr val="FFFFFF"/>
                </a:solidFill>
                <a:prstDash val="solid"/>
                <a:beve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938"/>
                </a:pPr>
              </a:p>
            </p:txBody>
          </p:sp>
          <p:sp>
            <p:nvSpPr>
              <p:cNvPr id="310" name="Shape 310"/>
              <p:cNvSpPr/>
              <p:nvPr/>
            </p:nvSpPr>
            <p:spPr>
              <a:xfrm>
                <a:off x="366252" y="-1"/>
                <a:ext cx="1768420" cy="29911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>
                  <a:defRPr sz="3938"/>
                </a:lvl1pPr>
              </a:lstStyle>
              <a:p>
                <a:pPr lvl="0">
                  <a:defRPr sz="1800"/>
                </a:pPr>
                <a:r>
                  <a:rPr sz="3938"/>
                  <a:t>Vazão de Esgoto Doméstico</a:t>
                </a:r>
              </a:p>
            </p:txBody>
          </p:sp>
        </p:grpSp>
        <p:grpSp>
          <p:nvGrpSpPr>
            <p:cNvPr id="314" name="Group 314"/>
            <p:cNvGrpSpPr/>
            <p:nvPr/>
          </p:nvGrpSpPr>
          <p:grpSpPr>
            <a:xfrm>
              <a:off x="0" y="1563077"/>
              <a:ext cx="2500925" cy="4159592"/>
              <a:chOff x="0" y="0"/>
              <a:chExt cx="2500924" cy="4159591"/>
            </a:xfrm>
          </p:grpSpPr>
          <p:sp>
            <p:nvSpPr>
              <p:cNvPr id="312" name="Shape 312"/>
              <p:cNvSpPr/>
              <p:nvPr/>
            </p:nvSpPr>
            <p:spPr>
              <a:xfrm>
                <a:off x="0" y="829334"/>
                <a:ext cx="2500925" cy="25009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CC99">
                  <a:alpha val="50000"/>
                </a:srgbClr>
              </a:solidFill>
              <a:ln w="25400" cap="flat">
                <a:solidFill>
                  <a:srgbClr val="FFFFFF"/>
                </a:solidFill>
                <a:prstDash val="solid"/>
                <a:beve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938"/>
                </a:pPr>
              </a:p>
            </p:txBody>
          </p:sp>
          <p:sp>
            <p:nvSpPr>
              <p:cNvPr id="313" name="Shape 313"/>
              <p:cNvSpPr/>
              <p:nvPr/>
            </p:nvSpPr>
            <p:spPr>
              <a:xfrm>
                <a:off x="366252" y="0"/>
                <a:ext cx="1768420" cy="41595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>
                  <a:defRPr sz="3938"/>
                </a:lvl1pPr>
              </a:lstStyle>
              <a:p>
                <a:pPr lvl="0">
                  <a:defRPr sz="1800"/>
                </a:pPr>
                <a:r>
                  <a:rPr sz="3938"/>
                  <a:t>Padrão de Qualidade do Corpo Receptor</a:t>
                </a:r>
              </a:p>
            </p:txBody>
          </p:sp>
        </p:grpSp>
      </p:grpSp>
      <p:sp>
        <p:nvSpPr>
          <p:cNvPr id="316" name="Shape 316"/>
          <p:cNvSpPr/>
          <p:nvPr/>
        </p:nvSpPr>
        <p:spPr>
          <a:xfrm>
            <a:off x="2484438" y="2997200"/>
            <a:ext cx="2374901" cy="2376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44450">
            <a:solidFill>
              <a:srgbClr val="FF0000"/>
            </a:solidFill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grpSp>
        <p:nvGrpSpPr>
          <p:cNvPr id="320" name="Group 320"/>
          <p:cNvGrpSpPr/>
          <p:nvPr/>
        </p:nvGrpSpPr>
        <p:grpSpPr>
          <a:xfrm>
            <a:off x="-36513" y="6309319"/>
            <a:ext cx="9180513" cy="586741"/>
            <a:chOff x="0" y="0"/>
            <a:chExt cx="9180512" cy="586740"/>
          </a:xfrm>
        </p:grpSpPr>
        <p:sp>
          <p:nvSpPr>
            <p:cNvPr id="317" name="Shape 317"/>
            <p:cNvSpPr/>
            <p:nvPr/>
          </p:nvSpPr>
          <p:spPr>
            <a:xfrm>
              <a:off x="36512" y="15974"/>
              <a:ext cx="9144001" cy="532705"/>
            </a:xfrm>
            <a:prstGeom prst="rect">
              <a:avLst/>
            </a:prstGeom>
            <a:solidFill>
              <a:srgbClr val="15280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18" name="Shape 318"/>
            <p:cNvSpPr/>
            <p:nvPr/>
          </p:nvSpPr>
          <p:spPr>
            <a:xfrm>
              <a:off x="0" y="0"/>
              <a:ext cx="9144000" cy="586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Curso de Estudos de Biodiversidade para a Avaliação da Qualidade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Fundamentos e aspectos aplicados da Avaliação de Impacto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11jul2013</a:t>
              </a:r>
            </a:p>
          </p:txBody>
        </p:sp>
        <p:pic>
          <p:nvPicPr>
            <p:cNvPr id="319" name="image5.png"/>
            <p:cNvPicPr/>
            <p:nvPr/>
          </p:nvPicPr>
          <p:blipFill>
            <a:blip r:embed="rId2">
              <a:extLst/>
            </a:blip>
            <a:srcRect l="0" t="0" r="59126" b="0"/>
            <a:stretch>
              <a:fillRect/>
            </a:stretch>
          </p:blipFill>
          <p:spPr>
            <a:xfrm>
              <a:off x="62947" y="29272"/>
              <a:ext cx="755156" cy="4806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age56.png"/>
          <p:cNvPicPr/>
          <p:nvPr/>
        </p:nvPicPr>
        <p:blipFill>
          <a:blip r:embed="rId2">
            <a:extLst/>
          </a:blip>
          <a:srcRect l="33755" t="14083" r="25043" b="19748"/>
          <a:stretch>
            <a:fillRect/>
          </a:stretch>
        </p:blipFill>
        <p:spPr>
          <a:xfrm>
            <a:off x="0" y="4652962"/>
            <a:ext cx="1835150" cy="184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image57.jpg" descr="mapa_final"/>
          <p:cNvPicPr/>
          <p:nvPr/>
        </p:nvPicPr>
        <p:blipFill>
          <a:blip r:embed="rId3">
            <a:extLst/>
          </a:blip>
          <a:srcRect l="6549" t="4594" r="6985" b="1579"/>
          <a:stretch>
            <a:fillRect/>
          </a:stretch>
        </p:blipFill>
        <p:spPr>
          <a:xfrm>
            <a:off x="0" y="-26989"/>
            <a:ext cx="1838325" cy="2808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image58.png"/>
          <p:cNvPicPr/>
          <p:nvPr/>
        </p:nvPicPr>
        <p:blipFill>
          <a:blip r:embed="rId4">
            <a:extLst/>
          </a:blip>
          <a:srcRect l="35820" t="14083" r="19882" b="17875"/>
          <a:stretch>
            <a:fillRect/>
          </a:stretch>
        </p:blipFill>
        <p:spPr>
          <a:xfrm>
            <a:off x="0" y="2820988"/>
            <a:ext cx="1835150" cy="1760537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Shape 84"/>
          <p:cNvSpPr/>
          <p:nvPr/>
        </p:nvSpPr>
        <p:spPr>
          <a:xfrm>
            <a:off x="1979613" y="44450"/>
            <a:ext cx="7129462" cy="382275"/>
          </a:xfrm>
          <a:prstGeom prst="rect">
            <a:avLst/>
          </a:prstGeom>
          <a:ln>
            <a:solidFill/>
            <a:miter/>
          </a:ln>
          <a:effectLst>
            <a:outerShdw sx="100000" sy="100000" kx="0" ky="0" algn="b" rotWithShape="0" blurRad="63500" dist="38099" dir="2700000">
              <a:srgbClr val="5F5F5F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200"/>
              </a:spcBef>
              <a:defRPr b="1" sz="2000"/>
            </a:lvl1pPr>
          </a:lstStyle>
          <a:p>
            <a:pPr lvl="0">
              <a:defRPr b="0" sz="1800"/>
            </a:pPr>
            <a:r>
              <a:rPr b="1" sz="2000"/>
              <a:t>ALTERNATIVAS LOCACIONAIS</a:t>
            </a:r>
          </a:p>
        </p:txBody>
      </p:sp>
      <p:pic>
        <p:nvPicPr>
          <p:cNvPr id="85" name="image57.jpg" descr="mapa_final"/>
          <p:cNvPicPr/>
          <p:nvPr/>
        </p:nvPicPr>
        <p:blipFill>
          <a:blip r:embed="rId3">
            <a:extLst/>
          </a:blip>
          <a:srcRect l="6549" t="4594" r="6985" b="1578"/>
          <a:stretch>
            <a:fillRect/>
          </a:stretch>
        </p:blipFill>
        <p:spPr>
          <a:xfrm>
            <a:off x="2268538" y="620712"/>
            <a:ext cx="3678237" cy="5616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image57.jpg" descr="mapa_final"/>
          <p:cNvPicPr/>
          <p:nvPr/>
        </p:nvPicPr>
        <p:blipFill>
          <a:blip r:embed="rId3">
            <a:extLst/>
          </a:blip>
          <a:srcRect l="24374" t="71085" r="57280" b="19784"/>
          <a:stretch>
            <a:fillRect/>
          </a:stretch>
        </p:blipFill>
        <p:spPr>
          <a:xfrm>
            <a:off x="6084888" y="4149178"/>
            <a:ext cx="2879726" cy="2016126"/>
          </a:xfrm>
          <a:prstGeom prst="rect">
            <a:avLst/>
          </a:prstGeom>
          <a:ln>
            <a:solidFill/>
            <a:miter/>
          </a:ln>
        </p:spPr>
      </p:pic>
      <p:pic>
        <p:nvPicPr>
          <p:cNvPr id="87" name="image57.jpg" descr="mapa_final"/>
          <p:cNvPicPr/>
          <p:nvPr/>
        </p:nvPicPr>
        <p:blipFill>
          <a:blip r:embed="rId3">
            <a:extLst/>
          </a:blip>
          <a:srcRect l="14489" t="7164" r="64970" b="65073"/>
          <a:stretch>
            <a:fillRect/>
          </a:stretch>
        </p:blipFill>
        <p:spPr>
          <a:xfrm>
            <a:off x="6156325" y="692149"/>
            <a:ext cx="1785939" cy="33972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1" name="Group 91"/>
          <p:cNvGrpSpPr/>
          <p:nvPr/>
        </p:nvGrpSpPr>
        <p:grpSpPr>
          <a:xfrm>
            <a:off x="-36513" y="6309319"/>
            <a:ext cx="9180513" cy="586741"/>
            <a:chOff x="0" y="0"/>
            <a:chExt cx="9180512" cy="586740"/>
          </a:xfrm>
        </p:grpSpPr>
        <p:sp>
          <p:nvSpPr>
            <p:cNvPr id="88" name="Shape 88"/>
            <p:cNvSpPr/>
            <p:nvPr/>
          </p:nvSpPr>
          <p:spPr>
            <a:xfrm>
              <a:off x="36512" y="15974"/>
              <a:ext cx="9144001" cy="532705"/>
            </a:xfrm>
            <a:prstGeom prst="rect">
              <a:avLst/>
            </a:prstGeom>
            <a:solidFill>
              <a:srgbClr val="15280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9" name="Shape 89"/>
            <p:cNvSpPr/>
            <p:nvPr/>
          </p:nvSpPr>
          <p:spPr>
            <a:xfrm>
              <a:off x="0" y="0"/>
              <a:ext cx="9144000" cy="586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Curso de Estudos de Biodiversidade para a Avaliação da Qualidade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Fundamentos e aspectos aplicados da Avaliação de Impacto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11jul2013</a:t>
              </a:r>
            </a:p>
          </p:txBody>
        </p:sp>
        <p:pic>
          <p:nvPicPr>
            <p:cNvPr id="90" name="image5.png"/>
            <p:cNvPicPr/>
            <p:nvPr/>
          </p:nvPicPr>
          <p:blipFill>
            <a:blip r:embed="rId5">
              <a:extLst/>
            </a:blip>
            <a:srcRect l="0" t="0" r="59126" b="0"/>
            <a:stretch>
              <a:fillRect/>
            </a:stretch>
          </p:blipFill>
          <p:spPr>
            <a:xfrm>
              <a:off x="62947" y="29272"/>
              <a:ext cx="755156" cy="4806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/>
          <p:nvPr>
            <p:ph type="body" idx="1"/>
          </p:nvPr>
        </p:nvSpPr>
        <p:spPr>
          <a:xfrm>
            <a:off x="457200" y="1600200"/>
            <a:ext cx="8229600" cy="3614738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305180" indent="-305180" algn="just" defTabSz="813816">
              <a:lnSpc>
                <a:spcPct val="81000"/>
              </a:lnSpc>
              <a:spcBef>
                <a:spcPts val="600"/>
              </a:spcBef>
              <a:buFont typeface="Euphemia UCAS"/>
              <a:buChar char="∙"/>
              <a:defRPr sz="1800"/>
            </a:pPr>
            <a:r>
              <a:rPr sz="2848">
                <a:latin typeface="Lucida Sans Unicode"/>
                <a:ea typeface="Lucida Sans Unicode"/>
                <a:cs typeface="Lucida Sans Unicode"/>
                <a:sym typeface="Lucida Sans Unicode"/>
              </a:rPr>
              <a:t>Corta o Horto Florestal</a:t>
            </a:r>
            <a:endParaRPr sz="2848">
              <a:latin typeface="Lucida Sans Unicode"/>
              <a:ea typeface="Lucida Sans Unicode"/>
              <a:cs typeface="Lucida Sans Unicode"/>
              <a:sym typeface="Lucida Sans Unicode"/>
            </a:endParaRPr>
          </a:p>
          <a:p>
            <a:pPr lvl="1" marL="661225" indent="-254317" algn="just" defTabSz="813816">
              <a:lnSpc>
                <a:spcPct val="81000"/>
              </a:lnSpc>
              <a:spcBef>
                <a:spcPts val="500"/>
              </a:spcBef>
              <a:buFont typeface="Verdana"/>
              <a:buChar char="−"/>
              <a:defRPr sz="1800"/>
            </a:pPr>
            <a:r>
              <a:rPr sz="2492">
                <a:latin typeface="Lucida Sans Unicode"/>
                <a:ea typeface="Lucida Sans Unicode"/>
                <a:cs typeface="Lucida Sans Unicode"/>
                <a:sym typeface="Lucida Sans Unicode"/>
              </a:rPr>
              <a:t>Área de alto interesse ambiental, social e econômico (atividades turística)</a:t>
            </a:r>
            <a:endParaRPr sz="2492"/>
          </a:p>
          <a:p>
            <a:pPr lvl="1" marL="254317" indent="152590" algn="just" defTabSz="813816">
              <a:lnSpc>
                <a:spcPct val="81000"/>
              </a:lnSpc>
              <a:spcBef>
                <a:spcPts val="500"/>
              </a:spcBef>
              <a:buSzTx/>
              <a:buNone/>
              <a:defRPr sz="1800"/>
            </a:pPr>
            <a:endParaRPr sz="2492">
              <a:latin typeface="Lucida Sans Unicode"/>
              <a:ea typeface="Lucida Sans Unicode"/>
              <a:cs typeface="Lucida Sans Unicode"/>
              <a:sym typeface="Lucida Sans Unicode"/>
            </a:endParaRPr>
          </a:p>
          <a:p>
            <a:pPr lvl="1" marL="652142" indent="-245234" algn="just" defTabSz="813816">
              <a:lnSpc>
                <a:spcPct val="81000"/>
              </a:lnSpc>
              <a:spcBef>
                <a:spcPts val="300"/>
              </a:spcBef>
              <a:buSzPct val="68000"/>
              <a:buFont typeface="Euphemia UCAS"/>
              <a:buChar char="∙"/>
              <a:defRPr sz="1800"/>
            </a:pPr>
            <a:r>
              <a:rPr sz="2403">
                <a:latin typeface="Lucida Sans Unicode"/>
                <a:ea typeface="Lucida Sans Unicode"/>
                <a:cs typeface="Lucida Sans Unicode"/>
                <a:sym typeface="Lucida Sans Unicode"/>
              </a:rPr>
              <a:t>Potencial para Contato Primário</a:t>
            </a:r>
            <a:endParaRPr sz="2492"/>
          </a:p>
          <a:p>
            <a:pPr lvl="1" marL="254317" indent="152590" algn="just" defTabSz="813816">
              <a:lnSpc>
                <a:spcPct val="81000"/>
              </a:lnSpc>
              <a:spcBef>
                <a:spcPts val="300"/>
              </a:spcBef>
              <a:buSzTx/>
              <a:buNone/>
              <a:defRPr sz="1800"/>
            </a:pPr>
            <a:endParaRPr sz="2403">
              <a:latin typeface="Lucida Sans Unicode"/>
              <a:ea typeface="Lucida Sans Unicode"/>
              <a:cs typeface="Lucida Sans Unicode"/>
              <a:sym typeface="Lucida Sans Unicode"/>
            </a:endParaRPr>
          </a:p>
          <a:p>
            <a:pPr lvl="1" marL="652142" indent="-245234" algn="just" defTabSz="813816">
              <a:lnSpc>
                <a:spcPct val="81000"/>
              </a:lnSpc>
              <a:spcBef>
                <a:spcPts val="300"/>
              </a:spcBef>
              <a:buSzPct val="68000"/>
              <a:buFont typeface="Euphemia UCAS"/>
              <a:buChar char="∙"/>
              <a:defRPr sz="1800"/>
            </a:pPr>
            <a:r>
              <a:rPr sz="2403">
                <a:latin typeface="Lucida Sans Unicode"/>
                <a:ea typeface="Lucida Sans Unicode"/>
                <a:cs typeface="Lucida Sans Unicode"/>
                <a:sym typeface="Lucida Sans Unicode"/>
              </a:rPr>
              <a:t>Portanto, o Sistema de Tratamento de Esgoto Sanitário deve fornecer efluente final de altíssima qualidade:</a:t>
            </a:r>
          </a:p>
        </p:txBody>
      </p:sp>
      <p:sp>
        <p:nvSpPr>
          <p:cNvPr id="323" name="Shape 323"/>
          <p:cNvSpPr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/>
          </a:lstStyle>
          <a:p>
            <a:pPr lvl="0">
              <a:defRPr sz="1800"/>
            </a:pPr>
            <a:r>
              <a:rPr sz="4400"/>
              <a:t>Corpo Receptor: Sapucaí Guaçu</a:t>
            </a:r>
          </a:p>
        </p:txBody>
      </p:sp>
      <p:sp>
        <p:nvSpPr>
          <p:cNvPr id="324" name="Shape 324"/>
          <p:cNvSpPr/>
          <p:nvPr/>
        </p:nvSpPr>
        <p:spPr>
          <a:xfrm>
            <a:off x="500063" y="5286375"/>
            <a:ext cx="8215311" cy="1489507"/>
          </a:xfrm>
          <a:prstGeom prst="rect">
            <a:avLst/>
          </a:prstGeom>
          <a:solidFill>
            <a:srgbClr val="00CC99"/>
          </a:solidFill>
          <a:ln w="38100">
            <a:solidFill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indent="0" algn="ctr">
              <a:defRPr sz="1800"/>
            </a:pPr>
            <a:r>
              <a:rPr b="1" sz="2800">
                <a:solidFill>
                  <a:srgbClr val="FFFFFF"/>
                </a:solidFill>
                <a:latin typeface="Lucida Sans Unicode"/>
                <a:ea typeface="Lucida Sans Unicode"/>
                <a:cs typeface="Lucida Sans Unicode"/>
                <a:sym typeface="Lucida Sans Unicode"/>
              </a:rPr>
              <a:t>Parâmetro de Emissão </a:t>
            </a:r>
            <a:r>
              <a:rPr b="1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≤</a:t>
            </a:r>
            <a:r>
              <a:rPr b="1" sz="2800">
                <a:solidFill>
                  <a:srgbClr val="FFFFFF"/>
                </a:solidFill>
                <a:latin typeface="Lucida Sans Unicode"/>
                <a:ea typeface="Lucida Sans Unicode"/>
                <a:cs typeface="Lucida Sans Unicode"/>
                <a:sym typeface="Lucida Sans Unicode"/>
              </a:rPr>
              <a:t> Padrão de Qualidade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8" name="Group 328"/>
          <p:cNvGrpSpPr/>
          <p:nvPr/>
        </p:nvGrpSpPr>
        <p:grpSpPr>
          <a:xfrm>
            <a:off x="-36513" y="6309319"/>
            <a:ext cx="9180513" cy="586741"/>
            <a:chOff x="0" y="0"/>
            <a:chExt cx="9180512" cy="586740"/>
          </a:xfrm>
        </p:grpSpPr>
        <p:sp>
          <p:nvSpPr>
            <p:cNvPr id="325" name="Shape 325"/>
            <p:cNvSpPr/>
            <p:nvPr/>
          </p:nvSpPr>
          <p:spPr>
            <a:xfrm>
              <a:off x="36512" y="15974"/>
              <a:ext cx="9144001" cy="532705"/>
            </a:xfrm>
            <a:prstGeom prst="rect">
              <a:avLst/>
            </a:prstGeom>
            <a:solidFill>
              <a:srgbClr val="15280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26" name="Shape 326"/>
            <p:cNvSpPr/>
            <p:nvPr/>
          </p:nvSpPr>
          <p:spPr>
            <a:xfrm>
              <a:off x="0" y="0"/>
              <a:ext cx="9144000" cy="586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Curso de Estudos de Biodiversidade para a Avaliação da Qualidade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Fundamentos e aspectos aplicados da Avaliação de Impacto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11jul2013</a:t>
              </a:r>
            </a:p>
          </p:txBody>
        </p:sp>
        <p:pic>
          <p:nvPicPr>
            <p:cNvPr id="327" name="image5.png"/>
            <p:cNvPicPr/>
            <p:nvPr/>
          </p:nvPicPr>
          <p:blipFill>
            <a:blip r:embed="rId2">
              <a:extLst/>
            </a:blip>
            <a:srcRect l="0" t="0" r="59126" b="0"/>
            <a:stretch>
              <a:fillRect/>
            </a:stretch>
          </p:blipFill>
          <p:spPr>
            <a:xfrm>
              <a:off x="62947" y="29272"/>
              <a:ext cx="755156" cy="4806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/>
          <p:nvPr>
            <p:ph type="title"/>
          </p:nvPr>
        </p:nvSpPr>
        <p:spPr>
          <a:xfrm>
            <a:off x="457200" y="285750"/>
            <a:ext cx="8229600" cy="11430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algn="l" defTabSz="685800">
              <a:defRPr sz="1800"/>
            </a:pPr>
            <a:r>
              <a:rPr sz="2400"/>
              <a:t>Tratamento Biológico :</a:t>
            </a:r>
            <a:br>
              <a:rPr sz="2400"/>
            </a:br>
            <a:r>
              <a:rPr sz="2400"/>
              <a:t>Lodo Ativado com Aeração </a:t>
            </a:r>
            <a:br>
              <a:rPr sz="2400"/>
            </a:br>
            <a:r>
              <a:rPr sz="2400"/>
              <a:t>Prolongada seguido de Ultrafiltração</a:t>
            </a:r>
          </a:p>
        </p:txBody>
      </p:sp>
      <p:grpSp>
        <p:nvGrpSpPr>
          <p:cNvPr id="349" name="Group 349"/>
          <p:cNvGrpSpPr/>
          <p:nvPr/>
        </p:nvGrpSpPr>
        <p:grpSpPr>
          <a:xfrm>
            <a:off x="357188" y="2000248"/>
            <a:ext cx="8572501" cy="3500440"/>
            <a:chOff x="0" y="-1"/>
            <a:chExt cx="8572499" cy="3500439"/>
          </a:xfrm>
        </p:grpSpPr>
        <p:sp>
          <p:nvSpPr>
            <p:cNvPr id="331" name="Shape 331"/>
            <p:cNvSpPr/>
            <p:nvPr/>
          </p:nvSpPr>
          <p:spPr>
            <a:xfrm>
              <a:off x="6858000" y="1428750"/>
              <a:ext cx="1714500" cy="294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/>
              </a:pPr>
              <a:r>
                <a:rPr sz="1400"/>
                <a:t>Corpo Receptor</a:t>
              </a:r>
            </a:p>
          </p:txBody>
        </p:sp>
        <p:grpSp>
          <p:nvGrpSpPr>
            <p:cNvPr id="334" name="Group 334"/>
            <p:cNvGrpSpPr/>
            <p:nvPr/>
          </p:nvGrpSpPr>
          <p:grpSpPr>
            <a:xfrm>
              <a:off x="1643061" y="23485"/>
              <a:ext cx="1785939" cy="1524655"/>
              <a:chOff x="0" y="0"/>
              <a:chExt cx="1785938" cy="1524654"/>
            </a:xfrm>
          </p:grpSpPr>
          <p:sp>
            <p:nvSpPr>
              <p:cNvPr id="332" name="Shape 332"/>
              <p:cNvSpPr/>
              <p:nvPr/>
            </p:nvSpPr>
            <p:spPr>
              <a:xfrm>
                <a:off x="0" y="190827"/>
                <a:ext cx="1785939" cy="114300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/>
              </a:p>
            </p:txBody>
          </p:sp>
          <p:sp>
            <p:nvSpPr>
              <p:cNvPr id="333" name="Shape 333"/>
              <p:cNvSpPr/>
              <p:nvPr/>
            </p:nvSpPr>
            <p:spPr>
              <a:xfrm>
                <a:off x="0" y="0"/>
                <a:ext cx="1785939" cy="15246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pPr lvl="0">
                  <a:defRPr sz="1800"/>
                </a:pPr>
                <a:r>
                  <a:rPr sz="2800"/>
                  <a:t>Tanque de Aeração</a:t>
                </a:r>
              </a:p>
            </p:txBody>
          </p:sp>
        </p:grpSp>
        <p:grpSp>
          <p:nvGrpSpPr>
            <p:cNvPr id="337" name="Group 337"/>
            <p:cNvGrpSpPr/>
            <p:nvPr/>
          </p:nvGrpSpPr>
          <p:grpSpPr>
            <a:xfrm>
              <a:off x="4286250" y="229066"/>
              <a:ext cx="1714500" cy="1042056"/>
              <a:chOff x="0" y="0"/>
              <a:chExt cx="1714500" cy="1042054"/>
            </a:xfrm>
          </p:grpSpPr>
          <p:sp>
            <p:nvSpPr>
              <p:cNvPr id="335" name="Shape 335"/>
              <p:cNvSpPr/>
              <p:nvPr/>
            </p:nvSpPr>
            <p:spPr>
              <a:xfrm>
                <a:off x="0" y="56683"/>
                <a:ext cx="1714500" cy="92868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/>
              </a:p>
            </p:txBody>
          </p:sp>
          <p:sp>
            <p:nvSpPr>
              <p:cNvPr id="336" name="Shape 336"/>
              <p:cNvSpPr/>
              <p:nvPr/>
            </p:nvSpPr>
            <p:spPr>
              <a:xfrm>
                <a:off x="0" y="0"/>
                <a:ext cx="1714500" cy="10420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pPr lvl="0">
                  <a:defRPr sz="1800"/>
                </a:pPr>
                <a:r>
                  <a:rPr sz="2800"/>
                  <a:t>Ultrafiltração</a:t>
                </a:r>
              </a:p>
            </p:txBody>
          </p:sp>
        </p:grpSp>
        <p:sp>
          <p:nvSpPr>
            <p:cNvPr id="338" name="Shape 338"/>
            <p:cNvSpPr/>
            <p:nvPr/>
          </p:nvSpPr>
          <p:spPr>
            <a:xfrm rot="5400000">
              <a:off x="3654425" y="96838"/>
              <a:ext cx="371475" cy="2606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8308" y="21600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ysDot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339" name="Shape 339"/>
            <p:cNvSpPr/>
            <p:nvPr/>
          </p:nvSpPr>
          <p:spPr>
            <a:xfrm>
              <a:off x="2714625" y="1571625"/>
              <a:ext cx="1714500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/>
              </a:pPr>
              <a:r>
                <a:rPr sz="1400"/>
                <a:t>Recirculação de Lodo</a:t>
              </a:r>
            </a:p>
          </p:txBody>
        </p:sp>
        <p:sp>
          <p:nvSpPr>
            <p:cNvPr id="340" name="Shape 340"/>
            <p:cNvSpPr/>
            <p:nvPr/>
          </p:nvSpPr>
          <p:spPr>
            <a:xfrm>
              <a:off x="0" y="642937"/>
              <a:ext cx="1571626" cy="158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41" name="Shape 341"/>
            <p:cNvSpPr/>
            <p:nvPr/>
          </p:nvSpPr>
          <p:spPr>
            <a:xfrm>
              <a:off x="5857875" y="714375"/>
              <a:ext cx="1285876" cy="15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grpSp>
          <p:nvGrpSpPr>
            <p:cNvPr id="344" name="Group 344"/>
            <p:cNvGrpSpPr/>
            <p:nvPr/>
          </p:nvGrpSpPr>
          <p:grpSpPr>
            <a:xfrm>
              <a:off x="4357686" y="2571750"/>
              <a:ext cx="1500189" cy="928688"/>
              <a:chOff x="0" y="0"/>
              <a:chExt cx="1500187" cy="928687"/>
            </a:xfrm>
          </p:grpSpPr>
          <p:sp>
            <p:nvSpPr>
              <p:cNvPr id="342" name="Shape 342"/>
              <p:cNvSpPr/>
              <p:nvPr/>
            </p:nvSpPr>
            <p:spPr>
              <a:xfrm>
                <a:off x="0" y="-1"/>
                <a:ext cx="1500188" cy="92868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/>
              </a:p>
            </p:txBody>
          </p:sp>
          <p:sp>
            <p:nvSpPr>
              <p:cNvPr id="343" name="Shape 343"/>
              <p:cNvSpPr/>
              <p:nvPr/>
            </p:nvSpPr>
            <p:spPr>
              <a:xfrm>
                <a:off x="0" y="19776"/>
                <a:ext cx="1500188" cy="88913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/>
              </a:lstStyle>
              <a:p>
                <a:pPr lvl="0">
                  <a:defRPr sz="1800"/>
                </a:pPr>
                <a:r>
                  <a:rPr sz="2800"/>
                  <a:t>Descarte de Lodo</a:t>
                </a:r>
              </a:p>
            </p:txBody>
          </p:sp>
        </p:grpSp>
        <p:sp>
          <p:nvSpPr>
            <p:cNvPr id="345" name="Shape 345"/>
            <p:cNvSpPr/>
            <p:nvPr/>
          </p:nvSpPr>
          <p:spPr>
            <a:xfrm flipH="1">
              <a:off x="5108576" y="1214437"/>
              <a:ext cx="34925" cy="1357312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ysDot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46" name="Shape 346"/>
            <p:cNvSpPr/>
            <p:nvPr/>
          </p:nvSpPr>
          <p:spPr>
            <a:xfrm rot="5400000">
              <a:off x="6715122" y="428625"/>
              <a:ext cx="1428755" cy="57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cubicBezTo>
                    <a:pt x="0" y="8382"/>
                    <a:pt x="2418" y="10800"/>
                    <a:pt x="5400" y="10800"/>
                  </a:cubicBezTo>
                  <a:cubicBezTo>
                    <a:pt x="8382" y="10800"/>
                    <a:pt x="10800" y="8382"/>
                    <a:pt x="10800" y="5400"/>
                  </a:cubicBezTo>
                  <a:cubicBezTo>
                    <a:pt x="10800" y="2418"/>
                    <a:pt x="13218" y="0"/>
                    <a:pt x="16200" y="0"/>
                  </a:cubicBezTo>
                  <a:cubicBezTo>
                    <a:pt x="19182" y="0"/>
                    <a:pt x="21600" y="2418"/>
                    <a:pt x="21600" y="5400"/>
                  </a:cubicBezTo>
                  <a:lnTo>
                    <a:pt x="21600" y="16200"/>
                  </a:lnTo>
                  <a:cubicBezTo>
                    <a:pt x="21600" y="13218"/>
                    <a:pt x="19182" y="10800"/>
                    <a:pt x="16200" y="10800"/>
                  </a:cubicBezTo>
                  <a:cubicBezTo>
                    <a:pt x="13218" y="10800"/>
                    <a:pt x="10800" y="13218"/>
                    <a:pt x="10800" y="16200"/>
                  </a:cubicBezTo>
                  <a:cubicBezTo>
                    <a:pt x="10800" y="19182"/>
                    <a:pt x="8382" y="21600"/>
                    <a:pt x="5400" y="21600"/>
                  </a:cubicBezTo>
                  <a:cubicBezTo>
                    <a:pt x="2418" y="21600"/>
                    <a:pt x="0" y="19182"/>
                    <a:pt x="0" y="16200"/>
                  </a:cubicBezTo>
                  <a:close/>
                </a:path>
              </a:pathLst>
            </a:custGeom>
            <a:solidFill>
              <a:srgbClr val="CCCCCC"/>
            </a:solidFill>
            <a:ln w="25400" cap="flat">
              <a:solidFill>
                <a:srgbClr val="00957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47" name="Shape 347"/>
            <p:cNvSpPr/>
            <p:nvPr/>
          </p:nvSpPr>
          <p:spPr>
            <a:xfrm>
              <a:off x="214313" y="335162"/>
              <a:ext cx="1357314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/>
              </a:pPr>
              <a:r>
                <a:rPr sz="1400"/>
                <a:t>Esgoto Sanitário</a:t>
              </a:r>
            </a:p>
          </p:txBody>
        </p:sp>
        <p:sp>
          <p:nvSpPr>
            <p:cNvPr id="348" name="Shape 348"/>
            <p:cNvSpPr/>
            <p:nvPr/>
          </p:nvSpPr>
          <p:spPr>
            <a:xfrm>
              <a:off x="3500436" y="714375"/>
              <a:ext cx="714376" cy="15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</p:grpSp>
      <p:grpSp>
        <p:nvGrpSpPr>
          <p:cNvPr id="353" name="Group 353"/>
          <p:cNvGrpSpPr/>
          <p:nvPr/>
        </p:nvGrpSpPr>
        <p:grpSpPr>
          <a:xfrm>
            <a:off x="-36513" y="6309319"/>
            <a:ext cx="9180513" cy="586741"/>
            <a:chOff x="0" y="0"/>
            <a:chExt cx="9180512" cy="586740"/>
          </a:xfrm>
        </p:grpSpPr>
        <p:sp>
          <p:nvSpPr>
            <p:cNvPr id="350" name="Shape 350"/>
            <p:cNvSpPr/>
            <p:nvPr/>
          </p:nvSpPr>
          <p:spPr>
            <a:xfrm>
              <a:off x="36512" y="15974"/>
              <a:ext cx="9144001" cy="532705"/>
            </a:xfrm>
            <a:prstGeom prst="rect">
              <a:avLst/>
            </a:prstGeom>
            <a:solidFill>
              <a:srgbClr val="15280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51" name="Shape 351"/>
            <p:cNvSpPr/>
            <p:nvPr/>
          </p:nvSpPr>
          <p:spPr>
            <a:xfrm>
              <a:off x="0" y="0"/>
              <a:ext cx="9144000" cy="586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Curso de Estudos de Biodiversidade para a Avaliação da Qualidade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Fundamentos e aspectos aplicados da Avaliação de Impacto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11jul2013</a:t>
              </a:r>
            </a:p>
          </p:txBody>
        </p:sp>
        <p:pic>
          <p:nvPicPr>
            <p:cNvPr id="352" name="image5.png"/>
            <p:cNvPicPr/>
            <p:nvPr/>
          </p:nvPicPr>
          <p:blipFill>
            <a:blip r:embed="rId2">
              <a:extLst/>
            </a:blip>
            <a:srcRect l="0" t="0" r="59126" b="0"/>
            <a:stretch>
              <a:fillRect/>
            </a:stretch>
          </p:blipFill>
          <p:spPr>
            <a:xfrm>
              <a:off x="62947" y="29272"/>
              <a:ext cx="755156" cy="4806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/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sp>
        <p:nvSpPr>
          <p:cNvPr id="356" name="Shape 356"/>
          <p:cNvSpPr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l"/>
          </a:lstStyle>
          <a:p>
            <a:pPr lvl="0">
              <a:defRPr sz="1800"/>
            </a:pPr>
            <a:r>
              <a:rPr sz="4400"/>
              <a:t>Pontos Relevantes</a:t>
            </a:r>
          </a:p>
        </p:txBody>
      </p:sp>
      <p:sp>
        <p:nvSpPr>
          <p:cNvPr id="357" name="Shape 357"/>
          <p:cNvSpPr/>
          <p:nvPr/>
        </p:nvSpPr>
        <p:spPr>
          <a:xfrm>
            <a:off x="609600" y="1752600"/>
            <a:ext cx="8229600" cy="4951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marL="355996" indent="-246459">
              <a:spcBef>
                <a:spcPts val="400"/>
              </a:spcBef>
              <a:buClr>
                <a:srgbClr val="00CC99"/>
              </a:buClr>
              <a:buSzPct val="68000"/>
              <a:buFont typeface="Euphemia UCAS"/>
              <a:buChar char="∙"/>
              <a:defRPr sz="1800"/>
            </a:pPr>
            <a:r>
              <a:rPr sz="2700">
                <a:latin typeface="Lucida Sans Unicode"/>
                <a:ea typeface="Lucida Sans Unicode"/>
                <a:cs typeface="Lucida Sans Unicode"/>
                <a:sym typeface="Lucida Sans Unicode"/>
              </a:rPr>
              <a:t>Unidades confinadas, com tratamento de odor;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lvl="0" marL="255588" indent="-146051">
              <a:spcBef>
                <a:spcPts val="400"/>
              </a:spcBef>
              <a:defRPr sz="1800"/>
            </a:pPr>
            <a:endParaRPr sz="2700">
              <a:latin typeface="Lucida Sans Unicode"/>
              <a:ea typeface="Lucida Sans Unicode"/>
              <a:cs typeface="Lucida Sans Unicode"/>
              <a:sym typeface="Lucida Sans Unicode"/>
            </a:endParaRPr>
          </a:p>
          <a:p>
            <a:pPr lvl="0" marL="355996" indent="-246459">
              <a:spcBef>
                <a:spcPts val="400"/>
              </a:spcBef>
              <a:buClr>
                <a:srgbClr val="00CC99"/>
              </a:buClr>
              <a:buSzPct val="68000"/>
              <a:buFont typeface="Euphemia UCAS"/>
              <a:buChar char="∙"/>
              <a:defRPr sz="1800"/>
            </a:pPr>
            <a:r>
              <a:rPr sz="2700">
                <a:latin typeface="Lucida Sans Unicode"/>
                <a:ea typeface="Lucida Sans Unicode"/>
                <a:cs typeface="Lucida Sans Unicode"/>
                <a:sym typeface="Lucida Sans Unicode"/>
              </a:rPr>
              <a:t>Transporte de lodo todos os dias da semana (inclusive domingos e feriados), entre 7h00 e 19h00;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lvl="0" marL="255588" indent="-146051">
              <a:spcBef>
                <a:spcPts val="400"/>
              </a:spcBef>
              <a:defRPr sz="1800"/>
            </a:pPr>
            <a:endParaRPr sz="2700">
              <a:latin typeface="Lucida Sans Unicode"/>
              <a:ea typeface="Lucida Sans Unicode"/>
              <a:cs typeface="Lucida Sans Unicode"/>
              <a:sym typeface="Lucida Sans Unicode"/>
            </a:endParaRPr>
          </a:p>
          <a:p>
            <a:pPr lvl="0" marL="355996" indent="-246459">
              <a:spcBef>
                <a:spcPts val="400"/>
              </a:spcBef>
              <a:buClr>
                <a:srgbClr val="00CC99"/>
              </a:buClr>
              <a:buSzPct val="68000"/>
              <a:buFont typeface="Euphemia UCAS"/>
              <a:buChar char="∙"/>
              <a:defRPr sz="1800"/>
            </a:pPr>
            <a:r>
              <a:rPr sz="2700">
                <a:latin typeface="Lucida Sans Unicode"/>
                <a:ea typeface="Lucida Sans Unicode"/>
                <a:cs typeface="Lucida Sans Unicode"/>
                <a:sym typeface="Lucida Sans Unicode"/>
              </a:rPr>
              <a:t>Produtos químicos armazenados em baias de contenção.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1" name="Group 361"/>
          <p:cNvGrpSpPr/>
          <p:nvPr/>
        </p:nvGrpSpPr>
        <p:grpSpPr>
          <a:xfrm>
            <a:off x="-36513" y="6309319"/>
            <a:ext cx="9180513" cy="586741"/>
            <a:chOff x="0" y="0"/>
            <a:chExt cx="9180512" cy="586740"/>
          </a:xfrm>
        </p:grpSpPr>
        <p:sp>
          <p:nvSpPr>
            <p:cNvPr id="358" name="Shape 358"/>
            <p:cNvSpPr/>
            <p:nvPr/>
          </p:nvSpPr>
          <p:spPr>
            <a:xfrm>
              <a:off x="36512" y="15974"/>
              <a:ext cx="9144001" cy="532705"/>
            </a:xfrm>
            <a:prstGeom prst="rect">
              <a:avLst/>
            </a:prstGeom>
            <a:solidFill>
              <a:srgbClr val="15280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59" name="Shape 359"/>
            <p:cNvSpPr/>
            <p:nvPr/>
          </p:nvSpPr>
          <p:spPr>
            <a:xfrm>
              <a:off x="0" y="0"/>
              <a:ext cx="9144000" cy="586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Curso de Estudos de Biodiversidade para a Avaliação da Qualidade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Fundamentos e aspectos aplicados da Avaliação de Impacto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11jul2013</a:t>
              </a:r>
            </a:p>
          </p:txBody>
        </p:sp>
        <p:pic>
          <p:nvPicPr>
            <p:cNvPr id="360" name="image5.png"/>
            <p:cNvPicPr/>
            <p:nvPr/>
          </p:nvPicPr>
          <p:blipFill>
            <a:blip r:embed="rId2">
              <a:extLst/>
            </a:blip>
            <a:srcRect l="0" t="0" r="59126" b="0"/>
            <a:stretch>
              <a:fillRect/>
            </a:stretch>
          </p:blipFill>
          <p:spPr>
            <a:xfrm>
              <a:off x="62947" y="29272"/>
              <a:ext cx="755156" cy="4806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roup 415"/>
          <p:cNvGrpSpPr/>
          <p:nvPr/>
        </p:nvGrpSpPr>
        <p:grpSpPr>
          <a:xfrm>
            <a:off x="-852314" y="142875"/>
            <a:ext cx="9939175" cy="6597090"/>
            <a:chOff x="0" y="0"/>
            <a:chExt cx="9939174" cy="6597089"/>
          </a:xfrm>
        </p:grpSpPr>
        <p:sp>
          <p:nvSpPr>
            <p:cNvPr id="363" name="Shape 363"/>
            <p:cNvSpPr/>
            <p:nvPr/>
          </p:nvSpPr>
          <p:spPr>
            <a:xfrm>
              <a:off x="2066751" y="0"/>
              <a:ext cx="642937" cy="341124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800">
                  <a:solidFill>
                    <a:srgbClr val="FFFFFF"/>
                  </a:solidFill>
                </a:defRPr>
              </a:lvl1pPr>
            </a:lstStyle>
            <a:p>
              <a:pPr lvl="0">
                <a:defRPr b="0" sz="1800">
                  <a:solidFill>
                    <a:srgbClr val="000000"/>
                  </a:solidFill>
                </a:defRPr>
              </a:pPr>
              <a:r>
                <a:rPr b="1" sz="800">
                  <a:solidFill>
                    <a:srgbClr val="FFFFFF"/>
                  </a:solidFill>
                </a:rPr>
                <a:t>Esgoto Bruto</a:t>
              </a:r>
            </a:p>
          </p:txBody>
        </p:sp>
        <p:sp>
          <p:nvSpPr>
            <p:cNvPr id="364" name="Shape 364"/>
            <p:cNvSpPr/>
            <p:nvPr/>
          </p:nvSpPr>
          <p:spPr>
            <a:xfrm>
              <a:off x="1995313" y="500062"/>
              <a:ext cx="785814" cy="392074"/>
            </a:xfrm>
            <a:prstGeom prst="rect">
              <a:avLst/>
            </a:prstGeom>
            <a:solidFill>
              <a:srgbClr val="BFBFBF"/>
            </a:solidFill>
            <a:ln w="25400" cap="flat">
              <a:solidFill>
                <a:srgbClr val="BABABA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lvl1pPr>
            </a:lstStyle>
            <a:p>
              <a:pPr lvl="0">
                <a:defRPr b="0" sz="1800">
                  <a:solidFill>
                    <a:srgbClr val="000000"/>
                  </a:solidFill>
                </a:defRPr>
              </a:pPr>
              <a:r>
                <a:rPr b="1" sz="800">
                  <a:solidFill>
                    <a:srgbClr val="FFFFFF"/>
                  </a:solidFill>
                </a:rPr>
                <a:t>Caixa de Distribuição</a:t>
              </a:r>
            </a:p>
          </p:txBody>
        </p:sp>
        <p:sp>
          <p:nvSpPr>
            <p:cNvPr id="365" name="Shape 365"/>
            <p:cNvSpPr/>
            <p:nvPr/>
          </p:nvSpPr>
          <p:spPr>
            <a:xfrm>
              <a:off x="1995313" y="1162050"/>
              <a:ext cx="785814" cy="341125"/>
            </a:xfrm>
            <a:prstGeom prst="rect">
              <a:avLst/>
            </a:prstGeom>
            <a:solidFill>
              <a:srgbClr val="BFBFBF"/>
            </a:solidFill>
            <a:ln w="25400" cap="flat">
              <a:solidFill>
                <a:srgbClr val="BABABA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800">
                  <a:solidFill>
                    <a:srgbClr val="FFFFFF"/>
                  </a:solidFill>
                </a:defRPr>
              </a:lvl1pPr>
            </a:lstStyle>
            <a:p>
              <a:pPr lvl="0">
                <a:defRPr b="0" sz="1800">
                  <a:solidFill>
                    <a:srgbClr val="000000"/>
                  </a:solidFill>
                </a:defRPr>
              </a:pPr>
              <a:r>
                <a:rPr b="1" sz="800">
                  <a:solidFill>
                    <a:srgbClr val="FFFFFF"/>
                  </a:solidFill>
                </a:rPr>
                <a:t>Peneiras e Caixa de Areia</a:t>
              </a:r>
            </a:p>
          </p:txBody>
        </p:sp>
        <p:sp>
          <p:nvSpPr>
            <p:cNvPr id="366" name="Shape 366"/>
            <p:cNvSpPr/>
            <p:nvPr/>
          </p:nvSpPr>
          <p:spPr>
            <a:xfrm>
              <a:off x="1995313" y="1804988"/>
              <a:ext cx="785814" cy="531774"/>
            </a:xfrm>
            <a:prstGeom prst="rect">
              <a:avLst/>
            </a:prstGeom>
            <a:solidFill>
              <a:srgbClr val="BFBFBF"/>
            </a:solidFill>
            <a:ln w="25400" cap="flat">
              <a:solidFill>
                <a:srgbClr val="BABABA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lvl1pPr>
            </a:lstStyle>
            <a:p>
              <a:pPr lvl="0">
                <a:defRPr b="0" sz="1800">
                  <a:solidFill>
                    <a:srgbClr val="000000"/>
                  </a:solidFill>
                </a:defRPr>
              </a:pPr>
              <a:r>
                <a:rPr b="1" sz="800">
                  <a:solidFill>
                    <a:srgbClr val="FFFFFF"/>
                  </a:solidFill>
                </a:rPr>
                <a:t>Caixa de óleos e graxas</a:t>
              </a:r>
            </a:p>
          </p:txBody>
        </p:sp>
        <p:sp>
          <p:nvSpPr>
            <p:cNvPr id="367" name="Shape 367"/>
            <p:cNvSpPr/>
            <p:nvPr/>
          </p:nvSpPr>
          <p:spPr>
            <a:xfrm>
              <a:off x="1995313" y="2500312"/>
              <a:ext cx="785814" cy="392074"/>
            </a:xfrm>
            <a:prstGeom prst="rect">
              <a:avLst/>
            </a:prstGeom>
            <a:solidFill>
              <a:srgbClr val="BFBFBF"/>
            </a:solidFill>
            <a:ln w="25400" cap="flat">
              <a:solidFill>
                <a:srgbClr val="BABABA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lvl1pPr>
            </a:lstStyle>
            <a:p>
              <a:pPr lvl="0">
                <a:defRPr b="0" sz="1800">
                  <a:solidFill>
                    <a:srgbClr val="000000"/>
                  </a:solidFill>
                </a:defRPr>
              </a:pPr>
              <a:r>
                <a:rPr b="1" sz="800">
                  <a:solidFill>
                    <a:srgbClr val="FFFFFF"/>
                  </a:solidFill>
                </a:rPr>
                <a:t>Reatores Anóxicos</a:t>
              </a:r>
            </a:p>
          </p:txBody>
        </p:sp>
        <p:sp>
          <p:nvSpPr>
            <p:cNvPr id="368" name="Shape 368"/>
            <p:cNvSpPr/>
            <p:nvPr/>
          </p:nvSpPr>
          <p:spPr>
            <a:xfrm flipH="1">
              <a:off x="2387428" y="339724"/>
              <a:ext cx="1587" cy="16033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69" name="Shape 369"/>
            <p:cNvSpPr/>
            <p:nvPr/>
          </p:nvSpPr>
          <p:spPr>
            <a:xfrm flipH="1">
              <a:off x="2387428" y="838199"/>
              <a:ext cx="1587" cy="32385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70" name="Shape 370"/>
            <p:cNvSpPr/>
            <p:nvPr/>
          </p:nvSpPr>
          <p:spPr>
            <a:xfrm flipH="1">
              <a:off x="2387427" y="1624012"/>
              <a:ext cx="1587" cy="18097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71" name="Shape 371"/>
            <p:cNvSpPr/>
            <p:nvPr/>
          </p:nvSpPr>
          <p:spPr>
            <a:xfrm flipH="1">
              <a:off x="2387427" y="2266949"/>
              <a:ext cx="1587" cy="23336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72" name="Shape 372"/>
            <p:cNvSpPr/>
            <p:nvPr/>
          </p:nvSpPr>
          <p:spPr>
            <a:xfrm>
              <a:off x="1995313" y="3019425"/>
              <a:ext cx="785814" cy="392074"/>
            </a:xfrm>
            <a:prstGeom prst="rect">
              <a:avLst/>
            </a:prstGeom>
            <a:solidFill>
              <a:srgbClr val="3333CC"/>
            </a:solidFill>
            <a:ln w="25400" cap="flat">
              <a:solidFill>
                <a:srgbClr val="25259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lvl1pPr>
            </a:lstStyle>
            <a:p>
              <a:pPr lvl="0">
                <a:defRPr b="0" sz="1800">
                  <a:solidFill>
                    <a:srgbClr val="000000"/>
                  </a:solidFill>
                </a:defRPr>
              </a:pPr>
              <a:r>
                <a:rPr b="1" sz="800">
                  <a:solidFill>
                    <a:srgbClr val="FFFFFF"/>
                  </a:solidFill>
                </a:rPr>
                <a:t>Tanques de Aeração</a:t>
              </a:r>
            </a:p>
          </p:txBody>
        </p:sp>
        <p:sp>
          <p:nvSpPr>
            <p:cNvPr id="373" name="Shape 373"/>
            <p:cNvSpPr/>
            <p:nvPr/>
          </p:nvSpPr>
          <p:spPr>
            <a:xfrm flipH="1">
              <a:off x="2387427" y="2838449"/>
              <a:ext cx="1587" cy="18097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74" name="Shape 374"/>
            <p:cNvSpPr/>
            <p:nvPr/>
          </p:nvSpPr>
          <p:spPr>
            <a:xfrm>
              <a:off x="2388062" y="3358197"/>
              <a:ext cx="1" cy="30480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75" name="Shape 375"/>
            <p:cNvSpPr/>
            <p:nvPr/>
          </p:nvSpPr>
          <p:spPr>
            <a:xfrm>
              <a:off x="1995313" y="3662362"/>
              <a:ext cx="857251" cy="531774"/>
            </a:xfrm>
            <a:prstGeom prst="rect">
              <a:avLst/>
            </a:prstGeom>
            <a:solidFill>
              <a:srgbClr val="3333CC"/>
            </a:solidFill>
            <a:ln w="25400" cap="flat">
              <a:solidFill>
                <a:srgbClr val="25259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lvl1pPr>
            </a:lstStyle>
            <a:p>
              <a:pPr lvl="0">
                <a:defRPr b="0" sz="1800">
                  <a:solidFill>
                    <a:srgbClr val="000000"/>
                  </a:solidFill>
                </a:defRPr>
              </a:pPr>
              <a:r>
                <a:rPr b="1" sz="800">
                  <a:solidFill>
                    <a:srgbClr val="FFFFFF"/>
                  </a:solidFill>
                </a:rPr>
                <a:t>Elevatória de Recirculação Interna</a:t>
              </a:r>
            </a:p>
          </p:txBody>
        </p:sp>
        <p:sp>
          <p:nvSpPr>
            <p:cNvPr id="376" name="Shape 376"/>
            <p:cNvSpPr/>
            <p:nvPr/>
          </p:nvSpPr>
          <p:spPr>
            <a:xfrm>
              <a:off x="1995313" y="4395788"/>
              <a:ext cx="785814" cy="455425"/>
            </a:xfrm>
            <a:prstGeom prst="rect">
              <a:avLst/>
            </a:prstGeom>
            <a:solidFill>
              <a:srgbClr val="666666"/>
            </a:solidFill>
            <a:ln w="25400" cap="flat">
              <a:solidFill>
                <a:srgbClr val="000000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800"/>
              </a:lvl1pPr>
            </a:lstStyle>
            <a:p>
              <a:pPr lvl="0">
                <a:defRPr b="0" sz="1800"/>
              </a:pPr>
              <a:r>
                <a:rPr b="1" sz="800"/>
                <a:t>Tanques de Membranas Filtrantes</a:t>
              </a:r>
            </a:p>
          </p:txBody>
        </p:sp>
        <p:sp>
          <p:nvSpPr>
            <p:cNvPr id="377" name="Shape 377"/>
            <p:cNvSpPr/>
            <p:nvPr/>
          </p:nvSpPr>
          <p:spPr>
            <a:xfrm>
              <a:off x="1995313" y="5072062"/>
              <a:ext cx="785814" cy="531774"/>
            </a:xfrm>
            <a:prstGeom prst="rect">
              <a:avLst/>
            </a:prstGeom>
            <a:solidFill>
              <a:srgbClr val="666666"/>
            </a:solidFill>
            <a:ln w="25400" cap="flat">
              <a:solidFill>
                <a:srgbClr val="000000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800"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lvl1pPr>
            </a:lstStyle>
            <a:p>
              <a:pPr lvl="0">
                <a:defRPr b="0" sz="1800"/>
              </a:pPr>
              <a:r>
                <a:rPr b="1" sz="800"/>
                <a:t>Elevatória de Permeado</a:t>
              </a:r>
            </a:p>
          </p:txBody>
        </p:sp>
        <p:sp>
          <p:nvSpPr>
            <p:cNvPr id="378" name="Shape 378"/>
            <p:cNvSpPr/>
            <p:nvPr/>
          </p:nvSpPr>
          <p:spPr>
            <a:xfrm>
              <a:off x="2386790" y="4124961"/>
              <a:ext cx="1" cy="27146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79" name="Shape 379"/>
            <p:cNvSpPr/>
            <p:nvPr/>
          </p:nvSpPr>
          <p:spPr>
            <a:xfrm>
              <a:off x="3138313" y="5143500"/>
              <a:ext cx="785814" cy="341124"/>
            </a:xfrm>
            <a:prstGeom prst="rect">
              <a:avLst/>
            </a:prstGeom>
            <a:solidFill>
              <a:srgbClr val="666666"/>
            </a:solidFill>
            <a:ln w="25400" cap="flat">
              <a:solidFill>
                <a:srgbClr val="000000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800"/>
              </a:lvl1pPr>
            </a:lstStyle>
            <a:p>
              <a:pPr lvl="0">
                <a:defRPr b="0" sz="1800"/>
              </a:pPr>
              <a:r>
                <a:rPr b="1" sz="800"/>
                <a:t>Medidor Parshall</a:t>
              </a:r>
            </a:p>
          </p:txBody>
        </p:sp>
        <p:sp>
          <p:nvSpPr>
            <p:cNvPr id="380" name="Shape 380"/>
            <p:cNvSpPr/>
            <p:nvPr/>
          </p:nvSpPr>
          <p:spPr>
            <a:xfrm>
              <a:off x="3138313" y="5661025"/>
              <a:ext cx="785814" cy="392073"/>
            </a:xfrm>
            <a:prstGeom prst="rect">
              <a:avLst/>
            </a:prstGeom>
            <a:solidFill>
              <a:srgbClr val="666666"/>
            </a:solidFill>
            <a:ln w="25400" cap="flat">
              <a:solidFill>
                <a:srgbClr val="000000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800"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lvl1pPr>
            </a:lstStyle>
            <a:p>
              <a:pPr lvl="0">
                <a:defRPr b="0" sz="1800"/>
              </a:pPr>
              <a:r>
                <a:rPr b="1" sz="800"/>
                <a:t>Escada de Aeração</a:t>
              </a:r>
            </a:p>
          </p:txBody>
        </p:sp>
        <p:sp>
          <p:nvSpPr>
            <p:cNvPr id="381" name="Shape 381"/>
            <p:cNvSpPr/>
            <p:nvPr/>
          </p:nvSpPr>
          <p:spPr>
            <a:xfrm flipH="1">
              <a:off x="3530427" y="5483224"/>
              <a:ext cx="1587" cy="17938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82" name="Shape 382"/>
            <p:cNvSpPr/>
            <p:nvPr/>
          </p:nvSpPr>
          <p:spPr>
            <a:xfrm flipH="1" rot="10800000">
              <a:off x="2781126" y="1577406"/>
              <a:ext cx="6464301" cy="457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144" y="0"/>
                  </a:lnTo>
                  <a:lnTo>
                    <a:pt x="10144" y="21600"/>
                  </a:lnTo>
                  <a:lnTo>
                    <a:pt x="21600" y="21600"/>
                  </a:lnTo>
                  <a:lnTo>
                    <a:pt x="21600" y="839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383" name="Shape 383"/>
            <p:cNvSpPr/>
            <p:nvPr/>
          </p:nvSpPr>
          <p:spPr>
            <a:xfrm>
              <a:off x="8853313" y="1857374"/>
              <a:ext cx="785814" cy="392074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BABABA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800"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lvl1pPr>
            </a:lstStyle>
            <a:p>
              <a:pPr lvl="0">
                <a:defRPr b="0" sz="1800"/>
              </a:pPr>
              <a:r>
                <a:rPr b="1" sz="800"/>
                <a:t>Elevatória de Escuma</a:t>
              </a:r>
            </a:p>
          </p:txBody>
        </p:sp>
        <p:sp>
          <p:nvSpPr>
            <p:cNvPr id="384" name="Shape 384"/>
            <p:cNvSpPr/>
            <p:nvPr/>
          </p:nvSpPr>
          <p:spPr>
            <a:xfrm>
              <a:off x="7853188" y="2571750"/>
              <a:ext cx="785814" cy="392073"/>
            </a:xfrm>
            <a:prstGeom prst="rect">
              <a:avLst/>
            </a:prstGeom>
            <a:solidFill>
              <a:srgbClr val="ADADEB"/>
            </a:solidFill>
            <a:ln w="25400" cap="flat">
              <a:solidFill>
                <a:srgbClr val="25259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800"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lvl1pPr>
            </a:lstStyle>
            <a:p>
              <a:pPr lvl="0">
                <a:defRPr b="0" sz="1800"/>
              </a:pPr>
              <a:r>
                <a:rPr b="1" sz="800"/>
                <a:t>Elevatória de Escuma</a:t>
              </a:r>
            </a:p>
          </p:txBody>
        </p:sp>
        <p:sp>
          <p:nvSpPr>
            <p:cNvPr id="385" name="Shape 385"/>
            <p:cNvSpPr/>
            <p:nvPr/>
          </p:nvSpPr>
          <p:spPr>
            <a:xfrm flipH="1" rot="10800000">
              <a:off x="2781126" y="2740025"/>
              <a:ext cx="5072063" cy="44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0"/>
                  </a:ln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386" name="Shape 386"/>
            <p:cNvSpPr/>
            <p:nvPr/>
          </p:nvSpPr>
          <p:spPr>
            <a:xfrm>
              <a:off x="8781876" y="5110162"/>
              <a:ext cx="928688" cy="341125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BABABA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800"/>
              </a:lvl1pPr>
            </a:lstStyle>
            <a:p>
              <a:pPr lvl="0">
                <a:defRPr b="0" sz="1800"/>
              </a:pPr>
              <a:r>
                <a:rPr b="1" sz="800"/>
                <a:t>Adensamento de Lodo</a:t>
              </a:r>
            </a:p>
          </p:txBody>
        </p:sp>
        <p:sp>
          <p:nvSpPr>
            <p:cNvPr id="387" name="Shape 387"/>
            <p:cNvSpPr/>
            <p:nvPr/>
          </p:nvSpPr>
          <p:spPr>
            <a:xfrm>
              <a:off x="8853313" y="5967130"/>
              <a:ext cx="785784" cy="531774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0" scaled="0"/>
            </a:gradFill>
            <a:ln w="25400" cap="flat">
              <a:solidFill>
                <a:srgbClr val="000000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lvl1pPr>
            </a:lstStyle>
            <a:p>
              <a:pPr lvl="0">
                <a:defRPr b="0" sz="1800">
                  <a:solidFill>
                    <a:srgbClr val="000000"/>
                  </a:solidFill>
                </a:defRPr>
              </a:pPr>
              <a:r>
                <a:rPr b="1" sz="800">
                  <a:solidFill>
                    <a:srgbClr val="FFFFFF"/>
                  </a:solidFill>
                </a:rPr>
                <a:t>Torta para Aterro em Tremembé</a:t>
              </a:r>
            </a:p>
          </p:txBody>
        </p:sp>
        <p:sp>
          <p:nvSpPr>
            <p:cNvPr id="388" name="Shape 388"/>
            <p:cNvSpPr/>
            <p:nvPr/>
          </p:nvSpPr>
          <p:spPr>
            <a:xfrm>
              <a:off x="9246060" y="5448935"/>
              <a:ext cx="1" cy="51911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89" name="Shape 389"/>
            <p:cNvSpPr/>
            <p:nvPr/>
          </p:nvSpPr>
          <p:spPr>
            <a:xfrm>
              <a:off x="8639001" y="2741613"/>
              <a:ext cx="606426" cy="2368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390" name="Shape 390"/>
            <p:cNvSpPr/>
            <p:nvPr/>
          </p:nvSpPr>
          <p:spPr>
            <a:xfrm>
              <a:off x="9244791" y="2196147"/>
              <a:ext cx="1" cy="291465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91" name="Shape 391"/>
            <p:cNvSpPr/>
            <p:nvPr/>
          </p:nvSpPr>
          <p:spPr>
            <a:xfrm>
              <a:off x="2781126" y="4627562"/>
              <a:ext cx="6464301" cy="48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392" name="Shape 392"/>
            <p:cNvSpPr/>
            <p:nvPr/>
          </p:nvSpPr>
          <p:spPr>
            <a:xfrm>
              <a:off x="3566938" y="5500687"/>
              <a:ext cx="642938" cy="158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93" name="Shape 393"/>
            <p:cNvSpPr/>
            <p:nvPr/>
          </p:nvSpPr>
          <p:spPr>
            <a:xfrm>
              <a:off x="4210079" y="5285859"/>
              <a:ext cx="785784" cy="531773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0" scaled="0"/>
            </a:gradFill>
            <a:ln w="25400" cap="flat">
              <a:solidFill>
                <a:srgbClr val="000000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lvl1pPr>
            </a:lstStyle>
            <a:p>
              <a:pPr lvl="0">
                <a:defRPr b="0" sz="1800">
                  <a:solidFill>
                    <a:srgbClr val="000000"/>
                  </a:solidFill>
                </a:defRPr>
              </a:pPr>
              <a:r>
                <a:rPr b="1" sz="800">
                  <a:solidFill>
                    <a:srgbClr val="FFFFFF"/>
                  </a:solidFill>
                </a:rPr>
                <a:t>Sistema de Reuso de Água</a:t>
              </a:r>
            </a:p>
          </p:txBody>
        </p:sp>
        <p:sp>
          <p:nvSpPr>
            <p:cNvPr id="394" name="Shape 394"/>
            <p:cNvSpPr/>
            <p:nvPr/>
          </p:nvSpPr>
          <p:spPr>
            <a:xfrm flipH="1">
              <a:off x="2638253" y="3357562"/>
              <a:ext cx="1587" cy="285751"/>
            </a:xfrm>
            <a:prstGeom prst="line">
              <a:avLst/>
            </a:prstGeom>
            <a:noFill/>
            <a:ln w="19050" cap="flat">
              <a:solidFill>
                <a:srgbClr val="2D2DB9"/>
              </a:solidFill>
              <a:prstDash val="sysDot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95" name="Shape 395"/>
            <p:cNvSpPr/>
            <p:nvPr/>
          </p:nvSpPr>
          <p:spPr>
            <a:xfrm rot="5400000">
              <a:off x="5147296" y="400844"/>
              <a:ext cx="590551" cy="5608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19050" cap="flat">
              <a:solidFill>
                <a:srgbClr val="2D2DB9"/>
              </a:solidFill>
              <a:prstDash val="sysDot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396" name="Shape 396"/>
            <p:cNvSpPr/>
            <p:nvPr/>
          </p:nvSpPr>
          <p:spPr>
            <a:xfrm>
              <a:off x="3924126" y="2714625"/>
              <a:ext cx="1071562" cy="341124"/>
            </a:xfrm>
            <a:prstGeom prst="rect">
              <a:avLst/>
            </a:prstGeom>
            <a:solidFill>
              <a:srgbClr val="A5A5E9"/>
            </a:solidFill>
            <a:ln w="25400" cap="flat">
              <a:solidFill>
                <a:srgbClr val="2D2DB9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800"/>
              </a:lvl1pPr>
            </a:lstStyle>
            <a:p>
              <a:pPr lvl="0">
                <a:defRPr b="0" sz="1800"/>
              </a:pPr>
              <a:r>
                <a:rPr b="1" sz="800"/>
                <a:t>Filtro de Carvão Ativado</a:t>
              </a:r>
            </a:p>
          </p:txBody>
        </p:sp>
        <p:sp>
          <p:nvSpPr>
            <p:cNvPr id="397" name="Shape 397"/>
            <p:cNvSpPr/>
            <p:nvPr/>
          </p:nvSpPr>
          <p:spPr>
            <a:xfrm flipH="1" rot="10800000">
              <a:off x="2638251" y="2786063"/>
              <a:ext cx="1285875" cy="606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0"/>
                  </a:ln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19050" cap="flat">
              <a:solidFill>
                <a:srgbClr val="2D2DB9"/>
              </a:solidFill>
              <a:prstDash val="sysDot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398" name="Shape 398"/>
            <p:cNvSpPr/>
            <p:nvPr/>
          </p:nvSpPr>
          <p:spPr>
            <a:xfrm flipH="1">
              <a:off x="2387427" y="4857749"/>
              <a:ext cx="1587" cy="21431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99" name="Shape 399"/>
            <p:cNvSpPr/>
            <p:nvPr/>
          </p:nvSpPr>
          <p:spPr>
            <a:xfrm>
              <a:off x="2781126" y="5302250"/>
              <a:ext cx="357188" cy="1111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400" name="Shape 400"/>
            <p:cNvSpPr/>
            <p:nvPr/>
          </p:nvSpPr>
          <p:spPr>
            <a:xfrm rot="10800000">
              <a:off x="-1" y="2035175"/>
              <a:ext cx="1997697" cy="2592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34" y="21600"/>
                  </a:lnTo>
                </a:path>
              </a:pathLst>
            </a:custGeom>
            <a:noFill/>
            <a:ln w="19050" cap="flat">
              <a:solidFill>
                <a:srgbClr val="3333CC"/>
              </a:solidFill>
              <a:prstDash val="sysDot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401" name="Shape 401"/>
            <p:cNvSpPr/>
            <p:nvPr/>
          </p:nvSpPr>
          <p:spPr>
            <a:xfrm rot="16200000">
              <a:off x="333180" y="2939847"/>
              <a:ext cx="1526583" cy="218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900">
                  <a:solidFill>
                    <a:srgbClr val="3333CC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b="0" sz="1800">
                  <a:solidFill>
                    <a:srgbClr val="000000"/>
                  </a:solidFill>
                </a:defRPr>
              </a:pPr>
              <a:r>
                <a:rPr b="1" sz="900">
                  <a:solidFill>
                    <a:srgbClr val="3333CC"/>
                  </a:solidFill>
                </a:rPr>
                <a:t>Recirculação Interna</a:t>
              </a:r>
            </a:p>
          </p:txBody>
        </p:sp>
        <p:sp>
          <p:nvSpPr>
            <p:cNvPr id="402" name="Shape 402"/>
            <p:cNvSpPr/>
            <p:nvPr/>
          </p:nvSpPr>
          <p:spPr>
            <a:xfrm flipH="1">
              <a:off x="1352376" y="2027237"/>
              <a:ext cx="7500937" cy="258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439" y="0"/>
                  </a:lnTo>
                  <a:lnTo>
                    <a:pt x="8439" y="21600"/>
                  </a:lnTo>
                  <a:lnTo>
                    <a:pt x="21600" y="21600"/>
                  </a:lnTo>
                </a:path>
              </a:pathLst>
            </a:custGeom>
            <a:noFill/>
            <a:ln w="19050" cap="flat">
              <a:solidFill>
                <a:srgbClr val="808080"/>
              </a:solidFill>
              <a:prstDash val="sysDot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403" name="Shape 403"/>
            <p:cNvSpPr/>
            <p:nvPr/>
          </p:nvSpPr>
          <p:spPr>
            <a:xfrm flipH="1">
              <a:off x="1352377" y="669924"/>
              <a:ext cx="642937" cy="5902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19050" cap="flat">
              <a:solidFill>
                <a:srgbClr val="808080"/>
              </a:solidFill>
              <a:prstDash val="sysDot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404" name="Shape 404"/>
            <p:cNvSpPr/>
            <p:nvPr/>
          </p:nvSpPr>
          <p:spPr>
            <a:xfrm flipH="1" flipV="1">
              <a:off x="1352377" y="1857375"/>
              <a:ext cx="642937" cy="1588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ysDot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405" name="Shape 405"/>
            <p:cNvSpPr/>
            <p:nvPr/>
          </p:nvSpPr>
          <p:spPr>
            <a:xfrm flipH="1" flipV="1">
              <a:off x="1352377" y="1214438"/>
              <a:ext cx="642937" cy="1587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ysDot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406" name="Shape 406"/>
            <p:cNvSpPr/>
            <p:nvPr/>
          </p:nvSpPr>
          <p:spPr>
            <a:xfrm flipH="1" flipV="1">
              <a:off x="1352377" y="2714625"/>
              <a:ext cx="642937" cy="1588"/>
            </a:xfrm>
            <a:prstGeom prst="line">
              <a:avLst/>
            </a:prstGeom>
            <a:noFill/>
            <a:ln w="19050" cap="flat">
              <a:solidFill>
                <a:srgbClr val="808080"/>
              </a:solidFill>
              <a:prstDash val="sysDot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407" name="Shape 407"/>
            <p:cNvSpPr/>
            <p:nvPr/>
          </p:nvSpPr>
          <p:spPr>
            <a:xfrm flipH="1">
              <a:off x="1280939" y="5280024"/>
              <a:ext cx="8658236" cy="1292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7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9050" cap="flat">
              <a:solidFill>
                <a:srgbClr val="808080"/>
              </a:solidFill>
              <a:prstDash val="sysDot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408" name="Shape 408"/>
            <p:cNvSpPr/>
            <p:nvPr/>
          </p:nvSpPr>
          <p:spPr>
            <a:xfrm>
              <a:off x="5210000" y="6357937"/>
              <a:ext cx="2928939" cy="239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900">
                  <a:solidFill>
                    <a:srgbClr val="4F6228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lvl1pPr>
            </a:lstStyle>
            <a:p>
              <a:pPr lvl="0">
                <a:defRPr b="0" sz="1800">
                  <a:solidFill>
                    <a:srgbClr val="000000"/>
                  </a:solidFill>
                </a:defRPr>
              </a:pPr>
              <a:r>
                <a:rPr b="1" sz="900">
                  <a:solidFill>
                    <a:srgbClr val="4F6228"/>
                  </a:solidFill>
                </a:rPr>
                <a:t>Exaustão para Tratamento Químico de Odor</a:t>
              </a:r>
            </a:p>
          </p:txBody>
        </p:sp>
        <p:sp>
          <p:nvSpPr>
            <p:cNvPr id="409" name="Shape 409"/>
            <p:cNvSpPr/>
            <p:nvPr/>
          </p:nvSpPr>
          <p:spPr>
            <a:xfrm rot="16200000">
              <a:off x="369434" y="3268942"/>
              <a:ext cx="2357439" cy="391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 sz="900">
                  <a:solidFill>
                    <a:srgbClr val="4F6228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lvl1pPr>
            </a:lstStyle>
            <a:p>
              <a:pPr lvl="0">
                <a:defRPr b="0" sz="1800">
                  <a:solidFill>
                    <a:srgbClr val="000000"/>
                  </a:solidFill>
                </a:defRPr>
              </a:pPr>
              <a:r>
                <a:rPr b="1" sz="900">
                  <a:solidFill>
                    <a:srgbClr val="4F6228"/>
                  </a:solidFill>
                </a:rPr>
                <a:t>Exaustão para Tratamento Químico de Odor</a:t>
              </a:r>
            </a:p>
          </p:txBody>
        </p:sp>
        <p:sp>
          <p:nvSpPr>
            <p:cNvPr id="410" name="Shape 410"/>
            <p:cNvSpPr/>
            <p:nvPr/>
          </p:nvSpPr>
          <p:spPr>
            <a:xfrm>
              <a:off x="5924376" y="1785938"/>
              <a:ext cx="2928938" cy="239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900">
                  <a:solidFill>
                    <a:srgbClr val="4F6228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lvl1pPr>
            </a:lstStyle>
            <a:p>
              <a:pPr lvl="0">
                <a:defRPr b="0" sz="1800">
                  <a:solidFill>
                    <a:srgbClr val="000000"/>
                  </a:solidFill>
                </a:defRPr>
              </a:pPr>
              <a:r>
                <a:rPr b="1" sz="900">
                  <a:solidFill>
                    <a:srgbClr val="4F6228"/>
                  </a:solidFill>
                </a:rPr>
                <a:t>Exaustão para Tratamento Químico de Odor</a:t>
              </a:r>
            </a:p>
          </p:txBody>
        </p:sp>
        <p:sp>
          <p:nvSpPr>
            <p:cNvPr id="411" name="Shape 411"/>
            <p:cNvSpPr/>
            <p:nvPr/>
          </p:nvSpPr>
          <p:spPr>
            <a:xfrm>
              <a:off x="4352949" y="1071457"/>
              <a:ext cx="638973" cy="218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sz="9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b="0" sz="1800"/>
              </a:pPr>
              <a:r>
                <a:rPr b="1" sz="900"/>
                <a:t>Centrados</a:t>
              </a:r>
            </a:p>
          </p:txBody>
        </p:sp>
        <p:sp>
          <p:nvSpPr>
            <p:cNvPr id="412" name="Shape 412"/>
            <p:cNvSpPr/>
            <p:nvPr/>
          </p:nvSpPr>
          <p:spPr>
            <a:xfrm rot="10800000">
              <a:off x="2781126" y="1392238"/>
              <a:ext cx="7158040" cy="3887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413" name="Shape 413"/>
            <p:cNvSpPr/>
            <p:nvPr/>
          </p:nvSpPr>
          <p:spPr>
            <a:xfrm>
              <a:off x="3924126" y="5830888"/>
              <a:ext cx="428626" cy="16986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414" name="Shape 414"/>
            <p:cNvSpPr/>
            <p:nvPr/>
          </p:nvSpPr>
          <p:spPr>
            <a:xfrm>
              <a:off x="4352949" y="5928733"/>
              <a:ext cx="785784" cy="392074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0" scaled="0"/>
            </a:gradFill>
            <a:ln w="25400" cap="flat">
              <a:solidFill>
                <a:srgbClr val="000000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lvl1pPr>
            </a:lstStyle>
            <a:p>
              <a:pPr lvl="0">
                <a:defRPr b="0" sz="1800">
                  <a:solidFill>
                    <a:srgbClr val="000000"/>
                  </a:solidFill>
                </a:defRPr>
              </a:pPr>
              <a:r>
                <a:rPr b="1" sz="800">
                  <a:solidFill>
                    <a:srgbClr val="FFFFFF"/>
                  </a:solidFill>
                </a:rPr>
                <a:t>Rio Sapucaí Guaçu</a:t>
              </a:r>
            </a:p>
          </p:txBody>
        </p:sp>
      </p:grpSp>
      <p:sp>
        <p:nvSpPr>
          <p:cNvPr id="416" name="Shape 416"/>
          <p:cNvSpPr/>
          <p:nvPr>
            <p:ph type="title"/>
          </p:nvPr>
        </p:nvSpPr>
        <p:spPr>
          <a:xfrm>
            <a:off x="457199" y="274638"/>
            <a:ext cx="742717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r"/>
          </a:lstStyle>
          <a:p>
            <a:pPr lvl="0">
              <a:defRPr sz="1800"/>
            </a:pPr>
            <a:r>
              <a:rPr sz="4400"/>
              <a:t>Fluxograma</a:t>
            </a:r>
          </a:p>
        </p:txBody>
      </p:sp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/>
          <p:nvPr/>
        </p:nvSpPr>
        <p:spPr>
          <a:xfrm>
            <a:off x="195262" y="188912"/>
            <a:ext cx="8840789" cy="62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55588" indent="-146051">
              <a:spcBef>
                <a:spcPts val="400"/>
              </a:spcBef>
              <a:defRPr b="1" sz="3200">
                <a:solidFill>
                  <a:srgbClr val="2D5A83"/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200">
                <a:solidFill>
                  <a:srgbClr val="2D5A83"/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</a:rPr>
              <a:t>Programas associados</a:t>
            </a:r>
          </a:p>
        </p:txBody>
      </p:sp>
      <p:grpSp>
        <p:nvGrpSpPr>
          <p:cNvPr id="421" name="Group 421"/>
          <p:cNvGrpSpPr/>
          <p:nvPr/>
        </p:nvGrpSpPr>
        <p:grpSpPr>
          <a:xfrm>
            <a:off x="611187" y="1124743"/>
            <a:ext cx="8229601" cy="5349242"/>
            <a:chOff x="0" y="0"/>
            <a:chExt cx="8229600" cy="5349240"/>
          </a:xfrm>
        </p:grpSpPr>
        <p:sp>
          <p:nvSpPr>
            <p:cNvPr id="419" name="Shape 419"/>
            <p:cNvSpPr/>
            <p:nvPr/>
          </p:nvSpPr>
          <p:spPr>
            <a:xfrm>
              <a:off x="0" y="0"/>
              <a:ext cx="8229600" cy="4968551"/>
            </a:xfrm>
            <a:prstGeom prst="rect">
              <a:avLst/>
            </a:prstGeom>
            <a:solidFill>
              <a:srgbClr val="2D5A83"/>
            </a:solidFill>
            <a:ln w="952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marL="255588" indent="-255588" algn="r">
                <a:spcBef>
                  <a:spcPts val="400"/>
                </a:spcBef>
                <a:defRPr sz="2000" u="sng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</a:p>
          </p:txBody>
        </p:sp>
        <p:sp>
          <p:nvSpPr>
            <p:cNvPr id="420" name="Shape 420"/>
            <p:cNvSpPr/>
            <p:nvPr/>
          </p:nvSpPr>
          <p:spPr>
            <a:xfrm>
              <a:off x="0" y="0"/>
              <a:ext cx="8229600" cy="5349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marL="255588" indent="-146051" algn="r">
                <a:spcBef>
                  <a:spcPts val="400"/>
                </a:spcBef>
                <a:defRPr sz="1800"/>
              </a:pPr>
              <a:r>
                <a:rPr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Programa de </a:t>
              </a:r>
              <a:r>
                <a:rPr b="1"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comunicação e participação</a:t>
              </a:r>
              <a:r>
                <a:rPr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 social;</a:t>
              </a:r>
              <a:endParaRPr sz="2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marL="255588" indent="-146051" algn="r">
                <a:spcBef>
                  <a:spcPts val="400"/>
                </a:spcBef>
                <a:defRPr sz="1800"/>
              </a:pPr>
              <a:endParaRPr sz="5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marL="255588" indent="-146051" algn="r">
                <a:spcBef>
                  <a:spcPts val="400"/>
                </a:spcBef>
                <a:defRPr sz="1800"/>
              </a:pPr>
              <a:r>
                <a:rPr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Programa de </a:t>
              </a:r>
              <a:r>
                <a:rPr b="1"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controle ambiental das obras</a:t>
              </a:r>
              <a:r>
                <a:rPr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 (controle de </a:t>
              </a:r>
              <a:r>
                <a:rPr b="1"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erosão</a:t>
              </a:r>
              <a:r>
                <a:rPr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 e </a:t>
              </a:r>
              <a:r>
                <a:rPr b="1"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estabilidade</a:t>
              </a:r>
              <a:r>
                <a:rPr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 de encostas; </a:t>
              </a:r>
              <a:r>
                <a:rPr b="1"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assoreamento e qualidade</a:t>
              </a:r>
              <a:r>
                <a:rPr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 das águas do rio Sapucaí-Guaçu; </a:t>
              </a:r>
              <a:r>
                <a:rPr b="1"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disposição do solo excedente</a:t>
              </a:r>
              <a:r>
                <a:rPr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; </a:t>
              </a:r>
              <a:r>
                <a:rPr b="1"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emissão de poeira</a:t>
              </a:r>
              <a:r>
                <a:rPr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; </a:t>
              </a:r>
              <a:r>
                <a:rPr b="1"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supressão da vegetação</a:t>
              </a:r>
              <a:r>
                <a:rPr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; </a:t>
              </a:r>
              <a:r>
                <a:rPr b="1"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poluição</a:t>
              </a:r>
              <a:r>
                <a:rPr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; </a:t>
              </a:r>
              <a:r>
                <a:rPr b="1"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tráfego</a:t>
              </a:r>
              <a:r>
                <a:rPr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 e </a:t>
              </a:r>
              <a:r>
                <a:rPr b="1"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prevenção de acidentes</a:t>
              </a:r>
              <a:r>
                <a:rPr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)</a:t>
              </a:r>
              <a:endParaRPr sz="2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marL="255588" indent="-146051" algn="r">
                <a:spcBef>
                  <a:spcPts val="400"/>
                </a:spcBef>
                <a:defRPr sz="1800"/>
              </a:pPr>
              <a:endParaRPr sz="5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marL="255588" indent="-146051" algn="r">
                <a:spcBef>
                  <a:spcPts val="400"/>
                </a:spcBef>
                <a:defRPr sz="1800"/>
              </a:pPr>
              <a:r>
                <a:rPr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Programa de </a:t>
              </a:r>
              <a:r>
                <a:rPr b="1"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monitoramento da qualidade das águas</a:t>
              </a:r>
              <a:r>
                <a:rPr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 superficiais e subterrâneas;</a:t>
              </a:r>
              <a:endParaRPr sz="2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marL="255588" indent="-146051" algn="r">
                <a:spcBef>
                  <a:spcPts val="400"/>
                </a:spcBef>
                <a:defRPr sz="1800"/>
              </a:pPr>
              <a:endParaRPr sz="2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marL="255588" indent="-146051" algn="r">
                <a:spcBef>
                  <a:spcPts val="400"/>
                </a:spcBef>
                <a:defRPr sz="1800"/>
              </a:pPr>
              <a:r>
                <a:rPr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Programa de </a:t>
              </a:r>
              <a:r>
                <a:rPr b="1"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compensação ambiental</a:t>
              </a:r>
              <a:r>
                <a:rPr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;</a:t>
              </a:r>
              <a:endParaRPr sz="2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marL="255588" indent="-146051" algn="r">
                <a:spcBef>
                  <a:spcPts val="400"/>
                </a:spcBef>
                <a:defRPr sz="1800"/>
              </a:pPr>
              <a:endParaRPr sz="5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marL="255588" indent="-146051" algn="r">
                <a:spcBef>
                  <a:spcPts val="400"/>
                </a:spcBef>
                <a:defRPr sz="1800"/>
              </a:pPr>
              <a:r>
                <a:rPr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Programa de </a:t>
              </a:r>
              <a:r>
                <a:rPr b="1"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restauração e enriquecimento da APP</a:t>
              </a:r>
              <a:r>
                <a:rPr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 do Sapucaí-Guaçu;</a:t>
              </a:r>
              <a:endParaRPr sz="2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marL="255588" indent="-146051" algn="r">
                <a:spcBef>
                  <a:spcPts val="400"/>
                </a:spcBef>
                <a:defRPr sz="1800"/>
              </a:pPr>
              <a:endParaRPr sz="5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marL="255588" indent="-146051" algn="r">
                <a:spcBef>
                  <a:spcPts val="400"/>
                </a:spcBef>
                <a:defRPr sz="1800"/>
              </a:pPr>
              <a:r>
                <a:rPr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Programa de </a:t>
              </a:r>
              <a:r>
                <a:rPr b="1"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monitoramento e salvaguarda da fauna</a:t>
              </a:r>
              <a:r>
                <a:rPr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;</a:t>
              </a:r>
              <a:endParaRPr sz="2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marL="255588" indent="-146051" algn="r">
                <a:spcBef>
                  <a:spcPts val="400"/>
                </a:spcBef>
                <a:defRPr sz="1800"/>
              </a:pPr>
              <a:endParaRPr sz="5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marL="255588" indent="-146051" algn="r">
                <a:spcBef>
                  <a:spcPts val="400"/>
                </a:spcBef>
                <a:defRPr sz="1800"/>
              </a:pPr>
              <a:r>
                <a:rPr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Plano de </a:t>
              </a:r>
              <a:r>
                <a:rPr b="1"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gerenciamento de resíduos sólidos e lodo</a:t>
              </a:r>
              <a:r>
                <a:rPr sz="2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</a:p>
          </p:txBody>
        </p:sp>
      </p:grpSp>
      <p:grpSp>
        <p:nvGrpSpPr>
          <p:cNvPr id="425" name="Group 425"/>
          <p:cNvGrpSpPr/>
          <p:nvPr/>
        </p:nvGrpSpPr>
        <p:grpSpPr>
          <a:xfrm>
            <a:off x="-36513" y="6309319"/>
            <a:ext cx="9180513" cy="586741"/>
            <a:chOff x="0" y="0"/>
            <a:chExt cx="9180512" cy="586740"/>
          </a:xfrm>
        </p:grpSpPr>
        <p:sp>
          <p:nvSpPr>
            <p:cNvPr id="422" name="Shape 422"/>
            <p:cNvSpPr/>
            <p:nvPr/>
          </p:nvSpPr>
          <p:spPr>
            <a:xfrm>
              <a:off x="36512" y="15974"/>
              <a:ext cx="9144001" cy="532705"/>
            </a:xfrm>
            <a:prstGeom prst="rect">
              <a:avLst/>
            </a:prstGeom>
            <a:solidFill>
              <a:srgbClr val="15280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23" name="Shape 423"/>
            <p:cNvSpPr/>
            <p:nvPr/>
          </p:nvSpPr>
          <p:spPr>
            <a:xfrm>
              <a:off x="0" y="0"/>
              <a:ext cx="9144000" cy="586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Curso de Estudos de Biodiversidade para a Avaliação da Qualidade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Fundamentos e aspectos aplicados da Avaliação de Impacto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11jul2013</a:t>
              </a:r>
            </a:p>
          </p:txBody>
        </p:sp>
        <p:pic>
          <p:nvPicPr>
            <p:cNvPr id="424" name="image5.png"/>
            <p:cNvPicPr/>
            <p:nvPr/>
          </p:nvPicPr>
          <p:blipFill>
            <a:blip r:embed="rId2">
              <a:extLst/>
            </a:blip>
            <a:srcRect l="0" t="0" r="59126" b="0"/>
            <a:stretch>
              <a:fillRect/>
            </a:stretch>
          </p:blipFill>
          <p:spPr>
            <a:xfrm>
              <a:off x="62947" y="29272"/>
              <a:ext cx="755156" cy="4806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age65.jpg" descr="montagem fotos"/>
          <p:cNvPicPr/>
          <p:nvPr/>
        </p:nvPicPr>
        <p:blipFill>
          <a:blip r:embed="rId2">
            <a:extLst/>
          </a:blip>
          <a:srcRect l="3195" t="7767" r="0" b="9088"/>
          <a:stretch>
            <a:fillRect/>
          </a:stretch>
        </p:blipFill>
        <p:spPr>
          <a:xfrm>
            <a:off x="3246438" y="1341437"/>
            <a:ext cx="4224338" cy="4838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image56.png"/>
          <p:cNvPicPr/>
          <p:nvPr/>
        </p:nvPicPr>
        <p:blipFill>
          <a:blip r:embed="rId3">
            <a:extLst/>
          </a:blip>
          <a:srcRect l="33755" t="14083" r="25043" b="19748"/>
          <a:stretch>
            <a:fillRect/>
          </a:stretch>
        </p:blipFill>
        <p:spPr>
          <a:xfrm>
            <a:off x="0" y="4652962"/>
            <a:ext cx="1835150" cy="184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image57.jpg" descr="mapa_final"/>
          <p:cNvPicPr/>
          <p:nvPr/>
        </p:nvPicPr>
        <p:blipFill>
          <a:blip r:embed="rId4">
            <a:extLst/>
          </a:blip>
          <a:srcRect l="6549" t="4594" r="6985" b="1579"/>
          <a:stretch>
            <a:fillRect/>
          </a:stretch>
        </p:blipFill>
        <p:spPr>
          <a:xfrm>
            <a:off x="0" y="-26989"/>
            <a:ext cx="1838325" cy="2808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image58.png"/>
          <p:cNvPicPr/>
          <p:nvPr/>
        </p:nvPicPr>
        <p:blipFill>
          <a:blip r:embed="rId5">
            <a:extLst/>
          </a:blip>
          <a:srcRect l="35820" t="14083" r="19882" b="17875"/>
          <a:stretch>
            <a:fillRect/>
          </a:stretch>
        </p:blipFill>
        <p:spPr>
          <a:xfrm>
            <a:off x="0" y="2820988"/>
            <a:ext cx="1835150" cy="1760537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hape 97"/>
          <p:cNvSpPr/>
          <p:nvPr/>
        </p:nvSpPr>
        <p:spPr>
          <a:xfrm>
            <a:off x="1979613" y="44450"/>
            <a:ext cx="7129462" cy="382275"/>
          </a:xfrm>
          <a:prstGeom prst="rect">
            <a:avLst/>
          </a:prstGeom>
          <a:ln>
            <a:solidFill/>
            <a:miter/>
          </a:ln>
          <a:effectLst>
            <a:outerShdw sx="100000" sy="100000" kx="0" ky="0" algn="b" rotWithShape="0" blurRad="63500" dist="38099" dir="2700000">
              <a:srgbClr val="5F5F5F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200"/>
              </a:spcBef>
              <a:defRPr b="1" sz="2000"/>
            </a:lvl1pPr>
          </a:lstStyle>
          <a:p>
            <a:pPr lvl="0">
              <a:defRPr b="0" sz="1800"/>
            </a:pPr>
            <a:r>
              <a:rPr b="1" sz="2000"/>
              <a:t>ALTERNATIVAS LOCACIONAIS</a:t>
            </a:r>
          </a:p>
        </p:txBody>
      </p:sp>
      <p:sp>
        <p:nvSpPr>
          <p:cNvPr id="98" name="Shape 98"/>
          <p:cNvSpPr/>
          <p:nvPr/>
        </p:nvSpPr>
        <p:spPr>
          <a:xfrm>
            <a:off x="2051050" y="781522"/>
            <a:ext cx="6842125" cy="663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609600" indent="-609600">
              <a:spcBef>
                <a:spcPts val="900"/>
              </a:spcBef>
              <a:defRPr b="1" sz="1600">
                <a:latin typeface="Arial"/>
                <a:ea typeface="Arial"/>
                <a:cs typeface="Arial"/>
                <a:sym typeface="Arial"/>
              </a:defRPr>
            </a:lvl1pPr>
            <a:lvl2pPr marL="609600" indent="-152400">
              <a:spcBef>
                <a:spcPts val="900"/>
              </a:spcBef>
              <a:defRPr b="1" sz="1600">
                <a:latin typeface="Arial"/>
                <a:ea typeface="Arial"/>
                <a:cs typeface="Arial"/>
                <a:sym typeface="Arial"/>
              </a:defRPr>
            </a:lvl2pPr>
          </a:lstStyle>
          <a:p>
            <a:pPr lvl="0">
              <a:defRPr b="0" sz="1800"/>
            </a:pPr>
            <a:r>
              <a:rPr b="1" sz="1600"/>
              <a:t>II. REGIONAL/LOCAL</a:t>
            </a:r>
            <a:endParaRPr sz="2800"/>
          </a:p>
          <a:p>
            <a:pPr lvl="1">
              <a:defRPr b="0" sz="1800"/>
            </a:pPr>
            <a:r>
              <a:rPr b="1" sz="1600"/>
              <a:t>Estabelecimento de critérios e checagens de campo (19 áreas)</a:t>
            </a:r>
          </a:p>
        </p:txBody>
      </p:sp>
      <p:grpSp>
        <p:nvGrpSpPr>
          <p:cNvPr id="102" name="Group 102"/>
          <p:cNvGrpSpPr/>
          <p:nvPr/>
        </p:nvGrpSpPr>
        <p:grpSpPr>
          <a:xfrm>
            <a:off x="-36513" y="6309319"/>
            <a:ext cx="9180513" cy="586741"/>
            <a:chOff x="0" y="0"/>
            <a:chExt cx="9180512" cy="586740"/>
          </a:xfrm>
        </p:grpSpPr>
        <p:sp>
          <p:nvSpPr>
            <p:cNvPr id="99" name="Shape 99"/>
            <p:cNvSpPr/>
            <p:nvPr/>
          </p:nvSpPr>
          <p:spPr>
            <a:xfrm>
              <a:off x="36512" y="15974"/>
              <a:ext cx="9144001" cy="532705"/>
            </a:xfrm>
            <a:prstGeom prst="rect">
              <a:avLst/>
            </a:prstGeom>
            <a:solidFill>
              <a:srgbClr val="15280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0" name="Shape 100"/>
            <p:cNvSpPr/>
            <p:nvPr/>
          </p:nvSpPr>
          <p:spPr>
            <a:xfrm>
              <a:off x="0" y="0"/>
              <a:ext cx="9144000" cy="586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Curso de Estudos de Biodiversidade para a Avaliação da Qualidade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Fundamentos e aspectos aplicados da Avaliação de Impacto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11jul2013</a:t>
              </a:r>
            </a:p>
          </p:txBody>
        </p:sp>
        <p:pic>
          <p:nvPicPr>
            <p:cNvPr id="101" name="image5.png"/>
            <p:cNvPicPr/>
            <p:nvPr/>
          </p:nvPicPr>
          <p:blipFill>
            <a:blip r:embed="rId6">
              <a:extLst/>
            </a:blip>
            <a:srcRect l="0" t="0" r="59126" b="0"/>
            <a:stretch>
              <a:fillRect/>
            </a:stretch>
          </p:blipFill>
          <p:spPr>
            <a:xfrm>
              <a:off x="62947" y="29272"/>
              <a:ext cx="755156" cy="4806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age56.png"/>
          <p:cNvPicPr/>
          <p:nvPr/>
        </p:nvPicPr>
        <p:blipFill>
          <a:blip r:embed="rId2">
            <a:extLst/>
          </a:blip>
          <a:srcRect l="33755" t="14083" r="25043" b="19748"/>
          <a:stretch>
            <a:fillRect/>
          </a:stretch>
        </p:blipFill>
        <p:spPr>
          <a:xfrm>
            <a:off x="0" y="4652962"/>
            <a:ext cx="1835150" cy="184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image57.jpg" descr="mapa_final"/>
          <p:cNvPicPr/>
          <p:nvPr/>
        </p:nvPicPr>
        <p:blipFill>
          <a:blip r:embed="rId3">
            <a:extLst/>
          </a:blip>
          <a:srcRect l="6549" t="4594" r="6985" b="1579"/>
          <a:stretch>
            <a:fillRect/>
          </a:stretch>
        </p:blipFill>
        <p:spPr>
          <a:xfrm>
            <a:off x="0" y="-26989"/>
            <a:ext cx="1838325" cy="2808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image58.png"/>
          <p:cNvPicPr/>
          <p:nvPr/>
        </p:nvPicPr>
        <p:blipFill>
          <a:blip r:embed="rId4">
            <a:extLst/>
          </a:blip>
          <a:srcRect l="35820" t="14083" r="19882" b="17875"/>
          <a:stretch>
            <a:fillRect/>
          </a:stretch>
        </p:blipFill>
        <p:spPr>
          <a:xfrm>
            <a:off x="0" y="2820988"/>
            <a:ext cx="1835150" cy="1760537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hape 107"/>
          <p:cNvSpPr/>
          <p:nvPr/>
        </p:nvSpPr>
        <p:spPr>
          <a:xfrm>
            <a:off x="1979613" y="44450"/>
            <a:ext cx="7129462" cy="382275"/>
          </a:xfrm>
          <a:prstGeom prst="rect">
            <a:avLst/>
          </a:prstGeom>
          <a:ln>
            <a:solidFill/>
            <a:miter/>
          </a:ln>
          <a:effectLst>
            <a:outerShdw sx="100000" sy="100000" kx="0" ky="0" algn="b" rotWithShape="0" blurRad="63500" dist="38099" dir="2700000">
              <a:srgbClr val="5F5F5F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200"/>
              </a:spcBef>
              <a:defRPr b="1" sz="2000"/>
            </a:lvl1pPr>
          </a:lstStyle>
          <a:p>
            <a:pPr lvl="0">
              <a:defRPr b="0" sz="1800"/>
            </a:pPr>
            <a:r>
              <a:rPr b="1" sz="2000"/>
              <a:t>ALTERNATIVAS LOCACIONAIS</a:t>
            </a:r>
          </a:p>
        </p:txBody>
      </p:sp>
      <p:graphicFrame>
        <p:nvGraphicFramePr>
          <p:cNvPr id="108" name="Table 108"/>
          <p:cNvGraphicFramePr/>
          <p:nvPr/>
        </p:nvGraphicFramePr>
        <p:xfrm>
          <a:off x="2124075" y="908050"/>
          <a:ext cx="2087564" cy="283102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087563"/>
              </a:tblGrid>
              <a:tr h="239750"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b="1" sz="12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CRITÉRIO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solidFill>
                      <a:srgbClr val="000000"/>
                    </a:solidFill>
                  </a:tcPr>
                </a:tc>
              </a:tr>
              <a:tr h="417099">
                <a:tc>
                  <a:txBody>
                    <a:bodyPr/>
                    <a:lstStyle/>
                    <a:p>
                      <a:pPr lvl="0" algn="l">
                        <a:defRPr b="0" i="0" sz="1800"/>
                      </a:pPr>
                      <a:r>
                        <a:rPr b="1" sz="900">
                          <a:latin typeface="Arial"/>
                          <a:ea typeface="Arial"/>
                          <a:cs typeface="Arial"/>
                          <a:sym typeface="Arial"/>
                        </a:rPr>
                        <a:t>(A) Estrutura fundiária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417099">
                <a:tc>
                  <a:txBody>
                    <a:bodyPr/>
                    <a:lstStyle/>
                    <a:p>
                      <a:pPr lvl="1" algn="l">
                        <a:defRPr b="0" i="0" sz="1800"/>
                      </a:pPr>
                      <a:r>
                        <a:rPr b="1" sz="900">
                          <a:latin typeface="Arial"/>
                          <a:ea typeface="Arial"/>
                          <a:cs typeface="Arial"/>
                          <a:sym typeface="Arial"/>
                        </a:rPr>
                        <a:t>(B) Distância ao centro gerador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471289">
                <a:tc>
                  <a:txBody>
                    <a:bodyPr/>
                    <a:lstStyle/>
                    <a:p>
                      <a:pPr lvl="1" algn="l">
                        <a:defRPr b="0" i="0" sz="1800"/>
                      </a:pPr>
                      <a:r>
                        <a:rPr b="1" sz="900">
                          <a:latin typeface="Arial"/>
                          <a:ea typeface="Arial"/>
                          <a:cs typeface="Arial"/>
                          <a:sym typeface="Arial"/>
                        </a:rPr>
                        <a:t>(C) Posicionamento em relação aos ventos predominantes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433520">
                <a:tc>
                  <a:txBody>
                    <a:bodyPr/>
                    <a:lstStyle/>
                    <a:p>
                      <a:pPr lvl="1" algn="l">
                        <a:defRPr b="0" i="0" sz="1800"/>
                      </a:pPr>
                      <a:r>
                        <a:rPr b="1" sz="900">
                          <a:latin typeface="Arial"/>
                          <a:ea typeface="Arial"/>
                          <a:cs typeface="Arial"/>
                          <a:sym typeface="Arial"/>
                        </a:rPr>
                        <a:t>(D) Condições de acesso existentes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435163">
                <a:tc>
                  <a:txBody>
                    <a:bodyPr/>
                    <a:lstStyle/>
                    <a:p>
                      <a:pPr lvl="1" algn="l">
                        <a:defRPr b="0" i="0" sz="1800"/>
                      </a:pPr>
                      <a:r>
                        <a:rPr b="1" sz="900">
                          <a:latin typeface="Arial"/>
                          <a:ea typeface="Arial"/>
                          <a:cs typeface="Arial"/>
                          <a:sym typeface="Arial"/>
                        </a:rPr>
                        <a:t>(E) Existência de habitações próximas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417099">
                <a:tc>
                  <a:txBody>
                    <a:bodyPr/>
                    <a:lstStyle/>
                    <a:p>
                      <a:pPr lvl="1" algn="l">
                        <a:defRPr b="0" i="0" sz="1800"/>
                      </a:pPr>
                      <a:r>
                        <a:rPr b="1" sz="900">
                          <a:latin typeface="Arial"/>
                          <a:ea typeface="Arial"/>
                          <a:cs typeface="Arial"/>
                          <a:sym typeface="Arial"/>
                        </a:rPr>
                        <a:t>(F) Potencial para impacto visual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111" name="Group 111"/>
          <p:cNvGrpSpPr/>
          <p:nvPr/>
        </p:nvGrpSpPr>
        <p:grpSpPr>
          <a:xfrm>
            <a:off x="4571999" y="1051520"/>
            <a:ext cx="4278314" cy="5257801"/>
            <a:chOff x="0" y="0"/>
            <a:chExt cx="4278312" cy="5257800"/>
          </a:xfrm>
        </p:grpSpPr>
        <p:pic>
          <p:nvPicPr>
            <p:cNvPr id="109" name="image66.png"/>
            <p:cNvPicPr/>
            <p:nvPr/>
          </p:nvPicPr>
          <p:blipFill>
            <a:blip r:embed="rId5">
              <a:extLst/>
            </a:blip>
            <a:srcRect l="0" t="0" r="17728" b="0"/>
            <a:stretch>
              <a:fillRect/>
            </a:stretch>
          </p:blipFill>
          <p:spPr>
            <a:xfrm>
              <a:off x="-1" y="0"/>
              <a:ext cx="4278314" cy="5257800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110" name="Shape 110"/>
            <p:cNvSpPr/>
            <p:nvPr/>
          </p:nvSpPr>
          <p:spPr>
            <a:xfrm>
              <a:off x="326014" y="4817304"/>
              <a:ext cx="200842" cy="107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fill="norm" stroke="1" extrusionOk="0">
                  <a:moveTo>
                    <a:pt x="0" y="4181"/>
                  </a:moveTo>
                  <a:cubicBezTo>
                    <a:pt x="707" y="9058"/>
                    <a:pt x="0" y="7897"/>
                    <a:pt x="1514" y="9058"/>
                  </a:cubicBezTo>
                  <a:cubicBezTo>
                    <a:pt x="1110" y="15794"/>
                    <a:pt x="1413" y="14865"/>
                    <a:pt x="4239" y="13935"/>
                  </a:cubicBezTo>
                  <a:cubicBezTo>
                    <a:pt x="7267" y="15097"/>
                    <a:pt x="10396" y="13703"/>
                    <a:pt x="13323" y="16026"/>
                  </a:cubicBezTo>
                  <a:cubicBezTo>
                    <a:pt x="14736" y="20903"/>
                    <a:pt x="14434" y="20671"/>
                    <a:pt x="17260" y="21600"/>
                  </a:cubicBezTo>
                  <a:cubicBezTo>
                    <a:pt x="18471" y="20671"/>
                    <a:pt x="19279" y="21600"/>
                    <a:pt x="20591" y="20903"/>
                  </a:cubicBezTo>
                  <a:cubicBezTo>
                    <a:pt x="21600" y="17419"/>
                    <a:pt x="20994" y="15329"/>
                    <a:pt x="19682" y="13239"/>
                  </a:cubicBezTo>
                  <a:cubicBezTo>
                    <a:pt x="18572" y="5806"/>
                    <a:pt x="17159" y="6735"/>
                    <a:pt x="13929" y="5574"/>
                  </a:cubicBezTo>
                  <a:cubicBezTo>
                    <a:pt x="12415" y="4413"/>
                    <a:pt x="12819" y="1161"/>
                    <a:pt x="11204" y="0"/>
                  </a:cubicBezTo>
                  <a:cubicBezTo>
                    <a:pt x="10901" y="232"/>
                    <a:pt x="10497" y="0"/>
                    <a:pt x="10295" y="697"/>
                  </a:cubicBezTo>
                  <a:cubicBezTo>
                    <a:pt x="9892" y="1858"/>
                    <a:pt x="9690" y="4877"/>
                    <a:pt x="9690" y="4877"/>
                  </a:cubicBezTo>
                  <a:cubicBezTo>
                    <a:pt x="8781" y="4645"/>
                    <a:pt x="7873" y="4645"/>
                    <a:pt x="6964" y="4181"/>
                  </a:cubicBezTo>
                  <a:cubicBezTo>
                    <a:pt x="6662" y="3948"/>
                    <a:pt x="6460" y="2787"/>
                    <a:pt x="6056" y="2787"/>
                  </a:cubicBezTo>
                  <a:cubicBezTo>
                    <a:pt x="3230" y="2787"/>
                    <a:pt x="3533" y="6503"/>
                    <a:pt x="0" y="4181"/>
                  </a:cubicBezTo>
                  <a:close/>
                </a:path>
              </a:pathLst>
            </a:custGeom>
            <a:solidFill>
              <a:srgbClr val="00CC99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</p:grpSp>
      <p:grpSp>
        <p:nvGrpSpPr>
          <p:cNvPr id="115" name="Group 115"/>
          <p:cNvGrpSpPr/>
          <p:nvPr/>
        </p:nvGrpSpPr>
        <p:grpSpPr>
          <a:xfrm>
            <a:off x="-36513" y="6309319"/>
            <a:ext cx="9180513" cy="586741"/>
            <a:chOff x="0" y="0"/>
            <a:chExt cx="9180512" cy="586740"/>
          </a:xfrm>
        </p:grpSpPr>
        <p:sp>
          <p:nvSpPr>
            <p:cNvPr id="112" name="Shape 112"/>
            <p:cNvSpPr/>
            <p:nvPr/>
          </p:nvSpPr>
          <p:spPr>
            <a:xfrm>
              <a:off x="36512" y="15974"/>
              <a:ext cx="9144001" cy="532705"/>
            </a:xfrm>
            <a:prstGeom prst="rect">
              <a:avLst/>
            </a:prstGeom>
            <a:solidFill>
              <a:srgbClr val="15280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13" name="Shape 113"/>
            <p:cNvSpPr/>
            <p:nvPr/>
          </p:nvSpPr>
          <p:spPr>
            <a:xfrm>
              <a:off x="0" y="0"/>
              <a:ext cx="9144000" cy="586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Curso de Estudos de Biodiversidade para a Avaliação da Qualidade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Fundamentos e aspectos aplicados da Avaliação de Impacto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11jul2013</a:t>
              </a:r>
            </a:p>
          </p:txBody>
        </p:sp>
        <p:pic>
          <p:nvPicPr>
            <p:cNvPr id="114" name="image5.png"/>
            <p:cNvPicPr/>
            <p:nvPr/>
          </p:nvPicPr>
          <p:blipFill>
            <a:blip r:embed="rId6">
              <a:extLst/>
            </a:blip>
            <a:srcRect l="0" t="0" r="59126" b="0"/>
            <a:stretch>
              <a:fillRect/>
            </a:stretch>
          </p:blipFill>
          <p:spPr>
            <a:xfrm>
              <a:off x="62947" y="29272"/>
              <a:ext cx="755156" cy="4806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56.png"/>
          <p:cNvPicPr/>
          <p:nvPr/>
        </p:nvPicPr>
        <p:blipFill>
          <a:blip r:embed="rId2">
            <a:extLst/>
          </a:blip>
          <a:srcRect l="33755" t="14083" r="25043" b="19748"/>
          <a:stretch>
            <a:fillRect/>
          </a:stretch>
        </p:blipFill>
        <p:spPr>
          <a:xfrm>
            <a:off x="0" y="4652962"/>
            <a:ext cx="1835150" cy="184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age57.jpg" descr="mapa_final"/>
          <p:cNvPicPr/>
          <p:nvPr/>
        </p:nvPicPr>
        <p:blipFill>
          <a:blip r:embed="rId3">
            <a:extLst/>
          </a:blip>
          <a:srcRect l="6549" t="4594" r="6985" b="1579"/>
          <a:stretch>
            <a:fillRect/>
          </a:stretch>
        </p:blipFill>
        <p:spPr>
          <a:xfrm>
            <a:off x="0" y="-26989"/>
            <a:ext cx="1838325" cy="2808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mage58.png"/>
          <p:cNvPicPr/>
          <p:nvPr/>
        </p:nvPicPr>
        <p:blipFill>
          <a:blip r:embed="rId4">
            <a:extLst/>
          </a:blip>
          <a:srcRect l="35820" t="14083" r="19882" b="17875"/>
          <a:stretch>
            <a:fillRect/>
          </a:stretch>
        </p:blipFill>
        <p:spPr>
          <a:xfrm>
            <a:off x="0" y="2820988"/>
            <a:ext cx="1835150" cy="1760537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1979613" y="44450"/>
            <a:ext cx="7129462" cy="382275"/>
          </a:xfrm>
          <a:prstGeom prst="rect">
            <a:avLst/>
          </a:prstGeom>
          <a:ln>
            <a:solidFill/>
            <a:miter/>
          </a:ln>
          <a:effectLst>
            <a:outerShdw sx="100000" sy="100000" kx="0" ky="0" algn="b" rotWithShape="0" blurRad="63500" dist="38099" dir="2700000">
              <a:srgbClr val="5F5F5F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200"/>
              </a:spcBef>
              <a:defRPr b="1" sz="2000"/>
            </a:lvl1pPr>
          </a:lstStyle>
          <a:p>
            <a:pPr lvl="0">
              <a:defRPr b="0" sz="1800"/>
            </a:pPr>
            <a:r>
              <a:rPr b="1" sz="2000"/>
              <a:t>ALTERNATIVAS LOCACIONAIS</a:t>
            </a:r>
          </a:p>
        </p:txBody>
      </p:sp>
      <p:sp>
        <p:nvSpPr>
          <p:cNvPr id="121" name="Shape 121"/>
          <p:cNvSpPr/>
          <p:nvPr/>
        </p:nvSpPr>
        <p:spPr>
          <a:xfrm>
            <a:off x="2051050" y="681062"/>
            <a:ext cx="6842125" cy="892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marL="609600" indent="-609600">
              <a:spcBef>
                <a:spcPts val="900"/>
              </a:spcBef>
              <a:defRPr sz="1800"/>
            </a:pPr>
            <a:r>
              <a:rPr b="1" sz="1600">
                <a:latin typeface="Arial"/>
                <a:ea typeface="Arial"/>
                <a:cs typeface="Arial"/>
                <a:sym typeface="Arial"/>
              </a:rPr>
              <a:t>III. LOCAL/EMPREENDIMENTO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lvl="0" marL="609600" indent="-609600">
              <a:spcBef>
                <a:spcPts val="900"/>
              </a:spcBef>
              <a:defRPr sz="1800"/>
            </a:pPr>
            <a:r>
              <a:rPr b="1" sz="1600">
                <a:latin typeface="Arial"/>
                <a:ea typeface="Arial"/>
                <a:cs typeface="Arial"/>
                <a:sym typeface="Arial"/>
              </a:rPr>
              <a:t>Estabelecimento de critérios e checagens de campo (sondagens de solo em 04 áreas) para definição por uma única área</a:t>
            </a:r>
          </a:p>
        </p:txBody>
      </p:sp>
      <p:pic>
        <p:nvPicPr>
          <p:cNvPr id="122" name="image58.png"/>
          <p:cNvPicPr/>
          <p:nvPr/>
        </p:nvPicPr>
        <p:blipFill>
          <a:blip r:embed="rId4">
            <a:extLst/>
          </a:blip>
          <a:srcRect l="35820" t="14083" r="19882" b="17875"/>
          <a:stretch>
            <a:fillRect/>
          </a:stretch>
        </p:blipFill>
        <p:spPr>
          <a:xfrm>
            <a:off x="3492499" y="1557338"/>
            <a:ext cx="4970464" cy="4768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mage67.png"/>
          <p:cNvPicPr/>
          <p:nvPr/>
        </p:nvPicPr>
        <p:blipFill>
          <a:blip r:embed="rId5">
            <a:extLst/>
          </a:blip>
          <a:srcRect l="23701" t="13922" r="5493" b="15523"/>
          <a:stretch>
            <a:fillRect/>
          </a:stretch>
        </p:blipFill>
        <p:spPr>
          <a:xfrm>
            <a:off x="1908175" y="1916113"/>
            <a:ext cx="2160588" cy="1611313"/>
          </a:xfrm>
          <a:prstGeom prst="rect">
            <a:avLst/>
          </a:prstGeom>
          <a:ln>
            <a:solidFill/>
            <a:miter/>
          </a:ln>
        </p:spPr>
      </p:pic>
      <p:pic>
        <p:nvPicPr>
          <p:cNvPr id="124" name="image68.png"/>
          <p:cNvPicPr/>
          <p:nvPr/>
        </p:nvPicPr>
        <p:blipFill>
          <a:blip r:embed="rId6">
            <a:extLst/>
          </a:blip>
          <a:srcRect l="29323" t="14083" r="5704" b="14084"/>
          <a:stretch>
            <a:fillRect/>
          </a:stretch>
        </p:blipFill>
        <p:spPr>
          <a:xfrm>
            <a:off x="2051049" y="3644900"/>
            <a:ext cx="2303465" cy="1592264"/>
          </a:xfrm>
          <a:prstGeom prst="rect">
            <a:avLst/>
          </a:prstGeom>
          <a:ln>
            <a:solidFill/>
            <a:miter/>
          </a:ln>
        </p:spPr>
      </p:pic>
      <p:grpSp>
        <p:nvGrpSpPr>
          <p:cNvPr id="128" name="Group 128"/>
          <p:cNvGrpSpPr/>
          <p:nvPr/>
        </p:nvGrpSpPr>
        <p:grpSpPr>
          <a:xfrm>
            <a:off x="-36513" y="6309319"/>
            <a:ext cx="9180513" cy="586741"/>
            <a:chOff x="0" y="0"/>
            <a:chExt cx="9180512" cy="586740"/>
          </a:xfrm>
        </p:grpSpPr>
        <p:sp>
          <p:nvSpPr>
            <p:cNvPr id="125" name="Shape 125"/>
            <p:cNvSpPr/>
            <p:nvPr/>
          </p:nvSpPr>
          <p:spPr>
            <a:xfrm>
              <a:off x="36512" y="15974"/>
              <a:ext cx="9144001" cy="532705"/>
            </a:xfrm>
            <a:prstGeom prst="rect">
              <a:avLst/>
            </a:prstGeom>
            <a:solidFill>
              <a:srgbClr val="15280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6" name="Shape 126"/>
            <p:cNvSpPr/>
            <p:nvPr/>
          </p:nvSpPr>
          <p:spPr>
            <a:xfrm>
              <a:off x="0" y="0"/>
              <a:ext cx="9144000" cy="586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Curso de Estudos de Biodiversidade para a Avaliação da Qualidade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Fundamentos e aspectos aplicados da Avaliação de Impacto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11jul2013</a:t>
              </a:r>
            </a:p>
          </p:txBody>
        </p:sp>
        <p:pic>
          <p:nvPicPr>
            <p:cNvPr id="127" name="image5.png"/>
            <p:cNvPicPr/>
            <p:nvPr/>
          </p:nvPicPr>
          <p:blipFill>
            <a:blip r:embed="rId7">
              <a:extLst/>
            </a:blip>
            <a:srcRect l="0" t="0" r="59126" b="0"/>
            <a:stretch>
              <a:fillRect/>
            </a:stretch>
          </p:blipFill>
          <p:spPr>
            <a:xfrm>
              <a:off x="62947" y="29272"/>
              <a:ext cx="755156" cy="4806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age56.png"/>
          <p:cNvPicPr/>
          <p:nvPr/>
        </p:nvPicPr>
        <p:blipFill>
          <a:blip r:embed="rId2">
            <a:extLst/>
          </a:blip>
          <a:srcRect l="33755" t="14083" r="25043" b="19748"/>
          <a:stretch>
            <a:fillRect/>
          </a:stretch>
        </p:blipFill>
        <p:spPr>
          <a:xfrm>
            <a:off x="0" y="4652962"/>
            <a:ext cx="1835150" cy="184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age57.jpg" descr="mapa_final"/>
          <p:cNvPicPr/>
          <p:nvPr/>
        </p:nvPicPr>
        <p:blipFill>
          <a:blip r:embed="rId3">
            <a:extLst/>
          </a:blip>
          <a:srcRect l="6549" t="4594" r="6985" b="1579"/>
          <a:stretch>
            <a:fillRect/>
          </a:stretch>
        </p:blipFill>
        <p:spPr>
          <a:xfrm>
            <a:off x="0" y="-26989"/>
            <a:ext cx="1838325" cy="2808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age58.png"/>
          <p:cNvPicPr/>
          <p:nvPr/>
        </p:nvPicPr>
        <p:blipFill>
          <a:blip r:embed="rId4">
            <a:extLst/>
          </a:blip>
          <a:srcRect l="35820" t="14083" r="19882" b="17875"/>
          <a:stretch>
            <a:fillRect/>
          </a:stretch>
        </p:blipFill>
        <p:spPr>
          <a:xfrm>
            <a:off x="0" y="2820988"/>
            <a:ext cx="1835150" cy="1760537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hape 133"/>
          <p:cNvSpPr/>
          <p:nvPr/>
        </p:nvSpPr>
        <p:spPr>
          <a:xfrm>
            <a:off x="1979613" y="44450"/>
            <a:ext cx="7129462" cy="382275"/>
          </a:xfrm>
          <a:prstGeom prst="rect">
            <a:avLst/>
          </a:prstGeom>
          <a:ln>
            <a:solidFill/>
            <a:miter/>
          </a:ln>
          <a:effectLst>
            <a:outerShdw sx="100000" sy="100000" kx="0" ky="0" algn="b" rotWithShape="0" blurRad="63500" dist="38099" dir="2700000">
              <a:srgbClr val="5F5F5F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200"/>
              </a:spcBef>
              <a:defRPr b="1" sz="2000"/>
            </a:lvl1pPr>
          </a:lstStyle>
          <a:p>
            <a:pPr lvl="0">
              <a:defRPr b="0" sz="1800"/>
            </a:pPr>
            <a:r>
              <a:rPr b="1" sz="2000"/>
              <a:t>ALTERNATIVAS LOCACIONAIS</a:t>
            </a:r>
          </a:p>
        </p:txBody>
      </p:sp>
      <p:sp>
        <p:nvSpPr>
          <p:cNvPr id="134" name="Shape 134"/>
          <p:cNvSpPr/>
          <p:nvPr/>
        </p:nvSpPr>
        <p:spPr>
          <a:xfrm>
            <a:off x="2051050" y="620712"/>
            <a:ext cx="6842125" cy="663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marL="609600" indent="-609600">
              <a:spcBef>
                <a:spcPts val="900"/>
              </a:spcBef>
              <a:defRPr sz="1800"/>
            </a:pPr>
            <a:r>
              <a:rPr b="1" sz="1600">
                <a:latin typeface="Arial"/>
                <a:ea typeface="Arial"/>
                <a:cs typeface="Arial"/>
                <a:sym typeface="Arial"/>
              </a:rPr>
              <a:t>III. LOCAL/EMPREENDIMENTO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lvl="0" marL="609600" indent="-609600">
              <a:spcBef>
                <a:spcPts val="900"/>
              </a:spcBef>
              <a:defRPr sz="1800"/>
            </a:pPr>
            <a:r>
              <a:rPr b="1" sz="1600">
                <a:latin typeface="Arial"/>
                <a:ea typeface="Arial"/>
                <a:cs typeface="Arial"/>
                <a:sym typeface="Arial"/>
              </a:rPr>
              <a:t>Confirmação da área indicada – sondagens e estudo arqueológico</a:t>
            </a:r>
          </a:p>
        </p:txBody>
      </p:sp>
      <p:pic>
        <p:nvPicPr>
          <p:cNvPr id="135" name="image69.png"/>
          <p:cNvPicPr/>
          <p:nvPr/>
        </p:nvPicPr>
        <p:blipFill>
          <a:blip r:embed="rId5">
            <a:extLst/>
          </a:blip>
          <a:srcRect l="36420" t="14083" r="29323" b="15978"/>
          <a:stretch>
            <a:fillRect/>
          </a:stretch>
        </p:blipFill>
        <p:spPr>
          <a:xfrm>
            <a:off x="2051049" y="1484312"/>
            <a:ext cx="3498851" cy="4464051"/>
          </a:xfrm>
          <a:prstGeom prst="rect">
            <a:avLst/>
          </a:prstGeom>
          <a:ln>
            <a:solidFill/>
            <a:miter/>
          </a:ln>
        </p:spPr>
      </p:pic>
      <p:sp>
        <p:nvSpPr>
          <p:cNvPr id="136" name="Shape 136"/>
          <p:cNvSpPr/>
          <p:nvPr/>
        </p:nvSpPr>
        <p:spPr>
          <a:xfrm>
            <a:off x="5795962" y="1628775"/>
            <a:ext cx="3168651" cy="2180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700"/>
              </a:spcBef>
              <a:defRPr b="1" i="1" sz="1200"/>
            </a:lvl1pPr>
          </a:lstStyle>
          <a:p>
            <a:pPr lvl="0">
              <a:defRPr b="0" i="0" sz="1800"/>
            </a:pPr>
            <a:r>
              <a:rPr b="1" i="1" sz="1200"/>
              <a:t>“...A partir dos trabalhos de vistoria e avaliação arqueológica executadas na área a ser impactada pelo Novo Aterro Sanitário do município de São Carlos, não constatamos a presença de vestígios associados a ocupações pretéritas passíveis de serem destruídas pelo desenvolvimento do empreendimento. Porém, na área de influência direta, constatamos a presença de antigas estruturas construtivas já em ruínas e que corresponde à sede da antiga fazenda Felicíssima...”</a:t>
            </a:r>
          </a:p>
        </p:txBody>
      </p:sp>
      <p:pic>
        <p:nvPicPr>
          <p:cNvPr id="137" name="image70.jpeg" descr="Aterro 031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27762" y="4437062"/>
            <a:ext cx="2232026" cy="1670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1" name="Group 141"/>
          <p:cNvGrpSpPr/>
          <p:nvPr/>
        </p:nvGrpSpPr>
        <p:grpSpPr>
          <a:xfrm>
            <a:off x="-36513" y="6309319"/>
            <a:ext cx="9180513" cy="586741"/>
            <a:chOff x="0" y="0"/>
            <a:chExt cx="9180512" cy="586740"/>
          </a:xfrm>
        </p:grpSpPr>
        <p:sp>
          <p:nvSpPr>
            <p:cNvPr id="138" name="Shape 138"/>
            <p:cNvSpPr/>
            <p:nvPr/>
          </p:nvSpPr>
          <p:spPr>
            <a:xfrm>
              <a:off x="36512" y="15974"/>
              <a:ext cx="9144001" cy="532705"/>
            </a:xfrm>
            <a:prstGeom prst="rect">
              <a:avLst/>
            </a:prstGeom>
            <a:solidFill>
              <a:srgbClr val="15280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9" name="Shape 139"/>
            <p:cNvSpPr/>
            <p:nvPr/>
          </p:nvSpPr>
          <p:spPr>
            <a:xfrm>
              <a:off x="0" y="0"/>
              <a:ext cx="9144000" cy="586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Curso de Estudos de Biodiversidade para a Avaliação da Qualidade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Fundamentos e aspectos aplicados da Avaliação de Impacto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11jul2013</a:t>
              </a:r>
            </a:p>
          </p:txBody>
        </p:sp>
        <p:pic>
          <p:nvPicPr>
            <p:cNvPr id="140" name="image5.png"/>
            <p:cNvPicPr/>
            <p:nvPr/>
          </p:nvPicPr>
          <p:blipFill>
            <a:blip r:embed="rId7">
              <a:extLst/>
            </a:blip>
            <a:srcRect l="0" t="0" r="59126" b="0"/>
            <a:stretch>
              <a:fillRect/>
            </a:stretch>
          </p:blipFill>
          <p:spPr>
            <a:xfrm>
              <a:off x="62947" y="29272"/>
              <a:ext cx="755156" cy="4806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56.png"/>
          <p:cNvPicPr/>
          <p:nvPr/>
        </p:nvPicPr>
        <p:blipFill>
          <a:blip r:embed="rId2">
            <a:extLst/>
          </a:blip>
          <a:srcRect l="33755" t="14083" r="25043" b="19748"/>
          <a:stretch>
            <a:fillRect/>
          </a:stretch>
        </p:blipFill>
        <p:spPr>
          <a:xfrm>
            <a:off x="0" y="4652962"/>
            <a:ext cx="1835150" cy="184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57.jpg" descr="mapa_final"/>
          <p:cNvPicPr/>
          <p:nvPr/>
        </p:nvPicPr>
        <p:blipFill>
          <a:blip r:embed="rId3">
            <a:extLst/>
          </a:blip>
          <a:srcRect l="6549" t="4594" r="6985" b="1579"/>
          <a:stretch>
            <a:fillRect/>
          </a:stretch>
        </p:blipFill>
        <p:spPr>
          <a:xfrm>
            <a:off x="0" y="-26989"/>
            <a:ext cx="1838325" cy="2808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58.png"/>
          <p:cNvPicPr/>
          <p:nvPr/>
        </p:nvPicPr>
        <p:blipFill>
          <a:blip r:embed="rId4">
            <a:extLst/>
          </a:blip>
          <a:srcRect l="35820" t="14083" r="19882" b="17875"/>
          <a:stretch>
            <a:fillRect/>
          </a:stretch>
        </p:blipFill>
        <p:spPr>
          <a:xfrm>
            <a:off x="0" y="2820988"/>
            <a:ext cx="1835150" cy="1760537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146"/>
          <p:cNvSpPr/>
          <p:nvPr/>
        </p:nvSpPr>
        <p:spPr>
          <a:xfrm>
            <a:off x="1979613" y="44450"/>
            <a:ext cx="7129462" cy="382275"/>
          </a:xfrm>
          <a:prstGeom prst="rect">
            <a:avLst/>
          </a:prstGeom>
          <a:ln>
            <a:solidFill/>
            <a:miter/>
          </a:ln>
          <a:effectLst>
            <a:outerShdw sx="100000" sy="100000" kx="0" ky="0" algn="b" rotWithShape="0" blurRad="63500" dist="38099" dir="2700000">
              <a:srgbClr val="5F5F5F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200"/>
              </a:spcBef>
              <a:defRPr b="1" sz="2000"/>
            </a:lvl1pPr>
          </a:lstStyle>
          <a:p>
            <a:pPr lvl="0">
              <a:defRPr b="0" sz="1800"/>
            </a:pPr>
            <a:r>
              <a:rPr b="1" sz="2000"/>
              <a:t>DIAGNÓSTICO AMBIENTAL PRELIMINAR</a:t>
            </a:r>
          </a:p>
        </p:txBody>
      </p:sp>
      <p:sp>
        <p:nvSpPr>
          <p:cNvPr id="147" name="Shape 147"/>
          <p:cNvSpPr/>
          <p:nvPr/>
        </p:nvSpPr>
        <p:spPr>
          <a:xfrm>
            <a:off x="2195513" y="765174"/>
            <a:ext cx="6662737" cy="1576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spcBef>
                <a:spcPts val="900"/>
              </a:spcBef>
              <a:defRPr sz="1800"/>
            </a:pPr>
            <a:r>
              <a:rPr b="1" sz="1600"/>
              <a:t>MEIO ANTRÓPICO</a:t>
            </a:r>
            <a:endParaRPr b="1" sz="1600"/>
          </a:p>
          <a:p>
            <a:pPr lvl="0">
              <a:spcBef>
                <a:spcPts val="900"/>
              </a:spcBef>
              <a:defRPr sz="1800"/>
            </a:pPr>
            <a:r>
              <a:rPr sz="1600"/>
              <a:t>Distante da área urbana cerca de 14 km. Acesso à área em boas condições (SP-215 até a vicinal que conduz ao local do empreendimento, e cerca de 1 km em carreador mantido pela usina). Presença de uma única habitação isolada nas cercanias. Área indicada pertencente a grande propriedade rural. Área não situada em ASA. </a:t>
            </a:r>
          </a:p>
        </p:txBody>
      </p:sp>
      <p:pic>
        <p:nvPicPr>
          <p:cNvPr id="148" name="image71.png"/>
          <p:cNvPicPr/>
          <p:nvPr/>
        </p:nvPicPr>
        <p:blipFill>
          <a:blip r:embed="rId5">
            <a:extLst/>
          </a:blip>
          <a:srcRect l="9496" t="17816" r="17792" b="13257"/>
          <a:stretch>
            <a:fillRect/>
          </a:stretch>
        </p:blipFill>
        <p:spPr>
          <a:xfrm>
            <a:off x="3059113" y="2922588"/>
            <a:ext cx="4465637" cy="31638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2" name="Group 152"/>
          <p:cNvGrpSpPr/>
          <p:nvPr/>
        </p:nvGrpSpPr>
        <p:grpSpPr>
          <a:xfrm>
            <a:off x="-36513" y="6309319"/>
            <a:ext cx="9180513" cy="586741"/>
            <a:chOff x="0" y="0"/>
            <a:chExt cx="9180512" cy="586740"/>
          </a:xfrm>
        </p:grpSpPr>
        <p:sp>
          <p:nvSpPr>
            <p:cNvPr id="149" name="Shape 149"/>
            <p:cNvSpPr/>
            <p:nvPr/>
          </p:nvSpPr>
          <p:spPr>
            <a:xfrm>
              <a:off x="36512" y="15974"/>
              <a:ext cx="9144001" cy="532705"/>
            </a:xfrm>
            <a:prstGeom prst="rect">
              <a:avLst/>
            </a:prstGeom>
            <a:solidFill>
              <a:srgbClr val="15280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0" name="Shape 150"/>
            <p:cNvSpPr/>
            <p:nvPr/>
          </p:nvSpPr>
          <p:spPr>
            <a:xfrm>
              <a:off x="0" y="0"/>
              <a:ext cx="9144000" cy="586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Curso de Estudos de Biodiversidade para a Avaliação da Qualidade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Fundamentos e aspectos aplicados da Avaliação de Impacto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11jul2013</a:t>
              </a:r>
            </a:p>
          </p:txBody>
        </p:sp>
        <p:pic>
          <p:nvPicPr>
            <p:cNvPr id="151" name="image5.png"/>
            <p:cNvPicPr/>
            <p:nvPr/>
          </p:nvPicPr>
          <p:blipFill>
            <a:blip r:embed="rId6">
              <a:extLst/>
            </a:blip>
            <a:srcRect l="0" t="0" r="59126" b="0"/>
            <a:stretch>
              <a:fillRect/>
            </a:stretch>
          </p:blipFill>
          <p:spPr>
            <a:xfrm>
              <a:off x="62947" y="29272"/>
              <a:ext cx="755156" cy="4806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56.png"/>
          <p:cNvPicPr/>
          <p:nvPr/>
        </p:nvPicPr>
        <p:blipFill>
          <a:blip r:embed="rId2">
            <a:extLst/>
          </a:blip>
          <a:srcRect l="33755" t="14083" r="25043" b="19748"/>
          <a:stretch>
            <a:fillRect/>
          </a:stretch>
        </p:blipFill>
        <p:spPr>
          <a:xfrm>
            <a:off x="0" y="4652962"/>
            <a:ext cx="1835150" cy="184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57.jpg" descr="mapa_final"/>
          <p:cNvPicPr/>
          <p:nvPr/>
        </p:nvPicPr>
        <p:blipFill>
          <a:blip r:embed="rId3">
            <a:extLst/>
          </a:blip>
          <a:srcRect l="6549" t="4594" r="6985" b="1579"/>
          <a:stretch>
            <a:fillRect/>
          </a:stretch>
        </p:blipFill>
        <p:spPr>
          <a:xfrm>
            <a:off x="0" y="-26989"/>
            <a:ext cx="1838325" cy="2808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58.png"/>
          <p:cNvPicPr/>
          <p:nvPr/>
        </p:nvPicPr>
        <p:blipFill>
          <a:blip r:embed="rId4">
            <a:extLst/>
          </a:blip>
          <a:srcRect l="35820" t="14083" r="19882" b="17875"/>
          <a:stretch>
            <a:fillRect/>
          </a:stretch>
        </p:blipFill>
        <p:spPr>
          <a:xfrm>
            <a:off x="0" y="2820988"/>
            <a:ext cx="1835150" cy="1760537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/>
          <p:nvPr/>
        </p:nvSpPr>
        <p:spPr>
          <a:xfrm>
            <a:off x="1979613" y="44450"/>
            <a:ext cx="7129462" cy="382275"/>
          </a:xfrm>
          <a:prstGeom prst="rect">
            <a:avLst/>
          </a:prstGeom>
          <a:ln>
            <a:solidFill/>
            <a:miter/>
          </a:ln>
          <a:effectLst>
            <a:outerShdw sx="100000" sy="100000" kx="0" ky="0" algn="b" rotWithShape="0" blurRad="63500" dist="38099" dir="2700000">
              <a:srgbClr val="5F5F5F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200"/>
              </a:spcBef>
              <a:defRPr b="1" sz="2000"/>
            </a:lvl1pPr>
          </a:lstStyle>
          <a:p>
            <a:pPr lvl="0">
              <a:defRPr b="0" sz="1800"/>
            </a:pPr>
            <a:r>
              <a:rPr b="1" sz="2000"/>
              <a:t>DIAGNÓSTICO AMBIENTAL PRELIMINAR</a:t>
            </a:r>
          </a:p>
        </p:txBody>
      </p:sp>
      <p:sp>
        <p:nvSpPr>
          <p:cNvPr id="158" name="Shape 158"/>
          <p:cNvSpPr/>
          <p:nvPr/>
        </p:nvSpPr>
        <p:spPr>
          <a:xfrm>
            <a:off x="2195513" y="765174"/>
            <a:ext cx="6662737" cy="1576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spcBef>
                <a:spcPts val="900"/>
              </a:spcBef>
              <a:defRPr sz="1800"/>
            </a:pPr>
            <a:r>
              <a:rPr b="1" sz="1600"/>
              <a:t>MEIO BIOLÓGICO</a:t>
            </a:r>
            <a:endParaRPr b="1" sz="1600"/>
          </a:p>
          <a:p>
            <a:pPr lvl="0">
              <a:spcBef>
                <a:spcPts val="900"/>
              </a:spcBef>
              <a:defRPr sz="1800"/>
            </a:pPr>
            <a:r>
              <a:rPr sz="1600"/>
              <a:t>Região intensamente antropizada, com exploração intensiva para produção de açúcar e álcool. Presença de fragmentos significativos, para os padrões da região, de cerrado e Floresta Estacional Semidecidual. Fauna típica de área antropizada, com presença de espécies de interesse – onça parda, veado, mão pelada, etc. Proximidade com EESCarlos (5 km).</a:t>
            </a:r>
          </a:p>
        </p:txBody>
      </p:sp>
      <p:grpSp>
        <p:nvGrpSpPr>
          <p:cNvPr id="161" name="Group 161"/>
          <p:cNvGrpSpPr/>
          <p:nvPr/>
        </p:nvGrpSpPr>
        <p:grpSpPr>
          <a:xfrm>
            <a:off x="3563937" y="2708275"/>
            <a:ext cx="3743326" cy="3600451"/>
            <a:chOff x="0" y="0"/>
            <a:chExt cx="3743325" cy="3600449"/>
          </a:xfrm>
        </p:grpSpPr>
        <p:pic>
          <p:nvPicPr>
            <p:cNvPr id="159" name="image58.png"/>
            <p:cNvPicPr/>
            <p:nvPr/>
          </p:nvPicPr>
          <p:blipFill>
            <a:blip r:embed="rId4">
              <a:extLst/>
            </a:blip>
            <a:srcRect l="35820" t="14083" r="19882" b="17875"/>
            <a:stretch>
              <a:fillRect/>
            </a:stretch>
          </p:blipFill>
          <p:spPr>
            <a:xfrm>
              <a:off x="0" y="0"/>
              <a:ext cx="3743325" cy="35909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0" name="Shape 160"/>
            <p:cNvSpPr/>
            <p:nvPr/>
          </p:nvSpPr>
          <p:spPr>
            <a:xfrm>
              <a:off x="360362" y="2952750"/>
              <a:ext cx="1223963" cy="647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grpSp>
        <p:nvGrpSpPr>
          <p:cNvPr id="165" name="Group 165"/>
          <p:cNvGrpSpPr/>
          <p:nvPr/>
        </p:nvGrpSpPr>
        <p:grpSpPr>
          <a:xfrm>
            <a:off x="-36513" y="6309319"/>
            <a:ext cx="9180513" cy="586741"/>
            <a:chOff x="0" y="0"/>
            <a:chExt cx="9180512" cy="586740"/>
          </a:xfrm>
        </p:grpSpPr>
        <p:sp>
          <p:nvSpPr>
            <p:cNvPr id="162" name="Shape 162"/>
            <p:cNvSpPr/>
            <p:nvPr/>
          </p:nvSpPr>
          <p:spPr>
            <a:xfrm>
              <a:off x="36512" y="15974"/>
              <a:ext cx="9144001" cy="532705"/>
            </a:xfrm>
            <a:prstGeom prst="rect">
              <a:avLst/>
            </a:prstGeom>
            <a:solidFill>
              <a:srgbClr val="15280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63" name="Shape 163"/>
            <p:cNvSpPr/>
            <p:nvPr/>
          </p:nvSpPr>
          <p:spPr>
            <a:xfrm>
              <a:off x="0" y="0"/>
              <a:ext cx="9144000" cy="586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Curso de Estudos de Biodiversidade para a Avaliação da Qualidade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Fundamentos e aspectos aplicados da Avaliação de Impacto Ambiental</a:t>
              </a:r>
              <a:endParaRPr sz="11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lvl="0" algn="r">
                <a:defRPr sz="1800"/>
              </a:pPr>
              <a:r>
                <a:rPr sz="11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11jul2013</a:t>
              </a:r>
            </a:p>
          </p:txBody>
        </p:sp>
        <p:pic>
          <p:nvPicPr>
            <p:cNvPr id="164" name="image5.png"/>
            <p:cNvPicPr/>
            <p:nvPr/>
          </p:nvPicPr>
          <p:blipFill>
            <a:blip r:embed="rId5">
              <a:extLst/>
            </a:blip>
            <a:srcRect l="0" t="0" r="59126" b="0"/>
            <a:stretch>
              <a:fillRect/>
            </a:stretch>
          </p:blipFill>
          <p:spPr>
            <a:xfrm>
              <a:off x="62947" y="29272"/>
              <a:ext cx="755156" cy="4806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707070"/>
      </a:accent4>
      <a:accent5>
        <a:srgbClr val="AAE2CA"/>
      </a:accent5>
      <a:accent6>
        <a:srgbClr val="2D2DB9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CC99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CC99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707070"/>
      </a:accent4>
      <a:accent5>
        <a:srgbClr val="AAE2CA"/>
      </a:accent5>
      <a:accent6>
        <a:srgbClr val="2D2DB9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CC99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CC99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