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43"/>
  </p:notesMasterIdLst>
  <p:sldIdLst>
    <p:sldId id="1371" r:id="rId2"/>
    <p:sldId id="1239" r:id="rId3"/>
    <p:sldId id="1240" r:id="rId4"/>
    <p:sldId id="1241" r:id="rId5"/>
    <p:sldId id="1105" r:id="rId6"/>
    <p:sldId id="1265" r:id="rId7"/>
    <p:sldId id="1247" r:id="rId8"/>
    <p:sldId id="338" r:id="rId9"/>
    <p:sldId id="1091" r:id="rId10"/>
    <p:sldId id="1090" r:id="rId11"/>
    <p:sldId id="836" r:id="rId12"/>
    <p:sldId id="1267" r:id="rId13"/>
    <p:sldId id="1268" r:id="rId14"/>
    <p:sldId id="1275" r:id="rId15"/>
    <p:sldId id="1133" r:id="rId16"/>
    <p:sldId id="1134" r:id="rId17"/>
    <p:sldId id="1125" r:id="rId18"/>
    <p:sldId id="1346" r:id="rId19"/>
    <p:sldId id="1135" r:id="rId20"/>
    <p:sldId id="1137" r:id="rId21"/>
    <p:sldId id="985" r:id="rId22"/>
    <p:sldId id="1048" r:id="rId23"/>
    <p:sldId id="986" r:id="rId24"/>
    <p:sldId id="1138" r:id="rId25"/>
    <p:sldId id="988" r:id="rId26"/>
    <p:sldId id="1049" r:id="rId27"/>
    <p:sldId id="1050" r:id="rId28"/>
    <p:sldId id="1051" r:id="rId29"/>
    <p:sldId id="1052" r:id="rId30"/>
    <p:sldId id="990" r:id="rId31"/>
    <p:sldId id="1053" r:id="rId32"/>
    <p:sldId id="1139" r:id="rId33"/>
    <p:sldId id="993" r:id="rId34"/>
    <p:sldId id="1054" r:id="rId35"/>
    <p:sldId id="1055" r:id="rId36"/>
    <p:sldId id="998" r:id="rId37"/>
    <p:sldId id="1140" r:id="rId38"/>
    <p:sldId id="999" r:id="rId39"/>
    <p:sldId id="1003" r:id="rId40"/>
    <p:sldId id="1004" r:id="rId41"/>
    <p:sldId id="1141" r:id="rId42"/>
    <p:sldId id="1005" r:id="rId43"/>
    <p:sldId id="1006" r:id="rId44"/>
    <p:sldId id="1142" r:id="rId45"/>
    <p:sldId id="1008" r:id="rId46"/>
    <p:sldId id="1009" r:id="rId47"/>
    <p:sldId id="1343" r:id="rId48"/>
    <p:sldId id="1344" r:id="rId49"/>
    <p:sldId id="1143" r:id="rId50"/>
    <p:sldId id="1011" r:id="rId51"/>
    <p:sldId id="1012" r:id="rId52"/>
    <p:sldId id="1155" r:id="rId53"/>
    <p:sldId id="1156" r:id="rId54"/>
    <p:sldId id="1157" r:id="rId55"/>
    <p:sldId id="1158" r:id="rId56"/>
    <p:sldId id="1159" r:id="rId57"/>
    <p:sldId id="1160" r:id="rId58"/>
    <p:sldId id="1161" r:id="rId59"/>
    <p:sldId id="1162" r:id="rId60"/>
    <p:sldId id="1163" r:id="rId61"/>
    <p:sldId id="1164" r:id="rId62"/>
    <p:sldId id="1165" r:id="rId63"/>
    <p:sldId id="1166" r:id="rId64"/>
    <p:sldId id="1167" r:id="rId65"/>
    <p:sldId id="1168" r:id="rId66"/>
    <p:sldId id="1169" r:id="rId67"/>
    <p:sldId id="1171" r:id="rId68"/>
    <p:sldId id="1172" r:id="rId69"/>
    <p:sldId id="1263" r:id="rId70"/>
    <p:sldId id="1145" r:id="rId71"/>
    <p:sldId id="1324" r:id="rId72"/>
    <p:sldId id="868" r:id="rId73"/>
    <p:sldId id="1072" r:id="rId74"/>
    <p:sldId id="1372" r:id="rId75"/>
    <p:sldId id="1320" r:id="rId76"/>
    <p:sldId id="1370" r:id="rId77"/>
    <p:sldId id="1322" r:id="rId78"/>
    <p:sldId id="1269" r:id="rId79"/>
    <p:sldId id="1270" r:id="rId80"/>
    <p:sldId id="1271" r:id="rId81"/>
    <p:sldId id="1272" r:id="rId82"/>
    <p:sldId id="1273" r:id="rId83"/>
    <p:sldId id="1274" r:id="rId84"/>
    <p:sldId id="1276" r:id="rId85"/>
    <p:sldId id="1277" r:id="rId86"/>
    <p:sldId id="1278" r:id="rId87"/>
    <p:sldId id="1279" r:id="rId88"/>
    <p:sldId id="1280" r:id="rId89"/>
    <p:sldId id="1281" r:id="rId90"/>
    <p:sldId id="1282" r:id="rId91"/>
    <p:sldId id="1283" r:id="rId92"/>
    <p:sldId id="1284" r:id="rId93"/>
    <p:sldId id="1285" r:id="rId94"/>
    <p:sldId id="1286" r:id="rId95"/>
    <p:sldId id="1287" r:id="rId96"/>
    <p:sldId id="1288" r:id="rId97"/>
    <p:sldId id="1289" r:id="rId98"/>
    <p:sldId id="1290" r:id="rId99"/>
    <p:sldId id="1291" r:id="rId100"/>
    <p:sldId id="1292" r:id="rId101"/>
    <p:sldId id="1293" r:id="rId102"/>
    <p:sldId id="1294" r:id="rId103"/>
    <p:sldId id="1295" r:id="rId104"/>
    <p:sldId id="1296" r:id="rId105"/>
    <p:sldId id="1297" r:id="rId106"/>
    <p:sldId id="1298" r:id="rId107"/>
    <p:sldId id="1299" r:id="rId108"/>
    <p:sldId id="1300" r:id="rId109"/>
    <p:sldId id="1301" r:id="rId110"/>
    <p:sldId id="1302" r:id="rId111"/>
    <p:sldId id="1303" r:id="rId112"/>
    <p:sldId id="1304" r:id="rId113"/>
    <p:sldId id="1305" r:id="rId114"/>
    <p:sldId id="1306" r:id="rId115"/>
    <p:sldId id="1307" r:id="rId116"/>
    <p:sldId id="1308" r:id="rId117"/>
    <p:sldId id="1309" r:id="rId118"/>
    <p:sldId id="1310" r:id="rId119"/>
    <p:sldId id="1311" r:id="rId120"/>
    <p:sldId id="1312" r:id="rId121"/>
    <p:sldId id="1313" r:id="rId122"/>
    <p:sldId id="1314" r:id="rId123"/>
    <p:sldId id="1315" r:id="rId124"/>
    <p:sldId id="1325" r:id="rId125"/>
    <p:sldId id="1326" r:id="rId126"/>
    <p:sldId id="1327" r:id="rId127"/>
    <p:sldId id="1328" r:id="rId128"/>
    <p:sldId id="1329" r:id="rId129"/>
    <p:sldId id="1330" r:id="rId130"/>
    <p:sldId id="1331" r:id="rId131"/>
    <p:sldId id="1332" r:id="rId132"/>
    <p:sldId id="1333" r:id="rId133"/>
    <p:sldId id="1334" r:id="rId134"/>
    <p:sldId id="1335" r:id="rId135"/>
    <p:sldId id="1336" r:id="rId136"/>
    <p:sldId id="1337" r:id="rId137"/>
    <p:sldId id="1338" r:id="rId138"/>
    <p:sldId id="1339" r:id="rId139"/>
    <p:sldId id="1340" r:id="rId140"/>
    <p:sldId id="1341" r:id="rId141"/>
    <p:sldId id="1342" r:id="rId142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9900"/>
    <a:srgbClr val="FFFF66"/>
    <a:srgbClr val="33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>
      <p:cViewPr varScale="1">
        <p:scale>
          <a:sx n="100" d="100"/>
          <a:sy n="100" d="100"/>
        </p:scale>
        <p:origin x="15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594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-347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3.xml"/><Relationship Id="rId1" Type="http://schemas.openxmlformats.org/officeDocument/2006/relationships/slide" Target="slides/slide7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</a:p>
      </dgm:t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/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 Informações ao viajante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FF04DA8-94D6-4892-8301-F31E68D5391D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2. Operações e gerenciamento de tráfego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AA1AB69E-EB94-48BC-BE4A-86CDEDD783D1}" type="par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70921F5-C7EC-4C28-937E-8DEF277CD96C}" type="sib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D2FDD07-9394-4180-BCEC-BA66D98AAAD4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3. Veículo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83C9111-229F-4EE5-A960-F0F42274C5A2}" type="par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19AC1C4-6FB7-4F44-BC77-0C9DDD9E9B9D}" type="sib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E2269B2-8D6E-4660-BC25-BB4BE19E1EF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 Transporte de cargas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C30C5B5B-7118-4BDF-BEB2-B7871DFF1CA9}" type="parTrans" cxnId="{99CC1505-6EA4-4A91-9A7C-D255BDE96F1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6AB285E-CC0F-4ECC-ADB4-7323A9D33634}" type="sibTrans" cxnId="{99CC1505-6EA4-4A91-9A7C-D255BDE96F1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6BE77FA9-95F7-4971-8AC9-467BF231A985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8. Segurança pessoal relacionada ao transporte rodoviário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EC386EB-B1CC-4BA8-BDB4-A35D39A74DCF}" type="parTrans" cxnId="{FC4AB90C-3C3C-4D30-9AD5-465673A3F98F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DEBF69E-24A4-462B-AC95-EA215902EF69}" type="sibTrans" cxnId="{FC4AB90C-3C3C-4D30-9AD5-465673A3F98F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9AC8507-29DE-471A-8919-F143A6E544FC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7. Pagamento eletrônico relacionado ao transporte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30FC4A56-8B20-4564-AC53-A333D1BB42A9}" type="par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6AE29BB-0169-4344-9D25-126D7791B2BD}" type="sib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FCE21EB-63C6-4CBD-B73E-887802C7B528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 Emergência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530DF68F-04B6-4722-A795-92B5E47A3990}" type="parTrans" cxnId="{F8B6EBE8-3D36-437B-80F3-8EB0884CB8DC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0F666A45-16BC-47AE-9E5B-D2EB8E3FF6D6}" type="sibTrans" cxnId="{F8B6EBE8-3D36-437B-80F3-8EB0884CB8DC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BF3DA71-4746-4008-BC7A-609578265D55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5. Transporte público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6F474204-C3EE-41A8-AA99-20F8F5B2C986}" type="par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288E097-5705-4681-B39C-C5318E524560}" type="sib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85015070-62A0-415E-B803-F729F430F54A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12. Gerenciamento dos dados de ITS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DFB133D2-D806-4D5C-AC8F-61BE5EF875B6}" type="parTrans" cxnId="{C995BC13-5E6C-4D72-A858-DD9E2698D487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81E3745-A169-4A56-B24E-66D669B7BDF0}" type="sibTrans" cxnId="{C995BC13-5E6C-4D72-A858-DD9E2698D487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E6AB52A-08A4-4785-81D1-DC803876969E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11. Segurança nacional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9D12CE20-8920-4C35-8E38-822DE56E097E}" type="parTrans" cxnId="{A5979AD0-950B-4BAF-BAF1-F11319C8DD70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57BF6338-05D3-4C97-A37A-5ACDB39B9D64}" type="sibTrans" cxnId="{A5979AD0-950B-4BAF-BAF1-F11319C8DD70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2154D55-8652-4AAF-8BD0-3FE53311EC6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 Gerenciamento e coordenação de resposta a desastres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35C37A17-D2D4-4D60-BEFF-3DA489BA83C4}" type="parTrans" cxnId="{8BA88F25-A724-428D-8441-4CA14ADB29CE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613F46A-4A6B-4F71-8FCE-1182709E4B9E}" type="sibTrans" cxnId="{8BA88F25-A724-428D-8441-4CA14ADB29CE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D8E0D62-FEB6-4107-9B52-486E326CBCEB}">
      <dgm:prSet phldrT="[Texto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9. Monitoramento das condições climáticas e ambientais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2C71D70-02C3-4D4A-8841-C7F5CB110C93}" type="par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C7213BD-558C-4C25-93C4-0D32B627B25A}" type="sib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4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6FE8509D-C136-46E2-A20E-F026E95535C6}" type="pres">
      <dgm:prSet presAssocID="{BBF3DA71-4746-4008-BC7A-609578265D55}" presName="vertThree" presStyleCnt="0"/>
      <dgm:spPr/>
      <dgm:t>
        <a:bodyPr/>
        <a:lstStyle/>
        <a:p>
          <a:endParaRPr lang="pt-BR"/>
        </a:p>
      </dgm:t>
    </dgm:pt>
    <dgm:pt modelId="{46059326-4E84-40C9-ACCE-F7372A8F37BA}" type="pres">
      <dgm:prSet presAssocID="{BBF3DA71-4746-4008-BC7A-609578265D55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209291CE-D0DA-4B8A-B735-72E2C233CF21}" type="pres">
      <dgm:prSet presAssocID="{BBF3DA71-4746-4008-BC7A-609578265D55}" presName="parTransThree" presStyleCnt="0"/>
      <dgm:spPr/>
      <dgm:t>
        <a:bodyPr/>
        <a:lstStyle/>
        <a:p>
          <a:endParaRPr lang="pt-BR"/>
        </a:p>
      </dgm:t>
    </dgm:pt>
    <dgm:pt modelId="{DF9AA8F9-D8D4-429E-A400-7207B7F0D5B6}" type="pres">
      <dgm:prSet presAssocID="{BBF3DA71-4746-4008-BC7A-609578265D55}" presName="horzThree" presStyleCnt="0"/>
      <dgm:spPr/>
      <dgm:t>
        <a:bodyPr/>
        <a:lstStyle/>
        <a:p>
          <a:endParaRPr lang="pt-BR"/>
        </a:p>
      </dgm:t>
    </dgm:pt>
    <dgm:pt modelId="{9E6A1A5D-AFA8-4745-81F8-2B145035418E}" type="pres">
      <dgm:prSet presAssocID="{7D8E0D62-FEB6-4107-9B52-486E326CBCEB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4F4600-B6C4-4AF9-8B05-D7FB2C1CBF94}" type="pres">
      <dgm:prSet presAssocID="{7D8E0D62-FEB6-4107-9B52-486E326CBCEB}" presName="txFour" presStyleLbl="node4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D8A7A66-663A-4E06-A891-81BB1F24BA19}" type="pres">
      <dgm:prSet presAssocID="{7D8E0D62-FEB6-4107-9B52-486E326CBCEB}" presName="horzFour" presStyleCnt="0"/>
      <dgm:spPr/>
      <dgm:t>
        <a:bodyPr/>
        <a:lstStyle/>
        <a:p>
          <a:endParaRPr lang="pt-BR"/>
        </a:p>
      </dgm:t>
    </dgm:pt>
    <dgm:pt modelId="{6A9022C6-B94A-49DE-BD64-D5363E27B097}" type="pres">
      <dgm:prSet presAssocID="{D2FCD1FF-A210-425D-972A-341E7E907232}" presName="sibSpaceTwo" presStyleCnt="0"/>
      <dgm:spPr/>
      <dgm:t>
        <a:bodyPr/>
        <a:lstStyle/>
        <a:p>
          <a:endParaRPr lang="pt-BR"/>
        </a:p>
      </dgm:t>
    </dgm:pt>
    <dgm:pt modelId="{A2E9A929-F416-4749-AF0F-D8BBE4A36F48}" type="pres">
      <dgm:prSet presAssocID="{4FF04DA8-94D6-4892-8301-F31E68D5391D}" presName="vertTwo" presStyleCnt="0"/>
      <dgm:spPr/>
      <dgm:t>
        <a:bodyPr/>
        <a:lstStyle/>
        <a:p>
          <a:endParaRPr lang="pt-BR"/>
        </a:p>
      </dgm:t>
    </dgm:pt>
    <dgm:pt modelId="{800E0885-D1E0-48B7-8293-A93DDBEE55BB}" type="pres">
      <dgm:prSet presAssocID="{4FF04DA8-94D6-4892-8301-F31E68D5391D}" presName="txTwo" presStyleLbl="node2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41600E72-DA0E-435E-ABC3-F2A28C383F1F}" type="pres">
      <dgm:prSet presAssocID="{4FF04DA8-94D6-4892-8301-F31E68D5391D}" presName="parTransTwo" presStyleCnt="0"/>
      <dgm:spPr/>
      <dgm:t>
        <a:bodyPr/>
        <a:lstStyle/>
        <a:p>
          <a:endParaRPr lang="pt-BR"/>
        </a:p>
      </dgm:t>
    </dgm:pt>
    <dgm:pt modelId="{31764A16-B902-4917-932F-2218DAB49CAA}" type="pres">
      <dgm:prSet presAssocID="{4FF04DA8-94D6-4892-8301-F31E68D5391D}" presName="horzTwo" presStyleCnt="0"/>
      <dgm:spPr/>
      <dgm:t>
        <a:bodyPr/>
        <a:lstStyle/>
        <a:p>
          <a:endParaRPr lang="pt-BR"/>
        </a:p>
      </dgm:t>
    </dgm:pt>
    <dgm:pt modelId="{BE6E0695-4AFB-4A9E-8B3E-24525701574B}" type="pres">
      <dgm:prSet presAssocID="{2FCE21EB-63C6-4CBD-B73E-887802C7B528}" presName="vertThree" presStyleCnt="0"/>
      <dgm:spPr/>
      <dgm:t>
        <a:bodyPr/>
        <a:lstStyle/>
        <a:p>
          <a:endParaRPr lang="pt-BR"/>
        </a:p>
      </dgm:t>
    </dgm:pt>
    <dgm:pt modelId="{E8DD0D87-DBBC-4228-B047-5000FE21ECD1}" type="pres">
      <dgm:prSet presAssocID="{2FCE21EB-63C6-4CBD-B73E-887802C7B528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63E59289-04DF-46AF-8FDB-26ED05148C42}" type="pres">
      <dgm:prSet presAssocID="{2FCE21EB-63C6-4CBD-B73E-887802C7B528}" presName="parTransThree" presStyleCnt="0"/>
      <dgm:spPr/>
      <dgm:t>
        <a:bodyPr/>
        <a:lstStyle/>
        <a:p>
          <a:endParaRPr lang="pt-BR"/>
        </a:p>
      </dgm:t>
    </dgm:pt>
    <dgm:pt modelId="{E31EB877-C3B9-46CA-97FB-0A003BE548C0}" type="pres">
      <dgm:prSet presAssocID="{2FCE21EB-63C6-4CBD-B73E-887802C7B528}" presName="horzThree" presStyleCnt="0"/>
      <dgm:spPr/>
      <dgm:t>
        <a:bodyPr/>
        <a:lstStyle/>
        <a:p>
          <a:endParaRPr lang="pt-BR"/>
        </a:p>
      </dgm:t>
    </dgm:pt>
    <dgm:pt modelId="{E40BA649-1EC0-4592-B3A1-D5572E2F3343}" type="pres">
      <dgm:prSet presAssocID="{B2154D55-8652-4AAF-8BD0-3FE53311EC6F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CA0313C-8279-4A1F-8F40-29DF4201B7F8}" type="pres">
      <dgm:prSet presAssocID="{B2154D55-8652-4AAF-8BD0-3FE53311EC6F}" presName="txFour" presStyleLbl="node4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61AA7A43-3098-401E-88E8-C5AA7AB1CEAA}" type="pres">
      <dgm:prSet presAssocID="{B2154D55-8652-4AAF-8BD0-3FE53311EC6F}" presName="horzFour" presStyleCnt="0"/>
      <dgm:spPr/>
      <dgm:t>
        <a:bodyPr/>
        <a:lstStyle/>
        <a:p>
          <a:endParaRPr lang="pt-BR"/>
        </a:p>
      </dgm:t>
    </dgm:pt>
    <dgm:pt modelId="{653674FA-A59E-4A94-9ED0-D5DC2E312CA9}" type="pres">
      <dgm:prSet presAssocID="{270921F5-C7EC-4C28-937E-8DEF277CD96C}" presName="sibSpaceTwo" presStyleCnt="0"/>
      <dgm:spPr/>
      <dgm:t>
        <a:bodyPr/>
        <a:lstStyle/>
        <a:p>
          <a:endParaRPr lang="pt-BR"/>
        </a:p>
      </dgm:t>
    </dgm:pt>
    <dgm:pt modelId="{10F955A5-24C1-4293-89EB-D981754C0971}" type="pres">
      <dgm:prSet presAssocID="{FD2FDD07-9394-4180-BCEC-BA66D98AAAD4}" presName="vertTwo" presStyleCnt="0"/>
      <dgm:spPr/>
      <dgm:t>
        <a:bodyPr/>
        <a:lstStyle/>
        <a:p>
          <a:endParaRPr lang="pt-BR"/>
        </a:p>
      </dgm:t>
    </dgm:pt>
    <dgm:pt modelId="{932182CC-AB92-4494-BEA8-03C84DBCF17A}" type="pres">
      <dgm:prSet presAssocID="{FD2FDD07-9394-4180-BCEC-BA66D98AAAD4}" presName="txTwo" presStyleLbl="node2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96F4414-B614-4662-9661-3858EA91ADE5}" type="pres">
      <dgm:prSet presAssocID="{FD2FDD07-9394-4180-BCEC-BA66D98AAAD4}" presName="parTransTwo" presStyleCnt="0"/>
      <dgm:spPr/>
      <dgm:t>
        <a:bodyPr/>
        <a:lstStyle/>
        <a:p>
          <a:endParaRPr lang="pt-BR"/>
        </a:p>
      </dgm:t>
    </dgm:pt>
    <dgm:pt modelId="{7659943D-879F-4ABC-ACD6-009E62EA2062}" type="pres">
      <dgm:prSet presAssocID="{FD2FDD07-9394-4180-BCEC-BA66D98AAAD4}" presName="horzTwo" presStyleCnt="0"/>
      <dgm:spPr/>
      <dgm:t>
        <a:bodyPr/>
        <a:lstStyle/>
        <a:p>
          <a:endParaRPr lang="pt-BR"/>
        </a:p>
      </dgm:t>
    </dgm:pt>
    <dgm:pt modelId="{7A4620AD-F3EC-4614-B739-53FE75794528}" type="pres">
      <dgm:prSet presAssocID="{49AC8507-29DE-471A-8919-F143A6E544FC}" presName="vertThree" presStyleCnt="0"/>
      <dgm:spPr/>
      <dgm:t>
        <a:bodyPr/>
        <a:lstStyle/>
        <a:p>
          <a:endParaRPr lang="pt-BR"/>
        </a:p>
      </dgm:t>
    </dgm:pt>
    <dgm:pt modelId="{FC9F6CF2-7AF4-42B9-A4EC-7A61D0551C55}" type="pres">
      <dgm:prSet presAssocID="{49AC8507-29DE-471A-8919-F143A6E544FC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72217245-D0EE-42F2-9DD1-BD7DEA766310}" type="pres">
      <dgm:prSet presAssocID="{49AC8507-29DE-471A-8919-F143A6E544FC}" presName="parTransThree" presStyleCnt="0"/>
      <dgm:spPr/>
      <dgm:t>
        <a:bodyPr/>
        <a:lstStyle/>
        <a:p>
          <a:endParaRPr lang="pt-BR"/>
        </a:p>
      </dgm:t>
    </dgm:pt>
    <dgm:pt modelId="{B54732DD-64F3-457F-93DF-7CC3493D7108}" type="pres">
      <dgm:prSet presAssocID="{49AC8507-29DE-471A-8919-F143A6E544FC}" presName="horzThree" presStyleCnt="0"/>
      <dgm:spPr/>
      <dgm:t>
        <a:bodyPr/>
        <a:lstStyle/>
        <a:p>
          <a:endParaRPr lang="pt-BR"/>
        </a:p>
      </dgm:t>
    </dgm:pt>
    <dgm:pt modelId="{687972BF-BD37-4A64-8633-10A7F2712355}" type="pres">
      <dgm:prSet presAssocID="{3E6AB52A-08A4-4785-81D1-DC803876969E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D1D94DD-7184-4A42-B78C-E7484B436964}" type="pres">
      <dgm:prSet presAssocID="{3E6AB52A-08A4-4785-81D1-DC803876969E}" presName="txFour" presStyleLbl="node4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D91A2F5-90C7-4997-86F8-16432625C6C1}" type="pres">
      <dgm:prSet presAssocID="{3E6AB52A-08A4-4785-81D1-DC803876969E}" presName="horzFour" presStyleCnt="0"/>
      <dgm:spPr/>
      <dgm:t>
        <a:bodyPr/>
        <a:lstStyle/>
        <a:p>
          <a:endParaRPr lang="pt-BR"/>
        </a:p>
      </dgm:t>
    </dgm:pt>
    <dgm:pt modelId="{F5F5888D-4F52-4A46-BC3A-BEC0A6AB0CBC}" type="pres">
      <dgm:prSet presAssocID="{C19AC1C4-6FB7-4F44-BC77-0C9DDD9E9B9D}" presName="sibSpaceTwo" presStyleCnt="0"/>
      <dgm:spPr/>
      <dgm:t>
        <a:bodyPr/>
        <a:lstStyle/>
        <a:p>
          <a:endParaRPr lang="pt-BR"/>
        </a:p>
      </dgm:t>
    </dgm:pt>
    <dgm:pt modelId="{A04C7F92-CBC9-41B0-B36F-9FF2D5DB50BA}" type="pres">
      <dgm:prSet presAssocID="{1E2269B2-8D6E-4660-BC25-BB4BE19E1EFC}" presName="vertTwo" presStyleCnt="0"/>
      <dgm:spPr/>
      <dgm:t>
        <a:bodyPr/>
        <a:lstStyle/>
        <a:p>
          <a:endParaRPr lang="pt-BR"/>
        </a:p>
      </dgm:t>
    </dgm:pt>
    <dgm:pt modelId="{4B2EE3D1-AD38-4761-B24E-2DF3A83407D0}" type="pres">
      <dgm:prSet presAssocID="{1E2269B2-8D6E-4660-BC25-BB4BE19E1EFC}" presName="txTwo" presStyleLbl="node2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9E9166C-54AD-452D-81AB-84A9DF3DB38A}" type="pres">
      <dgm:prSet presAssocID="{1E2269B2-8D6E-4660-BC25-BB4BE19E1EFC}" presName="parTransTwo" presStyleCnt="0"/>
      <dgm:spPr/>
      <dgm:t>
        <a:bodyPr/>
        <a:lstStyle/>
        <a:p>
          <a:endParaRPr lang="pt-BR"/>
        </a:p>
      </dgm:t>
    </dgm:pt>
    <dgm:pt modelId="{08574F03-A8F1-4C15-B100-BAE86C135EC1}" type="pres">
      <dgm:prSet presAssocID="{1E2269B2-8D6E-4660-BC25-BB4BE19E1EFC}" presName="horzTwo" presStyleCnt="0"/>
      <dgm:spPr/>
      <dgm:t>
        <a:bodyPr/>
        <a:lstStyle/>
        <a:p>
          <a:endParaRPr lang="pt-BR"/>
        </a:p>
      </dgm:t>
    </dgm:pt>
    <dgm:pt modelId="{608D9123-6544-42EB-8919-8965B4A087FE}" type="pres">
      <dgm:prSet presAssocID="{6BE77FA9-95F7-4971-8AC9-467BF231A985}" presName="vertThree" presStyleCnt="0"/>
      <dgm:spPr/>
      <dgm:t>
        <a:bodyPr/>
        <a:lstStyle/>
        <a:p>
          <a:endParaRPr lang="pt-BR"/>
        </a:p>
      </dgm:t>
    </dgm:pt>
    <dgm:pt modelId="{66679A9F-E2DD-46E6-9CA0-7C321406C132}" type="pres">
      <dgm:prSet presAssocID="{6BE77FA9-95F7-4971-8AC9-467BF231A985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5F413B28-C7C4-4C0C-A54E-9EBE81779D02}" type="pres">
      <dgm:prSet presAssocID="{6BE77FA9-95F7-4971-8AC9-467BF231A985}" presName="parTransThree" presStyleCnt="0"/>
      <dgm:spPr/>
      <dgm:t>
        <a:bodyPr/>
        <a:lstStyle/>
        <a:p>
          <a:endParaRPr lang="pt-BR"/>
        </a:p>
      </dgm:t>
    </dgm:pt>
    <dgm:pt modelId="{00242D05-6B52-406F-B3C3-DADFB2C611AB}" type="pres">
      <dgm:prSet presAssocID="{6BE77FA9-95F7-4971-8AC9-467BF231A985}" presName="horzThree" presStyleCnt="0"/>
      <dgm:spPr/>
      <dgm:t>
        <a:bodyPr/>
        <a:lstStyle/>
        <a:p>
          <a:endParaRPr lang="pt-BR"/>
        </a:p>
      </dgm:t>
    </dgm:pt>
    <dgm:pt modelId="{74BBE74E-FE08-437F-A40C-5509836FE9E2}" type="pres">
      <dgm:prSet presAssocID="{85015070-62A0-415E-B803-F729F430F54A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D8F3CD5-5A3B-407B-AD9B-B5E5FF8F9BC5}" type="pres">
      <dgm:prSet presAssocID="{85015070-62A0-415E-B803-F729F430F54A}" presName="txFour" presStyleLbl="node4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EBC5E96C-03BB-49BB-BFCF-CDDED29303C2}" type="pres">
      <dgm:prSet presAssocID="{85015070-62A0-415E-B803-F729F430F54A}" presName="horzFour" presStyleCnt="0"/>
      <dgm:spPr/>
      <dgm:t>
        <a:bodyPr/>
        <a:lstStyle/>
        <a:p>
          <a:endParaRPr lang="pt-BR"/>
        </a:p>
      </dgm:t>
    </dgm:pt>
  </dgm:ptLst>
  <dgm:cxnLst>
    <dgm:cxn modelId="{3CB0EECA-D352-4849-9541-2328BCD985C5}" type="presOf" srcId="{B2154D55-8652-4AAF-8BD0-3FE53311EC6F}" destId="{3CA0313C-8279-4A1F-8F40-29DF4201B7F8}" srcOrd="0" destOrd="0" presId="urn:microsoft.com/office/officeart/2005/8/layout/hierarchy4"/>
    <dgm:cxn modelId="{F7C3E6FB-CCC4-44E9-8AA6-6A0AD155429C}" type="presOf" srcId="{2F428BD0-8D22-4A9F-AD7E-323421F896E5}" destId="{264F666A-735E-4771-AE7F-A85EB98F275E}" srcOrd="0" destOrd="0" presId="urn:microsoft.com/office/officeart/2005/8/layout/hierarchy4"/>
    <dgm:cxn modelId="{1B4B71A6-F467-4F27-92ED-1F8B1D4620A7}" type="presOf" srcId="{FD2FDD07-9394-4180-BCEC-BA66D98AAAD4}" destId="{932182CC-AB92-4494-BEA8-03C84DBCF17A}" srcOrd="0" destOrd="0" presId="urn:microsoft.com/office/officeart/2005/8/layout/hierarchy4"/>
    <dgm:cxn modelId="{C7C477CE-5662-4C6F-9A9A-F6A09FA652BF}" type="presOf" srcId="{4FF04DA8-94D6-4892-8301-F31E68D5391D}" destId="{800E0885-D1E0-48B7-8293-A93DDBEE55BB}" srcOrd="0" destOrd="0" presId="urn:microsoft.com/office/officeart/2005/8/layout/hierarchy4"/>
    <dgm:cxn modelId="{A5979AD0-950B-4BAF-BAF1-F11319C8DD70}" srcId="{49AC8507-29DE-471A-8919-F143A6E544FC}" destId="{3E6AB52A-08A4-4785-81D1-DC803876969E}" srcOrd="0" destOrd="0" parTransId="{9D12CE20-8920-4C35-8E38-822DE56E097E}" sibTransId="{57BF6338-05D3-4C97-A37A-5ACDB39B9D64}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651D5881-F1D5-430A-8F59-742D2FC05697}" type="presOf" srcId="{1E2269B2-8D6E-4660-BC25-BB4BE19E1EFC}" destId="{4B2EE3D1-AD38-4761-B24E-2DF3A83407D0}" srcOrd="0" destOrd="0" presId="urn:microsoft.com/office/officeart/2005/8/layout/hierarchy4"/>
    <dgm:cxn modelId="{ABEA5628-6C68-4D44-8BF8-581B730B87F5}" srcId="{6BB98AD0-17CB-4F44-83B6-EC860924DC28}" destId="{FD2FDD07-9394-4180-BCEC-BA66D98AAAD4}" srcOrd="2" destOrd="0" parTransId="{B83C9111-229F-4EE5-A960-F0F42274C5A2}" sibTransId="{C19AC1C4-6FB7-4F44-BC77-0C9DDD9E9B9D}"/>
    <dgm:cxn modelId="{C995BC13-5E6C-4D72-A858-DD9E2698D487}" srcId="{6BE77FA9-95F7-4971-8AC9-467BF231A985}" destId="{85015070-62A0-415E-B803-F729F430F54A}" srcOrd="0" destOrd="0" parTransId="{DFB133D2-D806-4D5C-AC8F-61BE5EF875B6}" sibTransId="{981E3745-A169-4A56-B24E-66D669B7BDF0}"/>
    <dgm:cxn modelId="{81F16903-5749-4CCA-9AAE-D83B4A08D6C0}" type="presOf" srcId="{6BE77FA9-95F7-4971-8AC9-467BF231A985}" destId="{66679A9F-E2DD-46E6-9CA0-7C321406C132}" srcOrd="0" destOrd="0" presId="urn:microsoft.com/office/officeart/2005/8/layout/hierarchy4"/>
    <dgm:cxn modelId="{33E81D13-1866-42D2-A547-C68DCF4E82A4}" srcId="{6BB98AD0-17CB-4F44-83B6-EC860924DC28}" destId="{4FF04DA8-94D6-4892-8301-F31E68D5391D}" srcOrd="1" destOrd="0" parTransId="{AA1AB69E-EB94-48BC-BE4A-86CDEDD783D1}" sibTransId="{270921F5-C7EC-4C28-937E-8DEF277CD96C}"/>
    <dgm:cxn modelId="{D9B48B34-4557-4CC7-9E21-7A44AA2FFA87}" type="presOf" srcId="{BBF3DA71-4746-4008-BC7A-609578265D55}" destId="{46059326-4E84-40C9-ACCE-F7372A8F37BA}" srcOrd="0" destOrd="0" presId="urn:microsoft.com/office/officeart/2005/8/layout/hierarchy4"/>
    <dgm:cxn modelId="{02112A10-0652-453A-8D31-D7E8E3AC33DA}" type="presOf" srcId="{85015070-62A0-415E-B803-F729F430F54A}" destId="{CD8F3CD5-5A3B-407B-AD9B-B5E5FF8F9BC5}" srcOrd="0" destOrd="0" presId="urn:microsoft.com/office/officeart/2005/8/layout/hierarchy4"/>
    <dgm:cxn modelId="{146E5B3E-110F-437F-A9EF-F4F571912B64}" srcId="{BBF3DA71-4746-4008-BC7A-609578265D55}" destId="{7D8E0D62-FEB6-4107-9B52-486E326CBCEB}" srcOrd="0" destOrd="0" parTransId="{B2C71D70-02C3-4D4A-8841-C7F5CB110C93}" sibTransId="{EC7213BD-558C-4C25-93C4-0D32B627B25A}"/>
    <dgm:cxn modelId="{E7651330-A747-4183-AB68-ABD03AAD715B}" type="presOf" srcId="{BC1E8C24-BB00-454A-93A3-040CD8E7AED6}" destId="{FB3C0A1D-AF9A-4B06-AE4A-C3B37771AEFB}" srcOrd="0" destOrd="0" presId="urn:microsoft.com/office/officeart/2005/8/layout/hierarchy4"/>
    <dgm:cxn modelId="{D0DAD316-5E8F-40BD-A691-C3C306B8CE7F}" type="presOf" srcId="{7D8E0D62-FEB6-4107-9B52-486E326CBCEB}" destId="{474F4600-B6C4-4AF9-8B05-D7FB2C1CBF94}" srcOrd="0" destOrd="0" presId="urn:microsoft.com/office/officeart/2005/8/layout/hierarchy4"/>
    <dgm:cxn modelId="{95834585-DEF7-49D2-9559-4DE9E023F862}" srcId="{BC1E8C24-BB00-454A-93A3-040CD8E7AED6}" destId="{BBF3DA71-4746-4008-BC7A-609578265D55}" srcOrd="0" destOrd="0" parTransId="{6F474204-C3EE-41A8-AA99-20F8F5B2C986}" sibTransId="{E288E097-5705-4681-B39C-C5318E524560}"/>
    <dgm:cxn modelId="{F8B6EBE8-3D36-437B-80F3-8EB0884CB8DC}" srcId="{4FF04DA8-94D6-4892-8301-F31E68D5391D}" destId="{2FCE21EB-63C6-4CBD-B73E-887802C7B528}" srcOrd="0" destOrd="0" parTransId="{530DF68F-04B6-4722-A795-92B5E47A3990}" sibTransId="{0F666A45-16BC-47AE-9E5B-D2EB8E3FF6D6}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8BA88F25-A724-428D-8441-4CA14ADB29CE}" srcId="{2FCE21EB-63C6-4CBD-B73E-887802C7B528}" destId="{B2154D55-8652-4AAF-8BD0-3FE53311EC6F}" srcOrd="0" destOrd="0" parTransId="{35C37A17-D2D4-4D60-BEFF-3DA489BA83C4}" sibTransId="{B613F46A-4A6B-4F71-8FCE-1182709E4B9E}"/>
    <dgm:cxn modelId="{F9AA0B93-A7DE-4E01-95CF-268233B499A7}" type="presOf" srcId="{3E6AB52A-08A4-4785-81D1-DC803876969E}" destId="{7D1D94DD-7184-4A42-B78C-E7484B436964}" srcOrd="0" destOrd="0" presId="urn:microsoft.com/office/officeart/2005/8/layout/hierarchy4"/>
    <dgm:cxn modelId="{F965EC8A-DA4A-4226-B40A-E2F18F48CC63}" type="presOf" srcId="{6BB98AD0-17CB-4F44-83B6-EC860924DC28}" destId="{9BB353A9-5361-4F84-B867-3E3EF77B0C12}" srcOrd="0" destOrd="0" presId="urn:microsoft.com/office/officeart/2005/8/layout/hierarchy4"/>
    <dgm:cxn modelId="{0C4A5C5E-3528-4286-B62C-8F9B8805E098}" srcId="{FD2FDD07-9394-4180-BCEC-BA66D98AAAD4}" destId="{49AC8507-29DE-471A-8919-F143A6E544FC}" srcOrd="0" destOrd="0" parTransId="{30FC4A56-8B20-4564-AC53-A333D1BB42A9}" sibTransId="{96AE29BB-0169-4344-9D25-126D7791B2BD}"/>
    <dgm:cxn modelId="{99CC1505-6EA4-4A91-9A7C-D255BDE96F18}" srcId="{6BB98AD0-17CB-4F44-83B6-EC860924DC28}" destId="{1E2269B2-8D6E-4660-BC25-BB4BE19E1EFC}" srcOrd="3" destOrd="0" parTransId="{C30C5B5B-7118-4BDF-BEB2-B7871DFF1CA9}" sibTransId="{16AB285E-CC0F-4ECC-ADB4-7323A9D33634}"/>
    <dgm:cxn modelId="{B67FFB77-C831-4A4A-929F-4AB6B3D56F7C}" type="presOf" srcId="{2FCE21EB-63C6-4CBD-B73E-887802C7B528}" destId="{E8DD0D87-DBBC-4228-B047-5000FE21ECD1}" srcOrd="0" destOrd="0" presId="urn:microsoft.com/office/officeart/2005/8/layout/hierarchy4"/>
    <dgm:cxn modelId="{C4D195D8-A0C6-4748-9AD8-B62B2D2AD36C}" type="presOf" srcId="{49AC8507-29DE-471A-8919-F143A6E544FC}" destId="{FC9F6CF2-7AF4-42B9-A4EC-7A61D0551C55}" srcOrd="0" destOrd="0" presId="urn:microsoft.com/office/officeart/2005/8/layout/hierarchy4"/>
    <dgm:cxn modelId="{FC4AB90C-3C3C-4D30-9AD5-465673A3F98F}" srcId="{1E2269B2-8D6E-4660-BC25-BB4BE19E1EFC}" destId="{6BE77FA9-95F7-4971-8AC9-467BF231A985}" srcOrd="0" destOrd="0" parTransId="{BEC386EB-B1CC-4BA8-BDB4-A35D39A74DCF}" sibTransId="{FDEBF69E-24A4-462B-AC95-EA215902EF69}"/>
    <dgm:cxn modelId="{56518DB2-AE65-415B-8951-8EF0DB1C51AA}" type="presParOf" srcId="{264F666A-735E-4771-AE7F-A85EB98F275E}" destId="{E00D738D-5627-4A2B-8E92-76DAA5D96E8B}" srcOrd="0" destOrd="0" presId="urn:microsoft.com/office/officeart/2005/8/layout/hierarchy4"/>
    <dgm:cxn modelId="{121D5B18-113B-4095-AB72-10C79236BDF4}" type="presParOf" srcId="{E00D738D-5627-4A2B-8E92-76DAA5D96E8B}" destId="{9BB353A9-5361-4F84-B867-3E3EF77B0C12}" srcOrd="0" destOrd="0" presId="urn:microsoft.com/office/officeart/2005/8/layout/hierarchy4"/>
    <dgm:cxn modelId="{5057D2E2-1A10-4230-BDF7-01A002D8E0CF}" type="presParOf" srcId="{E00D738D-5627-4A2B-8E92-76DAA5D96E8B}" destId="{D4F66B03-79FC-4E70-A415-4D397189CB63}" srcOrd="1" destOrd="0" presId="urn:microsoft.com/office/officeart/2005/8/layout/hierarchy4"/>
    <dgm:cxn modelId="{7A0512C9-25A9-47A2-A2F1-DE228B889E46}" type="presParOf" srcId="{E00D738D-5627-4A2B-8E92-76DAA5D96E8B}" destId="{9891C87E-2604-4799-BAAA-8A36C19632A3}" srcOrd="2" destOrd="0" presId="urn:microsoft.com/office/officeart/2005/8/layout/hierarchy4"/>
    <dgm:cxn modelId="{4B3F8AFC-74B6-4427-8C88-7799703D0E10}" type="presParOf" srcId="{9891C87E-2604-4799-BAAA-8A36C19632A3}" destId="{69FB80F9-A5EB-4EE7-B44B-99EE379DC40D}" srcOrd="0" destOrd="0" presId="urn:microsoft.com/office/officeart/2005/8/layout/hierarchy4"/>
    <dgm:cxn modelId="{C7599DE9-599A-4E97-8991-2B27264DA60F}" type="presParOf" srcId="{69FB80F9-A5EB-4EE7-B44B-99EE379DC40D}" destId="{FB3C0A1D-AF9A-4B06-AE4A-C3B37771AEFB}" srcOrd="0" destOrd="0" presId="urn:microsoft.com/office/officeart/2005/8/layout/hierarchy4"/>
    <dgm:cxn modelId="{98CA47C8-066C-408C-9637-10487C11C46D}" type="presParOf" srcId="{69FB80F9-A5EB-4EE7-B44B-99EE379DC40D}" destId="{A086833A-DEC7-4848-B15A-8377F70DDBED}" srcOrd="1" destOrd="0" presId="urn:microsoft.com/office/officeart/2005/8/layout/hierarchy4"/>
    <dgm:cxn modelId="{23F19A88-24EB-4025-A9D0-121C9E2D1EC5}" type="presParOf" srcId="{69FB80F9-A5EB-4EE7-B44B-99EE379DC40D}" destId="{C7CA52D0-58DA-415D-AEAD-73CD01A78F0C}" srcOrd="2" destOrd="0" presId="urn:microsoft.com/office/officeart/2005/8/layout/hierarchy4"/>
    <dgm:cxn modelId="{F11B6C23-FDAF-481F-B29E-6842C8360B2B}" type="presParOf" srcId="{C7CA52D0-58DA-415D-AEAD-73CD01A78F0C}" destId="{6FE8509D-C136-46E2-A20E-F026E95535C6}" srcOrd="0" destOrd="0" presId="urn:microsoft.com/office/officeart/2005/8/layout/hierarchy4"/>
    <dgm:cxn modelId="{C67344FB-6B64-42D3-A9E1-3476E89AA763}" type="presParOf" srcId="{6FE8509D-C136-46E2-A20E-F026E95535C6}" destId="{46059326-4E84-40C9-ACCE-F7372A8F37BA}" srcOrd="0" destOrd="0" presId="urn:microsoft.com/office/officeart/2005/8/layout/hierarchy4"/>
    <dgm:cxn modelId="{F47C3D46-2A27-4C8A-BD10-7CFD7F9DEBF7}" type="presParOf" srcId="{6FE8509D-C136-46E2-A20E-F026E95535C6}" destId="{209291CE-D0DA-4B8A-B735-72E2C233CF21}" srcOrd="1" destOrd="0" presId="urn:microsoft.com/office/officeart/2005/8/layout/hierarchy4"/>
    <dgm:cxn modelId="{2D6940D3-C9FD-47A3-8448-F13260E67E6F}" type="presParOf" srcId="{6FE8509D-C136-46E2-A20E-F026E95535C6}" destId="{DF9AA8F9-D8D4-429E-A400-7207B7F0D5B6}" srcOrd="2" destOrd="0" presId="urn:microsoft.com/office/officeart/2005/8/layout/hierarchy4"/>
    <dgm:cxn modelId="{F2C0112D-6F27-4C01-862F-18E9E8C83521}" type="presParOf" srcId="{DF9AA8F9-D8D4-429E-A400-7207B7F0D5B6}" destId="{9E6A1A5D-AFA8-4745-81F8-2B145035418E}" srcOrd="0" destOrd="0" presId="urn:microsoft.com/office/officeart/2005/8/layout/hierarchy4"/>
    <dgm:cxn modelId="{ED0A322B-474C-473C-8F0F-B07BF56E05E5}" type="presParOf" srcId="{9E6A1A5D-AFA8-4745-81F8-2B145035418E}" destId="{474F4600-B6C4-4AF9-8B05-D7FB2C1CBF94}" srcOrd="0" destOrd="0" presId="urn:microsoft.com/office/officeart/2005/8/layout/hierarchy4"/>
    <dgm:cxn modelId="{F9D1850A-17C5-4491-9328-0C1BB6CB38DC}" type="presParOf" srcId="{9E6A1A5D-AFA8-4745-81F8-2B145035418E}" destId="{AD8A7A66-663A-4E06-A891-81BB1F24BA19}" srcOrd="1" destOrd="0" presId="urn:microsoft.com/office/officeart/2005/8/layout/hierarchy4"/>
    <dgm:cxn modelId="{B92DB9B2-18C7-4E60-BF5F-EBAC5174B4D1}" type="presParOf" srcId="{9891C87E-2604-4799-BAAA-8A36C19632A3}" destId="{6A9022C6-B94A-49DE-BD64-D5363E27B097}" srcOrd="1" destOrd="0" presId="urn:microsoft.com/office/officeart/2005/8/layout/hierarchy4"/>
    <dgm:cxn modelId="{F3FA9039-35CA-4FA0-95B9-A563AB5EDD5E}" type="presParOf" srcId="{9891C87E-2604-4799-BAAA-8A36C19632A3}" destId="{A2E9A929-F416-4749-AF0F-D8BBE4A36F48}" srcOrd="2" destOrd="0" presId="urn:microsoft.com/office/officeart/2005/8/layout/hierarchy4"/>
    <dgm:cxn modelId="{7C05B363-16D5-41A8-86D2-C04350EC0E80}" type="presParOf" srcId="{A2E9A929-F416-4749-AF0F-D8BBE4A36F48}" destId="{800E0885-D1E0-48B7-8293-A93DDBEE55BB}" srcOrd="0" destOrd="0" presId="urn:microsoft.com/office/officeart/2005/8/layout/hierarchy4"/>
    <dgm:cxn modelId="{F64EC5E2-642F-4C27-93A2-06D5748A1D9A}" type="presParOf" srcId="{A2E9A929-F416-4749-AF0F-D8BBE4A36F48}" destId="{41600E72-DA0E-435E-ABC3-F2A28C383F1F}" srcOrd="1" destOrd="0" presId="urn:microsoft.com/office/officeart/2005/8/layout/hierarchy4"/>
    <dgm:cxn modelId="{813C45A6-244F-4702-BFF8-D88042565FD5}" type="presParOf" srcId="{A2E9A929-F416-4749-AF0F-D8BBE4A36F48}" destId="{31764A16-B902-4917-932F-2218DAB49CAA}" srcOrd="2" destOrd="0" presId="urn:microsoft.com/office/officeart/2005/8/layout/hierarchy4"/>
    <dgm:cxn modelId="{47CD92A8-15A4-40E5-B404-71AF16626286}" type="presParOf" srcId="{31764A16-B902-4917-932F-2218DAB49CAA}" destId="{BE6E0695-4AFB-4A9E-8B3E-24525701574B}" srcOrd="0" destOrd="0" presId="urn:microsoft.com/office/officeart/2005/8/layout/hierarchy4"/>
    <dgm:cxn modelId="{15C52F95-8227-4F73-B233-D8FFA2D7D2B6}" type="presParOf" srcId="{BE6E0695-4AFB-4A9E-8B3E-24525701574B}" destId="{E8DD0D87-DBBC-4228-B047-5000FE21ECD1}" srcOrd="0" destOrd="0" presId="urn:microsoft.com/office/officeart/2005/8/layout/hierarchy4"/>
    <dgm:cxn modelId="{AFC4B036-217F-4567-B7D8-D21954C5D249}" type="presParOf" srcId="{BE6E0695-4AFB-4A9E-8B3E-24525701574B}" destId="{63E59289-04DF-46AF-8FDB-26ED05148C42}" srcOrd="1" destOrd="0" presId="urn:microsoft.com/office/officeart/2005/8/layout/hierarchy4"/>
    <dgm:cxn modelId="{F2123945-AD41-4BE7-AD60-BECAD90A66A5}" type="presParOf" srcId="{BE6E0695-4AFB-4A9E-8B3E-24525701574B}" destId="{E31EB877-C3B9-46CA-97FB-0A003BE548C0}" srcOrd="2" destOrd="0" presId="urn:microsoft.com/office/officeart/2005/8/layout/hierarchy4"/>
    <dgm:cxn modelId="{61BF6703-C48C-4B8A-909B-2EF7F1A0A1B1}" type="presParOf" srcId="{E31EB877-C3B9-46CA-97FB-0A003BE548C0}" destId="{E40BA649-1EC0-4592-B3A1-D5572E2F3343}" srcOrd="0" destOrd="0" presId="urn:microsoft.com/office/officeart/2005/8/layout/hierarchy4"/>
    <dgm:cxn modelId="{3DE16A1E-1C05-4CB9-B438-B090CEA19EFC}" type="presParOf" srcId="{E40BA649-1EC0-4592-B3A1-D5572E2F3343}" destId="{3CA0313C-8279-4A1F-8F40-29DF4201B7F8}" srcOrd="0" destOrd="0" presId="urn:microsoft.com/office/officeart/2005/8/layout/hierarchy4"/>
    <dgm:cxn modelId="{D99856BE-40A4-4FB1-B51C-0CF98B3119A8}" type="presParOf" srcId="{E40BA649-1EC0-4592-B3A1-D5572E2F3343}" destId="{61AA7A43-3098-401E-88E8-C5AA7AB1CEAA}" srcOrd="1" destOrd="0" presId="urn:microsoft.com/office/officeart/2005/8/layout/hierarchy4"/>
    <dgm:cxn modelId="{D140DD65-1745-42BD-A429-19BB41938FA2}" type="presParOf" srcId="{9891C87E-2604-4799-BAAA-8A36C19632A3}" destId="{653674FA-A59E-4A94-9ED0-D5DC2E312CA9}" srcOrd="3" destOrd="0" presId="urn:microsoft.com/office/officeart/2005/8/layout/hierarchy4"/>
    <dgm:cxn modelId="{CD6CF197-DBDA-4E8E-B0AF-22E0C6C6CBF5}" type="presParOf" srcId="{9891C87E-2604-4799-BAAA-8A36C19632A3}" destId="{10F955A5-24C1-4293-89EB-D981754C0971}" srcOrd="4" destOrd="0" presId="urn:microsoft.com/office/officeart/2005/8/layout/hierarchy4"/>
    <dgm:cxn modelId="{85D32F66-3D4C-4BC4-8DA3-B32DDFD5F6FC}" type="presParOf" srcId="{10F955A5-24C1-4293-89EB-D981754C0971}" destId="{932182CC-AB92-4494-BEA8-03C84DBCF17A}" srcOrd="0" destOrd="0" presId="urn:microsoft.com/office/officeart/2005/8/layout/hierarchy4"/>
    <dgm:cxn modelId="{C72C59F3-CAB7-4BFD-994C-2927025A39CC}" type="presParOf" srcId="{10F955A5-24C1-4293-89EB-D981754C0971}" destId="{A96F4414-B614-4662-9661-3858EA91ADE5}" srcOrd="1" destOrd="0" presId="urn:microsoft.com/office/officeart/2005/8/layout/hierarchy4"/>
    <dgm:cxn modelId="{CF532994-2C2B-4E57-8B8F-54EAD6D41A7C}" type="presParOf" srcId="{10F955A5-24C1-4293-89EB-D981754C0971}" destId="{7659943D-879F-4ABC-ACD6-009E62EA2062}" srcOrd="2" destOrd="0" presId="urn:microsoft.com/office/officeart/2005/8/layout/hierarchy4"/>
    <dgm:cxn modelId="{84058E14-E0AC-4DBB-A751-2AA469B49434}" type="presParOf" srcId="{7659943D-879F-4ABC-ACD6-009E62EA2062}" destId="{7A4620AD-F3EC-4614-B739-53FE75794528}" srcOrd="0" destOrd="0" presId="urn:microsoft.com/office/officeart/2005/8/layout/hierarchy4"/>
    <dgm:cxn modelId="{E106A8AF-97D2-4B5F-ACD5-9CD3435ED569}" type="presParOf" srcId="{7A4620AD-F3EC-4614-B739-53FE75794528}" destId="{FC9F6CF2-7AF4-42B9-A4EC-7A61D0551C55}" srcOrd="0" destOrd="0" presId="urn:microsoft.com/office/officeart/2005/8/layout/hierarchy4"/>
    <dgm:cxn modelId="{961A2B11-FC53-482B-A77F-1551303187E9}" type="presParOf" srcId="{7A4620AD-F3EC-4614-B739-53FE75794528}" destId="{72217245-D0EE-42F2-9DD1-BD7DEA766310}" srcOrd="1" destOrd="0" presId="urn:microsoft.com/office/officeart/2005/8/layout/hierarchy4"/>
    <dgm:cxn modelId="{437D71C5-C491-4984-B479-E7936EF9C235}" type="presParOf" srcId="{7A4620AD-F3EC-4614-B739-53FE75794528}" destId="{B54732DD-64F3-457F-93DF-7CC3493D7108}" srcOrd="2" destOrd="0" presId="urn:microsoft.com/office/officeart/2005/8/layout/hierarchy4"/>
    <dgm:cxn modelId="{36B4E67B-7C1D-41E1-8DF8-D634062AE20E}" type="presParOf" srcId="{B54732DD-64F3-457F-93DF-7CC3493D7108}" destId="{687972BF-BD37-4A64-8633-10A7F2712355}" srcOrd="0" destOrd="0" presId="urn:microsoft.com/office/officeart/2005/8/layout/hierarchy4"/>
    <dgm:cxn modelId="{9DD387F2-52D9-444B-B065-1AEE126900C4}" type="presParOf" srcId="{687972BF-BD37-4A64-8633-10A7F2712355}" destId="{7D1D94DD-7184-4A42-B78C-E7484B436964}" srcOrd="0" destOrd="0" presId="urn:microsoft.com/office/officeart/2005/8/layout/hierarchy4"/>
    <dgm:cxn modelId="{97520E47-156F-42DF-B3F2-16918A3565DE}" type="presParOf" srcId="{687972BF-BD37-4A64-8633-10A7F2712355}" destId="{8D91A2F5-90C7-4997-86F8-16432625C6C1}" srcOrd="1" destOrd="0" presId="urn:microsoft.com/office/officeart/2005/8/layout/hierarchy4"/>
    <dgm:cxn modelId="{EE957414-ABAD-463D-9319-CBD41DD0FFD5}" type="presParOf" srcId="{9891C87E-2604-4799-BAAA-8A36C19632A3}" destId="{F5F5888D-4F52-4A46-BC3A-BEC0A6AB0CBC}" srcOrd="5" destOrd="0" presId="urn:microsoft.com/office/officeart/2005/8/layout/hierarchy4"/>
    <dgm:cxn modelId="{3CFA4892-F8AD-4389-A86D-17ADD9C79DCA}" type="presParOf" srcId="{9891C87E-2604-4799-BAAA-8A36C19632A3}" destId="{A04C7F92-CBC9-41B0-B36F-9FF2D5DB50BA}" srcOrd="6" destOrd="0" presId="urn:microsoft.com/office/officeart/2005/8/layout/hierarchy4"/>
    <dgm:cxn modelId="{EF199BD5-B8F1-426D-94D2-CA04563A45EC}" type="presParOf" srcId="{A04C7F92-CBC9-41B0-B36F-9FF2D5DB50BA}" destId="{4B2EE3D1-AD38-4761-B24E-2DF3A83407D0}" srcOrd="0" destOrd="0" presId="urn:microsoft.com/office/officeart/2005/8/layout/hierarchy4"/>
    <dgm:cxn modelId="{0DC71CF8-053F-4B23-B387-BCA61D11B062}" type="presParOf" srcId="{A04C7F92-CBC9-41B0-B36F-9FF2D5DB50BA}" destId="{99E9166C-54AD-452D-81AB-84A9DF3DB38A}" srcOrd="1" destOrd="0" presId="urn:microsoft.com/office/officeart/2005/8/layout/hierarchy4"/>
    <dgm:cxn modelId="{EEB8038E-28F9-4A8B-A9DD-E92110D694E7}" type="presParOf" srcId="{A04C7F92-CBC9-41B0-B36F-9FF2D5DB50BA}" destId="{08574F03-A8F1-4C15-B100-BAE86C135EC1}" srcOrd="2" destOrd="0" presId="urn:microsoft.com/office/officeart/2005/8/layout/hierarchy4"/>
    <dgm:cxn modelId="{65A36511-CEA0-4060-A9B2-16B0A13250D8}" type="presParOf" srcId="{08574F03-A8F1-4C15-B100-BAE86C135EC1}" destId="{608D9123-6544-42EB-8919-8965B4A087FE}" srcOrd="0" destOrd="0" presId="urn:microsoft.com/office/officeart/2005/8/layout/hierarchy4"/>
    <dgm:cxn modelId="{EF58D33C-1237-4B2A-BD06-7572CE319C73}" type="presParOf" srcId="{608D9123-6544-42EB-8919-8965B4A087FE}" destId="{66679A9F-E2DD-46E6-9CA0-7C321406C132}" srcOrd="0" destOrd="0" presId="urn:microsoft.com/office/officeart/2005/8/layout/hierarchy4"/>
    <dgm:cxn modelId="{3D291CEB-15EC-49E4-9435-F8D47995F4BB}" type="presParOf" srcId="{608D9123-6544-42EB-8919-8965B4A087FE}" destId="{5F413B28-C7C4-4C0C-A54E-9EBE81779D02}" srcOrd="1" destOrd="0" presId="urn:microsoft.com/office/officeart/2005/8/layout/hierarchy4"/>
    <dgm:cxn modelId="{88CC617E-D3CC-464D-8774-082A7F2DE0C4}" type="presParOf" srcId="{608D9123-6544-42EB-8919-8965B4A087FE}" destId="{00242D05-6B52-406F-B3C3-DADFB2C611AB}" srcOrd="2" destOrd="0" presId="urn:microsoft.com/office/officeart/2005/8/layout/hierarchy4"/>
    <dgm:cxn modelId="{5355A4F2-A4D7-4C0A-A6E7-A47E4DD626A6}" type="presParOf" srcId="{00242D05-6B52-406F-B3C3-DADFB2C611AB}" destId="{74BBE74E-FE08-437F-A40C-5509836FE9E2}" srcOrd="0" destOrd="0" presId="urn:microsoft.com/office/officeart/2005/8/layout/hierarchy4"/>
    <dgm:cxn modelId="{F611F3B7-7A66-43FB-8098-69F987E70506}" type="presParOf" srcId="{74BBE74E-FE08-437F-A40C-5509836FE9E2}" destId="{CD8F3CD5-5A3B-407B-AD9B-B5E5FF8F9BC5}" srcOrd="0" destOrd="0" presId="urn:microsoft.com/office/officeart/2005/8/layout/hierarchy4"/>
    <dgm:cxn modelId="{2CE2EBCE-3319-4A42-BE5D-B4F0AA1855D4}" type="presParOf" srcId="{74BBE74E-FE08-437F-A40C-5509836FE9E2}" destId="{EBC5E96C-03BB-49BB-BFCF-CDDED29303C2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B1168B-CF2D-4E5F-97EE-76E3D51840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4E2C01E-8C98-42E5-800A-A2B6A4C51969}">
      <dgm:prSet/>
      <dgm:spPr/>
      <dgm:t>
        <a:bodyPr/>
        <a:lstStyle/>
        <a:p>
          <a:pPr rtl="0"/>
          <a:r>
            <a:rPr lang="pt-BR" dirty="0" smtClean="0"/>
            <a:t>Os sistemas de reconhecimento automático de placas são um conjunto de recursos de software e hardware capazes de:</a:t>
          </a:r>
          <a:endParaRPr lang="pt-BR" dirty="0"/>
        </a:p>
      </dgm:t>
    </dgm:pt>
    <dgm:pt modelId="{C9AFB25A-6A95-4C4A-BCDF-44C372D772AA}" type="parTrans" cxnId="{D8487371-6BA1-4602-A837-A8428F76B4ED}">
      <dgm:prSet/>
      <dgm:spPr/>
      <dgm:t>
        <a:bodyPr/>
        <a:lstStyle/>
        <a:p>
          <a:endParaRPr lang="pt-BR"/>
        </a:p>
      </dgm:t>
    </dgm:pt>
    <dgm:pt modelId="{309D09B8-261B-4C2B-864B-4253E96188DB}" type="sibTrans" cxnId="{D8487371-6BA1-4602-A837-A8428F76B4ED}">
      <dgm:prSet/>
      <dgm:spPr/>
      <dgm:t>
        <a:bodyPr/>
        <a:lstStyle/>
        <a:p>
          <a:endParaRPr lang="pt-BR"/>
        </a:p>
      </dgm:t>
    </dgm:pt>
    <dgm:pt modelId="{4B206734-2391-4D94-BD9F-CCC272133F4E}">
      <dgm:prSet/>
      <dgm:spPr/>
      <dgm:t>
        <a:bodyPr/>
        <a:lstStyle/>
        <a:p>
          <a:pPr rtl="0"/>
          <a:r>
            <a:rPr lang="pt-BR" smtClean="0"/>
            <a:t>identificar a passagem do veículo</a:t>
          </a:r>
          <a:endParaRPr lang="pt-BR"/>
        </a:p>
      </dgm:t>
    </dgm:pt>
    <dgm:pt modelId="{5A1C3EFD-234A-4672-B973-D09B1E3873A3}" type="parTrans" cxnId="{C518E5BD-D743-4DCC-8DE1-37BFC5503CFF}">
      <dgm:prSet/>
      <dgm:spPr/>
      <dgm:t>
        <a:bodyPr/>
        <a:lstStyle/>
        <a:p>
          <a:endParaRPr lang="pt-BR"/>
        </a:p>
      </dgm:t>
    </dgm:pt>
    <dgm:pt modelId="{3FD5FB43-612C-4B01-ADE2-916DAEE9BE1E}" type="sibTrans" cxnId="{C518E5BD-D743-4DCC-8DE1-37BFC5503CFF}">
      <dgm:prSet/>
      <dgm:spPr/>
      <dgm:t>
        <a:bodyPr/>
        <a:lstStyle/>
        <a:p>
          <a:endParaRPr lang="pt-BR"/>
        </a:p>
      </dgm:t>
    </dgm:pt>
    <dgm:pt modelId="{D7B963F5-D18F-4EF8-A340-4CE165FC303D}">
      <dgm:prSet/>
      <dgm:spPr/>
      <dgm:t>
        <a:bodyPr/>
        <a:lstStyle/>
        <a:p>
          <a:pPr rtl="0"/>
          <a:r>
            <a:rPr lang="pt-BR" smtClean="0"/>
            <a:t>registrar imagem contendo a placa veicular</a:t>
          </a:r>
          <a:endParaRPr lang="pt-BR"/>
        </a:p>
      </dgm:t>
    </dgm:pt>
    <dgm:pt modelId="{2B958F03-352A-4DC7-A686-B87B4C4EE5AC}" type="parTrans" cxnId="{708ADABD-A0DF-4261-9DCA-B6D444478E20}">
      <dgm:prSet/>
      <dgm:spPr/>
      <dgm:t>
        <a:bodyPr/>
        <a:lstStyle/>
        <a:p>
          <a:endParaRPr lang="pt-BR"/>
        </a:p>
      </dgm:t>
    </dgm:pt>
    <dgm:pt modelId="{7CFB25EE-4B87-4B85-BE85-65CC1DE68030}" type="sibTrans" cxnId="{708ADABD-A0DF-4261-9DCA-B6D444478E20}">
      <dgm:prSet/>
      <dgm:spPr/>
      <dgm:t>
        <a:bodyPr/>
        <a:lstStyle/>
        <a:p>
          <a:endParaRPr lang="pt-BR"/>
        </a:p>
      </dgm:t>
    </dgm:pt>
    <dgm:pt modelId="{03FD9D4D-050A-4998-B670-BDB2EB6B4338}">
      <dgm:prSet/>
      <dgm:spPr/>
      <dgm:t>
        <a:bodyPr/>
        <a:lstStyle/>
        <a:p>
          <a:pPr rtl="0"/>
          <a:r>
            <a:rPr lang="pt-BR" dirty="0" smtClean="0"/>
            <a:t>reconhecer o conteúdo da placa, transformando-o em caracteres que possam ser processados</a:t>
          </a:r>
          <a:endParaRPr lang="pt-BR" dirty="0"/>
        </a:p>
      </dgm:t>
    </dgm:pt>
    <dgm:pt modelId="{5F255A12-FFF8-46BB-8E72-BA9BBBB3E284}" type="parTrans" cxnId="{3D3592A5-7105-4EE2-91B5-EC7353DE4BDE}">
      <dgm:prSet/>
      <dgm:spPr/>
      <dgm:t>
        <a:bodyPr/>
        <a:lstStyle/>
        <a:p>
          <a:endParaRPr lang="pt-BR"/>
        </a:p>
      </dgm:t>
    </dgm:pt>
    <dgm:pt modelId="{E0C75FE1-0E85-4220-B564-CDE4DA9F6179}" type="sibTrans" cxnId="{3D3592A5-7105-4EE2-91B5-EC7353DE4BDE}">
      <dgm:prSet/>
      <dgm:spPr/>
      <dgm:t>
        <a:bodyPr/>
        <a:lstStyle/>
        <a:p>
          <a:endParaRPr lang="pt-BR"/>
        </a:p>
      </dgm:t>
    </dgm:pt>
    <dgm:pt modelId="{C3407F61-4AA5-443C-A79F-C173717BE576}">
      <dgm:prSet/>
      <dgm:spPr/>
      <dgm:t>
        <a:bodyPr/>
        <a:lstStyle/>
        <a:p>
          <a:pPr rtl="0"/>
          <a:r>
            <a:rPr lang="pt-BR" smtClean="0"/>
            <a:t>analisar dados e tomar decisões em tempo real</a:t>
          </a:r>
          <a:endParaRPr lang="pt-BR"/>
        </a:p>
      </dgm:t>
    </dgm:pt>
    <dgm:pt modelId="{73BDF8A2-0FA3-4CBC-836A-AD567F82DF71}" type="parTrans" cxnId="{4C421696-7ED5-4072-AEA7-4462F5971843}">
      <dgm:prSet/>
      <dgm:spPr/>
      <dgm:t>
        <a:bodyPr/>
        <a:lstStyle/>
        <a:p>
          <a:endParaRPr lang="pt-BR"/>
        </a:p>
      </dgm:t>
    </dgm:pt>
    <dgm:pt modelId="{EC9060E9-84F5-4158-994C-451B4BEEC1B2}" type="sibTrans" cxnId="{4C421696-7ED5-4072-AEA7-4462F5971843}">
      <dgm:prSet/>
      <dgm:spPr/>
      <dgm:t>
        <a:bodyPr/>
        <a:lstStyle/>
        <a:p>
          <a:endParaRPr lang="pt-BR"/>
        </a:p>
      </dgm:t>
    </dgm:pt>
    <dgm:pt modelId="{B97AFA77-8BD3-4A9E-B19B-B8BD2D588886}">
      <dgm:prSet/>
      <dgm:spPr/>
      <dgm:t>
        <a:bodyPr/>
        <a:lstStyle/>
        <a:p>
          <a:pPr rtl="0"/>
          <a:r>
            <a:rPr lang="pt-BR" smtClean="0"/>
            <a:t>transmitir dados e imagens</a:t>
          </a:r>
          <a:endParaRPr lang="pt-BR"/>
        </a:p>
      </dgm:t>
    </dgm:pt>
    <dgm:pt modelId="{C7CCEABC-3467-4CE6-9236-6FE52E8BD849}" type="parTrans" cxnId="{DD3B3CFD-C734-4A61-BE89-95AE15A462B0}">
      <dgm:prSet/>
      <dgm:spPr/>
      <dgm:t>
        <a:bodyPr/>
        <a:lstStyle/>
        <a:p>
          <a:endParaRPr lang="pt-BR"/>
        </a:p>
      </dgm:t>
    </dgm:pt>
    <dgm:pt modelId="{65267BAD-7033-4322-A801-D6252012FCEF}" type="sibTrans" cxnId="{DD3B3CFD-C734-4A61-BE89-95AE15A462B0}">
      <dgm:prSet/>
      <dgm:spPr/>
      <dgm:t>
        <a:bodyPr/>
        <a:lstStyle/>
        <a:p>
          <a:endParaRPr lang="pt-BR"/>
        </a:p>
      </dgm:t>
    </dgm:pt>
    <dgm:pt modelId="{44C8E831-85FA-4C5B-8181-230FBF775257}">
      <dgm:prSet/>
      <dgm:spPr/>
      <dgm:t>
        <a:bodyPr/>
        <a:lstStyle/>
        <a:p>
          <a:pPr rtl="0"/>
          <a:r>
            <a:rPr lang="pt-BR" dirty="0" smtClean="0"/>
            <a:t>tratar adequadamente as informações obtidas</a:t>
          </a:r>
          <a:endParaRPr lang="pt-BR" dirty="0"/>
        </a:p>
      </dgm:t>
    </dgm:pt>
    <dgm:pt modelId="{D841DDFE-567F-4D64-BB93-2F4569F7B1EF}" type="parTrans" cxnId="{730C08F8-CCFF-41CA-B892-620018D589B1}">
      <dgm:prSet/>
      <dgm:spPr/>
      <dgm:t>
        <a:bodyPr/>
        <a:lstStyle/>
        <a:p>
          <a:endParaRPr lang="pt-BR"/>
        </a:p>
      </dgm:t>
    </dgm:pt>
    <dgm:pt modelId="{EF58DF57-E3B8-4383-ADB2-0CB86C3806B5}" type="sibTrans" cxnId="{730C08F8-CCFF-41CA-B892-620018D589B1}">
      <dgm:prSet/>
      <dgm:spPr/>
      <dgm:t>
        <a:bodyPr/>
        <a:lstStyle/>
        <a:p>
          <a:endParaRPr lang="pt-BR"/>
        </a:p>
      </dgm:t>
    </dgm:pt>
    <dgm:pt modelId="{5D2769DA-2DCA-4989-AD00-5B446DDF4183}">
      <dgm:prSet/>
      <dgm:spPr/>
      <dgm:t>
        <a:bodyPr/>
        <a:lstStyle/>
        <a:p>
          <a:pPr rtl="0"/>
          <a:r>
            <a:rPr lang="pt-BR" dirty="0" smtClean="0"/>
            <a:t>Dependem não somente das tecnologias utilizadas para identificar e tratar as imagens, mas, também, da qualidade e funcionalidade do conjunto da solução adotada, sendo necessária uma representação sistêmica.</a:t>
          </a:r>
        </a:p>
        <a:p>
          <a:pPr rtl="0"/>
          <a:endParaRPr lang="pt-BR" dirty="0"/>
        </a:p>
      </dgm:t>
    </dgm:pt>
    <dgm:pt modelId="{C97C9177-7577-461D-BD32-CA61CE0495C7}" type="parTrans" cxnId="{FC165711-B7BA-4989-96CE-762A4056BA0D}">
      <dgm:prSet/>
      <dgm:spPr/>
      <dgm:t>
        <a:bodyPr/>
        <a:lstStyle/>
        <a:p>
          <a:endParaRPr lang="pt-BR"/>
        </a:p>
      </dgm:t>
    </dgm:pt>
    <dgm:pt modelId="{A70D133C-5068-4C76-9DD7-41F36B634100}" type="sibTrans" cxnId="{FC165711-B7BA-4989-96CE-762A4056BA0D}">
      <dgm:prSet/>
      <dgm:spPr/>
      <dgm:t>
        <a:bodyPr/>
        <a:lstStyle/>
        <a:p>
          <a:endParaRPr lang="pt-BR"/>
        </a:p>
      </dgm:t>
    </dgm:pt>
    <dgm:pt modelId="{94927D09-1355-4A83-A08E-D456393D0886}" type="pres">
      <dgm:prSet presAssocID="{2EB1168B-CF2D-4E5F-97EE-76E3D51840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5833898-1782-4DAD-8250-60410E457F30}" type="pres">
      <dgm:prSet presAssocID="{94E2C01E-8C98-42E5-800A-A2B6A4C51969}" presName="node" presStyleLbl="node1" presStyleIdx="0" presStyleCnt="2" custScaleY="102665" custLinFactNeighborX="14992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CE8152-AEA1-41F7-ADD5-79958153C147}" type="pres">
      <dgm:prSet presAssocID="{309D09B8-261B-4C2B-864B-4253E96188DB}" presName="sibTrans" presStyleLbl="sibTrans2D1" presStyleIdx="0" presStyleCnt="1"/>
      <dgm:spPr/>
      <dgm:t>
        <a:bodyPr/>
        <a:lstStyle/>
        <a:p>
          <a:endParaRPr lang="pt-BR"/>
        </a:p>
      </dgm:t>
    </dgm:pt>
    <dgm:pt modelId="{84387970-C47D-4A7D-92C9-BF15952A1F3F}" type="pres">
      <dgm:prSet presAssocID="{309D09B8-261B-4C2B-864B-4253E96188DB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55E1408D-59A1-44D1-8A13-D40CA15EFF2B}" type="pres">
      <dgm:prSet presAssocID="{5D2769DA-2DCA-4989-AD00-5B446DDF4183}" presName="node" presStyleLbl="node1" presStyleIdx="1" presStyleCnt="2" custLinFactNeighborX="-12207" custLinFactNeighborY="6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30C08F8-CCFF-41CA-B892-620018D589B1}" srcId="{94E2C01E-8C98-42E5-800A-A2B6A4C51969}" destId="{44C8E831-85FA-4C5B-8181-230FBF775257}" srcOrd="5" destOrd="0" parTransId="{D841DDFE-567F-4D64-BB93-2F4569F7B1EF}" sibTransId="{EF58DF57-E3B8-4383-ADB2-0CB86C3806B5}"/>
    <dgm:cxn modelId="{EF767504-1A42-46D1-8EFB-CB952A61C517}" type="presOf" srcId="{309D09B8-261B-4C2B-864B-4253E96188DB}" destId="{CBCE8152-AEA1-41F7-ADD5-79958153C147}" srcOrd="0" destOrd="0" presId="urn:microsoft.com/office/officeart/2005/8/layout/process1"/>
    <dgm:cxn modelId="{FFF77B68-FADA-4454-8748-5D2ED1A4A2AA}" type="presOf" srcId="{03FD9D4D-050A-4998-B670-BDB2EB6B4338}" destId="{35833898-1782-4DAD-8250-60410E457F30}" srcOrd="0" destOrd="3" presId="urn:microsoft.com/office/officeart/2005/8/layout/process1"/>
    <dgm:cxn modelId="{0470D595-17ED-46AD-889E-50AB183D13E1}" type="presOf" srcId="{B97AFA77-8BD3-4A9E-B19B-B8BD2D588886}" destId="{35833898-1782-4DAD-8250-60410E457F30}" srcOrd="0" destOrd="5" presId="urn:microsoft.com/office/officeart/2005/8/layout/process1"/>
    <dgm:cxn modelId="{708ADABD-A0DF-4261-9DCA-B6D444478E20}" srcId="{94E2C01E-8C98-42E5-800A-A2B6A4C51969}" destId="{D7B963F5-D18F-4EF8-A340-4CE165FC303D}" srcOrd="1" destOrd="0" parTransId="{2B958F03-352A-4DC7-A686-B87B4C4EE5AC}" sibTransId="{7CFB25EE-4B87-4B85-BE85-65CC1DE68030}"/>
    <dgm:cxn modelId="{C518E5BD-D743-4DCC-8DE1-37BFC5503CFF}" srcId="{94E2C01E-8C98-42E5-800A-A2B6A4C51969}" destId="{4B206734-2391-4D94-BD9F-CCC272133F4E}" srcOrd="0" destOrd="0" parTransId="{5A1C3EFD-234A-4672-B973-D09B1E3873A3}" sibTransId="{3FD5FB43-612C-4B01-ADE2-916DAEE9BE1E}"/>
    <dgm:cxn modelId="{4F4A4FFC-52E9-4EF2-8678-0242979DFADB}" type="presOf" srcId="{2EB1168B-CF2D-4E5F-97EE-76E3D51840BC}" destId="{94927D09-1355-4A83-A08E-D456393D0886}" srcOrd="0" destOrd="0" presId="urn:microsoft.com/office/officeart/2005/8/layout/process1"/>
    <dgm:cxn modelId="{07307E5A-DE6F-4A12-89A3-5231263C42FE}" type="presOf" srcId="{D7B963F5-D18F-4EF8-A340-4CE165FC303D}" destId="{35833898-1782-4DAD-8250-60410E457F30}" srcOrd="0" destOrd="2" presId="urn:microsoft.com/office/officeart/2005/8/layout/process1"/>
    <dgm:cxn modelId="{22414175-531D-4AA5-8CFD-12082EF10072}" type="presOf" srcId="{C3407F61-4AA5-443C-A79F-C173717BE576}" destId="{35833898-1782-4DAD-8250-60410E457F30}" srcOrd="0" destOrd="4" presId="urn:microsoft.com/office/officeart/2005/8/layout/process1"/>
    <dgm:cxn modelId="{7DF9D3BB-D78B-48DD-9C24-539A70EC7AA3}" type="presOf" srcId="{4B206734-2391-4D94-BD9F-CCC272133F4E}" destId="{35833898-1782-4DAD-8250-60410E457F30}" srcOrd="0" destOrd="1" presId="urn:microsoft.com/office/officeart/2005/8/layout/process1"/>
    <dgm:cxn modelId="{DD3B3CFD-C734-4A61-BE89-95AE15A462B0}" srcId="{94E2C01E-8C98-42E5-800A-A2B6A4C51969}" destId="{B97AFA77-8BD3-4A9E-B19B-B8BD2D588886}" srcOrd="4" destOrd="0" parTransId="{C7CCEABC-3467-4CE6-9236-6FE52E8BD849}" sibTransId="{65267BAD-7033-4322-A801-D6252012FCEF}"/>
    <dgm:cxn modelId="{4C421696-7ED5-4072-AEA7-4462F5971843}" srcId="{94E2C01E-8C98-42E5-800A-A2B6A4C51969}" destId="{C3407F61-4AA5-443C-A79F-C173717BE576}" srcOrd="3" destOrd="0" parTransId="{73BDF8A2-0FA3-4CBC-836A-AD567F82DF71}" sibTransId="{EC9060E9-84F5-4158-994C-451B4BEEC1B2}"/>
    <dgm:cxn modelId="{FC165711-B7BA-4989-96CE-762A4056BA0D}" srcId="{2EB1168B-CF2D-4E5F-97EE-76E3D51840BC}" destId="{5D2769DA-2DCA-4989-AD00-5B446DDF4183}" srcOrd="1" destOrd="0" parTransId="{C97C9177-7577-461D-BD32-CA61CE0495C7}" sibTransId="{A70D133C-5068-4C76-9DD7-41F36B634100}"/>
    <dgm:cxn modelId="{3D3592A5-7105-4EE2-91B5-EC7353DE4BDE}" srcId="{94E2C01E-8C98-42E5-800A-A2B6A4C51969}" destId="{03FD9D4D-050A-4998-B670-BDB2EB6B4338}" srcOrd="2" destOrd="0" parTransId="{5F255A12-FFF8-46BB-8E72-BA9BBBB3E284}" sibTransId="{E0C75FE1-0E85-4220-B564-CDE4DA9F6179}"/>
    <dgm:cxn modelId="{56BED47C-61F6-4C05-8297-CCAE7FC40A07}" type="presOf" srcId="{44C8E831-85FA-4C5B-8181-230FBF775257}" destId="{35833898-1782-4DAD-8250-60410E457F30}" srcOrd="0" destOrd="6" presId="urn:microsoft.com/office/officeart/2005/8/layout/process1"/>
    <dgm:cxn modelId="{A299989F-E60F-49E1-A95E-7FBDA911A0AE}" type="presOf" srcId="{309D09B8-261B-4C2B-864B-4253E96188DB}" destId="{84387970-C47D-4A7D-92C9-BF15952A1F3F}" srcOrd="1" destOrd="0" presId="urn:microsoft.com/office/officeart/2005/8/layout/process1"/>
    <dgm:cxn modelId="{D8487371-6BA1-4602-A837-A8428F76B4ED}" srcId="{2EB1168B-CF2D-4E5F-97EE-76E3D51840BC}" destId="{94E2C01E-8C98-42E5-800A-A2B6A4C51969}" srcOrd="0" destOrd="0" parTransId="{C9AFB25A-6A95-4C4A-BCDF-44C372D772AA}" sibTransId="{309D09B8-261B-4C2B-864B-4253E96188DB}"/>
    <dgm:cxn modelId="{A1F2C1E5-06FB-4A61-8A4D-A2CFD451C615}" type="presOf" srcId="{94E2C01E-8C98-42E5-800A-A2B6A4C51969}" destId="{35833898-1782-4DAD-8250-60410E457F30}" srcOrd="0" destOrd="0" presId="urn:microsoft.com/office/officeart/2005/8/layout/process1"/>
    <dgm:cxn modelId="{56080465-663B-4B56-9192-46D0E0D2C0C7}" type="presOf" srcId="{5D2769DA-2DCA-4989-AD00-5B446DDF4183}" destId="{55E1408D-59A1-44D1-8A13-D40CA15EFF2B}" srcOrd="0" destOrd="0" presId="urn:microsoft.com/office/officeart/2005/8/layout/process1"/>
    <dgm:cxn modelId="{E49BEFA6-8AB8-4F68-B676-EF0070EB6930}" type="presParOf" srcId="{94927D09-1355-4A83-A08E-D456393D0886}" destId="{35833898-1782-4DAD-8250-60410E457F30}" srcOrd="0" destOrd="0" presId="urn:microsoft.com/office/officeart/2005/8/layout/process1"/>
    <dgm:cxn modelId="{5FAA7E24-3F6E-422B-AB1A-DBF75B1880D2}" type="presParOf" srcId="{94927D09-1355-4A83-A08E-D456393D0886}" destId="{CBCE8152-AEA1-41F7-ADD5-79958153C147}" srcOrd="1" destOrd="0" presId="urn:microsoft.com/office/officeart/2005/8/layout/process1"/>
    <dgm:cxn modelId="{C1947950-FB1D-4D27-B5D9-F6D0C0E9460A}" type="presParOf" srcId="{CBCE8152-AEA1-41F7-ADD5-79958153C147}" destId="{84387970-C47D-4A7D-92C9-BF15952A1F3F}" srcOrd="0" destOrd="0" presId="urn:microsoft.com/office/officeart/2005/8/layout/process1"/>
    <dgm:cxn modelId="{5A4FEE7D-F7CB-46BD-B170-B2F89A980C69}" type="presParOf" srcId="{94927D09-1355-4A83-A08E-D456393D0886}" destId="{55E1408D-59A1-44D1-8A13-D40CA15EFF2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fld id="{8BFCDDA1-BEE6-4399-AD8B-9AF912630267}" type="datetimeFigureOut">
              <a:rPr lang="pt-BR"/>
              <a:pPr>
                <a:defRPr/>
              </a:pPr>
              <a:t>03/10/2017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anose="020B0604020202020204" pitchFamily="34" charset="0"/>
              </a:defRPr>
            </a:lvl1pPr>
          </a:lstStyle>
          <a:p>
            <a:fld id="{54625A28-5FFE-4408-8E7F-3E030A520A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7843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91098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6964413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6788915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4269734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0078479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94197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06584686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5246891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3739453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1977268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1458823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2569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1987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83935A6-29C1-48EC-BC3C-163192A41433}" type="slidenum">
              <a:rPr lang="pt-BR" altLang="pt-BR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4994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8303819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6297749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0153243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5855286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138428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4630935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94868456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72698534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7845286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42716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0166075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90148148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939196478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100622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7770484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8554457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20751260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54662735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63974596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42274040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985639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61771963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8881838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2266598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16227583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9385193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5228944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776264915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06377143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7793622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73656599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18489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90231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5967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28320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65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14563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90383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0823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/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Confirmar nome do Proj. “Stadium” ????</a:t>
            </a:r>
          </a:p>
        </p:txBody>
      </p:sp>
      <p:sp>
        <p:nvSpPr>
          <p:cNvPr id="19459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 anchor="b"/>
          <a:lstStyle>
            <a:lvl1pPr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285E0BD-3A7F-4A2B-9F1A-9FAE6A67526C}" type="slidenum">
              <a:rPr lang="pt-BR" altLang="pt-BR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pt-BR" altLang="pt-BR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12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29658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11139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23526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23245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63777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82741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921472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5130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249608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12770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10772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732142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903644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805779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606674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056278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09488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9687249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187403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831202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8965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955486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145805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758400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416168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827797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437321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161874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7832596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250680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113741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82759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5603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 anchor="b"/>
          <a:lstStyle>
            <a:lvl1pPr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2E6D5DB-EE86-4FFF-B0D7-F877F26746D6}" type="slidenum">
              <a:rPr lang="pt-BR" altLang="pt-BR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pt-BR" altLang="pt-BR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869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952055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100B37BA-51FF-481F-B42F-2F65EF3065B4}" type="slidenum">
              <a:rPr lang="pt-BR" altLang="pt-BR">
                <a:latin typeface="Arial" panose="020B0604020202020204" pitchFamily="34" charset="0"/>
                <a:ea typeface="ＭＳ Ｐゴシック" panose="020B0600070205080204" pitchFamily="34" charset="-128"/>
              </a:rPr>
              <a:pPr eaLnBrk="0" hangingPunct="0">
                <a:spcBef>
                  <a:spcPct val="0"/>
                </a:spcBef>
              </a:pPr>
              <a:t>52</a:t>
            </a:fld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484398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897942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409955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78072719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602912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955041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161465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328939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123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2387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552388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E5116C26-50FB-4BD7-A220-443828F4BAFA}" type="slidenum">
              <a:rPr lang="pt-BR" altLang="pt-BR" sz="1300"/>
              <a:pPr algn="r" eaLnBrk="1" hangingPunct="1">
                <a:buClrTx/>
                <a:buSzTx/>
                <a:buFontTx/>
                <a:buNone/>
              </a:pPr>
              <a:t>6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16634951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2552770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002139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797828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8166609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72302720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4908955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8372892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034645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100B37BA-51FF-481F-B42F-2F65EF3065B4}" type="slidenum">
              <a:rPr lang="pt-BR" altLang="pt-BR">
                <a:latin typeface="Arial" panose="020B0604020202020204" pitchFamily="34" charset="0"/>
                <a:ea typeface="ＭＳ Ｐゴシック" panose="020B0600070205080204" pitchFamily="34" charset="-128"/>
              </a:rPr>
              <a:pPr eaLnBrk="0" hangingPunct="0">
                <a:spcBef>
                  <a:spcPct val="0"/>
                </a:spcBef>
              </a:pPr>
              <a:t>69</a:t>
            </a:fld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7281609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60373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1731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F1ED44E-14C9-4631-812A-E391431DB858}" type="slidenum">
              <a:rPr lang="pt-BR" altLang="pt-BR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pt-BR" altLang="pt-BR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19828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9026487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1471456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841248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357991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2387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552388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E5116C26-50FB-4BD7-A220-443828F4BAFA}" type="slidenum">
              <a:rPr lang="pt-BR" altLang="pt-BR" sz="1300"/>
              <a:pPr algn="r" eaLnBrk="1" hangingPunct="1">
                <a:buClrTx/>
                <a:buSzTx/>
                <a:buFontTx/>
                <a:buNone/>
              </a:pPr>
              <a:t>75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364153319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1731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990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F1ED44E-14C9-4631-812A-E391431DB858}" type="slidenum">
              <a:rPr lang="pt-BR" altLang="pt-BR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pt-BR" altLang="pt-BR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5624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5015447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5940759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0060760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280213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93270640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6054318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4825661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2877366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1375852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5726126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2411191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0827175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3672542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8620849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1729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7514156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25352414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4340959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8772727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2225907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096981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04588028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0456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2265142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0010516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0118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tângu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tângu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37747F-A5C4-4DD2-9070-F829B68174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8771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tângu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tângu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EB4EE447-0F74-402B-BEFD-24E84071C9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0959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6220E-744E-4848-A665-A2A2EDFAB1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295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B3885-5857-47AC-92B1-4B164EC73B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1732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7ADFF-4FEB-4FA5-BC8C-ADACFB163D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016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7824C-DB50-4B31-826A-F5FCE07E76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735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tângu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tângu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467FDBC1-CDC3-4541-9E20-D91DEED8D0A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84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665BAE-DBB6-4348-8760-F7B456012460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00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404549-7A1F-438E-ABB4-087834DA9243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93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4CE67-7AAA-4B94-80DA-AD8DDA7CF0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019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E14B8-60BF-4EC9-8DC9-2FAB9B7284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76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tângu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tângu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tângu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9AF3ED3D-0C4F-4EDD-B3BB-1BE05AED5BE3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488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B6E4A-6A4D-40C4-8390-8D289199DD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952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  <a:endParaRPr lang="en-US" altLang="pt-BR" smtClean="0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6EDD7ADD-6B15-4B4A-B724-CEC71A9997D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9" r:id="rId2"/>
    <p:sldLayoutId id="2147483871" r:id="rId3"/>
    <p:sldLayoutId id="2147483872" r:id="rId4"/>
    <p:sldLayoutId id="2147483873" r:id="rId5"/>
    <p:sldLayoutId id="2147483868" r:id="rId6"/>
    <p:sldLayoutId id="2147483867" r:id="rId7"/>
    <p:sldLayoutId id="2147483874" r:id="rId8"/>
    <p:sldLayoutId id="2147483866" r:id="rId9"/>
    <p:sldLayoutId id="2147483875" r:id="rId10"/>
    <p:sldLayoutId id="2147483865" r:id="rId11"/>
    <p:sldLayoutId id="2147483864" r:id="rId12"/>
    <p:sldLayoutId id="214748386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ipt.br/F/6S6QSQ1T34C83GAYQ4XS3KX2XU7L6SDNB5TQDS7S186LD2NX7C-15522?func=service&amp;doc_library=IPT01&amp;doc_number=000173073&amp;line_number=0001&amp;func_code=WEB-BRIEF&amp;service_type=MEDI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es.usp.br/teses/disponiveis/3/3138/tde-11052016-162646/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io.marte@poli.usp.br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ioffontana@unifesp.br" TargetMode="External"/><Relationship Id="rId4" Type="http://schemas.openxmlformats.org/officeDocument/2006/relationships/hyperlink" Target="mailto:lryoshioka@gmail.com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848872" cy="993353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PTR 5917 – ITS</a:t>
            </a:r>
          </a:p>
        </p:txBody>
      </p:sp>
      <p:sp>
        <p:nvSpPr>
          <p:cNvPr id="154627" name="Rectangle 3"/>
          <p:cNvSpPr>
            <a:spLocks noGrp="1"/>
          </p:cNvSpPr>
          <p:nvPr>
            <p:ph type="subTitle" idx="1"/>
          </p:nvPr>
        </p:nvSpPr>
        <p:spPr>
          <a:xfrm>
            <a:off x="1371600" y="1989138"/>
            <a:ext cx="6400800" cy="3816350"/>
          </a:xfrm>
        </p:spPr>
        <p:txBody>
          <a:bodyPr/>
          <a:lstStyle/>
          <a:p>
            <a:pPr>
              <a:defRPr/>
            </a:pPr>
            <a:endParaRPr lang="pt-BR" sz="33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Sistemas “Inteligentes” de Transportes (ITS)</a:t>
            </a:r>
          </a:p>
          <a:p>
            <a:pPr>
              <a:defRPr/>
            </a:pPr>
            <a:r>
              <a:rPr lang="pt-B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pt-BR" sz="33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Intelligent</a:t>
            </a:r>
            <a:r>
              <a:rPr lang="pt-B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33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Transport</a:t>
            </a:r>
            <a:r>
              <a:rPr lang="pt-B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Systems]</a:t>
            </a:r>
          </a:p>
          <a:p>
            <a:pPr>
              <a:defRPr/>
            </a:pPr>
            <a:endParaRPr lang="pt-BR" sz="33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70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2800" b="1" dirty="0" smtClean="0"/>
              <a:t>14813 – 1:</a:t>
            </a:r>
            <a:r>
              <a:rPr lang="pt-BR" altLang="pt-BR" sz="3200" b="1" dirty="0" smtClean="0"/>
              <a:t> (11) domínios de serviço de ITS</a:t>
            </a:r>
            <a:r>
              <a:rPr lang="pt-BR" altLang="pt-BR" sz="3200" dirty="0" smtClean="0"/>
              <a:t> </a:t>
            </a:r>
          </a:p>
        </p:txBody>
      </p:sp>
      <p:sp>
        <p:nvSpPr>
          <p:cNvPr id="2031619" name="Rectangle 3"/>
          <p:cNvSpPr>
            <a:spLocks noGrp="1"/>
          </p:cNvSpPr>
          <p:nvPr>
            <p:ph type="body" idx="1"/>
          </p:nvPr>
        </p:nvSpPr>
        <p:spPr>
          <a:xfrm>
            <a:off x="323850" y="1528763"/>
            <a:ext cx="8569325" cy="49244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pt-BR" sz="2000" b="1" u="sng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ao viajante</a:t>
            </a:r>
            <a:r>
              <a:rPr lang="pt-BR" sz="2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Fornecimento de informações estáticas e dinâmicas sobre a rede de transporte para usuários, incluindo opções modais e baldeações.</a:t>
            </a:r>
            <a:endParaRPr lang="pt-BR" sz="2000" u="sng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pt-B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Operações e gerenciamento de tráfego</a:t>
            </a:r>
            <a:r>
              <a:rPr lang="pt-B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pt-BR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Gerenciamento da circulação de veículos, viajantes e pedestres em toda a rede de transporte rodoviário.</a:t>
            </a:r>
            <a:endParaRPr lang="pt-BR" sz="22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pt-BR" sz="16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Serviços de veículo</a:t>
            </a:r>
            <a:r>
              <a:rPr lang="pt-BR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Aumento da segurança e eficiência nas operações do veículo, através de advertências e assistências a usuários ou controle das operações do veículo.</a:t>
            </a:r>
            <a:endParaRPr lang="pt-BR" sz="1600" u="sng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pt-BR" sz="16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Transporte de cargas</a:t>
            </a:r>
            <a:endParaRPr lang="pt-BR" sz="1600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pt-BR" sz="2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Emergência</a:t>
            </a:r>
            <a:r>
              <a:rPr lang="pt-BR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pt-BR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Serviços prestados em resposta a incidentes que são categorizados como emergência.</a:t>
            </a:r>
            <a:endParaRPr lang="pt-BR" sz="2000" u="sng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pt-BR" sz="2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Pagamento eletrônico relacionado ao transporte</a:t>
            </a:r>
            <a:r>
              <a:rPr lang="pt-BR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pt-BR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Transações e reservas para serviços relacionados ao transporte.</a:t>
            </a:r>
            <a:endParaRPr lang="pt-BR" sz="2000" u="sng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pt-BR" sz="1400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Segurança pessoal relacionada ao transporte rodoviário</a:t>
            </a:r>
            <a:r>
              <a:rPr lang="pt-BR" sz="1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Proteção dos usuários de transporte incluindo pedestres e usuários vulneráveis.</a:t>
            </a:r>
            <a:endParaRPr lang="pt-BR" sz="1400" u="sng" dirty="0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pt-BR" sz="2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das condições climáticas e ambientais</a:t>
            </a:r>
            <a:r>
              <a:rPr lang="pt-BR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Atividades que monitoram e notificam as condições climáticas e ambientais.</a:t>
            </a:r>
            <a:endParaRPr lang="pt-BR" sz="2000" u="sng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pt-BR" sz="1200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e coordenação de resposta a desastres</a:t>
            </a:r>
            <a:r>
              <a:rPr lang="pt-BR" sz="1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Atividades baseadas o transporte rodoviário em resposta a desastres naturais, distúrbios civis ou ataques terroristas.</a:t>
            </a:r>
            <a:endParaRPr lang="pt-BR" sz="1200" u="sng" dirty="0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sz="4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800" smtClean="0"/>
              <a:t> </a:t>
            </a:r>
            <a:br>
              <a:rPr lang="pt-BR" altLang="pt-BR" sz="4800" smtClean="0"/>
            </a:br>
            <a:r>
              <a:rPr lang="pt-BR" altLang="pt-BR" sz="2800" b="1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2800" b="1" smtClean="0">
                <a:solidFill>
                  <a:srgbClr val="006666"/>
                </a:solidFill>
              </a:rPr>
              <a:t>CFTV</a:t>
            </a:r>
          </a:p>
        </p:txBody>
      </p:sp>
      <p:sp>
        <p:nvSpPr>
          <p:cNvPr id="96258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z="2400" b="1" dirty="0" smtClean="0">
                <a:solidFill>
                  <a:srgbClr val="0000CC"/>
                </a:solidFill>
              </a:rPr>
              <a:t>Definição da Funcionalidade</a:t>
            </a:r>
            <a:r>
              <a:rPr lang="pt-BR" altLang="pt-BR" sz="2400" b="1" dirty="0" smtClean="0"/>
              <a:t> [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2400" b="1" dirty="0" smtClean="0"/>
              <a:t> (o que é ?)]:</a:t>
            </a:r>
          </a:p>
          <a:p>
            <a:pPr lvl="1" algn="just"/>
            <a:r>
              <a:rPr lang="pt-BR" altLang="pt-BR" sz="2400" dirty="0" smtClean="0"/>
              <a:t>O sistema de </a:t>
            </a:r>
            <a:r>
              <a:rPr lang="pt-BR" altLang="pt-BR" sz="2400" b="1" dirty="0" smtClean="0">
                <a:solidFill>
                  <a:srgbClr val="006666"/>
                </a:solidFill>
              </a:rPr>
              <a:t>Circuito Fechado de TV</a:t>
            </a:r>
            <a:r>
              <a:rPr lang="pt-BR" altLang="pt-BR" sz="2400" dirty="0" smtClean="0"/>
              <a:t> (CFTV / Câmeras) é usado para </a:t>
            </a:r>
            <a:r>
              <a:rPr lang="pt-BR" altLang="pt-BR" sz="2400" dirty="0" smtClean="0">
                <a:solidFill>
                  <a:srgbClr val="FF0000"/>
                </a:solidFill>
              </a:rPr>
              <a:t>monitorar o tráfego</a:t>
            </a:r>
            <a:r>
              <a:rPr lang="pt-BR" altLang="pt-BR" sz="2400" dirty="0" smtClean="0"/>
              <a:t> nas rodovias e possibilita a </a:t>
            </a:r>
            <a:r>
              <a:rPr lang="pt-BR" altLang="pt-BR" sz="2400" dirty="0" smtClean="0">
                <a:solidFill>
                  <a:srgbClr val="FF0000"/>
                </a:solidFill>
              </a:rPr>
              <a:t>detecção de incidentes</a:t>
            </a:r>
            <a:r>
              <a:rPr lang="pt-BR" altLang="pt-BR" sz="2400" dirty="0" smtClean="0"/>
              <a:t> </a:t>
            </a:r>
          </a:p>
          <a:p>
            <a:pPr lvl="1" algn="just"/>
            <a:endParaRPr lang="pt-BR" altLang="pt-BR" sz="2400" dirty="0" smtClean="0"/>
          </a:p>
          <a:p>
            <a:pPr lvl="1" algn="just"/>
            <a:r>
              <a:rPr lang="pt-BR" altLang="pt-BR" sz="2400" dirty="0" smtClean="0"/>
              <a:t>Contribui para (maior segurança): </a:t>
            </a:r>
            <a:r>
              <a:rPr lang="pt-BR" altLang="pt-BR" sz="2400" dirty="0" smtClean="0">
                <a:solidFill>
                  <a:srgbClr val="FF0000"/>
                </a:solidFill>
              </a:rPr>
              <a:t>melhor visualização dos processos em pontos críticos</a:t>
            </a:r>
            <a:r>
              <a:rPr lang="pt-BR" altLang="pt-BR" sz="2400" dirty="0" smtClean="0"/>
              <a:t> </a:t>
            </a:r>
          </a:p>
          <a:p>
            <a:pPr lvl="2" algn="just"/>
            <a:r>
              <a:rPr lang="pt-BR" altLang="pt-BR" sz="2000" dirty="0" smtClean="0"/>
              <a:t>Praças de Pedágio</a:t>
            </a:r>
          </a:p>
          <a:p>
            <a:pPr lvl="2" algn="just"/>
            <a:r>
              <a:rPr lang="pt-BR" altLang="pt-BR" sz="2000" dirty="0" smtClean="0"/>
              <a:t>Postos Fixos de Pesagem</a:t>
            </a:r>
          </a:p>
          <a:p>
            <a:pPr lvl="2" algn="just"/>
            <a:r>
              <a:rPr lang="pt-BR" altLang="pt-BR" sz="2000" dirty="0" smtClean="0"/>
              <a:t>Pontos estratégicos ao longo da rodovia</a:t>
            </a:r>
          </a:p>
          <a:p>
            <a:pPr lvl="1" algn="just"/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2510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sz="40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800" dirty="0" smtClean="0"/>
              <a:t> </a:t>
            </a:r>
            <a:br>
              <a:rPr lang="pt-BR" altLang="pt-BR" sz="4800" dirty="0" smtClean="0"/>
            </a:br>
            <a:r>
              <a:rPr lang="pt-BR" altLang="pt-BR" sz="2800" b="1" dirty="0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2800" b="1" dirty="0" smtClean="0">
                <a:solidFill>
                  <a:srgbClr val="006666"/>
                </a:solidFill>
              </a:rPr>
              <a:t>CFTV</a:t>
            </a:r>
          </a:p>
        </p:txBody>
      </p:sp>
      <p:sp>
        <p:nvSpPr>
          <p:cNvPr id="98306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z="2400" b="1" dirty="0" smtClean="0">
                <a:solidFill>
                  <a:srgbClr val="0000CC"/>
                </a:solidFill>
              </a:rPr>
              <a:t>Definição da Funcionalidade</a:t>
            </a:r>
            <a:r>
              <a:rPr lang="pt-BR" altLang="pt-BR" sz="2400" b="1" dirty="0" smtClean="0"/>
              <a:t> [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2400" b="1" dirty="0" smtClean="0"/>
              <a:t> (o que é ?)]:</a:t>
            </a:r>
          </a:p>
          <a:p>
            <a:pPr lvl="1"/>
            <a:r>
              <a:rPr lang="pt-BR" altLang="pt-BR" sz="2400" dirty="0" smtClean="0"/>
              <a:t>É composto por:</a:t>
            </a:r>
          </a:p>
          <a:p>
            <a:pPr lvl="2"/>
            <a:r>
              <a:rPr lang="pt-BR" altLang="pt-BR" sz="2000" dirty="0" smtClean="0"/>
              <a:t>um conjunto de câmeras instaladas ao longo do trecho, de forma a cobrir a malha viária</a:t>
            </a:r>
          </a:p>
          <a:p>
            <a:pPr lvl="2"/>
            <a:r>
              <a:rPr lang="pt-BR" altLang="pt-BR" sz="2000" dirty="0" smtClean="0"/>
              <a:t>um meio de comunicação para  o transporte das imagens</a:t>
            </a:r>
          </a:p>
          <a:p>
            <a:pPr lvl="2"/>
            <a:r>
              <a:rPr lang="pt-BR" altLang="pt-BR" sz="2000" dirty="0" smtClean="0"/>
              <a:t>um sistema que armazene e disponibilize as imagens num conjunto de telas (</a:t>
            </a:r>
            <a:r>
              <a:rPr lang="pt-BR" altLang="pt-BR" sz="2000" i="1" dirty="0" err="1" smtClean="0"/>
              <a:t>videowall</a:t>
            </a:r>
            <a:r>
              <a:rPr lang="pt-BR" altLang="pt-BR" sz="2000" dirty="0" smtClean="0"/>
              <a:t>)</a:t>
            </a:r>
          </a:p>
          <a:p>
            <a:pPr lvl="2"/>
            <a:r>
              <a:rPr lang="pt-BR" altLang="pt-BR" sz="2000" dirty="0" smtClean="0"/>
              <a:t>Permite que um </a:t>
            </a:r>
            <a:r>
              <a:rPr lang="pt-BR" altLang="pt-BR" sz="2000" u="sng" dirty="0" smtClean="0">
                <a:solidFill>
                  <a:srgbClr val="006666"/>
                </a:solidFill>
              </a:rPr>
              <a:t>Operador de CCO</a:t>
            </a:r>
            <a:r>
              <a:rPr lang="pt-BR" altLang="pt-BR" sz="2000" dirty="0" smtClean="0"/>
              <a:t> possa monitorar as imagens de várias câmeras ao mesmo tempo</a:t>
            </a:r>
          </a:p>
          <a:p>
            <a:pPr lvl="3"/>
            <a:r>
              <a:rPr lang="pt-BR" altLang="pt-BR" sz="1800" dirty="0" smtClean="0"/>
              <a:t>de acordo com os recursos  disponíveis  no </a:t>
            </a:r>
            <a:r>
              <a:rPr lang="pt-BR" altLang="pt-BR" sz="1800" dirty="0" smtClean="0">
                <a:solidFill>
                  <a:srgbClr val="FF0000"/>
                </a:solidFill>
              </a:rPr>
              <a:t>sistema e no </a:t>
            </a:r>
            <a:r>
              <a:rPr lang="pt-BR" altLang="pt-BR" sz="1800" i="1" dirty="0" err="1" smtClean="0">
                <a:solidFill>
                  <a:srgbClr val="FF0000"/>
                </a:solidFill>
              </a:rPr>
              <a:t>videowall</a:t>
            </a:r>
            <a:endParaRPr lang="pt-BR" altLang="pt-BR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sz="40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800" dirty="0" smtClean="0"/>
              <a:t> </a:t>
            </a:r>
            <a:br>
              <a:rPr lang="pt-BR" altLang="pt-BR" sz="4800" dirty="0" smtClean="0"/>
            </a:br>
            <a:r>
              <a:rPr lang="pt-BR" altLang="pt-BR" sz="2800" b="1" dirty="0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2800" b="1" dirty="0" smtClean="0">
                <a:solidFill>
                  <a:srgbClr val="006666"/>
                </a:solidFill>
              </a:rPr>
              <a:t>CFTV</a:t>
            </a:r>
          </a:p>
        </p:txBody>
      </p:sp>
      <p:sp>
        <p:nvSpPr>
          <p:cNvPr id="100354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z="2400" b="1" dirty="0" smtClean="0">
                <a:solidFill>
                  <a:srgbClr val="0000CC"/>
                </a:solidFill>
              </a:rPr>
              <a:t>Definição da Funcionalidade</a:t>
            </a:r>
            <a:r>
              <a:rPr lang="pt-BR" altLang="pt-BR" sz="2400" b="1" dirty="0" smtClean="0"/>
              <a:t> </a:t>
            </a:r>
            <a:r>
              <a:rPr lang="pt-BR" altLang="pt-BR" sz="2000" b="1" dirty="0" smtClean="0"/>
              <a:t>[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2000" b="1" dirty="0" smtClean="0"/>
              <a:t> (o que é ?)]:</a:t>
            </a:r>
          </a:p>
          <a:p>
            <a:pPr lvl="1"/>
            <a:r>
              <a:rPr lang="pt-BR" altLang="pt-BR" sz="2800" dirty="0" smtClean="0"/>
              <a:t>É (no Brasil) a ferramenta mais usada no controle da operação na rodovia, pois permite a localização - com precisão - das ocorrências</a:t>
            </a:r>
          </a:p>
          <a:p>
            <a:pPr lvl="2"/>
            <a:r>
              <a:rPr lang="pt-BR" altLang="pt-BR" sz="2400" dirty="0" smtClean="0"/>
              <a:t>de forma que o acionamento dos recursos operacionais ocorra antes mesmo do recebimento de um chamado via telefone de emergência (</a:t>
            </a:r>
            <a:r>
              <a:rPr lang="pt-BR" altLang="pt-BR" sz="2400" i="1" dirty="0" err="1" smtClean="0"/>
              <a:t>call</a:t>
            </a:r>
            <a:r>
              <a:rPr lang="pt-BR" altLang="pt-BR" sz="2400" i="1" dirty="0" smtClean="0"/>
              <a:t> box</a:t>
            </a:r>
            <a:r>
              <a:rPr lang="pt-BR" altLang="pt-BR" sz="2400" dirty="0" smtClean="0"/>
              <a:t>)</a:t>
            </a:r>
          </a:p>
          <a:p>
            <a:pPr lvl="3"/>
            <a:r>
              <a:rPr lang="pt-BR" altLang="pt-BR" dirty="0" smtClean="0"/>
              <a:t>Proporcionando a otimização dos recursos</a:t>
            </a:r>
          </a:p>
        </p:txBody>
      </p:sp>
    </p:spTree>
    <p:extLst>
      <p:ext uri="{BB962C8B-B14F-4D97-AF65-F5344CB8AC3E}">
        <p14:creationId xmlns:p14="http://schemas.microsoft.com/office/powerpoint/2010/main" val="3361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sz="40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800" dirty="0" smtClean="0"/>
              <a:t> </a:t>
            </a:r>
            <a:br>
              <a:rPr lang="pt-BR" altLang="pt-BR" sz="4800" dirty="0" smtClean="0"/>
            </a:br>
            <a:r>
              <a:rPr lang="pt-BR" altLang="pt-BR" sz="2800" b="1" dirty="0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2800" b="1" dirty="0" smtClean="0">
                <a:solidFill>
                  <a:srgbClr val="006666"/>
                </a:solidFill>
              </a:rPr>
              <a:t>CFTV</a:t>
            </a:r>
          </a:p>
        </p:txBody>
      </p:sp>
      <p:sp>
        <p:nvSpPr>
          <p:cNvPr id="102402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b="1" dirty="0" smtClean="0">
                <a:solidFill>
                  <a:srgbClr val="0000CC"/>
                </a:solidFill>
              </a:rPr>
              <a:t>Correlacionamento das Funções ITS com os Atores</a:t>
            </a:r>
            <a:r>
              <a:rPr lang="pt-BR" altLang="pt-BR" b="1" dirty="0" smtClean="0"/>
              <a:t> [</a:t>
            </a:r>
            <a:r>
              <a:rPr lang="pt-BR" altLang="pt-BR" b="1" dirty="0" smtClean="0">
                <a:solidFill>
                  <a:srgbClr val="FF0000"/>
                </a:solidFill>
              </a:rPr>
              <a:t>para que serve</a:t>
            </a:r>
            <a:r>
              <a:rPr lang="pt-BR" altLang="pt-BR" b="1" dirty="0" smtClean="0"/>
              <a:t>]:</a:t>
            </a:r>
            <a:endParaRPr lang="pt-BR" altLang="pt-BR" sz="2500" b="1" dirty="0" smtClean="0"/>
          </a:p>
          <a:p>
            <a:pPr lvl="1"/>
            <a:r>
              <a:rPr lang="pt-BR" altLang="pt-BR" dirty="0" smtClean="0"/>
              <a:t>Historicamente têm sido utilizados com esta função de monitoramento </a:t>
            </a:r>
            <a:r>
              <a:rPr lang="pt-BR" altLang="pt-BR" i="1" dirty="0" err="1" smtClean="0"/>
              <a:t>on</a:t>
            </a:r>
            <a:r>
              <a:rPr lang="pt-BR" altLang="pt-BR" i="1" dirty="0" smtClean="0"/>
              <a:t> </a:t>
            </a:r>
            <a:r>
              <a:rPr lang="pt-BR" altLang="pt-BR" i="1" dirty="0" err="1" smtClean="0"/>
              <a:t>line</a:t>
            </a:r>
            <a:endParaRPr lang="pt-BR" altLang="pt-BR" i="1" dirty="0" smtClean="0"/>
          </a:p>
          <a:p>
            <a:pPr lvl="1"/>
            <a:r>
              <a:rPr lang="pt-BR" altLang="pt-BR" dirty="0" smtClean="0"/>
              <a:t>Recentemente foi autorizado o lançamento de infrações </a:t>
            </a:r>
            <a:r>
              <a:rPr lang="pt-BR" altLang="pt-BR" i="1" dirty="0" smtClean="0"/>
              <a:t>on-line</a:t>
            </a:r>
            <a:r>
              <a:rPr lang="pt-BR" altLang="pt-BR" dirty="0" smtClean="0"/>
              <a:t>, pela autoridade competente, a partir das imagens das câmeras de CFTV</a:t>
            </a:r>
          </a:p>
          <a:p>
            <a:pPr lvl="1" algn="just"/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8930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sz="40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800" dirty="0" smtClean="0"/>
              <a:t> </a:t>
            </a:r>
            <a:br>
              <a:rPr lang="pt-BR" altLang="pt-BR" sz="4800" dirty="0" smtClean="0"/>
            </a:br>
            <a:r>
              <a:rPr lang="pt-BR" altLang="pt-BR" sz="2800" b="1" dirty="0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2800" b="1" dirty="0" smtClean="0">
                <a:solidFill>
                  <a:srgbClr val="006666"/>
                </a:solidFill>
              </a:rPr>
              <a:t>CFTV</a:t>
            </a:r>
          </a:p>
        </p:txBody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z="2400" b="1" dirty="0" err="1" smtClean="0">
                <a:solidFill>
                  <a:srgbClr val="0000CC"/>
                </a:solidFill>
              </a:rPr>
              <a:t>Correlacionamento</a:t>
            </a:r>
            <a:r>
              <a:rPr lang="pt-BR" altLang="pt-BR" sz="2400" b="1" dirty="0" smtClean="0">
                <a:solidFill>
                  <a:srgbClr val="0000CC"/>
                </a:solidFill>
              </a:rPr>
              <a:t> das Funções ITS com os Atores</a:t>
            </a:r>
            <a:r>
              <a:rPr lang="pt-BR" altLang="pt-BR" sz="2400" b="1" dirty="0" smtClean="0"/>
              <a:t> [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para que serve</a:t>
            </a:r>
            <a:r>
              <a:rPr lang="pt-BR" altLang="pt-BR" sz="2400" b="1" dirty="0" smtClean="0"/>
              <a:t>]:</a:t>
            </a:r>
            <a:endParaRPr lang="pt-BR" altLang="pt-BR" sz="2000" b="1" dirty="0" smtClean="0"/>
          </a:p>
          <a:p>
            <a:pPr lvl="1"/>
            <a:r>
              <a:rPr lang="pt-BR" altLang="pt-BR" sz="2000" b="1" dirty="0" smtClean="0">
                <a:solidFill>
                  <a:srgbClr val="FF0000"/>
                </a:solidFill>
              </a:rPr>
              <a:t>Em túneis</a:t>
            </a:r>
            <a:r>
              <a:rPr lang="pt-BR" altLang="pt-BR" sz="2000" dirty="0" smtClean="0"/>
              <a:t>, o Sistema de CFTV é utilizado para funções especiais, através de tratamento de imagens: </a:t>
            </a:r>
          </a:p>
          <a:p>
            <a:pPr lvl="2"/>
            <a:r>
              <a:rPr lang="pt-BR" altLang="pt-BR" sz="2000" dirty="0" smtClean="0"/>
              <a:t>Contagem de veículos</a:t>
            </a:r>
          </a:p>
          <a:p>
            <a:pPr lvl="3"/>
            <a:r>
              <a:rPr lang="pt-BR" altLang="pt-BR" sz="1600" dirty="0" smtClean="0"/>
              <a:t>implementando laços virtuais</a:t>
            </a:r>
          </a:p>
          <a:p>
            <a:pPr lvl="2"/>
            <a:r>
              <a:rPr lang="pt-BR" altLang="pt-BR" sz="2000" dirty="0" smtClean="0">
                <a:solidFill>
                  <a:srgbClr val="FF0000"/>
                </a:solidFill>
              </a:rPr>
              <a:t>Detecção de Congestionamento</a:t>
            </a:r>
          </a:p>
          <a:p>
            <a:pPr lvl="2"/>
            <a:r>
              <a:rPr lang="pt-BR" altLang="pt-BR" sz="2000" dirty="0" smtClean="0">
                <a:solidFill>
                  <a:srgbClr val="FF0000"/>
                </a:solidFill>
              </a:rPr>
              <a:t>Detecção de Incêndio / fumaça / opacidade </a:t>
            </a:r>
          </a:p>
          <a:p>
            <a:pPr lvl="3"/>
            <a:r>
              <a:rPr lang="pt-BR" altLang="pt-BR" sz="1600" dirty="0" smtClean="0"/>
              <a:t>detecção de fumaça - visando identificar antecipadamente um incêndio</a:t>
            </a:r>
          </a:p>
          <a:p>
            <a:pPr lvl="2"/>
            <a:r>
              <a:rPr lang="pt-BR" altLang="pt-BR" sz="2000" dirty="0" smtClean="0">
                <a:solidFill>
                  <a:srgbClr val="FF0000"/>
                </a:solidFill>
              </a:rPr>
              <a:t>Detecção de Incidentes</a:t>
            </a:r>
          </a:p>
          <a:p>
            <a:pPr lvl="3"/>
            <a:r>
              <a:rPr lang="pt-BR" altLang="pt-BR" sz="1600" dirty="0" smtClean="0"/>
              <a:t>detecção de Intrusão de pedestres ou animais no interior do túnel, veículos lentos e com avarias, colisões e acidentes, contramão de direção, veículos quebrados, entre outras ...;</a:t>
            </a:r>
          </a:p>
          <a:p>
            <a:pPr lvl="2"/>
            <a:r>
              <a:rPr lang="pt-BR" altLang="pt-BR" sz="2000" dirty="0" smtClean="0"/>
              <a:t>Detecção de Altura: antes da entrada dos túneis</a:t>
            </a:r>
          </a:p>
          <a:p>
            <a:pPr lvl="1" algn="just"/>
            <a:endParaRPr lang="pt-BR" alt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41658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7119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1979712" y="4437112"/>
            <a:ext cx="1224136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619672" y="2204864"/>
            <a:ext cx="1584176" cy="44644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4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smtClean="0"/>
              <a:t> </a:t>
            </a:r>
            <a:br>
              <a:rPr lang="pt-BR" altLang="pt-BR" sz="5400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3200" b="1" smtClean="0">
                <a:solidFill>
                  <a:srgbClr val="006666"/>
                </a:solidFill>
              </a:rPr>
              <a:t>SAT</a:t>
            </a:r>
          </a:p>
        </p:txBody>
      </p:sp>
      <p:pic>
        <p:nvPicPr>
          <p:cNvPr id="108546" name="Picture 4" descr="S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700213"/>
            <a:ext cx="648176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7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smtClean="0"/>
              <a:t> </a:t>
            </a:r>
            <a:br>
              <a:rPr lang="pt-BR" altLang="pt-BR" sz="5400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3200" b="1" smtClean="0">
                <a:solidFill>
                  <a:srgbClr val="006666"/>
                </a:solidFill>
              </a:rPr>
              <a:t>SAT</a:t>
            </a:r>
          </a:p>
        </p:txBody>
      </p:sp>
      <p:pic>
        <p:nvPicPr>
          <p:cNvPr id="110594" name="Picture 4" descr="Figura_6_Sistema_de_Análise_de_Tráf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17663"/>
            <a:ext cx="6832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0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smtClean="0"/>
              <a:t> </a:t>
            </a:r>
            <a:br>
              <a:rPr lang="pt-BR" altLang="pt-BR" sz="5400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3200" b="1" smtClean="0">
                <a:solidFill>
                  <a:srgbClr val="006666"/>
                </a:solidFill>
              </a:rPr>
              <a:t>SAT</a:t>
            </a:r>
          </a:p>
        </p:txBody>
      </p:sp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400" b="1" dirty="0" smtClean="0">
                <a:solidFill>
                  <a:srgbClr val="0000CC"/>
                </a:solidFill>
              </a:rPr>
              <a:t>Definição da Funcionalidade</a:t>
            </a:r>
            <a:r>
              <a:rPr lang="pt-BR" altLang="pt-BR" sz="2400" b="1" dirty="0" smtClean="0"/>
              <a:t> </a:t>
            </a:r>
            <a:r>
              <a:rPr lang="pt-BR" altLang="pt-BR" sz="2000" b="1" dirty="0" smtClean="0"/>
              <a:t>[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2000" b="1" dirty="0" smtClean="0"/>
              <a:t> (o que é ?)]:</a:t>
            </a:r>
          </a:p>
          <a:p>
            <a:pPr lvl="1">
              <a:lnSpc>
                <a:spcPct val="80000"/>
              </a:lnSpc>
            </a:pPr>
            <a:r>
              <a:rPr lang="pt-BR" altLang="pt-BR" sz="2800" dirty="0" smtClean="0"/>
              <a:t>Os </a:t>
            </a:r>
            <a:r>
              <a:rPr lang="pt-BR" altLang="pt-BR" sz="2800" b="1" dirty="0" smtClean="0">
                <a:solidFill>
                  <a:srgbClr val="006666"/>
                </a:solidFill>
              </a:rPr>
              <a:t>Sistemas de Análise de Tráfego</a:t>
            </a:r>
            <a:r>
              <a:rPr lang="pt-BR" altLang="pt-BR" sz="2800" dirty="0" smtClean="0"/>
              <a:t> (</a:t>
            </a:r>
            <a:r>
              <a:rPr lang="pt-BR" altLang="pt-BR" sz="2800" dirty="0" err="1" smtClean="0"/>
              <a:t>SATs</a:t>
            </a:r>
            <a:r>
              <a:rPr lang="pt-BR" altLang="pt-BR" sz="2800" dirty="0" smtClean="0"/>
              <a:t>) são equipamentos instalados as margens da rodovia e que detectam - num ponto específico - a passagem dos veículos</a:t>
            </a:r>
          </a:p>
          <a:p>
            <a:pPr lvl="2">
              <a:lnSpc>
                <a:spcPct val="80000"/>
              </a:lnSpc>
            </a:pPr>
            <a:r>
              <a:rPr lang="pt-BR" altLang="pt-BR" sz="2400" dirty="0" smtClean="0"/>
              <a:t>por meio de </a:t>
            </a:r>
            <a:r>
              <a:rPr lang="pt-BR" altLang="pt-BR" sz="2400" dirty="0" smtClean="0">
                <a:solidFill>
                  <a:srgbClr val="FF0000"/>
                </a:solidFill>
              </a:rPr>
              <a:t>laços (sensores) indutivos </a:t>
            </a:r>
            <a:r>
              <a:rPr lang="pt-BR" altLang="pt-BR" sz="2400" dirty="0" smtClean="0"/>
              <a:t>ou </a:t>
            </a:r>
            <a:r>
              <a:rPr lang="pt-BR" altLang="pt-BR" sz="2400" dirty="0" err="1" smtClean="0">
                <a:solidFill>
                  <a:srgbClr val="FF0000"/>
                </a:solidFill>
              </a:rPr>
              <a:t>piezoelétricos</a:t>
            </a:r>
            <a:r>
              <a:rPr lang="pt-BR" altLang="pt-BR" sz="2400" dirty="0" smtClean="0"/>
              <a:t>  instalados nas pistas</a:t>
            </a:r>
          </a:p>
          <a:p>
            <a:pPr lvl="2">
              <a:lnSpc>
                <a:spcPct val="80000"/>
              </a:lnSpc>
            </a:pPr>
            <a:r>
              <a:rPr lang="pt-BR" altLang="pt-BR" sz="2400" dirty="0" smtClean="0"/>
              <a:t>detectam os veículos por variação magnética causada pelo movimento do mesmo e pela variação de volume na detecção física das rodas nos sensores </a:t>
            </a:r>
            <a:r>
              <a:rPr lang="pt-BR" altLang="pt-BR" sz="2400" dirty="0" err="1" smtClean="0"/>
              <a:t>piezoelétricos</a:t>
            </a:r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5831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smtClean="0">
                <a:solidFill>
                  <a:srgbClr val="FF0000"/>
                </a:solidFill>
              </a:rPr>
              <a:t> </a:t>
            </a:r>
            <a:br>
              <a:rPr lang="pt-BR" altLang="pt-BR" sz="5400" smtClean="0">
                <a:solidFill>
                  <a:srgbClr val="FF0000"/>
                </a:solidFill>
              </a:rPr>
            </a:br>
            <a:r>
              <a:rPr lang="pt-BR" altLang="pt-BR" sz="3200" b="1" smtClean="0">
                <a:solidFill>
                  <a:srgbClr val="FF0000"/>
                </a:solidFill>
              </a:rPr>
              <a:t>Supervisão Aplicada às Autoestradas: SAT</a:t>
            </a:r>
          </a:p>
        </p:txBody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1900" b="1" dirty="0" smtClean="0">
                <a:solidFill>
                  <a:srgbClr val="0000CC"/>
                </a:solidFill>
              </a:rPr>
              <a:t>Definição da Funcionalidade</a:t>
            </a:r>
            <a:r>
              <a:rPr lang="pt-BR" altLang="pt-BR" sz="1900" b="1" dirty="0" smtClean="0"/>
              <a:t> [</a:t>
            </a:r>
            <a:r>
              <a:rPr lang="pt-BR" altLang="pt-BR" sz="19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1900" b="1" dirty="0" smtClean="0"/>
              <a:t> (o que é ?)]:</a:t>
            </a:r>
          </a:p>
          <a:p>
            <a:pPr lvl="1">
              <a:lnSpc>
                <a:spcPct val="90000"/>
              </a:lnSpc>
            </a:pPr>
            <a:r>
              <a:rPr lang="pt-BR" altLang="pt-BR" sz="1900" dirty="0" smtClean="0"/>
              <a:t>Os dados gerados pelos sensores de tráfego podem ser: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/>
              <a:t>em cada rodovia (por faixa e sentido de fluxo)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/>
              <a:t>a</a:t>
            </a:r>
            <a:r>
              <a:rPr lang="pt-BR" altLang="pt-BR" sz="1800" dirty="0" smtClean="0"/>
              <a:t> cada minuto (típico - intervalos de 15 minutos)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>
                <a:solidFill>
                  <a:srgbClr val="FF0000"/>
                </a:solidFill>
              </a:rPr>
              <a:t>Classificação: categoria</a:t>
            </a:r>
            <a:r>
              <a:rPr lang="pt-BR" altLang="pt-BR" sz="1800" dirty="0" smtClean="0"/>
              <a:t> (comprimento, número de eixos e tipo de banda dos pneus – rodagem simples ou dupla) e </a:t>
            </a:r>
            <a:r>
              <a:rPr lang="pt-BR" altLang="pt-BR" sz="1800" dirty="0" smtClean="0">
                <a:solidFill>
                  <a:srgbClr val="FF0000"/>
                </a:solidFill>
              </a:rPr>
              <a:t>tipo de veículo</a:t>
            </a:r>
            <a:r>
              <a:rPr lang="pt-BR" altLang="pt-BR" sz="1800" dirty="0" smtClean="0"/>
              <a:t> (leve, médio, pesado)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>
                <a:solidFill>
                  <a:srgbClr val="FF0000"/>
                </a:solidFill>
              </a:rPr>
              <a:t>velocidade</a:t>
            </a:r>
            <a:r>
              <a:rPr lang="pt-BR" altLang="pt-BR" sz="1800" dirty="0" smtClean="0"/>
              <a:t> (velocidade média - no ponto de medição - por faixa de tráfego e tipo de veículo (normalmente comercial e de passeio)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>
                <a:solidFill>
                  <a:srgbClr val="FF0000"/>
                </a:solidFill>
              </a:rPr>
              <a:t>distância entre veículos (</a:t>
            </a:r>
            <a:r>
              <a:rPr lang="pt-BR" altLang="pt-BR" sz="1800" dirty="0" err="1" smtClean="0"/>
              <a:t>Headway</a:t>
            </a:r>
            <a:r>
              <a:rPr lang="pt-BR" altLang="pt-BR" sz="1800" dirty="0" smtClean="0">
                <a:solidFill>
                  <a:srgbClr val="FF0000"/>
                </a:solidFill>
              </a:rPr>
              <a:t>)</a:t>
            </a:r>
            <a:r>
              <a:rPr lang="pt-BR" altLang="pt-BR" sz="1800" dirty="0" smtClean="0"/>
              <a:t>: taxa </a:t>
            </a:r>
            <a:r>
              <a:rPr lang="pt-BR" altLang="pt-BR" sz="1800" dirty="0"/>
              <a:t>de </a:t>
            </a:r>
            <a:r>
              <a:rPr lang="pt-BR" altLang="pt-BR" sz="1800" dirty="0" smtClean="0"/>
              <a:t>ocupação</a:t>
            </a:r>
            <a:endParaRPr lang="pt-BR" altLang="pt-BR" sz="1800" dirty="0"/>
          </a:p>
          <a:p>
            <a:pPr lvl="2">
              <a:lnSpc>
                <a:spcPct val="90000"/>
              </a:lnSpc>
            </a:pPr>
            <a:r>
              <a:rPr lang="pt-BR" altLang="pt-BR" sz="1800" dirty="0" smtClean="0">
                <a:solidFill>
                  <a:srgbClr val="FF0000"/>
                </a:solidFill>
              </a:rPr>
              <a:t>contagem volumétrica </a:t>
            </a:r>
            <a:r>
              <a:rPr lang="pt-BR" altLang="pt-BR" sz="1800" dirty="0" smtClean="0"/>
              <a:t>(fluxo de veículos por pista ou volume do tráfego por pista)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/>
              <a:t>peso (médio, total ou por eixo) para cada classe dos veículos</a:t>
            </a:r>
          </a:p>
          <a:p>
            <a:pPr lvl="3">
              <a:lnSpc>
                <a:spcPct val="90000"/>
              </a:lnSpc>
            </a:pPr>
            <a:r>
              <a:rPr lang="pt-BR" altLang="pt-BR" sz="1600" dirty="0" smtClean="0"/>
              <a:t>WIM – </a:t>
            </a:r>
            <a:r>
              <a:rPr lang="pt-BR" altLang="pt-BR" sz="1600" dirty="0" err="1" smtClean="0"/>
              <a:t>Weigh</a:t>
            </a:r>
            <a:r>
              <a:rPr lang="pt-BR" altLang="pt-BR" sz="1600" dirty="0" smtClean="0"/>
              <a:t>-</a:t>
            </a:r>
            <a:r>
              <a:rPr lang="pt-BR" altLang="pt-BR" sz="1600" dirty="0" err="1" smtClean="0"/>
              <a:t>in-Motion</a:t>
            </a:r>
            <a:endParaRPr lang="pt-BR" altLang="pt-BR" sz="1600" dirty="0" smtClean="0"/>
          </a:p>
          <a:p>
            <a:pPr lvl="2">
              <a:lnSpc>
                <a:spcPct val="90000"/>
              </a:lnSpc>
            </a:pPr>
            <a:r>
              <a:rPr lang="pt-BR" altLang="pt-BR" sz="1800" dirty="0" smtClean="0"/>
              <a:t>alarmes operacionais, p.ex.:</a:t>
            </a:r>
          </a:p>
          <a:p>
            <a:pPr lvl="3">
              <a:lnSpc>
                <a:spcPct val="90000"/>
              </a:lnSpc>
            </a:pPr>
            <a:r>
              <a:rPr lang="pt-BR" altLang="pt-BR" sz="1500" dirty="0" smtClean="0"/>
              <a:t>Congestionamentos - indicados por velocidades médias muito baixas</a:t>
            </a:r>
          </a:p>
          <a:p>
            <a:pPr lvl="3">
              <a:lnSpc>
                <a:spcPct val="90000"/>
              </a:lnSpc>
            </a:pPr>
            <a:r>
              <a:rPr lang="pt-BR" altLang="pt-BR" sz="1500" dirty="0" smtClean="0"/>
              <a:t>Veículo parado na pista)</a:t>
            </a:r>
          </a:p>
          <a:p>
            <a:pPr lvl="1" algn="just">
              <a:lnSpc>
                <a:spcPct val="90000"/>
              </a:lnSpc>
            </a:pPr>
            <a:endParaRPr lang="pt-BR" altLang="pt-BR" sz="1900" dirty="0" smtClean="0"/>
          </a:p>
        </p:txBody>
      </p:sp>
    </p:spTree>
    <p:extLst>
      <p:ext uri="{BB962C8B-B14F-4D97-AF65-F5344CB8AC3E}">
        <p14:creationId xmlns:p14="http://schemas.microsoft.com/office/powerpoint/2010/main" val="37077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tângulo 2"/>
          <p:cNvSpPr>
            <a:spLocks noChangeArrowheads="1"/>
          </p:cNvSpPr>
          <p:nvPr/>
        </p:nvSpPr>
        <p:spPr bwMode="auto">
          <a:xfrm>
            <a:off x="1241425" y="1989138"/>
            <a:ext cx="6661150" cy="417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6" name="Forma livre 5"/>
          <p:cNvSpPr/>
          <p:nvPr/>
        </p:nvSpPr>
        <p:spPr>
          <a:xfrm>
            <a:off x="1244600" y="1990725"/>
            <a:ext cx="6654800" cy="977900"/>
          </a:xfrm>
          <a:custGeom>
            <a:avLst/>
            <a:gdLst>
              <a:gd name="connsiteX0" fmla="*/ 0 w 6655952"/>
              <a:gd name="connsiteY0" fmla="*/ 0 h 977839"/>
              <a:gd name="connsiteX1" fmla="*/ 6655952 w 6655952"/>
              <a:gd name="connsiteY1" fmla="*/ 0 h 977839"/>
              <a:gd name="connsiteX2" fmla="*/ 6655952 w 6655952"/>
              <a:gd name="connsiteY2" fmla="*/ 977839 h 977839"/>
              <a:gd name="connsiteX3" fmla="*/ 0 w 6655952"/>
              <a:gd name="connsiteY3" fmla="*/ 977839 h 977839"/>
              <a:gd name="connsiteX4" fmla="*/ 0 w 6655952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5952" h="977839">
                <a:moveTo>
                  <a:pt x="0" y="0"/>
                </a:moveTo>
                <a:lnTo>
                  <a:pt x="6655952" y="0"/>
                </a:lnTo>
                <a:lnTo>
                  <a:pt x="6655952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Arquitetura de referência de ITS</a:t>
            </a:r>
          </a:p>
        </p:txBody>
      </p:sp>
      <p:sp>
        <p:nvSpPr>
          <p:cNvPr id="7" name="Forma livre 6"/>
          <p:cNvSpPr/>
          <p:nvPr/>
        </p:nvSpPr>
        <p:spPr>
          <a:xfrm>
            <a:off x="1246188" y="3055938"/>
            <a:ext cx="6656387" cy="977900"/>
          </a:xfrm>
          <a:custGeom>
            <a:avLst/>
            <a:gdLst>
              <a:gd name="connsiteX0" fmla="*/ 0 w 6655952"/>
              <a:gd name="connsiteY0" fmla="*/ 0 h 977839"/>
              <a:gd name="connsiteX1" fmla="*/ 6655952 w 6655952"/>
              <a:gd name="connsiteY1" fmla="*/ 0 h 977839"/>
              <a:gd name="connsiteX2" fmla="*/ 6655952 w 6655952"/>
              <a:gd name="connsiteY2" fmla="*/ 977839 h 977839"/>
              <a:gd name="connsiteX3" fmla="*/ 0 w 6655952"/>
              <a:gd name="connsiteY3" fmla="*/ 977839 h 977839"/>
              <a:gd name="connsiteX4" fmla="*/ 0 w 6655952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5952" h="977839">
                <a:moveTo>
                  <a:pt x="0" y="0"/>
                </a:moveTo>
                <a:lnTo>
                  <a:pt x="6655952" y="0"/>
                </a:lnTo>
                <a:lnTo>
                  <a:pt x="6655952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2. Operações e gerenciamento de tráfego</a:t>
            </a:r>
          </a:p>
        </p:txBody>
      </p:sp>
      <p:sp>
        <p:nvSpPr>
          <p:cNvPr id="8" name="Forma livre 7"/>
          <p:cNvSpPr/>
          <p:nvPr/>
        </p:nvSpPr>
        <p:spPr>
          <a:xfrm>
            <a:off x="1244600" y="4121150"/>
            <a:ext cx="1287463" cy="977900"/>
          </a:xfrm>
          <a:custGeom>
            <a:avLst/>
            <a:gdLst>
              <a:gd name="connsiteX0" fmla="*/ 0 w 1287916"/>
              <a:gd name="connsiteY0" fmla="*/ 0 h 977839"/>
              <a:gd name="connsiteX1" fmla="*/ 1287916 w 1287916"/>
              <a:gd name="connsiteY1" fmla="*/ 0 h 977839"/>
              <a:gd name="connsiteX2" fmla="*/ 1287916 w 1287916"/>
              <a:gd name="connsiteY2" fmla="*/ 977839 h 977839"/>
              <a:gd name="connsiteX3" fmla="*/ 0 w 1287916"/>
              <a:gd name="connsiteY3" fmla="*/ 977839 h 977839"/>
              <a:gd name="connsiteX4" fmla="*/ 0 w 1287916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916" h="977839">
                <a:moveTo>
                  <a:pt x="0" y="0"/>
                </a:moveTo>
                <a:lnTo>
                  <a:pt x="1287916" y="0"/>
                </a:lnTo>
                <a:lnTo>
                  <a:pt x="1287916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2.1 Gerenciamento e controle de tráfego</a:t>
            </a:r>
          </a:p>
        </p:txBody>
      </p:sp>
      <p:sp>
        <p:nvSpPr>
          <p:cNvPr id="9" name="Forma livre 8"/>
          <p:cNvSpPr/>
          <p:nvPr/>
        </p:nvSpPr>
        <p:spPr>
          <a:xfrm>
            <a:off x="1244600" y="5186363"/>
            <a:ext cx="1287463" cy="977900"/>
          </a:xfrm>
          <a:custGeom>
            <a:avLst/>
            <a:gdLst>
              <a:gd name="connsiteX0" fmla="*/ 0 w 1287916"/>
              <a:gd name="connsiteY0" fmla="*/ 0 h 977839"/>
              <a:gd name="connsiteX1" fmla="*/ 1287916 w 1287916"/>
              <a:gd name="connsiteY1" fmla="*/ 0 h 977839"/>
              <a:gd name="connsiteX2" fmla="*/ 1287916 w 1287916"/>
              <a:gd name="connsiteY2" fmla="*/ 977839 h 977839"/>
              <a:gd name="connsiteX3" fmla="*/ 0 w 1287916"/>
              <a:gd name="connsiteY3" fmla="*/ 977839 h 977839"/>
              <a:gd name="connsiteX4" fmla="*/ 0 w 1287916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916" h="977839">
                <a:moveTo>
                  <a:pt x="0" y="0"/>
                </a:moveTo>
                <a:lnTo>
                  <a:pt x="1287916" y="0"/>
                </a:lnTo>
                <a:lnTo>
                  <a:pt x="1287916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Forma livre 9"/>
          <p:cNvSpPr/>
          <p:nvPr/>
        </p:nvSpPr>
        <p:spPr>
          <a:xfrm>
            <a:off x="2586038" y="4121150"/>
            <a:ext cx="1287462" cy="977900"/>
          </a:xfrm>
          <a:custGeom>
            <a:avLst/>
            <a:gdLst>
              <a:gd name="connsiteX0" fmla="*/ 0 w 1287916"/>
              <a:gd name="connsiteY0" fmla="*/ 0 h 977839"/>
              <a:gd name="connsiteX1" fmla="*/ 1287916 w 1287916"/>
              <a:gd name="connsiteY1" fmla="*/ 0 h 977839"/>
              <a:gd name="connsiteX2" fmla="*/ 1287916 w 1287916"/>
              <a:gd name="connsiteY2" fmla="*/ 977839 h 977839"/>
              <a:gd name="connsiteX3" fmla="*/ 0 w 1287916"/>
              <a:gd name="connsiteY3" fmla="*/ 977839 h 977839"/>
              <a:gd name="connsiteX4" fmla="*/ 0 w 1287916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916" h="977839">
                <a:moveTo>
                  <a:pt x="0" y="0"/>
                </a:moveTo>
                <a:lnTo>
                  <a:pt x="1287916" y="0"/>
                </a:lnTo>
                <a:lnTo>
                  <a:pt x="1287916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2.2 Gerenciamento de incidentes relacionados ao transporte</a:t>
            </a:r>
          </a:p>
        </p:txBody>
      </p:sp>
      <p:sp>
        <p:nvSpPr>
          <p:cNvPr id="11" name="Forma livre 10"/>
          <p:cNvSpPr/>
          <p:nvPr/>
        </p:nvSpPr>
        <p:spPr>
          <a:xfrm>
            <a:off x="2586038" y="5186363"/>
            <a:ext cx="1287462" cy="977900"/>
          </a:xfrm>
          <a:custGeom>
            <a:avLst/>
            <a:gdLst>
              <a:gd name="connsiteX0" fmla="*/ 0 w 1287916"/>
              <a:gd name="connsiteY0" fmla="*/ 0 h 977839"/>
              <a:gd name="connsiteX1" fmla="*/ 1287916 w 1287916"/>
              <a:gd name="connsiteY1" fmla="*/ 0 h 977839"/>
              <a:gd name="connsiteX2" fmla="*/ 1287916 w 1287916"/>
              <a:gd name="connsiteY2" fmla="*/ 977839 h 977839"/>
              <a:gd name="connsiteX3" fmla="*/ 0 w 1287916"/>
              <a:gd name="connsiteY3" fmla="*/ 977839 h 977839"/>
              <a:gd name="connsiteX4" fmla="*/ 0 w 1287916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916" h="977839">
                <a:moveTo>
                  <a:pt x="0" y="0"/>
                </a:moveTo>
                <a:lnTo>
                  <a:pt x="1287916" y="0"/>
                </a:lnTo>
                <a:lnTo>
                  <a:pt x="1287916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3927475" y="4121150"/>
            <a:ext cx="1289050" cy="977900"/>
          </a:xfrm>
          <a:custGeom>
            <a:avLst/>
            <a:gdLst>
              <a:gd name="connsiteX0" fmla="*/ 0 w 1287916"/>
              <a:gd name="connsiteY0" fmla="*/ 0 h 977839"/>
              <a:gd name="connsiteX1" fmla="*/ 1287916 w 1287916"/>
              <a:gd name="connsiteY1" fmla="*/ 0 h 977839"/>
              <a:gd name="connsiteX2" fmla="*/ 1287916 w 1287916"/>
              <a:gd name="connsiteY2" fmla="*/ 977839 h 977839"/>
              <a:gd name="connsiteX3" fmla="*/ 0 w 1287916"/>
              <a:gd name="connsiteY3" fmla="*/ 977839 h 977839"/>
              <a:gd name="connsiteX4" fmla="*/ 0 w 1287916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916" h="977839">
                <a:moveTo>
                  <a:pt x="0" y="0"/>
                </a:moveTo>
                <a:lnTo>
                  <a:pt x="1287916" y="0"/>
                </a:lnTo>
                <a:lnTo>
                  <a:pt x="1287916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2.3 Gerenciamento de demanda</a:t>
            </a:r>
          </a:p>
        </p:txBody>
      </p:sp>
      <p:sp>
        <p:nvSpPr>
          <p:cNvPr id="13" name="Forma livre 12">
            <a:hlinkClick r:id="rId3" action="ppaction://hlinksldjump"/>
          </p:cNvPr>
          <p:cNvSpPr/>
          <p:nvPr/>
        </p:nvSpPr>
        <p:spPr>
          <a:xfrm>
            <a:off x="3927475" y="5186363"/>
            <a:ext cx="1289050" cy="977900"/>
          </a:xfrm>
          <a:custGeom>
            <a:avLst/>
            <a:gdLst>
              <a:gd name="connsiteX0" fmla="*/ 0 w 1287916"/>
              <a:gd name="connsiteY0" fmla="*/ 0 h 977839"/>
              <a:gd name="connsiteX1" fmla="*/ 1287916 w 1287916"/>
              <a:gd name="connsiteY1" fmla="*/ 0 h 977839"/>
              <a:gd name="connsiteX2" fmla="*/ 1287916 w 1287916"/>
              <a:gd name="connsiteY2" fmla="*/ 977839 h 977839"/>
              <a:gd name="connsiteX3" fmla="*/ 0 w 1287916"/>
              <a:gd name="connsiteY3" fmla="*/ 977839 h 977839"/>
              <a:gd name="connsiteX4" fmla="*/ 0 w 1287916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916" h="977839">
                <a:moveTo>
                  <a:pt x="0" y="0"/>
                </a:moveTo>
                <a:lnTo>
                  <a:pt x="1287916" y="0"/>
                </a:lnTo>
                <a:lnTo>
                  <a:pt x="1287916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Forma livre 13"/>
          <p:cNvSpPr/>
          <p:nvPr/>
        </p:nvSpPr>
        <p:spPr>
          <a:xfrm>
            <a:off x="5270500" y="4121150"/>
            <a:ext cx="1287463" cy="977900"/>
          </a:xfrm>
          <a:custGeom>
            <a:avLst/>
            <a:gdLst>
              <a:gd name="connsiteX0" fmla="*/ 0 w 1287916"/>
              <a:gd name="connsiteY0" fmla="*/ 0 h 977839"/>
              <a:gd name="connsiteX1" fmla="*/ 1287916 w 1287916"/>
              <a:gd name="connsiteY1" fmla="*/ 0 h 977839"/>
              <a:gd name="connsiteX2" fmla="*/ 1287916 w 1287916"/>
              <a:gd name="connsiteY2" fmla="*/ 977839 h 977839"/>
              <a:gd name="connsiteX3" fmla="*/ 0 w 1287916"/>
              <a:gd name="connsiteY3" fmla="*/ 977839 h 977839"/>
              <a:gd name="connsiteX4" fmla="*/ 0 w 1287916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916" h="977839">
                <a:moveTo>
                  <a:pt x="0" y="0"/>
                </a:moveTo>
                <a:lnTo>
                  <a:pt x="1287916" y="0"/>
                </a:lnTo>
                <a:lnTo>
                  <a:pt x="1287916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2.4 Gerenciamento de manutenção da infraestrutura do transporte</a:t>
            </a:r>
          </a:p>
        </p:txBody>
      </p:sp>
      <p:sp>
        <p:nvSpPr>
          <p:cNvPr id="15" name="Forma livre 14"/>
          <p:cNvSpPr/>
          <p:nvPr/>
        </p:nvSpPr>
        <p:spPr>
          <a:xfrm>
            <a:off x="5270500" y="5186363"/>
            <a:ext cx="1287463" cy="977900"/>
          </a:xfrm>
          <a:custGeom>
            <a:avLst/>
            <a:gdLst>
              <a:gd name="connsiteX0" fmla="*/ 0 w 1287916"/>
              <a:gd name="connsiteY0" fmla="*/ 0 h 977839"/>
              <a:gd name="connsiteX1" fmla="*/ 1287916 w 1287916"/>
              <a:gd name="connsiteY1" fmla="*/ 0 h 977839"/>
              <a:gd name="connsiteX2" fmla="*/ 1287916 w 1287916"/>
              <a:gd name="connsiteY2" fmla="*/ 977839 h 977839"/>
              <a:gd name="connsiteX3" fmla="*/ 0 w 1287916"/>
              <a:gd name="connsiteY3" fmla="*/ 977839 h 977839"/>
              <a:gd name="connsiteX4" fmla="*/ 0 w 1287916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916" h="977839">
                <a:moveTo>
                  <a:pt x="0" y="0"/>
                </a:moveTo>
                <a:lnTo>
                  <a:pt x="1287916" y="0"/>
                </a:lnTo>
                <a:lnTo>
                  <a:pt x="1287916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Forma livre 15"/>
          <p:cNvSpPr/>
          <p:nvPr/>
        </p:nvSpPr>
        <p:spPr>
          <a:xfrm>
            <a:off x="6611938" y="4121150"/>
            <a:ext cx="1287462" cy="977900"/>
          </a:xfrm>
          <a:custGeom>
            <a:avLst/>
            <a:gdLst>
              <a:gd name="connsiteX0" fmla="*/ 0 w 1287916"/>
              <a:gd name="connsiteY0" fmla="*/ 0 h 977839"/>
              <a:gd name="connsiteX1" fmla="*/ 1287916 w 1287916"/>
              <a:gd name="connsiteY1" fmla="*/ 0 h 977839"/>
              <a:gd name="connsiteX2" fmla="*/ 1287916 w 1287916"/>
              <a:gd name="connsiteY2" fmla="*/ 977839 h 977839"/>
              <a:gd name="connsiteX3" fmla="*/ 0 w 1287916"/>
              <a:gd name="connsiteY3" fmla="*/ 977839 h 977839"/>
              <a:gd name="connsiteX4" fmla="*/ 0 w 1287916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916" h="977839">
                <a:moveTo>
                  <a:pt x="0" y="0"/>
                </a:moveTo>
                <a:lnTo>
                  <a:pt x="1287916" y="0"/>
                </a:lnTo>
                <a:lnTo>
                  <a:pt x="1287916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2.5 Diretrizes/ cumprimento das regras de trânsito</a:t>
            </a:r>
          </a:p>
        </p:txBody>
      </p:sp>
      <p:sp>
        <p:nvSpPr>
          <p:cNvPr id="17" name="Forma livre 16"/>
          <p:cNvSpPr/>
          <p:nvPr/>
        </p:nvSpPr>
        <p:spPr>
          <a:xfrm>
            <a:off x="6611938" y="5186363"/>
            <a:ext cx="1287462" cy="977900"/>
          </a:xfrm>
          <a:custGeom>
            <a:avLst/>
            <a:gdLst>
              <a:gd name="connsiteX0" fmla="*/ 0 w 1287916"/>
              <a:gd name="connsiteY0" fmla="*/ 0 h 977839"/>
              <a:gd name="connsiteX1" fmla="*/ 1287916 w 1287916"/>
              <a:gd name="connsiteY1" fmla="*/ 0 h 977839"/>
              <a:gd name="connsiteX2" fmla="*/ 1287916 w 1287916"/>
              <a:gd name="connsiteY2" fmla="*/ 977839 h 977839"/>
              <a:gd name="connsiteX3" fmla="*/ 0 w 1287916"/>
              <a:gd name="connsiteY3" fmla="*/ 977839 h 977839"/>
              <a:gd name="connsiteX4" fmla="*/ 0 w 1287916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916" h="977839">
                <a:moveTo>
                  <a:pt x="0" y="0"/>
                </a:moveTo>
                <a:lnTo>
                  <a:pt x="1287916" y="0"/>
                </a:lnTo>
                <a:lnTo>
                  <a:pt x="1287916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0974" name="Rectangle 17"/>
          <p:cNvSpPr>
            <a:spLocks/>
          </p:cNvSpPr>
          <p:nvPr/>
        </p:nvSpPr>
        <p:spPr bwMode="auto">
          <a:xfrm>
            <a:off x="250825" y="228600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tx2"/>
                </a:solidFill>
              </a:rPr>
              <a:t>14813 – 1:</a:t>
            </a:r>
            <a:r>
              <a:rPr lang="pt-BR" altLang="pt-BR" sz="2800" b="1" dirty="0">
                <a:solidFill>
                  <a:schemeClr val="tx2"/>
                </a:solidFill>
              </a:rPr>
              <a:t> Domínios de serviços (grupos) ITS</a:t>
            </a:r>
            <a:r>
              <a:rPr lang="pt-BR" altLang="pt-BR" sz="28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dirty="0" smtClean="0"/>
              <a:t> </a:t>
            </a:r>
            <a:br>
              <a:rPr lang="pt-BR" altLang="pt-BR" sz="5400" dirty="0" smtClean="0"/>
            </a:br>
            <a:r>
              <a:rPr lang="pt-BR" altLang="pt-BR" sz="3200" b="1" dirty="0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3200" b="1" dirty="0" smtClean="0">
                <a:solidFill>
                  <a:srgbClr val="006666"/>
                </a:solidFill>
              </a:rPr>
              <a:t>SAT</a:t>
            </a:r>
          </a:p>
        </p:txBody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400" b="1" dirty="0" smtClean="0">
                <a:solidFill>
                  <a:srgbClr val="0000CC"/>
                </a:solidFill>
              </a:rPr>
              <a:t>Definição da Funcionalidade</a:t>
            </a:r>
            <a:r>
              <a:rPr lang="pt-BR" altLang="pt-BR" sz="2400" b="1" dirty="0" smtClean="0"/>
              <a:t> [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2400" b="1" dirty="0" smtClean="0"/>
              <a:t> (o que é ?)]:</a:t>
            </a:r>
          </a:p>
          <a:p>
            <a:pPr lvl="1">
              <a:lnSpc>
                <a:spcPct val="80000"/>
              </a:lnSpc>
            </a:pPr>
            <a:r>
              <a:rPr lang="pt-BR" altLang="pt-BR" sz="2400" dirty="0" smtClean="0"/>
              <a:t>Pode ser usado para saber se o tráfego tem fluidez dentro dos parâmetros estabelecidos ou se tem alguma pista ou trecho da rodovia que está fora dos valores desejáveis</a:t>
            </a:r>
          </a:p>
          <a:p>
            <a:pPr lvl="2">
              <a:lnSpc>
                <a:spcPct val="80000"/>
              </a:lnSpc>
            </a:pPr>
            <a:r>
              <a:rPr lang="pt-BR" altLang="pt-BR" sz="2000" dirty="0" smtClean="0"/>
              <a:t>Isso pode indicar que existe algum </a:t>
            </a:r>
            <a:r>
              <a:rPr lang="pt-BR" altLang="pt-BR" sz="2000" dirty="0" smtClean="0">
                <a:solidFill>
                  <a:srgbClr val="FF0000"/>
                </a:solidFill>
              </a:rPr>
              <a:t>problema na pista</a:t>
            </a:r>
          </a:p>
          <a:p>
            <a:pPr lvl="3">
              <a:lnSpc>
                <a:spcPct val="80000"/>
              </a:lnSpc>
            </a:pPr>
            <a:r>
              <a:rPr lang="pt-BR" altLang="pt-BR" dirty="0" smtClean="0"/>
              <a:t>P.ex.: acidente, carro quebrado, ...</a:t>
            </a:r>
          </a:p>
          <a:p>
            <a:pPr lvl="1">
              <a:lnSpc>
                <a:spcPct val="80000"/>
              </a:lnSpc>
            </a:pPr>
            <a:r>
              <a:rPr lang="pt-BR" altLang="pt-BR" sz="2400" dirty="0" smtClean="0"/>
              <a:t>Os dados são registrados (gravados) e </a:t>
            </a:r>
            <a:r>
              <a:rPr lang="pt-BR" altLang="pt-BR" sz="2400" dirty="0" smtClean="0">
                <a:solidFill>
                  <a:srgbClr val="FF0000"/>
                </a:solidFill>
              </a:rPr>
              <a:t>enviados para o CCO</a:t>
            </a:r>
          </a:p>
          <a:p>
            <a:pPr lvl="2">
              <a:lnSpc>
                <a:spcPct val="80000"/>
              </a:lnSpc>
            </a:pPr>
            <a:r>
              <a:rPr lang="pt-BR" altLang="pt-BR" sz="2000" dirty="0" smtClean="0"/>
              <a:t>Onde podem ser visualizados de forma esquemática no mapa da própria malha viária monitorada</a:t>
            </a:r>
          </a:p>
          <a:p>
            <a:pPr lvl="2">
              <a:lnSpc>
                <a:spcPct val="80000"/>
              </a:lnSpc>
            </a:pPr>
            <a:r>
              <a:rPr lang="pt-BR" altLang="pt-BR" sz="2000" dirty="0" smtClean="0"/>
              <a:t>Receber tratamento estatístico para análise e emissão dos relatórios sobre</a:t>
            </a:r>
          </a:p>
          <a:p>
            <a:pPr lvl="3">
              <a:lnSpc>
                <a:spcPct val="80000"/>
              </a:lnSpc>
            </a:pPr>
            <a:r>
              <a:rPr lang="pt-BR" altLang="pt-BR" sz="1800" dirty="0" smtClean="0"/>
              <a:t>volume do tráfego e velocidade por hora, dia e mês</a:t>
            </a:r>
          </a:p>
          <a:p>
            <a:pPr lvl="3">
              <a:lnSpc>
                <a:spcPct val="80000"/>
              </a:lnSpc>
            </a:pPr>
            <a:r>
              <a:rPr lang="pt-BR" altLang="pt-BR" sz="1800" dirty="0" smtClean="0"/>
              <a:t>peso por categoria de veículo por mês</a:t>
            </a:r>
          </a:p>
          <a:p>
            <a:pPr lvl="3">
              <a:lnSpc>
                <a:spcPct val="80000"/>
              </a:lnSpc>
            </a:pPr>
            <a:r>
              <a:rPr lang="pt-BR" altLang="pt-BR" sz="1800" dirty="0" smtClean="0"/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1547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smtClean="0"/>
              <a:t> </a:t>
            </a:r>
            <a:br>
              <a:rPr lang="pt-BR" altLang="pt-BR" sz="5400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3200" b="1" smtClean="0">
                <a:solidFill>
                  <a:srgbClr val="006666"/>
                </a:solidFill>
              </a:rPr>
              <a:t>SAT</a:t>
            </a:r>
          </a:p>
        </p:txBody>
      </p:sp>
      <p:sp>
        <p:nvSpPr>
          <p:cNvPr id="118786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 marL="552450" indent="-552450"/>
            <a:r>
              <a:rPr lang="pt-BR" altLang="pt-BR" sz="1800" b="1" dirty="0" err="1" smtClean="0">
                <a:solidFill>
                  <a:srgbClr val="0000CC"/>
                </a:solidFill>
              </a:rPr>
              <a:t>Correlacionamento</a:t>
            </a:r>
            <a:r>
              <a:rPr lang="pt-BR" altLang="pt-BR" sz="1800" b="1" dirty="0" smtClean="0">
                <a:solidFill>
                  <a:srgbClr val="0000CC"/>
                </a:solidFill>
              </a:rPr>
              <a:t> das Funções ITS com os Atores</a:t>
            </a:r>
            <a:r>
              <a:rPr lang="pt-BR" altLang="pt-BR" sz="2000" b="1" dirty="0" smtClean="0"/>
              <a:t> </a:t>
            </a:r>
            <a:r>
              <a:rPr lang="pt-BR" altLang="pt-BR" sz="1800" b="1" dirty="0" smtClean="0"/>
              <a:t>[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para que serve</a:t>
            </a:r>
            <a:r>
              <a:rPr lang="pt-BR" altLang="pt-BR" sz="1800" b="1" dirty="0" smtClean="0"/>
              <a:t>]:</a:t>
            </a:r>
          </a:p>
          <a:p>
            <a:pPr marL="862013" lvl="1" indent="-495300"/>
            <a:r>
              <a:rPr lang="pt-BR" altLang="pt-BR" sz="3000" dirty="0" smtClean="0"/>
              <a:t>A partir do registro histórico e estatístico de dados, utilizando um </a:t>
            </a:r>
            <a:r>
              <a:rPr lang="pt-BR" altLang="pt-BR" sz="3000" dirty="0" smtClean="0">
                <a:solidFill>
                  <a:srgbClr val="FF0000"/>
                </a:solidFill>
              </a:rPr>
              <a:t>software de predição de tráfego</a:t>
            </a:r>
            <a:r>
              <a:rPr lang="pt-BR" altLang="pt-BR" sz="3000" dirty="0" smtClean="0"/>
              <a:t>, é possível:</a:t>
            </a:r>
          </a:p>
          <a:p>
            <a:pPr marL="1123950" lvl="2" indent="-438150"/>
            <a:r>
              <a:rPr lang="pt-BR" altLang="pt-BR" sz="2800" dirty="0" smtClean="0"/>
              <a:t>Planejar as intervenções na rodovia com maior segurança</a:t>
            </a:r>
          </a:p>
          <a:p>
            <a:pPr marL="1123950" lvl="2" indent="-438150"/>
            <a:r>
              <a:rPr lang="pt-BR" altLang="pt-BR" sz="2800" dirty="0" smtClean="0"/>
              <a:t>Reduzir os transtornos causados por congestionamentos e acidentes </a:t>
            </a:r>
            <a:endParaRPr lang="pt-BR" altLang="pt-BR" sz="3700" dirty="0" smtClean="0"/>
          </a:p>
          <a:p>
            <a:pPr marL="862013" lvl="1" indent="-495300"/>
            <a:endParaRPr lang="pt-BR" altLang="pt-BR" sz="2800" dirty="0" smtClean="0"/>
          </a:p>
          <a:p>
            <a:pPr marL="862013" lvl="1" indent="-495300" algn="just"/>
            <a:endParaRPr lang="pt-BR" alt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26719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smtClean="0"/>
              <a:t> </a:t>
            </a:r>
            <a:br>
              <a:rPr lang="pt-BR" altLang="pt-BR" sz="5400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3200" b="1" smtClean="0">
                <a:solidFill>
                  <a:srgbClr val="006666"/>
                </a:solidFill>
              </a:rPr>
              <a:t>SAT</a:t>
            </a:r>
          </a:p>
        </p:txBody>
      </p:sp>
      <p:sp>
        <p:nvSpPr>
          <p:cNvPr id="120834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 marL="552450" indent="-552450">
              <a:lnSpc>
                <a:spcPct val="80000"/>
              </a:lnSpc>
            </a:pPr>
            <a:r>
              <a:rPr lang="pt-BR" altLang="pt-BR" sz="1700" b="1" dirty="0" smtClean="0">
                <a:solidFill>
                  <a:srgbClr val="0000CC"/>
                </a:solidFill>
              </a:rPr>
              <a:t>Correlacionamento das Funções ITS com os Atores</a:t>
            </a:r>
            <a:r>
              <a:rPr lang="pt-BR" altLang="pt-BR" sz="1700" b="1" dirty="0" smtClean="0"/>
              <a:t> [</a:t>
            </a:r>
            <a:r>
              <a:rPr lang="pt-BR" altLang="pt-BR" sz="1700" b="1" dirty="0" smtClean="0">
                <a:solidFill>
                  <a:srgbClr val="FF0000"/>
                </a:solidFill>
              </a:rPr>
              <a:t>para que serve</a:t>
            </a:r>
            <a:r>
              <a:rPr lang="pt-BR" altLang="pt-BR" sz="1700" b="1" dirty="0" smtClean="0"/>
              <a:t>]:</a:t>
            </a:r>
          </a:p>
          <a:p>
            <a:pPr marL="862013" lvl="1" indent="-495300">
              <a:lnSpc>
                <a:spcPct val="80000"/>
              </a:lnSpc>
            </a:pPr>
            <a:r>
              <a:rPr lang="pt-BR" altLang="pt-BR" sz="2100" dirty="0" smtClean="0"/>
              <a:t>O SAT pode também ser aplicado para as seguintes finalidades:</a:t>
            </a:r>
          </a:p>
          <a:p>
            <a:pPr marL="1123950" lvl="2" indent="-438150">
              <a:lnSpc>
                <a:spcPct val="80000"/>
              </a:lnSpc>
            </a:pPr>
            <a:r>
              <a:rPr lang="pt-BR" altLang="pt-BR" sz="2000" dirty="0" smtClean="0"/>
              <a:t>Monitoramento e controle do fluxo de veículos no </a:t>
            </a:r>
            <a:r>
              <a:rPr lang="pt-BR" altLang="pt-BR" sz="2000" dirty="0" smtClean="0">
                <a:solidFill>
                  <a:srgbClr val="FF0000"/>
                </a:solidFill>
              </a:rPr>
              <a:t>entorno das Praças de Pedágio</a:t>
            </a:r>
          </a:p>
          <a:p>
            <a:pPr marL="1123950" lvl="2" indent="-438150">
              <a:lnSpc>
                <a:spcPct val="80000"/>
              </a:lnSpc>
            </a:pPr>
            <a:r>
              <a:rPr lang="pt-BR" altLang="pt-BR" sz="2000" dirty="0" smtClean="0"/>
              <a:t>Adotar o </a:t>
            </a:r>
            <a:r>
              <a:rPr lang="pt-BR" altLang="pt-BR" sz="2000" dirty="0" smtClean="0">
                <a:solidFill>
                  <a:srgbClr val="FF0000"/>
                </a:solidFill>
              </a:rPr>
              <a:t>princípio de pré-seleção de veículos nos Postos Fixos de Fiscalização de Peso</a:t>
            </a:r>
          </a:p>
          <a:p>
            <a:pPr marL="1524000" lvl="3" indent="-381000">
              <a:lnSpc>
                <a:spcPct val="80000"/>
              </a:lnSpc>
            </a:pPr>
            <a:r>
              <a:rPr lang="pt-BR" altLang="pt-BR" sz="1800" dirty="0" smtClean="0"/>
              <a:t>visando a otimização do fluxo de veículos no interior do posto</a:t>
            </a:r>
          </a:p>
          <a:p>
            <a:pPr marL="1123950" lvl="2" indent="-438150">
              <a:lnSpc>
                <a:spcPct val="80000"/>
              </a:lnSpc>
            </a:pPr>
            <a:r>
              <a:rPr lang="pt-BR" altLang="pt-BR" sz="2000" dirty="0" smtClean="0"/>
              <a:t>Determinar os pontos em </a:t>
            </a:r>
            <a:r>
              <a:rPr lang="pt-BR" altLang="pt-BR" sz="2000" dirty="0" smtClean="0">
                <a:solidFill>
                  <a:srgbClr val="FF0000"/>
                </a:solidFill>
              </a:rPr>
              <a:t>trechos com maior incidência de abuso de peso</a:t>
            </a:r>
            <a:r>
              <a:rPr lang="pt-BR" altLang="pt-BR" sz="2000" dirty="0" smtClean="0"/>
              <a:t> por veículos comerciais</a:t>
            </a:r>
          </a:p>
          <a:p>
            <a:pPr marL="1524000" lvl="3" indent="-381000">
              <a:lnSpc>
                <a:spcPct val="80000"/>
              </a:lnSpc>
            </a:pPr>
            <a:r>
              <a:rPr lang="pt-BR" altLang="pt-BR" sz="1800" dirty="0" smtClean="0"/>
              <a:t>para </a:t>
            </a:r>
            <a:r>
              <a:rPr lang="pt-BR" altLang="pt-BR" sz="1800" dirty="0" smtClean="0">
                <a:solidFill>
                  <a:srgbClr val="FF0000"/>
                </a:solidFill>
              </a:rPr>
              <a:t>deslocamento das Balanças Móveis</a:t>
            </a:r>
          </a:p>
          <a:p>
            <a:pPr marL="1524000" lvl="3" indent="-381000">
              <a:lnSpc>
                <a:spcPct val="80000"/>
              </a:lnSpc>
            </a:pPr>
            <a:r>
              <a:rPr lang="pt-BR" altLang="pt-BR" sz="1800" dirty="0" smtClean="0"/>
              <a:t>detectando e minimizando rotas de fuga</a:t>
            </a:r>
          </a:p>
          <a:p>
            <a:pPr marL="1123950" lvl="2" indent="-438150">
              <a:lnSpc>
                <a:spcPct val="80000"/>
              </a:lnSpc>
            </a:pPr>
            <a:r>
              <a:rPr lang="pt-BR" altLang="pt-BR" sz="2000" dirty="0" smtClean="0"/>
              <a:t>Gerenciar as informações sobre: o </a:t>
            </a:r>
            <a:r>
              <a:rPr lang="pt-BR" altLang="pt-BR" sz="2000" dirty="0" smtClean="0">
                <a:solidFill>
                  <a:srgbClr val="FF0000"/>
                </a:solidFill>
              </a:rPr>
              <a:t>nível de ocupação da rodovia </a:t>
            </a:r>
            <a:r>
              <a:rPr lang="pt-BR" altLang="pt-BR" sz="2000" dirty="0" smtClean="0"/>
              <a:t>e o coeficiente de agressividade que está sendo aplicado ao pavimento, congestionamentos, velocidades praticadas, perfil dos veículos mais </a:t>
            </a:r>
            <a:r>
              <a:rPr lang="pt-BR" altLang="pt-BR" sz="2000" dirty="0" err="1" smtClean="0"/>
              <a:t>freqüentes</a:t>
            </a:r>
            <a:endParaRPr lang="pt-BR" altLang="pt-BR" sz="2000" dirty="0" smtClean="0"/>
          </a:p>
          <a:p>
            <a:pPr marL="1123950" lvl="2" indent="-438150">
              <a:lnSpc>
                <a:spcPct val="80000"/>
              </a:lnSpc>
            </a:pPr>
            <a:r>
              <a:rPr lang="pt-BR" altLang="pt-BR" sz="2000" dirty="0" smtClean="0"/>
              <a:t>Subsidiar as </a:t>
            </a:r>
            <a:r>
              <a:rPr lang="pt-BR" altLang="pt-BR" sz="2000" dirty="0" smtClean="0">
                <a:solidFill>
                  <a:srgbClr val="FF0000"/>
                </a:solidFill>
              </a:rPr>
              <a:t>ações de interveniência no fluxo de veículos e de orientação aos usuários da rodovia</a:t>
            </a:r>
            <a:r>
              <a:rPr lang="pt-BR" altLang="pt-BR" sz="2000" dirty="0" smtClean="0"/>
              <a:t>, podendo determinar pontos e trechos de maior incidência de abuso de velocidade para </a:t>
            </a:r>
            <a:r>
              <a:rPr lang="pt-BR" altLang="pt-BR" sz="2000" dirty="0" smtClean="0">
                <a:solidFill>
                  <a:srgbClr val="FF0000"/>
                </a:solidFill>
              </a:rPr>
              <a:t>deslocamento dos Radares Móveis</a:t>
            </a:r>
            <a:endParaRPr lang="pt-BR" altLang="pt-BR" sz="15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7119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1979712" y="5129484"/>
            <a:ext cx="1224136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619672" y="2204864"/>
            <a:ext cx="1584176" cy="44644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8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smtClean="0"/>
              <a:t> </a:t>
            </a:r>
            <a:br>
              <a:rPr lang="pt-BR" altLang="pt-BR" sz="5400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3200" b="1" smtClean="0">
                <a:solidFill>
                  <a:srgbClr val="006666"/>
                </a:solidFill>
              </a:rPr>
              <a:t>SCA</a:t>
            </a:r>
          </a:p>
        </p:txBody>
      </p:sp>
      <p:pic>
        <p:nvPicPr>
          <p:cNvPr id="124930" name="Picture 4" descr="SC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665288"/>
            <a:ext cx="6624638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dirty="0" smtClean="0"/>
              <a:t> </a:t>
            </a:r>
            <a:br>
              <a:rPr lang="pt-BR" altLang="pt-BR" sz="5400" dirty="0" smtClean="0"/>
            </a:br>
            <a:r>
              <a:rPr lang="pt-BR" altLang="pt-BR" sz="3200" b="1" dirty="0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3200" b="1" dirty="0" smtClean="0">
                <a:solidFill>
                  <a:srgbClr val="006666"/>
                </a:solidFill>
              </a:rPr>
              <a:t>SCA</a:t>
            </a:r>
          </a:p>
        </p:txBody>
      </p:sp>
      <p:sp>
        <p:nvSpPr>
          <p:cNvPr id="126978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400" b="1" dirty="0" smtClean="0">
                <a:solidFill>
                  <a:srgbClr val="0000CC"/>
                </a:solidFill>
              </a:rPr>
              <a:t>Definição da Funcionalidade</a:t>
            </a:r>
            <a:r>
              <a:rPr lang="pt-BR" altLang="pt-BR" sz="2400" b="1" dirty="0" smtClean="0"/>
              <a:t> [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2400" b="1" dirty="0" smtClean="0"/>
              <a:t> (o que é ?)]:</a:t>
            </a:r>
          </a:p>
          <a:p>
            <a:pPr lvl="1">
              <a:lnSpc>
                <a:spcPct val="90000"/>
              </a:lnSpc>
            </a:pPr>
            <a:r>
              <a:rPr lang="pt-BR" altLang="pt-BR" sz="2900" dirty="0" smtClean="0"/>
              <a:t>As </a:t>
            </a:r>
            <a:r>
              <a:rPr lang="pt-BR" altLang="pt-BR" sz="2800" b="1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condições meteorológicas (ambientais) </a:t>
            </a:r>
            <a:r>
              <a:rPr lang="pt-BR" altLang="pt-BR" sz="2900" dirty="0" smtClean="0"/>
              <a:t>em pontos críticos da rodovia são monitoradas por instrumentos de medição de:</a:t>
            </a:r>
          </a:p>
          <a:p>
            <a:pPr lvl="2">
              <a:lnSpc>
                <a:spcPct val="90000"/>
              </a:lnSpc>
            </a:pPr>
            <a:r>
              <a:rPr lang="pt-BR" altLang="pt-BR" sz="2600" dirty="0" smtClean="0"/>
              <a:t>intensidade de chuva, opacidade, neblina, vento (velocidade e direção), fumaça, monóxido de carbono (CO) e outros gases que podem influenciar a segurança do tráfego</a:t>
            </a:r>
          </a:p>
          <a:p>
            <a:pPr lvl="1">
              <a:lnSpc>
                <a:spcPct val="90000"/>
              </a:lnSpc>
            </a:pPr>
            <a:r>
              <a:rPr lang="pt-BR" altLang="pt-BR" sz="2900" dirty="0" smtClean="0"/>
              <a:t>Os pontos de medição são normalmente</a:t>
            </a:r>
          </a:p>
          <a:p>
            <a:pPr lvl="2">
              <a:lnSpc>
                <a:spcPct val="90000"/>
              </a:lnSpc>
            </a:pPr>
            <a:r>
              <a:rPr lang="pt-BR" altLang="pt-BR" sz="2600" dirty="0" smtClean="0"/>
              <a:t>túneis, pontes, viadutos e serras </a:t>
            </a:r>
          </a:p>
          <a:p>
            <a:pPr lvl="3">
              <a:lnSpc>
                <a:spcPct val="90000"/>
              </a:lnSpc>
            </a:pPr>
            <a:r>
              <a:rPr lang="pt-BR" altLang="pt-BR" sz="2300" dirty="0" smtClean="0"/>
              <a:t>onde tais condições podem ocorrer com maior </a:t>
            </a:r>
            <a:r>
              <a:rPr lang="pt-BR" altLang="pt-BR" sz="2300" dirty="0" err="1" smtClean="0"/>
              <a:t>freqüência</a:t>
            </a:r>
            <a:endParaRPr lang="pt-BR" altLang="pt-BR" sz="2300" dirty="0" smtClean="0"/>
          </a:p>
        </p:txBody>
      </p:sp>
    </p:spTree>
    <p:extLst>
      <p:ext uri="{BB962C8B-B14F-4D97-AF65-F5344CB8AC3E}">
        <p14:creationId xmlns:p14="http://schemas.microsoft.com/office/powerpoint/2010/main" val="27403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dirty="0" smtClean="0"/>
              <a:t> </a:t>
            </a:r>
            <a:br>
              <a:rPr lang="pt-BR" altLang="pt-BR" sz="5400" dirty="0" smtClean="0"/>
            </a:br>
            <a:r>
              <a:rPr lang="pt-BR" altLang="pt-BR" sz="3200" b="1" dirty="0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3200" b="1" dirty="0" smtClean="0">
                <a:solidFill>
                  <a:srgbClr val="006666"/>
                </a:solidFill>
              </a:rPr>
              <a:t>SCA</a:t>
            </a:r>
          </a:p>
        </p:txBody>
      </p:sp>
      <p:sp>
        <p:nvSpPr>
          <p:cNvPr id="129026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400" b="1" dirty="0" smtClean="0">
                <a:solidFill>
                  <a:srgbClr val="0000CC"/>
                </a:solidFill>
              </a:rPr>
              <a:t>Definição da Funcionalidade</a:t>
            </a:r>
            <a:r>
              <a:rPr lang="pt-BR" altLang="pt-BR" sz="2400" b="1" dirty="0" smtClean="0"/>
              <a:t> </a:t>
            </a:r>
            <a:r>
              <a:rPr lang="pt-BR" altLang="pt-BR" sz="2000" b="1" dirty="0" smtClean="0"/>
              <a:t>[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2000" b="1" dirty="0" smtClean="0"/>
              <a:t> (o que é ?)]:</a:t>
            </a:r>
          </a:p>
          <a:p>
            <a:pPr lvl="1">
              <a:lnSpc>
                <a:spcPct val="80000"/>
              </a:lnSpc>
            </a:pPr>
            <a:r>
              <a:rPr lang="pt-BR" altLang="pt-BR" sz="2900" dirty="0" smtClean="0"/>
              <a:t>Destacam-se como grandezas a serem acompanhadas / monitoradas:</a:t>
            </a:r>
          </a:p>
          <a:p>
            <a:pPr lvl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pt-BR" altLang="pt-BR" sz="2900" dirty="0" smtClean="0"/>
          </a:p>
          <a:p>
            <a:pPr lvl="2">
              <a:lnSpc>
                <a:spcPct val="80000"/>
              </a:lnSpc>
            </a:pPr>
            <a:r>
              <a:rPr lang="pt-BR" altLang="pt-BR" sz="2800" dirty="0" smtClean="0"/>
              <a:t>Gases / Poluição - concentração de:</a:t>
            </a:r>
          </a:p>
          <a:p>
            <a:pPr lvl="3">
              <a:lnSpc>
                <a:spcPct val="80000"/>
              </a:lnSpc>
            </a:pPr>
            <a:r>
              <a:rPr lang="pt-BR" altLang="pt-BR" sz="2400" dirty="0" smtClean="0"/>
              <a:t>CO, CO</a:t>
            </a:r>
            <a:r>
              <a:rPr lang="pt-BR" altLang="pt-BR" sz="2400" baseline="-25000" dirty="0" smtClean="0"/>
              <a:t>2</a:t>
            </a:r>
            <a:r>
              <a:rPr lang="pt-BR" altLang="pt-BR" sz="2400" dirty="0" smtClean="0"/>
              <a:t>, NO, NO</a:t>
            </a:r>
            <a:r>
              <a:rPr lang="pt-BR" altLang="pt-BR" sz="2400" baseline="-25000" dirty="0" smtClean="0"/>
              <a:t>2</a:t>
            </a:r>
            <a:r>
              <a:rPr lang="pt-BR" altLang="pt-BR" sz="2400" dirty="0" smtClean="0"/>
              <a:t> e H</a:t>
            </a:r>
            <a:r>
              <a:rPr lang="pt-BR" altLang="pt-BR" sz="2400" baseline="-25000" dirty="0" smtClean="0"/>
              <a:t>2</a:t>
            </a:r>
            <a:r>
              <a:rPr lang="pt-BR" altLang="pt-BR" sz="2400" dirty="0" smtClean="0"/>
              <a:t>S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sz="2400" dirty="0" smtClean="0"/>
          </a:p>
          <a:p>
            <a:pPr lvl="2">
              <a:lnSpc>
                <a:spcPct val="80000"/>
              </a:lnSpc>
            </a:pPr>
            <a:r>
              <a:rPr lang="pt-BR" altLang="pt-BR" sz="2800" dirty="0" smtClean="0"/>
              <a:t>Outras grandezas: </a:t>
            </a:r>
          </a:p>
          <a:p>
            <a:pPr lvl="3">
              <a:lnSpc>
                <a:spcPct val="80000"/>
              </a:lnSpc>
            </a:pPr>
            <a:r>
              <a:rPr lang="pt-BR" altLang="pt-BR" sz="2400" dirty="0" smtClean="0"/>
              <a:t>temperatura e umidade ambiente</a:t>
            </a:r>
          </a:p>
          <a:p>
            <a:pPr lvl="3">
              <a:lnSpc>
                <a:spcPct val="80000"/>
              </a:lnSpc>
            </a:pPr>
            <a:r>
              <a:rPr lang="pt-BR" altLang="pt-BR" sz="2400" dirty="0" smtClean="0"/>
              <a:t>medição de precipitação (pluviômetro)</a:t>
            </a:r>
          </a:p>
          <a:p>
            <a:pPr lvl="3">
              <a:lnSpc>
                <a:spcPct val="80000"/>
              </a:lnSpc>
            </a:pPr>
            <a:r>
              <a:rPr lang="pt-BR" altLang="pt-BR" sz="2400" dirty="0" smtClean="0"/>
              <a:t>direção e velocidade do vento (anemômetro)</a:t>
            </a:r>
          </a:p>
          <a:p>
            <a:pPr lvl="3">
              <a:lnSpc>
                <a:spcPct val="80000"/>
              </a:lnSpc>
            </a:pPr>
            <a:r>
              <a:rPr lang="pt-BR" altLang="pt-BR" sz="2400" dirty="0" smtClean="0">
                <a:solidFill>
                  <a:srgbClr val="FF0000"/>
                </a:solidFill>
              </a:rPr>
              <a:t>visibilidade (</a:t>
            </a:r>
            <a:r>
              <a:rPr lang="pt-BR" altLang="pt-BR" sz="2400" dirty="0" err="1" smtClean="0">
                <a:solidFill>
                  <a:srgbClr val="FF0000"/>
                </a:solidFill>
              </a:rPr>
              <a:t>opacímetro</a:t>
            </a:r>
            <a:r>
              <a:rPr lang="pt-BR" altLang="pt-BR" sz="2400" dirty="0" smtClean="0">
                <a:solidFill>
                  <a:srgbClr val="FF0000"/>
                </a:solidFill>
              </a:rPr>
              <a:t>)</a:t>
            </a:r>
          </a:p>
          <a:p>
            <a:pPr lvl="3">
              <a:lnSpc>
                <a:spcPct val="80000"/>
              </a:lnSpc>
            </a:pPr>
            <a:r>
              <a:rPr lang="pt-BR" altLang="pt-BR" sz="2400" dirty="0" smtClean="0"/>
              <a:t>pressão atmosférica (barômetro)</a:t>
            </a:r>
            <a:endParaRPr lang="pt-BR" altLang="pt-BR" sz="2500" dirty="0" smtClean="0"/>
          </a:p>
          <a:p>
            <a:pPr lvl="2">
              <a:lnSpc>
                <a:spcPct val="80000"/>
              </a:lnSpc>
            </a:pPr>
            <a:endParaRPr lang="pt-BR" altLang="pt-BR" sz="4000" dirty="0" smtClean="0"/>
          </a:p>
          <a:p>
            <a:pPr lvl="1" algn="just">
              <a:lnSpc>
                <a:spcPct val="80000"/>
              </a:lnSpc>
            </a:pPr>
            <a:endParaRPr lang="pt-BR" altLang="pt-BR" sz="4100" dirty="0" smtClean="0"/>
          </a:p>
        </p:txBody>
      </p:sp>
    </p:spTree>
    <p:extLst>
      <p:ext uri="{BB962C8B-B14F-4D97-AF65-F5344CB8AC3E}">
        <p14:creationId xmlns:p14="http://schemas.microsoft.com/office/powerpoint/2010/main" val="2342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dirty="0" smtClean="0"/>
              <a:t> </a:t>
            </a:r>
            <a:br>
              <a:rPr lang="pt-BR" altLang="pt-BR" sz="5400" dirty="0" smtClean="0"/>
            </a:br>
            <a:r>
              <a:rPr lang="pt-BR" altLang="pt-BR" sz="3200" b="1" dirty="0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3200" b="1" dirty="0" smtClean="0">
                <a:solidFill>
                  <a:srgbClr val="006666"/>
                </a:solidFill>
              </a:rPr>
              <a:t>SCA</a:t>
            </a:r>
          </a:p>
        </p:txBody>
      </p:sp>
      <p:sp>
        <p:nvSpPr>
          <p:cNvPr id="131074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b="1" dirty="0" err="1" smtClean="0">
                <a:solidFill>
                  <a:srgbClr val="0000CC"/>
                </a:solidFill>
              </a:rPr>
              <a:t>Correlacionamento</a:t>
            </a:r>
            <a:r>
              <a:rPr lang="pt-BR" altLang="pt-BR" b="1" dirty="0" smtClean="0">
                <a:solidFill>
                  <a:srgbClr val="0000CC"/>
                </a:solidFill>
              </a:rPr>
              <a:t> das Funções ITS com os Atores</a:t>
            </a:r>
            <a:r>
              <a:rPr lang="pt-BR" altLang="pt-BR" b="1" dirty="0" smtClean="0"/>
              <a:t> [</a:t>
            </a:r>
            <a:r>
              <a:rPr lang="pt-BR" altLang="pt-BR" b="1" dirty="0" smtClean="0">
                <a:solidFill>
                  <a:srgbClr val="FF0000"/>
                </a:solidFill>
              </a:rPr>
              <a:t>para que serve</a:t>
            </a:r>
            <a:r>
              <a:rPr lang="pt-BR" altLang="pt-BR" b="1" dirty="0" smtClean="0"/>
              <a:t>]:</a:t>
            </a:r>
          </a:p>
          <a:p>
            <a:pPr lvl="1">
              <a:lnSpc>
                <a:spcPct val="90000"/>
              </a:lnSpc>
            </a:pPr>
            <a:r>
              <a:rPr lang="pt-BR" altLang="pt-BR" sz="2300" dirty="0" smtClean="0"/>
              <a:t>A distribuição estratégica das Estações </a:t>
            </a:r>
            <a:r>
              <a:rPr lang="pt-BR" altLang="pt-BR" sz="2300" dirty="0" err="1" smtClean="0"/>
              <a:t>Metereológicas</a:t>
            </a:r>
            <a:r>
              <a:rPr lang="pt-BR" altLang="pt-BR" sz="2300" dirty="0" smtClean="0"/>
              <a:t> (SCA) na rodovia é um instrumento para apoiar a operação:</a:t>
            </a:r>
          </a:p>
          <a:p>
            <a:pPr lvl="2">
              <a:lnSpc>
                <a:spcPct val="90000"/>
              </a:lnSpc>
            </a:pPr>
            <a:r>
              <a:rPr lang="pt-BR" altLang="pt-BR" sz="2100" dirty="0" smtClean="0"/>
              <a:t>indicando </a:t>
            </a:r>
            <a:r>
              <a:rPr lang="pt-BR" altLang="pt-BR" sz="2100" dirty="0" smtClean="0">
                <a:solidFill>
                  <a:srgbClr val="FF0000"/>
                </a:solidFill>
              </a:rPr>
              <a:t>condições climáticas adversas </a:t>
            </a:r>
            <a:r>
              <a:rPr lang="pt-BR" altLang="pt-BR" sz="2100" dirty="0" smtClean="0"/>
              <a:t>em algum trecho</a:t>
            </a:r>
          </a:p>
          <a:p>
            <a:pPr lvl="2">
              <a:lnSpc>
                <a:spcPct val="90000"/>
              </a:lnSpc>
            </a:pPr>
            <a:r>
              <a:rPr lang="pt-BR" altLang="pt-BR" sz="2100" dirty="0" smtClean="0"/>
              <a:t>permitindo ações mais rápidas</a:t>
            </a:r>
          </a:p>
          <a:p>
            <a:pPr lvl="3">
              <a:lnSpc>
                <a:spcPct val="90000"/>
              </a:lnSpc>
            </a:pPr>
            <a:r>
              <a:rPr lang="pt-BR" altLang="pt-BR" sz="1800" dirty="0" smtClean="0"/>
              <a:t>como a formação de </a:t>
            </a:r>
            <a:r>
              <a:rPr lang="pt-BR" altLang="pt-BR" sz="1800" dirty="0" smtClean="0">
                <a:solidFill>
                  <a:srgbClr val="FF0000"/>
                </a:solidFill>
              </a:rPr>
              <a:t>comboio</a:t>
            </a:r>
            <a:r>
              <a:rPr lang="pt-BR" altLang="pt-BR" sz="1800" dirty="0" smtClean="0"/>
              <a:t> em situação de neblina (</a:t>
            </a:r>
            <a:r>
              <a:rPr lang="pt-BR" altLang="pt-BR" sz="1800" dirty="0" smtClean="0">
                <a:solidFill>
                  <a:srgbClr val="FF0000"/>
                </a:solidFill>
              </a:rPr>
              <a:t>baixa visibilidade</a:t>
            </a:r>
            <a:r>
              <a:rPr lang="pt-BR" altLang="pt-BR" sz="18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pt-BR" altLang="pt-BR" sz="2100" dirty="0" smtClean="0"/>
              <a:t>Avisando os </a:t>
            </a:r>
            <a:r>
              <a:rPr lang="pt-BR" altLang="pt-BR" sz="2100" dirty="0" smtClean="0">
                <a:solidFill>
                  <a:srgbClr val="006666"/>
                </a:solidFill>
              </a:rPr>
              <a:t>usuários</a:t>
            </a:r>
            <a:r>
              <a:rPr lang="pt-BR" altLang="pt-BR" sz="2100" dirty="0" smtClean="0"/>
              <a:t> através do </a:t>
            </a:r>
            <a:r>
              <a:rPr lang="pt-BR" altLang="pt-BR" sz="2100" dirty="0" err="1" smtClean="0"/>
              <a:t>PMV´s</a:t>
            </a:r>
            <a:endParaRPr lang="pt-BR" altLang="pt-BR" sz="2100" dirty="0" smtClean="0"/>
          </a:p>
          <a:p>
            <a:pPr lvl="1">
              <a:lnSpc>
                <a:spcPct val="90000"/>
              </a:lnSpc>
            </a:pPr>
            <a:endParaRPr lang="pt-BR" altLang="pt-BR" dirty="0" smtClean="0"/>
          </a:p>
          <a:p>
            <a:pPr lvl="1">
              <a:lnSpc>
                <a:spcPct val="90000"/>
              </a:lnSpc>
            </a:pPr>
            <a:r>
              <a:rPr lang="pt-BR" altLang="pt-BR" dirty="0" smtClean="0"/>
              <a:t>O envio de dados </a:t>
            </a:r>
            <a:r>
              <a:rPr lang="pt-BR" altLang="pt-BR" i="1" dirty="0" err="1" smtClean="0"/>
              <a:t>on</a:t>
            </a:r>
            <a:r>
              <a:rPr lang="pt-BR" altLang="pt-BR" i="1" dirty="0" smtClean="0"/>
              <a:t> </a:t>
            </a:r>
            <a:r>
              <a:rPr lang="pt-BR" altLang="pt-BR" i="1" dirty="0" err="1" smtClean="0"/>
              <a:t>line</a:t>
            </a:r>
            <a:r>
              <a:rPr lang="pt-BR" altLang="pt-BR" dirty="0" smtClean="0"/>
              <a:t> ao CCO pode permitir rápidas intervenções e comunicação com os </a:t>
            </a:r>
            <a:r>
              <a:rPr lang="pt-BR" altLang="pt-BR" dirty="0" smtClean="0">
                <a:solidFill>
                  <a:srgbClr val="006666"/>
                </a:solidFill>
              </a:rPr>
              <a:t>usuários</a:t>
            </a:r>
          </a:p>
          <a:p>
            <a:pPr lvl="2">
              <a:lnSpc>
                <a:spcPct val="90000"/>
              </a:lnSpc>
            </a:pPr>
            <a:r>
              <a:rPr lang="pt-BR" altLang="pt-BR" dirty="0" smtClean="0"/>
              <a:t>com o objetivo de reduzir os acidentes na rodovia </a:t>
            </a:r>
          </a:p>
        </p:txBody>
      </p:sp>
    </p:spTree>
    <p:extLst>
      <p:ext uri="{BB962C8B-B14F-4D97-AF65-F5344CB8AC3E}">
        <p14:creationId xmlns:p14="http://schemas.microsoft.com/office/powerpoint/2010/main" val="11697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dirty="0" smtClean="0"/>
              <a:t> </a:t>
            </a:r>
            <a:br>
              <a:rPr lang="pt-BR" altLang="pt-BR" sz="5400" dirty="0" smtClean="0"/>
            </a:br>
            <a:r>
              <a:rPr lang="pt-BR" altLang="pt-BR" sz="3200" b="1" dirty="0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3200" b="1" dirty="0" smtClean="0">
                <a:solidFill>
                  <a:srgbClr val="006666"/>
                </a:solidFill>
              </a:rPr>
              <a:t>SCA</a:t>
            </a:r>
          </a:p>
        </p:txBody>
      </p:sp>
      <p:sp>
        <p:nvSpPr>
          <p:cNvPr id="133122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b="1" dirty="0" err="1" smtClean="0">
                <a:solidFill>
                  <a:srgbClr val="0000CC"/>
                </a:solidFill>
              </a:rPr>
              <a:t>Correlacionamento</a:t>
            </a:r>
            <a:r>
              <a:rPr lang="pt-BR" altLang="pt-BR" b="1" dirty="0" smtClean="0">
                <a:solidFill>
                  <a:srgbClr val="0000CC"/>
                </a:solidFill>
              </a:rPr>
              <a:t> das Funções ITS com os Atores</a:t>
            </a:r>
            <a:r>
              <a:rPr lang="pt-BR" altLang="pt-BR" b="1" dirty="0" smtClean="0"/>
              <a:t> [</a:t>
            </a:r>
            <a:r>
              <a:rPr lang="pt-BR" altLang="pt-BR" b="1" dirty="0" smtClean="0">
                <a:solidFill>
                  <a:srgbClr val="FF0000"/>
                </a:solidFill>
              </a:rPr>
              <a:t>para que serve</a:t>
            </a:r>
            <a:r>
              <a:rPr lang="pt-BR" altLang="pt-BR" b="1" dirty="0" smtClean="0"/>
              <a:t>]:</a:t>
            </a:r>
            <a:endParaRPr lang="pt-BR" altLang="pt-BR" sz="3700" b="1" dirty="0" smtClean="0"/>
          </a:p>
          <a:p>
            <a:pPr lvl="1">
              <a:lnSpc>
                <a:spcPct val="80000"/>
              </a:lnSpc>
            </a:pPr>
            <a:r>
              <a:rPr lang="pt-BR" altLang="pt-BR" dirty="0" smtClean="0"/>
              <a:t>Os registros dos dados do SCA servem de </a:t>
            </a:r>
            <a:r>
              <a:rPr lang="pt-BR" altLang="pt-BR" dirty="0" smtClean="0">
                <a:solidFill>
                  <a:srgbClr val="FF0000"/>
                </a:solidFill>
              </a:rPr>
              <a:t>suporte na análise de acidentes</a:t>
            </a:r>
            <a:r>
              <a:rPr lang="pt-BR" altLang="pt-BR" dirty="0" smtClean="0"/>
              <a:t> provocados, talvez, pelas condições ambientais</a:t>
            </a:r>
          </a:p>
          <a:p>
            <a:pPr lvl="2">
              <a:lnSpc>
                <a:spcPct val="80000"/>
              </a:lnSpc>
            </a:pPr>
            <a:r>
              <a:rPr lang="pt-BR" altLang="pt-BR" dirty="0" smtClean="0"/>
              <a:t>de forma a gerar alarmes de visibilidade e chuva baseados no histórico dos registros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sz="2200" dirty="0" smtClean="0"/>
          </a:p>
          <a:p>
            <a:pPr lvl="1">
              <a:lnSpc>
                <a:spcPct val="80000"/>
              </a:lnSpc>
            </a:pPr>
            <a:r>
              <a:rPr lang="pt-BR" altLang="pt-BR" dirty="0" smtClean="0"/>
              <a:t>As grandezas referentes aos gases são particularmente relevantes nos túneis, comandando-se os </a:t>
            </a:r>
            <a:r>
              <a:rPr lang="pt-BR" altLang="pt-BR" dirty="0" smtClean="0">
                <a:solidFill>
                  <a:srgbClr val="FF0000"/>
                </a:solidFill>
              </a:rPr>
              <a:t>jato-ventiladores para dissipar a fumaça</a:t>
            </a:r>
            <a:r>
              <a:rPr lang="pt-BR" altLang="pt-BR" dirty="0" smtClean="0"/>
              <a:t>, incêndio ou gases (CO)</a:t>
            </a:r>
            <a:endParaRPr lang="pt-BR" altLang="pt-BR" sz="4300" dirty="0" smtClean="0"/>
          </a:p>
          <a:p>
            <a:pPr lvl="1" algn="just">
              <a:lnSpc>
                <a:spcPct val="80000"/>
              </a:lnSpc>
            </a:pPr>
            <a:endParaRPr lang="pt-BR" altLang="pt-BR" sz="4100" dirty="0" smtClean="0"/>
          </a:p>
        </p:txBody>
      </p:sp>
    </p:spTree>
    <p:extLst>
      <p:ext uri="{BB962C8B-B14F-4D97-AF65-F5344CB8AC3E}">
        <p14:creationId xmlns:p14="http://schemas.microsoft.com/office/powerpoint/2010/main" val="34807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7119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7452320" y="2276872"/>
            <a:ext cx="1584176" cy="23042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7452320" y="3759452"/>
            <a:ext cx="1584176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5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Ger. Tráfego em Rodovias:</a:t>
            </a:r>
            <a:br>
              <a:rPr lang="pt-BR" alt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000" b="1" dirty="0" smtClean="0"/>
              <a:t>Natureza da aplicação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5257800"/>
          </a:xfrm>
        </p:spPr>
        <p:txBody>
          <a:bodyPr/>
          <a:lstStyle/>
          <a:p>
            <a:pPr algn="just"/>
            <a:r>
              <a:rPr lang="pt-BR" altLang="pt-BR" sz="3300" dirty="0"/>
              <a:t>Resolução nº 3.323 </a:t>
            </a:r>
            <a:r>
              <a:rPr lang="pt-BR" altLang="pt-BR" sz="3300" dirty="0" smtClean="0"/>
              <a:t>- </a:t>
            </a:r>
            <a:r>
              <a:rPr lang="pt-BR" altLang="pt-BR" sz="3300" dirty="0"/>
              <a:t>ANTT (</a:t>
            </a:r>
            <a:r>
              <a:rPr lang="pt-BR" altLang="pt-BR" sz="2800" dirty="0"/>
              <a:t>Agência Nacional de Transportes Terrestres</a:t>
            </a:r>
            <a:r>
              <a:rPr lang="pt-BR" altLang="pt-BR" sz="3300" dirty="0"/>
              <a:t>) </a:t>
            </a:r>
            <a:endParaRPr lang="pt-BR" altLang="pt-BR" sz="3300" dirty="0" smtClean="0"/>
          </a:p>
          <a:p>
            <a:pPr lvl="1" algn="just"/>
            <a:r>
              <a:rPr lang="pt-BR" altLang="pt-BR" sz="3000" dirty="0" smtClean="0"/>
              <a:t> Necessidade de regulamentar a utilização de sistemas de monitoramento de tráfego e gestão das rodovias federais concedidas</a:t>
            </a:r>
          </a:p>
          <a:p>
            <a:pPr lvl="1" algn="just"/>
            <a:r>
              <a:rPr lang="pt-BR" altLang="pt-BR" sz="3000" dirty="0" smtClean="0"/>
              <a:t>Padronização da troca de informações entre equipamentos</a:t>
            </a:r>
          </a:p>
          <a:p>
            <a:pPr lvl="1" algn="just"/>
            <a:r>
              <a:rPr lang="pt-BR" altLang="pt-BR" sz="3000" dirty="0" smtClean="0"/>
              <a:t>Resolução nº 3.323 : estabelece normas para a utilização de equipamentos ITS</a:t>
            </a: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5139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4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800" smtClean="0"/>
              <a:t> </a:t>
            </a:r>
            <a:br>
              <a:rPr lang="pt-BR" altLang="pt-BR" sz="4800" smtClean="0"/>
            </a:br>
            <a:r>
              <a:rPr lang="pt-BR" altLang="pt-BR" sz="2800" b="1" smtClean="0">
                <a:solidFill>
                  <a:srgbClr val="0000CC"/>
                </a:solidFill>
              </a:rPr>
              <a:t>Fiscalização dos transportes</a:t>
            </a:r>
            <a:r>
              <a:rPr lang="pt-BR" altLang="pt-BR" sz="3200" b="1" smtClean="0">
                <a:solidFill>
                  <a:srgbClr val="0000CC"/>
                </a:solidFill>
              </a:rPr>
              <a:t>: </a:t>
            </a:r>
            <a:r>
              <a:rPr lang="pt-BR" altLang="pt-BR" sz="2800" b="1" smtClean="0">
                <a:solidFill>
                  <a:srgbClr val="006666"/>
                </a:solidFill>
                <a:latin typeface="Arial" panose="020B0604020202020204" pitchFamily="34" charset="0"/>
              </a:rPr>
              <a:t>Controle de Peso</a:t>
            </a:r>
            <a:r>
              <a:rPr lang="pt-BR" altLang="pt-BR" smtClean="0"/>
              <a:t>  </a:t>
            </a:r>
          </a:p>
        </p:txBody>
      </p:sp>
      <p:sp>
        <p:nvSpPr>
          <p:cNvPr id="153602" name="Rectangle 3"/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8442647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1800" b="1" dirty="0" err="1" smtClean="0">
                <a:solidFill>
                  <a:srgbClr val="0000CC"/>
                </a:solidFill>
              </a:rPr>
              <a:t>Correlacionamento</a:t>
            </a:r>
            <a:r>
              <a:rPr lang="pt-BR" altLang="pt-BR" sz="1800" b="1" dirty="0" smtClean="0">
                <a:solidFill>
                  <a:srgbClr val="0000CC"/>
                </a:solidFill>
              </a:rPr>
              <a:t> das Funções ITS com os Atores</a:t>
            </a:r>
            <a:r>
              <a:rPr lang="pt-BR" altLang="pt-BR" sz="1800" b="1" dirty="0" smtClean="0"/>
              <a:t> [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para que serve</a:t>
            </a:r>
            <a:r>
              <a:rPr lang="pt-BR" altLang="pt-BR" sz="1800" b="1" dirty="0" smtClean="0"/>
              <a:t>]:</a:t>
            </a:r>
          </a:p>
          <a:p>
            <a:pPr lvl="1">
              <a:lnSpc>
                <a:spcPct val="90000"/>
              </a:lnSpc>
            </a:pPr>
            <a:r>
              <a:rPr lang="pt-BR" altLang="pt-BR" sz="2200" dirty="0" smtClean="0">
                <a:sym typeface="Wingdings" panose="05000000000000000000" pitchFamily="2" charset="2"/>
              </a:rPr>
              <a:t>A preservação do patrimônio exige não </a:t>
            </a:r>
            <a:r>
              <a:rPr lang="pt-BR" altLang="pt-BR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exceder os limites de cargas previstos sobre os pavimentos e as estruturas</a:t>
            </a:r>
            <a:r>
              <a:rPr lang="pt-BR" altLang="pt-BR" sz="2200" dirty="0" smtClean="0">
                <a:sym typeface="Wingdings" panose="05000000000000000000" pitchFamily="2" charset="2"/>
              </a:rPr>
              <a:t>, com o objetivo de manter e prolongar sua vida útil e proporcionar maior segurança aos usuários</a:t>
            </a:r>
          </a:p>
          <a:p>
            <a:pPr lvl="1">
              <a:lnSpc>
                <a:spcPct val="90000"/>
              </a:lnSpc>
            </a:pPr>
            <a:r>
              <a:rPr lang="pt-BR" altLang="pt-BR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O excesso de peso é fator gerador de acidentes</a:t>
            </a:r>
            <a:r>
              <a:rPr lang="pt-BR" altLang="pt-BR" sz="2200" dirty="0" smtClean="0">
                <a:sym typeface="Wingdings" panose="05000000000000000000" pitchFamily="2" charset="2"/>
              </a:rPr>
              <a:t>, pela maior velocidade inercial adicionada, dificultando as frenagens, pela maior ocupação da via nos aclives, obrigando os demais usuários a manobras arriscadas, provocando queda no nível de serviço, aumentando as distâncias e os esforços para as frenagens</a:t>
            </a:r>
          </a:p>
          <a:p>
            <a:pPr lvl="1">
              <a:lnSpc>
                <a:spcPct val="90000"/>
              </a:lnSpc>
            </a:pPr>
            <a:r>
              <a:rPr lang="pt-BR" altLang="pt-BR" sz="2200" dirty="0" smtClean="0">
                <a:sym typeface="Wingdings" panose="05000000000000000000" pitchFamily="2" charset="2"/>
              </a:rPr>
              <a:t>O pavimento é um dos principais insumos, em termos de custos, para a </a:t>
            </a:r>
            <a:r>
              <a:rPr lang="pt-BR" altLang="pt-BR" sz="2200" u="sng" dirty="0" smtClean="0">
                <a:solidFill>
                  <a:srgbClr val="006666"/>
                </a:solidFill>
                <a:sym typeface="Wingdings" panose="05000000000000000000" pitchFamily="2" charset="2"/>
              </a:rPr>
              <a:t>Concessionária Rodoviária</a:t>
            </a:r>
          </a:p>
          <a:p>
            <a:pPr lvl="2">
              <a:lnSpc>
                <a:spcPct val="90000"/>
              </a:lnSpc>
            </a:pPr>
            <a:r>
              <a:rPr lang="pt-BR" altLang="pt-BR" sz="2100" dirty="0" smtClean="0">
                <a:sym typeface="Wingdings" panose="05000000000000000000" pitchFamily="2" charset="2"/>
              </a:rPr>
              <a:t>A operação de pesagem de caminhões está inserida dentro de </a:t>
            </a:r>
            <a:r>
              <a:rPr lang="pt-BR" altLang="pt-BR" sz="21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conceitos mais amplos de gerência e controle da deterioração de pavimento e de receita</a:t>
            </a:r>
            <a:r>
              <a:rPr lang="pt-BR" altLang="pt-BR" sz="2100" dirty="0" smtClean="0">
                <a:sym typeface="Wingdings" panose="05000000000000000000" pitchFamily="2" charset="2"/>
              </a:rPr>
              <a:t> </a:t>
            </a:r>
            <a:r>
              <a:rPr lang="pt-BR" altLang="pt-BR" sz="21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(HDM-4)</a:t>
            </a:r>
          </a:p>
        </p:txBody>
      </p:sp>
    </p:spTree>
    <p:extLst>
      <p:ext uri="{BB962C8B-B14F-4D97-AF65-F5344CB8AC3E}">
        <p14:creationId xmlns:p14="http://schemas.microsoft.com/office/powerpoint/2010/main" val="38946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4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800" smtClean="0"/>
              <a:t> </a:t>
            </a:r>
            <a:br>
              <a:rPr lang="pt-BR" altLang="pt-BR" sz="4800" smtClean="0"/>
            </a:br>
            <a:r>
              <a:rPr lang="pt-BR" altLang="pt-BR" sz="2800" b="1" smtClean="0">
                <a:solidFill>
                  <a:srgbClr val="0000CC"/>
                </a:solidFill>
              </a:rPr>
              <a:t>Fiscalização dos transportes</a:t>
            </a:r>
            <a:r>
              <a:rPr lang="pt-BR" altLang="pt-BR" sz="3200" b="1" smtClean="0">
                <a:solidFill>
                  <a:srgbClr val="0000CC"/>
                </a:solidFill>
              </a:rPr>
              <a:t>: </a:t>
            </a:r>
            <a:r>
              <a:rPr lang="pt-BR" altLang="pt-BR" sz="2800" b="1" smtClean="0">
                <a:solidFill>
                  <a:srgbClr val="006666"/>
                </a:solidFill>
                <a:latin typeface="Arial" panose="020B0604020202020204" pitchFamily="34" charset="0"/>
              </a:rPr>
              <a:t>Controle de Peso</a:t>
            </a:r>
            <a:r>
              <a:rPr lang="pt-BR" altLang="pt-BR" smtClean="0"/>
              <a:t>  </a:t>
            </a:r>
          </a:p>
        </p:txBody>
      </p:sp>
      <p:sp>
        <p:nvSpPr>
          <p:cNvPr id="155650" name="Rectangle 3"/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8442647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000" b="1" dirty="0" smtClean="0">
                <a:solidFill>
                  <a:srgbClr val="0000CC"/>
                </a:solidFill>
              </a:rPr>
              <a:t>Definição do grupo de Funcionalidades</a:t>
            </a:r>
            <a:r>
              <a:rPr lang="pt-BR" altLang="pt-BR" sz="2000" b="1" dirty="0" smtClean="0"/>
              <a:t> [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2000" b="1" dirty="0" smtClean="0"/>
              <a:t> (o que é ?)]:</a:t>
            </a:r>
          </a:p>
          <a:p>
            <a:pPr lvl="1" algn="just">
              <a:lnSpc>
                <a:spcPct val="80000"/>
              </a:lnSpc>
            </a:pPr>
            <a:r>
              <a:rPr lang="pt-BR" altLang="pt-BR" sz="2000" dirty="0" smtClean="0">
                <a:sym typeface="Wingdings" panose="05000000000000000000" pitchFamily="2" charset="2"/>
              </a:rPr>
              <a:t>Normalmente é construído um Posto de Pesagem, na lateral da rodovia, de forma a não atrapalhar o tráfego</a:t>
            </a:r>
          </a:p>
          <a:p>
            <a:pPr lvl="1" algn="just">
              <a:lnSpc>
                <a:spcPct val="80000"/>
              </a:lnSpc>
            </a:pPr>
            <a:r>
              <a:rPr lang="pt-BR" altLang="pt-BR" sz="2000" dirty="0" smtClean="0">
                <a:sym typeface="Wingdings" panose="05000000000000000000" pitchFamily="2" charset="2"/>
              </a:rPr>
              <a:t>Os </a:t>
            </a:r>
            <a:r>
              <a:rPr lang="pt-BR" altLang="pt-BR" sz="2000" dirty="0" err="1" smtClean="0">
                <a:sym typeface="Wingdings" panose="05000000000000000000" pitchFamily="2" charset="2"/>
              </a:rPr>
              <a:t>SCP´s</a:t>
            </a:r>
            <a:r>
              <a:rPr lang="pt-BR" altLang="pt-BR" sz="2000" dirty="0" smtClean="0">
                <a:sym typeface="Wingdings" panose="05000000000000000000" pitchFamily="2" charset="2"/>
              </a:rPr>
              <a:t> (</a:t>
            </a:r>
            <a:r>
              <a:rPr lang="pt-BR" altLang="pt-BR" sz="2000" dirty="0" err="1" smtClean="0">
                <a:sym typeface="Wingdings" panose="05000000000000000000" pitchFamily="2" charset="2"/>
              </a:rPr>
              <a:t>Contole</a:t>
            </a:r>
            <a:r>
              <a:rPr lang="pt-BR" altLang="pt-BR" sz="2000" dirty="0" smtClean="0">
                <a:sym typeface="Wingdings" panose="05000000000000000000" pitchFamily="2" charset="2"/>
              </a:rPr>
              <a:t> de Peso) Fixos mais eficientes são compostos de</a:t>
            </a:r>
          </a:p>
          <a:p>
            <a:pPr lvl="2" algn="just">
              <a:lnSpc>
                <a:spcPct val="80000"/>
              </a:lnSpc>
            </a:pPr>
            <a:r>
              <a:rPr lang="pt-BR" altLang="pt-B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Sistema de pesagem seletiva e</a:t>
            </a:r>
          </a:p>
          <a:p>
            <a:pPr lvl="2" algn="just">
              <a:lnSpc>
                <a:spcPct val="80000"/>
              </a:lnSpc>
            </a:pPr>
            <a:r>
              <a:rPr lang="pt-BR" altLang="pt-B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Sistema de pesagem de precisão</a:t>
            </a:r>
          </a:p>
          <a:p>
            <a:pPr lvl="1" algn="just">
              <a:lnSpc>
                <a:spcPct val="80000"/>
              </a:lnSpc>
            </a:pPr>
            <a:r>
              <a:rPr lang="pt-BR" altLang="pt-B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lang="pt-BR" altLang="pt-B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esagem seletiva</a:t>
            </a:r>
            <a:r>
              <a:rPr lang="pt-BR" altLang="pt-BR" sz="2000" dirty="0" smtClean="0">
                <a:sym typeface="Wingdings" panose="05000000000000000000" pitchFamily="2" charset="2"/>
              </a:rPr>
              <a:t> </a:t>
            </a:r>
          </a:p>
          <a:p>
            <a:pPr lvl="2" algn="just">
              <a:lnSpc>
                <a:spcPct val="80000"/>
              </a:lnSpc>
            </a:pPr>
            <a:r>
              <a:rPr lang="pt-BR" altLang="pt-BR" sz="1700" dirty="0" smtClean="0">
                <a:sym typeface="Wingdings" panose="05000000000000000000" pitchFamily="2" charset="2"/>
              </a:rPr>
              <a:t>filtra os veículos que podem estar com excesso de peso, liberando através de um semáforo aqueles que não necessitam passar pela pesagem de precisão</a:t>
            </a:r>
          </a:p>
          <a:p>
            <a:pPr lvl="1" algn="just">
              <a:lnSpc>
                <a:spcPct val="80000"/>
              </a:lnSpc>
            </a:pPr>
            <a:r>
              <a:rPr lang="pt-BR" altLang="pt-BR" sz="2000" dirty="0" smtClean="0">
                <a:sym typeface="Wingdings" panose="05000000000000000000" pitchFamily="2" charset="2"/>
              </a:rPr>
              <a:t>Apenas os veículos com provável excesso de carga passam pela </a:t>
            </a:r>
            <a:r>
              <a:rPr lang="pt-BR" altLang="pt-B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lang="pt-BR" altLang="pt-B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esagem de precisão</a:t>
            </a:r>
          </a:p>
          <a:p>
            <a:pPr lvl="2" algn="just">
              <a:lnSpc>
                <a:spcPct val="80000"/>
              </a:lnSpc>
            </a:pPr>
            <a:r>
              <a:rPr lang="pt-BR" altLang="pt-BR" sz="2000" dirty="0" smtClean="0">
                <a:sym typeface="Wingdings" panose="05000000000000000000" pitchFamily="2" charset="2"/>
              </a:rPr>
              <a:t>Caso o excesso de peso se confirme (no Sistema de pesagem de precisão) o equipamento pode emitir o Auto de Infração (</a:t>
            </a:r>
            <a:r>
              <a:rPr lang="pt-BR" altLang="pt-B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AIIP – Auto de Infração para Imposição de Penalidade</a:t>
            </a:r>
            <a:r>
              <a:rPr lang="pt-BR" altLang="pt-BR" sz="2000" dirty="0" smtClean="0"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62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4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3200" smtClean="0"/>
              <a:t> </a:t>
            </a:r>
            <a:br>
              <a:rPr lang="pt-BR" altLang="pt-BR" sz="3200" smtClean="0"/>
            </a:br>
            <a:r>
              <a:rPr lang="pt-BR" altLang="pt-BR" sz="2800" b="1" smtClean="0">
                <a:solidFill>
                  <a:srgbClr val="0000CC"/>
                </a:solidFill>
              </a:rPr>
              <a:t>Fiscalização dos transportes:</a:t>
            </a:r>
            <a:r>
              <a:rPr lang="pt-BR" altLang="pt-BR" sz="3200" b="1" smtClean="0"/>
              <a:t> </a:t>
            </a:r>
            <a:r>
              <a:rPr lang="pt-BR" altLang="pt-BR" sz="2800" b="1" smtClean="0">
                <a:solidFill>
                  <a:srgbClr val="006666"/>
                </a:solidFill>
                <a:latin typeface="Arial" panose="020B0604020202020204" pitchFamily="34" charset="0"/>
              </a:rPr>
              <a:t>Controle de Peso</a:t>
            </a:r>
            <a:r>
              <a:rPr lang="pt-BR" altLang="pt-BR" sz="3200" smtClean="0"/>
              <a:t>  </a:t>
            </a:r>
          </a:p>
        </p:txBody>
      </p:sp>
      <p:pic>
        <p:nvPicPr>
          <p:cNvPr id="1576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33845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6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/>
          <a:stretch>
            <a:fillRect/>
          </a:stretch>
        </p:blipFill>
        <p:spPr bwMode="auto">
          <a:xfrm>
            <a:off x="3779838" y="3497263"/>
            <a:ext cx="5364162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2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4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800" smtClean="0"/>
              <a:t> </a:t>
            </a:r>
            <a:br>
              <a:rPr lang="pt-BR" altLang="pt-BR" sz="4800" smtClean="0"/>
            </a:br>
            <a:r>
              <a:rPr lang="pt-BR" altLang="pt-BR" sz="2800" b="1" smtClean="0">
                <a:solidFill>
                  <a:srgbClr val="0000CC"/>
                </a:solidFill>
              </a:rPr>
              <a:t>Fiscalização dos transportes</a:t>
            </a:r>
            <a:r>
              <a:rPr lang="pt-BR" altLang="pt-BR" sz="3200" b="1" smtClean="0">
                <a:solidFill>
                  <a:srgbClr val="0000CC"/>
                </a:solidFill>
              </a:rPr>
              <a:t>: </a:t>
            </a:r>
            <a:r>
              <a:rPr lang="pt-BR" altLang="pt-BR" sz="2800" b="1" smtClean="0">
                <a:solidFill>
                  <a:srgbClr val="006666"/>
                </a:solidFill>
                <a:latin typeface="Arial" panose="020B0604020202020204" pitchFamily="34" charset="0"/>
              </a:rPr>
              <a:t>Controle de Peso</a:t>
            </a:r>
            <a:r>
              <a:rPr lang="pt-BR" altLang="pt-BR" smtClean="0"/>
              <a:t>  </a:t>
            </a:r>
          </a:p>
        </p:txBody>
      </p:sp>
      <p:sp>
        <p:nvSpPr>
          <p:cNvPr id="159746" name="Rectangle 3"/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8442647" cy="4997450"/>
          </a:xfrm>
        </p:spPr>
        <p:txBody>
          <a:bodyPr/>
          <a:lstStyle/>
          <a:p>
            <a:r>
              <a:rPr lang="pt-BR" altLang="pt-BR" sz="2000" b="1" dirty="0" smtClean="0">
                <a:solidFill>
                  <a:srgbClr val="0000CC"/>
                </a:solidFill>
              </a:rPr>
              <a:t>Definição do grupo de Funcionalidades</a:t>
            </a:r>
            <a:r>
              <a:rPr lang="pt-BR" altLang="pt-BR" sz="2000" b="1" dirty="0" smtClean="0"/>
              <a:t> [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2000" b="1" dirty="0" smtClean="0"/>
              <a:t> (o que é ?)]:</a:t>
            </a:r>
          </a:p>
          <a:p>
            <a:pPr lvl="1"/>
            <a:r>
              <a:rPr lang="pt-BR" altLang="pt-BR" dirty="0" smtClean="0"/>
              <a:t>Os sistemas mais modernos possuem equipamentos de controle de fuga da praça de pesagem e vídeo auditoria</a:t>
            </a:r>
          </a:p>
          <a:p>
            <a:pPr lvl="1"/>
            <a:endParaRPr lang="pt-BR" altLang="pt-BR" dirty="0" smtClean="0"/>
          </a:p>
          <a:p>
            <a:pPr lvl="1"/>
            <a:r>
              <a:rPr lang="pt-BR" altLang="pt-BR" dirty="0" smtClean="0"/>
              <a:t>Existe ainda o SCP com equipamentos  móveis  - incorporados em veículos - de forma a dar maior flexibilidade e mobilidade à fiscalização para monitorar locais alternativos (configurados como rotas de fuga) e assim permitir o melhor controle de evasão </a:t>
            </a:r>
          </a:p>
        </p:txBody>
      </p:sp>
    </p:spTree>
    <p:extLst>
      <p:ext uri="{BB962C8B-B14F-4D97-AF65-F5344CB8AC3E}">
        <p14:creationId xmlns:p14="http://schemas.microsoft.com/office/powerpoint/2010/main" val="36965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7119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5796136" y="2204864"/>
            <a:ext cx="1584176" cy="44644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7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/>
          </p:cNvSpPr>
          <p:nvPr>
            <p:ph type="title"/>
          </p:nvPr>
        </p:nvSpPr>
        <p:spPr>
          <a:xfrm>
            <a:off x="179388" y="18864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2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000" dirty="0" smtClean="0"/>
              <a:t> </a:t>
            </a:r>
            <a:br>
              <a:rPr lang="pt-BR" altLang="pt-BR" sz="4000" dirty="0" smtClean="0"/>
            </a:br>
            <a:r>
              <a:rPr lang="pt-BR" altLang="pt-BR" sz="2800" b="1" dirty="0" smtClean="0">
                <a:solidFill>
                  <a:srgbClr val="0000CC"/>
                </a:solidFill>
              </a:rPr>
              <a:t>Serviços de emergência e apoio aos usuários</a:t>
            </a:r>
            <a:r>
              <a:rPr lang="pt-BR" altLang="pt-BR" sz="3600" dirty="0" smtClean="0"/>
              <a:t> </a:t>
            </a:r>
          </a:p>
        </p:txBody>
      </p:sp>
      <p:sp>
        <p:nvSpPr>
          <p:cNvPr id="163842" name="Rectangle 3"/>
          <p:cNvSpPr>
            <a:spLocks noGrp="1"/>
          </p:cNvSpPr>
          <p:nvPr>
            <p:ph type="body" idx="1"/>
          </p:nvPr>
        </p:nvSpPr>
        <p:spPr>
          <a:xfrm>
            <a:off x="179388" y="1600200"/>
            <a:ext cx="8586787" cy="4997450"/>
          </a:xfrm>
        </p:spPr>
        <p:txBody>
          <a:bodyPr/>
          <a:lstStyle/>
          <a:p>
            <a:r>
              <a:rPr lang="pt-BR" altLang="pt-BR" sz="2000" b="1" dirty="0" smtClean="0"/>
              <a:t>Definição do grupo de Funcionalidades [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2000" b="1" dirty="0" smtClean="0"/>
              <a:t> (o que é ?)]:</a:t>
            </a:r>
          </a:p>
          <a:p>
            <a:pPr lvl="1"/>
            <a:r>
              <a:rPr lang="pt-BR" altLang="pt-BR" sz="2400" dirty="0" smtClean="0"/>
              <a:t>O </a:t>
            </a:r>
            <a:r>
              <a:rPr lang="pt-BR" altLang="pt-BR" sz="2400" u="sng" dirty="0" smtClean="0"/>
              <a:t>Usuário</a:t>
            </a:r>
            <a:r>
              <a:rPr lang="pt-BR" altLang="pt-BR" sz="2400" dirty="0" smtClean="0"/>
              <a:t> (</a:t>
            </a:r>
            <a:r>
              <a:rPr lang="pt-BR" altLang="pt-BR" sz="2400" u="sng" dirty="0" smtClean="0"/>
              <a:t>Condutor/Viajante</a:t>
            </a:r>
            <a:r>
              <a:rPr lang="pt-BR" altLang="pt-BR" sz="2400" dirty="0" smtClean="0"/>
              <a:t>) percebe com facilidade a presença de telefones de emergência (</a:t>
            </a:r>
            <a:r>
              <a:rPr lang="pt-BR" altLang="pt-BR" sz="2400" dirty="0" err="1" smtClean="0">
                <a:solidFill>
                  <a:srgbClr val="FF0000"/>
                </a:solidFill>
              </a:rPr>
              <a:t>call</a:t>
            </a:r>
            <a:r>
              <a:rPr lang="pt-BR" altLang="pt-BR" sz="2400" dirty="0" smtClean="0">
                <a:solidFill>
                  <a:srgbClr val="FF0000"/>
                </a:solidFill>
              </a:rPr>
              <a:t> boxes</a:t>
            </a:r>
            <a:r>
              <a:rPr lang="pt-BR" altLang="pt-BR" sz="2400" dirty="0" smtClean="0"/>
              <a:t>) ao longo de seu percurso</a:t>
            </a:r>
          </a:p>
          <a:p>
            <a:pPr lvl="1"/>
            <a:r>
              <a:rPr lang="pt-BR" altLang="pt-BR" sz="2400" dirty="0" smtClean="0"/>
              <a:t>Não é claro para este que </a:t>
            </a:r>
            <a:r>
              <a:rPr lang="pt-BR" altLang="pt-BR" sz="2400" dirty="0" smtClean="0">
                <a:solidFill>
                  <a:srgbClr val="FF0000"/>
                </a:solidFill>
              </a:rPr>
              <a:t>existem equipes preparadas para atendê-lo em caso de incidentes </a:t>
            </a:r>
            <a:r>
              <a:rPr lang="pt-BR" altLang="pt-BR" sz="2400" dirty="0" smtClean="0"/>
              <a:t>(emergências)</a:t>
            </a:r>
          </a:p>
          <a:p>
            <a:pPr marL="1143000" lvl="2"/>
            <a:r>
              <a:rPr lang="pt-BR" altLang="pt-BR" sz="2400" dirty="0" smtClean="0"/>
              <a:t>pois estas são  capazes de prestar um socorro mecânico e até de saúde (paramédico)</a:t>
            </a:r>
          </a:p>
          <a:p>
            <a:pPr lvl="1"/>
            <a:r>
              <a:rPr lang="pt-BR" altLang="pt-BR" sz="2400" dirty="0" smtClean="0"/>
              <a:t>Nos postos onde estão lotados os guinchos e ambulâncias ou em postos específicos é possível também encontrar </a:t>
            </a:r>
            <a:r>
              <a:rPr lang="pt-BR" altLang="pt-BR" sz="2400" dirty="0" smtClean="0">
                <a:solidFill>
                  <a:srgbClr val="FF0000"/>
                </a:solidFill>
              </a:rPr>
              <a:t>serviços de apoio ao usuário</a:t>
            </a:r>
            <a:r>
              <a:rPr lang="pt-BR" altLang="pt-BR" sz="2400" dirty="0" smtClean="0"/>
              <a:t> (</a:t>
            </a:r>
            <a:r>
              <a:rPr lang="pt-BR" altLang="pt-BR" sz="2400" dirty="0" smtClean="0">
                <a:solidFill>
                  <a:srgbClr val="FF0000"/>
                </a:solidFill>
              </a:rPr>
              <a:t>SAU</a:t>
            </a:r>
            <a:r>
              <a:rPr lang="pt-BR" altLang="pt-BR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4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7119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5796136" y="2204864"/>
            <a:ext cx="1584176" cy="44644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5788780" y="2996952"/>
            <a:ext cx="1584176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2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/>
          </p:cNvSpPr>
          <p:nvPr>
            <p:ph type="title"/>
          </p:nvPr>
        </p:nvSpPr>
        <p:spPr>
          <a:xfrm>
            <a:off x="179388" y="116632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2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000" dirty="0" smtClean="0"/>
              <a:t> </a:t>
            </a:r>
            <a:br>
              <a:rPr lang="pt-BR" altLang="pt-BR" sz="4000" dirty="0" smtClean="0"/>
            </a:br>
            <a:r>
              <a:rPr lang="pt-BR" altLang="pt-BR" sz="2800" b="1" dirty="0" smtClean="0">
                <a:solidFill>
                  <a:srgbClr val="0000CC"/>
                </a:solidFill>
              </a:rPr>
              <a:t>Serviços de emergência e apoio aos usuários</a:t>
            </a:r>
            <a:br>
              <a:rPr lang="pt-BR" altLang="pt-BR" sz="2800" b="1" dirty="0" smtClean="0">
                <a:solidFill>
                  <a:srgbClr val="0000CC"/>
                </a:solidFill>
              </a:rPr>
            </a:br>
            <a:r>
              <a:rPr lang="pt-BR" altLang="pt-BR" sz="2000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Telefonia  Emergencial – STE ou </a:t>
            </a:r>
            <a:r>
              <a:rPr lang="pt-BR" altLang="pt-BR" sz="2000" b="1" dirty="0" err="1" smtClean="0">
                <a:solidFill>
                  <a:srgbClr val="006666"/>
                </a:solidFill>
                <a:latin typeface="Arial" panose="020B0604020202020204" pitchFamily="34" charset="0"/>
              </a:rPr>
              <a:t>Call</a:t>
            </a:r>
            <a:r>
              <a:rPr lang="pt-BR" altLang="pt-BR" sz="2000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 Box</a:t>
            </a:r>
            <a:r>
              <a:rPr lang="pt-BR" altLang="pt-BR" sz="3600" dirty="0" smtClean="0"/>
              <a:t>  </a:t>
            </a:r>
          </a:p>
        </p:txBody>
      </p:sp>
      <p:pic>
        <p:nvPicPr>
          <p:cNvPr id="165890" name="Picture 5" descr="Call Bo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65288"/>
            <a:ext cx="67691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4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2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000" dirty="0" smtClean="0"/>
              <a:t> </a:t>
            </a:r>
            <a:br>
              <a:rPr lang="pt-BR" altLang="pt-BR" sz="4000" dirty="0" smtClean="0"/>
            </a:br>
            <a:r>
              <a:rPr lang="pt-BR" altLang="pt-BR" sz="2800" b="1" dirty="0" smtClean="0">
                <a:solidFill>
                  <a:srgbClr val="0000CC"/>
                </a:solidFill>
              </a:rPr>
              <a:t>Serviços de emergência e apoio aos usuários</a:t>
            </a:r>
            <a:br>
              <a:rPr lang="pt-BR" altLang="pt-BR" sz="2800" b="1" dirty="0" smtClean="0">
                <a:solidFill>
                  <a:srgbClr val="0000CC"/>
                </a:solidFill>
              </a:rPr>
            </a:br>
            <a:r>
              <a:rPr lang="pt-BR" altLang="pt-BR" sz="2000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Telefonia  Emergencial – STE ou </a:t>
            </a:r>
            <a:r>
              <a:rPr lang="pt-BR" altLang="pt-BR" sz="2000" b="1" dirty="0" err="1" smtClean="0">
                <a:solidFill>
                  <a:srgbClr val="006666"/>
                </a:solidFill>
                <a:latin typeface="Arial" panose="020B0604020202020204" pitchFamily="34" charset="0"/>
              </a:rPr>
              <a:t>Call</a:t>
            </a:r>
            <a:r>
              <a:rPr lang="pt-BR" altLang="pt-BR" sz="2000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 Box</a:t>
            </a:r>
            <a:r>
              <a:rPr lang="pt-BR" altLang="pt-BR" sz="3600" dirty="0" smtClean="0"/>
              <a:t>  </a:t>
            </a:r>
          </a:p>
        </p:txBody>
      </p:sp>
      <p:sp>
        <p:nvSpPr>
          <p:cNvPr id="167938" name="Rectangle 3"/>
          <p:cNvSpPr>
            <a:spLocks noGrp="1"/>
          </p:cNvSpPr>
          <p:nvPr>
            <p:ph type="body" idx="1"/>
          </p:nvPr>
        </p:nvSpPr>
        <p:spPr>
          <a:xfrm>
            <a:off x="395288" y="1600200"/>
            <a:ext cx="8370887" cy="4997450"/>
          </a:xfrm>
        </p:spPr>
        <p:txBody>
          <a:bodyPr/>
          <a:lstStyle/>
          <a:p>
            <a:r>
              <a:rPr lang="pt-BR" altLang="pt-BR" sz="2100" b="1" dirty="0" smtClean="0"/>
              <a:t>Definição da Funcionalidade [</a:t>
            </a:r>
            <a:r>
              <a:rPr lang="pt-BR" altLang="pt-BR" sz="21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2100" b="1" dirty="0" smtClean="0"/>
              <a:t> (o que é ?)]:</a:t>
            </a:r>
          </a:p>
          <a:p>
            <a:pPr lvl="1"/>
            <a:r>
              <a:rPr lang="pt-BR" altLang="pt-BR" sz="2200" dirty="0" smtClean="0"/>
              <a:t>O STE é normalmente configurado para ser disponibilizado num totem / </a:t>
            </a:r>
            <a:r>
              <a:rPr lang="pt-BR" altLang="pt-BR" sz="2200" dirty="0" err="1" smtClean="0"/>
              <a:t>Call</a:t>
            </a:r>
            <a:r>
              <a:rPr lang="pt-BR" altLang="pt-BR" sz="2200" dirty="0" smtClean="0"/>
              <a:t> Box a cada 1 Km (até 5 Km)</a:t>
            </a:r>
          </a:p>
          <a:p>
            <a:pPr lvl="1"/>
            <a:r>
              <a:rPr lang="pt-BR" altLang="pt-BR" sz="2200" dirty="0" smtClean="0"/>
              <a:t>É um sistema de comunicação ligado diretamente ao CCO</a:t>
            </a:r>
          </a:p>
          <a:p>
            <a:pPr marL="1143000" lvl="2"/>
            <a:r>
              <a:rPr lang="pt-BR" altLang="pt-BR" sz="2100" dirty="0" smtClean="0"/>
              <a:t>Permite ao </a:t>
            </a:r>
            <a:r>
              <a:rPr lang="pt-BR" altLang="pt-BR" sz="2100" dirty="0" smtClean="0">
                <a:solidFill>
                  <a:srgbClr val="006666"/>
                </a:solidFill>
              </a:rPr>
              <a:t>usuário</a:t>
            </a:r>
            <a:r>
              <a:rPr lang="pt-BR" altLang="pt-BR" sz="2100" dirty="0" smtClean="0"/>
              <a:t> uma comunicação rápida com o </a:t>
            </a:r>
            <a:r>
              <a:rPr lang="pt-BR" altLang="pt-BR" sz="2100" u="sng" dirty="0" smtClean="0">
                <a:solidFill>
                  <a:srgbClr val="006666"/>
                </a:solidFill>
              </a:rPr>
              <a:t>Operador</a:t>
            </a:r>
            <a:r>
              <a:rPr lang="pt-BR" altLang="pt-BR" sz="2100" dirty="0" smtClean="0"/>
              <a:t> para pedidos de ajuda ou informação</a:t>
            </a:r>
          </a:p>
          <a:p>
            <a:pPr lvl="1"/>
            <a:r>
              <a:rPr lang="pt-BR" altLang="pt-BR" sz="2200" dirty="0" smtClean="0"/>
              <a:t>O </a:t>
            </a:r>
            <a:r>
              <a:rPr lang="pt-BR" altLang="pt-BR" sz="2200" dirty="0" smtClean="0">
                <a:solidFill>
                  <a:srgbClr val="FF0000"/>
                </a:solidFill>
              </a:rPr>
              <a:t>STE abre automaticamente um evento no Sistema de Controle de Eventos da Concessionária (Mapa do CCO)</a:t>
            </a:r>
          </a:p>
          <a:p>
            <a:pPr marL="1143000" lvl="2"/>
            <a:r>
              <a:rPr lang="pt-BR" altLang="pt-BR" sz="2100" dirty="0" smtClean="0"/>
              <a:t>Permite o registro do chamado e a gravação da comunicação</a:t>
            </a:r>
          </a:p>
          <a:p>
            <a:pPr lvl="1"/>
            <a:r>
              <a:rPr lang="pt-BR" altLang="pt-BR" sz="2200" dirty="0" smtClean="0"/>
              <a:t>O STE tem a vantagem de permitir a localização exata do usuário na rodovia</a:t>
            </a:r>
          </a:p>
          <a:p>
            <a:pPr marL="1143000" lvl="2"/>
            <a:r>
              <a:rPr lang="pt-BR" altLang="pt-BR" sz="2100" dirty="0" smtClean="0"/>
              <a:t>Agiliza e otimiza o atendimento da ocorrência / emergência</a:t>
            </a:r>
          </a:p>
        </p:txBody>
      </p:sp>
    </p:spTree>
    <p:extLst>
      <p:ext uri="{BB962C8B-B14F-4D97-AF65-F5344CB8AC3E}">
        <p14:creationId xmlns:p14="http://schemas.microsoft.com/office/powerpoint/2010/main" val="5194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7119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5796136" y="2204864"/>
            <a:ext cx="1584176" cy="44644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5788780" y="3717032"/>
            <a:ext cx="1584176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8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z="2000" b="1" dirty="0" smtClean="0">
                <a:solidFill>
                  <a:srgbClr val="0000CC"/>
                </a:solidFill>
              </a:rPr>
              <a:t>Definição do Grupo de Funcionalidades</a:t>
            </a:r>
            <a:r>
              <a:rPr lang="pt-BR" altLang="pt-BR" sz="2000" b="1" dirty="0" smtClean="0"/>
              <a:t> </a:t>
            </a:r>
            <a:r>
              <a:rPr lang="pt-BR" altLang="pt-BR" sz="1800" b="1" dirty="0" smtClean="0"/>
              <a:t>[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1800" b="1" dirty="0" smtClean="0"/>
              <a:t> (o que é ?)]</a:t>
            </a:r>
          </a:p>
          <a:p>
            <a:pPr lvl="1"/>
            <a:r>
              <a:rPr lang="pt-BR" altLang="pt-BR" sz="2800" dirty="0" smtClean="0"/>
              <a:t>A Resolução 3.323 – estabeleceu os padrões que os equipamentos ITS podem utilizar nos sistemas de monitoramentos das rodovias federais</a:t>
            </a:r>
          </a:p>
          <a:p>
            <a:pPr lvl="1"/>
            <a:r>
              <a:rPr lang="pt-BR" altLang="pt-BR" sz="2800" dirty="0" smtClean="0"/>
              <a:t>Esses padrões visam que </a:t>
            </a:r>
            <a:r>
              <a:rPr lang="pt-BR" altLang="pt-BR" sz="2800" dirty="0" smtClean="0">
                <a:solidFill>
                  <a:srgbClr val="FF0000"/>
                </a:solidFill>
              </a:rPr>
              <a:t>haja plena comunicação </a:t>
            </a:r>
            <a:r>
              <a:rPr lang="pt-BR" altLang="pt-BR" sz="2800" dirty="0" smtClean="0"/>
              <a:t>entre os </a:t>
            </a:r>
            <a:r>
              <a:rPr lang="pt-BR" altLang="pt-BR" sz="2800" dirty="0" smtClean="0">
                <a:solidFill>
                  <a:srgbClr val="FF0000"/>
                </a:solidFill>
              </a:rPr>
              <a:t>postos de fiscalização, praças de pedágio</a:t>
            </a:r>
            <a:r>
              <a:rPr lang="pt-BR" altLang="pt-BR" sz="2800" dirty="0" smtClean="0"/>
              <a:t> e quaisquer </a:t>
            </a:r>
            <a:r>
              <a:rPr lang="pt-BR" altLang="pt-BR" sz="2800" dirty="0" smtClean="0">
                <a:solidFill>
                  <a:srgbClr val="FF0000"/>
                </a:solidFill>
              </a:rPr>
              <a:t>outros tipos de equipamentos de coleta de dados</a:t>
            </a:r>
            <a:r>
              <a:rPr lang="pt-BR" altLang="pt-BR" sz="2800" dirty="0" smtClean="0"/>
              <a:t> instalados ao longo de rodovias com os </a:t>
            </a:r>
            <a:r>
              <a:rPr lang="pt-BR" altLang="pt-BR" sz="2800" dirty="0" smtClean="0">
                <a:solidFill>
                  <a:srgbClr val="FF0000"/>
                </a:solidFill>
              </a:rPr>
              <a:t>Centros de Controle Operacional (CCO)</a:t>
            </a:r>
            <a:r>
              <a:rPr lang="pt-BR" altLang="pt-BR" sz="2800" dirty="0" smtClean="0"/>
              <a:t> das Concessionárias </a:t>
            </a:r>
            <a:r>
              <a:rPr lang="pt-BR" altLang="pt-BR" sz="2800" dirty="0" smtClean="0">
                <a:solidFill>
                  <a:srgbClr val="FF0000"/>
                </a:solidFill>
              </a:rPr>
              <a:t>e os sistemas das Agências e Órgãos Reguladores</a:t>
            </a:r>
            <a:endParaRPr lang="pt-BR" altLang="pt-BR" sz="2800" dirty="0" smtClean="0"/>
          </a:p>
        </p:txBody>
      </p:sp>
      <p:sp>
        <p:nvSpPr>
          <p:cNvPr id="51202" name="Rectangle 5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b="1" dirty="0" smtClean="0">
                <a:solidFill>
                  <a:srgbClr val="FF0000"/>
                </a:solidFill>
              </a:rPr>
              <a:t>Ger. Tráfego em Rodovias:</a:t>
            </a:r>
            <a:r>
              <a:rPr lang="pt-BR" altLang="pt-BR" sz="4000" b="1" dirty="0" smtClean="0"/>
              <a:t/>
            </a:r>
            <a:br>
              <a:rPr lang="pt-BR" altLang="pt-BR" sz="4000" b="1" dirty="0" smtClean="0"/>
            </a:br>
            <a:r>
              <a:rPr lang="pt-BR" altLang="pt-BR" sz="4000" b="1" dirty="0" smtClean="0"/>
              <a:t>Natureza da aplicação</a:t>
            </a:r>
          </a:p>
        </p:txBody>
      </p:sp>
    </p:spTree>
    <p:extLst>
      <p:ext uri="{BB962C8B-B14F-4D97-AF65-F5344CB8AC3E}">
        <p14:creationId xmlns:p14="http://schemas.microsoft.com/office/powerpoint/2010/main" val="39750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2400" b="1" dirty="0" smtClean="0">
                <a:solidFill>
                  <a:srgbClr val="0000CC"/>
                </a:solidFill>
              </a:rPr>
              <a:t>Serviços de emergência e apoio aos usuários: </a:t>
            </a:r>
            <a:r>
              <a:rPr lang="pt-BR" altLang="pt-BR" sz="2400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0800 </a:t>
            </a:r>
            <a:r>
              <a:rPr lang="pt-BR" altLang="pt-BR" sz="4000" dirty="0" smtClean="0"/>
              <a:t>  </a:t>
            </a:r>
          </a:p>
        </p:txBody>
      </p:sp>
      <p:sp>
        <p:nvSpPr>
          <p:cNvPr id="172034" name="Rectangle 3"/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8442647" cy="4997450"/>
          </a:xfrm>
        </p:spPr>
        <p:txBody>
          <a:bodyPr/>
          <a:lstStyle/>
          <a:p>
            <a:r>
              <a:rPr lang="pt-BR" altLang="pt-BR" sz="2000" b="1" dirty="0" smtClean="0"/>
              <a:t>Definição da Funcionalidade [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2000" b="1" dirty="0" smtClean="0"/>
              <a:t> (o que é ?)]:</a:t>
            </a:r>
          </a:p>
          <a:p>
            <a:pPr lvl="1"/>
            <a:r>
              <a:rPr lang="pt-BR" altLang="pt-BR" sz="2400" dirty="0" smtClean="0"/>
              <a:t>É um canal de comunicação telefônico  disponibilizado gratuitamente pela </a:t>
            </a:r>
            <a:r>
              <a:rPr lang="pt-BR" altLang="pt-BR" sz="2400" dirty="0" smtClean="0">
                <a:solidFill>
                  <a:srgbClr val="006666"/>
                </a:solidFill>
              </a:rPr>
              <a:t>Concessionária da Rodovia</a:t>
            </a:r>
            <a:r>
              <a:rPr lang="pt-BR" altLang="pt-BR" sz="2400" dirty="0" smtClean="0"/>
              <a:t> para que o </a:t>
            </a:r>
            <a:r>
              <a:rPr lang="pt-BR" altLang="pt-BR" sz="2400" dirty="0" smtClean="0">
                <a:solidFill>
                  <a:srgbClr val="006666"/>
                </a:solidFill>
              </a:rPr>
              <a:t>usuário</a:t>
            </a:r>
            <a:r>
              <a:rPr lang="pt-BR" altLang="pt-BR" sz="2400" dirty="0" smtClean="0"/>
              <a:t> possa se comunicar com o CCO</a:t>
            </a:r>
          </a:p>
          <a:p>
            <a:pPr lvl="2"/>
            <a:r>
              <a:rPr lang="pt-BR" altLang="pt-BR" sz="2000" dirty="0" smtClean="0">
                <a:solidFill>
                  <a:srgbClr val="FF0000"/>
                </a:solidFill>
              </a:rPr>
              <a:t>Processo análogo ao STE</a:t>
            </a:r>
          </a:p>
          <a:p>
            <a:pPr lvl="1"/>
            <a:endParaRPr lang="pt-BR" altLang="pt-BR" sz="2400" dirty="0" smtClean="0"/>
          </a:p>
          <a:p>
            <a:pPr lvl="1"/>
            <a:r>
              <a:rPr lang="pt-BR" altLang="pt-BR" sz="2400" dirty="0" smtClean="0"/>
              <a:t>O </a:t>
            </a:r>
            <a:r>
              <a:rPr lang="pt-BR" altLang="pt-BR" sz="2400" dirty="0" smtClean="0">
                <a:solidFill>
                  <a:srgbClr val="006666"/>
                </a:solidFill>
              </a:rPr>
              <a:t>usuário</a:t>
            </a:r>
            <a:r>
              <a:rPr lang="pt-BR" altLang="pt-BR" sz="2400" dirty="0" smtClean="0"/>
              <a:t> utiliza essa plataforma de comunicação para informar sobre </a:t>
            </a:r>
          </a:p>
          <a:p>
            <a:pPr lvl="2"/>
            <a:r>
              <a:rPr lang="pt-BR" altLang="pt-BR" sz="2000" dirty="0" smtClean="0"/>
              <a:t>Ocorrências, solicitar ajuda, fazer reclamações ou sugestões de melhoria e elogios ao trabalho da </a:t>
            </a:r>
            <a:r>
              <a:rPr lang="pt-BR" altLang="pt-BR" sz="2000" dirty="0" smtClean="0">
                <a:solidFill>
                  <a:srgbClr val="006666"/>
                </a:solidFill>
              </a:rPr>
              <a:t>Concessionária</a:t>
            </a:r>
            <a:endParaRPr lang="pt-BR" altLang="pt-BR" sz="2000" u="sng" dirty="0" smtClean="0">
              <a:solidFill>
                <a:srgbClr val="006666"/>
              </a:solidFill>
            </a:endParaRPr>
          </a:p>
          <a:p>
            <a:pPr lvl="2"/>
            <a:r>
              <a:rPr lang="pt-BR" altLang="pt-BR" sz="2400" dirty="0" smtClean="0"/>
              <a:t>Reclamações e elogios</a:t>
            </a:r>
          </a:p>
          <a:p>
            <a:pPr marL="1600200" lvl="3"/>
            <a:r>
              <a:rPr lang="pt-BR" altLang="pt-BR" dirty="0" smtClean="0"/>
              <a:t>normalmente direcionados à </a:t>
            </a:r>
            <a:r>
              <a:rPr lang="pt-BR" altLang="pt-BR" dirty="0" smtClean="0">
                <a:solidFill>
                  <a:srgbClr val="006666"/>
                </a:solidFill>
              </a:rPr>
              <a:t>Ouvidoria da Concessionária</a:t>
            </a: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8702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2400" b="1" dirty="0" smtClean="0">
                <a:solidFill>
                  <a:srgbClr val="0000CC"/>
                </a:solidFill>
              </a:rPr>
              <a:t>Serviços de emergência e apoio aos usuários: </a:t>
            </a:r>
            <a:r>
              <a:rPr lang="pt-BR" altLang="pt-BR" sz="2400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0800 </a:t>
            </a:r>
            <a:r>
              <a:rPr lang="pt-BR" altLang="pt-BR" sz="4000" dirty="0" smtClean="0"/>
              <a:t>  </a:t>
            </a:r>
          </a:p>
        </p:txBody>
      </p:sp>
      <p:sp>
        <p:nvSpPr>
          <p:cNvPr id="174082" name="Rectangle 3"/>
          <p:cNvSpPr>
            <a:spLocks noGrp="1"/>
          </p:cNvSpPr>
          <p:nvPr>
            <p:ph type="body" idx="1"/>
          </p:nvPr>
        </p:nvSpPr>
        <p:spPr>
          <a:xfrm>
            <a:off x="395288" y="1600200"/>
            <a:ext cx="8370887" cy="4997450"/>
          </a:xfrm>
        </p:spPr>
        <p:txBody>
          <a:bodyPr/>
          <a:lstStyle/>
          <a:p>
            <a:r>
              <a:rPr lang="pt-BR" altLang="pt-BR" sz="2100" b="1" dirty="0" smtClean="0"/>
              <a:t>Definição da Funcionalidade [</a:t>
            </a:r>
            <a:r>
              <a:rPr lang="pt-BR" altLang="pt-BR" sz="21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2100" b="1" dirty="0" smtClean="0"/>
              <a:t> (o que é ?)]:</a:t>
            </a:r>
          </a:p>
          <a:p>
            <a:pPr lvl="1"/>
            <a:r>
              <a:rPr lang="pt-BR" altLang="pt-BR" sz="2200" dirty="0" smtClean="0"/>
              <a:t>Na Central 0800 um sistema permite que </a:t>
            </a:r>
            <a:r>
              <a:rPr lang="pt-BR" altLang="pt-BR" sz="2200" dirty="0" smtClean="0">
                <a:solidFill>
                  <a:srgbClr val="FF0000"/>
                </a:solidFill>
              </a:rPr>
              <a:t>cada ligação seja registrada e gravada</a:t>
            </a:r>
          </a:p>
          <a:p>
            <a:pPr lvl="1"/>
            <a:r>
              <a:rPr lang="pt-BR" altLang="pt-BR" sz="2200" dirty="0" smtClean="0"/>
              <a:t>Esses sistemas abrem automaticamente um evento no Sistema de Controle de Eventos da Concessionária (Mapa do CCO)</a:t>
            </a:r>
          </a:p>
          <a:p>
            <a:pPr lvl="2"/>
            <a:r>
              <a:rPr lang="pt-BR" altLang="pt-BR" sz="2100" dirty="0" smtClean="0"/>
              <a:t>Deve ser devidamente tratado até a resolução da questão</a:t>
            </a:r>
          </a:p>
        </p:txBody>
      </p:sp>
    </p:spTree>
    <p:extLst>
      <p:ext uri="{BB962C8B-B14F-4D97-AF65-F5344CB8AC3E}">
        <p14:creationId xmlns:p14="http://schemas.microsoft.com/office/powerpoint/2010/main" val="31167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7119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5796136" y="2204864"/>
            <a:ext cx="1584176" cy="44644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5788780" y="4437112"/>
            <a:ext cx="1584176" cy="22322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4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2400" b="1" dirty="0" smtClean="0">
                <a:solidFill>
                  <a:srgbClr val="0000CC"/>
                </a:solidFill>
              </a:rPr>
              <a:t>Serviços de emergência e apoio aos usuários: </a:t>
            </a:r>
            <a:r>
              <a:rPr lang="pt-BR" altLang="pt-BR" sz="2400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SAU </a:t>
            </a:r>
            <a:r>
              <a:rPr lang="pt-BR" altLang="pt-BR" sz="4000" dirty="0" smtClean="0"/>
              <a:t>  </a:t>
            </a:r>
          </a:p>
        </p:txBody>
      </p:sp>
      <p:sp>
        <p:nvSpPr>
          <p:cNvPr id="1972227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997450"/>
          </a:xfrm>
        </p:spPr>
        <p:txBody>
          <a:bodyPr/>
          <a:lstStyle/>
          <a:p>
            <a:r>
              <a:rPr lang="pt-BR" altLang="pt-BR" sz="2400" b="1" dirty="0" smtClean="0"/>
              <a:t>Definição da Funcionalidade [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2400" b="1" dirty="0" smtClean="0"/>
              <a:t> (o que é ?)]:</a:t>
            </a:r>
          </a:p>
          <a:p>
            <a:pPr lvl="1"/>
            <a:r>
              <a:rPr lang="pt-BR" altLang="pt-BR" sz="2400" dirty="0" smtClean="0"/>
              <a:t>O </a:t>
            </a:r>
            <a:r>
              <a:rPr lang="pt-BR" altLang="pt-BR" sz="2400" b="1" dirty="0" smtClean="0">
                <a:solidFill>
                  <a:srgbClr val="006666"/>
                </a:solidFill>
              </a:rPr>
              <a:t>Sistema de Atendimento aos Usuários</a:t>
            </a:r>
            <a:r>
              <a:rPr lang="pt-BR" altLang="pt-BR" sz="2400" dirty="0" smtClean="0"/>
              <a:t> compreende</a:t>
            </a:r>
          </a:p>
          <a:p>
            <a:pPr lvl="2"/>
            <a:r>
              <a:rPr lang="pt-BR" altLang="pt-BR" sz="2000" b="1" dirty="0" smtClean="0">
                <a:solidFill>
                  <a:srgbClr val="FF0000"/>
                </a:solidFill>
              </a:rPr>
              <a:t>Primeiros Socorros</a:t>
            </a:r>
            <a:r>
              <a:rPr lang="pt-BR" altLang="pt-BR" sz="2000" dirty="0" smtClean="0">
                <a:solidFill>
                  <a:srgbClr val="FF0000"/>
                </a:solidFill>
              </a:rPr>
              <a:t> </a:t>
            </a:r>
            <a:r>
              <a:rPr lang="pt-BR" altLang="pt-BR" sz="2000" dirty="0" smtClean="0"/>
              <a:t>(atendimento médico) a acidentados</a:t>
            </a:r>
          </a:p>
          <a:p>
            <a:pPr lvl="3"/>
            <a:r>
              <a:rPr lang="pt-BR" altLang="pt-BR" sz="1800" dirty="0" smtClean="0"/>
              <a:t>com eventual remoção das vítimas a hospitais de retaguarda</a:t>
            </a:r>
          </a:p>
          <a:p>
            <a:pPr lvl="2"/>
            <a:r>
              <a:rPr lang="pt-BR" altLang="pt-BR" sz="2000" b="1" dirty="0" smtClean="0">
                <a:solidFill>
                  <a:srgbClr val="FF0000"/>
                </a:solidFill>
              </a:rPr>
              <a:t>Atendimento mecânico/elétrico</a:t>
            </a:r>
            <a:r>
              <a:rPr lang="pt-BR" altLang="pt-BR" sz="2000" dirty="0" smtClean="0">
                <a:solidFill>
                  <a:srgbClr val="FF0000"/>
                </a:solidFill>
              </a:rPr>
              <a:t> </a:t>
            </a:r>
            <a:r>
              <a:rPr lang="pt-BR" altLang="pt-BR" sz="2000" dirty="0" smtClean="0"/>
              <a:t>(guincho) a veículos avariados</a:t>
            </a:r>
          </a:p>
          <a:p>
            <a:pPr lvl="3"/>
            <a:r>
              <a:rPr lang="pt-BR" altLang="pt-BR" sz="1800" dirty="0" smtClean="0"/>
              <a:t>com desobstrução da pista e eventual remoção do veículo para pátios preestabelecidos, oficinas credenciadas ou pontos de saídas da rodovia</a:t>
            </a:r>
          </a:p>
          <a:p>
            <a:pPr lvl="1"/>
            <a:endParaRPr lang="pt-BR" altLang="pt-BR" sz="2000" dirty="0" smtClean="0"/>
          </a:p>
          <a:p>
            <a:pPr lvl="1"/>
            <a:r>
              <a:rPr lang="pt-BR" altLang="pt-BR" sz="2000" dirty="0" smtClean="0"/>
              <a:t>São oferecidas dependências específicas para o atendimento aos </a:t>
            </a:r>
            <a:r>
              <a:rPr lang="pt-BR" altLang="pt-BR" sz="2000" dirty="0" smtClean="0">
                <a:solidFill>
                  <a:srgbClr val="006666"/>
                </a:solidFill>
              </a:rPr>
              <a:t>usuários</a:t>
            </a:r>
            <a:r>
              <a:rPr lang="pt-BR" altLang="pt-BR" sz="2000" dirty="0" smtClean="0"/>
              <a:t> e aos </a:t>
            </a:r>
            <a:r>
              <a:rPr lang="pt-BR" altLang="pt-BR" sz="2000" dirty="0" smtClean="0">
                <a:solidFill>
                  <a:srgbClr val="006666"/>
                </a:solidFill>
              </a:rPr>
              <a:t>funcionários das equipes de Socorro Médico e Mecânico</a:t>
            </a:r>
          </a:p>
          <a:p>
            <a:pPr lvl="2"/>
            <a:r>
              <a:rPr lang="pt-BR" altLang="pt-BR" sz="2000" dirty="0" smtClean="0"/>
              <a:t>Localizadas em pontos estratégicos ao longo da rodovia para distribuição e estacionamento dos veículos operacionais</a:t>
            </a:r>
          </a:p>
        </p:txBody>
      </p:sp>
    </p:spTree>
    <p:extLst>
      <p:ext uri="{BB962C8B-B14F-4D97-AF65-F5344CB8AC3E}">
        <p14:creationId xmlns:p14="http://schemas.microsoft.com/office/powerpoint/2010/main" val="35525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2400" b="1" dirty="0" smtClean="0">
                <a:solidFill>
                  <a:srgbClr val="0000CC"/>
                </a:solidFill>
              </a:rPr>
              <a:t>Serviços de emergência e apoio aos usuários: </a:t>
            </a:r>
            <a:r>
              <a:rPr lang="pt-BR" altLang="pt-BR" sz="2400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SAU </a:t>
            </a:r>
            <a:r>
              <a:rPr lang="pt-BR" altLang="pt-BR" sz="4000" dirty="0" smtClean="0"/>
              <a:t>  </a:t>
            </a:r>
          </a:p>
        </p:txBody>
      </p:sp>
      <p:pic>
        <p:nvPicPr>
          <p:cNvPr id="180226" name="Picture 5" descr="Figura_8_Sistema_de_Atendimento_ao_Usuá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36738"/>
            <a:ext cx="82073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1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2400" b="1" dirty="0" smtClean="0">
                <a:solidFill>
                  <a:srgbClr val="0000CC"/>
                </a:solidFill>
              </a:rPr>
              <a:t>Serviços de emergência e apoio aos usuários: </a:t>
            </a:r>
            <a:r>
              <a:rPr lang="pt-BR" altLang="pt-BR" sz="2400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SAU </a:t>
            </a:r>
            <a:r>
              <a:rPr lang="pt-BR" altLang="pt-BR" sz="4000" dirty="0" smtClean="0"/>
              <a:t>  </a:t>
            </a:r>
          </a:p>
        </p:txBody>
      </p:sp>
      <p:sp>
        <p:nvSpPr>
          <p:cNvPr id="182274" name="Rectangle 3"/>
          <p:cNvSpPr>
            <a:spLocks noGrp="1"/>
          </p:cNvSpPr>
          <p:nvPr>
            <p:ph type="body" idx="1"/>
          </p:nvPr>
        </p:nvSpPr>
        <p:spPr>
          <a:xfrm>
            <a:off x="395288" y="1600200"/>
            <a:ext cx="8370887" cy="4997450"/>
          </a:xfrm>
        </p:spPr>
        <p:txBody>
          <a:bodyPr/>
          <a:lstStyle/>
          <a:p>
            <a:r>
              <a:rPr lang="pt-BR" altLang="pt-BR" sz="2100" b="1" dirty="0" smtClean="0"/>
              <a:t>Definição da Funcionalidade [</a:t>
            </a:r>
            <a:r>
              <a:rPr lang="pt-BR" altLang="pt-BR" sz="21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2100" b="1" dirty="0" smtClean="0"/>
              <a:t> (o que é ?)]:</a:t>
            </a:r>
          </a:p>
          <a:p>
            <a:pPr lvl="1"/>
            <a:r>
              <a:rPr lang="pt-BR" altLang="pt-BR" dirty="0" smtClean="0"/>
              <a:t>O SAU conta também com o apoio:</a:t>
            </a:r>
          </a:p>
          <a:p>
            <a:pPr lvl="2"/>
            <a:r>
              <a:rPr lang="pt-BR" altLang="pt-BR" b="1" dirty="0" smtClean="0">
                <a:solidFill>
                  <a:srgbClr val="FF0000"/>
                </a:solidFill>
              </a:rPr>
              <a:t>Unidades móveis de Inspeção de Tráfego</a:t>
            </a:r>
          </a:p>
          <a:p>
            <a:pPr lvl="3"/>
            <a:r>
              <a:rPr lang="pt-BR" altLang="pt-BR" dirty="0" smtClean="0"/>
              <a:t>para detecção de ocorrências e situações que exijam intervenção</a:t>
            </a:r>
          </a:p>
          <a:p>
            <a:pPr lvl="3"/>
            <a:r>
              <a:rPr lang="pt-BR" altLang="pt-BR" dirty="0" smtClean="0"/>
              <a:t>para execução de sinalização de emergência (necessária nos atendimentos)</a:t>
            </a:r>
          </a:p>
          <a:p>
            <a:pPr lvl="2"/>
            <a:r>
              <a:rPr lang="pt-BR" altLang="pt-BR" b="1" dirty="0" smtClean="0">
                <a:solidFill>
                  <a:srgbClr val="FF0000"/>
                </a:solidFill>
              </a:rPr>
              <a:t>Unidades móveis de apreensão de animais</a:t>
            </a:r>
          </a:p>
          <a:p>
            <a:pPr lvl="3"/>
            <a:r>
              <a:rPr lang="pt-BR" altLang="pt-BR" dirty="0" smtClean="0"/>
              <a:t>na pista ou na faixa de domínio da rodovia </a:t>
            </a:r>
          </a:p>
          <a:p>
            <a:pPr lvl="2"/>
            <a:r>
              <a:rPr lang="pt-BR" altLang="pt-BR" b="1" dirty="0" smtClean="0">
                <a:solidFill>
                  <a:srgbClr val="FF0000"/>
                </a:solidFill>
              </a:rPr>
              <a:t>Unidades móveis de caminhão </a:t>
            </a:r>
            <a:r>
              <a:rPr lang="pt-BR" altLang="pt-BR" b="1" dirty="0" err="1" smtClean="0">
                <a:solidFill>
                  <a:srgbClr val="FF0000"/>
                </a:solidFill>
              </a:rPr>
              <a:t>irrigadeira</a:t>
            </a:r>
            <a:endParaRPr lang="pt-BR" altLang="pt-BR" b="1" dirty="0" smtClean="0">
              <a:solidFill>
                <a:srgbClr val="FF0000"/>
              </a:solidFill>
            </a:endParaRPr>
          </a:p>
          <a:p>
            <a:pPr lvl="3"/>
            <a:r>
              <a:rPr lang="pt-BR" altLang="pt-BR" dirty="0" smtClean="0"/>
              <a:t>para combate a pequenos incêndios na faixa de domínio ou em áreas próximas </a:t>
            </a:r>
          </a:p>
          <a:p>
            <a:pPr lvl="3"/>
            <a:r>
              <a:rPr lang="pt-BR" altLang="pt-BR" dirty="0" smtClean="0"/>
              <a:t>limpezas de pistas quando necessário</a:t>
            </a:r>
          </a:p>
        </p:txBody>
      </p:sp>
    </p:spTree>
    <p:extLst>
      <p:ext uri="{BB962C8B-B14F-4D97-AF65-F5344CB8AC3E}">
        <p14:creationId xmlns:p14="http://schemas.microsoft.com/office/powerpoint/2010/main" val="2573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4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800" smtClean="0"/>
              <a:t> </a:t>
            </a:r>
            <a:br>
              <a:rPr lang="pt-BR" altLang="pt-BR" sz="4800" smtClean="0"/>
            </a:br>
            <a:r>
              <a:rPr lang="pt-BR" altLang="pt-BR" sz="2800" b="1" smtClean="0">
                <a:solidFill>
                  <a:srgbClr val="0000CC"/>
                </a:solidFill>
              </a:rPr>
              <a:t>Serviços de emergência e apoio aos usuários: </a:t>
            </a:r>
            <a:br>
              <a:rPr lang="pt-BR" altLang="pt-BR" sz="2800" b="1" smtClean="0">
                <a:solidFill>
                  <a:srgbClr val="0000CC"/>
                </a:solidFill>
              </a:rPr>
            </a:br>
            <a:r>
              <a:rPr lang="pt-BR" altLang="pt-BR" sz="3200" b="1" smtClean="0">
                <a:solidFill>
                  <a:srgbClr val="FF0000"/>
                </a:solidFill>
              </a:rPr>
              <a:t>SAU -</a:t>
            </a:r>
            <a:r>
              <a:rPr lang="pt-BR" altLang="pt-BR" sz="2800" b="1" smtClean="0">
                <a:solidFill>
                  <a:srgbClr val="0000CC"/>
                </a:solidFill>
              </a:rPr>
              <a:t> </a:t>
            </a:r>
            <a:r>
              <a:rPr lang="pt-BR" altLang="pt-BR" sz="2800" b="1" smtClean="0">
                <a:solidFill>
                  <a:srgbClr val="006666"/>
                </a:solidFill>
                <a:latin typeface="Arial" panose="020B0604020202020204" pitchFamily="34" charset="0"/>
              </a:rPr>
              <a:t>Socorro Mecânico (Guincho) </a:t>
            </a:r>
            <a:r>
              <a:rPr lang="pt-BR" altLang="pt-BR" smtClean="0"/>
              <a:t>  </a:t>
            </a:r>
          </a:p>
        </p:txBody>
      </p:sp>
      <p:sp>
        <p:nvSpPr>
          <p:cNvPr id="186370" name="Rectangle 3"/>
          <p:cNvSpPr>
            <a:spLocks noGrp="1"/>
          </p:cNvSpPr>
          <p:nvPr>
            <p:ph type="body" idx="1"/>
          </p:nvPr>
        </p:nvSpPr>
        <p:spPr>
          <a:xfrm>
            <a:off x="395288" y="1600200"/>
            <a:ext cx="8370887" cy="4997450"/>
          </a:xfrm>
        </p:spPr>
        <p:txBody>
          <a:bodyPr/>
          <a:lstStyle/>
          <a:p>
            <a:r>
              <a:rPr lang="pt-BR" altLang="pt-BR" sz="2100" b="1" smtClean="0"/>
              <a:t>Definição da Funcionalidade [</a:t>
            </a:r>
            <a:r>
              <a:rPr lang="pt-BR" altLang="pt-BR" sz="2100" b="1" smtClean="0">
                <a:solidFill>
                  <a:srgbClr val="FF0000"/>
                </a:solidFill>
              </a:rPr>
              <a:t>PROPÓSITO</a:t>
            </a:r>
            <a:r>
              <a:rPr lang="pt-BR" altLang="pt-BR" sz="2100" b="1" smtClean="0"/>
              <a:t> (o que é ?)]:</a:t>
            </a:r>
          </a:p>
          <a:p>
            <a:pPr lvl="1"/>
            <a:r>
              <a:rPr lang="pt-BR" altLang="pt-BR" smtClean="0"/>
              <a:t>Compreende uma rede de unidades móveis de carros-guincho</a:t>
            </a:r>
          </a:p>
          <a:p>
            <a:pPr lvl="2"/>
            <a:r>
              <a:rPr lang="pt-BR" altLang="pt-BR" smtClean="0"/>
              <a:t>do tipo leve, médio e pesado</a:t>
            </a:r>
          </a:p>
          <a:p>
            <a:pPr lvl="1"/>
            <a:r>
              <a:rPr lang="pt-BR" altLang="pt-BR" smtClean="0"/>
              <a:t>Devidamente equipados e destinados a proceder a operações de</a:t>
            </a:r>
          </a:p>
          <a:p>
            <a:pPr lvl="2"/>
            <a:r>
              <a:rPr lang="pt-BR" altLang="pt-BR" smtClean="0"/>
              <a:t>Desobstrução de pista</a:t>
            </a:r>
          </a:p>
          <a:p>
            <a:pPr lvl="2"/>
            <a:r>
              <a:rPr lang="pt-BR" altLang="pt-BR" smtClean="0"/>
              <a:t>Remoção de veículos e de cargas tombadas</a:t>
            </a:r>
          </a:p>
        </p:txBody>
      </p:sp>
    </p:spTree>
    <p:extLst>
      <p:ext uri="{BB962C8B-B14F-4D97-AF65-F5344CB8AC3E}">
        <p14:creationId xmlns:p14="http://schemas.microsoft.com/office/powerpoint/2010/main" val="5289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4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800" smtClean="0"/>
              <a:t> </a:t>
            </a:r>
            <a:br>
              <a:rPr lang="pt-BR" altLang="pt-BR" sz="4800" smtClean="0"/>
            </a:br>
            <a:r>
              <a:rPr lang="pt-BR" altLang="pt-BR" sz="2800" b="1" smtClean="0">
                <a:solidFill>
                  <a:srgbClr val="0000CC"/>
                </a:solidFill>
              </a:rPr>
              <a:t>Serviços de emergência e apoio aos usuários: </a:t>
            </a:r>
            <a:br>
              <a:rPr lang="pt-BR" altLang="pt-BR" sz="2800" b="1" smtClean="0">
                <a:solidFill>
                  <a:srgbClr val="0000CC"/>
                </a:solidFill>
              </a:rPr>
            </a:br>
            <a:r>
              <a:rPr lang="pt-BR" altLang="pt-BR" sz="3200" b="1" smtClean="0">
                <a:solidFill>
                  <a:srgbClr val="FF0000"/>
                </a:solidFill>
              </a:rPr>
              <a:t>SAU -</a:t>
            </a:r>
            <a:r>
              <a:rPr lang="pt-BR" altLang="pt-BR" sz="2800" b="1" smtClean="0">
                <a:solidFill>
                  <a:srgbClr val="0000CC"/>
                </a:solidFill>
              </a:rPr>
              <a:t> </a:t>
            </a:r>
            <a:r>
              <a:rPr lang="pt-BR" altLang="pt-BR" sz="2800" b="1" smtClean="0">
                <a:solidFill>
                  <a:srgbClr val="006666"/>
                </a:solidFill>
                <a:latin typeface="Arial" panose="020B0604020202020204" pitchFamily="34" charset="0"/>
              </a:rPr>
              <a:t>Socorro Mecânico (Guincho) </a:t>
            </a:r>
            <a:r>
              <a:rPr lang="pt-BR" altLang="pt-BR" smtClean="0"/>
              <a:t>  </a:t>
            </a:r>
          </a:p>
        </p:txBody>
      </p:sp>
      <p:sp>
        <p:nvSpPr>
          <p:cNvPr id="188418" name="Rectangle 3"/>
          <p:cNvSpPr>
            <a:spLocks noGrp="1"/>
          </p:cNvSpPr>
          <p:nvPr>
            <p:ph type="body" idx="1"/>
          </p:nvPr>
        </p:nvSpPr>
        <p:spPr>
          <a:xfrm>
            <a:off x="395288" y="1600200"/>
            <a:ext cx="8370887" cy="4997450"/>
          </a:xfrm>
        </p:spPr>
        <p:txBody>
          <a:bodyPr/>
          <a:lstStyle/>
          <a:p>
            <a:r>
              <a:rPr lang="pt-BR" altLang="pt-BR" sz="2100" b="1" smtClean="0"/>
              <a:t>Definição da Funcionalidade [</a:t>
            </a:r>
            <a:r>
              <a:rPr lang="pt-BR" altLang="pt-BR" sz="2100" b="1" smtClean="0">
                <a:solidFill>
                  <a:srgbClr val="FF0000"/>
                </a:solidFill>
              </a:rPr>
              <a:t>PROPÓSITO</a:t>
            </a:r>
            <a:r>
              <a:rPr lang="pt-BR" altLang="pt-BR" sz="2100" b="1" smtClean="0"/>
              <a:t> (o que é ?)]:</a:t>
            </a:r>
          </a:p>
          <a:p>
            <a:pPr lvl="1" algn="just"/>
            <a:r>
              <a:rPr lang="pt-BR" altLang="pt-BR" smtClean="0"/>
              <a:t>O serviço é concebido visando ser responsável pela remoção de veículos acidentados e pelo atendimento de veículos parados em acostamento ou refúgios da rodovia, com pane eletromecânica</a:t>
            </a:r>
          </a:p>
          <a:p>
            <a:pPr lvl="1" algn="just"/>
            <a:r>
              <a:rPr lang="pt-BR" altLang="pt-BR" smtClean="0"/>
              <a:t>Cabe também a remoção, a pedido da </a:t>
            </a:r>
            <a:r>
              <a:rPr lang="pt-BR" altLang="pt-BR" u="sng" smtClean="0"/>
              <a:t>Polícia Rodoviária</a:t>
            </a:r>
            <a:r>
              <a:rPr lang="pt-BR" altLang="pt-BR" smtClean="0"/>
              <a:t>, de veículos apreendidos</a:t>
            </a:r>
          </a:p>
          <a:p>
            <a:pPr lvl="2" algn="just"/>
            <a:r>
              <a:rPr lang="pt-BR" altLang="pt-BR" smtClean="0"/>
              <a:t>do local de apreensão até o Pátio de Apreensão de Veículos</a:t>
            </a:r>
          </a:p>
        </p:txBody>
      </p:sp>
    </p:spTree>
    <p:extLst>
      <p:ext uri="{BB962C8B-B14F-4D97-AF65-F5344CB8AC3E}">
        <p14:creationId xmlns:p14="http://schemas.microsoft.com/office/powerpoint/2010/main" val="18833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4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800" smtClean="0"/>
              <a:t> </a:t>
            </a:r>
            <a:br>
              <a:rPr lang="pt-BR" altLang="pt-BR" sz="4800" smtClean="0"/>
            </a:br>
            <a:r>
              <a:rPr lang="pt-BR" altLang="pt-BR" sz="2800" b="1" smtClean="0">
                <a:solidFill>
                  <a:srgbClr val="0000CC"/>
                </a:solidFill>
              </a:rPr>
              <a:t>Serviços de emergência e apoio aos usuários: </a:t>
            </a:r>
            <a:br>
              <a:rPr lang="pt-BR" altLang="pt-BR" sz="2800" b="1" smtClean="0">
                <a:solidFill>
                  <a:srgbClr val="0000CC"/>
                </a:solidFill>
              </a:rPr>
            </a:br>
            <a:r>
              <a:rPr lang="pt-BR" altLang="pt-BR" sz="3200" b="1" smtClean="0">
                <a:solidFill>
                  <a:srgbClr val="FF0000"/>
                </a:solidFill>
              </a:rPr>
              <a:t>SAU -</a:t>
            </a:r>
            <a:r>
              <a:rPr lang="pt-BR" altLang="pt-BR" sz="2800" b="1" smtClean="0">
                <a:solidFill>
                  <a:srgbClr val="0000CC"/>
                </a:solidFill>
              </a:rPr>
              <a:t> </a:t>
            </a:r>
            <a:r>
              <a:rPr lang="pt-BR" altLang="pt-BR" sz="2800" b="1" smtClean="0">
                <a:solidFill>
                  <a:srgbClr val="006666"/>
                </a:solidFill>
                <a:latin typeface="Arial" panose="020B0604020202020204" pitchFamily="34" charset="0"/>
              </a:rPr>
              <a:t>Socorro Médico (a acidentados) </a:t>
            </a:r>
            <a:r>
              <a:rPr lang="pt-BR" altLang="pt-BR" smtClean="0"/>
              <a:t>  </a:t>
            </a:r>
          </a:p>
        </p:txBody>
      </p:sp>
      <p:sp>
        <p:nvSpPr>
          <p:cNvPr id="190466" name="Rectangle 3"/>
          <p:cNvSpPr>
            <a:spLocks noGrp="1"/>
          </p:cNvSpPr>
          <p:nvPr>
            <p:ph type="body" idx="1"/>
          </p:nvPr>
        </p:nvSpPr>
        <p:spPr>
          <a:xfrm>
            <a:off x="395288" y="1600200"/>
            <a:ext cx="8370887" cy="4997450"/>
          </a:xfrm>
        </p:spPr>
        <p:txBody>
          <a:bodyPr/>
          <a:lstStyle/>
          <a:p>
            <a:r>
              <a:rPr lang="pt-BR" altLang="pt-BR" sz="2100" b="1" smtClean="0"/>
              <a:t>Definição da Funcionalidade [</a:t>
            </a:r>
            <a:r>
              <a:rPr lang="pt-BR" altLang="pt-BR" sz="2100" b="1" smtClean="0">
                <a:solidFill>
                  <a:srgbClr val="FF0000"/>
                </a:solidFill>
              </a:rPr>
              <a:t>PROPÓSITO</a:t>
            </a:r>
            <a:r>
              <a:rPr lang="pt-BR" altLang="pt-BR" sz="2100" b="1" smtClean="0"/>
              <a:t> (o que é ?)]:</a:t>
            </a:r>
          </a:p>
          <a:p>
            <a:pPr lvl="1"/>
            <a:r>
              <a:rPr lang="pt-BR" altLang="pt-BR" smtClean="0"/>
              <a:t>Compreende uma rede de unidades móveis de resgate</a:t>
            </a:r>
          </a:p>
          <a:p>
            <a:pPr lvl="2"/>
            <a:r>
              <a:rPr lang="pt-BR" altLang="pt-BR" smtClean="0"/>
              <a:t>Equipadas para atendimento de Primeiros Socorros, remoções e UTI (Unidade de Terapia Intensiva) móvel</a:t>
            </a:r>
          </a:p>
          <a:p>
            <a:pPr lvl="1"/>
            <a:r>
              <a:rPr lang="pt-BR" altLang="pt-BR" smtClean="0"/>
              <a:t>Tem como objetivo</a:t>
            </a:r>
          </a:p>
          <a:p>
            <a:pPr lvl="2"/>
            <a:r>
              <a:rPr lang="pt-BR" altLang="pt-BR" smtClean="0"/>
              <a:t>ser responsável por prestar assistência médica ou paramédica ao acidentado</a:t>
            </a:r>
          </a:p>
          <a:p>
            <a:pPr lvl="2"/>
            <a:r>
              <a:rPr lang="pt-BR" altLang="pt-BR" smtClean="0"/>
              <a:t>atendimentos em emergências</a:t>
            </a:r>
          </a:p>
          <a:p>
            <a:pPr marL="1600200" lvl="3"/>
            <a:r>
              <a:rPr lang="pt-BR" altLang="pt-BR" smtClean="0"/>
              <a:t>incluindo remoção das vítimas ao </a:t>
            </a:r>
            <a:r>
              <a:rPr lang="pt-BR" altLang="pt-BR" u="sng" smtClean="0"/>
              <a:t>hospital</a:t>
            </a:r>
            <a:r>
              <a:rPr lang="pt-BR" altLang="pt-BR" smtClean="0"/>
              <a:t> mais próximo de uma rede de hospitais de retaguarda (devidamente credenciados)</a:t>
            </a:r>
          </a:p>
        </p:txBody>
      </p:sp>
    </p:spTree>
    <p:extLst>
      <p:ext uri="{BB962C8B-B14F-4D97-AF65-F5344CB8AC3E}">
        <p14:creationId xmlns:p14="http://schemas.microsoft.com/office/powerpoint/2010/main" val="26324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4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800" smtClean="0"/>
              <a:t> </a:t>
            </a:r>
            <a:br>
              <a:rPr lang="pt-BR" altLang="pt-BR" sz="4800" smtClean="0"/>
            </a:br>
            <a:r>
              <a:rPr lang="pt-BR" altLang="pt-BR" sz="2800" b="1" smtClean="0">
                <a:solidFill>
                  <a:srgbClr val="0000CC"/>
                </a:solidFill>
              </a:rPr>
              <a:t>Serviços de emergência e apoio aos usuários: </a:t>
            </a:r>
            <a:br>
              <a:rPr lang="pt-BR" altLang="pt-BR" sz="2800" b="1" smtClean="0">
                <a:solidFill>
                  <a:srgbClr val="0000CC"/>
                </a:solidFill>
              </a:rPr>
            </a:br>
            <a:r>
              <a:rPr lang="pt-BR" altLang="pt-BR" sz="3200" b="1" smtClean="0">
                <a:solidFill>
                  <a:srgbClr val="FF0000"/>
                </a:solidFill>
              </a:rPr>
              <a:t>SAU –</a:t>
            </a:r>
            <a:r>
              <a:rPr lang="pt-BR" altLang="pt-BR" sz="2800" b="1" smtClean="0">
                <a:solidFill>
                  <a:srgbClr val="0000CC"/>
                </a:solidFill>
              </a:rPr>
              <a:t> </a:t>
            </a:r>
            <a:r>
              <a:rPr lang="pt-BR" altLang="pt-BR" sz="2800" b="1" smtClean="0">
                <a:solidFill>
                  <a:srgbClr val="006666"/>
                </a:solidFill>
                <a:latin typeface="Arial" panose="020B0604020202020204" pitchFamily="34" charset="0"/>
              </a:rPr>
              <a:t>Inspeção de Tráfego  </a:t>
            </a:r>
            <a:r>
              <a:rPr lang="pt-BR" altLang="pt-BR" smtClean="0"/>
              <a:t>  </a:t>
            </a:r>
          </a:p>
        </p:txBody>
      </p:sp>
      <p:sp>
        <p:nvSpPr>
          <p:cNvPr id="192514" name="Rectangle 3"/>
          <p:cNvSpPr>
            <a:spLocks noGrp="1"/>
          </p:cNvSpPr>
          <p:nvPr>
            <p:ph type="body" idx="1"/>
          </p:nvPr>
        </p:nvSpPr>
        <p:spPr>
          <a:xfrm>
            <a:off x="179388" y="1600200"/>
            <a:ext cx="8785225" cy="4997450"/>
          </a:xfrm>
        </p:spPr>
        <p:txBody>
          <a:bodyPr/>
          <a:lstStyle/>
          <a:p>
            <a:r>
              <a:rPr lang="pt-BR" altLang="pt-BR" sz="2100" b="1" smtClean="0"/>
              <a:t>Definição da Funcionalidade [</a:t>
            </a:r>
            <a:r>
              <a:rPr lang="pt-BR" altLang="pt-BR" sz="2100" b="1" smtClean="0">
                <a:solidFill>
                  <a:srgbClr val="FF0000"/>
                </a:solidFill>
              </a:rPr>
              <a:t>PROPÓSITO</a:t>
            </a:r>
            <a:r>
              <a:rPr lang="pt-BR" altLang="pt-BR" sz="2100" b="1" smtClean="0"/>
              <a:t> (o que é ?)]:</a:t>
            </a:r>
          </a:p>
          <a:p>
            <a:pPr lvl="1"/>
            <a:r>
              <a:rPr lang="pt-BR" altLang="pt-BR" smtClean="0"/>
              <a:t>Conta com unidades móveis destinadas a circular permanentemente</a:t>
            </a:r>
          </a:p>
          <a:p>
            <a:pPr lvl="2"/>
            <a:r>
              <a:rPr lang="pt-BR" altLang="pt-BR" smtClean="0"/>
              <a:t>em cada trecho de rodovia sob sua responsabilidade</a:t>
            </a:r>
          </a:p>
          <a:p>
            <a:pPr lvl="1"/>
            <a:r>
              <a:rPr lang="pt-BR" altLang="pt-BR" smtClean="0"/>
              <a:t>Com o objetivo de detectar a necessidade </a:t>
            </a:r>
          </a:p>
          <a:p>
            <a:pPr lvl="2"/>
            <a:r>
              <a:rPr lang="pt-BR" altLang="pt-BR" smtClean="0"/>
              <a:t>de ajuda ao </a:t>
            </a:r>
            <a:r>
              <a:rPr lang="pt-BR" altLang="pt-BR" u="sng" smtClean="0"/>
              <a:t>Usuário</a:t>
            </a:r>
          </a:p>
          <a:p>
            <a:pPr lvl="2"/>
            <a:r>
              <a:rPr lang="pt-BR" altLang="pt-BR" smtClean="0"/>
              <a:t>inspecionar as pistas e a faixa de domínio</a:t>
            </a:r>
          </a:p>
          <a:p>
            <a:pPr lvl="3"/>
            <a:r>
              <a:rPr lang="pt-BR" altLang="pt-BR" smtClean="0"/>
              <a:t>quanto a irregularidades, necessidade de manutenção, presença de animais, e outras </a:t>
            </a:r>
          </a:p>
        </p:txBody>
      </p:sp>
    </p:spTree>
    <p:extLst>
      <p:ext uri="{BB962C8B-B14F-4D97-AF65-F5344CB8AC3E}">
        <p14:creationId xmlns:p14="http://schemas.microsoft.com/office/powerpoint/2010/main" val="5748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3200" b="1" dirty="0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dirty="0" smtClean="0"/>
              <a:t>  </a:t>
            </a:r>
            <a:r>
              <a:rPr lang="pt-BR" altLang="ja-JP" sz="3600" b="1" dirty="0" smtClean="0">
                <a:ea typeface="ＭＳ Ｐゴシック" panose="020B0600070205080204" pitchFamily="34" charset="-128"/>
              </a:rPr>
              <a:t> </a:t>
            </a:r>
            <a:endParaRPr lang="pt-BR" altLang="pt-BR" sz="36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6400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7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4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800" smtClean="0"/>
              <a:t> </a:t>
            </a:r>
            <a:br>
              <a:rPr lang="pt-BR" altLang="pt-BR" sz="4800" smtClean="0"/>
            </a:br>
            <a:r>
              <a:rPr lang="pt-BR" altLang="pt-BR" sz="2800" b="1" smtClean="0">
                <a:solidFill>
                  <a:srgbClr val="0000CC"/>
                </a:solidFill>
              </a:rPr>
              <a:t>Serviços de emergência e apoio aos usuários: </a:t>
            </a:r>
            <a:br>
              <a:rPr lang="pt-BR" altLang="pt-BR" sz="2800" b="1" smtClean="0">
                <a:solidFill>
                  <a:srgbClr val="0000CC"/>
                </a:solidFill>
              </a:rPr>
            </a:br>
            <a:r>
              <a:rPr lang="pt-BR" altLang="pt-BR" sz="3200" b="1" smtClean="0">
                <a:solidFill>
                  <a:srgbClr val="FF0000"/>
                </a:solidFill>
              </a:rPr>
              <a:t>SAU –</a:t>
            </a:r>
            <a:r>
              <a:rPr lang="pt-BR" altLang="pt-BR" sz="2800" b="1" smtClean="0">
                <a:solidFill>
                  <a:srgbClr val="0000CC"/>
                </a:solidFill>
              </a:rPr>
              <a:t> </a:t>
            </a:r>
            <a:r>
              <a:rPr lang="pt-BR" altLang="pt-BR" sz="2800" b="1" smtClean="0">
                <a:solidFill>
                  <a:srgbClr val="006666"/>
                </a:solidFill>
                <a:latin typeface="Arial" panose="020B0604020202020204" pitchFamily="34" charset="0"/>
              </a:rPr>
              <a:t>Inspeção de Tráfego  </a:t>
            </a:r>
            <a:r>
              <a:rPr lang="pt-BR" altLang="pt-BR" smtClean="0"/>
              <a:t>  </a:t>
            </a:r>
          </a:p>
        </p:txBody>
      </p:sp>
      <p:sp>
        <p:nvSpPr>
          <p:cNvPr id="194562" name="Rectangle 3"/>
          <p:cNvSpPr>
            <a:spLocks noGrp="1"/>
          </p:cNvSpPr>
          <p:nvPr>
            <p:ph type="body" idx="1"/>
          </p:nvPr>
        </p:nvSpPr>
        <p:spPr>
          <a:xfrm>
            <a:off x="179388" y="1600200"/>
            <a:ext cx="8785225" cy="4997450"/>
          </a:xfrm>
        </p:spPr>
        <p:txBody>
          <a:bodyPr/>
          <a:lstStyle/>
          <a:p>
            <a:r>
              <a:rPr lang="pt-BR" altLang="pt-BR" sz="2100" b="1" smtClean="0"/>
              <a:t>Definição da Funcionalidade [</a:t>
            </a:r>
            <a:r>
              <a:rPr lang="pt-BR" altLang="pt-BR" sz="2100" b="1" smtClean="0">
                <a:solidFill>
                  <a:srgbClr val="FF0000"/>
                </a:solidFill>
              </a:rPr>
              <a:t>PROPÓSITO</a:t>
            </a:r>
            <a:r>
              <a:rPr lang="pt-BR" altLang="pt-BR" sz="2100" b="1" smtClean="0"/>
              <a:t> (o que é ?)]:</a:t>
            </a:r>
          </a:p>
          <a:p>
            <a:pPr lvl="1"/>
            <a:r>
              <a:rPr lang="pt-BR" altLang="pt-BR" smtClean="0"/>
              <a:t>Participa ativamente </a:t>
            </a:r>
          </a:p>
          <a:p>
            <a:pPr lvl="2"/>
            <a:r>
              <a:rPr lang="pt-BR" altLang="pt-BR" smtClean="0"/>
              <a:t>Tratamento de ocorrências: neblina, incêndio na faixa de domínio, acidentes, remoção de animais e outras situações de emergência</a:t>
            </a:r>
          </a:p>
          <a:p>
            <a:pPr lvl="2"/>
            <a:r>
              <a:rPr lang="pt-BR" altLang="pt-BR" smtClean="0"/>
              <a:t>Providenciar sinalização de emergência e desvios de tráfego</a:t>
            </a:r>
          </a:p>
          <a:p>
            <a:pPr lvl="2"/>
            <a:r>
              <a:rPr lang="pt-BR" altLang="pt-BR" smtClean="0"/>
              <a:t>Dar apoio aos demais serviços</a:t>
            </a:r>
          </a:p>
          <a:p>
            <a:pPr lvl="2"/>
            <a:r>
              <a:rPr lang="pt-BR" altLang="pt-BR" smtClean="0"/>
              <a:t>Acompanhar o transporte de cargas excepcionais e proporcionar suporte à fiscalização desses transportes</a:t>
            </a:r>
          </a:p>
          <a:p>
            <a:pPr lvl="2"/>
            <a:r>
              <a:rPr lang="pt-BR" altLang="pt-BR" smtClean="0"/>
              <a:t>Outros serviços não delegados</a:t>
            </a:r>
          </a:p>
          <a:p>
            <a:pPr lvl="3"/>
            <a:r>
              <a:rPr lang="pt-BR" altLang="pt-BR" smtClean="0"/>
              <a:t>incluindo as atividades afetas à </a:t>
            </a:r>
            <a:r>
              <a:rPr lang="pt-BR" altLang="pt-BR" u="sng" smtClean="0"/>
              <a:t>Policia Rodoviária</a:t>
            </a: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694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4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800" smtClean="0"/>
              <a:t> </a:t>
            </a:r>
            <a:br>
              <a:rPr lang="pt-BR" altLang="pt-BR" sz="4800" smtClean="0"/>
            </a:br>
            <a:r>
              <a:rPr lang="pt-BR" altLang="pt-BR" sz="2800" b="1" smtClean="0">
                <a:solidFill>
                  <a:srgbClr val="0000CC"/>
                </a:solidFill>
              </a:rPr>
              <a:t>Serviços de emergência e apoio aos usuários: </a:t>
            </a:r>
            <a:br>
              <a:rPr lang="pt-BR" altLang="pt-BR" sz="2800" b="1" smtClean="0">
                <a:solidFill>
                  <a:srgbClr val="0000CC"/>
                </a:solidFill>
              </a:rPr>
            </a:br>
            <a:r>
              <a:rPr lang="pt-BR" altLang="pt-BR" sz="3200" b="1" smtClean="0">
                <a:solidFill>
                  <a:srgbClr val="FF0000"/>
                </a:solidFill>
              </a:rPr>
              <a:t>SAU –</a:t>
            </a:r>
            <a:r>
              <a:rPr lang="pt-BR" altLang="pt-BR" sz="2800" b="1" smtClean="0">
                <a:solidFill>
                  <a:srgbClr val="0000CC"/>
                </a:solidFill>
              </a:rPr>
              <a:t> </a:t>
            </a:r>
            <a:r>
              <a:rPr lang="pt-BR" altLang="pt-BR" sz="2800" b="1" smtClean="0">
                <a:solidFill>
                  <a:srgbClr val="006666"/>
                </a:solidFill>
                <a:latin typeface="Arial" panose="020B0604020202020204" pitchFamily="34" charset="0"/>
              </a:rPr>
              <a:t>Apreensão de animais   </a:t>
            </a:r>
            <a:r>
              <a:rPr lang="pt-BR" altLang="pt-BR" smtClean="0"/>
              <a:t>  </a:t>
            </a:r>
          </a:p>
        </p:txBody>
      </p:sp>
      <p:sp>
        <p:nvSpPr>
          <p:cNvPr id="196610" name="Rectangle 3"/>
          <p:cNvSpPr>
            <a:spLocks noGrp="1"/>
          </p:cNvSpPr>
          <p:nvPr>
            <p:ph type="body" idx="1"/>
          </p:nvPr>
        </p:nvSpPr>
        <p:spPr>
          <a:xfrm>
            <a:off x="179388" y="1600200"/>
            <a:ext cx="8785225" cy="4997450"/>
          </a:xfrm>
        </p:spPr>
        <p:txBody>
          <a:bodyPr/>
          <a:lstStyle/>
          <a:p>
            <a:r>
              <a:rPr lang="pt-BR" altLang="pt-BR" sz="2100" b="1" smtClean="0"/>
              <a:t>Definição da Funcionalidade [</a:t>
            </a:r>
            <a:r>
              <a:rPr lang="pt-BR" altLang="pt-BR" sz="2100" b="1" smtClean="0">
                <a:solidFill>
                  <a:srgbClr val="FF0000"/>
                </a:solidFill>
              </a:rPr>
              <a:t>PROPÓSITO</a:t>
            </a:r>
            <a:r>
              <a:rPr lang="pt-BR" altLang="pt-BR" sz="2100" b="1" smtClean="0"/>
              <a:t> (o que é ?)]:</a:t>
            </a:r>
          </a:p>
          <a:p>
            <a:pPr lvl="1"/>
            <a:r>
              <a:rPr lang="pt-BR" altLang="pt-BR" smtClean="0"/>
              <a:t>Conta com veículos equipados</a:t>
            </a:r>
          </a:p>
          <a:p>
            <a:pPr lvl="2"/>
            <a:r>
              <a:rPr lang="pt-BR" altLang="pt-BR" smtClean="0"/>
              <a:t>destinados a desempenhar operações de apreensão de animais na pista ou na faixa de domínio da rodovia</a:t>
            </a:r>
          </a:p>
          <a:p>
            <a:pPr lvl="2"/>
            <a:r>
              <a:rPr lang="pt-BR" altLang="pt-BR" smtClean="0"/>
              <a:t>com o objetivo de garantir a segurança dos usuários</a:t>
            </a:r>
          </a:p>
          <a:p>
            <a:pPr lvl="1"/>
            <a:r>
              <a:rPr lang="pt-BR" altLang="pt-BR" smtClean="0"/>
              <a:t>Os animais apreendidos são transportados para Pátios de Apreensão de Animais específicos </a:t>
            </a:r>
          </a:p>
        </p:txBody>
      </p:sp>
    </p:spTree>
    <p:extLst>
      <p:ext uri="{BB962C8B-B14F-4D97-AF65-F5344CB8AC3E}">
        <p14:creationId xmlns:p14="http://schemas.microsoft.com/office/powerpoint/2010/main" val="23546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6400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3275856" y="2420888"/>
            <a:ext cx="2592288" cy="28083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7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3200" b="1" dirty="0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dirty="0" smtClean="0"/>
              <a:t>  </a:t>
            </a:r>
            <a:r>
              <a:rPr lang="pt-BR" altLang="ja-JP" sz="3600" b="1" dirty="0" smtClean="0">
                <a:ea typeface="ＭＳ Ｐゴシック" panose="020B0600070205080204" pitchFamily="34" charset="-128"/>
              </a:rPr>
              <a:t> </a:t>
            </a:r>
            <a:endParaRPr lang="pt-BR" altLang="pt-BR" sz="36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4327510" y="3682372"/>
            <a:ext cx="1296144" cy="86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275856" y="2276872"/>
            <a:ext cx="2592288" cy="30243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3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2800" b="1" dirty="0" smtClean="0">
                <a:solidFill>
                  <a:srgbClr val="0000CC"/>
                </a:solidFill>
              </a:rPr>
              <a:t>Informações ao Viajante / Condutor (Motorista)</a:t>
            </a:r>
            <a:r>
              <a:rPr lang="pt-BR" altLang="pt-BR" sz="3600" dirty="0" smtClean="0"/>
              <a:t> </a:t>
            </a:r>
          </a:p>
        </p:txBody>
      </p:sp>
      <p:sp>
        <p:nvSpPr>
          <p:cNvPr id="1645571" name="Rectangle 3"/>
          <p:cNvSpPr>
            <a:spLocks noChangeArrowheads="1"/>
          </p:cNvSpPr>
          <p:nvPr/>
        </p:nvSpPr>
        <p:spPr bwMode="auto">
          <a:xfrm>
            <a:off x="0" y="1404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645572" name="Picture 4" descr="Figura_3_Painel_de_Mesnsagens_Variáve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28775"/>
            <a:ext cx="7991475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ângulo retângulo 14"/>
          <p:cNvSpPr/>
          <p:nvPr/>
        </p:nvSpPr>
        <p:spPr>
          <a:xfrm>
            <a:off x="0" y="5805264"/>
            <a:ext cx="9144000" cy="1052736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 flip="none" rotWithShape="1">
            <a:gsLst>
              <a:gs pos="0">
                <a:srgbClr val="214F87"/>
              </a:gs>
              <a:gs pos="29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retângulo 14"/>
          <p:cNvSpPr/>
          <p:nvPr/>
        </p:nvSpPr>
        <p:spPr>
          <a:xfrm rot="10800000">
            <a:off x="3846070" y="6244322"/>
            <a:ext cx="5297930" cy="613678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solidFill>
            <a:srgbClr val="214F87"/>
          </a:solidFill>
          <a:ln>
            <a:solidFill>
              <a:srgbClr val="214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343592"/>
            <a:ext cx="9108504" cy="1082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Uma ontologia para o compartilhamento de informações de um tipo de equipamento ITS </a:t>
            </a:r>
            <a:b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(Painel de Mensagens Variáveis - PMV)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8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ítulo 2"/>
          <p:cNvSpPr txBox="1">
            <a:spLocks/>
          </p:cNvSpPr>
          <p:nvPr/>
        </p:nvSpPr>
        <p:spPr>
          <a:xfrm>
            <a:off x="899592" y="2279283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Kelsey</a:t>
            </a: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Magalhães Melo</a:t>
            </a:r>
          </a:p>
          <a:p>
            <a:pPr marL="0" indent="0" algn="r">
              <a:buNone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Orientador: Prof. Dr. Cláudio Luiz Marte</a:t>
            </a:r>
          </a:p>
          <a:p>
            <a:pPr marL="0" indent="0" algn="r">
              <a:buNone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(Defesa)</a:t>
            </a:r>
          </a:p>
          <a:p>
            <a:endParaRPr lang="pt-BR" sz="2000" dirty="0"/>
          </a:p>
        </p:txBody>
      </p:sp>
      <p:sp>
        <p:nvSpPr>
          <p:cNvPr id="16" name="Triângulo retângulo 15"/>
          <p:cNvSpPr/>
          <p:nvPr/>
        </p:nvSpPr>
        <p:spPr>
          <a:xfrm>
            <a:off x="2922062" y="6131310"/>
            <a:ext cx="6221938" cy="613678"/>
          </a:xfrm>
          <a:custGeom>
            <a:avLst/>
            <a:gdLst>
              <a:gd name="connsiteX0" fmla="*/ 0 w 1728192"/>
              <a:gd name="connsiteY0" fmla="*/ 216024 h 216024"/>
              <a:gd name="connsiteX1" fmla="*/ 0 w 1728192"/>
              <a:gd name="connsiteY1" fmla="*/ 0 h 216024"/>
              <a:gd name="connsiteX2" fmla="*/ 1728192 w 1728192"/>
              <a:gd name="connsiteY2" fmla="*/ 216024 h 216024"/>
              <a:gd name="connsiteX3" fmla="*/ 0 w 1728192"/>
              <a:gd name="connsiteY3" fmla="*/ 216024 h 216024"/>
              <a:gd name="connsiteX0" fmla="*/ 0 w 1731264"/>
              <a:gd name="connsiteY0" fmla="*/ 264792 h 264792"/>
              <a:gd name="connsiteX1" fmla="*/ 1731264 w 1731264"/>
              <a:gd name="connsiteY1" fmla="*/ 0 h 264792"/>
              <a:gd name="connsiteX2" fmla="*/ 1728192 w 1731264"/>
              <a:gd name="connsiteY2" fmla="*/ 264792 h 264792"/>
              <a:gd name="connsiteX3" fmla="*/ 0 w 1731264"/>
              <a:gd name="connsiteY3" fmla="*/ 264792 h 264792"/>
              <a:gd name="connsiteX0" fmla="*/ 0 w 7924800"/>
              <a:gd name="connsiteY0" fmla="*/ 0 h 914400"/>
              <a:gd name="connsiteX1" fmla="*/ 7924800 w 7924800"/>
              <a:gd name="connsiteY1" fmla="*/ 649608 h 914400"/>
              <a:gd name="connsiteX2" fmla="*/ 7921728 w 7924800"/>
              <a:gd name="connsiteY2" fmla="*/ 914400 h 914400"/>
              <a:gd name="connsiteX3" fmla="*/ 0 w 7924800"/>
              <a:gd name="connsiteY3" fmla="*/ 0 h 914400"/>
              <a:gd name="connsiteX0" fmla="*/ 0 w 7924800"/>
              <a:gd name="connsiteY0" fmla="*/ 0 h 914400"/>
              <a:gd name="connsiteX1" fmla="*/ 7924800 w 7924800"/>
              <a:gd name="connsiteY1" fmla="*/ 381384 h 914400"/>
              <a:gd name="connsiteX2" fmla="*/ 7921728 w 7924800"/>
              <a:gd name="connsiteY2" fmla="*/ 914400 h 914400"/>
              <a:gd name="connsiteX3" fmla="*/ 0 w 7924800"/>
              <a:gd name="connsiteY3" fmla="*/ 0 h 914400"/>
              <a:gd name="connsiteX0" fmla="*/ 0 w 7924800"/>
              <a:gd name="connsiteY0" fmla="*/ 0 h 914400"/>
              <a:gd name="connsiteX1" fmla="*/ 7924800 w 7924800"/>
              <a:gd name="connsiteY1" fmla="*/ 381384 h 914400"/>
              <a:gd name="connsiteX2" fmla="*/ 7921728 w 7924800"/>
              <a:gd name="connsiteY2" fmla="*/ 914400 h 914400"/>
              <a:gd name="connsiteX3" fmla="*/ 2653553 w 7924800"/>
              <a:gd name="connsiteY3" fmla="*/ 310842 h 914400"/>
              <a:gd name="connsiteX4" fmla="*/ 0 w 7924800"/>
              <a:gd name="connsiteY4" fmla="*/ 0 h 914400"/>
              <a:gd name="connsiteX0" fmla="*/ 0 w 6217023"/>
              <a:gd name="connsiteY0" fmla="*/ 0 h 685800"/>
              <a:gd name="connsiteX1" fmla="*/ 6217023 w 6217023"/>
              <a:gd name="connsiteY1" fmla="*/ 152784 h 685800"/>
              <a:gd name="connsiteX2" fmla="*/ 6213951 w 6217023"/>
              <a:gd name="connsiteY2" fmla="*/ 685800 h 685800"/>
              <a:gd name="connsiteX3" fmla="*/ 945776 w 6217023"/>
              <a:gd name="connsiteY3" fmla="*/ 82242 h 685800"/>
              <a:gd name="connsiteX4" fmla="*/ 0 w 6217023"/>
              <a:gd name="connsiteY4" fmla="*/ 0 h 685800"/>
              <a:gd name="connsiteX0" fmla="*/ 0 w 6221939"/>
              <a:gd name="connsiteY0" fmla="*/ 0 h 725129"/>
              <a:gd name="connsiteX1" fmla="*/ 6221939 w 6221939"/>
              <a:gd name="connsiteY1" fmla="*/ 192113 h 725129"/>
              <a:gd name="connsiteX2" fmla="*/ 6218867 w 6221939"/>
              <a:gd name="connsiteY2" fmla="*/ 725129 h 725129"/>
              <a:gd name="connsiteX3" fmla="*/ 950692 w 6221939"/>
              <a:gd name="connsiteY3" fmla="*/ 121571 h 725129"/>
              <a:gd name="connsiteX4" fmla="*/ 0 w 6221939"/>
              <a:gd name="connsiteY4" fmla="*/ 0 h 725129"/>
              <a:gd name="connsiteX0" fmla="*/ 0 w 6218867"/>
              <a:gd name="connsiteY0" fmla="*/ 0 h 725129"/>
              <a:gd name="connsiteX1" fmla="*/ 6212107 w 6218867"/>
              <a:gd name="connsiteY1" fmla="*/ 192113 h 725129"/>
              <a:gd name="connsiteX2" fmla="*/ 6218867 w 6218867"/>
              <a:gd name="connsiteY2" fmla="*/ 725129 h 725129"/>
              <a:gd name="connsiteX3" fmla="*/ 950692 w 6218867"/>
              <a:gd name="connsiteY3" fmla="*/ 121571 h 725129"/>
              <a:gd name="connsiteX4" fmla="*/ 0 w 6218867"/>
              <a:gd name="connsiteY4" fmla="*/ 0 h 725129"/>
              <a:gd name="connsiteX0" fmla="*/ 0 w 6213951"/>
              <a:gd name="connsiteY0" fmla="*/ 0 h 725129"/>
              <a:gd name="connsiteX1" fmla="*/ 6212107 w 6213951"/>
              <a:gd name="connsiteY1" fmla="*/ 192113 h 725129"/>
              <a:gd name="connsiteX2" fmla="*/ 6213951 w 6213951"/>
              <a:gd name="connsiteY2" fmla="*/ 725129 h 725129"/>
              <a:gd name="connsiteX3" fmla="*/ 950692 w 6213951"/>
              <a:gd name="connsiteY3" fmla="*/ 121571 h 725129"/>
              <a:gd name="connsiteX4" fmla="*/ 0 w 6213951"/>
              <a:gd name="connsiteY4" fmla="*/ 0 h 725129"/>
              <a:gd name="connsiteX0" fmla="*/ 0 w 6212380"/>
              <a:gd name="connsiteY0" fmla="*/ 0 h 725129"/>
              <a:gd name="connsiteX1" fmla="*/ 6212107 w 6212380"/>
              <a:gd name="connsiteY1" fmla="*/ 192113 h 725129"/>
              <a:gd name="connsiteX2" fmla="*/ 6204119 w 6212380"/>
              <a:gd name="connsiteY2" fmla="*/ 725129 h 725129"/>
              <a:gd name="connsiteX3" fmla="*/ 950692 w 6212380"/>
              <a:gd name="connsiteY3" fmla="*/ 121571 h 725129"/>
              <a:gd name="connsiteX4" fmla="*/ 0 w 6212380"/>
              <a:gd name="connsiteY4" fmla="*/ 0 h 725129"/>
              <a:gd name="connsiteX0" fmla="*/ 0 w 6216409"/>
              <a:gd name="connsiteY0" fmla="*/ 0 h 725129"/>
              <a:gd name="connsiteX1" fmla="*/ 6212107 w 6216409"/>
              <a:gd name="connsiteY1" fmla="*/ 192113 h 725129"/>
              <a:gd name="connsiteX2" fmla="*/ 6216409 w 6216409"/>
              <a:gd name="connsiteY2" fmla="*/ 725129 h 725129"/>
              <a:gd name="connsiteX3" fmla="*/ 950692 w 6216409"/>
              <a:gd name="connsiteY3" fmla="*/ 121571 h 725129"/>
              <a:gd name="connsiteX4" fmla="*/ 0 w 6216409"/>
              <a:gd name="connsiteY4" fmla="*/ 0 h 725129"/>
              <a:gd name="connsiteX0" fmla="*/ 0 w 6216409"/>
              <a:gd name="connsiteY0" fmla="*/ 0 h 725129"/>
              <a:gd name="connsiteX1" fmla="*/ 6214565 w 6216409"/>
              <a:gd name="connsiteY1" fmla="*/ 194571 h 725129"/>
              <a:gd name="connsiteX2" fmla="*/ 6216409 w 6216409"/>
              <a:gd name="connsiteY2" fmla="*/ 725129 h 725129"/>
              <a:gd name="connsiteX3" fmla="*/ 950692 w 6216409"/>
              <a:gd name="connsiteY3" fmla="*/ 121571 h 725129"/>
              <a:gd name="connsiteX4" fmla="*/ 0 w 6216409"/>
              <a:gd name="connsiteY4" fmla="*/ 0 h 725129"/>
              <a:gd name="connsiteX0" fmla="*/ 0 w 6218942"/>
              <a:gd name="connsiteY0" fmla="*/ 0 h 613678"/>
              <a:gd name="connsiteX1" fmla="*/ 6214565 w 6218942"/>
              <a:gd name="connsiteY1" fmla="*/ 194571 h 613678"/>
              <a:gd name="connsiteX2" fmla="*/ 6218942 w 6218942"/>
              <a:gd name="connsiteY2" fmla="*/ 613678 h 613678"/>
              <a:gd name="connsiteX3" fmla="*/ 950692 w 6218942"/>
              <a:gd name="connsiteY3" fmla="*/ 121571 h 613678"/>
              <a:gd name="connsiteX4" fmla="*/ 0 w 6218942"/>
              <a:gd name="connsiteY4" fmla="*/ 0 h 6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8942" h="613678">
                <a:moveTo>
                  <a:pt x="0" y="0"/>
                </a:moveTo>
                <a:lnTo>
                  <a:pt x="6214565" y="194571"/>
                </a:lnTo>
                <a:cubicBezTo>
                  <a:pt x="6216818" y="372243"/>
                  <a:pt x="6216689" y="436006"/>
                  <a:pt x="6218942" y="613678"/>
                </a:cubicBezTo>
                <a:lnTo>
                  <a:pt x="950692" y="121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retângulo 17"/>
          <p:cNvSpPr/>
          <p:nvPr/>
        </p:nvSpPr>
        <p:spPr>
          <a:xfrm flipV="1">
            <a:off x="2627785" y="5869158"/>
            <a:ext cx="6516216" cy="462473"/>
          </a:xfrm>
          <a:custGeom>
            <a:avLst/>
            <a:gdLst>
              <a:gd name="connsiteX0" fmla="*/ 0 w 645840"/>
              <a:gd name="connsiteY0" fmla="*/ 288032 h 288032"/>
              <a:gd name="connsiteX1" fmla="*/ 0 w 645840"/>
              <a:gd name="connsiteY1" fmla="*/ 0 h 288032"/>
              <a:gd name="connsiteX2" fmla="*/ 645840 w 645840"/>
              <a:gd name="connsiteY2" fmla="*/ 288032 h 288032"/>
              <a:gd name="connsiteX3" fmla="*/ 0 w 645840"/>
              <a:gd name="connsiteY3" fmla="*/ 288032 h 288032"/>
              <a:gd name="connsiteX0" fmla="*/ 632012 w 645840"/>
              <a:gd name="connsiteY0" fmla="*/ 0 h 309282"/>
              <a:gd name="connsiteX1" fmla="*/ 0 w 645840"/>
              <a:gd name="connsiteY1" fmla="*/ 21250 h 309282"/>
              <a:gd name="connsiteX2" fmla="*/ 645840 w 645840"/>
              <a:gd name="connsiteY2" fmla="*/ 309282 h 309282"/>
              <a:gd name="connsiteX3" fmla="*/ 632012 w 645840"/>
              <a:gd name="connsiteY3" fmla="*/ 0 h 309282"/>
              <a:gd name="connsiteX0" fmla="*/ 1304365 w 1304365"/>
              <a:gd name="connsiteY0" fmla="*/ 0 h 591670"/>
              <a:gd name="connsiteX1" fmla="*/ 0 w 1304365"/>
              <a:gd name="connsiteY1" fmla="*/ 303638 h 591670"/>
              <a:gd name="connsiteX2" fmla="*/ 645840 w 1304365"/>
              <a:gd name="connsiteY2" fmla="*/ 591670 h 591670"/>
              <a:gd name="connsiteX3" fmla="*/ 1304365 w 1304365"/>
              <a:gd name="connsiteY3" fmla="*/ 0 h 591670"/>
              <a:gd name="connsiteX0" fmla="*/ 1317812 w 1317812"/>
              <a:gd name="connsiteY0" fmla="*/ 0 h 658906"/>
              <a:gd name="connsiteX1" fmla="*/ 0 w 1317812"/>
              <a:gd name="connsiteY1" fmla="*/ 370874 h 658906"/>
              <a:gd name="connsiteX2" fmla="*/ 645840 w 1317812"/>
              <a:gd name="connsiteY2" fmla="*/ 658906 h 658906"/>
              <a:gd name="connsiteX3" fmla="*/ 1317812 w 1317812"/>
              <a:gd name="connsiteY3" fmla="*/ 0 h 658906"/>
              <a:gd name="connsiteX0" fmla="*/ 1317812 w 1317812"/>
              <a:gd name="connsiteY0" fmla="*/ 0 h 443753"/>
              <a:gd name="connsiteX1" fmla="*/ 0 w 1317812"/>
              <a:gd name="connsiteY1" fmla="*/ 370874 h 443753"/>
              <a:gd name="connsiteX2" fmla="*/ 1304746 w 1317812"/>
              <a:gd name="connsiteY2" fmla="*/ 443753 h 443753"/>
              <a:gd name="connsiteX3" fmla="*/ 1317812 w 1317812"/>
              <a:gd name="connsiteY3" fmla="*/ 0 h 443753"/>
              <a:gd name="connsiteX0" fmla="*/ 3119718 w 3119718"/>
              <a:gd name="connsiteY0" fmla="*/ 0 h 443753"/>
              <a:gd name="connsiteX1" fmla="*/ 0 w 3119718"/>
              <a:gd name="connsiteY1" fmla="*/ 155721 h 443753"/>
              <a:gd name="connsiteX2" fmla="*/ 3106652 w 3119718"/>
              <a:gd name="connsiteY2" fmla="*/ 443753 h 443753"/>
              <a:gd name="connsiteX3" fmla="*/ 3119718 w 3119718"/>
              <a:gd name="connsiteY3" fmla="*/ 0 h 443753"/>
              <a:gd name="connsiteX0" fmla="*/ 6736977 w 6736977"/>
              <a:gd name="connsiteY0" fmla="*/ 0 h 443753"/>
              <a:gd name="connsiteX1" fmla="*/ 0 w 6736977"/>
              <a:gd name="connsiteY1" fmla="*/ 209509 h 443753"/>
              <a:gd name="connsiteX2" fmla="*/ 6723911 w 6736977"/>
              <a:gd name="connsiteY2" fmla="*/ 443753 h 443753"/>
              <a:gd name="connsiteX3" fmla="*/ 6736977 w 6736977"/>
              <a:gd name="connsiteY3" fmla="*/ 0 h 443753"/>
              <a:gd name="connsiteX0" fmla="*/ 6736977 w 6746034"/>
              <a:gd name="connsiteY0" fmla="*/ 0 h 443753"/>
              <a:gd name="connsiteX1" fmla="*/ 0 w 6746034"/>
              <a:gd name="connsiteY1" fmla="*/ 209509 h 443753"/>
              <a:gd name="connsiteX2" fmla="*/ 6746034 w 6746034"/>
              <a:gd name="connsiteY2" fmla="*/ 443753 h 443753"/>
              <a:gd name="connsiteX3" fmla="*/ 6736977 w 6746034"/>
              <a:gd name="connsiteY3" fmla="*/ 0 h 443753"/>
              <a:gd name="connsiteX0" fmla="*/ 6736977 w 6738659"/>
              <a:gd name="connsiteY0" fmla="*/ 0 h 443753"/>
              <a:gd name="connsiteX1" fmla="*/ 0 w 6738659"/>
              <a:gd name="connsiteY1" fmla="*/ 209509 h 443753"/>
              <a:gd name="connsiteX2" fmla="*/ 6738659 w 6738659"/>
              <a:gd name="connsiteY2" fmla="*/ 443753 h 443753"/>
              <a:gd name="connsiteX3" fmla="*/ 6736977 w 6738659"/>
              <a:gd name="connsiteY3" fmla="*/ 0 h 443753"/>
              <a:gd name="connsiteX0" fmla="*/ 6744351 w 6744383"/>
              <a:gd name="connsiteY0" fmla="*/ 0 h 448669"/>
              <a:gd name="connsiteX1" fmla="*/ 0 w 6744383"/>
              <a:gd name="connsiteY1" fmla="*/ 214425 h 448669"/>
              <a:gd name="connsiteX2" fmla="*/ 6738659 w 6744383"/>
              <a:gd name="connsiteY2" fmla="*/ 448669 h 448669"/>
              <a:gd name="connsiteX3" fmla="*/ 6744351 w 6744383"/>
              <a:gd name="connsiteY3" fmla="*/ 0 h 448669"/>
              <a:gd name="connsiteX0" fmla="*/ 6734519 w 6738659"/>
              <a:gd name="connsiteY0" fmla="*/ 0 h 446211"/>
              <a:gd name="connsiteX1" fmla="*/ 0 w 6738659"/>
              <a:gd name="connsiteY1" fmla="*/ 211967 h 446211"/>
              <a:gd name="connsiteX2" fmla="*/ 6738659 w 6738659"/>
              <a:gd name="connsiteY2" fmla="*/ 446211 h 446211"/>
              <a:gd name="connsiteX3" fmla="*/ 6734519 w 6738659"/>
              <a:gd name="connsiteY3" fmla="*/ 0 h 446211"/>
              <a:gd name="connsiteX0" fmla="*/ 6741893 w 6741943"/>
              <a:gd name="connsiteY0" fmla="*/ 0 h 446211"/>
              <a:gd name="connsiteX1" fmla="*/ 0 w 6741943"/>
              <a:gd name="connsiteY1" fmla="*/ 211967 h 446211"/>
              <a:gd name="connsiteX2" fmla="*/ 6738659 w 6741943"/>
              <a:gd name="connsiteY2" fmla="*/ 446211 h 446211"/>
              <a:gd name="connsiteX3" fmla="*/ 6741893 w 6741943"/>
              <a:gd name="connsiteY3" fmla="*/ 0 h 446211"/>
              <a:gd name="connsiteX0" fmla="*/ 6741893 w 6741943"/>
              <a:gd name="connsiteY0" fmla="*/ 0 h 446211"/>
              <a:gd name="connsiteX1" fmla="*/ 0 w 6741943"/>
              <a:gd name="connsiteY1" fmla="*/ 235821 h 446211"/>
              <a:gd name="connsiteX2" fmla="*/ 6738659 w 6741943"/>
              <a:gd name="connsiteY2" fmla="*/ 446211 h 446211"/>
              <a:gd name="connsiteX3" fmla="*/ 6741893 w 6741943"/>
              <a:gd name="connsiteY3" fmla="*/ 0 h 446211"/>
              <a:gd name="connsiteX0" fmla="*/ 6312523 w 6312573"/>
              <a:gd name="connsiteY0" fmla="*/ 0 h 446211"/>
              <a:gd name="connsiteX1" fmla="*/ 0 w 6312573"/>
              <a:gd name="connsiteY1" fmla="*/ 204016 h 446211"/>
              <a:gd name="connsiteX2" fmla="*/ 6309289 w 6312573"/>
              <a:gd name="connsiteY2" fmla="*/ 446211 h 446211"/>
              <a:gd name="connsiteX3" fmla="*/ 6312523 w 6312573"/>
              <a:gd name="connsiteY3" fmla="*/ 0 h 44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2573" h="446211">
                <a:moveTo>
                  <a:pt x="6312523" y="0"/>
                </a:moveTo>
                <a:lnTo>
                  <a:pt x="0" y="204016"/>
                </a:lnTo>
                <a:lnTo>
                  <a:pt x="6309289" y="446211"/>
                </a:lnTo>
                <a:cubicBezTo>
                  <a:pt x="6308728" y="298293"/>
                  <a:pt x="6313084" y="147918"/>
                  <a:pt x="6312523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467544" y="4206846"/>
            <a:ext cx="8204448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 tooltip="http://aleph.ipt.br/F/6S6QSQ1T34C83GAYQ4XS3KX2XU7L6SDNB5TQDS7S186LD2NX7C-15522?func=service&amp;doc_library=IPT01&amp;doc_number=000173073&amp;line_number=0001&amp;func_code=WEB-BRIEF&amp;service_type=MEDIA"/>
              </a:rPr>
              <a:t>http://aleph.ipt.br/F/6S6QSQ1T34C83GAYQ4XS3KX2XU7L6SDNB5TQDS7S186LD2NX7C-15522?func=service&amp;doc_library=IPT01&amp;doc_number=000173073&amp;line_number=0001&amp;func_code=WEB-BRIEF&amp;service_type=MEDIA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6400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1619672" y="2204864"/>
            <a:ext cx="1584176" cy="44644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6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02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Objetivos</a:t>
            </a: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96803" name="Rectangle 1029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q"/>
              <a:defRPr/>
            </a:pPr>
            <a:r>
              <a:rPr lang="pt-BR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ITS visa endereçar respostas nas seguintes áreas de aplicações:</a:t>
            </a:r>
            <a:r>
              <a:rPr lang="pt-BR" sz="32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Multimodalidade de viagem</a:t>
            </a:r>
            <a:r>
              <a:rPr 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pt-BR" sz="24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ao usuário</a:t>
            </a:r>
          </a:p>
          <a:p>
            <a:pPr lvl="1">
              <a:defRPr/>
            </a:pPr>
            <a:r>
              <a:rPr lang="pt-BR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Operações na “rede de transportes”</a:t>
            </a:r>
          </a:p>
          <a:p>
            <a:pPr marL="1143000" lvl="2">
              <a:defRPr/>
            </a:pPr>
            <a:r>
              <a:rPr lang="pt-BR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de Tráfego</a:t>
            </a:r>
          </a:p>
          <a:p>
            <a:pPr marL="1143000" lvl="2">
              <a:defRPr/>
            </a:pP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do Transporte Público de Rota Fixa (TPC)</a:t>
            </a:r>
            <a:r>
              <a:rPr lang="pt-BR" sz="20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defRPr/>
            </a:pPr>
            <a:r>
              <a:rPr 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Operação de Veículos </a:t>
            </a:r>
          </a:p>
          <a:p>
            <a:pPr marL="1143000" lvl="2">
              <a:defRPr/>
            </a:pPr>
            <a:r>
              <a:rPr lang="pt-BR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Outras frotas, exceto o TPC de “rota fixa”</a:t>
            </a:r>
          </a:p>
          <a:p>
            <a:pPr marL="1143000" lvl="2">
              <a:defRPr/>
            </a:pPr>
            <a:r>
              <a:rPr lang="pt-BR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Mobilidade e conectividade da carga</a:t>
            </a:r>
            <a:r>
              <a:rPr lang="pt-BR" sz="20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defRPr/>
            </a:pPr>
            <a:r>
              <a:rPr 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Atividades de coordenação e</a:t>
            </a:r>
            <a:r>
              <a:rPr 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resposta </a:t>
            </a:r>
            <a:r>
              <a:rPr 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relacionadas à</a:t>
            </a:r>
            <a:r>
              <a:rPr 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emergências e desastres</a:t>
            </a:r>
          </a:p>
          <a:p>
            <a:pPr lvl="1">
              <a:defRPr/>
            </a:pPr>
            <a:r>
              <a:rPr 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Estratégias de </a:t>
            </a:r>
            <a:r>
              <a:rPr 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tarifação variável</a:t>
            </a:r>
            <a:r>
              <a:rPr 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4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(</a:t>
            </a:r>
            <a:r>
              <a:rPr lang="pt-BR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cargas</a:t>
            </a:r>
            <a:r>
              <a:rPr lang="pt-BR" sz="24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e viagens pessoais</a:t>
            </a:r>
            <a:endParaRPr lang="pt-BR" sz="2400" u="sng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Line 1030"/>
          <p:cNvSpPr>
            <a:spLocks noChangeShapeType="1"/>
          </p:cNvSpPr>
          <p:nvPr/>
        </p:nvSpPr>
        <p:spPr bwMode="auto">
          <a:xfrm>
            <a:off x="1905000" y="1219200"/>
            <a:ext cx="53340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7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6400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1979712" y="2996952"/>
            <a:ext cx="1224136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619672" y="2204864"/>
            <a:ext cx="1584176" cy="44644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2400" b="1" dirty="0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2400" b="1" dirty="0" smtClean="0">
                <a:solidFill>
                  <a:srgbClr val="006666"/>
                </a:solidFill>
              </a:rPr>
              <a:t>Mapa de CCO</a:t>
            </a:r>
          </a:p>
        </p:txBody>
      </p:sp>
      <p:pic>
        <p:nvPicPr>
          <p:cNvPr id="75778" name="Picture 5" descr="CCO_26-10-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684338"/>
            <a:ext cx="7272337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2400" b="1" dirty="0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2400" b="1" dirty="0" smtClean="0">
                <a:solidFill>
                  <a:srgbClr val="006666"/>
                </a:solidFill>
              </a:rPr>
              <a:t>Mapa de CCO</a:t>
            </a:r>
          </a:p>
        </p:txBody>
      </p:sp>
      <p:pic>
        <p:nvPicPr>
          <p:cNvPr id="77826" name="Picture 4" descr="Figura_4_Centro_de_Controle_Operac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41475"/>
            <a:ext cx="6913563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2400" b="1" dirty="0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2400" b="1" dirty="0" smtClean="0">
                <a:solidFill>
                  <a:srgbClr val="006666"/>
                </a:solidFill>
              </a:rPr>
              <a:t>Mapa de CCO</a:t>
            </a:r>
          </a:p>
        </p:txBody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>
          <a:xfrm>
            <a:off x="250825" y="1744365"/>
            <a:ext cx="8713788" cy="4852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1800" b="1" dirty="0" smtClean="0">
                <a:solidFill>
                  <a:srgbClr val="0000CC"/>
                </a:solidFill>
              </a:rPr>
              <a:t>Definição da Funcionalidade</a:t>
            </a:r>
            <a:r>
              <a:rPr lang="pt-BR" altLang="pt-BR" sz="1800" b="1" dirty="0" smtClean="0"/>
              <a:t> [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1800" b="1" dirty="0" smtClean="0"/>
              <a:t> (o que é ?)]: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 smtClean="0"/>
              <a:t>É </a:t>
            </a:r>
            <a:r>
              <a:rPr lang="pt-BR" altLang="pt-BR" sz="2000" dirty="0" smtClean="0">
                <a:solidFill>
                  <a:srgbClr val="FF0000"/>
                </a:solidFill>
              </a:rPr>
              <a:t>registrado cada evento ocorrido na rodovia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/>
              <a:t>P.ex.: acidente, carro quebrado, carro sem combustível, animal na pista, obra, congestionamento, etc...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 smtClean="0">
                <a:solidFill>
                  <a:srgbClr val="FF0000"/>
                </a:solidFill>
              </a:rPr>
              <a:t>Registra também as atitudes tomadas pelos </a:t>
            </a:r>
            <a:r>
              <a:rPr lang="pt-BR" altLang="pt-BR" sz="2000" u="sng" dirty="0" smtClean="0">
                <a:solidFill>
                  <a:srgbClr val="006666"/>
                </a:solidFill>
              </a:rPr>
              <a:t>Agentes da Concessionária</a:t>
            </a:r>
            <a:r>
              <a:rPr lang="pt-BR" altLang="pt-BR" sz="2000" dirty="0" smtClean="0"/>
              <a:t> para resolver a ocorrência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/>
              <a:t>P.ex.: envio de guincho, de ambulância, transporte do acidentado para hospital, fornecimento de combustível, entre outros ...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 smtClean="0"/>
              <a:t>Controla o </a:t>
            </a:r>
            <a:r>
              <a:rPr lang="pt-BR" altLang="pt-BR" sz="2000" dirty="0" smtClean="0">
                <a:solidFill>
                  <a:srgbClr val="FF0000"/>
                </a:solidFill>
              </a:rPr>
              <a:t>horário de cada ação tomada para resolver a ocorrência 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 smtClean="0"/>
              <a:t>Gera estatísticas e informações gerenciais sobre a operação das rodovias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 smtClean="0"/>
              <a:t>Auxilia a </a:t>
            </a:r>
            <a:r>
              <a:rPr lang="pt-BR" altLang="pt-BR" sz="2000" u="sng" dirty="0" smtClean="0">
                <a:solidFill>
                  <a:srgbClr val="006666"/>
                </a:solidFill>
              </a:rPr>
              <a:t>Agência Reguladora</a:t>
            </a:r>
            <a:r>
              <a:rPr lang="pt-BR" altLang="pt-BR" sz="2000" dirty="0" smtClean="0"/>
              <a:t> a fiscalizar o trabalho da </a:t>
            </a:r>
            <a:r>
              <a:rPr lang="pt-BR" altLang="pt-BR" sz="2000" u="sng" dirty="0" smtClean="0">
                <a:solidFill>
                  <a:srgbClr val="006666"/>
                </a:solidFill>
              </a:rPr>
              <a:t>Concessionária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/>
              <a:t>Verificando se estão sendo atendidos parâmetros estabelecidos nos </a:t>
            </a:r>
            <a:r>
              <a:rPr lang="pt-BR" altLang="pt-BR" sz="1800" dirty="0" smtClean="0">
                <a:solidFill>
                  <a:srgbClr val="FF0000"/>
                </a:solidFill>
              </a:rPr>
              <a:t>contratos de concessão</a:t>
            </a:r>
            <a:r>
              <a:rPr lang="pt-BR" altLang="pt-BR" sz="1800" dirty="0" smtClean="0"/>
              <a:t>, em relação aos serviços prestados aos </a:t>
            </a:r>
            <a:r>
              <a:rPr lang="pt-BR" altLang="pt-BR" sz="1800" u="sng" dirty="0" smtClean="0"/>
              <a:t>Usuários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/>
              <a:t>P.ex.: tempo de atendimento das ocorrências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7119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1979712" y="3717032"/>
            <a:ext cx="1224136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619672" y="2204864"/>
            <a:ext cx="1584176" cy="44644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1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sz="4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800" smtClean="0"/>
              <a:t> </a:t>
            </a:r>
            <a:br>
              <a:rPr lang="pt-BR" altLang="pt-BR" sz="4800" smtClean="0"/>
            </a:br>
            <a:r>
              <a:rPr lang="pt-BR" altLang="pt-BR" sz="2800" b="1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2800" b="1" smtClean="0">
                <a:solidFill>
                  <a:srgbClr val="006666"/>
                </a:solidFill>
              </a:rPr>
              <a:t>CFTV</a:t>
            </a:r>
          </a:p>
        </p:txBody>
      </p:sp>
      <p:pic>
        <p:nvPicPr>
          <p:cNvPr id="86018" name="Picture 4" descr="cf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5963"/>
            <a:ext cx="8064500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ChangeArrowheads="1"/>
          </p:cNvSpPr>
          <p:nvPr/>
        </p:nvSpPr>
        <p:spPr bwMode="auto">
          <a:xfrm>
            <a:off x="1116013" y="260350"/>
            <a:ext cx="7246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latin typeface="Times New Roman" panose="02020603050405020304" pitchFamily="18" charset="0"/>
              </a:rPr>
              <a:t>Sistema de Câmeras para </a:t>
            </a:r>
            <a:r>
              <a:rPr lang="pt-BR" altLang="pt-B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Monitoramento de Incidentes</a:t>
            </a:r>
            <a:endParaRPr lang="pt-BR" altLang="pt-BR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1042988" y="687388"/>
            <a:ext cx="6905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latin typeface="Times New Roman" panose="02020603050405020304" pitchFamily="18" charset="0"/>
              </a:rPr>
              <a:t>(Câmeras fixas) e </a:t>
            </a:r>
            <a:r>
              <a:rPr lang="pt-BR" altLang="pt-B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Vídeo Observação</a:t>
            </a:r>
            <a:r>
              <a:rPr lang="pt-BR" altLang="pt-BR" sz="2400" b="1">
                <a:latin typeface="Times New Roman" panose="02020603050405020304" pitchFamily="18" charset="0"/>
              </a:rPr>
              <a:t> (Câmera móvel)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pic>
        <p:nvPicPr>
          <p:cNvPr id="1941508" name="Picture 4" descr="fot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57288"/>
            <a:ext cx="41148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8" name="Text Box 2"/>
          <p:cNvSpPr txBox="1">
            <a:spLocks noChangeArrowheads="1"/>
          </p:cNvSpPr>
          <p:nvPr/>
        </p:nvSpPr>
        <p:spPr bwMode="auto">
          <a:xfrm>
            <a:off x="984250" y="284163"/>
            <a:ext cx="7134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latin typeface="Times New Roman" panose="02020603050405020304" pitchFamily="18" charset="0"/>
              </a:rPr>
              <a:t>Sistema de Câmeras: </a:t>
            </a:r>
            <a:r>
              <a:rPr lang="pt-BR" altLang="pt-B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Monitoramento de Incidentes</a:t>
            </a:r>
            <a:r>
              <a:rPr lang="pt-BR" altLang="pt-BR" sz="2400" b="1">
                <a:latin typeface="Times New Roman" panose="02020603050405020304" pitchFamily="18" charset="0"/>
              </a:rPr>
              <a:t> 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latin typeface="Times New Roman" panose="02020603050405020304" pitchFamily="18" charset="0"/>
              </a:rPr>
              <a:t> Controle de Fluxo rodoviário</a:t>
            </a:r>
          </a:p>
        </p:txBody>
      </p:sp>
      <p:pic>
        <p:nvPicPr>
          <p:cNvPr id="1949699" name="Picture 3" descr="foto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612900"/>
            <a:ext cx="77724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69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ChangeArrowheads="1"/>
          </p:cNvSpPr>
          <p:nvPr/>
        </p:nvSpPr>
        <p:spPr bwMode="auto">
          <a:xfrm>
            <a:off x="34925" y="531813"/>
            <a:ext cx="91773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latin typeface="Times New Roman" panose="02020603050405020304" pitchFamily="18" charset="0"/>
              </a:rPr>
              <a:t>Sistema de tratamento de imagens para o Controle do Tráfego Urbano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pic>
        <p:nvPicPr>
          <p:cNvPr id="1951747" name="Picture 3" descr="foto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403350"/>
            <a:ext cx="658495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ChangeArrowheads="1"/>
          </p:cNvSpPr>
          <p:nvPr/>
        </p:nvSpPr>
        <p:spPr bwMode="auto">
          <a:xfrm>
            <a:off x="107950" y="333375"/>
            <a:ext cx="8978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latin typeface="Times New Roman" panose="02020603050405020304" pitchFamily="18" charset="0"/>
              </a:rPr>
              <a:t>Tratamento digital de imagens para </a:t>
            </a:r>
            <a:r>
              <a:rPr lang="pt-BR" altLang="pt-B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classificação</a:t>
            </a:r>
            <a:r>
              <a:rPr lang="pt-BR" altLang="pt-BR" sz="2400" b="1">
                <a:latin typeface="Times New Roman" panose="02020603050405020304" pitchFamily="18" charset="0"/>
              </a:rPr>
              <a:t> do fluxo de veículos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pic>
        <p:nvPicPr>
          <p:cNvPr id="1953795" name="Picture 3" descr="Foto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8050"/>
            <a:ext cx="7748588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upo 25"/>
          <p:cNvGrpSpPr>
            <a:grpSpLocks/>
          </p:cNvGrpSpPr>
          <p:nvPr/>
        </p:nvGrpSpPr>
        <p:grpSpPr bwMode="auto">
          <a:xfrm>
            <a:off x="611188" y="836613"/>
            <a:ext cx="7705725" cy="5832475"/>
            <a:chOff x="1018281" y="1359590"/>
            <a:chExt cx="7054157" cy="5511291"/>
          </a:xfrm>
        </p:grpSpPr>
        <p:cxnSp>
          <p:nvCxnSpPr>
            <p:cNvPr id="33" name="Conector reto 32"/>
            <p:cNvCxnSpPr/>
            <p:nvPr/>
          </p:nvCxnSpPr>
          <p:spPr bwMode="auto">
            <a:xfrm rot="5400000">
              <a:off x="1321442" y="3394470"/>
              <a:ext cx="642034" cy="1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 rot="5400000" flipH="1" flipV="1">
              <a:off x="5143994" y="3642734"/>
              <a:ext cx="286516" cy="14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 rot="5400000" flipH="1" flipV="1">
              <a:off x="6642312" y="3642734"/>
              <a:ext cx="286516" cy="1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tângulo de cantos arredondados 50"/>
            <p:cNvSpPr/>
            <p:nvPr/>
          </p:nvSpPr>
          <p:spPr bwMode="auto">
            <a:xfrm>
              <a:off x="1429555" y="4215741"/>
              <a:ext cx="3141963" cy="23566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000"/>
            </a:p>
          </p:txBody>
        </p:sp>
        <p:sp>
          <p:nvSpPr>
            <p:cNvPr id="52" name="Retângulo de cantos arredondados 51"/>
            <p:cNvSpPr/>
            <p:nvPr/>
          </p:nvSpPr>
          <p:spPr bwMode="auto">
            <a:xfrm>
              <a:off x="1072051" y="1428594"/>
              <a:ext cx="1213478" cy="2143613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000"/>
            </a:p>
          </p:txBody>
        </p:sp>
        <p:sp>
          <p:nvSpPr>
            <p:cNvPr id="53" name="Retângulo de cantos arredondados 52"/>
            <p:cNvSpPr/>
            <p:nvPr/>
          </p:nvSpPr>
          <p:spPr bwMode="auto">
            <a:xfrm>
              <a:off x="2429403" y="1428594"/>
              <a:ext cx="5643035" cy="2143613"/>
            </a:xfrm>
            <a:prstGeom prst="roundRect">
              <a:avLst/>
            </a:prstGeom>
            <a:solidFill>
              <a:srgbClr val="13F9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000"/>
            </a:p>
          </p:txBody>
        </p:sp>
        <p:sp>
          <p:nvSpPr>
            <p:cNvPr id="54" name="Retângulo de cantos arredondados 53"/>
            <p:cNvSpPr/>
            <p:nvPr/>
          </p:nvSpPr>
          <p:spPr bwMode="auto">
            <a:xfrm>
              <a:off x="5072895" y="4215741"/>
              <a:ext cx="2999543" cy="2356624"/>
            </a:xfrm>
            <a:prstGeom prst="roundRect">
              <a:avLst/>
            </a:prstGeom>
            <a:solidFill>
              <a:srgbClr val="99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000"/>
            </a:p>
          </p:txBody>
        </p:sp>
        <p:sp>
          <p:nvSpPr>
            <p:cNvPr id="55" name="Fluxograma: Terminação 54"/>
            <p:cNvSpPr/>
            <p:nvPr/>
          </p:nvSpPr>
          <p:spPr bwMode="auto">
            <a:xfrm>
              <a:off x="1072051" y="3714714"/>
              <a:ext cx="2570829" cy="286515"/>
            </a:xfrm>
            <a:prstGeom prst="flowChartTerminator">
              <a:avLst/>
            </a:prstGeom>
            <a:solidFill>
              <a:srgbClr val="FF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000"/>
            </a:p>
          </p:txBody>
        </p:sp>
        <p:sp>
          <p:nvSpPr>
            <p:cNvPr id="56" name="Fluxograma: Terminação 55"/>
            <p:cNvSpPr/>
            <p:nvPr/>
          </p:nvSpPr>
          <p:spPr bwMode="auto">
            <a:xfrm>
              <a:off x="3857964" y="3714714"/>
              <a:ext cx="4214474" cy="286515"/>
            </a:xfrm>
            <a:prstGeom prst="flowChartTerminator">
              <a:avLst/>
            </a:prstGeom>
            <a:solidFill>
              <a:srgbClr val="FF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000"/>
            </a:p>
          </p:txBody>
        </p:sp>
        <p:sp>
          <p:nvSpPr>
            <p:cNvPr id="57" name="Fluxograma: Terminação 56"/>
            <p:cNvSpPr>
              <a:spLocks noChangeArrowheads="1"/>
            </p:cNvSpPr>
            <p:nvPr/>
          </p:nvSpPr>
          <p:spPr bwMode="auto">
            <a:xfrm rot="-5400000">
              <a:off x="-71846" y="5215631"/>
              <a:ext cx="2572635" cy="284840"/>
            </a:xfrm>
            <a:prstGeom prst="flowChartTerminator">
              <a:avLst/>
            </a:prstGeom>
            <a:solidFill>
              <a:srgbClr val="FF6699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pt-BR" sz="10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8" name="Fluxograma: Terminação 57"/>
            <p:cNvSpPr>
              <a:spLocks noChangeArrowheads="1"/>
            </p:cNvSpPr>
            <p:nvPr/>
          </p:nvSpPr>
          <p:spPr bwMode="auto">
            <a:xfrm rot="-5400000">
              <a:off x="3541701" y="5270407"/>
              <a:ext cx="2572636" cy="286294"/>
            </a:xfrm>
            <a:prstGeom prst="flowChartTerminator">
              <a:avLst/>
            </a:prstGeom>
            <a:solidFill>
              <a:srgbClr val="FF6699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pt-BR" sz="10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9" name="Retângulo 58"/>
            <p:cNvSpPr/>
            <p:nvPr/>
          </p:nvSpPr>
          <p:spPr bwMode="auto">
            <a:xfrm rot="16200000">
              <a:off x="-39704" y="5236797"/>
              <a:ext cx="2446054" cy="27699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pt-BR" sz="12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cs typeface="Arial" charset="0"/>
                </a:rPr>
                <a:t>Comunicação entre Veículos</a:t>
              </a:r>
            </a:p>
          </p:txBody>
        </p:sp>
        <p:sp>
          <p:nvSpPr>
            <p:cNvPr id="60" name="Retângulo 59"/>
            <p:cNvSpPr/>
            <p:nvPr/>
          </p:nvSpPr>
          <p:spPr bwMode="auto">
            <a:xfrm rot="16200000">
              <a:off x="3429931" y="5310293"/>
              <a:ext cx="2797562" cy="27699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pt-BR" sz="12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cs typeface="Arial" charset="0"/>
                </a:rPr>
                <a:t>Comunicação  Short range - DSR</a:t>
              </a:r>
            </a:p>
          </p:txBody>
        </p:sp>
        <p:sp>
          <p:nvSpPr>
            <p:cNvPr id="61" name="Retângulo 60"/>
            <p:cNvSpPr/>
            <p:nvPr/>
          </p:nvSpPr>
          <p:spPr bwMode="auto">
            <a:xfrm>
              <a:off x="1099811" y="3738877"/>
              <a:ext cx="2688558" cy="27699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pt-BR" sz="12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cs typeface="Arial" charset="0"/>
                </a:rPr>
                <a:t>Comunicação Sem Fio (Celular)</a:t>
              </a:r>
            </a:p>
          </p:txBody>
        </p:sp>
        <p:sp>
          <p:nvSpPr>
            <p:cNvPr id="62" name="Retângulo 61"/>
            <p:cNvSpPr/>
            <p:nvPr/>
          </p:nvSpPr>
          <p:spPr bwMode="auto">
            <a:xfrm>
              <a:off x="4707770" y="3748733"/>
              <a:ext cx="2727029" cy="27699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pt-BR" sz="12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cs typeface="Arial" charset="0"/>
                </a:rPr>
                <a:t>Comunicação entre Bases Fixas</a:t>
              </a:r>
            </a:p>
          </p:txBody>
        </p:sp>
        <p:cxnSp>
          <p:nvCxnSpPr>
            <p:cNvPr id="63" name="Conector reto 62"/>
            <p:cNvCxnSpPr/>
            <p:nvPr/>
          </p:nvCxnSpPr>
          <p:spPr bwMode="auto">
            <a:xfrm rot="5400000">
              <a:off x="581552" y="5062862"/>
              <a:ext cx="2143614" cy="203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 bwMode="auto">
            <a:xfrm rot="5400000">
              <a:off x="1286584" y="4786544"/>
              <a:ext cx="1572083" cy="1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 bwMode="auto">
            <a:xfrm rot="5400000">
              <a:off x="1787389" y="4572033"/>
              <a:ext cx="1143060" cy="14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 bwMode="auto">
            <a:xfrm rot="5400000">
              <a:off x="2279240" y="4350021"/>
              <a:ext cx="729038" cy="14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 bwMode="auto">
            <a:xfrm rot="5400000">
              <a:off x="2939412" y="4133564"/>
              <a:ext cx="285015" cy="203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03" name="CaixaDeTexto 67"/>
            <p:cNvSpPr txBox="1">
              <a:spLocks noChangeArrowheads="1"/>
            </p:cNvSpPr>
            <p:nvPr/>
          </p:nvSpPr>
          <p:spPr bwMode="auto">
            <a:xfrm>
              <a:off x="5286526" y="4286245"/>
              <a:ext cx="1357351" cy="231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latin typeface="Arial" panose="020B0604020202020204" pitchFamily="34" charset="0"/>
                  <a:cs typeface="Arial" panose="020B0604020202020204" pitchFamily="34" charset="0"/>
                </a:rPr>
                <a:t>Call Boxes</a:t>
              </a:r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5006507" y="5951762"/>
              <a:ext cx="1673856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pt-BR" sz="1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cs typeface="Arial" charset="0"/>
                </a:rPr>
                <a:t>Equipamentos</a:t>
              </a:r>
            </a:p>
            <a:p>
              <a:pPr algn="ctr">
                <a:defRPr/>
              </a:pPr>
              <a:r>
                <a:rPr lang="pt-BR" sz="1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cs typeface="Arial" charset="0"/>
                </a:rPr>
                <a:t> de Campo</a:t>
              </a:r>
            </a:p>
          </p:txBody>
        </p:sp>
        <p:sp>
          <p:nvSpPr>
            <p:cNvPr id="70" name="Retângulo 69"/>
            <p:cNvSpPr/>
            <p:nvPr/>
          </p:nvSpPr>
          <p:spPr>
            <a:xfrm>
              <a:off x="3714744" y="6286520"/>
              <a:ext cx="729687" cy="33855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pt-BR" sz="1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cs typeface="Arial" charset="0"/>
                </a:rPr>
                <a:t>Frota</a:t>
              </a:r>
            </a:p>
          </p:txBody>
        </p:sp>
        <p:sp>
          <p:nvSpPr>
            <p:cNvPr id="20506" name="CaixaDeTexto 70"/>
            <p:cNvSpPr txBox="1">
              <a:spLocks noChangeArrowheads="1"/>
            </p:cNvSpPr>
            <p:nvPr/>
          </p:nvSpPr>
          <p:spPr bwMode="auto">
            <a:xfrm>
              <a:off x="5500156" y="4572760"/>
              <a:ext cx="1358804" cy="231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latin typeface="Arial" panose="020B0604020202020204" pitchFamily="34" charset="0"/>
                  <a:cs typeface="Arial" panose="020B0604020202020204" pitchFamily="34" charset="0"/>
                </a:rPr>
                <a:t>CFTV Câmeras</a:t>
              </a:r>
            </a:p>
          </p:txBody>
        </p:sp>
        <p:sp>
          <p:nvSpPr>
            <p:cNvPr id="20507" name="CaixaDeTexto 71"/>
            <p:cNvSpPr txBox="1">
              <a:spLocks noChangeArrowheads="1"/>
            </p:cNvSpPr>
            <p:nvPr/>
          </p:nvSpPr>
          <p:spPr bwMode="auto">
            <a:xfrm>
              <a:off x="6071290" y="5174291"/>
              <a:ext cx="1357351" cy="231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latin typeface="Arial" panose="020B0604020202020204" pitchFamily="34" charset="0"/>
                  <a:cs typeface="Arial" panose="020B0604020202020204" pitchFamily="34" charset="0"/>
                </a:rPr>
                <a:t>Pedágios</a:t>
              </a:r>
            </a:p>
          </p:txBody>
        </p:sp>
        <p:sp>
          <p:nvSpPr>
            <p:cNvPr id="20508" name="CaixaDeTexto 72"/>
            <p:cNvSpPr txBox="1">
              <a:spLocks noChangeArrowheads="1"/>
            </p:cNvSpPr>
            <p:nvPr/>
          </p:nvSpPr>
          <p:spPr bwMode="auto">
            <a:xfrm>
              <a:off x="5812608" y="4872775"/>
              <a:ext cx="1499771" cy="231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latin typeface="Arial" panose="020B0604020202020204" pitchFamily="34" charset="0"/>
                  <a:cs typeface="Arial" panose="020B0604020202020204" pitchFamily="34" charset="0"/>
                </a:rPr>
                <a:t>Analisador de Tráfego</a:t>
              </a:r>
            </a:p>
          </p:txBody>
        </p:sp>
        <p:sp>
          <p:nvSpPr>
            <p:cNvPr id="20509" name="CaixaDeTexto 73"/>
            <p:cNvSpPr txBox="1">
              <a:spLocks noChangeArrowheads="1"/>
            </p:cNvSpPr>
            <p:nvPr/>
          </p:nvSpPr>
          <p:spPr bwMode="auto">
            <a:xfrm>
              <a:off x="6359036" y="5484808"/>
              <a:ext cx="1355898" cy="231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latin typeface="Arial" panose="020B0604020202020204" pitchFamily="34" charset="0"/>
                  <a:cs typeface="Arial" panose="020B0604020202020204" pitchFamily="34" charset="0"/>
                </a:rPr>
                <a:t>PMV</a:t>
              </a:r>
            </a:p>
          </p:txBody>
        </p:sp>
        <p:sp>
          <p:nvSpPr>
            <p:cNvPr id="20510" name="CaixaDeTexto 74"/>
            <p:cNvSpPr txBox="1">
              <a:spLocks noChangeArrowheads="1"/>
            </p:cNvSpPr>
            <p:nvPr/>
          </p:nvSpPr>
          <p:spPr bwMode="auto">
            <a:xfrm>
              <a:off x="1715849" y="6131342"/>
              <a:ext cx="1713402" cy="375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latin typeface="Arial" panose="020B0604020202020204" pitchFamily="34" charset="0"/>
                  <a:cs typeface="Arial" panose="020B0604020202020204" pitchFamily="34" charset="0"/>
                </a:rPr>
                <a:t>Frota Operacional de Operação e Manutenção</a:t>
              </a:r>
            </a:p>
          </p:txBody>
        </p:sp>
        <p:sp>
          <p:nvSpPr>
            <p:cNvPr id="20511" name="CaixaDeTexto 75"/>
            <p:cNvSpPr txBox="1">
              <a:spLocks noChangeArrowheads="1"/>
            </p:cNvSpPr>
            <p:nvPr/>
          </p:nvSpPr>
          <p:spPr bwMode="auto">
            <a:xfrm>
              <a:off x="1896054" y="5610814"/>
              <a:ext cx="1714855" cy="375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latin typeface="Arial" panose="020B0604020202020204" pitchFamily="34" charset="0"/>
                  <a:cs typeface="Arial" panose="020B0604020202020204" pitchFamily="34" charset="0"/>
                </a:rPr>
                <a:t>Frota de Veículos de Transporte de Passageiros</a:t>
              </a:r>
            </a:p>
          </p:txBody>
        </p:sp>
        <p:sp>
          <p:nvSpPr>
            <p:cNvPr id="20512" name="CaixaDeTexto 76"/>
            <p:cNvSpPr txBox="1">
              <a:spLocks noChangeArrowheads="1"/>
            </p:cNvSpPr>
            <p:nvPr/>
          </p:nvSpPr>
          <p:spPr bwMode="auto">
            <a:xfrm>
              <a:off x="2215773" y="5138290"/>
              <a:ext cx="1642191" cy="375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latin typeface="Arial" panose="020B0604020202020204" pitchFamily="34" charset="0"/>
                  <a:cs typeface="Arial" panose="020B0604020202020204" pitchFamily="34" charset="0"/>
                </a:rPr>
                <a:t>Frota de Veículos de Transporte de Carga</a:t>
              </a:r>
            </a:p>
          </p:txBody>
        </p:sp>
        <p:sp>
          <p:nvSpPr>
            <p:cNvPr id="20513" name="CaixaDeTexto 77"/>
            <p:cNvSpPr txBox="1">
              <a:spLocks noChangeArrowheads="1"/>
            </p:cNvSpPr>
            <p:nvPr/>
          </p:nvSpPr>
          <p:spPr bwMode="auto">
            <a:xfrm>
              <a:off x="2358193" y="4701766"/>
              <a:ext cx="2143568" cy="375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latin typeface="Arial" panose="020B0604020202020204" pitchFamily="34" charset="0"/>
                  <a:cs typeface="Arial" panose="020B0604020202020204" pitchFamily="34" charset="0"/>
                </a:rPr>
                <a:t>Atendimento de Emergências Ambulâncias / Polícia / Bombeiros</a:t>
              </a:r>
            </a:p>
          </p:txBody>
        </p:sp>
        <p:sp>
          <p:nvSpPr>
            <p:cNvPr id="20514" name="CaixaDeTexto 78"/>
            <p:cNvSpPr txBox="1">
              <a:spLocks noChangeArrowheads="1"/>
            </p:cNvSpPr>
            <p:nvPr/>
          </p:nvSpPr>
          <p:spPr bwMode="auto">
            <a:xfrm>
              <a:off x="2644487" y="4269744"/>
              <a:ext cx="1642191" cy="375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latin typeface="Arial" panose="020B0604020202020204" pitchFamily="34" charset="0"/>
                  <a:cs typeface="Arial" panose="020B0604020202020204" pitchFamily="34" charset="0"/>
                </a:rPr>
                <a:t>Veículos de Usuários Particulares</a:t>
              </a:r>
            </a:p>
          </p:txBody>
        </p:sp>
        <p:sp>
          <p:nvSpPr>
            <p:cNvPr id="20515" name="CaixaDeTexto 79"/>
            <p:cNvSpPr txBox="1">
              <a:spLocks noChangeArrowheads="1"/>
            </p:cNvSpPr>
            <p:nvPr/>
          </p:nvSpPr>
          <p:spPr bwMode="auto">
            <a:xfrm>
              <a:off x="1102570" y="1928120"/>
              <a:ext cx="1124829" cy="375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latin typeface="Arial" panose="020B0604020202020204" pitchFamily="34" charset="0"/>
                  <a:cs typeface="Arial" panose="020B0604020202020204" pitchFamily="34" charset="0"/>
                </a:rPr>
                <a:t>Apoio ao Usuário à Distância</a:t>
              </a:r>
            </a:p>
          </p:txBody>
        </p:sp>
        <p:sp>
          <p:nvSpPr>
            <p:cNvPr id="20516" name="CaixaDeTexto 80"/>
            <p:cNvSpPr txBox="1">
              <a:spLocks noChangeArrowheads="1"/>
            </p:cNvSpPr>
            <p:nvPr/>
          </p:nvSpPr>
          <p:spPr bwMode="auto">
            <a:xfrm>
              <a:off x="1098211" y="2628657"/>
              <a:ext cx="1117562" cy="375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latin typeface="Arial" panose="020B0604020202020204" pitchFamily="34" charset="0"/>
                  <a:cs typeface="Arial" panose="020B0604020202020204" pitchFamily="34" charset="0"/>
                </a:rPr>
                <a:t>Acesso a Informações</a:t>
              </a:r>
            </a:p>
          </p:txBody>
        </p:sp>
        <p:sp>
          <p:nvSpPr>
            <p:cNvPr id="20517" name="CaixaDeTexto 81"/>
            <p:cNvSpPr txBox="1">
              <a:spLocks noChangeArrowheads="1"/>
            </p:cNvSpPr>
            <p:nvPr/>
          </p:nvSpPr>
          <p:spPr bwMode="auto">
            <a:xfrm>
              <a:off x="2785453" y="2307640"/>
              <a:ext cx="1214931" cy="519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Gestão de Implantação e Manutenção</a:t>
              </a:r>
            </a:p>
          </p:txBody>
        </p:sp>
        <p:sp>
          <p:nvSpPr>
            <p:cNvPr id="20518" name="CaixaDeTexto 82"/>
            <p:cNvSpPr txBox="1">
              <a:spLocks noChangeArrowheads="1"/>
            </p:cNvSpPr>
            <p:nvPr/>
          </p:nvSpPr>
          <p:spPr bwMode="auto">
            <a:xfrm>
              <a:off x="6286373" y="1787113"/>
              <a:ext cx="1214931" cy="375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Administração de Pedágios</a:t>
              </a:r>
            </a:p>
          </p:txBody>
        </p:sp>
        <p:sp>
          <p:nvSpPr>
            <p:cNvPr id="20519" name="CaixaDeTexto 83"/>
            <p:cNvSpPr txBox="1">
              <a:spLocks noChangeArrowheads="1"/>
            </p:cNvSpPr>
            <p:nvPr/>
          </p:nvSpPr>
          <p:spPr bwMode="auto">
            <a:xfrm>
              <a:off x="2785453" y="2951174"/>
              <a:ext cx="1214931" cy="519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latin typeface="Arial" panose="020B0604020202020204" pitchFamily="34" charset="0"/>
                  <a:cs typeface="Arial" panose="020B0604020202020204" pitchFamily="34" charset="0"/>
                </a:rPr>
                <a:t>Administração de Transporte de Passageiros</a:t>
              </a:r>
            </a:p>
          </p:txBody>
        </p:sp>
        <p:sp>
          <p:nvSpPr>
            <p:cNvPr id="20520" name="CaixaDeTexto 84"/>
            <p:cNvSpPr txBox="1">
              <a:spLocks noChangeArrowheads="1"/>
            </p:cNvSpPr>
            <p:nvPr/>
          </p:nvSpPr>
          <p:spPr bwMode="auto">
            <a:xfrm>
              <a:off x="4642728" y="2307640"/>
              <a:ext cx="1357352" cy="519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latin typeface="Arial" panose="020B0604020202020204" pitchFamily="34" charset="0"/>
                  <a:cs typeface="Arial" panose="020B0604020202020204" pitchFamily="34" charset="0"/>
                </a:rPr>
                <a:t>Serviços de Geração de Dados e Informações</a:t>
              </a:r>
            </a:p>
          </p:txBody>
        </p:sp>
        <p:sp>
          <p:nvSpPr>
            <p:cNvPr id="20521" name="CaixaDeTexto 85"/>
            <p:cNvSpPr txBox="1">
              <a:spLocks noChangeArrowheads="1"/>
            </p:cNvSpPr>
            <p:nvPr/>
          </p:nvSpPr>
          <p:spPr bwMode="auto">
            <a:xfrm>
              <a:off x="2714243" y="1817114"/>
              <a:ext cx="1358805" cy="375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Gestão da Operação do Tráfego</a:t>
              </a:r>
            </a:p>
          </p:txBody>
        </p:sp>
        <p:sp>
          <p:nvSpPr>
            <p:cNvPr id="20522" name="CaixaDeTexto 86"/>
            <p:cNvSpPr txBox="1">
              <a:spLocks noChangeArrowheads="1"/>
            </p:cNvSpPr>
            <p:nvPr/>
          </p:nvSpPr>
          <p:spPr bwMode="auto">
            <a:xfrm>
              <a:off x="4642728" y="2930173"/>
              <a:ext cx="1428562" cy="519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latin typeface="Arial" panose="020B0604020202020204" pitchFamily="34" charset="0"/>
                  <a:cs typeface="Arial" panose="020B0604020202020204" pitchFamily="34" charset="0"/>
                </a:rPr>
                <a:t>Gerenciamento dos Dados Arquivados/Coletados</a:t>
              </a:r>
            </a:p>
          </p:txBody>
        </p:sp>
        <p:sp>
          <p:nvSpPr>
            <p:cNvPr id="20523" name="CaixaDeTexto 87"/>
            <p:cNvSpPr txBox="1">
              <a:spLocks noChangeArrowheads="1"/>
            </p:cNvSpPr>
            <p:nvPr/>
          </p:nvSpPr>
          <p:spPr bwMode="auto">
            <a:xfrm>
              <a:off x="4713938" y="1817114"/>
              <a:ext cx="1216385" cy="375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Gestão de emergências</a:t>
              </a:r>
            </a:p>
          </p:txBody>
        </p:sp>
        <p:sp>
          <p:nvSpPr>
            <p:cNvPr id="20524" name="CaixaDeTexto 88"/>
            <p:cNvSpPr txBox="1">
              <a:spLocks noChangeArrowheads="1"/>
            </p:cNvSpPr>
            <p:nvPr/>
          </p:nvSpPr>
          <p:spPr bwMode="auto">
            <a:xfrm>
              <a:off x="6286373" y="2390144"/>
              <a:ext cx="1357351" cy="375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latin typeface="Arial" panose="020B0604020202020204" pitchFamily="34" charset="0"/>
                  <a:cs typeface="Arial" panose="020B0604020202020204" pitchFamily="34" charset="0"/>
                </a:rPr>
                <a:t>Gestão de Veículos Comerciais</a:t>
              </a:r>
            </a:p>
          </p:txBody>
        </p:sp>
        <p:sp>
          <p:nvSpPr>
            <p:cNvPr id="20525" name="CaixaDeTexto 89"/>
            <p:cNvSpPr txBox="1">
              <a:spLocks noChangeArrowheads="1"/>
            </p:cNvSpPr>
            <p:nvPr/>
          </p:nvSpPr>
          <p:spPr bwMode="auto">
            <a:xfrm>
              <a:off x="6286373" y="2960175"/>
              <a:ext cx="1357351" cy="375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Gestão da Frota Operacional</a:t>
              </a:r>
            </a:p>
          </p:txBody>
        </p:sp>
        <p:sp>
          <p:nvSpPr>
            <p:cNvPr id="91" name="Retângulo 90"/>
            <p:cNvSpPr/>
            <p:nvPr/>
          </p:nvSpPr>
          <p:spPr>
            <a:xfrm>
              <a:off x="1142976" y="1500174"/>
              <a:ext cx="1112805" cy="33855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pt-BR" sz="1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cs typeface="Arial" charset="0"/>
                </a:rPr>
                <a:t>Usuários</a:t>
              </a:r>
            </a:p>
          </p:txBody>
        </p:sp>
        <p:sp>
          <p:nvSpPr>
            <p:cNvPr id="92" name="Retângulo 91"/>
            <p:cNvSpPr/>
            <p:nvPr/>
          </p:nvSpPr>
          <p:spPr>
            <a:xfrm>
              <a:off x="4294186" y="1406711"/>
              <a:ext cx="2278188" cy="33855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pt-BR" sz="1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cs typeface="Arial" charset="0"/>
                </a:rPr>
                <a:t>Centros de Controle</a:t>
              </a:r>
            </a:p>
          </p:txBody>
        </p:sp>
        <p:grpSp>
          <p:nvGrpSpPr>
            <p:cNvPr id="20528" name="Grupo 129"/>
            <p:cNvGrpSpPr>
              <a:grpSpLocks/>
            </p:cNvGrpSpPr>
            <p:nvPr/>
          </p:nvGrpSpPr>
          <p:grpSpPr bwMode="auto">
            <a:xfrm>
              <a:off x="2205038" y="2275523"/>
              <a:ext cx="1866900" cy="1500187"/>
              <a:chOff x="2205021" y="2214554"/>
              <a:chExt cx="1866915" cy="1500200"/>
            </a:xfrm>
          </p:grpSpPr>
          <p:cxnSp>
            <p:nvCxnSpPr>
              <p:cNvPr id="106" name="Conector reto 116"/>
              <p:cNvCxnSpPr/>
              <p:nvPr/>
            </p:nvCxnSpPr>
            <p:spPr>
              <a:xfrm>
                <a:off x="2359630" y="2215169"/>
                <a:ext cx="1711962" cy="1357584"/>
              </a:xfrm>
              <a:prstGeom prst="bentConnector3">
                <a:avLst>
                  <a:gd name="adj1" fmla="val -60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ector reto 106"/>
              <p:cNvCxnSpPr/>
              <p:nvPr/>
            </p:nvCxnSpPr>
            <p:spPr>
              <a:xfrm rot="5400000">
                <a:off x="4000338" y="3644007"/>
                <a:ext cx="14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ector reto 107"/>
              <p:cNvCxnSpPr/>
              <p:nvPr/>
            </p:nvCxnSpPr>
            <p:spPr>
              <a:xfrm>
                <a:off x="2205582" y="2233170"/>
                <a:ext cx="14242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ector reto 108"/>
              <p:cNvCxnSpPr/>
              <p:nvPr/>
            </p:nvCxnSpPr>
            <p:spPr>
              <a:xfrm>
                <a:off x="2224475" y="2848208"/>
                <a:ext cx="14387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29" name="CaixaDeTexto 93"/>
            <p:cNvSpPr txBox="1">
              <a:spLocks noChangeArrowheads="1"/>
            </p:cNvSpPr>
            <p:nvPr/>
          </p:nvSpPr>
          <p:spPr bwMode="auto">
            <a:xfrm>
              <a:off x="6500003" y="5786324"/>
              <a:ext cx="1357352" cy="231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latin typeface="Arial" panose="020B0604020202020204" pitchFamily="34" charset="0"/>
                  <a:cs typeface="Arial" panose="020B0604020202020204" pitchFamily="34" charset="0"/>
                </a:rPr>
                <a:t>EST METEOR.</a:t>
              </a:r>
            </a:p>
          </p:txBody>
        </p:sp>
        <p:sp>
          <p:nvSpPr>
            <p:cNvPr id="20530" name="CaixaDeTexto 94"/>
            <p:cNvSpPr txBox="1">
              <a:spLocks noChangeArrowheads="1"/>
            </p:cNvSpPr>
            <p:nvPr/>
          </p:nvSpPr>
          <p:spPr bwMode="auto">
            <a:xfrm>
              <a:off x="6643877" y="6111841"/>
              <a:ext cx="1357351" cy="231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000">
                  <a:latin typeface="Arial" panose="020B0604020202020204" pitchFamily="34" charset="0"/>
                  <a:cs typeface="Arial" panose="020B0604020202020204" pitchFamily="34" charset="0"/>
                </a:rPr>
                <a:t>BALANÇAS</a:t>
              </a:r>
            </a:p>
          </p:txBody>
        </p:sp>
        <p:cxnSp>
          <p:nvCxnSpPr>
            <p:cNvPr id="96" name="Conector reto 95"/>
            <p:cNvCxnSpPr/>
            <p:nvPr/>
          </p:nvCxnSpPr>
          <p:spPr>
            <a:xfrm rot="5400000" flipH="1" flipV="1">
              <a:off x="6358222" y="4143010"/>
              <a:ext cx="285015" cy="1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to 96"/>
            <p:cNvCxnSpPr/>
            <p:nvPr/>
          </p:nvCxnSpPr>
          <p:spPr>
            <a:xfrm rot="5400000">
              <a:off x="6495445" y="4286267"/>
              <a:ext cx="571531" cy="14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to 97"/>
            <p:cNvCxnSpPr/>
            <p:nvPr/>
          </p:nvCxnSpPr>
          <p:spPr>
            <a:xfrm rot="5400000">
              <a:off x="6643590" y="4428775"/>
              <a:ext cx="856546" cy="14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to 98"/>
            <p:cNvCxnSpPr/>
            <p:nvPr/>
          </p:nvCxnSpPr>
          <p:spPr>
            <a:xfrm rot="5400000">
              <a:off x="6785173" y="4572033"/>
              <a:ext cx="1143060" cy="14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/>
            <p:cNvCxnSpPr/>
            <p:nvPr/>
          </p:nvCxnSpPr>
          <p:spPr>
            <a:xfrm rot="5400000">
              <a:off x="6823201" y="4750542"/>
              <a:ext cx="1500079" cy="1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to 100"/>
            <p:cNvCxnSpPr/>
            <p:nvPr/>
          </p:nvCxnSpPr>
          <p:spPr>
            <a:xfrm rot="5400000">
              <a:off x="6894323" y="4893050"/>
              <a:ext cx="1785094" cy="14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to 101"/>
            <p:cNvCxnSpPr/>
            <p:nvPr/>
          </p:nvCxnSpPr>
          <p:spPr>
            <a:xfrm rot="5400000">
              <a:off x="6858938" y="5000305"/>
              <a:ext cx="2143614" cy="1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to 102"/>
            <p:cNvCxnSpPr/>
            <p:nvPr/>
          </p:nvCxnSpPr>
          <p:spPr>
            <a:xfrm rot="10800000" flipH="1" flipV="1">
              <a:off x="4984246" y="4412251"/>
              <a:ext cx="286294" cy="15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to 103"/>
            <p:cNvCxnSpPr/>
            <p:nvPr/>
          </p:nvCxnSpPr>
          <p:spPr>
            <a:xfrm rot="10800000" flipV="1">
              <a:off x="5000232" y="5573312"/>
              <a:ext cx="13573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to 104"/>
            <p:cNvCxnSpPr>
              <a:stCxn id="20530" idx="1"/>
            </p:cNvCxnSpPr>
            <p:nvPr/>
          </p:nvCxnSpPr>
          <p:spPr>
            <a:xfrm rot="10800000">
              <a:off x="4929021" y="6215346"/>
              <a:ext cx="1714855" cy="195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977" name="Text Box 65"/>
          <p:cNvSpPr txBox="1">
            <a:spLocks noChangeArrowheads="1"/>
          </p:cNvSpPr>
          <p:nvPr/>
        </p:nvSpPr>
        <p:spPr bwMode="auto">
          <a:xfrm>
            <a:off x="177800" y="325438"/>
            <a:ext cx="8813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Diagrama de Interconexão da </a:t>
            </a:r>
            <a:r>
              <a:rPr lang="pt-BR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Arquitetura Física</a:t>
            </a:r>
            <a:r>
              <a:rPr lang="pt-B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do Modelo Nacional Americano de ITS</a:t>
            </a:r>
          </a:p>
        </p:txBody>
      </p:sp>
    </p:spTree>
    <p:extLst>
      <p:ext uri="{BB962C8B-B14F-4D97-AF65-F5344CB8AC3E}">
        <p14:creationId xmlns:p14="http://schemas.microsoft.com/office/powerpoint/2010/main" val="2705884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sz="4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800" smtClean="0"/>
              <a:t> </a:t>
            </a:r>
            <a:br>
              <a:rPr lang="pt-BR" altLang="pt-BR" sz="4800" smtClean="0"/>
            </a:br>
            <a:r>
              <a:rPr lang="pt-BR" altLang="pt-BR" sz="2800" b="1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2800" b="1" smtClean="0">
                <a:solidFill>
                  <a:srgbClr val="006666"/>
                </a:solidFill>
              </a:rPr>
              <a:t>CFTV</a:t>
            </a:r>
          </a:p>
        </p:txBody>
      </p:sp>
      <p:sp>
        <p:nvSpPr>
          <p:cNvPr id="96258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z="2400" b="1" dirty="0" smtClean="0">
                <a:solidFill>
                  <a:srgbClr val="0000CC"/>
                </a:solidFill>
              </a:rPr>
              <a:t>Definição da Funcionalidade</a:t>
            </a:r>
            <a:r>
              <a:rPr lang="pt-BR" altLang="pt-BR" sz="2400" b="1" dirty="0" smtClean="0"/>
              <a:t> [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2400" b="1" dirty="0" smtClean="0"/>
              <a:t> (o que é ?)]:</a:t>
            </a:r>
          </a:p>
          <a:p>
            <a:pPr lvl="1" algn="just"/>
            <a:r>
              <a:rPr lang="pt-BR" altLang="pt-BR" sz="2400" dirty="0" smtClean="0"/>
              <a:t>O sistema de </a:t>
            </a:r>
            <a:r>
              <a:rPr lang="pt-BR" altLang="pt-BR" sz="2400" b="1" dirty="0" smtClean="0">
                <a:solidFill>
                  <a:srgbClr val="006666"/>
                </a:solidFill>
              </a:rPr>
              <a:t>Circuito Fechado de TV</a:t>
            </a:r>
            <a:r>
              <a:rPr lang="pt-BR" altLang="pt-BR" sz="2400" dirty="0" smtClean="0"/>
              <a:t> (CFTV / Câmeras) é usado para </a:t>
            </a:r>
            <a:r>
              <a:rPr lang="pt-BR" altLang="pt-BR" sz="2400" dirty="0" smtClean="0">
                <a:solidFill>
                  <a:srgbClr val="FF0000"/>
                </a:solidFill>
              </a:rPr>
              <a:t>monitorar o tráfego</a:t>
            </a:r>
            <a:r>
              <a:rPr lang="pt-BR" altLang="pt-BR" sz="2400" dirty="0" smtClean="0"/>
              <a:t> nas rodovias e possibilita a </a:t>
            </a:r>
            <a:r>
              <a:rPr lang="pt-BR" altLang="pt-BR" sz="2400" dirty="0" smtClean="0">
                <a:solidFill>
                  <a:srgbClr val="FF0000"/>
                </a:solidFill>
              </a:rPr>
              <a:t>detecção de incidentes</a:t>
            </a:r>
            <a:r>
              <a:rPr lang="pt-BR" altLang="pt-BR" sz="2400" dirty="0" smtClean="0"/>
              <a:t> </a:t>
            </a:r>
          </a:p>
          <a:p>
            <a:pPr lvl="1" algn="just"/>
            <a:endParaRPr lang="pt-BR" altLang="pt-BR" sz="2400" dirty="0" smtClean="0"/>
          </a:p>
          <a:p>
            <a:pPr lvl="1" algn="just"/>
            <a:r>
              <a:rPr lang="pt-BR" altLang="pt-BR" sz="2400" dirty="0" smtClean="0"/>
              <a:t>Contribui para (maior segurança): </a:t>
            </a:r>
            <a:r>
              <a:rPr lang="pt-BR" altLang="pt-BR" sz="2400" dirty="0" smtClean="0">
                <a:solidFill>
                  <a:srgbClr val="FF0000"/>
                </a:solidFill>
              </a:rPr>
              <a:t>melhor visualização dos processos em pontos críticos</a:t>
            </a:r>
            <a:r>
              <a:rPr lang="pt-BR" altLang="pt-BR" sz="2400" dirty="0" smtClean="0"/>
              <a:t> </a:t>
            </a:r>
          </a:p>
          <a:p>
            <a:pPr lvl="2" algn="just"/>
            <a:r>
              <a:rPr lang="pt-BR" altLang="pt-BR" sz="2000" dirty="0" smtClean="0"/>
              <a:t>Praças de Pedágio</a:t>
            </a:r>
          </a:p>
          <a:p>
            <a:pPr lvl="2" algn="just"/>
            <a:r>
              <a:rPr lang="pt-BR" altLang="pt-BR" sz="2000" dirty="0" smtClean="0"/>
              <a:t>Postos Fixos de Pesagem</a:t>
            </a:r>
          </a:p>
          <a:p>
            <a:pPr lvl="2" algn="just"/>
            <a:r>
              <a:rPr lang="pt-BR" altLang="pt-BR" sz="2000" dirty="0" smtClean="0"/>
              <a:t>Pontos estratégicos ao longo da rodovia</a:t>
            </a:r>
          </a:p>
          <a:p>
            <a:pPr lvl="1" algn="just"/>
            <a:endParaRPr lang="pt-BR" alt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sz="40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800" dirty="0" smtClean="0"/>
              <a:t> </a:t>
            </a:r>
            <a:br>
              <a:rPr lang="pt-BR" altLang="pt-BR" sz="4800" dirty="0" smtClean="0"/>
            </a:br>
            <a:r>
              <a:rPr lang="pt-BR" altLang="pt-BR" sz="2800" b="1" dirty="0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2800" b="1" dirty="0" smtClean="0">
                <a:solidFill>
                  <a:srgbClr val="006666"/>
                </a:solidFill>
              </a:rPr>
              <a:t>CFTV</a:t>
            </a:r>
          </a:p>
        </p:txBody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z="2400" b="1" dirty="0" err="1" smtClean="0">
                <a:solidFill>
                  <a:srgbClr val="0000CC"/>
                </a:solidFill>
              </a:rPr>
              <a:t>Correlacionamento</a:t>
            </a:r>
            <a:r>
              <a:rPr lang="pt-BR" altLang="pt-BR" sz="2400" b="1" dirty="0" smtClean="0">
                <a:solidFill>
                  <a:srgbClr val="0000CC"/>
                </a:solidFill>
              </a:rPr>
              <a:t> das Funções ITS com os Atores</a:t>
            </a:r>
            <a:r>
              <a:rPr lang="pt-BR" altLang="pt-BR" sz="2400" b="1" dirty="0" smtClean="0"/>
              <a:t> [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para que serve</a:t>
            </a:r>
            <a:r>
              <a:rPr lang="pt-BR" altLang="pt-BR" sz="2400" b="1" dirty="0" smtClean="0"/>
              <a:t>]:</a:t>
            </a:r>
            <a:endParaRPr lang="pt-BR" altLang="pt-BR" sz="2000" b="1" dirty="0" smtClean="0"/>
          </a:p>
          <a:p>
            <a:pPr lvl="1"/>
            <a:r>
              <a:rPr lang="pt-BR" altLang="pt-BR" sz="2000" b="1" dirty="0" smtClean="0">
                <a:solidFill>
                  <a:srgbClr val="FF0000"/>
                </a:solidFill>
              </a:rPr>
              <a:t>Em túneis</a:t>
            </a:r>
            <a:r>
              <a:rPr lang="pt-BR" altLang="pt-BR" sz="2000" dirty="0" smtClean="0"/>
              <a:t>, o Sistema de CFTV é utilizado para funções especiais, através de tratamento de imagens: </a:t>
            </a:r>
          </a:p>
          <a:p>
            <a:pPr lvl="2"/>
            <a:r>
              <a:rPr lang="pt-BR" altLang="pt-BR" sz="2000" dirty="0" smtClean="0"/>
              <a:t>Contagem de veículos</a:t>
            </a:r>
          </a:p>
          <a:p>
            <a:pPr lvl="3"/>
            <a:r>
              <a:rPr lang="pt-BR" altLang="pt-BR" sz="1600" dirty="0" smtClean="0"/>
              <a:t>implementando laços virtuais</a:t>
            </a:r>
          </a:p>
          <a:p>
            <a:pPr lvl="2"/>
            <a:r>
              <a:rPr lang="pt-BR" altLang="pt-BR" sz="2000" dirty="0" smtClean="0">
                <a:solidFill>
                  <a:srgbClr val="FF0000"/>
                </a:solidFill>
              </a:rPr>
              <a:t>Detecção de Congestionamento</a:t>
            </a:r>
          </a:p>
          <a:p>
            <a:pPr lvl="2"/>
            <a:r>
              <a:rPr lang="pt-BR" altLang="pt-BR" sz="2000" dirty="0" smtClean="0">
                <a:solidFill>
                  <a:srgbClr val="FF0000"/>
                </a:solidFill>
              </a:rPr>
              <a:t>Detecção de Incêndio / fumaça / opacidade </a:t>
            </a:r>
          </a:p>
          <a:p>
            <a:pPr lvl="3"/>
            <a:r>
              <a:rPr lang="pt-BR" altLang="pt-BR" sz="1600" dirty="0" smtClean="0"/>
              <a:t>detecção de fumaça - visando identificar antecipadamente um incêndio</a:t>
            </a:r>
          </a:p>
          <a:p>
            <a:pPr lvl="2"/>
            <a:r>
              <a:rPr lang="pt-BR" altLang="pt-BR" sz="2000" dirty="0" smtClean="0">
                <a:solidFill>
                  <a:srgbClr val="FF0000"/>
                </a:solidFill>
              </a:rPr>
              <a:t>Detecção de Incidentes</a:t>
            </a:r>
          </a:p>
          <a:p>
            <a:pPr lvl="3"/>
            <a:r>
              <a:rPr lang="pt-BR" altLang="pt-BR" sz="1600" dirty="0" smtClean="0"/>
              <a:t>detecção de Intrusão de pedestres ou animais no interior do túnel, veículos lentos e com avarias, colisões e acidentes, contramão de direção, veículos quebrados, entre outras ...;</a:t>
            </a:r>
          </a:p>
          <a:p>
            <a:pPr lvl="2"/>
            <a:r>
              <a:rPr lang="pt-BR" altLang="pt-BR" sz="2000" dirty="0" smtClean="0"/>
              <a:t>Detecção de Altura: antes da entrada dos túneis</a:t>
            </a:r>
          </a:p>
          <a:p>
            <a:pPr lvl="1" algn="just"/>
            <a:endParaRPr lang="pt-BR" alt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7119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1979712" y="4437112"/>
            <a:ext cx="1224136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619672" y="2204864"/>
            <a:ext cx="1584176" cy="44644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7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smtClean="0"/>
              <a:t> </a:t>
            </a:r>
            <a:br>
              <a:rPr lang="pt-BR" altLang="pt-BR" sz="5400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3200" b="1" smtClean="0">
                <a:solidFill>
                  <a:srgbClr val="006666"/>
                </a:solidFill>
              </a:rPr>
              <a:t>SAT</a:t>
            </a:r>
          </a:p>
        </p:txBody>
      </p:sp>
      <p:pic>
        <p:nvPicPr>
          <p:cNvPr id="108546" name="Picture 4" descr="S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700213"/>
            <a:ext cx="648176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smtClean="0"/>
              <a:t> </a:t>
            </a:r>
            <a:br>
              <a:rPr lang="pt-BR" altLang="pt-BR" sz="5400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3200" b="1" smtClean="0">
                <a:solidFill>
                  <a:srgbClr val="006666"/>
                </a:solidFill>
              </a:rPr>
              <a:t>SAT</a:t>
            </a:r>
          </a:p>
        </p:txBody>
      </p:sp>
      <p:pic>
        <p:nvPicPr>
          <p:cNvPr id="110594" name="Picture 4" descr="Figura_6_Sistema_de_Análise_de_Tráf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17663"/>
            <a:ext cx="6832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smtClean="0">
                <a:solidFill>
                  <a:srgbClr val="FF0000"/>
                </a:solidFill>
              </a:rPr>
              <a:t> </a:t>
            </a:r>
            <a:br>
              <a:rPr lang="pt-BR" altLang="pt-BR" sz="5400" smtClean="0">
                <a:solidFill>
                  <a:srgbClr val="FF0000"/>
                </a:solidFill>
              </a:rPr>
            </a:br>
            <a:r>
              <a:rPr lang="pt-BR" altLang="pt-BR" sz="3200" b="1" smtClean="0">
                <a:solidFill>
                  <a:srgbClr val="FF0000"/>
                </a:solidFill>
              </a:rPr>
              <a:t>Supervisão Aplicada às Autoestradas: SAT</a:t>
            </a:r>
          </a:p>
        </p:txBody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1900" b="1" dirty="0" smtClean="0">
                <a:solidFill>
                  <a:srgbClr val="0000CC"/>
                </a:solidFill>
              </a:rPr>
              <a:t>Definição da Funcionalidade</a:t>
            </a:r>
            <a:r>
              <a:rPr lang="pt-BR" altLang="pt-BR" sz="1900" b="1" dirty="0" smtClean="0"/>
              <a:t> [</a:t>
            </a:r>
            <a:r>
              <a:rPr lang="pt-BR" altLang="pt-BR" sz="19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1900" b="1" dirty="0" smtClean="0"/>
              <a:t> (o que é ?)]:</a:t>
            </a:r>
          </a:p>
          <a:p>
            <a:pPr lvl="1">
              <a:lnSpc>
                <a:spcPct val="90000"/>
              </a:lnSpc>
            </a:pPr>
            <a:r>
              <a:rPr lang="pt-BR" altLang="pt-BR" sz="1900" dirty="0" smtClean="0"/>
              <a:t>Os dados gerados pelos sensores de tráfego podem ser: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/>
              <a:t>em cada rodovia (por faixa e sentido de fluxo)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/>
              <a:t>a</a:t>
            </a:r>
            <a:r>
              <a:rPr lang="pt-BR" altLang="pt-BR" sz="1800" dirty="0" smtClean="0"/>
              <a:t> cada minuto (típico - intervalos de 15 minutos)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>
                <a:solidFill>
                  <a:srgbClr val="FF0000"/>
                </a:solidFill>
              </a:rPr>
              <a:t>Classificação: categoria</a:t>
            </a:r>
            <a:r>
              <a:rPr lang="pt-BR" altLang="pt-BR" sz="1800" dirty="0" smtClean="0"/>
              <a:t> (comprimento, número de eixos e tipo de banda dos pneus – rodagem simples ou dupla) e </a:t>
            </a:r>
            <a:r>
              <a:rPr lang="pt-BR" altLang="pt-BR" sz="1800" dirty="0" smtClean="0">
                <a:solidFill>
                  <a:srgbClr val="FF0000"/>
                </a:solidFill>
              </a:rPr>
              <a:t>tipo de veículo</a:t>
            </a:r>
            <a:r>
              <a:rPr lang="pt-BR" altLang="pt-BR" sz="1800" dirty="0" smtClean="0"/>
              <a:t> (leve, médio, pesado)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>
                <a:solidFill>
                  <a:srgbClr val="FF0000"/>
                </a:solidFill>
              </a:rPr>
              <a:t>velocidade</a:t>
            </a:r>
            <a:r>
              <a:rPr lang="pt-BR" altLang="pt-BR" sz="1800" dirty="0" smtClean="0"/>
              <a:t> (velocidade média - no ponto de medição - por faixa de tráfego e tipo de veículo (normalmente comercial e de passeio)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>
                <a:solidFill>
                  <a:srgbClr val="FF0000"/>
                </a:solidFill>
              </a:rPr>
              <a:t>distância entre veículos (</a:t>
            </a:r>
            <a:r>
              <a:rPr lang="pt-BR" altLang="pt-BR" sz="1800" dirty="0" err="1" smtClean="0"/>
              <a:t>Headway</a:t>
            </a:r>
            <a:r>
              <a:rPr lang="pt-BR" altLang="pt-BR" sz="1800" dirty="0" smtClean="0">
                <a:solidFill>
                  <a:srgbClr val="FF0000"/>
                </a:solidFill>
              </a:rPr>
              <a:t>)</a:t>
            </a:r>
            <a:r>
              <a:rPr lang="pt-BR" altLang="pt-BR" sz="1800" dirty="0" smtClean="0"/>
              <a:t>: taxa </a:t>
            </a:r>
            <a:r>
              <a:rPr lang="pt-BR" altLang="pt-BR" sz="1800" dirty="0"/>
              <a:t>de </a:t>
            </a:r>
            <a:r>
              <a:rPr lang="pt-BR" altLang="pt-BR" sz="1800" dirty="0" smtClean="0"/>
              <a:t>ocupação</a:t>
            </a:r>
            <a:endParaRPr lang="pt-BR" altLang="pt-BR" sz="1800" dirty="0"/>
          </a:p>
          <a:p>
            <a:pPr lvl="2">
              <a:lnSpc>
                <a:spcPct val="90000"/>
              </a:lnSpc>
            </a:pPr>
            <a:r>
              <a:rPr lang="pt-BR" altLang="pt-BR" sz="1800" dirty="0" smtClean="0">
                <a:solidFill>
                  <a:srgbClr val="FF0000"/>
                </a:solidFill>
              </a:rPr>
              <a:t>contagem volumétrica </a:t>
            </a:r>
            <a:r>
              <a:rPr lang="pt-BR" altLang="pt-BR" sz="1800" dirty="0" smtClean="0"/>
              <a:t>(fluxo de veículos por pista ou volume do tráfego por pista)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/>
              <a:t>peso (médio, total ou por eixo) para cada classe dos veículos</a:t>
            </a:r>
          </a:p>
          <a:p>
            <a:pPr lvl="3">
              <a:lnSpc>
                <a:spcPct val="90000"/>
              </a:lnSpc>
            </a:pPr>
            <a:r>
              <a:rPr lang="pt-BR" altLang="pt-BR" sz="1600" dirty="0" smtClean="0"/>
              <a:t>WIM – </a:t>
            </a:r>
            <a:r>
              <a:rPr lang="pt-BR" altLang="pt-BR" sz="1600" dirty="0" err="1" smtClean="0"/>
              <a:t>Weigh</a:t>
            </a:r>
            <a:r>
              <a:rPr lang="pt-BR" altLang="pt-BR" sz="1600" dirty="0" smtClean="0"/>
              <a:t>-</a:t>
            </a:r>
            <a:r>
              <a:rPr lang="pt-BR" altLang="pt-BR" sz="1600" dirty="0" err="1" smtClean="0"/>
              <a:t>in-Motion</a:t>
            </a:r>
            <a:endParaRPr lang="pt-BR" altLang="pt-BR" sz="1600" dirty="0" smtClean="0"/>
          </a:p>
          <a:p>
            <a:pPr lvl="2">
              <a:lnSpc>
                <a:spcPct val="90000"/>
              </a:lnSpc>
            </a:pPr>
            <a:r>
              <a:rPr lang="pt-BR" altLang="pt-BR" sz="1800" dirty="0" smtClean="0"/>
              <a:t>alarmes operacionais, p.ex.:</a:t>
            </a:r>
          </a:p>
          <a:p>
            <a:pPr lvl="3">
              <a:lnSpc>
                <a:spcPct val="90000"/>
              </a:lnSpc>
            </a:pPr>
            <a:r>
              <a:rPr lang="pt-BR" altLang="pt-BR" sz="1500" dirty="0" smtClean="0"/>
              <a:t>Congestionamentos - indicados por velocidades médias muito baixas</a:t>
            </a:r>
          </a:p>
          <a:p>
            <a:pPr lvl="3">
              <a:lnSpc>
                <a:spcPct val="90000"/>
              </a:lnSpc>
            </a:pPr>
            <a:r>
              <a:rPr lang="pt-BR" altLang="pt-BR" sz="1500" dirty="0" smtClean="0"/>
              <a:t>Veículo parado na pista)</a:t>
            </a:r>
          </a:p>
          <a:p>
            <a:pPr lvl="1" algn="just">
              <a:lnSpc>
                <a:spcPct val="90000"/>
              </a:lnSpc>
            </a:pPr>
            <a:endParaRPr lang="pt-BR" altLang="pt-BR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smtClean="0"/>
              <a:t> </a:t>
            </a:r>
            <a:br>
              <a:rPr lang="pt-BR" altLang="pt-BR" sz="5400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3200" b="1" smtClean="0">
                <a:solidFill>
                  <a:srgbClr val="006666"/>
                </a:solidFill>
              </a:rPr>
              <a:t>SAT</a:t>
            </a:r>
          </a:p>
        </p:txBody>
      </p:sp>
      <p:sp>
        <p:nvSpPr>
          <p:cNvPr id="120834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 marL="552450" indent="-552450">
              <a:lnSpc>
                <a:spcPct val="80000"/>
              </a:lnSpc>
            </a:pPr>
            <a:r>
              <a:rPr lang="pt-BR" altLang="pt-BR" sz="1700" b="1" dirty="0" smtClean="0">
                <a:solidFill>
                  <a:srgbClr val="0000CC"/>
                </a:solidFill>
              </a:rPr>
              <a:t>Correlacionamento das Funções ITS com os Atores</a:t>
            </a:r>
            <a:r>
              <a:rPr lang="pt-BR" altLang="pt-BR" sz="1700" b="1" dirty="0" smtClean="0"/>
              <a:t> [</a:t>
            </a:r>
            <a:r>
              <a:rPr lang="pt-BR" altLang="pt-BR" sz="1700" b="1" dirty="0" smtClean="0">
                <a:solidFill>
                  <a:srgbClr val="FF0000"/>
                </a:solidFill>
              </a:rPr>
              <a:t>para que serve</a:t>
            </a:r>
            <a:r>
              <a:rPr lang="pt-BR" altLang="pt-BR" sz="1700" b="1" dirty="0" smtClean="0"/>
              <a:t>]:</a:t>
            </a:r>
          </a:p>
          <a:p>
            <a:pPr marL="862013" lvl="1" indent="-495300">
              <a:lnSpc>
                <a:spcPct val="80000"/>
              </a:lnSpc>
            </a:pPr>
            <a:r>
              <a:rPr lang="pt-BR" altLang="pt-BR" sz="2100" dirty="0" smtClean="0"/>
              <a:t>O SAT pode também ser aplicado para as seguintes finalidades:</a:t>
            </a:r>
          </a:p>
          <a:p>
            <a:pPr marL="1123950" lvl="2" indent="-438150">
              <a:lnSpc>
                <a:spcPct val="80000"/>
              </a:lnSpc>
            </a:pPr>
            <a:r>
              <a:rPr lang="pt-BR" altLang="pt-BR" sz="2000" dirty="0" smtClean="0"/>
              <a:t>Monitoramento e controle do fluxo de veículos no </a:t>
            </a:r>
            <a:r>
              <a:rPr lang="pt-BR" altLang="pt-BR" sz="2000" dirty="0" smtClean="0">
                <a:solidFill>
                  <a:srgbClr val="FF0000"/>
                </a:solidFill>
              </a:rPr>
              <a:t>entorno das Praças de Pedágio</a:t>
            </a:r>
          </a:p>
          <a:p>
            <a:pPr marL="1123950" lvl="2" indent="-438150">
              <a:lnSpc>
                <a:spcPct val="80000"/>
              </a:lnSpc>
            </a:pPr>
            <a:r>
              <a:rPr lang="pt-BR" altLang="pt-BR" sz="2000" dirty="0" smtClean="0"/>
              <a:t>Adotar o </a:t>
            </a:r>
            <a:r>
              <a:rPr lang="pt-BR" altLang="pt-BR" sz="2000" dirty="0" smtClean="0">
                <a:solidFill>
                  <a:srgbClr val="FF0000"/>
                </a:solidFill>
              </a:rPr>
              <a:t>princípio de pré-seleção de veículos nos Postos Fixos de Fiscalização de Peso</a:t>
            </a:r>
          </a:p>
          <a:p>
            <a:pPr marL="1524000" lvl="3" indent="-381000">
              <a:lnSpc>
                <a:spcPct val="80000"/>
              </a:lnSpc>
            </a:pPr>
            <a:r>
              <a:rPr lang="pt-BR" altLang="pt-BR" sz="1800" dirty="0" smtClean="0"/>
              <a:t>visando a otimização do fluxo de veículos no interior do posto</a:t>
            </a:r>
          </a:p>
          <a:p>
            <a:pPr marL="1123950" lvl="2" indent="-438150">
              <a:lnSpc>
                <a:spcPct val="80000"/>
              </a:lnSpc>
            </a:pPr>
            <a:r>
              <a:rPr lang="pt-BR" altLang="pt-BR" sz="2000" dirty="0" smtClean="0"/>
              <a:t>Determinar os pontos em </a:t>
            </a:r>
            <a:r>
              <a:rPr lang="pt-BR" altLang="pt-BR" sz="2000" dirty="0" smtClean="0">
                <a:solidFill>
                  <a:srgbClr val="FF0000"/>
                </a:solidFill>
              </a:rPr>
              <a:t>trechos com maior incidência de abuso de peso</a:t>
            </a:r>
            <a:r>
              <a:rPr lang="pt-BR" altLang="pt-BR" sz="2000" dirty="0" smtClean="0"/>
              <a:t> por veículos comerciais</a:t>
            </a:r>
          </a:p>
          <a:p>
            <a:pPr marL="1524000" lvl="3" indent="-381000">
              <a:lnSpc>
                <a:spcPct val="80000"/>
              </a:lnSpc>
            </a:pPr>
            <a:r>
              <a:rPr lang="pt-BR" altLang="pt-BR" sz="1800" dirty="0" smtClean="0"/>
              <a:t>para </a:t>
            </a:r>
            <a:r>
              <a:rPr lang="pt-BR" altLang="pt-BR" sz="1800" dirty="0" smtClean="0">
                <a:solidFill>
                  <a:srgbClr val="FF0000"/>
                </a:solidFill>
              </a:rPr>
              <a:t>deslocamento das Balanças Móveis</a:t>
            </a:r>
          </a:p>
          <a:p>
            <a:pPr marL="1524000" lvl="3" indent="-381000">
              <a:lnSpc>
                <a:spcPct val="80000"/>
              </a:lnSpc>
            </a:pPr>
            <a:r>
              <a:rPr lang="pt-BR" altLang="pt-BR" sz="1800" dirty="0" smtClean="0"/>
              <a:t>detectando e minimizando rotas de fuga</a:t>
            </a:r>
          </a:p>
          <a:p>
            <a:pPr marL="1123950" lvl="2" indent="-438150">
              <a:lnSpc>
                <a:spcPct val="80000"/>
              </a:lnSpc>
            </a:pPr>
            <a:r>
              <a:rPr lang="pt-BR" altLang="pt-BR" sz="2000" dirty="0" smtClean="0"/>
              <a:t>Gerenciar as informações sobre: o </a:t>
            </a:r>
            <a:r>
              <a:rPr lang="pt-BR" altLang="pt-BR" sz="2000" dirty="0" smtClean="0">
                <a:solidFill>
                  <a:srgbClr val="FF0000"/>
                </a:solidFill>
              </a:rPr>
              <a:t>nível de ocupação da rodovia </a:t>
            </a:r>
            <a:r>
              <a:rPr lang="pt-BR" altLang="pt-BR" sz="2000" dirty="0" smtClean="0"/>
              <a:t>e o coeficiente de agressividade que está sendo aplicado ao pavimento, congestionamentos, velocidades praticadas, perfil dos veículos mais </a:t>
            </a:r>
            <a:r>
              <a:rPr lang="pt-BR" altLang="pt-BR" sz="2000" dirty="0" err="1" smtClean="0"/>
              <a:t>freqüentes</a:t>
            </a:r>
            <a:endParaRPr lang="pt-BR" altLang="pt-BR" sz="2000" dirty="0" smtClean="0"/>
          </a:p>
          <a:p>
            <a:pPr marL="1123950" lvl="2" indent="-438150">
              <a:lnSpc>
                <a:spcPct val="80000"/>
              </a:lnSpc>
            </a:pPr>
            <a:r>
              <a:rPr lang="pt-BR" altLang="pt-BR" sz="2000" dirty="0" smtClean="0"/>
              <a:t>Subsidiar as </a:t>
            </a:r>
            <a:r>
              <a:rPr lang="pt-BR" altLang="pt-BR" sz="2000" dirty="0" smtClean="0">
                <a:solidFill>
                  <a:srgbClr val="FF0000"/>
                </a:solidFill>
              </a:rPr>
              <a:t>ações de interveniência no fluxo de veículos e de orientação aos usuários da rodovia</a:t>
            </a:r>
            <a:r>
              <a:rPr lang="pt-BR" altLang="pt-BR" sz="2000" dirty="0" smtClean="0"/>
              <a:t>, podendo determinar pontos e trechos de maior incidência de abuso de velocidade para </a:t>
            </a:r>
            <a:r>
              <a:rPr lang="pt-BR" altLang="pt-BR" sz="2000" dirty="0" smtClean="0">
                <a:solidFill>
                  <a:srgbClr val="FF0000"/>
                </a:solidFill>
              </a:rPr>
              <a:t>deslocamento dos Radares Móveis</a:t>
            </a:r>
            <a:endParaRPr lang="pt-BR" altLang="pt-BR" sz="15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7119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1979712" y="5129484"/>
            <a:ext cx="1224136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619672" y="2204864"/>
            <a:ext cx="1584176" cy="44644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6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smtClean="0"/>
              <a:t> </a:t>
            </a:r>
            <a:br>
              <a:rPr lang="pt-BR" altLang="pt-BR" sz="5400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3200" b="1" smtClean="0">
                <a:solidFill>
                  <a:srgbClr val="006666"/>
                </a:solidFill>
              </a:rPr>
              <a:t>SCA</a:t>
            </a:r>
          </a:p>
        </p:txBody>
      </p:sp>
      <p:pic>
        <p:nvPicPr>
          <p:cNvPr id="124930" name="Picture 4" descr="SC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665288"/>
            <a:ext cx="6624638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dirty="0" smtClean="0"/>
              <a:t> </a:t>
            </a:r>
            <a:br>
              <a:rPr lang="pt-BR" altLang="pt-BR" sz="5400" dirty="0" smtClean="0"/>
            </a:br>
            <a:r>
              <a:rPr lang="pt-BR" altLang="pt-BR" sz="3200" b="1" dirty="0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3200" b="1" dirty="0" smtClean="0">
                <a:solidFill>
                  <a:srgbClr val="006666"/>
                </a:solidFill>
              </a:rPr>
              <a:t>SCA</a:t>
            </a:r>
          </a:p>
        </p:txBody>
      </p:sp>
      <p:sp>
        <p:nvSpPr>
          <p:cNvPr id="129026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400" b="1" dirty="0" smtClean="0">
                <a:solidFill>
                  <a:srgbClr val="0000CC"/>
                </a:solidFill>
              </a:rPr>
              <a:t>Definição da Funcionalidade</a:t>
            </a:r>
            <a:r>
              <a:rPr lang="pt-BR" altLang="pt-BR" sz="2400" b="1" dirty="0" smtClean="0"/>
              <a:t> </a:t>
            </a:r>
            <a:r>
              <a:rPr lang="pt-BR" altLang="pt-BR" sz="2000" b="1" dirty="0" smtClean="0"/>
              <a:t>[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2000" b="1" dirty="0" smtClean="0"/>
              <a:t> (o que é ?)]:</a:t>
            </a:r>
          </a:p>
          <a:p>
            <a:pPr lvl="1">
              <a:lnSpc>
                <a:spcPct val="80000"/>
              </a:lnSpc>
            </a:pPr>
            <a:r>
              <a:rPr lang="pt-BR" altLang="pt-BR" sz="2900" dirty="0" smtClean="0"/>
              <a:t>Destacam-se como grandezas a serem acompanhadas / monitoradas:</a:t>
            </a:r>
          </a:p>
          <a:p>
            <a:pPr lvl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pt-BR" altLang="pt-BR" sz="2900" dirty="0" smtClean="0"/>
          </a:p>
          <a:p>
            <a:pPr lvl="2">
              <a:lnSpc>
                <a:spcPct val="80000"/>
              </a:lnSpc>
            </a:pPr>
            <a:r>
              <a:rPr lang="pt-BR" altLang="pt-BR" sz="2800" dirty="0" smtClean="0"/>
              <a:t>Gases / Poluição - concentração de:</a:t>
            </a:r>
          </a:p>
          <a:p>
            <a:pPr lvl="3">
              <a:lnSpc>
                <a:spcPct val="80000"/>
              </a:lnSpc>
            </a:pPr>
            <a:r>
              <a:rPr lang="pt-BR" altLang="pt-BR" sz="2400" dirty="0" smtClean="0"/>
              <a:t>CO, CO</a:t>
            </a:r>
            <a:r>
              <a:rPr lang="pt-BR" altLang="pt-BR" sz="2400" baseline="-25000" dirty="0" smtClean="0"/>
              <a:t>2</a:t>
            </a:r>
            <a:r>
              <a:rPr lang="pt-BR" altLang="pt-BR" sz="2400" dirty="0" smtClean="0"/>
              <a:t>, NO, NO</a:t>
            </a:r>
            <a:r>
              <a:rPr lang="pt-BR" altLang="pt-BR" sz="2400" baseline="-25000" dirty="0" smtClean="0"/>
              <a:t>2</a:t>
            </a:r>
            <a:r>
              <a:rPr lang="pt-BR" altLang="pt-BR" sz="2400" dirty="0" smtClean="0"/>
              <a:t> e H</a:t>
            </a:r>
            <a:r>
              <a:rPr lang="pt-BR" altLang="pt-BR" sz="2400" baseline="-25000" dirty="0" smtClean="0"/>
              <a:t>2</a:t>
            </a:r>
            <a:r>
              <a:rPr lang="pt-BR" altLang="pt-BR" sz="2400" dirty="0" smtClean="0"/>
              <a:t>S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sz="2400" dirty="0" smtClean="0"/>
          </a:p>
          <a:p>
            <a:pPr lvl="2">
              <a:lnSpc>
                <a:spcPct val="80000"/>
              </a:lnSpc>
            </a:pPr>
            <a:r>
              <a:rPr lang="pt-BR" altLang="pt-BR" sz="2800" dirty="0" smtClean="0"/>
              <a:t>Outras grandezas: </a:t>
            </a:r>
          </a:p>
          <a:p>
            <a:pPr lvl="3">
              <a:lnSpc>
                <a:spcPct val="80000"/>
              </a:lnSpc>
            </a:pPr>
            <a:r>
              <a:rPr lang="pt-BR" altLang="pt-BR" sz="2400" dirty="0" smtClean="0"/>
              <a:t>temperatura e umidade ambiente</a:t>
            </a:r>
          </a:p>
          <a:p>
            <a:pPr lvl="3">
              <a:lnSpc>
                <a:spcPct val="80000"/>
              </a:lnSpc>
            </a:pPr>
            <a:r>
              <a:rPr lang="pt-BR" altLang="pt-BR" sz="2400" dirty="0" smtClean="0"/>
              <a:t>medição de precipitação (pluviômetro)</a:t>
            </a:r>
          </a:p>
          <a:p>
            <a:pPr lvl="3">
              <a:lnSpc>
                <a:spcPct val="80000"/>
              </a:lnSpc>
            </a:pPr>
            <a:r>
              <a:rPr lang="pt-BR" altLang="pt-BR" sz="2400" dirty="0" smtClean="0"/>
              <a:t>direção e velocidade do vento (anemômetro)</a:t>
            </a:r>
          </a:p>
          <a:p>
            <a:pPr lvl="3">
              <a:lnSpc>
                <a:spcPct val="80000"/>
              </a:lnSpc>
            </a:pPr>
            <a:r>
              <a:rPr lang="pt-BR" altLang="pt-BR" sz="2400" dirty="0" smtClean="0">
                <a:solidFill>
                  <a:srgbClr val="FF0000"/>
                </a:solidFill>
              </a:rPr>
              <a:t>visibilidade (</a:t>
            </a:r>
            <a:r>
              <a:rPr lang="pt-BR" altLang="pt-BR" sz="2400" dirty="0" err="1" smtClean="0">
                <a:solidFill>
                  <a:srgbClr val="FF0000"/>
                </a:solidFill>
              </a:rPr>
              <a:t>opacímetro</a:t>
            </a:r>
            <a:r>
              <a:rPr lang="pt-BR" altLang="pt-BR" sz="2400" dirty="0" smtClean="0">
                <a:solidFill>
                  <a:srgbClr val="FF0000"/>
                </a:solidFill>
              </a:rPr>
              <a:t>)</a:t>
            </a:r>
          </a:p>
          <a:p>
            <a:pPr lvl="3">
              <a:lnSpc>
                <a:spcPct val="80000"/>
              </a:lnSpc>
            </a:pPr>
            <a:r>
              <a:rPr lang="pt-BR" altLang="pt-BR" sz="2400" dirty="0" smtClean="0"/>
              <a:t>pressão atmosférica (barômetro)</a:t>
            </a:r>
            <a:endParaRPr lang="pt-BR" altLang="pt-BR" sz="2500" dirty="0" smtClean="0"/>
          </a:p>
          <a:p>
            <a:pPr lvl="2">
              <a:lnSpc>
                <a:spcPct val="80000"/>
              </a:lnSpc>
            </a:pPr>
            <a:endParaRPr lang="pt-BR" altLang="pt-BR" sz="4000" dirty="0" smtClean="0"/>
          </a:p>
          <a:p>
            <a:pPr lvl="1" algn="just">
              <a:lnSpc>
                <a:spcPct val="80000"/>
              </a:lnSpc>
            </a:pPr>
            <a:endParaRPr lang="pt-BR" altLang="pt-BR" sz="4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5373688" y="441325"/>
            <a:ext cx="1100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Detalhamento das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Emergências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107950" y="76200"/>
            <a:ext cx="89900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sz="1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Diagrama simplificado da </a:t>
            </a:r>
            <a:r>
              <a:rPr lang="pt-BR" sz="19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Arquitetura Lógica</a:t>
            </a:r>
            <a:r>
              <a:rPr lang="pt-BR" sz="1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do Modelo Nacional Americano de ITS</a:t>
            </a:r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 flipH="1">
            <a:off x="2952750" y="52959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2114550" y="46863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2533" name="Group 6"/>
          <p:cNvGrpSpPr>
            <a:grpSpLocks/>
          </p:cNvGrpSpPr>
          <p:nvPr/>
        </p:nvGrpSpPr>
        <p:grpSpPr bwMode="auto">
          <a:xfrm>
            <a:off x="6559550" y="723900"/>
            <a:ext cx="1295400" cy="3124200"/>
            <a:chOff x="4944" y="480"/>
            <a:chExt cx="816" cy="1968"/>
          </a:xfrm>
        </p:grpSpPr>
        <p:sp>
          <p:nvSpPr>
            <p:cNvPr id="22620" name="Oval 7"/>
            <p:cNvSpPr>
              <a:spLocks noChangeArrowheads="1"/>
            </p:cNvSpPr>
            <p:nvPr/>
          </p:nvSpPr>
          <p:spPr bwMode="auto">
            <a:xfrm>
              <a:off x="4944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22621" name="Oval 8"/>
            <p:cNvSpPr>
              <a:spLocks noChangeArrowheads="1"/>
            </p:cNvSpPr>
            <p:nvPr/>
          </p:nvSpPr>
          <p:spPr bwMode="auto">
            <a:xfrm>
              <a:off x="4944" y="1728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2534" name="Group 9"/>
          <p:cNvGrpSpPr>
            <a:grpSpLocks/>
          </p:cNvGrpSpPr>
          <p:nvPr/>
        </p:nvGrpSpPr>
        <p:grpSpPr bwMode="auto">
          <a:xfrm>
            <a:off x="3765550" y="723900"/>
            <a:ext cx="1295400" cy="5105400"/>
            <a:chOff x="2880" y="480"/>
            <a:chExt cx="816" cy="3216"/>
          </a:xfrm>
        </p:grpSpPr>
        <p:sp>
          <p:nvSpPr>
            <p:cNvPr id="22617" name="Oval 10"/>
            <p:cNvSpPr>
              <a:spLocks noChangeArrowheads="1"/>
            </p:cNvSpPr>
            <p:nvPr/>
          </p:nvSpPr>
          <p:spPr bwMode="auto">
            <a:xfrm>
              <a:off x="2880" y="2976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22618" name="Oval 11"/>
            <p:cNvSpPr>
              <a:spLocks noChangeArrowheads="1"/>
            </p:cNvSpPr>
            <p:nvPr/>
          </p:nvSpPr>
          <p:spPr bwMode="auto">
            <a:xfrm>
              <a:off x="2880" y="1728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22619" name="Oval 12"/>
            <p:cNvSpPr>
              <a:spLocks noChangeArrowheads="1"/>
            </p:cNvSpPr>
            <p:nvPr/>
          </p:nvSpPr>
          <p:spPr bwMode="auto">
            <a:xfrm>
              <a:off x="2880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2535" name="Group 13"/>
          <p:cNvGrpSpPr>
            <a:grpSpLocks/>
          </p:cNvGrpSpPr>
          <p:nvPr/>
        </p:nvGrpSpPr>
        <p:grpSpPr bwMode="auto">
          <a:xfrm>
            <a:off x="946150" y="723900"/>
            <a:ext cx="1295400" cy="5105400"/>
            <a:chOff x="896" y="480"/>
            <a:chExt cx="816" cy="3216"/>
          </a:xfrm>
        </p:grpSpPr>
        <p:sp>
          <p:nvSpPr>
            <p:cNvPr id="22614" name="Oval 14"/>
            <p:cNvSpPr>
              <a:spLocks noChangeArrowheads="1"/>
            </p:cNvSpPr>
            <p:nvPr/>
          </p:nvSpPr>
          <p:spPr bwMode="auto">
            <a:xfrm>
              <a:off x="896" y="2976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22615" name="Oval 15"/>
            <p:cNvSpPr>
              <a:spLocks noChangeArrowheads="1"/>
            </p:cNvSpPr>
            <p:nvPr/>
          </p:nvSpPr>
          <p:spPr bwMode="auto">
            <a:xfrm>
              <a:off x="896" y="1712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22616" name="Oval 16"/>
            <p:cNvSpPr>
              <a:spLocks noChangeArrowheads="1"/>
            </p:cNvSpPr>
            <p:nvPr/>
          </p:nvSpPr>
          <p:spPr bwMode="auto">
            <a:xfrm>
              <a:off x="896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eaLnBrk="0" hangingPunct="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</p:grpSp>
      <p:sp>
        <p:nvSpPr>
          <p:cNvPr id="22536" name="Line 17"/>
          <p:cNvSpPr>
            <a:spLocks noChangeShapeType="1"/>
          </p:cNvSpPr>
          <p:nvPr/>
        </p:nvSpPr>
        <p:spPr bwMode="auto">
          <a:xfrm flipH="1" flipV="1">
            <a:off x="3105150" y="8763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 rot="21298084" flipH="1">
            <a:off x="2192338" y="893763"/>
            <a:ext cx="928687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2190750" y="14859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3105150" y="13335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0" name="Rectangle 21"/>
          <p:cNvSpPr>
            <a:spLocks noChangeArrowheads="1"/>
          </p:cNvSpPr>
          <p:nvPr/>
        </p:nvSpPr>
        <p:spPr bwMode="auto">
          <a:xfrm>
            <a:off x="200025" y="2019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Instituição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Financeira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2541" name="Line 22"/>
          <p:cNvSpPr>
            <a:spLocks noChangeShapeType="1"/>
          </p:cNvSpPr>
          <p:nvPr/>
        </p:nvSpPr>
        <p:spPr bwMode="auto">
          <a:xfrm flipV="1">
            <a:off x="590550" y="14859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2" name="Line 23"/>
          <p:cNvSpPr>
            <a:spLocks noChangeShapeType="1"/>
          </p:cNvSpPr>
          <p:nvPr/>
        </p:nvSpPr>
        <p:spPr bwMode="auto">
          <a:xfrm flipV="1">
            <a:off x="2114550" y="22479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3" name="Line 24"/>
          <p:cNvSpPr>
            <a:spLocks noChangeShapeType="1"/>
          </p:cNvSpPr>
          <p:nvPr/>
        </p:nvSpPr>
        <p:spPr bwMode="auto">
          <a:xfrm flipV="1">
            <a:off x="2724150" y="1587500"/>
            <a:ext cx="11430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4" name="Line 25"/>
          <p:cNvSpPr>
            <a:spLocks noChangeShapeType="1"/>
          </p:cNvSpPr>
          <p:nvPr/>
        </p:nvSpPr>
        <p:spPr bwMode="auto">
          <a:xfrm flipH="1">
            <a:off x="3181350" y="1743075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5" name="Line 26"/>
          <p:cNvSpPr>
            <a:spLocks noChangeShapeType="1"/>
          </p:cNvSpPr>
          <p:nvPr/>
        </p:nvSpPr>
        <p:spPr bwMode="auto">
          <a:xfrm flipH="1">
            <a:off x="2190750" y="26289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6" name="Rectangle 27"/>
          <p:cNvSpPr>
            <a:spLocks noChangeArrowheads="1"/>
          </p:cNvSpPr>
          <p:nvPr/>
        </p:nvSpPr>
        <p:spPr bwMode="auto">
          <a:xfrm>
            <a:off x="209550" y="3924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Veículo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Comercial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2547" name="Line 28"/>
          <p:cNvSpPr>
            <a:spLocks noChangeShapeType="1"/>
          </p:cNvSpPr>
          <p:nvPr/>
        </p:nvSpPr>
        <p:spPr bwMode="auto">
          <a:xfrm flipV="1">
            <a:off x="985838" y="3743325"/>
            <a:ext cx="290512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8" name="Rectangle 29"/>
          <p:cNvSpPr>
            <a:spLocks noChangeArrowheads="1"/>
          </p:cNvSpPr>
          <p:nvPr/>
        </p:nvSpPr>
        <p:spPr bwMode="auto">
          <a:xfrm>
            <a:off x="209550" y="5967413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Veículo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Básico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2549" name="Line 30"/>
          <p:cNvSpPr>
            <a:spLocks noChangeShapeType="1"/>
          </p:cNvSpPr>
          <p:nvPr/>
        </p:nvSpPr>
        <p:spPr bwMode="auto">
          <a:xfrm flipV="1">
            <a:off x="2038350" y="1790700"/>
            <a:ext cx="20574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0" name="Line 31"/>
          <p:cNvSpPr>
            <a:spLocks noChangeShapeType="1"/>
          </p:cNvSpPr>
          <p:nvPr/>
        </p:nvSpPr>
        <p:spPr bwMode="auto">
          <a:xfrm>
            <a:off x="2952750" y="46863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1" name="Line 32"/>
          <p:cNvSpPr>
            <a:spLocks noChangeShapeType="1"/>
          </p:cNvSpPr>
          <p:nvPr/>
        </p:nvSpPr>
        <p:spPr bwMode="auto">
          <a:xfrm flipH="1" flipV="1">
            <a:off x="2266950" y="52197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2" name="Line 33"/>
          <p:cNvSpPr>
            <a:spLocks noChangeShapeType="1"/>
          </p:cNvSpPr>
          <p:nvPr/>
        </p:nvSpPr>
        <p:spPr bwMode="auto">
          <a:xfrm flipV="1">
            <a:off x="619125" y="55721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3" name="Line 34"/>
          <p:cNvSpPr>
            <a:spLocks noChangeShapeType="1"/>
          </p:cNvSpPr>
          <p:nvPr/>
        </p:nvSpPr>
        <p:spPr bwMode="auto">
          <a:xfrm flipH="1" flipV="1">
            <a:off x="2952750" y="41529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4" name="Line 35"/>
          <p:cNvSpPr>
            <a:spLocks noChangeShapeType="1"/>
          </p:cNvSpPr>
          <p:nvPr/>
        </p:nvSpPr>
        <p:spPr bwMode="auto">
          <a:xfrm flipV="1">
            <a:off x="2952750" y="1866900"/>
            <a:ext cx="1254125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2555" name="Group 36"/>
          <p:cNvGrpSpPr>
            <a:grpSpLocks/>
          </p:cNvGrpSpPr>
          <p:nvPr/>
        </p:nvGrpSpPr>
        <p:grpSpPr bwMode="auto">
          <a:xfrm>
            <a:off x="3733800" y="3619500"/>
            <a:ext cx="533400" cy="1143000"/>
            <a:chOff x="2352" y="2256"/>
            <a:chExt cx="336" cy="720"/>
          </a:xfrm>
        </p:grpSpPr>
        <p:sp>
          <p:nvSpPr>
            <p:cNvPr id="22612" name="Line 37"/>
            <p:cNvSpPr>
              <a:spLocks noChangeShapeType="1"/>
            </p:cNvSpPr>
            <p:nvPr/>
          </p:nvSpPr>
          <p:spPr bwMode="auto">
            <a:xfrm flipH="1" flipV="1">
              <a:off x="2352" y="2544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13" name="Line 38"/>
            <p:cNvSpPr>
              <a:spLocks noChangeShapeType="1"/>
            </p:cNvSpPr>
            <p:nvPr/>
          </p:nvSpPr>
          <p:spPr bwMode="auto">
            <a:xfrm flipV="1">
              <a:off x="2352" y="225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2556" name="Line 39"/>
          <p:cNvSpPr>
            <a:spLocks noChangeShapeType="1"/>
          </p:cNvSpPr>
          <p:nvPr/>
        </p:nvSpPr>
        <p:spPr bwMode="auto">
          <a:xfrm>
            <a:off x="4781550" y="37719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7" name="Line 40"/>
          <p:cNvSpPr>
            <a:spLocks noChangeShapeType="1"/>
          </p:cNvSpPr>
          <p:nvPr/>
        </p:nvSpPr>
        <p:spPr bwMode="auto">
          <a:xfrm flipH="1">
            <a:off x="4552950" y="40767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8" name="Line 41"/>
          <p:cNvSpPr>
            <a:spLocks noChangeShapeType="1"/>
          </p:cNvSpPr>
          <p:nvPr/>
        </p:nvSpPr>
        <p:spPr bwMode="auto">
          <a:xfrm flipV="1">
            <a:off x="5010150" y="3619500"/>
            <a:ext cx="1676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9" name="Rectangle 42"/>
          <p:cNvSpPr>
            <a:spLocks noChangeArrowheads="1"/>
          </p:cNvSpPr>
          <p:nvPr/>
        </p:nvSpPr>
        <p:spPr bwMode="auto">
          <a:xfrm>
            <a:off x="5314950" y="56769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Tráfego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2560" name="Rectangle 43"/>
          <p:cNvSpPr>
            <a:spLocks noChangeArrowheads="1"/>
          </p:cNvSpPr>
          <p:nvPr/>
        </p:nvSpPr>
        <p:spPr bwMode="auto">
          <a:xfrm>
            <a:off x="7905750" y="3924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Planejadores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ITS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2561" name="Line 44"/>
          <p:cNvSpPr>
            <a:spLocks noChangeShapeType="1"/>
          </p:cNvSpPr>
          <p:nvPr/>
        </p:nvSpPr>
        <p:spPr bwMode="auto">
          <a:xfrm>
            <a:off x="7829550" y="33909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62" name="Line 45"/>
          <p:cNvSpPr>
            <a:spLocks noChangeShapeType="1"/>
          </p:cNvSpPr>
          <p:nvPr/>
        </p:nvSpPr>
        <p:spPr bwMode="auto">
          <a:xfrm>
            <a:off x="5010150" y="1562100"/>
            <a:ext cx="1066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63" name="Line 46"/>
          <p:cNvSpPr>
            <a:spLocks noChangeShapeType="1"/>
          </p:cNvSpPr>
          <p:nvPr/>
        </p:nvSpPr>
        <p:spPr bwMode="auto">
          <a:xfrm flipH="1">
            <a:off x="4933950" y="34671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64" name="Line 47"/>
          <p:cNvSpPr>
            <a:spLocks noChangeShapeType="1"/>
          </p:cNvSpPr>
          <p:nvPr/>
        </p:nvSpPr>
        <p:spPr bwMode="auto">
          <a:xfrm flipH="1" flipV="1">
            <a:off x="4171950" y="24003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65" name="Line 48"/>
          <p:cNvSpPr>
            <a:spLocks noChangeShapeType="1"/>
          </p:cNvSpPr>
          <p:nvPr/>
        </p:nvSpPr>
        <p:spPr bwMode="auto">
          <a:xfrm flipV="1">
            <a:off x="4171950" y="18669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66" name="Line 49"/>
          <p:cNvSpPr>
            <a:spLocks noChangeShapeType="1"/>
          </p:cNvSpPr>
          <p:nvPr/>
        </p:nvSpPr>
        <p:spPr bwMode="auto">
          <a:xfrm>
            <a:off x="4829175" y="1719263"/>
            <a:ext cx="341313" cy="681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67" name="Line 50"/>
          <p:cNvSpPr>
            <a:spLocks noChangeShapeType="1"/>
          </p:cNvSpPr>
          <p:nvPr/>
        </p:nvSpPr>
        <p:spPr bwMode="auto">
          <a:xfrm flipH="1">
            <a:off x="4857750" y="24003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68" name="Line 51"/>
          <p:cNvSpPr>
            <a:spLocks noChangeShapeType="1"/>
          </p:cNvSpPr>
          <p:nvPr/>
        </p:nvSpPr>
        <p:spPr bwMode="auto">
          <a:xfrm>
            <a:off x="5086350" y="14097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69" name="Rectangle 52"/>
          <p:cNvSpPr>
            <a:spLocks noChangeArrowheads="1"/>
          </p:cNvSpPr>
          <p:nvPr/>
        </p:nvSpPr>
        <p:spPr bwMode="auto">
          <a:xfrm>
            <a:off x="5924550" y="17907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Polícia /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Bombeiros</a:t>
            </a:r>
          </a:p>
        </p:txBody>
      </p:sp>
      <p:sp>
        <p:nvSpPr>
          <p:cNvPr id="22570" name="Line 53"/>
          <p:cNvSpPr>
            <a:spLocks noChangeShapeType="1"/>
          </p:cNvSpPr>
          <p:nvPr/>
        </p:nvSpPr>
        <p:spPr bwMode="auto">
          <a:xfrm flipH="1" flipV="1">
            <a:off x="5924550" y="8001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71" name="Line 54"/>
          <p:cNvSpPr>
            <a:spLocks noChangeShapeType="1"/>
          </p:cNvSpPr>
          <p:nvPr/>
        </p:nvSpPr>
        <p:spPr bwMode="auto">
          <a:xfrm flipH="1">
            <a:off x="5010150" y="8001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72" name="Line 55"/>
          <p:cNvSpPr>
            <a:spLocks noChangeShapeType="1"/>
          </p:cNvSpPr>
          <p:nvPr/>
        </p:nvSpPr>
        <p:spPr bwMode="auto">
          <a:xfrm>
            <a:off x="5057775" y="117633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73" name="Line 56"/>
          <p:cNvSpPr>
            <a:spLocks noChangeShapeType="1"/>
          </p:cNvSpPr>
          <p:nvPr/>
        </p:nvSpPr>
        <p:spPr bwMode="auto">
          <a:xfrm flipV="1">
            <a:off x="5862638" y="1319213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74" name="Line 57"/>
          <p:cNvSpPr>
            <a:spLocks noChangeShapeType="1"/>
          </p:cNvSpPr>
          <p:nvPr/>
        </p:nvSpPr>
        <p:spPr bwMode="auto">
          <a:xfrm>
            <a:off x="4248150" y="58293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75" name="Line 58"/>
          <p:cNvSpPr>
            <a:spLocks noChangeShapeType="1"/>
          </p:cNvSpPr>
          <p:nvPr/>
        </p:nvSpPr>
        <p:spPr bwMode="auto">
          <a:xfrm>
            <a:off x="4552950" y="65151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76" name="Line 59"/>
          <p:cNvSpPr>
            <a:spLocks noChangeShapeType="1"/>
          </p:cNvSpPr>
          <p:nvPr/>
        </p:nvSpPr>
        <p:spPr bwMode="auto">
          <a:xfrm flipV="1">
            <a:off x="8896350" y="14859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77" name="Line 60"/>
          <p:cNvSpPr>
            <a:spLocks noChangeShapeType="1"/>
          </p:cNvSpPr>
          <p:nvPr/>
        </p:nvSpPr>
        <p:spPr bwMode="auto">
          <a:xfrm flipH="1" flipV="1">
            <a:off x="7829550" y="11049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78" name="Line 61"/>
          <p:cNvSpPr>
            <a:spLocks noChangeShapeType="1"/>
          </p:cNvSpPr>
          <p:nvPr/>
        </p:nvSpPr>
        <p:spPr bwMode="auto">
          <a:xfrm>
            <a:off x="7829550" y="14097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79" name="Line 62"/>
          <p:cNvSpPr>
            <a:spLocks noChangeShapeType="1"/>
          </p:cNvSpPr>
          <p:nvPr/>
        </p:nvSpPr>
        <p:spPr bwMode="auto">
          <a:xfrm>
            <a:off x="8743950" y="17145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80" name="Line 63"/>
          <p:cNvSpPr>
            <a:spLocks noChangeShapeType="1"/>
          </p:cNvSpPr>
          <p:nvPr/>
        </p:nvSpPr>
        <p:spPr bwMode="auto">
          <a:xfrm>
            <a:off x="4933950" y="56007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81" name="Line 64"/>
          <p:cNvSpPr>
            <a:spLocks noChangeShapeType="1"/>
          </p:cNvSpPr>
          <p:nvPr/>
        </p:nvSpPr>
        <p:spPr bwMode="auto">
          <a:xfrm flipH="1">
            <a:off x="4781550" y="63627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82" name="Line 65"/>
          <p:cNvSpPr>
            <a:spLocks noChangeShapeType="1"/>
          </p:cNvSpPr>
          <p:nvPr/>
        </p:nvSpPr>
        <p:spPr bwMode="auto">
          <a:xfrm flipH="1" flipV="1">
            <a:off x="4476750" y="58293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83" name="Text Box 66"/>
          <p:cNvSpPr txBox="1">
            <a:spLocks noChangeArrowheads="1"/>
          </p:cNvSpPr>
          <p:nvPr/>
        </p:nvSpPr>
        <p:spPr bwMode="auto">
          <a:xfrm>
            <a:off x="2468563" y="1016000"/>
            <a:ext cx="1260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Solicitação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Crédito /  Pagamento</a:t>
            </a:r>
          </a:p>
        </p:txBody>
      </p:sp>
      <p:sp>
        <p:nvSpPr>
          <p:cNvPr id="22584" name="Text Box 67"/>
          <p:cNvSpPr txBox="1">
            <a:spLocks noChangeArrowheads="1"/>
          </p:cNvSpPr>
          <p:nvPr/>
        </p:nvSpPr>
        <p:spPr bwMode="auto">
          <a:xfrm>
            <a:off x="2136775" y="1647825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Pagamento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efetuado</a:t>
            </a:r>
          </a:p>
        </p:txBody>
      </p:sp>
      <p:sp>
        <p:nvSpPr>
          <p:cNvPr id="22585" name="Text Box 68"/>
          <p:cNvSpPr txBox="1">
            <a:spLocks noChangeArrowheads="1"/>
          </p:cNvSpPr>
          <p:nvPr/>
        </p:nvSpPr>
        <p:spPr bwMode="auto">
          <a:xfrm>
            <a:off x="1708150" y="2349500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Solicitação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 Rota</a:t>
            </a:r>
          </a:p>
        </p:txBody>
      </p:sp>
      <p:sp>
        <p:nvSpPr>
          <p:cNvPr id="22586" name="Text Box 69"/>
          <p:cNvSpPr txBox="1">
            <a:spLocks noChangeArrowheads="1"/>
          </p:cNvSpPr>
          <p:nvPr/>
        </p:nvSpPr>
        <p:spPr bwMode="auto">
          <a:xfrm>
            <a:off x="2330450" y="2946400"/>
            <a:ext cx="822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Informações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 sobre Rotas</a:t>
            </a:r>
          </a:p>
        </p:txBody>
      </p:sp>
      <p:sp>
        <p:nvSpPr>
          <p:cNvPr id="22587" name="Text Box 70"/>
          <p:cNvSpPr txBox="1">
            <a:spLocks noChangeArrowheads="1"/>
          </p:cNvSpPr>
          <p:nvPr/>
        </p:nvSpPr>
        <p:spPr bwMode="auto">
          <a:xfrm>
            <a:off x="2990850" y="3886200"/>
            <a:ext cx="822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Informações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 Tráfego</a:t>
            </a:r>
          </a:p>
        </p:txBody>
      </p:sp>
      <p:sp>
        <p:nvSpPr>
          <p:cNvPr id="22588" name="Text Box 71"/>
          <p:cNvSpPr txBox="1">
            <a:spLocks noChangeArrowheads="1"/>
          </p:cNvSpPr>
          <p:nvPr/>
        </p:nvSpPr>
        <p:spPr bwMode="auto">
          <a:xfrm>
            <a:off x="2562225" y="4762500"/>
            <a:ext cx="78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Estados dos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Veículos</a:t>
            </a:r>
          </a:p>
        </p:txBody>
      </p:sp>
      <p:sp>
        <p:nvSpPr>
          <p:cNvPr id="22589" name="Text Box 72"/>
          <p:cNvSpPr txBox="1">
            <a:spLocks noChangeArrowheads="1"/>
          </p:cNvSpPr>
          <p:nvPr/>
        </p:nvSpPr>
        <p:spPr bwMode="auto">
          <a:xfrm>
            <a:off x="2571750" y="5537200"/>
            <a:ext cx="822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Informações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 Tráfego</a:t>
            </a:r>
          </a:p>
        </p:txBody>
      </p:sp>
      <p:sp>
        <p:nvSpPr>
          <p:cNvPr id="22590" name="Text Box 73"/>
          <p:cNvSpPr txBox="1">
            <a:spLocks noChangeArrowheads="1"/>
          </p:cNvSpPr>
          <p:nvPr/>
        </p:nvSpPr>
        <p:spPr bwMode="auto">
          <a:xfrm>
            <a:off x="6256338" y="6461125"/>
            <a:ext cx="86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Notificação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 Incidentes</a:t>
            </a:r>
          </a:p>
        </p:txBody>
      </p:sp>
      <p:sp>
        <p:nvSpPr>
          <p:cNvPr id="22591" name="Text Box 74"/>
          <p:cNvSpPr txBox="1">
            <a:spLocks noChangeArrowheads="1"/>
          </p:cNvSpPr>
          <p:nvPr/>
        </p:nvSpPr>
        <p:spPr bwMode="auto">
          <a:xfrm>
            <a:off x="6815138" y="6019800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Informação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sobre Incidentes</a:t>
            </a:r>
          </a:p>
        </p:txBody>
      </p:sp>
      <p:sp>
        <p:nvSpPr>
          <p:cNvPr id="22592" name="Text Box 75"/>
          <p:cNvSpPr txBox="1">
            <a:spLocks noChangeArrowheads="1"/>
          </p:cNvSpPr>
          <p:nvPr/>
        </p:nvSpPr>
        <p:spPr bwMode="auto">
          <a:xfrm>
            <a:off x="5727700" y="4330700"/>
            <a:ext cx="132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Banco de Dados sobre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Congestionamentos</a:t>
            </a:r>
          </a:p>
        </p:txBody>
      </p:sp>
      <p:sp>
        <p:nvSpPr>
          <p:cNvPr id="22593" name="Text Box 76"/>
          <p:cNvSpPr txBox="1">
            <a:spLocks noChangeArrowheads="1"/>
          </p:cNvSpPr>
          <p:nvPr/>
        </p:nvSpPr>
        <p:spPr bwMode="auto">
          <a:xfrm>
            <a:off x="3917950" y="3949700"/>
            <a:ext cx="1046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Solicitação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Prioridade ao TP</a:t>
            </a:r>
          </a:p>
        </p:txBody>
      </p:sp>
      <p:sp>
        <p:nvSpPr>
          <p:cNvPr id="22594" name="Text Box 77"/>
          <p:cNvSpPr txBox="1">
            <a:spLocks noChangeArrowheads="1"/>
          </p:cNvSpPr>
          <p:nvPr/>
        </p:nvSpPr>
        <p:spPr bwMode="auto">
          <a:xfrm>
            <a:off x="7751763" y="3098800"/>
            <a:ext cx="106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Banco de Dados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 de Planejamento</a:t>
            </a:r>
          </a:p>
        </p:txBody>
      </p:sp>
      <p:sp>
        <p:nvSpPr>
          <p:cNvPr id="22595" name="Text Box 78"/>
          <p:cNvSpPr txBox="1">
            <a:spLocks noChangeArrowheads="1"/>
          </p:cNvSpPr>
          <p:nvPr/>
        </p:nvSpPr>
        <p:spPr bwMode="auto">
          <a:xfrm>
            <a:off x="4886325" y="2514600"/>
            <a:ext cx="933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Solicitação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Reserva do TP</a:t>
            </a:r>
          </a:p>
        </p:txBody>
      </p:sp>
      <p:sp>
        <p:nvSpPr>
          <p:cNvPr id="22596" name="Text Box 79"/>
          <p:cNvSpPr txBox="1">
            <a:spLocks noChangeArrowheads="1"/>
          </p:cNvSpPr>
          <p:nvPr/>
        </p:nvSpPr>
        <p:spPr bwMode="auto">
          <a:xfrm>
            <a:off x="4171950" y="2235200"/>
            <a:ext cx="785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Escala de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Transportes</a:t>
            </a:r>
          </a:p>
        </p:txBody>
      </p:sp>
      <p:sp>
        <p:nvSpPr>
          <p:cNvPr id="22597" name="Text Box 80"/>
          <p:cNvSpPr txBox="1">
            <a:spLocks noChangeArrowheads="1"/>
          </p:cNvSpPr>
          <p:nvPr/>
        </p:nvSpPr>
        <p:spPr bwMode="auto">
          <a:xfrm>
            <a:off x="5219700" y="3282950"/>
            <a:ext cx="822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Informações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sobre Rotas</a:t>
            </a:r>
          </a:p>
        </p:txBody>
      </p:sp>
      <p:sp>
        <p:nvSpPr>
          <p:cNvPr id="22598" name="Line 81"/>
          <p:cNvSpPr>
            <a:spLocks noChangeShapeType="1"/>
          </p:cNvSpPr>
          <p:nvPr/>
        </p:nvSpPr>
        <p:spPr bwMode="auto">
          <a:xfrm>
            <a:off x="7677150" y="17145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99" name="Line 82"/>
          <p:cNvSpPr>
            <a:spLocks noChangeShapeType="1"/>
          </p:cNvSpPr>
          <p:nvPr/>
        </p:nvSpPr>
        <p:spPr bwMode="auto">
          <a:xfrm flipH="1">
            <a:off x="7524750" y="19431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600" name="Text Box 83"/>
          <p:cNvSpPr txBox="1">
            <a:spLocks noChangeArrowheads="1"/>
          </p:cNvSpPr>
          <p:nvPr/>
        </p:nvSpPr>
        <p:spPr bwMode="auto">
          <a:xfrm>
            <a:off x="7227888" y="1816100"/>
            <a:ext cx="10509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Banco de Dados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sobre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Incidentes</a:t>
            </a:r>
          </a:p>
        </p:txBody>
      </p:sp>
      <p:sp>
        <p:nvSpPr>
          <p:cNvPr id="22601" name="Text Box 84"/>
          <p:cNvSpPr txBox="1">
            <a:spLocks noChangeArrowheads="1"/>
          </p:cNvSpPr>
          <p:nvPr/>
        </p:nvSpPr>
        <p:spPr bwMode="auto">
          <a:xfrm>
            <a:off x="5454650" y="1092200"/>
            <a:ext cx="931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Notificação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Emergência</a:t>
            </a:r>
          </a:p>
        </p:txBody>
      </p:sp>
      <p:sp>
        <p:nvSpPr>
          <p:cNvPr id="22602" name="Text Box 85"/>
          <p:cNvSpPr txBox="1">
            <a:spLocks noChangeArrowheads="1"/>
          </p:cNvSpPr>
          <p:nvPr/>
        </p:nvSpPr>
        <p:spPr bwMode="auto">
          <a:xfrm>
            <a:off x="6538913" y="1027113"/>
            <a:ext cx="13446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Serviços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Emergência (5)</a:t>
            </a:r>
          </a:p>
        </p:txBody>
      </p:sp>
      <p:sp>
        <p:nvSpPr>
          <p:cNvPr id="22603" name="Text Box 86"/>
          <p:cNvSpPr txBox="1">
            <a:spLocks noChangeArrowheads="1"/>
          </p:cNvSpPr>
          <p:nvPr/>
        </p:nvSpPr>
        <p:spPr bwMode="auto">
          <a:xfrm>
            <a:off x="3905250" y="762000"/>
            <a:ext cx="10445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solidFill>
                  <a:srgbClr val="FF0000"/>
                </a:solidFill>
                <a:latin typeface="Times New Roman" panose="02020603050405020304" pitchFamily="18" charset="0"/>
              </a:rPr>
              <a:t>Serviços de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solidFill>
                  <a:srgbClr val="FF0000"/>
                </a:solidFill>
                <a:latin typeface="Times New Roman" panose="02020603050405020304" pitchFamily="18" charset="0"/>
              </a:rPr>
              <a:t>Informações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solidFill>
                  <a:srgbClr val="FF0000"/>
                </a:solidFill>
                <a:latin typeface="Times New Roman" panose="02020603050405020304" pitchFamily="18" charset="0"/>
              </a:rPr>
              <a:t> ao Viajante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solidFill>
                  <a:srgbClr val="FF0000"/>
                </a:solidFill>
                <a:latin typeface="Times New Roman" panose="02020603050405020304" pitchFamily="18" charset="0"/>
              </a:rPr>
              <a:t>e ao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solidFill>
                  <a:srgbClr val="FF0000"/>
                </a:solidFill>
                <a:latin typeface="Times New Roman" panose="02020603050405020304" pitchFamily="18" charset="0"/>
              </a:rPr>
              <a:t>Motorista (6)</a:t>
            </a:r>
            <a:endParaRPr lang="pt-BR" altLang="pt-BR" sz="1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604" name="Text Box 87"/>
          <p:cNvSpPr txBox="1">
            <a:spLocks noChangeArrowheads="1"/>
          </p:cNvSpPr>
          <p:nvPr/>
        </p:nvSpPr>
        <p:spPr bwMode="auto">
          <a:xfrm>
            <a:off x="1008063" y="889000"/>
            <a:ext cx="12541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Serviços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de Pagamento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Eletrônico (7)</a:t>
            </a:r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22605" name="Text Box 88"/>
          <p:cNvSpPr txBox="1">
            <a:spLocks noChangeArrowheads="1"/>
          </p:cNvSpPr>
          <p:nvPr/>
        </p:nvSpPr>
        <p:spPr bwMode="auto">
          <a:xfrm>
            <a:off x="1003300" y="2870200"/>
            <a:ext cx="1295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Operação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Veículos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Comerciais (2)</a:t>
            </a:r>
          </a:p>
        </p:txBody>
      </p:sp>
      <p:sp>
        <p:nvSpPr>
          <p:cNvPr id="22606" name="Text Box 89"/>
          <p:cNvSpPr txBox="1">
            <a:spLocks noChangeArrowheads="1"/>
          </p:cNvSpPr>
          <p:nvPr/>
        </p:nvSpPr>
        <p:spPr bwMode="auto">
          <a:xfrm>
            <a:off x="966788" y="4889500"/>
            <a:ext cx="12858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Monitoração 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Controle do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Veículo (3)</a:t>
            </a:r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22607" name="Text Box 90"/>
          <p:cNvSpPr txBox="1">
            <a:spLocks noChangeArrowheads="1"/>
          </p:cNvSpPr>
          <p:nvPr/>
        </p:nvSpPr>
        <p:spPr bwMode="auto">
          <a:xfrm>
            <a:off x="3754438" y="4965700"/>
            <a:ext cx="13763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solidFill>
                  <a:srgbClr val="FF0000"/>
                </a:solidFill>
                <a:latin typeface="Times New Roman" panose="02020603050405020304" pitchFamily="18" charset="0"/>
              </a:rPr>
              <a:t>Serviços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solidFill>
                  <a:srgbClr val="FF0000"/>
                </a:solidFill>
                <a:latin typeface="Times New Roman" panose="02020603050405020304" pitchFamily="18" charset="0"/>
              </a:rPr>
              <a:t>Gerenciamento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solidFill>
                  <a:srgbClr val="FF0000"/>
                </a:solidFill>
                <a:latin typeface="Times New Roman" panose="02020603050405020304" pitchFamily="18" charset="0"/>
              </a:rPr>
              <a:t>Tráfego (1)</a:t>
            </a:r>
          </a:p>
        </p:txBody>
      </p:sp>
      <p:sp>
        <p:nvSpPr>
          <p:cNvPr id="22608" name="Text Box 91"/>
          <p:cNvSpPr txBox="1">
            <a:spLocks noChangeArrowheads="1"/>
          </p:cNvSpPr>
          <p:nvPr/>
        </p:nvSpPr>
        <p:spPr bwMode="auto">
          <a:xfrm>
            <a:off x="6578600" y="3070225"/>
            <a:ext cx="1262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Planejamento 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Desenvolvimento (8)</a:t>
            </a:r>
          </a:p>
        </p:txBody>
      </p:sp>
      <p:sp>
        <p:nvSpPr>
          <p:cNvPr id="22609" name="Text Box 92"/>
          <p:cNvSpPr txBox="1">
            <a:spLocks noChangeArrowheads="1"/>
          </p:cNvSpPr>
          <p:nvPr/>
        </p:nvSpPr>
        <p:spPr bwMode="auto">
          <a:xfrm>
            <a:off x="3754438" y="2957513"/>
            <a:ext cx="13763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Serviços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Gerenciamento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Transportes (4)</a:t>
            </a:r>
          </a:p>
        </p:txBody>
      </p:sp>
      <p:sp>
        <p:nvSpPr>
          <p:cNvPr id="22610" name="Line 93"/>
          <p:cNvSpPr>
            <a:spLocks noChangeShapeType="1"/>
          </p:cNvSpPr>
          <p:nvPr/>
        </p:nvSpPr>
        <p:spPr bwMode="auto">
          <a:xfrm flipV="1">
            <a:off x="6248400" y="1571625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611" name="Text Box 94"/>
          <p:cNvSpPr txBox="1">
            <a:spLocks noChangeArrowheads="1"/>
          </p:cNvSpPr>
          <p:nvPr/>
        </p:nvSpPr>
        <p:spPr bwMode="auto">
          <a:xfrm>
            <a:off x="5948363" y="2333625"/>
            <a:ext cx="1019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Banco de Dados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 sobre Rotas</a:t>
            </a:r>
          </a:p>
        </p:txBody>
      </p:sp>
    </p:spTree>
    <p:extLst>
      <p:ext uri="{BB962C8B-B14F-4D97-AF65-F5344CB8AC3E}">
        <p14:creationId xmlns:p14="http://schemas.microsoft.com/office/powerpoint/2010/main" val="3109130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dirty="0" smtClean="0"/>
              <a:t> </a:t>
            </a:r>
            <a:br>
              <a:rPr lang="pt-BR" altLang="pt-BR" sz="5400" dirty="0" smtClean="0"/>
            </a:br>
            <a:r>
              <a:rPr lang="pt-BR" altLang="pt-BR" sz="3200" b="1" dirty="0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3200" b="1" dirty="0" smtClean="0">
                <a:solidFill>
                  <a:srgbClr val="006666"/>
                </a:solidFill>
              </a:rPr>
              <a:t>SCA</a:t>
            </a:r>
          </a:p>
        </p:txBody>
      </p:sp>
      <p:sp>
        <p:nvSpPr>
          <p:cNvPr id="133122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b="1" dirty="0" err="1" smtClean="0">
                <a:solidFill>
                  <a:srgbClr val="0000CC"/>
                </a:solidFill>
              </a:rPr>
              <a:t>Correlacionamento</a:t>
            </a:r>
            <a:r>
              <a:rPr lang="pt-BR" altLang="pt-BR" b="1" dirty="0" smtClean="0">
                <a:solidFill>
                  <a:srgbClr val="0000CC"/>
                </a:solidFill>
              </a:rPr>
              <a:t> das Funções ITS com os Atores</a:t>
            </a:r>
            <a:r>
              <a:rPr lang="pt-BR" altLang="pt-BR" b="1" dirty="0" smtClean="0"/>
              <a:t> [</a:t>
            </a:r>
            <a:r>
              <a:rPr lang="pt-BR" altLang="pt-BR" b="1" dirty="0" smtClean="0">
                <a:solidFill>
                  <a:srgbClr val="FF0000"/>
                </a:solidFill>
              </a:rPr>
              <a:t>para que serve</a:t>
            </a:r>
            <a:r>
              <a:rPr lang="pt-BR" altLang="pt-BR" b="1" dirty="0" smtClean="0"/>
              <a:t>]:</a:t>
            </a:r>
            <a:endParaRPr lang="pt-BR" altLang="pt-BR" sz="3700" b="1" dirty="0" smtClean="0"/>
          </a:p>
          <a:p>
            <a:pPr lvl="1">
              <a:lnSpc>
                <a:spcPct val="80000"/>
              </a:lnSpc>
            </a:pPr>
            <a:r>
              <a:rPr lang="pt-BR" altLang="pt-BR" dirty="0" smtClean="0"/>
              <a:t>Os registros dos dados do SCA servem de </a:t>
            </a:r>
            <a:r>
              <a:rPr lang="pt-BR" altLang="pt-BR" dirty="0" smtClean="0">
                <a:solidFill>
                  <a:srgbClr val="FF0000"/>
                </a:solidFill>
              </a:rPr>
              <a:t>suporte na análise de acidentes</a:t>
            </a:r>
            <a:r>
              <a:rPr lang="pt-BR" altLang="pt-BR" dirty="0" smtClean="0"/>
              <a:t> provocados, talvez, pelas condições ambientais</a:t>
            </a:r>
          </a:p>
          <a:p>
            <a:pPr lvl="2">
              <a:lnSpc>
                <a:spcPct val="80000"/>
              </a:lnSpc>
            </a:pPr>
            <a:r>
              <a:rPr lang="pt-BR" altLang="pt-BR" dirty="0" smtClean="0"/>
              <a:t>de forma a gerar alarmes de visibilidade e chuva baseados no histórico dos registros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sz="2200" dirty="0" smtClean="0"/>
          </a:p>
          <a:p>
            <a:pPr lvl="1">
              <a:lnSpc>
                <a:spcPct val="80000"/>
              </a:lnSpc>
            </a:pPr>
            <a:r>
              <a:rPr lang="pt-BR" altLang="pt-BR" dirty="0" smtClean="0"/>
              <a:t>As grandezas referentes aos gases são particularmente relevantes nos túneis, comandando-se os </a:t>
            </a:r>
            <a:r>
              <a:rPr lang="pt-BR" altLang="pt-BR" dirty="0" smtClean="0">
                <a:solidFill>
                  <a:srgbClr val="FF0000"/>
                </a:solidFill>
              </a:rPr>
              <a:t>jato-ventiladores para dissipar a fumaça</a:t>
            </a:r>
            <a:r>
              <a:rPr lang="pt-BR" altLang="pt-BR" dirty="0" smtClean="0"/>
              <a:t>, incêndio ou gases (CO)</a:t>
            </a:r>
            <a:endParaRPr lang="pt-BR" altLang="pt-BR" sz="4300" dirty="0" smtClean="0"/>
          </a:p>
          <a:p>
            <a:pPr lvl="1" algn="just">
              <a:lnSpc>
                <a:spcPct val="80000"/>
              </a:lnSpc>
            </a:pPr>
            <a:endParaRPr lang="pt-BR" altLang="pt-BR" sz="4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7119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2048995" y="5851444"/>
            <a:ext cx="1117909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619672" y="2204864"/>
            <a:ext cx="1584176" cy="44644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8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dirty="0" smtClean="0"/>
              <a:t> </a:t>
            </a:r>
            <a:br>
              <a:rPr lang="pt-BR" altLang="pt-BR" sz="5400" dirty="0" smtClean="0"/>
            </a:br>
            <a:r>
              <a:rPr lang="pt-BR" altLang="pt-BR" sz="2000" b="1" dirty="0" smtClean="0">
                <a:solidFill>
                  <a:srgbClr val="0000CC"/>
                </a:solidFill>
              </a:rPr>
              <a:t>Supervisão Aplicada às Autoestradas:</a:t>
            </a:r>
            <a:r>
              <a:rPr lang="pt-BR" altLang="pt-BR" sz="3200" b="1" dirty="0" smtClean="0">
                <a:solidFill>
                  <a:srgbClr val="0000CC"/>
                </a:solidFill>
              </a:rPr>
              <a:t> </a:t>
            </a:r>
            <a:r>
              <a:rPr lang="pt-BR" altLang="pt-BR" sz="3200" b="1" dirty="0" smtClean="0">
                <a:solidFill>
                  <a:srgbClr val="006666"/>
                </a:solidFill>
              </a:rPr>
              <a:t>Outros </a:t>
            </a:r>
            <a:r>
              <a:rPr lang="pt-BR" altLang="pt-BR" sz="3200" b="1" dirty="0" err="1" smtClean="0">
                <a:solidFill>
                  <a:srgbClr val="006666"/>
                </a:solidFill>
              </a:rPr>
              <a:t>Equip</a:t>
            </a:r>
            <a:r>
              <a:rPr lang="pt-BR" altLang="pt-BR" sz="3200" b="1" dirty="0" smtClean="0">
                <a:solidFill>
                  <a:srgbClr val="006666"/>
                </a:solidFill>
              </a:rPr>
              <a:t>. ITS </a:t>
            </a:r>
          </a:p>
        </p:txBody>
      </p:sp>
      <p:sp>
        <p:nvSpPr>
          <p:cNvPr id="137218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pt-BR" altLang="pt-BR" sz="2100" dirty="0" smtClean="0"/>
              <a:t>Existem ainda outros equipamentos ITS disponibilizados nas rodovias que possuem </a:t>
            </a:r>
            <a:r>
              <a:rPr lang="pt-BR" altLang="pt-BR" sz="2100" b="1" dirty="0" smtClean="0">
                <a:solidFill>
                  <a:srgbClr val="FF0000"/>
                </a:solidFill>
              </a:rPr>
              <a:t>forte aplicação em túneis</a:t>
            </a:r>
            <a:r>
              <a:rPr lang="pt-BR" altLang="pt-BR" sz="2100" dirty="0" smtClean="0"/>
              <a:t> - com grande extensão. São eles:</a:t>
            </a:r>
            <a:endParaRPr lang="pt-BR" altLang="pt-BR" sz="2100" b="1" dirty="0" smtClean="0"/>
          </a:p>
          <a:p>
            <a:pPr lvl="2">
              <a:lnSpc>
                <a:spcPct val="80000"/>
              </a:lnSpc>
            </a:pPr>
            <a:endParaRPr lang="pt-BR" altLang="pt-BR" sz="2000" b="1" dirty="0" smtClean="0"/>
          </a:p>
          <a:p>
            <a:pPr lvl="2">
              <a:lnSpc>
                <a:spcPct val="80000"/>
              </a:lnSpc>
            </a:pPr>
            <a:r>
              <a:rPr lang="pt-BR" altLang="pt-BR" sz="2000" b="1" dirty="0" smtClean="0"/>
              <a:t>Botoeiras: </a:t>
            </a:r>
            <a:r>
              <a:rPr lang="pt-BR" altLang="pt-BR" sz="2000" dirty="0" smtClean="0"/>
              <a:t>Quando o usuário aciona a botoeira um alarme visual e sonoro é acionado no CCO</a:t>
            </a:r>
          </a:p>
          <a:p>
            <a:pPr lvl="3">
              <a:lnSpc>
                <a:spcPct val="80000"/>
              </a:lnSpc>
            </a:pPr>
            <a:r>
              <a:rPr lang="pt-BR" altLang="pt-BR" sz="1800" dirty="0" smtClean="0"/>
              <a:t>O </a:t>
            </a:r>
            <a:r>
              <a:rPr lang="pt-BR" altLang="pt-BR" sz="1800" u="sng" dirty="0" smtClean="0"/>
              <a:t>Operador</a:t>
            </a:r>
            <a:r>
              <a:rPr lang="pt-BR" altLang="pt-BR" sz="1800" dirty="0" smtClean="0"/>
              <a:t> faz o reconhecimento da chamada, verifica o local pela câmera (CFTV) e se necessário abre um evento no sistema de ocorrência (Mapa de CCO)</a:t>
            </a:r>
          </a:p>
          <a:p>
            <a:pPr lvl="3">
              <a:lnSpc>
                <a:spcPct val="80000"/>
              </a:lnSpc>
            </a:pPr>
            <a:r>
              <a:rPr lang="pt-BR" altLang="pt-BR" sz="2400" dirty="0" smtClean="0"/>
              <a:t>Somente após o tratamento deste alarme, por exemplo com o envio de uma viatura ao local, o sistema desliga o chamado da botoeira. </a:t>
            </a:r>
          </a:p>
          <a:p>
            <a:pPr lvl="3">
              <a:lnSpc>
                <a:spcPct val="80000"/>
              </a:lnSpc>
            </a:pPr>
            <a:r>
              <a:rPr lang="pt-BR" altLang="pt-BR" sz="1800" dirty="0" smtClean="0"/>
              <a:t>O </a:t>
            </a:r>
            <a:r>
              <a:rPr lang="pt-BR" altLang="pt-BR" sz="1800" u="sng" dirty="0" smtClean="0"/>
              <a:t>Usuário</a:t>
            </a:r>
            <a:r>
              <a:rPr lang="pt-BR" altLang="pt-BR" sz="1800" dirty="0" smtClean="0"/>
              <a:t> não tem contato direto com os </a:t>
            </a:r>
            <a:r>
              <a:rPr lang="pt-BR" altLang="pt-BR" sz="1800" u="sng" dirty="0" smtClean="0"/>
              <a:t>Operadores</a:t>
            </a:r>
            <a:endParaRPr lang="pt-BR" altLang="pt-BR" sz="1800" b="1" dirty="0" smtClean="0"/>
          </a:p>
          <a:p>
            <a:pPr lvl="2">
              <a:lnSpc>
                <a:spcPct val="80000"/>
              </a:lnSpc>
            </a:pPr>
            <a:r>
              <a:rPr lang="pt-BR" altLang="pt-BR" sz="2000" b="1" dirty="0" smtClean="0"/>
              <a:t>Cancela (</a:t>
            </a:r>
            <a:r>
              <a:rPr lang="pt-BR" altLang="pt-BR" sz="2000" dirty="0" smtClean="0"/>
              <a:t>Barreira): Podem ser baixadas para bloquear a entrada dos veículos nos túneis, por exemplo, no caso de incêndio</a:t>
            </a:r>
            <a:endParaRPr lang="pt-BR" altLang="pt-BR" sz="2000" b="1" dirty="0" smtClean="0"/>
          </a:p>
          <a:p>
            <a:pPr lvl="2">
              <a:lnSpc>
                <a:spcPct val="80000"/>
              </a:lnSpc>
            </a:pPr>
            <a:r>
              <a:rPr lang="pt-BR" altLang="pt-BR" sz="2000" b="1" dirty="0" smtClean="0"/>
              <a:t>Megafonia: </a:t>
            </a:r>
            <a:r>
              <a:rPr lang="pt-BR" altLang="pt-BR" sz="2000" dirty="0" smtClean="0"/>
              <a:t>Permite a comunicação de voz do CCO com o túnel (alto-falante).</a:t>
            </a:r>
            <a:endParaRPr lang="pt-BR" altLang="pt-B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5400" dirty="0" smtClean="0"/>
              <a:t> </a:t>
            </a:r>
            <a:br>
              <a:rPr lang="pt-BR" altLang="pt-BR" sz="5400" dirty="0" smtClean="0"/>
            </a:br>
            <a:r>
              <a:rPr lang="pt-BR" altLang="pt-BR" sz="2000" b="1" dirty="0" smtClean="0">
                <a:solidFill>
                  <a:srgbClr val="0000CC"/>
                </a:solidFill>
              </a:rPr>
              <a:t>Supervisão Aplicada às Autoestradas:</a:t>
            </a:r>
            <a:r>
              <a:rPr lang="pt-BR" altLang="pt-BR" sz="3200" b="1" dirty="0" smtClean="0">
                <a:solidFill>
                  <a:srgbClr val="0000CC"/>
                </a:solidFill>
              </a:rPr>
              <a:t> </a:t>
            </a:r>
            <a:r>
              <a:rPr lang="pt-BR" altLang="pt-BR" sz="3200" b="1" dirty="0" smtClean="0">
                <a:solidFill>
                  <a:srgbClr val="006666"/>
                </a:solidFill>
              </a:rPr>
              <a:t>Outros </a:t>
            </a:r>
            <a:r>
              <a:rPr lang="pt-BR" altLang="pt-BR" sz="3200" b="1" dirty="0" err="1" smtClean="0">
                <a:solidFill>
                  <a:srgbClr val="006666"/>
                </a:solidFill>
              </a:rPr>
              <a:t>Equip</a:t>
            </a:r>
            <a:r>
              <a:rPr lang="pt-BR" altLang="pt-BR" sz="3200" b="1" dirty="0" smtClean="0">
                <a:solidFill>
                  <a:srgbClr val="006666"/>
                </a:solidFill>
              </a:rPr>
              <a:t>. ITS </a:t>
            </a:r>
          </a:p>
        </p:txBody>
      </p:sp>
      <p:sp>
        <p:nvSpPr>
          <p:cNvPr id="139266" name="Rectangle 3"/>
          <p:cNvSpPr>
            <a:spLocks noGrp="1"/>
          </p:cNvSpPr>
          <p:nvPr>
            <p:ph type="body" idx="1"/>
          </p:nvPr>
        </p:nvSpPr>
        <p:spPr>
          <a:xfrm>
            <a:off x="250825" y="1412776"/>
            <a:ext cx="8713788" cy="4852988"/>
          </a:xfrm>
        </p:spPr>
        <p:txBody>
          <a:bodyPr/>
          <a:lstStyle/>
          <a:p>
            <a:pPr marL="366713" lvl="1" indent="0">
              <a:buNone/>
            </a:pPr>
            <a:endParaRPr lang="pt-BR" altLang="pt-BR" sz="2800" b="1" dirty="0" smtClean="0"/>
          </a:p>
          <a:p>
            <a:pPr lvl="2"/>
            <a:r>
              <a:rPr lang="pt-BR" altLang="pt-BR" sz="2400" b="1" dirty="0" smtClean="0"/>
              <a:t>Semáforo</a:t>
            </a:r>
            <a:r>
              <a:rPr lang="pt-BR" altLang="pt-BR" sz="2400" dirty="0" smtClean="0"/>
              <a:t>: Utilizado para que o operador do CCO mude as cores, conforme o sentido para o qual a pista foi habilitada, ou abrindo (fechando) faixas de rolamento</a:t>
            </a:r>
          </a:p>
          <a:p>
            <a:pPr lvl="2"/>
            <a:r>
              <a:rPr lang="pt-BR" altLang="pt-BR" sz="2400" b="1" dirty="0" smtClean="0"/>
              <a:t>Sistema de Jato Ventiladores</a:t>
            </a:r>
            <a:r>
              <a:rPr lang="pt-BR" altLang="pt-BR" sz="2400" dirty="0" smtClean="0"/>
              <a:t>: Permite que no caso do aumento do nível de CO (fumaça) ou opacidade no túnel, os ventiladores são ligados automaticamente por grupos</a:t>
            </a:r>
          </a:p>
          <a:p>
            <a:pPr lvl="3"/>
            <a:r>
              <a:rPr lang="pt-BR" altLang="pt-BR" dirty="0" smtClean="0"/>
              <a:t>Caso sejam acionados por causa da neblina, a direção do vento tem que ser para a saída do emboque do túnel.</a:t>
            </a:r>
          </a:p>
          <a:p>
            <a:pPr lvl="2"/>
            <a:r>
              <a:rPr lang="pt-BR" altLang="pt-BR" sz="2400" b="1" dirty="0" smtClean="0"/>
              <a:t>Iluminação</a:t>
            </a:r>
            <a:r>
              <a:rPr lang="pt-BR" altLang="pt-BR" sz="2400" dirty="0" smtClean="0"/>
              <a:t>: Detecção de luminosidade para acendimento automático (dia/noite) e, quando necessário, iluminação de emergência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7119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7452320" y="2276872"/>
            <a:ext cx="1584176" cy="23042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1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2800" b="1" dirty="0" smtClean="0">
                <a:solidFill>
                  <a:srgbClr val="0000CC"/>
                </a:solidFill>
              </a:rPr>
              <a:t>Fiscalização dos transportes </a:t>
            </a:r>
            <a:r>
              <a:rPr lang="pt-BR" altLang="pt-BR" sz="2400" b="1" dirty="0" smtClean="0">
                <a:solidFill>
                  <a:srgbClr val="0000CC"/>
                </a:solidFill>
              </a:rPr>
              <a:t>(</a:t>
            </a:r>
            <a:r>
              <a:rPr lang="pt-BR" altLang="pt-BR" sz="2000" b="1" dirty="0" smtClean="0">
                <a:solidFill>
                  <a:srgbClr val="006666"/>
                </a:solidFill>
              </a:rPr>
              <a:t>serviços não delegados</a:t>
            </a:r>
            <a:r>
              <a:rPr lang="pt-BR" altLang="pt-BR" sz="2400" b="1" dirty="0" smtClean="0">
                <a:solidFill>
                  <a:srgbClr val="0000CC"/>
                </a:solidFill>
              </a:rPr>
              <a:t>)</a:t>
            </a:r>
            <a:r>
              <a:rPr lang="pt-BR" altLang="pt-BR" sz="3600" dirty="0" smtClean="0"/>
              <a:t> </a:t>
            </a:r>
            <a:endParaRPr lang="pt-BR" altLang="pt-BR" sz="4000" dirty="0" smtClean="0"/>
          </a:p>
        </p:txBody>
      </p:sp>
      <p:sp>
        <p:nvSpPr>
          <p:cNvPr id="143362" name="Rectangle 3"/>
          <p:cNvSpPr>
            <a:spLocks noGrp="1"/>
          </p:cNvSpPr>
          <p:nvPr>
            <p:ph type="body" idx="1"/>
          </p:nvPr>
        </p:nvSpPr>
        <p:spPr>
          <a:xfrm>
            <a:off x="395288" y="1600200"/>
            <a:ext cx="8370887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1800" b="1" dirty="0" smtClean="0">
                <a:solidFill>
                  <a:srgbClr val="0000CC"/>
                </a:solidFill>
              </a:rPr>
              <a:t>Definição do grupo de Funcionalidades</a:t>
            </a:r>
            <a:r>
              <a:rPr lang="pt-BR" altLang="pt-BR" sz="1800" b="1" dirty="0" smtClean="0"/>
              <a:t> [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1800" b="1" dirty="0" smtClean="0"/>
              <a:t> (o que é ?)]:</a:t>
            </a:r>
          </a:p>
          <a:p>
            <a:pPr lvl="1">
              <a:lnSpc>
                <a:spcPct val="90000"/>
              </a:lnSpc>
            </a:pPr>
            <a:r>
              <a:rPr lang="pt-BR" altLang="pt-BR" sz="2400" dirty="0" smtClean="0">
                <a:sym typeface="Wingdings" panose="05000000000000000000" pitchFamily="2" charset="2"/>
              </a:rPr>
              <a:t>Embora os modelos adotados pelos Estados no Brasil para os processos de concessão rodoviária sejam diferentes</a:t>
            </a:r>
          </a:p>
          <a:p>
            <a:pPr lvl="2">
              <a:lnSpc>
                <a:spcPct val="90000"/>
              </a:lnSpc>
            </a:pPr>
            <a:r>
              <a:rPr lang="pt-BR" altLang="pt-BR" sz="2000" dirty="0">
                <a:sym typeface="Wingdings" panose="05000000000000000000" pitchFamily="2" charset="2"/>
              </a:rPr>
              <a:t>muitos previram </a:t>
            </a:r>
            <a:r>
              <a:rPr lang="pt-BR" altLang="pt-BR" sz="2000" dirty="0" smtClean="0">
                <a:sym typeface="Wingdings" panose="05000000000000000000" pitchFamily="2" charset="2"/>
              </a:rPr>
              <a:t>como </a:t>
            </a:r>
            <a:r>
              <a:rPr lang="pt-BR" altLang="pt-B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serviços delegados</a:t>
            </a:r>
            <a:r>
              <a:rPr lang="pt-BR" altLang="pt-BR" sz="2000" dirty="0" smtClean="0">
                <a:sym typeface="Wingdings" panose="05000000000000000000" pitchFamily="2" charset="2"/>
              </a:rPr>
              <a:t> às </a:t>
            </a:r>
            <a:r>
              <a:rPr lang="pt-BR" altLang="pt-BR" sz="2000" u="sng" dirty="0" smtClean="0">
                <a:solidFill>
                  <a:srgbClr val="006666"/>
                </a:solidFill>
                <a:sym typeface="Wingdings" panose="05000000000000000000" pitchFamily="2" charset="2"/>
              </a:rPr>
              <a:t>Concessionárias Rodoviárias</a:t>
            </a:r>
            <a:r>
              <a:rPr lang="pt-BR" altLang="pt-BR" sz="2000" dirty="0" smtClean="0">
                <a:sym typeface="Wingdings" panose="05000000000000000000" pitchFamily="2" charset="2"/>
              </a:rPr>
              <a:t> a manutenção de equipes de emergência para socorro médico e mecânico e</a:t>
            </a:r>
          </a:p>
          <a:p>
            <a:pPr lvl="2">
              <a:lnSpc>
                <a:spcPct val="90000"/>
              </a:lnSpc>
            </a:pPr>
            <a:r>
              <a:rPr lang="pt-BR" altLang="pt-BR" sz="2000" dirty="0" smtClean="0">
                <a:sym typeface="Wingdings" panose="05000000000000000000" pitchFamily="2" charset="2"/>
              </a:rPr>
              <a:t>em alguns casos, apoio operacional aos </a:t>
            </a:r>
            <a:r>
              <a:rPr lang="pt-BR" altLang="pt-B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serviços não-delegados</a:t>
            </a:r>
            <a:endParaRPr lang="pt-BR" altLang="pt-BR" sz="2000" dirty="0" smtClean="0"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pt-BR" altLang="pt-BR" sz="2400" dirty="0" smtClean="0">
                <a:sym typeface="Wingdings" panose="05000000000000000000" pitchFamily="2" charset="2"/>
              </a:rPr>
              <a:t>O objetivo do apoio operacional aos </a:t>
            </a:r>
            <a:r>
              <a:rPr lang="pt-BR" altLang="pt-BR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serviços não-delegados</a:t>
            </a:r>
            <a:r>
              <a:rPr lang="pt-BR" altLang="pt-BR" sz="2400" dirty="0" smtClean="0">
                <a:sym typeface="Wingdings" panose="05000000000000000000" pitchFamily="2" charset="2"/>
              </a:rPr>
              <a:t> é verificar</a:t>
            </a:r>
          </a:p>
          <a:p>
            <a:pPr lvl="2">
              <a:lnSpc>
                <a:spcPct val="90000"/>
              </a:lnSpc>
            </a:pPr>
            <a:r>
              <a:rPr lang="pt-BR" altLang="pt-BR" sz="2000" dirty="0" smtClean="0">
                <a:sym typeface="Wingdings" panose="05000000000000000000" pitchFamily="2" charset="2"/>
              </a:rPr>
              <a:t>o estado dos </a:t>
            </a:r>
            <a:r>
              <a:rPr lang="pt-BR" altLang="pt-BR" sz="2000" dirty="0" smtClean="0">
                <a:solidFill>
                  <a:srgbClr val="006666"/>
                </a:solidFill>
                <a:sym typeface="Wingdings" panose="05000000000000000000" pitchFamily="2" charset="2"/>
              </a:rPr>
              <a:t>veículos</a:t>
            </a:r>
            <a:r>
              <a:rPr lang="pt-BR" altLang="pt-BR" sz="2000" dirty="0" smtClean="0">
                <a:sym typeface="Wingdings" panose="05000000000000000000" pitchFamily="2" charset="2"/>
              </a:rPr>
              <a:t> que trafegam pela rodovia, as condições dos </a:t>
            </a:r>
            <a:r>
              <a:rPr lang="pt-BR" altLang="pt-BR" sz="2000" dirty="0" smtClean="0">
                <a:solidFill>
                  <a:srgbClr val="006666"/>
                </a:solidFill>
                <a:sym typeface="Wingdings" panose="05000000000000000000" pitchFamily="2" charset="2"/>
              </a:rPr>
              <a:t>condutores</a:t>
            </a:r>
            <a:r>
              <a:rPr lang="pt-BR" altLang="pt-BR" sz="2000" dirty="0" smtClean="0">
                <a:sym typeface="Wingdings" panose="05000000000000000000" pitchFamily="2" charset="2"/>
              </a:rPr>
              <a:t> (motoristas), o tipo e características das </a:t>
            </a:r>
            <a:r>
              <a:rPr lang="pt-BR" altLang="pt-BR" sz="2000" dirty="0" smtClean="0">
                <a:solidFill>
                  <a:srgbClr val="006666"/>
                </a:solidFill>
                <a:sym typeface="Wingdings" panose="05000000000000000000" pitchFamily="2" charset="2"/>
              </a:rPr>
              <a:t>cargas</a:t>
            </a:r>
            <a:r>
              <a:rPr lang="pt-BR" altLang="pt-BR" sz="2000" dirty="0" smtClean="0">
                <a:sym typeface="Wingdings" panose="05000000000000000000" pitchFamily="2" charset="2"/>
              </a:rPr>
              <a:t>, além de fiscalizar a documentação desses itens (</a:t>
            </a:r>
            <a:r>
              <a:rPr lang="pt-BR" altLang="pt-BR" sz="2000" dirty="0" smtClean="0">
                <a:solidFill>
                  <a:srgbClr val="006666"/>
                </a:solidFill>
                <a:sym typeface="Wingdings" panose="05000000000000000000" pitchFamily="2" charset="2"/>
              </a:rPr>
              <a:t>veículos, condutores / motoristas e carga</a:t>
            </a:r>
            <a:r>
              <a:rPr lang="pt-BR" altLang="pt-BR" sz="2000" dirty="0" smtClean="0">
                <a:sym typeface="Wingdings" panose="05000000000000000000" pitchFamily="2" charset="2"/>
              </a:rPr>
              <a:t>)  [ CVO]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2800" b="1" dirty="0" smtClean="0">
                <a:solidFill>
                  <a:srgbClr val="0000CC"/>
                </a:solidFill>
              </a:rPr>
              <a:t>Fiscalização dos transportes </a:t>
            </a:r>
            <a:r>
              <a:rPr lang="pt-BR" altLang="pt-BR" sz="2400" b="1" dirty="0" smtClean="0">
                <a:solidFill>
                  <a:srgbClr val="0000CC"/>
                </a:solidFill>
              </a:rPr>
              <a:t>(</a:t>
            </a:r>
            <a:r>
              <a:rPr lang="pt-BR" altLang="pt-BR" sz="2000" b="1" dirty="0" smtClean="0">
                <a:solidFill>
                  <a:srgbClr val="006666"/>
                </a:solidFill>
              </a:rPr>
              <a:t>serviços não delegados</a:t>
            </a:r>
            <a:r>
              <a:rPr lang="pt-BR" altLang="pt-BR" sz="2400" b="1" dirty="0" smtClean="0">
                <a:solidFill>
                  <a:srgbClr val="0000CC"/>
                </a:solidFill>
              </a:rPr>
              <a:t>)</a:t>
            </a:r>
            <a:r>
              <a:rPr lang="pt-BR" altLang="pt-BR" sz="3600" dirty="0" smtClean="0"/>
              <a:t> </a:t>
            </a:r>
            <a:endParaRPr lang="pt-BR" altLang="pt-BR" sz="4000" dirty="0" smtClean="0"/>
          </a:p>
        </p:txBody>
      </p:sp>
      <p:sp>
        <p:nvSpPr>
          <p:cNvPr id="145410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1800" b="1" dirty="0" smtClean="0">
                <a:solidFill>
                  <a:srgbClr val="0000CC"/>
                </a:solidFill>
              </a:rPr>
              <a:t>Definição do grupo de Funcionalidades</a:t>
            </a:r>
            <a:r>
              <a:rPr lang="pt-BR" altLang="pt-BR" sz="1800" b="1" dirty="0" smtClean="0"/>
              <a:t> [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1800" b="1" dirty="0" smtClean="0"/>
              <a:t> (o que é ?)]:</a:t>
            </a:r>
          </a:p>
          <a:p>
            <a:pPr lvl="1">
              <a:lnSpc>
                <a:spcPct val="90000"/>
              </a:lnSpc>
            </a:pPr>
            <a:r>
              <a:rPr lang="pt-BR" altLang="pt-BR" sz="2200" dirty="0" smtClean="0">
                <a:sym typeface="Wingdings" panose="05000000000000000000" pitchFamily="2" charset="2"/>
              </a:rPr>
              <a:t>Podem englobar </a:t>
            </a:r>
            <a:r>
              <a:rPr lang="pt-BR" altLang="pt-BR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atividades </a:t>
            </a:r>
            <a:r>
              <a:rPr lang="pt-BR" altLang="pt-BR" sz="22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on-line</a:t>
            </a:r>
            <a:r>
              <a:rPr lang="pt-BR" altLang="pt-BR" sz="2200" i="1" dirty="0" smtClean="0">
                <a:sym typeface="Wingdings" panose="05000000000000000000" pitchFamily="2" charset="2"/>
              </a:rPr>
              <a:t>,</a:t>
            </a:r>
            <a:r>
              <a:rPr lang="pt-BR" altLang="pt-BR" sz="2200" dirty="0" smtClean="0">
                <a:sym typeface="Wingdings" panose="05000000000000000000" pitchFamily="2" charset="2"/>
              </a:rPr>
              <a:t> onde os tempos de resposta, apesar de não serem críticos, devem ser baixos, garantindo a agilidade das operações de consulta a dados centralizados</a:t>
            </a:r>
          </a:p>
          <a:p>
            <a:pPr lvl="1">
              <a:lnSpc>
                <a:spcPct val="90000"/>
              </a:lnSpc>
            </a:pPr>
            <a:r>
              <a:rPr lang="pt-BR" altLang="pt-BR" sz="2200" dirty="0" smtClean="0">
                <a:sym typeface="Wingdings" panose="05000000000000000000" pitchFamily="2" charset="2"/>
              </a:rPr>
              <a:t>Essas atividades correspondem à </a:t>
            </a:r>
            <a:r>
              <a:rPr lang="pt-BR" altLang="pt-BR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troca de informações </a:t>
            </a:r>
            <a:r>
              <a:rPr lang="pt-BR" altLang="pt-BR" sz="2200" dirty="0" smtClean="0">
                <a:sym typeface="Wingdings" panose="05000000000000000000" pitchFamily="2" charset="2"/>
              </a:rPr>
              <a:t>entre os </a:t>
            </a:r>
            <a:r>
              <a:rPr lang="pt-BR" altLang="pt-BR" sz="2200" dirty="0">
                <a:solidFill>
                  <a:srgbClr val="006666"/>
                </a:solidFill>
                <a:sym typeface="Wingdings" panose="05000000000000000000" pitchFamily="2" charset="2"/>
              </a:rPr>
              <a:t>A</a:t>
            </a:r>
            <a:r>
              <a:rPr lang="pt-BR" altLang="pt-BR" sz="2200" dirty="0" smtClean="0">
                <a:solidFill>
                  <a:srgbClr val="006666"/>
                </a:solidFill>
                <a:sym typeface="Wingdings" panose="05000000000000000000" pitchFamily="2" charset="2"/>
              </a:rPr>
              <a:t>gentes da Fiscalização</a:t>
            </a:r>
            <a:r>
              <a:rPr lang="pt-BR" altLang="pt-BR" sz="2200" dirty="0" smtClean="0">
                <a:sym typeface="Wingdings" panose="05000000000000000000" pitchFamily="2" charset="2"/>
              </a:rPr>
              <a:t> e os bancos de dados centralizados (</a:t>
            </a:r>
            <a:r>
              <a:rPr lang="pt-BR" altLang="pt-BR" sz="2200" dirty="0" err="1" smtClean="0">
                <a:sym typeface="Wingdings" panose="05000000000000000000" pitchFamily="2" charset="2"/>
              </a:rPr>
              <a:t>DETRANs</a:t>
            </a:r>
            <a:r>
              <a:rPr lang="pt-BR" altLang="pt-BR" sz="2200" dirty="0" smtClean="0">
                <a:sym typeface="Wingdings" panose="05000000000000000000" pitchFamily="2" charset="2"/>
              </a:rPr>
              <a:t>, DENATRAN)</a:t>
            </a:r>
          </a:p>
          <a:p>
            <a:pPr lvl="1">
              <a:lnSpc>
                <a:spcPct val="90000"/>
              </a:lnSpc>
            </a:pPr>
            <a:r>
              <a:rPr lang="pt-BR" altLang="pt-BR" sz="2200" dirty="0" smtClean="0">
                <a:sym typeface="Wingdings" panose="05000000000000000000" pitchFamily="2" charset="2"/>
              </a:rPr>
              <a:t>Muitas dessas funções dependem de sistemas informatizados de consulta aos diferentes órgãos</a:t>
            </a:r>
          </a:p>
          <a:p>
            <a:pPr lvl="1">
              <a:lnSpc>
                <a:spcPct val="90000"/>
              </a:lnSpc>
            </a:pPr>
            <a:r>
              <a:rPr lang="pt-BR" altLang="pt-BR" sz="2200" dirty="0" smtClean="0">
                <a:sym typeface="Wingdings" panose="05000000000000000000" pitchFamily="2" charset="2"/>
              </a:rPr>
              <a:t>São enfocados como </a:t>
            </a:r>
            <a:r>
              <a:rPr lang="pt-BR" altLang="pt-BR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Apoio à Fiscalização das condições dos Transportes:</a:t>
            </a:r>
            <a:endParaRPr lang="pt-BR" altLang="pt-BR" sz="2200" dirty="0" smtClean="0">
              <a:sym typeface="Wingdings" panose="05000000000000000000" pitchFamily="2" charset="2"/>
            </a:endParaRPr>
          </a:p>
          <a:p>
            <a:pPr lvl="2">
              <a:lnSpc>
                <a:spcPct val="90000"/>
              </a:lnSpc>
            </a:pPr>
            <a:r>
              <a:rPr lang="pt-BR" altLang="pt-BR" sz="2100" dirty="0" smtClean="0">
                <a:solidFill>
                  <a:srgbClr val="FF0000"/>
                </a:solidFill>
                <a:sym typeface="Wingdings" panose="05000000000000000000" pitchFamily="2" charset="2"/>
              </a:rPr>
              <a:t>limites de pesos</a:t>
            </a:r>
            <a:r>
              <a:rPr lang="pt-BR" altLang="pt-BR" sz="2100" dirty="0" smtClean="0">
                <a:sym typeface="Wingdings" panose="05000000000000000000" pitchFamily="2" charset="2"/>
              </a:rPr>
              <a:t> permitidos aos veículos comerciais e</a:t>
            </a:r>
          </a:p>
          <a:p>
            <a:pPr lvl="2">
              <a:lnSpc>
                <a:spcPct val="90000"/>
              </a:lnSpc>
            </a:pPr>
            <a:r>
              <a:rPr lang="pt-BR" altLang="pt-BR" sz="2100" dirty="0" smtClean="0">
                <a:solidFill>
                  <a:srgbClr val="FF0000"/>
                </a:solidFill>
                <a:sym typeface="Wingdings" panose="05000000000000000000" pitchFamily="2" charset="2"/>
              </a:rPr>
              <a:t>limites de velocidade</a:t>
            </a:r>
            <a:r>
              <a:rPr lang="pt-BR" altLang="pt-BR" sz="2100" dirty="0" smtClean="0">
                <a:sym typeface="Wingdings" panose="05000000000000000000" pitchFamily="2" charset="2"/>
              </a:rPr>
              <a:t>, nos diversos trechos, para todos os veículos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7119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7452320" y="2276872"/>
            <a:ext cx="1584176" cy="23042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7452320" y="3759452"/>
            <a:ext cx="1584176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8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4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3200" smtClean="0"/>
              <a:t> </a:t>
            </a:r>
            <a:br>
              <a:rPr lang="pt-BR" altLang="pt-BR" sz="3200" smtClean="0"/>
            </a:br>
            <a:r>
              <a:rPr lang="pt-BR" altLang="pt-BR" sz="2800" b="1" smtClean="0">
                <a:solidFill>
                  <a:srgbClr val="0000CC"/>
                </a:solidFill>
              </a:rPr>
              <a:t>Fiscalização dos transportes:</a:t>
            </a:r>
            <a:r>
              <a:rPr lang="pt-BR" altLang="pt-BR" sz="3200" b="1" smtClean="0"/>
              <a:t> </a:t>
            </a:r>
            <a:r>
              <a:rPr lang="pt-BR" altLang="pt-BR" sz="2800" b="1" smtClean="0">
                <a:solidFill>
                  <a:srgbClr val="006666"/>
                </a:solidFill>
                <a:latin typeface="Arial" panose="020B0604020202020204" pitchFamily="34" charset="0"/>
              </a:rPr>
              <a:t>Controle de Peso</a:t>
            </a:r>
            <a:r>
              <a:rPr lang="pt-BR" altLang="pt-BR" sz="3200" smtClean="0"/>
              <a:t>  </a:t>
            </a:r>
          </a:p>
        </p:txBody>
      </p:sp>
      <p:pic>
        <p:nvPicPr>
          <p:cNvPr id="1576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33845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6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/>
          <a:stretch>
            <a:fillRect/>
          </a:stretch>
        </p:blipFill>
        <p:spPr bwMode="auto">
          <a:xfrm>
            <a:off x="3779838" y="3497263"/>
            <a:ext cx="5364162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4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7119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7452320" y="2276872"/>
            <a:ext cx="1584176" cy="23042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7452320" y="3052368"/>
            <a:ext cx="1584176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4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386" name="Text Box 1130"/>
          <p:cNvSpPr txBox="1">
            <a:spLocks noChangeArrowheads="1"/>
          </p:cNvSpPr>
          <p:nvPr/>
        </p:nvSpPr>
        <p:spPr bwMode="auto">
          <a:xfrm>
            <a:off x="395288" y="381000"/>
            <a:ext cx="8353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Macro-Programação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4578" name="Line 1131"/>
          <p:cNvSpPr>
            <a:spLocks noChangeShapeType="1"/>
          </p:cNvSpPr>
          <p:nvPr/>
        </p:nvSpPr>
        <p:spPr bwMode="auto">
          <a:xfrm>
            <a:off x="1524000" y="9906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graphicFrame>
        <p:nvGraphicFramePr>
          <p:cNvPr id="20643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74615"/>
              </p:ext>
            </p:extLst>
          </p:nvPr>
        </p:nvGraphicFramePr>
        <p:xfrm>
          <a:off x="323850" y="1268413"/>
          <a:ext cx="8569325" cy="6407150"/>
        </p:xfrm>
        <a:graphic>
          <a:graphicData uri="http://schemas.openxmlformats.org/drawingml/2006/table">
            <a:tbl>
              <a:tblPr/>
              <a:tblGrid>
                <a:gridCol w="1800225"/>
                <a:gridCol w="1911350"/>
                <a:gridCol w="4857750"/>
              </a:tblGrid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Parte 1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Introdução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Planejamento da Disciplina. Pacotes de Serviços (e Funções) ITS.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Arcabouço Conceitual e Metodológico - Arquiteturas ITS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Parte 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Informações ao Usuário [</a:t>
                      </a: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ITIS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Gerenciamento de Tráfego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IHS / ITMS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Cenário Interurbano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-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Supervisão Aplicada as Rodovias. Fiscalização do cumprimento de regras de trânsito. Serviços de Apoio aos Usuários (SAU).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Cenário Urbano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- Gerenciamento de Incidentes.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Controle do Fluxo e 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da Demanda.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Parte 3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    Gerenciamento de Frotas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IPTS, CVO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Cenário Urbano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Operação do Transporte Público (TP) de “Rota Fixa”. 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Gestão de Frotas e dos Serviços Prestados. Prevenção e Segurança.  Coordenação Multimodos. BRTs (Bus Rapid Transit)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Transporte sob Demanda. Processos relacionados ao Veículo Comercial (Baldeações Modais). Gerenciamento de Frotas para o Transporte de Cargas.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2400" b="1" dirty="0" smtClean="0">
                <a:solidFill>
                  <a:srgbClr val="0000CC"/>
                </a:solidFill>
              </a:rPr>
              <a:t>Fiscalização dos transportes</a:t>
            </a:r>
            <a:r>
              <a:rPr lang="pt-BR" altLang="pt-BR" sz="2800" b="1" dirty="0" smtClean="0">
                <a:solidFill>
                  <a:srgbClr val="0000CC"/>
                </a:solidFill>
              </a:rPr>
              <a:t>: </a:t>
            </a:r>
            <a:r>
              <a:rPr lang="pt-BR" altLang="pt-BR" sz="2400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Controle de Velocidade</a:t>
            </a:r>
            <a:r>
              <a:rPr lang="pt-BR" altLang="pt-BR" sz="4000" dirty="0" smtClean="0"/>
              <a:t>  </a:t>
            </a:r>
          </a:p>
        </p:txBody>
      </p:sp>
      <p:sp>
        <p:nvSpPr>
          <p:cNvPr id="147458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1900" b="1" dirty="0" smtClean="0">
                <a:solidFill>
                  <a:srgbClr val="0000CC"/>
                </a:solidFill>
              </a:rPr>
              <a:t>Definição do grupo de Funcionalidades</a:t>
            </a:r>
            <a:r>
              <a:rPr lang="pt-BR" altLang="pt-BR" sz="1900" b="1" dirty="0" smtClean="0"/>
              <a:t> [</a:t>
            </a:r>
            <a:r>
              <a:rPr lang="pt-BR" altLang="pt-BR" sz="19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1900" b="1" dirty="0" smtClean="0"/>
              <a:t> (o que é ?)]: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Fiscalização e monitoramento de velocidade</a:t>
            </a:r>
            <a:r>
              <a:rPr lang="pt-BR" altLang="pt-BR" sz="2000" dirty="0" smtClean="0">
                <a:sym typeface="Wingdings" panose="05000000000000000000" pitchFamily="2" charset="2"/>
              </a:rPr>
              <a:t>, englobando </a:t>
            </a:r>
            <a:r>
              <a:rPr lang="pt-BR" altLang="pt-B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diversos tipos de equipamentos eletrônicos </a:t>
            </a:r>
            <a:r>
              <a:rPr lang="pt-BR" altLang="pt-BR" sz="2000" dirty="0" smtClean="0">
                <a:sym typeface="Wingdings" panose="05000000000000000000" pitchFamily="2" charset="2"/>
              </a:rPr>
              <a:t>tais como: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>
                <a:sym typeface="Wingdings" panose="05000000000000000000" pitchFamily="2" charset="2"/>
              </a:rPr>
              <a:t>Radar Estático, Radar Fixo, Radar Múltiplo ou Misto (registro de avanço semafórico e excesso de velocidade  simultaneamente) e Radar Ostensivo de Velocidade (dispositivo com display)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>
                <a:sym typeface="Wingdings" panose="05000000000000000000" pitchFamily="2" charset="2"/>
              </a:rPr>
              <a:t>Sensores de Tráfego que permitem realizar a contagem e classificação dos veículos acoplados ou não a sistemas de vídeo monitoramento</a:t>
            </a:r>
          </a:p>
          <a:p>
            <a:pPr lvl="1">
              <a:lnSpc>
                <a:spcPct val="90000"/>
              </a:lnSpc>
            </a:pPr>
            <a:endParaRPr lang="pt-BR" altLang="pt-BR" sz="2000" dirty="0" smtClean="0"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pt-BR" altLang="pt-BR" sz="2000" dirty="0" smtClean="0">
                <a:sym typeface="Wingdings" panose="05000000000000000000" pitchFamily="2" charset="2"/>
              </a:rPr>
              <a:t>Esses equipamentos normalmente dispõem de tecnologia OCR (</a:t>
            </a:r>
            <a:r>
              <a:rPr lang="pt-BR" altLang="pt-BR" sz="2000" i="1" dirty="0" err="1" smtClean="0">
                <a:sym typeface="Wingdings" panose="05000000000000000000" pitchFamily="2" charset="2"/>
              </a:rPr>
              <a:t>Optical</a:t>
            </a:r>
            <a:r>
              <a:rPr lang="pt-BR" altLang="pt-BR" sz="2000" i="1" dirty="0" smtClean="0">
                <a:sym typeface="Wingdings" panose="05000000000000000000" pitchFamily="2" charset="2"/>
              </a:rPr>
              <a:t> </a:t>
            </a:r>
            <a:r>
              <a:rPr lang="pt-BR" altLang="pt-BR" sz="2000" i="1" dirty="0" err="1" smtClean="0">
                <a:sym typeface="Wingdings" panose="05000000000000000000" pitchFamily="2" charset="2"/>
              </a:rPr>
              <a:t>Character</a:t>
            </a:r>
            <a:r>
              <a:rPr lang="pt-BR" altLang="pt-BR" sz="2000" i="1" dirty="0" smtClean="0">
                <a:sym typeface="Wingdings" panose="05000000000000000000" pitchFamily="2" charset="2"/>
              </a:rPr>
              <a:t> </a:t>
            </a:r>
            <a:r>
              <a:rPr lang="pt-BR" altLang="pt-BR" sz="2000" i="1" dirty="0" err="1" smtClean="0">
                <a:sym typeface="Wingdings" panose="05000000000000000000" pitchFamily="2" charset="2"/>
              </a:rPr>
              <a:t>Recognition</a:t>
            </a:r>
            <a:r>
              <a:rPr lang="pt-BR" altLang="pt-BR" sz="2000" dirty="0" smtClean="0">
                <a:sym typeface="Wingdings" panose="05000000000000000000" pitchFamily="2" charset="2"/>
              </a:rPr>
              <a:t>) que permite registrar automaticamente (sem intervenção humana):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>
                <a:sym typeface="Wingdings" panose="05000000000000000000" pitchFamily="2" charset="2"/>
              </a:rPr>
              <a:t>a licença (placa) 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>
                <a:sym typeface="Wingdings" panose="05000000000000000000" pitchFamily="2" charset="2"/>
              </a:rPr>
              <a:t>outras informações: velocidade, imagens dos veículos e </a:t>
            </a:r>
            <a:r>
              <a:rPr lang="pt-BR" altLang="pt-BR" sz="2000" dirty="0" smtClean="0">
                <a:sym typeface="Wingdings" panose="05000000000000000000" pitchFamily="2" charset="2"/>
              </a:rPr>
              <a:t>volume de tráfego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2400" b="1" dirty="0" smtClean="0">
                <a:solidFill>
                  <a:srgbClr val="0000CC"/>
                </a:solidFill>
              </a:rPr>
              <a:t>Fiscalização dos transportes</a:t>
            </a:r>
            <a:r>
              <a:rPr lang="pt-BR" altLang="pt-BR" sz="2800" b="1" dirty="0" smtClean="0">
                <a:solidFill>
                  <a:srgbClr val="0000CC"/>
                </a:solidFill>
              </a:rPr>
              <a:t>: </a:t>
            </a:r>
            <a:r>
              <a:rPr lang="pt-BR" altLang="pt-BR" sz="2400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Controle de Velocidade</a:t>
            </a:r>
            <a:r>
              <a:rPr lang="pt-BR" altLang="pt-BR" sz="4000" dirty="0" smtClean="0"/>
              <a:t>  </a:t>
            </a:r>
          </a:p>
        </p:txBody>
      </p:sp>
      <p:sp>
        <p:nvSpPr>
          <p:cNvPr id="149506" name="Rectangle 3"/>
          <p:cNvSpPr>
            <a:spLocks noGrp="1"/>
          </p:cNvSpPr>
          <p:nvPr>
            <p:ph type="body" idx="1"/>
          </p:nvPr>
        </p:nvSpPr>
        <p:spPr>
          <a:xfrm>
            <a:off x="323850" y="1600200"/>
            <a:ext cx="8442325" cy="4997450"/>
          </a:xfrm>
        </p:spPr>
        <p:txBody>
          <a:bodyPr/>
          <a:lstStyle/>
          <a:p>
            <a:r>
              <a:rPr lang="pt-BR" altLang="pt-BR" sz="1800" b="1" dirty="0" err="1" smtClean="0">
                <a:solidFill>
                  <a:srgbClr val="0000CC"/>
                </a:solidFill>
              </a:rPr>
              <a:t>Correlacionamento</a:t>
            </a:r>
            <a:r>
              <a:rPr lang="pt-BR" altLang="pt-BR" sz="1800" b="1" dirty="0" smtClean="0">
                <a:solidFill>
                  <a:srgbClr val="0000CC"/>
                </a:solidFill>
              </a:rPr>
              <a:t> das Funções ITS com os Atores</a:t>
            </a:r>
            <a:r>
              <a:rPr lang="pt-BR" altLang="pt-BR" sz="1800" b="1" dirty="0" smtClean="0"/>
              <a:t> [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para que serve</a:t>
            </a:r>
            <a:r>
              <a:rPr lang="pt-BR" altLang="pt-BR" sz="1800" b="1" dirty="0" smtClean="0"/>
              <a:t>]:</a:t>
            </a:r>
            <a:endParaRPr lang="pt-BR" altLang="pt-BR" sz="1600" b="1" dirty="0" smtClean="0"/>
          </a:p>
          <a:p>
            <a:pPr lvl="1" algn="just"/>
            <a:r>
              <a:rPr lang="pt-BR" altLang="pt-BR" dirty="0">
                <a:sym typeface="Wingdings" panose="05000000000000000000" pitchFamily="2" charset="2"/>
              </a:rPr>
              <a:t>É</a:t>
            </a:r>
            <a:r>
              <a:rPr lang="pt-BR" altLang="pt-BR" dirty="0" smtClean="0">
                <a:sym typeface="Wingdings" panose="05000000000000000000" pitchFamily="2" charset="2"/>
              </a:rPr>
              <a:t> possível a </a:t>
            </a:r>
            <a:r>
              <a:rPr lang="pt-BR" altLang="pt-BR" dirty="0" smtClean="0">
                <a:solidFill>
                  <a:srgbClr val="FF0000"/>
                </a:solidFill>
                <a:sym typeface="Wingdings" panose="05000000000000000000" pitchFamily="2" charset="2"/>
              </a:rPr>
              <a:t>fiscalização e registro de diversos tipos de infrações de trânsito</a:t>
            </a:r>
          </a:p>
          <a:p>
            <a:pPr lvl="2" algn="just"/>
            <a:r>
              <a:rPr lang="pt-BR" altLang="pt-BR" dirty="0" smtClean="0">
                <a:solidFill>
                  <a:srgbClr val="FF0000"/>
                </a:solidFill>
                <a:sym typeface="Wingdings" panose="05000000000000000000" pitchFamily="2" charset="2"/>
              </a:rPr>
              <a:t>excesso de velocidade</a:t>
            </a:r>
          </a:p>
          <a:p>
            <a:pPr lvl="2" algn="just"/>
            <a:r>
              <a:rPr lang="pt-BR" altLang="pt-BR" dirty="0" smtClean="0">
                <a:sym typeface="Wingdings" panose="05000000000000000000" pitchFamily="2" charset="2"/>
              </a:rPr>
              <a:t>contramão de direção, retorno ou conversão proibida, avanço semafórico, excesso de velocidade diferenciada entre faixas, circulação fora da faixa por tipo de veículo conforme sinalização</a:t>
            </a:r>
          </a:p>
          <a:p>
            <a:pPr lvl="3" algn="just"/>
            <a:r>
              <a:rPr lang="pt-BR" altLang="pt-BR" dirty="0" smtClean="0">
                <a:sym typeface="Wingdings" panose="05000000000000000000" pitchFamily="2" charset="2"/>
              </a:rPr>
              <a:t>P.ex. veículos pesados só podem circular em determinada faixa ou em determinado horário).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resende_est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416175"/>
            <a:ext cx="21288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2302" name="Rectangle 14"/>
          <p:cNvSpPr>
            <a:spLocks noChangeArrowheads="1"/>
          </p:cNvSpPr>
          <p:nvPr/>
        </p:nvSpPr>
        <p:spPr bwMode="auto">
          <a:xfrm>
            <a:off x="323850" y="4076700"/>
            <a:ext cx="8424863" cy="2498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4582" tIns="48019" rIns="94582" bIns="480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pt-BR" altLang="pt-BR" sz="2000" b="1" dirty="0" smtClean="0">
                <a:latin typeface="+mj-lt"/>
              </a:rPr>
              <a:t>Dissertação apresentada à </a:t>
            </a:r>
            <a:r>
              <a:rPr lang="pt-BR" altLang="pt-BR" sz="2000" b="1" dirty="0">
                <a:latin typeface="+mj-lt"/>
              </a:rPr>
              <a:t>Escola Politécnica da Universidade de São Paulo </a:t>
            </a:r>
            <a:r>
              <a:rPr lang="pt-BR" altLang="pt-BR" sz="2000" b="1" dirty="0" smtClean="0">
                <a:latin typeface="+mj-lt"/>
              </a:rPr>
              <a:t>para obtenção de título de Mestre em Engenharia</a:t>
            </a:r>
            <a:endParaRPr lang="pt-BR" altLang="pt-BR" b="1" dirty="0">
              <a:latin typeface="+mj-lt"/>
            </a:endParaRPr>
          </a:p>
          <a:p>
            <a:pPr algn="r">
              <a:lnSpc>
                <a:spcPct val="120000"/>
              </a:lnSpc>
              <a:defRPr/>
            </a:pPr>
            <a:endParaRPr lang="pt-BR" altLang="pt-BR" b="1" dirty="0" smtClean="0">
              <a:latin typeface="+mj-lt"/>
            </a:endParaRPr>
          </a:p>
          <a:p>
            <a:pPr algn="r">
              <a:lnSpc>
                <a:spcPct val="120000"/>
              </a:lnSpc>
              <a:defRPr/>
            </a:pPr>
            <a:r>
              <a:rPr lang="pt-BR" altLang="pt-BR" b="1" dirty="0" smtClean="0">
                <a:latin typeface="+mj-lt"/>
              </a:rPr>
              <a:t>Área de Concentração:</a:t>
            </a:r>
            <a:br>
              <a:rPr lang="pt-BR" altLang="pt-BR" b="1" dirty="0" smtClean="0">
                <a:latin typeface="+mj-lt"/>
              </a:rPr>
            </a:br>
            <a:r>
              <a:rPr lang="pt-BR" altLang="pt-BR" b="1" dirty="0" smtClean="0">
                <a:latin typeface="+mj-lt"/>
              </a:rPr>
              <a:t>Engenharia </a:t>
            </a:r>
            <a:r>
              <a:rPr lang="pt-BR" altLang="pt-BR" b="1" dirty="0">
                <a:latin typeface="+mj-lt"/>
              </a:rPr>
              <a:t>de Transportes</a:t>
            </a:r>
            <a:r>
              <a:rPr lang="pt-BR" altLang="pt-BR" b="1" dirty="0" smtClean="0">
                <a:latin typeface="+mj-lt"/>
              </a:rPr>
              <a:t> </a:t>
            </a:r>
          </a:p>
          <a:p>
            <a:pPr algn="r">
              <a:lnSpc>
                <a:spcPct val="120000"/>
              </a:lnSpc>
              <a:defRPr/>
            </a:pPr>
            <a:r>
              <a:rPr lang="pt-BR" altLang="pt-BR" b="1" dirty="0" smtClean="0">
                <a:latin typeface="+mj-lt"/>
              </a:rPr>
              <a:t>Orientador:</a:t>
            </a:r>
            <a:br>
              <a:rPr lang="pt-BR" altLang="pt-BR" b="1" dirty="0" smtClean="0">
                <a:latin typeface="+mj-lt"/>
              </a:rPr>
            </a:br>
            <a:r>
              <a:rPr lang="pt-BR" altLang="pt-BR" b="1" dirty="0" smtClean="0">
                <a:latin typeface="+mj-lt"/>
              </a:rPr>
              <a:t>Prof. Dr. Cláudio L. Marte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8" name="Imagem 3" descr="P:\Artesp\MIP\Fase 2\Campo\WriteSys\Colinas\Fotos\DSC048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398713"/>
            <a:ext cx="196532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416175"/>
            <a:ext cx="21002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ítulo 3"/>
          <p:cNvSpPr>
            <a:spLocks noGrp="1"/>
          </p:cNvSpPr>
          <p:nvPr>
            <p:ph type="ctrTitle"/>
          </p:nvPr>
        </p:nvSpPr>
        <p:spPr>
          <a:xfrm>
            <a:off x="395288" y="333375"/>
            <a:ext cx="8459787" cy="1871663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pt-BR" altLang="pt-BR" sz="2400" b="1" dirty="0" smtClean="0">
                <a:solidFill>
                  <a:schemeClr val="tx2"/>
                </a:solidFill>
              </a:rPr>
              <a:t/>
            </a:r>
            <a:br>
              <a:rPr lang="pt-BR" altLang="pt-BR" sz="2400" b="1" dirty="0" smtClean="0">
                <a:solidFill>
                  <a:schemeClr val="tx2"/>
                </a:solidFill>
              </a:rPr>
            </a:br>
            <a:r>
              <a:rPr lang="pt-BR" altLang="pt-BR" sz="1800" b="1" dirty="0" smtClean="0">
                <a:solidFill>
                  <a:schemeClr val="tx2"/>
                </a:solidFill>
              </a:rPr>
              <a:t>Os sistemas de identificação veicular, em especial o reconhecimento automático de placas</a:t>
            </a:r>
            <a:r>
              <a:rPr lang="pt-BR" altLang="pt-BR" sz="2400" b="1" dirty="0" smtClean="0">
                <a:solidFill>
                  <a:schemeClr val="tx2"/>
                </a:solidFill>
              </a:rPr>
              <a:t/>
            </a:r>
            <a:br>
              <a:rPr lang="pt-BR" altLang="pt-BR" sz="2400" b="1" dirty="0" smtClean="0">
                <a:solidFill>
                  <a:schemeClr val="tx2"/>
                </a:solidFill>
              </a:rPr>
            </a:br>
            <a:r>
              <a:rPr lang="pt-BR" altLang="pt-BR" sz="2400" b="1" dirty="0" smtClean="0">
                <a:solidFill>
                  <a:schemeClr val="tx2"/>
                </a:solidFill>
              </a:rPr>
              <a:t/>
            </a:r>
            <a:br>
              <a:rPr lang="pt-BR" altLang="pt-BR" sz="2400" b="1" dirty="0" smtClean="0">
                <a:solidFill>
                  <a:schemeClr val="tx2"/>
                </a:solidFill>
              </a:rPr>
            </a:br>
            <a:r>
              <a:rPr lang="pt-BR" altLang="pt-BR" sz="1600" b="1" dirty="0" smtClean="0"/>
              <a:t>Ely Bernardi</a:t>
            </a:r>
            <a:r>
              <a:rPr lang="pt-BR" alt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alt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altLang="pt-BR" sz="2400" dirty="0" smtClean="0"/>
          </a:p>
        </p:txBody>
      </p:sp>
      <p:pic>
        <p:nvPicPr>
          <p:cNvPr id="6151" name="Picture 2" descr="C:\Users\Ely\Pictures\pos\DSC057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2398713"/>
            <a:ext cx="1966912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07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3200" b="1" smtClean="0">
                <a:solidFill>
                  <a:schemeClr val="tx2"/>
                </a:solidFill>
              </a:rPr>
              <a:t>Sistemas de</a:t>
            </a:r>
            <a:br>
              <a:rPr lang="pt-BR" altLang="pt-BR" sz="3200" b="1" smtClean="0">
                <a:solidFill>
                  <a:schemeClr val="tx2"/>
                </a:solidFill>
              </a:rPr>
            </a:br>
            <a:r>
              <a:rPr lang="pt-BR" altLang="pt-BR" sz="3200" b="1" smtClean="0">
                <a:solidFill>
                  <a:schemeClr val="tx2"/>
                </a:solidFill>
              </a:rPr>
              <a:t>Reconhecimento Automático de Placas</a:t>
            </a:r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836972"/>
              </p:ext>
            </p:extLst>
          </p:nvPr>
        </p:nvGraphicFramePr>
        <p:xfrm>
          <a:off x="323850" y="1124744"/>
          <a:ext cx="8569325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7911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84213" y="404813"/>
          <a:ext cx="7908925" cy="6276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4097"/>
                <a:gridCol w="5624828"/>
              </a:tblGrid>
              <a:tr h="45888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Controle Integrado de Tráfego e Mobilidade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08" marR="6590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12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3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08" marR="6590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08" marR="65908" marT="0" marB="0" anchor="ctr"/>
                </a:tc>
              </a:tr>
              <a:tr h="11277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Elementos Lógicos Centralizados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08" marR="65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Sistema de configuração, monitoramento, visualização e análise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Sistema de emissão de relatórios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Sistema de auditoria     Sistema de comunicação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08" marR="65908" marT="0" marB="0" anchor="ctr"/>
                </a:tc>
              </a:tr>
              <a:tr h="3512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3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08" marR="6590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08" marR="65908" marT="0" marB="0" anchor="ctr"/>
                </a:tc>
              </a:tr>
              <a:tr h="1082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Elementos </a:t>
                      </a:r>
                      <a:r>
                        <a:rPr lang="pt-BR" sz="1400" dirty="0" smtClean="0">
                          <a:effectLst/>
                        </a:rPr>
                        <a:t>Lógicos</a:t>
                      </a:r>
                      <a:br>
                        <a:rPr lang="pt-BR" sz="1400" dirty="0" smtClean="0">
                          <a:effectLst/>
                        </a:rPr>
                      </a:br>
                      <a:r>
                        <a:rPr lang="pt-BR" sz="1400" dirty="0" smtClean="0">
                          <a:effectLst/>
                        </a:rPr>
                        <a:t>Locais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08" marR="65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OCR      Gerenciador de banco de dados      Sistema supervisor e de decisão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Sistema de comunicação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Configuração local      Cadastro de veículos      Dados de tráfego     Perfil magnético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08" marR="65908" marT="0" marB="0" anchor="ctr"/>
                </a:tc>
              </a:tr>
              <a:tr h="3512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3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08" marR="6590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08" marR="65908" marT="0" marB="0" anchor="ctr"/>
                </a:tc>
              </a:tr>
              <a:tr h="11277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Elementos Físicos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08" marR="65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Sensor de detecção            Câmeras            Iluminadores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Gabinete (CPU, HD, fontes, </a:t>
                      </a:r>
                      <a:r>
                        <a:rPr lang="pt-BR" sz="1400" dirty="0" err="1">
                          <a:effectLst/>
                        </a:rPr>
                        <a:t>no-break</a:t>
                      </a:r>
                      <a:r>
                        <a:rPr lang="pt-BR" sz="1400" dirty="0">
                          <a:effectLst/>
                        </a:rPr>
                        <a:t>, régua de alimentação)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Equipamentos de telecomunicações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08" marR="65908" marT="0" marB="0" anchor="ctr"/>
                </a:tc>
              </a:tr>
              <a:tr h="3913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908" marR="65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908" marR="65908" marT="0" marB="0" anchor="ctr"/>
                </a:tc>
              </a:tr>
              <a:tr h="8067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Infraestrutura</a:t>
                      </a:r>
                      <a:endParaRPr lang="pt-B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908" marR="65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Rede de telecomunicações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Rede de energia         Infraestrutura da via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08" marR="65908" marT="0" marB="0" anchor="ctr"/>
                </a:tc>
              </a:tr>
            </a:tbl>
          </a:graphicData>
        </a:graphic>
      </p:graphicFrame>
      <p:sp>
        <p:nvSpPr>
          <p:cNvPr id="32802" name="Rectangle 1"/>
          <p:cNvSpPr>
            <a:spLocks noChangeArrowheads="1"/>
          </p:cNvSpPr>
          <p:nvPr/>
        </p:nvSpPr>
        <p:spPr bwMode="auto">
          <a:xfrm>
            <a:off x="1916113" y="1303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" name="Seta para cima 4"/>
          <p:cNvSpPr/>
          <p:nvPr/>
        </p:nvSpPr>
        <p:spPr>
          <a:xfrm>
            <a:off x="5294313" y="830263"/>
            <a:ext cx="485775" cy="3730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328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266950"/>
            <a:ext cx="5540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957117"/>
            <a:ext cx="5540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5469284"/>
            <a:ext cx="5540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133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chemeClr val="tx2"/>
                </a:solidFill>
              </a:rPr>
              <a:t>Tecnologias Envolvidas (I)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457200" y="1125538"/>
            <a:ext cx="6115050" cy="5256212"/>
          </a:xfrm>
        </p:spPr>
        <p:txBody>
          <a:bodyPr/>
          <a:lstStyle/>
          <a:p>
            <a:pPr marL="514350" indent="-457200">
              <a:buFont typeface="Wingdings" panose="05000000000000000000" pitchFamily="2" charset="2"/>
              <a:buChar char="Ø"/>
              <a:defRPr/>
            </a:pPr>
            <a:r>
              <a:rPr lang="pt-BR" altLang="pt-BR" sz="2000" dirty="0" smtClean="0"/>
              <a:t>Detectar veículos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 smtClean="0"/>
              <a:t>sensores intrusivos</a:t>
            </a:r>
            <a:r>
              <a:rPr lang="pt-BR" altLang="pt-BR" sz="1800" dirty="0" smtClean="0"/>
              <a:t>,  </a:t>
            </a:r>
            <a:r>
              <a:rPr lang="pt-BR" sz="1800" dirty="0"/>
              <a:t>instalados no </a:t>
            </a:r>
            <a:r>
              <a:rPr lang="pt-BR" sz="1800" dirty="0" smtClean="0"/>
              <a:t>pavimento:</a:t>
            </a:r>
            <a:br>
              <a:rPr lang="pt-BR" sz="1800" dirty="0" smtClean="0"/>
            </a:br>
            <a:r>
              <a:rPr lang="pt-BR" sz="1800" dirty="0" smtClean="0"/>
              <a:t>laços indutivos, </a:t>
            </a:r>
            <a:r>
              <a:rPr lang="pt-BR" sz="1800" dirty="0" err="1"/>
              <a:t>magnetômetros</a:t>
            </a:r>
            <a:r>
              <a:rPr lang="pt-BR" sz="1800" dirty="0"/>
              <a:t>, tubos pneumáticos, cabos </a:t>
            </a:r>
            <a:r>
              <a:rPr lang="pt-BR" sz="1800" dirty="0" err="1"/>
              <a:t>piezoelétricos</a:t>
            </a:r>
            <a:r>
              <a:rPr lang="pt-BR" sz="1800" dirty="0"/>
              <a:t> e sensores de pesagem em </a:t>
            </a:r>
            <a:r>
              <a:rPr lang="pt-BR" sz="1800" dirty="0" smtClean="0"/>
              <a:t>movimento.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t-BR" sz="1800" b="1" dirty="0" smtClean="0"/>
              <a:t>sensores não intrusivos</a:t>
            </a:r>
            <a:r>
              <a:rPr lang="pt-BR" sz="1800" dirty="0" smtClean="0"/>
              <a:t>,  </a:t>
            </a:r>
            <a:r>
              <a:rPr lang="pt-BR" sz="1800" dirty="0"/>
              <a:t>instalados sobre a via ou ao longo </a:t>
            </a:r>
            <a:r>
              <a:rPr lang="pt-BR" sz="1800" dirty="0" smtClean="0"/>
              <a:t>dela: câmeras de vídeo</a:t>
            </a:r>
            <a:r>
              <a:rPr lang="pt-BR" sz="1800" dirty="0"/>
              <a:t>, radar de micro-ondas, radar a laser, infravermelho passivo, ultrassom, matriz acústica </a:t>
            </a:r>
            <a:r>
              <a:rPr lang="pt-BR" sz="1800" dirty="0" smtClean="0"/>
              <a:t>passiva; </a:t>
            </a:r>
            <a:r>
              <a:rPr lang="pt-BR" sz="1800" dirty="0"/>
              <a:t>ou </a:t>
            </a:r>
            <a:r>
              <a:rPr lang="pt-BR" sz="1800" dirty="0" smtClean="0"/>
              <a:t>tecnologias combinadas. </a:t>
            </a:r>
            <a:endParaRPr lang="pt-BR" altLang="pt-BR" sz="1800" dirty="0" smtClean="0"/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pt-BR" altLang="pt-BR" sz="1800" dirty="0" smtClean="0"/>
          </a:p>
          <a:p>
            <a:pPr marL="0" indent="0" algn="ctr" eaLnBrk="1" hangingPunct="1">
              <a:buFont typeface="Arial" charset="0"/>
              <a:buNone/>
              <a:defRPr/>
            </a:pPr>
            <a:endParaRPr lang="pt-BR" altLang="pt-BR" sz="2400" dirty="0" smtClean="0"/>
          </a:p>
          <a:p>
            <a:pPr marL="0" indent="0" eaLnBrk="1" hangingPunct="1">
              <a:buFont typeface="Arial" charset="0"/>
              <a:buChar char="•"/>
              <a:defRPr/>
            </a:pPr>
            <a:endParaRPr lang="pt-BR" altLang="pt-BR" sz="2400" dirty="0" smtClean="0"/>
          </a:p>
        </p:txBody>
      </p:sp>
      <p:pic>
        <p:nvPicPr>
          <p:cNvPr id="34820" name="Picture 4" descr="\\fileserveript\DON\CIAM\SSSE\Projetos\Perkons\Fotos do sensor doppler - 18-12-14\DSC000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4724400"/>
            <a:ext cx="216058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24400"/>
            <a:ext cx="216058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4724400"/>
            <a:ext cx="216058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485900"/>
            <a:ext cx="215741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0"/>
            <a:ext cx="215741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105150"/>
            <a:ext cx="21558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5" descr="C:\Users\Ely\Pictures\pos\radarFixo_ AvEP201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4724400"/>
            <a:ext cx="216058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275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chemeClr val="tx2"/>
                </a:solidFill>
              </a:rPr>
              <a:t>Tecnologias Envolvidas (II)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256212"/>
          </a:xfrm>
        </p:spPr>
        <p:txBody>
          <a:bodyPr/>
          <a:lstStyle/>
          <a:p>
            <a:pPr marL="514350" indent="-457200">
              <a:buFont typeface="Wingdings" panose="05000000000000000000" pitchFamily="2" charset="2"/>
              <a:buChar char="Ø"/>
              <a:defRPr/>
            </a:pPr>
            <a:r>
              <a:rPr lang="pt-BR" altLang="pt-BR" sz="2400" dirty="0" smtClean="0"/>
              <a:t>Registrar </a:t>
            </a:r>
            <a:r>
              <a:rPr lang="pt-BR" altLang="pt-BR" sz="2400" dirty="0"/>
              <a:t>e processar imagens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000" dirty="0"/>
              <a:t>câmeras fotográficas ou de vídeo e técnicas de processamento de imagens aplicadas sobre fotos ou sequência de fotos/frames.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000" dirty="0"/>
              <a:t>métodos de processamento de imagens: análise binária, de vários tons de cinza ou colorido; classificadores, que utilizam estatística, redes neurais ou algoritmos genéticos para interpretar imagem, identificar região da placa, extraí-la e segmentar os caracteres para reconhecê-los.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t-BR" altLang="pt-BR" sz="2400" dirty="0" smtClean="0"/>
              <a:t>Reconhecer padrões e analisar os dados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000" dirty="0" smtClean="0"/>
              <a:t>software de OCR que utilizam classificadores estatísticos, inteligência computacional e técnicas de reconhecimento de padrões.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t-BR" altLang="pt-BR" sz="2400" dirty="0" smtClean="0"/>
              <a:t>Comunicar-se com sistemas e bases de dados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000" dirty="0" smtClean="0"/>
              <a:t>de acordo com as funções de ITS, os dados são analisados, transmitidos e processados, utilizando tecnologias de TI e de telecomunicações.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pt-BR" altLang="pt-BR" sz="2000" dirty="0" smtClean="0"/>
          </a:p>
          <a:p>
            <a:pPr marL="0" indent="0" algn="ctr" eaLnBrk="1" hangingPunct="1">
              <a:buFont typeface="Arial" charset="0"/>
              <a:buNone/>
              <a:defRPr/>
            </a:pPr>
            <a:endParaRPr lang="pt-BR" altLang="pt-BR" sz="2800" dirty="0" smtClean="0"/>
          </a:p>
          <a:p>
            <a:pPr marL="0" indent="0" eaLnBrk="1" hangingPunct="1">
              <a:buFont typeface="Arial" charset="0"/>
              <a:buChar char="•"/>
              <a:defRPr/>
            </a:pPr>
            <a:endParaRPr lang="pt-BR" alt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406195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l" eaLnBrk="1" hangingPunct="1"/>
            <a:r>
              <a:rPr lang="pt-BR" altLang="pt-BR" sz="2800" b="1" dirty="0" smtClean="0">
                <a:solidFill>
                  <a:schemeClr val="tx2"/>
                </a:solidFill>
              </a:rPr>
              <a:t>Exemplo 1: equipamento/sistema tipo fixo</a:t>
            </a: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495300" y="1628775"/>
            <a:ext cx="8229600" cy="4525963"/>
          </a:xfrm>
        </p:spPr>
        <p:txBody>
          <a:bodyPr/>
          <a:lstStyle/>
          <a:p>
            <a:endParaRPr lang="pt-BR" altLang="pt-BR" sz="2400" smtClean="0"/>
          </a:p>
          <a:p>
            <a:pPr eaLnBrk="1" hangingPunct="1"/>
            <a:endParaRPr lang="pt-BR" altLang="pt-BR" sz="2400" smtClean="0"/>
          </a:p>
        </p:txBody>
      </p:sp>
      <p:sp>
        <p:nvSpPr>
          <p:cNvPr id="38916" name="AutoShape 2" descr="mailbox://C:/Users/Ely/AppData/Roaming/Thunderbird/Profiles/lzoq3w3n.default/Mail/Local%20Folders-1/Inbox?number=475536865&amp;part=1.3&amp;filename=image004.jpg"/>
          <p:cNvSpPr>
            <a:spLocks noChangeAspect="1" noChangeArrowheads="1"/>
          </p:cNvSpPr>
          <p:nvPr/>
        </p:nvSpPr>
        <p:spPr bwMode="auto">
          <a:xfrm>
            <a:off x="155575" y="-4899025"/>
            <a:ext cx="6096000" cy="102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8917" name="AutoShape 4" descr="mailbox://C:/Users/Ely/AppData/Roaming/Thunderbird/Profiles/lzoq3w3n.default/Mail/Local%20Folders-1/Inbox?number=475536865&amp;part=1.3&amp;filename=image004.jpg"/>
          <p:cNvSpPr>
            <a:spLocks noChangeAspect="1" noChangeArrowheads="1"/>
          </p:cNvSpPr>
          <p:nvPr/>
        </p:nvSpPr>
        <p:spPr bwMode="auto">
          <a:xfrm>
            <a:off x="307975" y="-4746625"/>
            <a:ext cx="6096000" cy="102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8918" name="AutoShape 6" descr="mailbox://C:/Users/Ely/AppData/Roaming/Thunderbird/Profiles/lzoq3w3n.default/Mail/Local%20Folders-1/Inbox?number=475536865&amp;part=1.3&amp;filename=image004.jpg"/>
          <p:cNvSpPr>
            <a:spLocks noChangeAspect="1" noChangeArrowheads="1"/>
          </p:cNvSpPr>
          <p:nvPr/>
        </p:nvSpPr>
        <p:spPr bwMode="auto">
          <a:xfrm>
            <a:off x="460375" y="-4594225"/>
            <a:ext cx="6096000" cy="102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pic>
        <p:nvPicPr>
          <p:cNvPr id="38919" name="Imagem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79500"/>
            <a:ext cx="6702425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5" descr="C:\Users\Ely\Pictures\pos\radarFixo_ AvEP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3073400"/>
            <a:ext cx="442912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ta para a direita 9"/>
          <p:cNvSpPr/>
          <p:nvPr/>
        </p:nvSpPr>
        <p:spPr>
          <a:xfrm>
            <a:off x="5535613" y="3289300"/>
            <a:ext cx="309562" cy="27622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7462838" y="4292600"/>
            <a:ext cx="309562" cy="27781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6999288" y="3351213"/>
            <a:ext cx="309562" cy="27622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6324600" y="4859338"/>
            <a:ext cx="309563" cy="27622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3502025" y="3641725"/>
            <a:ext cx="309563" cy="27622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26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\\fileserveript\DON\CIAM\SSSE\Projetos\Perkons\Inspecao-de-campo\fotos-Campo-13-05-2015\Imagens_1305_câmeraEly\IMG_20150513_1025576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773238"/>
            <a:ext cx="76485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chemeClr val="tx2"/>
                </a:solidFill>
              </a:rPr>
              <a:t>Exemplo 2: instalação em viaduto</a:t>
            </a:r>
          </a:p>
        </p:txBody>
      </p:sp>
      <p:sp>
        <p:nvSpPr>
          <p:cNvPr id="40964" name="Rectangle 3"/>
          <p:cNvSpPr>
            <a:spLocks noGrp="1"/>
          </p:cNvSpPr>
          <p:nvPr>
            <p:ph idx="1"/>
          </p:nvPr>
        </p:nvSpPr>
        <p:spPr>
          <a:xfrm>
            <a:off x="495300" y="1628775"/>
            <a:ext cx="8229600" cy="4525963"/>
          </a:xfrm>
        </p:spPr>
        <p:txBody>
          <a:bodyPr/>
          <a:lstStyle/>
          <a:p>
            <a:endParaRPr lang="pt-BR" altLang="pt-BR" sz="2400" smtClean="0"/>
          </a:p>
          <a:p>
            <a:pPr eaLnBrk="1" hangingPunct="1"/>
            <a:endParaRPr lang="pt-BR" altLang="pt-BR" sz="2400" smtClean="0"/>
          </a:p>
        </p:txBody>
      </p:sp>
      <p:sp>
        <p:nvSpPr>
          <p:cNvPr id="40965" name="AutoShape 2" descr="mailbox://C:/Users/Ely/AppData/Roaming/Thunderbird/Profiles/lzoq3w3n.default/Mail/Local%20Folders-1/Inbox?number=475536865&amp;part=1.3&amp;filename=image004.jpg"/>
          <p:cNvSpPr>
            <a:spLocks noChangeAspect="1" noChangeArrowheads="1"/>
          </p:cNvSpPr>
          <p:nvPr/>
        </p:nvSpPr>
        <p:spPr bwMode="auto">
          <a:xfrm>
            <a:off x="155575" y="-4899025"/>
            <a:ext cx="6096000" cy="102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0966" name="AutoShape 4" descr="mailbox://C:/Users/Ely/AppData/Roaming/Thunderbird/Profiles/lzoq3w3n.default/Mail/Local%20Folders-1/Inbox?number=475536865&amp;part=1.3&amp;filename=image004.jpg"/>
          <p:cNvSpPr>
            <a:spLocks noChangeAspect="1" noChangeArrowheads="1"/>
          </p:cNvSpPr>
          <p:nvPr/>
        </p:nvSpPr>
        <p:spPr bwMode="auto">
          <a:xfrm>
            <a:off x="307975" y="-4746625"/>
            <a:ext cx="6096000" cy="102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0967" name="AutoShape 6" descr="mailbox://C:/Users/Ely/AppData/Roaming/Thunderbird/Profiles/lzoq3w3n.default/Mail/Local%20Folders-1/Inbox?number=475536865&amp;part=1.3&amp;filename=image004.jpg"/>
          <p:cNvSpPr>
            <a:spLocks noChangeAspect="1" noChangeArrowheads="1"/>
          </p:cNvSpPr>
          <p:nvPr/>
        </p:nvSpPr>
        <p:spPr bwMode="auto">
          <a:xfrm>
            <a:off x="711200" y="-4584700"/>
            <a:ext cx="6096000" cy="102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4518025" y="3938588"/>
            <a:ext cx="309563" cy="27622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2971800" y="3800475"/>
            <a:ext cx="309563" cy="27622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2771775" y="3284538"/>
            <a:ext cx="309563" cy="27781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6251575" y="4652963"/>
            <a:ext cx="309563" cy="27781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4067175" y="4070350"/>
            <a:ext cx="309563" cy="27781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5435600" y="4065588"/>
            <a:ext cx="309563" cy="27781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2851150" y="4926013"/>
            <a:ext cx="309563" cy="27622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0721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l" eaLnBrk="1" hangingPunct="1"/>
            <a:endParaRPr lang="pt-BR" altLang="pt-BR" sz="3200" b="1" smtClean="0">
              <a:solidFill>
                <a:schemeClr val="tx2"/>
              </a:solidFill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marL="1200150" lvl="2" indent="-342900">
              <a:buFont typeface="Wingdings" panose="05000000000000000000" pitchFamily="2" charset="2"/>
              <a:buChar char="ü"/>
            </a:pPr>
            <a:endParaRPr lang="pt-BR" altLang="pt-BR" sz="2000" smtClean="0"/>
          </a:p>
          <a:p>
            <a:pPr marL="1200150" lvl="2" indent="-342900">
              <a:buFont typeface="Wingdings" panose="05000000000000000000" pitchFamily="2" charset="2"/>
              <a:buChar char="ü"/>
            </a:pPr>
            <a:endParaRPr lang="pt-BR" altLang="pt-BR" smtClean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pt-BR" altLang="pt-BR" sz="2800" smtClean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3600" b="1" smtClean="0">
                <a:solidFill>
                  <a:schemeClr val="tx2"/>
                </a:solidFill>
              </a:rPr>
              <a:t>Alguns exemplos de falhas na identificação</a:t>
            </a:r>
            <a:endParaRPr lang="pt-BR" altLang="pt-BR" sz="3600" smtClean="0"/>
          </a:p>
        </p:txBody>
      </p:sp>
    </p:spTree>
    <p:extLst>
      <p:ext uri="{BB962C8B-B14F-4D97-AF65-F5344CB8AC3E}">
        <p14:creationId xmlns:p14="http://schemas.microsoft.com/office/powerpoint/2010/main" val="13720822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alt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Leitura Complementar – Aula </a:t>
            </a:r>
            <a:r>
              <a:rPr lang="pt-BR" alt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 </a:t>
            </a:r>
            <a:endParaRPr lang="en-US" altLang="pt-BR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51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PIARC Committee on Intelligent Transport. </a:t>
            </a:r>
            <a:r>
              <a:rPr lang="en-US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ITS Handbook 2000 – Recommendations from the World Road Association (PIARC)</a:t>
            </a:r>
            <a:r>
              <a:rPr lang="en-US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. Boston, Mass.: 1999. 434p.</a:t>
            </a:r>
            <a:endParaRPr lang="en-US" altLang="pt-BR" sz="2500" dirty="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endParaRPr lang="en-US" altLang="pt-BR" sz="2500" dirty="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pt-BR" alt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ANTP – Associação Nacional de Transportes Públicos. </a:t>
            </a:r>
            <a:r>
              <a:rPr lang="pt-BR" altLang="pt-B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Sistemas Inteligentes de Transportes</a:t>
            </a:r>
            <a:r>
              <a:rPr lang="pt-BR" alt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Série Cadernos Técnicos – Volume 8. São Paulo. Maio de 2012.</a:t>
            </a:r>
          </a:p>
          <a:p>
            <a:pPr lvl="1"/>
            <a:r>
              <a:rPr lang="pt-BR" alt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Artigo 8: ITS em Rodovias Brasileiras</a:t>
            </a:r>
          </a:p>
        </p:txBody>
      </p:sp>
      <p:sp>
        <p:nvSpPr>
          <p:cNvPr id="1551364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5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chemeClr val="tx2"/>
                </a:solidFill>
              </a:rPr>
              <a:t>Falha de OCR</a:t>
            </a:r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z="2400" smtClean="0"/>
          </a:p>
          <a:p>
            <a:pPr eaLnBrk="1" hangingPunct="1"/>
            <a:endParaRPr lang="pt-BR" altLang="pt-BR" sz="2400" smtClean="0"/>
          </a:p>
        </p:txBody>
      </p:sp>
      <p:pic>
        <p:nvPicPr>
          <p:cNvPr id="45060" name="Picture 1" descr="C:\Users\Ely\AppData\Local\Temp\ImgVeic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27113"/>
            <a:ext cx="7559675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332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l" eaLnBrk="1" hangingPunct="1"/>
            <a:r>
              <a:rPr lang="pt-BR" altLang="pt-BR" sz="2800" b="1" smtClean="0">
                <a:solidFill>
                  <a:schemeClr val="tx2"/>
                </a:solidFill>
              </a:rPr>
              <a:t>Outras falhas: placa amassada, sombra</a:t>
            </a:r>
            <a:endParaRPr lang="pt-BR" altLang="pt-BR" sz="2400" b="1" smtClean="0"/>
          </a:p>
        </p:txBody>
      </p:sp>
      <p:sp>
        <p:nvSpPr>
          <p:cNvPr id="471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z="2400" smtClean="0"/>
          </a:p>
          <a:p>
            <a:pPr eaLnBrk="1" hangingPunct="1"/>
            <a:endParaRPr lang="pt-BR" altLang="pt-BR" sz="2400" smtClean="0"/>
          </a:p>
        </p:txBody>
      </p:sp>
      <p:pic>
        <p:nvPicPr>
          <p:cNvPr id="47108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052513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05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/>
          <a:lstStyle/>
          <a:p>
            <a:pPr algn="l" eaLnBrk="1" hangingPunct="1"/>
            <a:r>
              <a:rPr lang="pt-BR" altLang="pt-BR" sz="2800" b="1" dirty="0" smtClean="0">
                <a:solidFill>
                  <a:schemeClr val="tx2"/>
                </a:solidFill>
              </a:rPr>
              <a:t>Outras falhas: posicionamento, enquadramento</a:t>
            </a:r>
            <a:endParaRPr lang="pt-BR" altLang="pt-BR" sz="2400" b="1" dirty="0" smtClean="0"/>
          </a:p>
        </p:txBody>
      </p:sp>
      <p:pic>
        <p:nvPicPr>
          <p:cNvPr id="49155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041400"/>
            <a:ext cx="6840537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221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chemeClr val="tx2"/>
                </a:solidFill>
              </a:rPr>
              <a:t>Outras falhas: luminosidade, foco</a:t>
            </a:r>
          </a:p>
        </p:txBody>
      </p:sp>
      <p:sp>
        <p:nvSpPr>
          <p:cNvPr id="512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z="2400" smtClean="0"/>
          </a:p>
          <a:p>
            <a:pPr eaLnBrk="1" hangingPunct="1"/>
            <a:endParaRPr lang="pt-BR" altLang="pt-BR" sz="2400" smtClean="0"/>
          </a:p>
        </p:txBody>
      </p:sp>
      <p:pic>
        <p:nvPicPr>
          <p:cNvPr id="51204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039813"/>
            <a:ext cx="6911975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69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chemeClr val="tx2"/>
                </a:solidFill>
              </a:rPr>
              <a:t>Outras falhas: reflexo solar</a:t>
            </a:r>
          </a:p>
        </p:txBody>
      </p:sp>
      <p:pic>
        <p:nvPicPr>
          <p:cNvPr id="53251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019175"/>
            <a:ext cx="748982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1088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chemeClr val="tx2"/>
                </a:solidFill>
              </a:rPr>
              <a:t>Outras falhas: reflexo de uma luminária</a:t>
            </a:r>
          </a:p>
        </p:txBody>
      </p:sp>
      <p:sp>
        <p:nvSpPr>
          <p:cNvPr id="552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z="2400" smtClean="0"/>
          </a:p>
          <a:p>
            <a:pPr eaLnBrk="1" hangingPunct="1"/>
            <a:endParaRPr lang="pt-BR" altLang="pt-BR" sz="2400" smtClean="0"/>
          </a:p>
        </p:txBody>
      </p:sp>
      <p:pic>
        <p:nvPicPr>
          <p:cNvPr id="5530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49338"/>
            <a:ext cx="7921625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1525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323850" y="44450"/>
            <a:ext cx="8229600" cy="1066800"/>
          </a:xfrm>
        </p:spPr>
        <p:txBody>
          <a:bodyPr/>
          <a:lstStyle/>
          <a:p>
            <a:pPr algn="l" eaLnBrk="1" hangingPunct="1"/>
            <a:r>
              <a:rPr lang="pt-BR" altLang="pt-BR" sz="3600" b="1" dirty="0" smtClean="0">
                <a:solidFill>
                  <a:schemeClr val="tx2"/>
                </a:solidFill>
              </a:rPr>
              <a:t/>
            </a:r>
            <a:br>
              <a:rPr lang="pt-BR" altLang="pt-BR" sz="3600" b="1" dirty="0" smtClean="0">
                <a:solidFill>
                  <a:schemeClr val="tx2"/>
                </a:solidFill>
              </a:rPr>
            </a:br>
            <a:r>
              <a:rPr lang="pt-BR" altLang="pt-BR" sz="3600" b="1" dirty="0" smtClean="0">
                <a:solidFill>
                  <a:schemeClr val="tx2"/>
                </a:solidFill>
              </a:rPr>
              <a:t/>
            </a:r>
            <a:br>
              <a:rPr lang="pt-BR" altLang="pt-BR" sz="3600" b="1" dirty="0" smtClean="0">
                <a:solidFill>
                  <a:schemeClr val="tx2"/>
                </a:solidFill>
              </a:rPr>
            </a:br>
            <a:r>
              <a:rPr lang="pt-BR" altLang="pt-BR" sz="3600" b="1" dirty="0" smtClean="0">
                <a:solidFill>
                  <a:schemeClr val="tx2"/>
                </a:solidFill>
              </a:rPr>
              <a:t/>
            </a:r>
            <a:br>
              <a:rPr lang="pt-BR" altLang="pt-BR" sz="3600" b="1" dirty="0" smtClean="0">
                <a:solidFill>
                  <a:schemeClr val="tx2"/>
                </a:solidFill>
              </a:rPr>
            </a:br>
            <a:r>
              <a:rPr lang="pt-BR" altLang="pt-BR" sz="3600" b="1" dirty="0" smtClean="0">
                <a:solidFill>
                  <a:schemeClr val="tx2"/>
                </a:solidFill>
              </a:rPr>
              <a:t/>
            </a:r>
            <a:br>
              <a:rPr lang="pt-BR" altLang="pt-BR" sz="3600" b="1" dirty="0" smtClean="0">
                <a:solidFill>
                  <a:schemeClr val="tx2"/>
                </a:solidFill>
              </a:rPr>
            </a:br>
            <a:r>
              <a:rPr lang="pt-BR" altLang="pt-BR" sz="3600" b="1" dirty="0" smtClean="0">
                <a:solidFill>
                  <a:schemeClr val="tx2"/>
                </a:solidFill>
              </a:rPr>
              <a:t/>
            </a:r>
            <a:br>
              <a:rPr lang="pt-BR" altLang="pt-BR" sz="3600" b="1" dirty="0" smtClean="0">
                <a:solidFill>
                  <a:schemeClr val="tx2"/>
                </a:solidFill>
              </a:rPr>
            </a:br>
            <a:r>
              <a:rPr lang="pt-BR" altLang="pt-BR" sz="3600" b="1" dirty="0" smtClean="0">
                <a:solidFill>
                  <a:schemeClr val="tx2"/>
                </a:solidFill>
              </a:rPr>
              <a:t/>
            </a:r>
            <a:br>
              <a:rPr lang="pt-BR" altLang="pt-BR" sz="3600" b="1" dirty="0" smtClean="0">
                <a:solidFill>
                  <a:schemeClr val="tx2"/>
                </a:solidFill>
              </a:rPr>
            </a:br>
            <a:r>
              <a:rPr lang="pt-BR" altLang="pt-BR" sz="3600" b="1" dirty="0" smtClean="0">
                <a:solidFill>
                  <a:schemeClr val="tx2"/>
                </a:solidFill>
              </a:rPr>
              <a:t>Outras </a:t>
            </a:r>
            <a:br>
              <a:rPr lang="pt-BR" altLang="pt-BR" sz="3600" b="1" dirty="0" smtClean="0">
                <a:solidFill>
                  <a:schemeClr val="tx2"/>
                </a:solidFill>
              </a:rPr>
            </a:br>
            <a:r>
              <a:rPr lang="pt-BR" altLang="pt-BR" sz="3600" b="1" dirty="0" smtClean="0">
                <a:solidFill>
                  <a:schemeClr val="tx2"/>
                </a:solidFill>
              </a:rPr>
              <a:t>falhas: </a:t>
            </a:r>
            <a:br>
              <a:rPr lang="pt-BR" altLang="pt-BR" sz="3600" b="1" dirty="0" smtClean="0">
                <a:solidFill>
                  <a:schemeClr val="tx2"/>
                </a:solidFill>
              </a:rPr>
            </a:br>
            <a:r>
              <a:rPr lang="pt-BR" altLang="pt-BR" sz="3600" b="1" dirty="0" smtClean="0">
                <a:solidFill>
                  <a:schemeClr val="tx2"/>
                </a:solidFill>
              </a:rPr>
              <a:t>cadastro x </a:t>
            </a:r>
            <a:br>
              <a:rPr lang="pt-BR" altLang="pt-BR" sz="3600" b="1" dirty="0" smtClean="0">
                <a:solidFill>
                  <a:schemeClr val="tx2"/>
                </a:solidFill>
              </a:rPr>
            </a:br>
            <a:r>
              <a:rPr lang="pt-BR" altLang="pt-BR" sz="3600" b="1" dirty="0" smtClean="0">
                <a:solidFill>
                  <a:schemeClr val="tx2"/>
                </a:solidFill>
              </a:rPr>
              <a:t>perfil</a:t>
            </a:r>
          </a:p>
        </p:txBody>
      </p:sp>
      <p:sp>
        <p:nvSpPr>
          <p:cNvPr id="57347" name="Rectangle 3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endParaRPr lang="pt-BR" altLang="pt-BR" sz="2400" smtClean="0"/>
          </a:p>
          <a:p>
            <a:pPr eaLnBrk="1" hangingPunct="1"/>
            <a:endParaRPr lang="pt-BR" altLang="pt-BR" sz="2400" smtClean="0"/>
          </a:p>
        </p:txBody>
      </p:sp>
      <p:pic>
        <p:nvPicPr>
          <p:cNvPr id="5734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260350"/>
            <a:ext cx="461327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3458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250825" y="44450"/>
            <a:ext cx="8569325" cy="1143000"/>
          </a:xfrm>
        </p:spPr>
        <p:txBody>
          <a:bodyPr/>
          <a:lstStyle/>
          <a:p>
            <a:pPr algn="l" eaLnBrk="1" hangingPunct="1"/>
            <a:r>
              <a:rPr lang="pt-BR" altLang="pt-BR" sz="2800" b="1" dirty="0" smtClean="0">
                <a:solidFill>
                  <a:schemeClr val="tx2"/>
                </a:solidFill>
              </a:rPr>
              <a:t>Outras falhas: “poluição” na extração da imagem</a:t>
            </a:r>
          </a:p>
        </p:txBody>
      </p:sp>
      <p:sp>
        <p:nvSpPr>
          <p:cNvPr id="6144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z="2400" smtClean="0"/>
          </a:p>
          <a:p>
            <a:pPr eaLnBrk="1" hangingPunct="1"/>
            <a:endParaRPr lang="pt-BR" altLang="pt-BR" sz="2400" smtClean="0"/>
          </a:p>
        </p:txBody>
      </p:sp>
      <p:pic>
        <p:nvPicPr>
          <p:cNvPr id="61444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08063"/>
            <a:ext cx="7559675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296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l" eaLnBrk="1" hangingPunct="1"/>
            <a:r>
              <a:rPr lang="pt-BR" altLang="pt-BR" sz="3200" b="1" dirty="0" smtClean="0">
                <a:solidFill>
                  <a:schemeClr val="tx2"/>
                </a:solidFill>
              </a:rPr>
              <a:t>Outras falhas: placa escondida</a:t>
            </a:r>
          </a:p>
        </p:txBody>
      </p:sp>
      <p:sp>
        <p:nvSpPr>
          <p:cNvPr id="634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z="2400" smtClean="0"/>
          </a:p>
          <a:p>
            <a:pPr eaLnBrk="1" hangingPunct="1"/>
            <a:endParaRPr lang="pt-BR" altLang="pt-BR" sz="2400" smtClean="0"/>
          </a:p>
        </p:txBody>
      </p:sp>
      <p:pic>
        <p:nvPicPr>
          <p:cNvPr id="6349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019175"/>
            <a:ext cx="7561263" cy="5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205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302" name="Rectangle 14"/>
          <p:cNvSpPr>
            <a:spLocks noChangeArrowheads="1"/>
          </p:cNvSpPr>
          <p:nvPr/>
        </p:nvSpPr>
        <p:spPr bwMode="auto">
          <a:xfrm>
            <a:off x="323850" y="4076700"/>
            <a:ext cx="8424863" cy="15916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4582" tIns="48019" rIns="94582" bIns="480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pt-BR" altLang="pt-BR" sz="1200" b="1" dirty="0" smtClean="0">
                <a:latin typeface="+mj-lt"/>
              </a:rPr>
              <a:t>Dissertação apresentada à </a:t>
            </a:r>
            <a:r>
              <a:rPr lang="pt-BR" altLang="pt-BR" sz="1200" b="1" dirty="0">
                <a:latin typeface="+mj-lt"/>
              </a:rPr>
              <a:t>Escola Politécnica da Universidade de São Paulo </a:t>
            </a:r>
            <a:r>
              <a:rPr lang="pt-BR" altLang="pt-BR" sz="1200" b="1" dirty="0" smtClean="0">
                <a:latin typeface="+mj-lt"/>
              </a:rPr>
              <a:t>para obtenção de título de Mestre em Engenharia</a:t>
            </a:r>
            <a:endParaRPr lang="pt-BR" altLang="pt-BR" sz="1400" b="1" dirty="0">
              <a:latin typeface="+mj-lt"/>
            </a:endParaRPr>
          </a:p>
          <a:p>
            <a:pPr algn="r">
              <a:lnSpc>
                <a:spcPct val="120000"/>
              </a:lnSpc>
              <a:defRPr/>
            </a:pPr>
            <a:endParaRPr lang="pt-BR" altLang="pt-BR" sz="1400" b="1" dirty="0" smtClean="0">
              <a:latin typeface="+mj-lt"/>
            </a:endParaRPr>
          </a:p>
          <a:p>
            <a:pPr algn="r">
              <a:lnSpc>
                <a:spcPct val="120000"/>
              </a:lnSpc>
              <a:defRPr/>
            </a:pPr>
            <a:r>
              <a:rPr lang="pt-BR" altLang="pt-BR" sz="1400" b="1" dirty="0" smtClean="0">
                <a:latin typeface="+mj-lt"/>
              </a:rPr>
              <a:t>Área de Concentração:</a:t>
            </a:r>
            <a:br>
              <a:rPr lang="pt-BR" altLang="pt-BR" sz="1400" b="1" dirty="0" smtClean="0">
                <a:latin typeface="+mj-lt"/>
              </a:rPr>
            </a:br>
            <a:r>
              <a:rPr lang="pt-BR" altLang="pt-BR" sz="1400" b="1" dirty="0" smtClean="0">
                <a:latin typeface="+mj-lt"/>
              </a:rPr>
              <a:t>Engenharia </a:t>
            </a:r>
            <a:r>
              <a:rPr lang="pt-BR" altLang="pt-BR" sz="1400" b="1" dirty="0">
                <a:latin typeface="+mj-lt"/>
              </a:rPr>
              <a:t>de Transportes</a:t>
            </a:r>
            <a:r>
              <a:rPr lang="pt-BR" altLang="pt-BR" sz="1400" b="1" dirty="0" smtClean="0">
                <a:latin typeface="+mj-lt"/>
              </a:rPr>
              <a:t> </a:t>
            </a:r>
          </a:p>
          <a:p>
            <a:pPr algn="r">
              <a:lnSpc>
                <a:spcPct val="120000"/>
              </a:lnSpc>
              <a:defRPr/>
            </a:pPr>
            <a:r>
              <a:rPr lang="pt-BR" altLang="pt-BR" sz="1400" b="1" dirty="0" smtClean="0">
                <a:latin typeface="+mj-lt"/>
              </a:rPr>
              <a:t>Orientador:</a:t>
            </a:r>
            <a:br>
              <a:rPr lang="pt-BR" altLang="pt-BR" sz="1400" b="1" dirty="0" smtClean="0">
                <a:latin typeface="+mj-lt"/>
              </a:rPr>
            </a:br>
            <a:r>
              <a:rPr lang="pt-BR" altLang="pt-BR" sz="1400" b="1" dirty="0" smtClean="0">
                <a:latin typeface="+mj-lt"/>
              </a:rPr>
              <a:t>Prof. Dr. Cláudio L. Marte</a:t>
            </a:r>
            <a:endParaRPr lang="pt-BR" altLang="pt-BR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5" name="Título 3"/>
          <p:cNvSpPr>
            <a:spLocks noGrp="1"/>
          </p:cNvSpPr>
          <p:nvPr>
            <p:ph type="ctrTitle"/>
          </p:nvPr>
        </p:nvSpPr>
        <p:spPr>
          <a:xfrm>
            <a:off x="306387" y="116632"/>
            <a:ext cx="8459787" cy="1871663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pt-BR" altLang="pt-BR" sz="1800" b="1" dirty="0" smtClean="0">
                <a:solidFill>
                  <a:schemeClr val="tx2"/>
                </a:solidFill>
              </a:rPr>
              <a:t/>
            </a:r>
            <a:br>
              <a:rPr lang="pt-BR" altLang="pt-BR" sz="1800" b="1" dirty="0" smtClean="0">
                <a:solidFill>
                  <a:schemeClr val="tx2"/>
                </a:solidFill>
              </a:rPr>
            </a:br>
            <a:r>
              <a:rPr lang="pt-BR" altLang="pt-BR" sz="1400" b="1" dirty="0" smtClean="0">
                <a:solidFill>
                  <a:schemeClr val="tx2"/>
                </a:solidFill>
              </a:rPr>
              <a:t>Os sistemas de identificação veicular, em especial o reconhecimento automático de placas</a:t>
            </a:r>
            <a:r>
              <a:rPr lang="pt-BR" altLang="pt-BR" sz="1800" b="1" dirty="0" smtClean="0">
                <a:solidFill>
                  <a:schemeClr val="tx2"/>
                </a:solidFill>
              </a:rPr>
              <a:t/>
            </a:r>
            <a:br>
              <a:rPr lang="pt-BR" altLang="pt-BR" sz="1800" b="1" dirty="0" smtClean="0">
                <a:solidFill>
                  <a:schemeClr val="tx2"/>
                </a:solidFill>
              </a:rPr>
            </a:br>
            <a:r>
              <a:rPr lang="pt-BR" altLang="pt-BR" sz="1800" b="1" dirty="0" smtClean="0">
                <a:solidFill>
                  <a:schemeClr val="tx2"/>
                </a:solidFill>
              </a:rPr>
              <a:t/>
            </a:r>
            <a:br>
              <a:rPr lang="pt-BR" altLang="pt-BR" sz="1800" b="1" dirty="0" smtClean="0">
                <a:solidFill>
                  <a:schemeClr val="tx2"/>
                </a:solidFill>
              </a:rPr>
            </a:br>
            <a:r>
              <a:rPr lang="pt-BR" altLang="pt-BR" sz="1200" b="1" dirty="0" smtClean="0"/>
              <a:t>Ely Bernardi</a:t>
            </a:r>
            <a:r>
              <a:rPr lang="pt-BR" altLang="pt-BR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altLang="pt-BR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altLang="pt-BR" sz="1800" dirty="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2340425"/>
            <a:ext cx="7416824" cy="144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600" dirty="0">
              <a:solidFill>
                <a:srgbClr val="1155CC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http://www.teses.usp.br/teses/disponiveis/3/3138/tde-11052016-162646/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t-BR" alt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359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Leitura Recomendada – Aula 4 </a:t>
            </a:r>
            <a:endParaRPr 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667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endParaRPr lang="en-US" sz="2500" dirty="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DNIT – </a:t>
            </a:r>
            <a:r>
              <a:rPr lang="pt-BR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Deptº</a:t>
            </a: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Nacional de Infraestrutura de Transportes.</a:t>
            </a:r>
          </a:p>
          <a:p>
            <a:pPr lvl="1">
              <a:defRPr/>
            </a:pP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Artigo </a:t>
            </a:r>
            <a:r>
              <a:rPr lang="pt-B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DNER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/ Publicação </a:t>
            </a:r>
            <a:r>
              <a:rPr lang="pt-B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IPR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-699: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Procedimentos Básicos para Operação de Rodovias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1997</a:t>
            </a:r>
          </a:p>
          <a:p>
            <a:pPr lvl="1"/>
            <a:r>
              <a:rPr lang="pt-BR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Teste 3: para </a:t>
            </a:r>
            <a:r>
              <a:rPr lang="pt-B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ser respondido no </a:t>
            </a:r>
            <a:r>
              <a:rPr lang="pt-BR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STOA</a:t>
            </a:r>
            <a:endParaRPr lang="pt-BR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200707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9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7119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5796136" y="2204864"/>
            <a:ext cx="1584176" cy="44644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6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2400" b="1" dirty="0" smtClean="0">
                <a:solidFill>
                  <a:srgbClr val="0000CC"/>
                </a:solidFill>
              </a:rPr>
              <a:t>Serviços de emergência e apoio aos usuários: </a:t>
            </a:r>
            <a:r>
              <a:rPr lang="pt-BR" altLang="pt-BR" sz="2400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SAU </a:t>
            </a:r>
            <a:r>
              <a:rPr lang="pt-BR" altLang="pt-BR" sz="4000" dirty="0" smtClean="0"/>
              <a:t>  </a:t>
            </a:r>
          </a:p>
        </p:txBody>
      </p:sp>
      <p:pic>
        <p:nvPicPr>
          <p:cNvPr id="180226" name="Picture 5" descr="Figura_8_Sistema_de_Atendimento_ao_Usuá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36738"/>
            <a:ext cx="82073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Grp="1"/>
          </p:cNvSpPr>
          <p:nvPr>
            <p:ph type="body" idx="1"/>
          </p:nvPr>
        </p:nvSpPr>
        <p:spPr>
          <a:xfrm>
            <a:off x="179512" y="1783358"/>
            <a:ext cx="8713788" cy="4525962"/>
          </a:xfrm>
        </p:spPr>
        <p:txBody>
          <a:bodyPr/>
          <a:lstStyle/>
          <a:p>
            <a:pPr marL="363538" indent="-363538" eaLnBrk="1" hangingPunct="1">
              <a:lnSpc>
                <a:spcPct val="90000"/>
              </a:lnSpc>
            </a:pPr>
            <a:r>
              <a:rPr lang="pt-BR" altLang="pt-BR" sz="2400" dirty="0" smtClean="0">
                <a:solidFill>
                  <a:srgbClr val="0066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WILLIAMS, Bob. </a:t>
            </a:r>
            <a:r>
              <a:rPr lang="pt-BR" altLang="pt-BR" sz="24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Intelligent</a:t>
            </a:r>
            <a:r>
              <a:rPr lang="pt-BR" altLang="pt-BR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24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Transport</a:t>
            </a:r>
            <a:r>
              <a:rPr lang="pt-BR" altLang="pt-BR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Systems Standards</a:t>
            </a:r>
            <a:r>
              <a:rPr lang="pt-BR" altLang="pt-BR" sz="2400" dirty="0" smtClean="0">
                <a:solidFill>
                  <a:srgbClr val="0066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pt-BR" altLang="pt-BR" sz="2400" dirty="0" err="1" smtClean="0">
                <a:solidFill>
                  <a:srgbClr val="0066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Artech</a:t>
            </a:r>
            <a:r>
              <a:rPr lang="pt-BR" altLang="pt-BR" sz="2400" dirty="0" smtClean="0">
                <a:solidFill>
                  <a:srgbClr val="0066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2400" dirty="0" err="1" smtClean="0">
                <a:solidFill>
                  <a:srgbClr val="0066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House</a:t>
            </a:r>
            <a:r>
              <a:rPr lang="pt-BR" altLang="pt-BR" sz="2400" dirty="0" smtClean="0">
                <a:solidFill>
                  <a:srgbClr val="0066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2008. [e-book]</a:t>
            </a:r>
          </a:p>
          <a:p>
            <a:pPr marL="363538" indent="-363538">
              <a:lnSpc>
                <a:spcPct val="90000"/>
              </a:lnSpc>
            </a:pPr>
            <a:r>
              <a:rPr lang="pt-BR" altLang="pt-BR" sz="2400" dirty="0" smtClean="0">
                <a:solidFill>
                  <a:srgbClr val="0000CC"/>
                </a:solidFill>
                <a:latin typeface="Arial" panose="020B0604020202020204" pitchFamily="34" charset="0"/>
              </a:rPr>
              <a:t>AUSTROADS. </a:t>
            </a:r>
            <a:r>
              <a:rPr lang="pt-BR" altLang="pt-BR" sz="2400" b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Defining</a:t>
            </a:r>
            <a:r>
              <a:rPr lang="pt-BR" altLang="pt-BR" sz="24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400" b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Applicability</a:t>
            </a:r>
            <a:r>
              <a:rPr lang="pt-BR" altLang="pt-BR" sz="24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400" b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of</a:t>
            </a:r>
            <a:r>
              <a:rPr lang="pt-BR" altLang="pt-BR" sz="24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400" b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International</a:t>
            </a:r>
            <a:r>
              <a:rPr lang="pt-BR" altLang="pt-BR" sz="24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Standards for </a:t>
            </a:r>
            <a:r>
              <a:rPr lang="pt-BR" altLang="pt-BR" sz="2400" b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Intelligent</a:t>
            </a:r>
            <a:r>
              <a:rPr lang="pt-BR" altLang="pt-BR" sz="24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400" b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Transport</a:t>
            </a:r>
            <a:r>
              <a:rPr lang="pt-BR" altLang="pt-BR" sz="24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Systems (ITS).</a:t>
            </a:r>
            <a:r>
              <a:rPr lang="pt-BR" altLang="pt-BR" sz="2400" dirty="0" smtClean="0">
                <a:solidFill>
                  <a:srgbClr val="0000CC"/>
                </a:solidFill>
                <a:latin typeface="Arial" panose="020B0604020202020204" pitchFamily="34" charset="0"/>
              </a:rPr>
              <a:t> AP-R338/10. 2010</a:t>
            </a:r>
            <a:r>
              <a:rPr lang="pt-BR" altLang="pt-BR" sz="2400" dirty="0" smtClean="0">
                <a:solidFill>
                  <a:srgbClr val="333300"/>
                </a:solidFill>
                <a:latin typeface="Arial" panose="020B0604020202020204" pitchFamily="34" charset="0"/>
              </a:rPr>
              <a:t>.</a:t>
            </a:r>
          </a:p>
          <a:p>
            <a:pPr marL="363538" indent="-363538">
              <a:lnSpc>
                <a:spcPct val="90000"/>
              </a:lnSpc>
            </a:pPr>
            <a:r>
              <a:rPr lang="pt-BR" altLang="pt-BR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BAZZAN, Ana L. C.; KLUGL, </a:t>
            </a:r>
            <a:r>
              <a:rPr lang="pt-BR" altLang="pt-BR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Franziska</a:t>
            </a:r>
            <a:r>
              <a:rPr lang="pt-BR" altLang="pt-BR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Sistemas Inteligentes de Transporte e Tráfego: uma abordagem de Tecnologia da Informação</a:t>
            </a:r>
            <a:r>
              <a:rPr lang="pt-BR" altLang="pt-BR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. Congresso da Sociedade Brasileira de Computação (SBC), 2007.</a:t>
            </a:r>
          </a:p>
          <a:p>
            <a:pPr marL="363538" indent="-363538" algn="just">
              <a:lnSpc>
                <a:spcPct val="90000"/>
              </a:lnSpc>
            </a:pPr>
            <a:r>
              <a:rPr lang="pt-PT" altLang="pt-BR" sz="2400" b="1" dirty="0" smtClean="0">
                <a:latin typeface="Arial" panose="020B0604020202020204" pitchFamily="34" charset="0"/>
              </a:rPr>
              <a:t>MARTE</a:t>
            </a:r>
            <a:r>
              <a:rPr lang="pt-PT" altLang="pt-BR" sz="2400" dirty="0" smtClean="0">
                <a:latin typeface="Arial" panose="020B0604020202020204" pitchFamily="34" charset="0"/>
              </a:rPr>
              <a:t>, Claudio Luiz. </a:t>
            </a:r>
            <a:r>
              <a:rPr lang="pt-PT" altLang="pt-BR" sz="24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pt-PT" altLang="pt-BR" sz="2400" b="1" dirty="0" smtClean="0">
                <a:latin typeface="Arial" panose="020B0604020202020204" pitchFamily="34" charset="0"/>
              </a:rPr>
              <a:t>Sistemas Computacionais Distribuídos aplicados em Automação dos Transportes”. </a:t>
            </a:r>
            <a:r>
              <a:rPr lang="pt-PT" altLang="pt-BR" sz="2400" dirty="0" smtClean="0">
                <a:latin typeface="Arial" panose="020B0604020202020204" pitchFamily="34" charset="0"/>
              </a:rPr>
              <a:t>Tese de Doutorado -  Escola Politécnica da Universidade de São Paulo (EPUSP), 2000.</a:t>
            </a:r>
            <a:endParaRPr lang="es-ES" altLang="pt-BR" sz="2400" dirty="0" smtClean="0">
              <a:latin typeface="Arial" panose="020B0604020202020204" pitchFamily="34" charset="0"/>
            </a:endParaRPr>
          </a:p>
          <a:p>
            <a:pPr marL="363538" indent="-363538">
              <a:lnSpc>
                <a:spcPct val="90000"/>
              </a:lnSpc>
            </a:pPr>
            <a:endParaRPr lang="pt-BR" altLang="pt-BR" sz="1800" dirty="0" smtClean="0">
              <a:latin typeface="Arial" panose="020B0604020202020204" pitchFamily="34" charset="0"/>
            </a:endParaRPr>
          </a:p>
        </p:txBody>
      </p:sp>
      <p:sp>
        <p:nvSpPr>
          <p:cNvPr id="1536003" name="Rectangle 3"/>
          <p:cNvSpPr>
            <a:spLocks noChangeArrowheads="1"/>
          </p:cNvSpPr>
          <p:nvPr/>
        </p:nvSpPr>
        <p:spPr bwMode="auto">
          <a:xfrm>
            <a:off x="250825" y="274638"/>
            <a:ext cx="8642350" cy="777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pt-BR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Bibliografia</a:t>
            </a:r>
            <a:endParaRPr lang="pt-BR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/>
          </p:cNvSpPr>
          <p:nvPr>
            <p:ph type="body" idx="1"/>
          </p:nvPr>
        </p:nvSpPr>
        <p:spPr>
          <a:xfrm>
            <a:off x="250825" y="1557338"/>
            <a:ext cx="8713788" cy="4525962"/>
          </a:xfrm>
        </p:spPr>
        <p:txBody>
          <a:bodyPr/>
          <a:lstStyle/>
          <a:p>
            <a:pPr marL="363538" indent="-363538">
              <a:lnSpc>
                <a:spcPct val="80000"/>
              </a:lnSpc>
            </a:pPr>
            <a:r>
              <a:rPr lang="pt-BR" altLang="pt-BR" sz="2000" smtClean="0">
                <a:latin typeface="Arial" panose="020B0604020202020204" pitchFamily="34" charset="0"/>
              </a:rPr>
              <a:t>MELO, Adriana Cristina de, SILVA, André Luiz; MARTE, Claudio Luiz</a:t>
            </a:r>
            <a:r>
              <a:rPr lang="pt-BR" altLang="pt-BR" sz="2000" smtClean="0">
                <a:solidFill>
                  <a:srgbClr val="FF0000"/>
                </a:solidFill>
                <a:latin typeface="Arial" panose="020B0604020202020204" pitchFamily="34" charset="0"/>
              </a:rPr>
              <a:t>; </a:t>
            </a:r>
            <a:r>
              <a:rPr lang="pt-BR" altLang="pt-BR" sz="2000" smtClean="0">
                <a:latin typeface="Arial" panose="020B0604020202020204" pitchFamily="34" charset="0"/>
              </a:rPr>
              <a:t>FERREIRA, Maria Rosilene, SASSI, Renato José; FERREIRA, Ricardo Pinto</a:t>
            </a:r>
            <a:r>
              <a:rPr lang="pt-BR" altLang="pt-BR" sz="2800" smtClean="0">
                <a:latin typeface="Arial" panose="020B0604020202020204" pitchFamily="34" charset="0"/>
              </a:rPr>
              <a:t>. </a:t>
            </a:r>
            <a:r>
              <a:rPr lang="pt-BR" altLang="pt-BR" sz="2000" b="1" smtClean="0">
                <a:solidFill>
                  <a:srgbClr val="FF0000"/>
                </a:solidFill>
                <a:latin typeface="Arial" panose="020B0604020202020204" pitchFamily="34" charset="0"/>
              </a:rPr>
              <a:t>Aplicação de Técnicas da Inteligência Artificial para obtenção de Indicadores de Desempenho como Medida de Qualidade em Rodovias Concessionadas</a:t>
            </a:r>
            <a:r>
              <a:rPr lang="pt-BR" altLang="pt-BR" sz="2000" b="1" smtClean="0">
                <a:latin typeface="Arial" panose="020B0604020202020204" pitchFamily="34" charset="0"/>
              </a:rPr>
              <a:t>.</a:t>
            </a:r>
            <a:r>
              <a:rPr lang="pt-BR" altLang="pt-BR" sz="20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smtClean="0">
                <a:solidFill>
                  <a:srgbClr val="0000CC"/>
                </a:solidFill>
                <a:latin typeface="Arial" panose="020B0604020202020204" pitchFamily="34" charset="0"/>
              </a:rPr>
              <a:t>3º Salão de Inovação ABCR (Associação Brasileira de Concessionárias de Rodovias</a:t>
            </a:r>
            <a:r>
              <a:rPr lang="pt-BR" altLang="pt-BR" sz="2000" smtClean="0">
                <a:latin typeface="Arial" panose="020B0604020202020204" pitchFamily="34" charset="0"/>
              </a:rPr>
              <a:t>. 7º Congresso Brasileiro de Rodovias e Concessões (CBR&amp;C). Foz do Iguaçu, 2011.</a:t>
            </a:r>
          </a:p>
          <a:p>
            <a:pPr marL="363538" indent="-363538">
              <a:lnSpc>
                <a:spcPct val="80000"/>
              </a:lnSpc>
            </a:pPr>
            <a:r>
              <a:rPr lang="es-ES" altLang="pt-BR" sz="2000" smtClean="0">
                <a:latin typeface="Arial" panose="020B0604020202020204" pitchFamily="34" charset="0"/>
              </a:rPr>
              <a:t>SALETA, Alex; MARTE, Claudio L.; FERREIRA, Maria R.; GOUVEIA, Rui F. N.; FONTES, Suelane G. </a:t>
            </a:r>
            <a:r>
              <a:rPr lang="es-ES" altLang="pt-BR" sz="2000" b="1" smtClean="0">
                <a:solidFill>
                  <a:srgbClr val="FF0000"/>
                </a:solidFill>
                <a:latin typeface="Arial" panose="020B0604020202020204" pitchFamily="34" charset="0"/>
              </a:rPr>
              <a:t>SYSTEM FOR CONTROLLING ACTIVITIES OF HIGHWAYS CONCESSIONARIES</a:t>
            </a:r>
            <a:r>
              <a:rPr lang="es-ES" altLang="pt-BR" sz="2000" smtClean="0">
                <a:latin typeface="Arial" panose="020B0604020202020204" pitchFamily="34" charset="0"/>
              </a:rPr>
              <a:t>. </a:t>
            </a:r>
            <a:r>
              <a:rPr lang="en-US" altLang="pt-BR" sz="2000" smtClean="0">
                <a:latin typeface="Arial" panose="020B0604020202020204" pitchFamily="34" charset="0"/>
              </a:rPr>
              <a:t>In: 12th World Conference on Transport Research (WCTR). Lisboa – Portugal, 2010.</a:t>
            </a:r>
            <a:r>
              <a:rPr lang="pt-BR" altLang="pt-BR" sz="3300" smtClean="0">
                <a:latin typeface="Arial" panose="020B0604020202020204" pitchFamily="34" charset="0"/>
              </a:rPr>
              <a:t> </a:t>
            </a:r>
          </a:p>
          <a:p>
            <a:pPr marL="363538" indent="-363538">
              <a:lnSpc>
                <a:spcPct val="80000"/>
              </a:lnSpc>
            </a:pPr>
            <a:r>
              <a:rPr lang="pt-BR" altLang="pt-BR" sz="2000" smtClean="0">
                <a:latin typeface="Arial" panose="020B0604020202020204" pitchFamily="34" charset="0"/>
              </a:rPr>
              <a:t>SALETA, Alex; MARTE, Claudio L.; FERREIRA, Maria R.; GOUVEIA, Rui F. N.; FONTES, Suelane G. </a:t>
            </a:r>
            <a:r>
              <a:rPr lang="pt-BR" altLang="pt-BR" sz="2000" b="1" smtClean="0">
                <a:solidFill>
                  <a:srgbClr val="FF0000"/>
                </a:solidFill>
                <a:latin typeface="Arial" panose="020B0604020202020204" pitchFamily="34" charset="0"/>
              </a:rPr>
              <a:t>SISTEMA DE SOPORTE A LAS ACTIVIDADES DE FISCALIZACIÓN DE CARRETERAS CONCESIONADAS</a:t>
            </a:r>
            <a:r>
              <a:rPr lang="pt-BR" altLang="pt-BR" sz="2000" smtClean="0">
                <a:latin typeface="Arial" panose="020B0604020202020204" pitchFamily="34" charset="0"/>
              </a:rPr>
              <a:t>. </a:t>
            </a:r>
            <a:r>
              <a:rPr lang="es-ES" altLang="pt-BR" sz="2000" smtClean="0">
                <a:latin typeface="Arial" panose="020B0604020202020204" pitchFamily="34" charset="0"/>
              </a:rPr>
              <a:t>In: XV Congreso Argentino de Vialidad y Tránsito - VIII Congreso Internacional ITS, Mar del Plata - Argentina, 2009.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250825" y="274638"/>
            <a:ext cx="8642350" cy="777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pt-BR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Bibliografia complementar</a:t>
            </a:r>
            <a:endParaRPr lang="pt-BR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67464" cy="990600"/>
          </a:xfrm>
        </p:spPr>
        <p:txBody>
          <a:bodyPr/>
          <a:lstStyle/>
          <a:p>
            <a:pPr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PTR5917 – ITS</a:t>
            </a:r>
          </a:p>
        </p:txBody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8153400" cy="4525963"/>
          </a:xfrm>
        </p:spPr>
        <p:txBody>
          <a:bodyPr/>
          <a:lstStyle/>
          <a:p>
            <a:pPr>
              <a:defRPr/>
            </a:pPr>
            <a:r>
              <a:rPr lang="pt-BR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Profº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Claudio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L. Marte</a:t>
            </a:r>
          </a:p>
          <a:p>
            <a:pPr lvl="1">
              <a:defRPr/>
            </a:pPr>
            <a:r>
              <a:rPr lang="pt-B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Tel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(Poli): [11] 3091-9983</a:t>
            </a:r>
          </a:p>
          <a:p>
            <a:pPr lvl="1">
              <a:defRPr/>
            </a:pPr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E-mail: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claudio.marte@usp.br</a:t>
            </a: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Profº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Leopoldo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R. </a:t>
            </a:r>
            <a:r>
              <a:rPr lang="pt-B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Yoshioka</a:t>
            </a:r>
            <a:endParaRPr lang="pt-B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Tel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(Poli): [11] 3091-5536</a:t>
            </a:r>
          </a:p>
          <a:p>
            <a:pPr lvl="1"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E-mail: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lryoshioka@gmail.com</a:t>
            </a:r>
            <a:endParaRPr lang="pt-B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Profº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Caio Fernando Fontana </a:t>
            </a:r>
          </a:p>
          <a:p>
            <a:pPr lvl="1"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E-mail: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caioffontana@unifesp.br</a:t>
            </a: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pt-BR" sz="2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STOA:</a:t>
            </a:r>
          </a:p>
          <a:p>
            <a:pPr lvl="1">
              <a:defRPr/>
            </a:pP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PTR5917_2016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pt-BR" sz="2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04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alt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Leitura Complementar – </a:t>
            </a:r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Aula </a:t>
            </a:r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 </a:t>
            </a:r>
            <a:endParaRPr lang="en-US" altLang="pt-BR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51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PIARC Committee on Intelligent Transport. </a:t>
            </a:r>
            <a:r>
              <a:rPr lang="en-US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ITS Handbook 2000 – Recommendations from the World Road Association (PIARC)</a:t>
            </a:r>
            <a:r>
              <a:rPr lang="en-US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. Boston, Mass.: 1999. 434p.</a:t>
            </a:r>
            <a:endParaRPr lang="en-US" altLang="pt-BR" sz="2500" dirty="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endParaRPr lang="en-US" altLang="pt-BR" sz="2500" dirty="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pt-BR" alt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ANTP – Associação Nacional de Transportes Públicos. </a:t>
            </a:r>
            <a:r>
              <a:rPr lang="pt-BR" altLang="pt-B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Sistemas Inteligentes de Transportes</a:t>
            </a:r>
            <a:r>
              <a:rPr lang="pt-BR" alt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Série Cadernos Técnicos – Volume 8. São Paulo. Maio de 2012.</a:t>
            </a:r>
          </a:p>
          <a:p>
            <a:pPr lvl="1"/>
            <a:r>
              <a:rPr lang="pt-BR" alt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Artigo 8: ITS em Rodovias Brasileiras</a:t>
            </a:r>
          </a:p>
        </p:txBody>
      </p:sp>
      <p:sp>
        <p:nvSpPr>
          <p:cNvPr id="1551364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9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Leitura Recomendada – Aula 4 </a:t>
            </a:r>
            <a:endParaRPr 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667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endParaRPr lang="en-US" sz="2500" dirty="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DNIT – </a:t>
            </a:r>
            <a:r>
              <a:rPr lang="pt-BR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Deptº</a:t>
            </a: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Nacional de Infraestrutura de Transportes.</a:t>
            </a:r>
          </a:p>
          <a:p>
            <a:pPr lvl="1">
              <a:defRPr/>
            </a:pP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Artigo </a:t>
            </a:r>
            <a:r>
              <a:rPr lang="pt-B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DNER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/ Publicação </a:t>
            </a:r>
            <a:r>
              <a:rPr lang="pt-B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IPR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-699: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Procedimentos Básicos para Operação de Rodovias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1997</a:t>
            </a:r>
          </a:p>
          <a:p>
            <a:pPr lvl="1"/>
            <a:r>
              <a:rPr lang="pt-BR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Teste 3: para </a:t>
            </a:r>
            <a:r>
              <a:rPr lang="pt-B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ser respondido no STOA até </a:t>
            </a:r>
            <a:r>
              <a:rPr lang="pt-BR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5/9</a:t>
            </a:r>
          </a:p>
          <a:p>
            <a:pPr lvl="1"/>
            <a:r>
              <a:rPr lang="pt-BR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Idem para Teste 2</a:t>
            </a:r>
            <a:endParaRPr lang="pt-BR" sz="2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0707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6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8800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Ger. Tráfego em Rodovias:</a:t>
            </a:r>
            <a:br>
              <a:rPr lang="pt-BR" alt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b="1" dirty="0" smtClean="0"/>
              <a:t>Natureza da aplicação (Histórico)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400" dirty="0" smtClean="0">
                <a:latin typeface="Arial" panose="020B0604020202020204" pitchFamily="34" charset="0"/>
              </a:rPr>
              <a:t>Ao final da década de 90 a matriz de transportes brasileira já estava consolidada com o modal rodoviário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 smtClean="0">
                <a:latin typeface="Arial" panose="020B0604020202020204" pitchFamily="34" charset="0"/>
              </a:rPr>
              <a:t>Principal meio de transporte de pessoas e representando (atualmente) cerca de 58% do transporte de carga</a:t>
            </a:r>
          </a:p>
          <a:p>
            <a:pPr>
              <a:lnSpc>
                <a:spcPct val="90000"/>
              </a:lnSpc>
            </a:pPr>
            <a:r>
              <a:rPr lang="pt-BR" altLang="pt-BR" sz="2300" dirty="0" smtClean="0">
                <a:latin typeface="Arial" panose="020B0604020202020204" pitchFamily="34" charset="0"/>
              </a:rPr>
              <a:t>Neste momento ocorreu a concessão à iniciativa privada das primeiras rodovias</a:t>
            </a:r>
          </a:p>
          <a:p>
            <a:pPr lvl="1"/>
            <a:r>
              <a:rPr lang="pt-BR" altLang="pt-BR" sz="2100" dirty="0" smtClean="0">
                <a:latin typeface="Arial" panose="020B0604020202020204" pitchFamily="34" charset="0"/>
              </a:rPr>
              <a:t>A necessidade destas concessões foi um reflexo da limitação do Estado em fazer investimentos na </a:t>
            </a:r>
            <a:r>
              <a:rPr lang="pt-BR" altLang="pt-BR" sz="2100" dirty="0" err="1" smtClean="0">
                <a:latin typeface="Arial" panose="020B0604020202020204" pitchFamily="34" charset="0"/>
              </a:rPr>
              <a:t>infra-estrutura</a:t>
            </a:r>
            <a:r>
              <a:rPr lang="pt-BR" altLang="pt-BR" sz="2100" dirty="0" smtClean="0">
                <a:latin typeface="Arial" panose="020B0604020202020204" pitchFamily="34" charset="0"/>
              </a:rPr>
              <a:t> rodoviária</a:t>
            </a:r>
          </a:p>
          <a:p>
            <a:pPr lvl="2">
              <a:lnSpc>
                <a:spcPct val="90000"/>
              </a:lnSpc>
            </a:pPr>
            <a:r>
              <a:rPr lang="pt-BR" altLang="pt-BR" sz="1700" dirty="0" smtClean="0">
                <a:latin typeface="Arial" panose="020B0604020202020204" pitchFamily="34" charset="0"/>
              </a:rPr>
              <a:t>Visando acompanhar o aumento vertiginoso do número de veículos</a:t>
            </a:r>
          </a:p>
          <a:p>
            <a:r>
              <a:rPr lang="pt-BR" altLang="pt-BR" sz="2400" dirty="0" smtClean="0">
                <a:latin typeface="Arial" panose="020B0604020202020204" pitchFamily="34" charset="0"/>
              </a:rPr>
              <a:t>Este cenário contribuía, fortemente, com o número de acidentes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 smtClean="0">
                <a:latin typeface="Arial" panose="020B0604020202020204" pitchFamily="34" charset="0"/>
              </a:rPr>
              <a:t>Refletindo na segurança do usuário e dos pedestres que utilizavam estas rodovias</a:t>
            </a:r>
          </a:p>
        </p:txBody>
      </p:sp>
    </p:spTree>
    <p:extLst>
      <p:ext uri="{BB962C8B-B14F-4D97-AF65-F5344CB8AC3E}">
        <p14:creationId xmlns:p14="http://schemas.microsoft.com/office/powerpoint/2010/main" val="41629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Ger. Tráfego em Rodovias:</a:t>
            </a:r>
            <a:br>
              <a:rPr lang="pt-BR" alt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b="1" dirty="0" smtClean="0"/>
              <a:t>Natureza da aplicação (Histórico)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997450"/>
          </a:xfrm>
        </p:spPr>
        <p:txBody>
          <a:bodyPr/>
          <a:lstStyle/>
          <a:p>
            <a:pPr algn="just"/>
            <a:r>
              <a:rPr lang="pt-BR" altLang="pt-BR" sz="2400" smtClean="0"/>
              <a:t>Era necessária a busca de soluções que pudessem aumentar a segurança dos usuários das rodovias</a:t>
            </a:r>
          </a:p>
          <a:p>
            <a:r>
              <a:rPr lang="pt-BR" altLang="pt-BR" sz="2400" smtClean="0"/>
              <a:t>Desta necessidade e também pela busca em </a:t>
            </a:r>
            <a:r>
              <a:rPr lang="pt-BR" altLang="pt-BR" sz="2400" u="sng" smtClean="0">
                <a:solidFill>
                  <a:srgbClr val="FF0000"/>
                </a:solidFill>
              </a:rPr>
              <a:t>melhor operá-las</a:t>
            </a:r>
            <a:r>
              <a:rPr lang="pt-BR" altLang="pt-BR" sz="2400" smtClean="0"/>
              <a:t> surgiu o interesse na </a:t>
            </a:r>
            <a:r>
              <a:rPr lang="pt-BR" altLang="pt-BR" sz="2400" smtClean="0">
                <a:solidFill>
                  <a:srgbClr val="FF0000"/>
                </a:solidFill>
              </a:rPr>
              <a:t>utilização de tecnologias aplicadas à gestão de rodovias</a:t>
            </a:r>
          </a:p>
          <a:p>
            <a:pPr algn="just"/>
            <a:r>
              <a:rPr lang="pt-BR" altLang="pt-BR" sz="2400" smtClean="0"/>
              <a:t>Conforme o ITS Handbook 2000, o sistema inteligente de transporte compreende uma larga gama de ferramentas para um gerenciamento das redes de transportes</a:t>
            </a:r>
          </a:p>
          <a:p>
            <a:pPr lvl="1" algn="just"/>
            <a:r>
              <a:rPr lang="pt-BR" altLang="pt-BR" sz="2000" smtClean="0"/>
              <a:t>As ferramentas são baseadas em três características fundamentais: informação, comunicação e integração</a:t>
            </a:r>
          </a:p>
          <a:p>
            <a:pPr lvl="1" algn="just"/>
            <a:r>
              <a:rPr lang="pt-BR" altLang="pt-BR" sz="2000" smtClean="0"/>
              <a:t>A aquisição, processamento, integração e disponibilização da informação formam o coração dos sistemas ITS</a:t>
            </a:r>
          </a:p>
        </p:txBody>
      </p:sp>
    </p:spTree>
    <p:extLst>
      <p:ext uri="{BB962C8B-B14F-4D97-AF65-F5344CB8AC3E}">
        <p14:creationId xmlns:p14="http://schemas.microsoft.com/office/powerpoint/2010/main" val="16433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algn="ctr">
              <a:defRPr/>
            </a:pPr>
            <a:r>
              <a:rPr lang="pt-B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Fundamentos de ITS</a:t>
            </a:r>
          </a:p>
        </p:txBody>
      </p:sp>
      <p:sp>
        <p:nvSpPr>
          <p:cNvPr id="205827" name="Rectangle 3"/>
          <p:cNvSpPr>
            <a:spLocks noGrp="1"/>
          </p:cNvSpPr>
          <p:nvPr>
            <p:ph type="subTitle" idx="1"/>
          </p:nvPr>
        </p:nvSpPr>
        <p:spPr>
          <a:xfrm>
            <a:off x="611188" y="2205038"/>
            <a:ext cx="7921625" cy="38163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sz="4000" b="1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AHS</a:t>
            </a:r>
            <a:endParaRPr lang="pt-BR" sz="7300" smtClean="0">
              <a:solidFill>
                <a:srgbClr val="006666"/>
              </a:solidFill>
            </a:endParaRPr>
          </a:p>
          <a:p>
            <a:pPr marL="366713" lvl="1" eaLnBrk="1" hangingPunct="1">
              <a:lnSpc>
                <a:spcPct val="90000"/>
              </a:lnSpc>
              <a:defRPr/>
            </a:pPr>
            <a:endParaRPr lang="pt-BR" sz="3700" b="1" smtClean="0">
              <a:solidFill>
                <a:srgbClr val="333300"/>
              </a:solidFill>
              <a:cs typeface="Times New Roman" pitchFamily="18" charset="0"/>
            </a:endParaRPr>
          </a:p>
          <a:p>
            <a:pPr marL="366713" lvl="1" eaLnBrk="1" hangingPunct="1">
              <a:lnSpc>
                <a:spcPct val="90000"/>
              </a:lnSpc>
              <a:defRPr/>
            </a:pPr>
            <a:r>
              <a:rPr lang="pt-BR" sz="2900" b="1" smtClean="0">
                <a:solidFill>
                  <a:srgbClr val="333300"/>
                </a:solidFill>
                <a:cs typeface="Times New Roman" pitchFamily="18" charset="0"/>
              </a:rPr>
              <a:t>Gerenciamento de Tráfego em Rodovias </a:t>
            </a:r>
          </a:p>
          <a:p>
            <a:pPr marL="685800" lvl="2" eaLnBrk="1" hangingPunct="1">
              <a:lnSpc>
                <a:spcPct val="90000"/>
              </a:lnSpc>
              <a:defRPr/>
            </a:pPr>
            <a:endParaRPr lang="en-US" sz="3200" smtClean="0">
              <a:solidFill>
                <a:srgbClr val="0000CC"/>
              </a:solidFill>
            </a:endParaRPr>
          </a:p>
          <a:p>
            <a:pPr marL="685800" lvl="2" eaLnBrk="1" hangingPunct="1">
              <a:lnSpc>
                <a:spcPct val="90000"/>
              </a:lnSpc>
              <a:defRPr/>
            </a:pPr>
            <a:r>
              <a:rPr lang="en-US" sz="3200" smtClean="0">
                <a:solidFill>
                  <a:srgbClr val="0000CC"/>
                </a:solidFill>
              </a:rPr>
              <a:t>AHS: Advanced Highway </a:t>
            </a:r>
            <a:r>
              <a:rPr lang="en-US" sz="3200" u="sng" smtClean="0">
                <a:solidFill>
                  <a:srgbClr val="0000CC"/>
                </a:solidFill>
              </a:rPr>
              <a:t>Services</a:t>
            </a:r>
            <a:endParaRPr lang="pt-BR" sz="4000" u="sng" smtClean="0">
              <a:solidFill>
                <a:srgbClr val="3333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4000" b="1" smtClean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4000" b="1" smtClean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Ger. Tráfego em Rodovias:</a:t>
            </a:r>
            <a:br>
              <a:rPr lang="pt-BR" alt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000" b="1" dirty="0" smtClean="0"/>
              <a:t>Natureza da aplicação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5257800"/>
          </a:xfrm>
        </p:spPr>
        <p:txBody>
          <a:bodyPr/>
          <a:lstStyle/>
          <a:p>
            <a:pPr algn="just"/>
            <a:r>
              <a:rPr lang="pt-BR" altLang="pt-BR" sz="3300" dirty="0"/>
              <a:t>Resolução nº 3.323 </a:t>
            </a:r>
            <a:r>
              <a:rPr lang="pt-BR" altLang="pt-BR" sz="3300" dirty="0" smtClean="0"/>
              <a:t>- </a:t>
            </a:r>
            <a:r>
              <a:rPr lang="pt-BR" altLang="pt-BR" sz="3300" dirty="0"/>
              <a:t>ANTT (</a:t>
            </a:r>
            <a:r>
              <a:rPr lang="pt-BR" altLang="pt-BR" sz="2800" dirty="0"/>
              <a:t>Agência Nacional de Transportes Terrestres</a:t>
            </a:r>
            <a:r>
              <a:rPr lang="pt-BR" altLang="pt-BR" sz="3300" dirty="0"/>
              <a:t>) </a:t>
            </a:r>
            <a:endParaRPr lang="pt-BR" altLang="pt-BR" sz="3300" dirty="0" smtClean="0"/>
          </a:p>
          <a:p>
            <a:pPr lvl="1" algn="just"/>
            <a:r>
              <a:rPr lang="pt-BR" altLang="pt-BR" sz="3000" dirty="0" smtClean="0"/>
              <a:t> Necessidade de regulamentar a utilização de sistemas de monitoramento de tráfego e gestão das rodovias federais concedidas</a:t>
            </a:r>
          </a:p>
          <a:p>
            <a:pPr lvl="1" algn="just"/>
            <a:r>
              <a:rPr lang="pt-BR" altLang="pt-BR" sz="3000" dirty="0" smtClean="0"/>
              <a:t>Padronização da troca de informações entre equipamentos</a:t>
            </a:r>
          </a:p>
          <a:p>
            <a:pPr lvl="1" algn="just"/>
            <a:r>
              <a:rPr lang="pt-BR" altLang="pt-BR" sz="3000" dirty="0" smtClean="0"/>
              <a:t>Resolução nº 3.323 : estabelece normas para a utilização de equipamentos ITS</a:t>
            </a: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2145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Ger. Tráfego em Rodovias:</a:t>
            </a:r>
            <a:br>
              <a:rPr lang="pt-BR" alt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000" b="1" dirty="0" smtClean="0"/>
              <a:t>Natureza da aplicação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5257800"/>
          </a:xfrm>
        </p:spPr>
        <p:txBody>
          <a:bodyPr/>
          <a:lstStyle/>
          <a:p>
            <a:pPr algn="just"/>
            <a:r>
              <a:rPr lang="pt-BR" altLang="pt-BR" sz="3300" dirty="0" smtClean="0"/>
              <a:t>Essa resolução definiu ITS como:</a:t>
            </a:r>
            <a:endParaRPr lang="pt-BR" altLang="pt-BR" dirty="0" smtClean="0"/>
          </a:p>
          <a:p>
            <a:pPr lvl="1" algn="just"/>
            <a:r>
              <a:rPr lang="pt-BR" altLang="pt-BR" dirty="0" smtClean="0"/>
              <a:t>conjunto de equipamentos e sistemas de monitoramento de tráfego utilizados nas rodovias federais concedidas, desde:</a:t>
            </a:r>
          </a:p>
          <a:p>
            <a:pPr lvl="2" algn="just"/>
            <a:r>
              <a:rPr lang="pt-BR" altLang="pt-BR" dirty="0" smtClean="0">
                <a:solidFill>
                  <a:srgbClr val="FF0000"/>
                </a:solidFill>
              </a:rPr>
              <a:t>equipamentos e sistemas de coleta de dados, monitoramento e sensoriamento</a:t>
            </a:r>
            <a:endParaRPr lang="pt-BR" altLang="pt-BR" dirty="0" smtClean="0"/>
          </a:p>
          <a:p>
            <a:pPr lvl="2" algn="just"/>
            <a:r>
              <a:rPr lang="pt-BR" altLang="pt-BR" dirty="0" smtClean="0">
                <a:solidFill>
                  <a:srgbClr val="FF0000"/>
                </a:solidFill>
              </a:rPr>
              <a:t>equipamentos e sistemas de monitoração de tráfego instalados em postos de operação e fiscalização</a:t>
            </a:r>
          </a:p>
          <a:p>
            <a:pPr lvl="2" algn="just"/>
            <a:r>
              <a:rPr lang="pt-BR" altLang="pt-BR" dirty="0" smtClean="0"/>
              <a:t>equipamentos e sistemas instalados nos </a:t>
            </a:r>
            <a:r>
              <a:rPr lang="pt-BR" altLang="pt-BR" dirty="0" smtClean="0">
                <a:solidFill>
                  <a:srgbClr val="FF0000"/>
                </a:solidFill>
              </a:rPr>
              <a:t>Centros de Controle Operacional</a:t>
            </a:r>
            <a:r>
              <a:rPr lang="pt-BR" altLang="pt-BR" dirty="0" smtClean="0"/>
              <a:t> das concessionárias</a:t>
            </a:r>
          </a:p>
          <a:p>
            <a:pPr lvl="3" algn="just"/>
            <a:r>
              <a:rPr lang="pt-BR" altLang="pt-BR" dirty="0" smtClean="0"/>
              <a:t>sejam eles de coleta de dados ou de gestão operacional</a:t>
            </a:r>
          </a:p>
          <a:p>
            <a:pPr lvl="2" algn="just"/>
            <a:r>
              <a:rPr lang="pt-BR" altLang="pt-BR" dirty="0" smtClean="0">
                <a:solidFill>
                  <a:srgbClr val="FF0000"/>
                </a:solidFill>
              </a:rPr>
              <a:t>demais Centros de Controle</a:t>
            </a:r>
            <a:r>
              <a:rPr lang="pt-BR" altLang="pt-BR" dirty="0" smtClean="0"/>
              <a:t> com os quais esses sistemas trocam informações</a:t>
            </a:r>
          </a:p>
        </p:txBody>
      </p:sp>
    </p:spTree>
    <p:extLst>
      <p:ext uri="{BB962C8B-B14F-4D97-AF65-F5344CB8AC3E}">
        <p14:creationId xmlns:p14="http://schemas.microsoft.com/office/powerpoint/2010/main" val="29291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z="2000" b="1" dirty="0" smtClean="0">
                <a:solidFill>
                  <a:srgbClr val="0000CC"/>
                </a:solidFill>
              </a:rPr>
              <a:t>Definição do Grupo de Funcionalidades</a:t>
            </a:r>
            <a:r>
              <a:rPr lang="pt-BR" altLang="pt-BR" sz="2000" b="1" dirty="0" smtClean="0"/>
              <a:t> </a:t>
            </a:r>
            <a:r>
              <a:rPr lang="pt-BR" altLang="pt-BR" sz="1800" b="1" dirty="0" smtClean="0"/>
              <a:t>[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1800" b="1" dirty="0" smtClean="0"/>
              <a:t> (o que é ?)]</a:t>
            </a:r>
          </a:p>
          <a:p>
            <a:pPr lvl="1"/>
            <a:r>
              <a:rPr lang="pt-BR" altLang="pt-BR" sz="2800" dirty="0" smtClean="0"/>
              <a:t>A Resolução 3.323 – estabeleceu os padrões que os equipamentos ITS podem utilizar nos sistemas de monitoramentos das rodovias federais</a:t>
            </a:r>
          </a:p>
          <a:p>
            <a:pPr lvl="1"/>
            <a:r>
              <a:rPr lang="pt-BR" altLang="pt-BR" sz="2800" dirty="0" smtClean="0"/>
              <a:t>Esses padrões visam que </a:t>
            </a:r>
            <a:r>
              <a:rPr lang="pt-BR" altLang="pt-BR" sz="2800" dirty="0" smtClean="0">
                <a:solidFill>
                  <a:srgbClr val="FF0000"/>
                </a:solidFill>
              </a:rPr>
              <a:t>haja plena comunicação </a:t>
            </a:r>
            <a:r>
              <a:rPr lang="pt-BR" altLang="pt-BR" sz="2800" dirty="0" smtClean="0"/>
              <a:t>entre os </a:t>
            </a:r>
            <a:r>
              <a:rPr lang="pt-BR" altLang="pt-BR" sz="2800" dirty="0" smtClean="0">
                <a:solidFill>
                  <a:srgbClr val="FF0000"/>
                </a:solidFill>
              </a:rPr>
              <a:t>postos de fiscalização, praças de pedágio</a:t>
            </a:r>
            <a:r>
              <a:rPr lang="pt-BR" altLang="pt-BR" sz="2800" dirty="0" smtClean="0"/>
              <a:t> e quaisquer </a:t>
            </a:r>
            <a:r>
              <a:rPr lang="pt-BR" altLang="pt-BR" sz="2800" dirty="0" smtClean="0">
                <a:solidFill>
                  <a:srgbClr val="FF0000"/>
                </a:solidFill>
              </a:rPr>
              <a:t>outros tipos de equipamentos de coleta de dados</a:t>
            </a:r>
            <a:r>
              <a:rPr lang="pt-BR" altLang="pt-BR" sz="2800" dirty="0" smtClean="0"/>
              <a:t> instalados ao longo de rodovias com os </a:t>
            </a:r>
            <a:r>
              <a:rPr lang="pt-BR" altLang="pt-BR" sz="2800" dirty="0" smtClean="0">
                <a:solidFill>
                  <a:srgbClr val="FF0000"/>
                </a:solidFill>
              </a:rPr>
              <a:t>Centros de Controle Operacional (CCO)</a:t>
            </a:r>
            <a:r>
              <a:rPr lang="pt-BR" altLang="pt-BR" sz="2800" dirty="0" smtClean="0"/>
              <a:t> das Concessionárias </a:t>
            </a:r>
            <a:r>
              <a:rPr lang="pt-BR" altLang="pt-BR" sz="2800" dirty="0" smtClean="0">
                <a:solidFill>
                  <a:srgbClr val="FF0000"/>
                </a:solidFill>
              </a:rPr>
              <a:t>e os sistemas das Agências e Órgãos Reguladores</a:t>
            </a:r>
            <a:endParaRPr lang="pt-BR" altLang="pt-BR" sz="2800" dirty="0" smtClean="0"/>
          </a:p>
        </p:txBody>
      </p:sp>
      <p:sp>
        <p:nvSpPr>
          <p:cNvPr id="51202" name="Rectangle 5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b="1" dirty="0" smtClean="0">
                <a:solidFill>
                  <a:srgbClr val="FF0000"/>
                </a:solidFill>
              </a:rPr>
              <a:t>Ger. Tráfego em Rodovias:</a:t>
            </a:r>
            <a:r>
              <a:rPr lang="pt-BR" altLang="pt-BR" sz="4000" b="1" dirty="0" smtClean="0"/>
              <a:t/>
            </a:r>
            <a:br>
              <a:rPr lang="pt-BR" altLang="pt-BR" sz="4000" b="1" dirty="0" smtClean="0"/>
            </a:br>
            <a:r>
              <a:rPr lang="pt-BR" altLang="pt-BR" sz="4000" b="1" dirty="0" smtClean="0"/>
              <a:t>Natureza da aplicação</a:t>
            </a:r>
          </a:p>
        </p:txBody>
      </p:sp>
    </p:spTree>
    <p:extLst>
      <p:ext uri="{BB962C8B-B14F-4D97-AF65-F5344CB8AC3E}">
        <p14:creationId xmlns:p14="http://schemas.microsoft.com/office/powerpoint/2010/main" val="311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 marL="838200" indent="-838200"/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800" dirty="0" smtClean="0"/>
              <a:t> </a:t>
            </a:r>
            <a:r>
              <a:rPr lang="pt-BR" altLang="ja-JP" sz="4000" b="1" dirty="0" smtClean="0">
                <a:ea typeface="ＭＳ Ｐゴシック" panose="020B0600070205080204" pitchFamily="34" charset="-128"/>
              </a:rPr>
              <a:t> </a:t>
            </a:r>
            <a:endParaRPr lang="pt-BR" altLang="pt-BR" sz="4000" b="1" dirty="0" smtClean="0"/>
          </a:p>
        </p:txBody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000" b="1" dirty="0" smtClean="0">
                <a:solidFill>
                  <a:srgbClr val="0000CC"/>
                </a:solidFill>
              </a:rPr>
              <a:t>Definição do Grupo de Funcionalidades</a:t>
            </a:r>
            <a:r>
              <a:rPr lang="pt-BR" altLang="pt-BR" sz="2000" b="1" dirty="0" smtClean="0"/>
              <a:t> [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2000" b="1" dirty="0" smtClean="0"/>
              <a:t> (o que é ?)]</a:t>
            </a:r>
          </a:p>
          <a:p>
            <a:pPr lvl="1">
              <a:lnSpc>
                <a:spcPct val="90000"/>
              </a:lnSpc>
            </a:pPr>
            <a:r>
              <a:rPr lang="pt-BR" altLang="pt-BR" sz="2200" dirty="0" smtClean="0"/>
              <a:t>Um Sistema ITS aplicado em Rodovias constitui-se em </a:t>
            </a:r>
          </a:p>
          <a:p>
            <a:pPr lvl="2">
              <a:lnSpc>
                <a:spcPct val="90000"/>
              </a:lnSpc>
            </a:pPr>
            <a:r>
              <a:rPr lang="pt-BR" altLang="pt-BR" sz="2100" dirty="0" smtClean="0">
                <a:solidFill>
                  <a:srgbClr val="FF0000"/>
                </a:solidFill>
              </a:rPr>
              <a:t>suporte para as atividades</a:t>
            </a:r>
            <a:r>
              <a:rPr lang="pt-BR" altLang="pt-BR" sz="2100" dirty="0" smtClean="0"/>
              <a:t> desenvolvidas pelas </a:t>
            </a:r>
            <a:r>
              <a:rPr lang="pt-BR" altLang="pt-BR" sz="2100" dirty="0" smtClean="0">
                <a:solidFill>
                  <a:srgbClr val="FF0000"/>
                </a:solidFill>
              </a:rPr>
              <a:t>equipes de operação, manutenção, engenharia de tráfego e administração</a:t>
            </a:r>
          </a:p>
          <a:p>
            <a:pPr lvl="2">
              <a:lnSpc>
                <a:spcPct val="90000"/>
              </a:lnSpc>
            </a:pPr>
            <a:r>
              <a:rPr lang="pt-BR" altLang="pt-BR" sz="2100" dirty="0" smtClean="0"/>
              <a:t>como </a:t>
            </a:r>
            <a:r>
              <a:rPr lang="pt-BR" altLang="pt-BR" sz="2100" dirty="0" smtClean="0">
                <a:solidFill>
                  <a:srgbClr val="FF0000"/>
                </a:solidFill>
              </a:rPr>
              <a:t>controle dos eventos associados a um sistema rodoviário</a:t>
            </a:r>
          </a:p>
          <a:p>
            <a:pPr lvl="1">
              <a:lnSpc>
                <a:spcPct val="90000"/>
              </a:lnSpc>
            </a:pPr>
            <a:r>
              <a:rPr lang="pt-BR" altLang="pt-BR" sz="2200" dirty="0" smtClean="0"/>
              <a:t>Em função dos tipos de informações trocadas, um Sistema ITS aplicado em Rodovias interage com as entidades externas:</a:t>
            </a:r>
          </a:p>
          <a:p>
            <a:pPr lvl="2">
              <a:lnSpc>
                <a:spcPct val="90000"/>
              </a:lnSpc>
            </a:pPr>
            <a:r>
              <a:rPr lang="pt-BR" altLang="pt-BR" sz="2100" b="1" u="sng" dirty="0" smtClean="0">
                <a:solidFill>
                  <a:srgbClr val="006666"/>
                </a:solidFill>
              </a:rPr>
              <a:t>operadores</a:t>
            </a:r>
            <a:r>
              <a:rPr lang="pt-BR" altLang="pt-BR" sz="2100" dirty="0" smtClean="0"/>
              <a:t>/</a:t>
            </a:r>
            <a:r>
              <a:rPr lang="pt-BR" altLang="pt-BR" sz="2100" dirty="0" smtClean="0">
                <a:solidFill>
                  <a:srgbClr val="006666"/>
                </a:solidFill>
              </a:rPr>
              <a:t>usuários</a:t>
            </a:r>
            <a:r>
              <a:rPr lang="pt-BR" altLang="pt-BR" sz="2100" dirty="0" smtClean="0"/>
              <a:t> do Sistema; </a:t>
            </a:r>
            <a:r>
              <a:rPr lang="pt-BR" altLang="pt-BR" sz="2100" b="1" u="sng" dirty="0" smtClean="0">
                <a:solidFill>
                  <a:srgbClr val="006666"/>
                </a:solidFill>
              </a:rPr>
              <a:t>condutores</a:t>
            </a:r>
            <a:r>
              <a:rPr lang="pt-BR" altLang="pt-BR" sz="2100" dirty="0" smtClean="0"/>
              <a:t>/</a:t>
            </a:r>
            <a:r>
              <a:rPr lang="pt-BR" altLang="pt-BR" sz="2100" dirty="0" smtClean="0">
                <a:solidFill>
                  <a:srgbClr val="006666"/>
                </a:solidFill>
              </a:rPr>
              <a:t>usuários</a:t>
            </a:r>
            <a:r>
              <a:rPr lang="pt-BR" altLang="pt-BR" sz="2100" dirty="0" smtClean="0"/>
              <a:t> da rodovia; </a:t>
            </a:r>
            <a:r>
              <a:rPr lang="pt-BR" altLang="pt-BR" sz="2100" b="1" u="sng" dirty="0" smtClean="0">
                <a:solidFill>
                  <a:srgbClr val="006666"/>
                </a:solidFill>
              </a:rPr>
              <a:t>veículos </a:t>
            </a:r>
            <a:r>
              <a:rPr lang="pt-BR" altLang="pt-BR" sz="2100" dirty="0" smtClean="0"/>
              <a:t>(ao longo da rodovia, nas praças de pedágios e em pontos específicos de fiscalização) e </a:t>
            </a:r>
            <a:r>
              <a:rPr lang="pt-BR" altLang="pt-BR" sz="2100" b="1" u="sng" dirty="0" smtClean="0">
                <a:solidFill>
                  <a:srgbClr val="006666"/>
                </a:solidFill>
              </a:rPr>
              <a:t>fiscalizadores</a:t>
            </a:r>
            <a:r>
              <a:rPr lang="pt-BR" altLang="pt-BR" sz="2100" dirty="0" smtClean="0"/>
              <a:t> (agentes do </a:t>
            </a:r>
            <a:r>
              <a:rPr lang="pt-BR" altLang="pt-BR" sz="2100" dirty="0" smtClean="0">
                <a:solidFill>
                  <a:srgbClr val="006666"/>
                </a:solidFill>
              </a:rPr>
              <a:t>Poder Concedente</a:t>
            </a:r>
            <a:r>
              <a:rPr lang="pt-BR" altLang="pt-BR" sz="21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pt-BR" altLang="pt-BR" sz="2200" dirty="0" smtClean="0"/>
              <a:t>Essas interfaces podem requisitar </a:t>
            </a:r>
            <a:r>
              <a:rPr lang="pt-BR" altLang="pt-BR" sz="2200" dirty="0" smtClean="0">
                <a:solidFill>
                  <a:srgbClr val="FF0000"/>
                </a:solidFill>
              </a:rPr>
              <a:t>tecnologias diversas</a:t>
            </a:r>
          </a:p>
          <a:p>
            <a:pPr lvl="2">
              <a:lnSpc>
                <a:spcPct val="90000"/>
              </a:lnSpc>
            </a:pPr>
            <a:r>
              <a:rPr lang="pt-BR" altLang="pt-BR" sz="2100" dirty="0" smtClean="0"/>
              <a:t>De acordo com o </a:t>
            </a:r>
            <a:r>
              <a:rPr lang="pt-BR" altLang="pt-BR" sz="2100" dirty="0" smtClean="0">
                <a:solidFill>
                  <a:srgbClr val="FF0000"/>
                </a:solidFill>
              </a:rPr>
              <a:t>tipo de informação requerida/gerada para cada serviço prestado</a:t>
            </a:r>
          </a:p>
        </p:txBody>
      </p:sp>
    </p:spTree>
    <p:extLst>
      <p:ext uri="{BB962C8B-B14F-4D97-AF65-F5344CB8AC3E}">
        <p14:creationId xmlns:p14="http://schemas.microsoft.com/office/powerpoint/2010/main" val="13069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6400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3275856" y="2420888"/>
            <a:ext cx="2592288" cy="28083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7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2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000" dirty="0" smtClean="0"/>
              <a:t> </a:t>
            </a:r>
            <a:br>
              <a:rPr lang="pt-BR" altLang="pt-BR" sz="4000" dirty="0" smtClean="0"/>
            </a:br>
            <a:r>
              <a:rPr lang="pt-BR" altLang="pt-BR" sz="2800" b="1" dirty="0" smtClean="0">
                <a:solidFill>
                  <a:srgbClr val="0000CC"/>
                </a:solidFill>
              </a:rPr>
              <a:t>Informações ao Viajante / Condutor (Motorista)</a:t>
            </a:r>
            <a:r>
              <a:rPr lang="pt-BR" altLang="pt-BR" sz="3600" dirty="0" smtClean="0"/>
              <a:t> </a:t>
            </a:r>
          </a:p>
        </p:txBody>
      </p:sp>
      <p:sp>
        <p:nvSpPr>
          <p:cNvPr id="57346" name="Rectangle 4"/>
          <p:cNvSpPr>
            <a:spLocks noGrp="1"/>
          </p:cNvSpPr>
          <p:nvPr>
            <p:ph type="body" idx="1"/>
          </p:nvPr>
        </p:nvSpPr>
        <p:spPr>
          <a:xfrm>
            <a:off x="323850" y="1412776"/>
            <a:ext cx="8569325" cy="4997450"/>
          </a:xfrm>
        </p:spPr>
        <p:txBody>
          <a:bodyPr/>
          <a:lstStyle/>
          <a:p>
            <a:r>
              <a:rPr lang="pt-BR" altLang="pt-BR" sz="2100" b="1" dirty="0" smtClean="0">
                <a:solidFill>
                  <a:srgbClr val="0000CC"/>
                </a:solidFill>
              </a:rPr>
              <a:t>Definição do grupo de Funcionalidades</a:t>
            </a:r>
            <a:r>
              <a:rPr lang="pt-BR" altLang="pt-BR" sz="2500" b="1" dirty="0" smtClean="0"/>
              <a:t> </a:t>
            </a:r>
            <a:r>
              <a:rPr lang="pt-BR" altLang="pt-BR" sz="1900" b="1" dirty="0" smtClean="0"/>
              <a:t>[</a:t>
            </a:r>
            <a:r>
              <a:rPr lang="pt-BR" altLang="pt-BR" sz="19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1900" b="1" dirty="0" smtClean="0"/>
              <a:t> (o que é ?)]:</a:t>
            </a:r>
            <a:endParaRPr lang="pt-BR" altLang="pt-BR" sz="2100" dirty="0" smtClean="0">
              <a:sym typeface="Wingdings" panose="05000000000000000000" pitchFamily="2" charset="2"/>
            </a:endParaRPr>
          </a:p>
          <a:p>
            <a:pPr lvl="1"/>
            <a:endParaRPr lang="pt-BR" altLang="pt-BR" sz="2400" dirty="0" smtClean="0">
              <a:sym typeface="Wingdings" panose="05000000000000000000" pitchFamily="2" charset="2"/>
            </a:endParaRPr>
          </a:p>
          <a:p>
            <a:pPr lvl="1"/>
            <a:r>
              <a:rPr lang="pt-BR" altLang="pt-BR" sz="2400" dirty="0" smtClean="0">
                <a:sym typeface="Wingdings" panose="05000000000000000000" pitchFamily="2" charset="2"/>
              </a:rPr>
              <a:t> detalhado em ATIS (ITIS)</a:t>
            </a:r>
          </a:p>
          <a:p>
            <a:pPr lvl="1"/>
            <a:endParaRPr lang="pt-BR" altLang="pt-BR" sz="2400" b="1" dirty="0" smtClean="0">
              <a:sym typeface="Wingdings" panose="05000000000000000000" pitchFamily="2" charset="2"/>
            </a:endParaRPr>
          </a:p>
          <a:p>
            <a:pPr lvl="1"/>
            <a:r>
              <a:rPr lang="pt-BR" altLang="pt-BR" sz="2400" b="1" dirty="0" smtClean="0">
                <a:sym typeface="Wingdings" panose="05000000000000000000" pitchFamily="2" charset="2"/>
              </a:rPr>
              <a:t>Informação durante a Viagem: </a:t>
            </a:r>
            <a:r>
              <a:rPr lang="pt-BR" altLang="pt-BR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PMVs</a:t>
            </a:r>
            <a:endParaRPr lang="pt-BR" altLang="pt-BR" sz="24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2"/>
            <a:r>
              <a:rPr lang="pt-BR" altLang="pt-BR" sz="2400" dirty="0" smtClean="0">
                <a:sym typeface="Wingdings" panose="05000000000000000000" pitchFamily="2" charset="2"/>
              </a:rPr>
              <a:t>O Painel de Mensagem Variável é um instrumento de comunicação entre o CCO e os </a:t>
            </a:r>
            <a:r>
              <a:rPr lang="pt-BR" altLang="pt-BR" sz="2400" u="sng" dirty="0" smtClean="0">
                <a:sym typeface="Wingdings" panose="05000000000000000000" pitchFamily="2" charset="2"/>
              </a:rPr>
              <a:t>Usuários</a:t>
            </a:r>
            <a:r>
              <a:rPr lang="pt-BR" altLang="pt-BR" sz="2400" dirty="0" smtClean="0">
                <a:sym typeface="Wingdings" panose="05000000000000000000" pitchFamily="2" charset="2"/>
              </a:rPr>
              <a:t> da rodovia</a:t>
            </a:r>
          </a:p>
          <a:p>
            <a:pPr lvl="2"/>
            <a:r>
              <a:rPr lang="pt-BR" altLang="pt-BR" sz="2400" dirty="0" smtClean="0">
                <a:sym typeface="Wingdings" panose="05000000000000000000" pitchFamily="2" charset="2"/>
              </a:rPr>
              <a:t>Podem ser disponibilizadas mensagens de vários tipos: </a:t>
            </a:r>
            <a:r>
              <a:rPr lang="pt-BR" altLang="pt-BR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institucionais, avisos, campanhas educativas, ...</a:t>
            </a:r>
          </a:p>
          <a:p>
            <a:pPr lvl="3"/>
            <a:r>
              <a:rPr lang="pt-BR" altLang="pt-BR" sz="1800" dirty="0" smtClean="0">
                <a:sym typeface="Wingdings" panose="05000000000000000000" pitchFamily="2" charset="2"/>
              </a:rPr>
              <a:t>O </a:t>
            </a:r>
            <a:r>
              <a:rPr lang="pt-BR" altLang="pt-BR" sz="1800" u="sng" dirty="0" smtClean="0">
                <a:solidFill>
                  <a:srgbClr val="006666"/>
                </a:solidFill>
                <a:sym typeface="Wingdings" panose="05000000000000000000" pitchFamily="2" charset="2"/>
              </a:rPr>
              <a:t>Operador do CCO</a:t>
            </a:r>
            <a:r>
              <a:rPr lang="pt-BR" altLang="pt-BR" sz="1800" dirty="0" smtClean="0">
                <a:sym typeface="Wingdings" panose="05000000000000000000" pitchFamily="2" charset="2"/>
              </a:rPr>
              <a:t> pode avisar aos </a:t>
            </a:r>
            <a:r>
              <a:rPr lang="pt-BR" altLang="pt-BR" sz="1800" u="sng" dirty="0" smtClean="0">
                <a:solidFill>
                  <a:srgbClr val="006666"/>
                </a:solidFill>
                <a:sym typeface="Wingdings" panose="05000000000000000000" pitchFamily="2" charset="2"/>
              </a:rPr>
              <a:t>Usuários</a:t>
            </a:r>
            <a:r>
              <a:rPr lang="pt-BR" altLang="pt-BR" sz="1800" dirty="0" smtClean="0">
                <a:sym typeface="Wingdings" panose="05000000000000000000" pitchFamily="2" charset="2"/>
              </a:rPr>
              <a:t> sobre </a:t>
            </a:r>
            <a:r>
              <a:rPr lang="pt-BR" altLang="pt-BR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condições do tráfego, acidentes, condições climáticas, tempo de percurso</a:t>
            </a:r>
            <a:r>
              <a:rPr lang="pt-BR" altLang="pt-BR" sz="1800" dirty="0" smtClean="0"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pt-BR" altLang="pt-BR" sz="2400" dirty="0" smtClean="0">
                <a:sym typeface="Wingdings" panose="05000000000000000000" pitchFamily="2" charset="2"/>
              </a:rPr>
              <a:t>Existem mensagens já cadastradas que o </a:t>
            </a:r>
            <a:r>
              <a:rPr lang="pt-BR" altLang="pt-BR" sz="2400" u="sng" dirty="0" smtClean="0">
                <a:solidFill>
                  <a:srgbClr val="006666"/>
                </a:solidFill>
                <a:sym typeface="Wingdings" panose="05000000000000000000" pitchFamily="2" charset="2"/>
              </a:rPr>
              <a:t>Operador do CCO</a:t>
            </a:r>
            <a:r>
              <a:rPr lang="pt-BR" altLang="pt-BR" sz="2400" dirty="0" smtClean="0">
                <a:sym typeface="Wingdings" panose="05000000000000000000" pitchFamily="2" charset="2"/>
              </a:rPr>
              <a:t> pode selecionar e enviar ao PMV</a:t>
            </a:r>
          </a:p>
        </p:txBody>
      </p:sp>
    </p:spTree>
    <p:extLst>
      <p:ext uri="{BB962C8B-B14F-4D97-AF65-F5344CB8AC3E}">
        <p14:creationId xmlns:p14="http://schemas.microsoft.com/office/powerpoint/2010/main" val="22556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2800" b="1" dirty="0" smtClean="0">
                <a:solidFill>
                  <a:srgbClr val="0000CC"/>
                </a:solidFill>
              </a:rPr>
              <a:t>Informações ao Viajante / Condutor (Motorista)</a:t>
            </a:r>
            <a:r>
              <a:rPr lang="pt-BR" altLang="pt-BR" sz="3600" dirty="0" smtClean="0"/>
              <a:t> </a:t>
            </a:r>
          </a:p>
        </p:txBody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>
          <a:xfrm>
            <a:off x="468313" y="1484784"/>
            <a:ext cx="8297862" cy="4997450"/>
          </a:xfrm>
        </p:spPr>
        <p:txBody>
          <a:bodyPr/>
          <a:lstStyle/>
          <a:p>
            <a:r>
              <a:rPr lang="pt-BR" altLang="pt-BR" sz="1800" b="1" dirty="0" smtClean="0">
                <a:solidFill>
                  <a:srgbClr val="0000CC"/>
                </a:solidFill>
              </a:rPr>
              <a:t>Definição do grupo de Funcionalidades</a:t>
            </a:r>
            <a:r>
              <a:rPr lang="pt-BR" altLang="pt-BR" sz="1800" b="1" dirty="0" smtClean="0"/>
              <a:t> [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1800" b="1" dirty="0" smtClean="0"/>
              <a:t> (o que é ?)]:</a:t>
            </a:r>
            <a:r>
              <a:rPr lang="pt-BR" altLang="pt-BR" sz="2400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pt-BR" altLang="pt-BR" dirty="0" smtClean="0">
                <a:solidFill>
                  <a:srgbClr val="FF0000"/>
                </a:solidFill>
                <a:sym typeface="Wingdings" panose="05000000000000000000" pitchFamily="2" charset="2"/>
              </a:rPr>
              <a:t>PMV</a:t>
            </a:r>
            <a:r>
              <a:rPr lang="pt-BR" altLang="pt-BR" dirty="0" smtClean="0">
                <a:sym typeface="Wingdings" panose="05000000000000000000" pitchFamily="2" charset="2"/>
              </a:rPr>
              <a:t> </a:t>
            </a:r>
            <a:r>
              <a:rPr lang="pt-BR" altLang="pt-BR" dirty="0" smtClean="0">
                <a:solidFill>
                  <a:srgbClr val="FF0000"/>
                </a:solidFill>
                <a:sym typeface="Wingdings" panose="05000000000000000000" pitchFamily="2" charset="2"/>
              </a:rPr>
              <a:t>fixo</a:t>
            </a:r>
          </a:p>
          <a:p>
            <a:pPr lvl="2"/>
            <a:r>
              <a:rPr lang="pt-BR" altLang="pt-BR" dirty="0" smtClean="0">
                <a:sym typeface="Wingdings" panose="05000000000000000000" pitchFamily="2" charset="2"/>
              </a:rPr>
              <a:t>Portal em alguns pontos estratégicos da rodovia</a:t>
            </a:r>
          </a:p>
          <a:p>
            <a:pPr lvl="2"/>
            <a:r>
              <a:rPr lang="pt-BR" altLang="pt-BR" dirty="0" smtClean="0">
                <a:sym typeface="Wingdings" panose="05000000000000000000" pitchFamily="2" charset="2"/>
              </a:rPr>
              <a:t>É uma ferramenta importante de comunicação com o usuário</a:t>
            </a:r>
          </a:p>
          <a:p>
            <a:pPr lvl="3"/>
            <a:r>
              <a:rPr lang="pt-BR" altLang="pt-BR" dirty="0" smtClean="0">
                <a:sym typeface="Wingdings" panose="05000000000000000000" pitchFamily="2" charset="2"/>
              </a:rPr>
              <a:t>principalmente nas emergências</a:t>
            </a:r>
          </a:p>
          <a:p>
            <a:pPr lvl="3"/>
            <a:r>
              <a:rPr lang="pt-BR" altLang="pt-BR" dirty="0">
                <a:sym typeface="Wingdings" panose="05000000000000000000" pitchFamily="2" charset="2"/>
              </a:rPr>
              <a:t>p</a:t>
            </a:r>
            <a:r>
              <a:rPr lang="pt-BR" altLang="pt-BR" dirty="0" smtClean="0">
                <a:sym typeface="Wingdings" panose="05000000000000000000" pitchFamily="2" charset="2"/>
              </a:rPr>
              <a:t>rincipal função: garantir a segurança na rodovia</a:t>
            </a:r>
          </a:p>
          <a:p>
            <a:pPr lvl="1"/>
            <a:r>
              <a:rPr lang="pt-BR" altLang="pt-BR" dirty="0" smtClean="0">
                <a:solidFill>
                  <a:srgbClr val="FF0000"/>
                </a:solidFill>
                <a:sym typeface="Wingdings" panose="05000000000000000000" pitchFamily="2" charset="2"/>
              </a:rPr>
              <a:t>PMV</a:t>
            </a:r>
            <a:r>
              <a:rPr lang="pt-BR" altLang="pt-BR" dirty="0" smtClean="0">
                <a:sym typeface="Wingdings" panose="05000000000000000000" pitchFamily="2" charset="2"/>
              </a:rPr>
              <a:t> </a:t>
            </a:r>
            <a:r>
              <a:rPr lang="pt-BR" altLang="pt-BR" dirty="0" smtClean="0">
                <a:solidFill>
                  <a:srgbClr val="FF0000"/>
                </a:solidFill>
                <a:sym typeface="Wingdings" panose="05000000000000000000" pitchFamily="2" charset="2"/>
              </a:rPr>
              <a:t>móvel</a:t>
            </a:r>
            <a:r>
              <a:rPr lang="pt-BR" altLang="pt-BR" dirty="0" smtClean="0"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pt-BR" altLang="pt-BR" dirty="0" smtClean="0">
                <a:sym typeface="Wingdings" panose="05000000000000000000" pitchFamily="2" charset="2"/>
              </a:rPr>
              <a:t>Pode ser transportado para qualquer lugar da rodovia</a:t>
            </a:r>
          </a:p>
          <a:p>
            <a:pPr lvl="2"/>
            <a:r>
              <a:rPr lang="pt-BR" altLang="pt-BR" dirty="0" smtClean="0">
                <a:sym typeface="Wingdings" panose="05000000000000000000" pitchFamily="2" charset="2"/>
              </a:rPr>
              <a:t>Normalmente utilizado para informar algum evento temporário na rodovia</a:t>
            </a:r>
          </a:p>
          <a:p>
            <a:pPr lvl="3"/>
            <a:r>
              <a:rPr lang="pt-BR" altLang="pt-BR" dirty="0" smtClean="0">
                <a:sym typeface="Wingdings" panose="05000000000000000000" pitchFamily="2" charset="2"/>
              </a:rPr>
              <a:t>P.ex.: uma obra que está sendo executada num trecho</a:t>
            </a:r>
          </a:p>
        </p:txBody>
      </p:sp>
    </p:spTree>
    <p:extLst>
      <p:ext uri="{BB962C8B-B14F-4D97-AF65-F5344CB8AC3E}">
        <p14:creationId xmlns:p14="http://schemas.microsoft.com/office/powerpoint/2010/main" val="3169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2800" b="1" dirty="0" smtClean="0">
                <a:solidFill>
                  <a:srgbClr val="0000CC"/>
                </a:solidFill>
              </a:rPr>
              <a:t>Informações ao Viajante / Condutor (Motorista)</a:t>
            </a:r>
            <a:r>
              <a:rPr lang="pt-BR" altLang="pt-BR" sz="3600" dirty="0" smtClean="0"/>
              <a:t> </a:t>
            </a:r>
          </a:p>
        </p:txBody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>
          <a:xfrm>
            <a:off x="468313" y="1600200"/>
            <a:ext cx="8297862" cy="4997450"/>
          </a:xfrm>
        </p:spPr>
        <p:txBody>
          <a:bodyPr/>
          <a:lstStyle/>
          <a:p>
            <a:r>
              <a:rPr lang="pt-BR" altLang="pt-BR" sz="1800" b="1" dirty="0" smtClean="0">
                <a:solidFill>
                  <a:srgbClr val="0000CC"/>
                </a:solidFill>
              </a:rPr>
              <a:t>Definição do grupo de Funcionalidades</a:t>
            </a:r>
            <a:r>
              <a:rPr lang="pt-BR" altLang="pt-BR" sz="1800" b="1" dirty="0" smtClean="0"/>
              <a:t> [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1800" b="1" dirty="0" smtClean="0"/>
              <a:t> (o que é ?)]:</a:t>
            </a:r>
            <a:r>
              <a:rPr lang="pt-BR" altLang="pt-BR" sz="2400" dirty="0" smtClean="0">
                <a:sym typeface="Wingdings" panose="05000000000000000000" pitchFamily="2" charset="2"/>
              </a:rPr>
              <a:t> </a:t>
            </a:r>
          </a:p>
          <a:p>
            <a:pPr lvl="1" algn="just"/>
            <a:r>
              <a:rPr lang="pt-BR" altLang="pt-BR" sz="28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Tendência</a:t>
            </a:r>
            <a:r>
              <a:rPr lang="pt-BR" altLang="pt-BR" sz="2800" dirty="0" smtClean="0">
                <a:sym typeface="Wingdings" panose="05000000000000000000" pitchFamily="2" charset="2"/>
              </a:rPr>
              <a:t>: </a:t>
            </a:r>
          </a:p>
          <a:p>
            <a:pPr lvl="2" algn="just"/>
            <a:r>
              <a:rPr lang="pt-BR" altLang="pt-BR" sz="2400" dirty="0" err="1" smtClean="0">
                <a:sym typeface="Wingdings" panose="05000000000000000000" pitchFamily="2" charset="2"/>
              </a:rPr>
              <a:t>PMVs</a:t>
            </a:r>
            <a:r>
              <a:rPr lang="pt-BR" altLang="pt-BR" sz="2400" dirty="0" smtClean="0">
                <a:sym typeface="Wingdings" panose="05000000000000000000" pitchFamily="2" charset="2"/>
              </a:rPr>
              <a:t> serem utilizados em </a:t>
            </a:r>
            <a:r>
              <a:rPr lang="pt-BR" altLang="pt-BR" sz="24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substituição à sinalização convencional</a:t>
            </a:r>
          </a:p>
          <a:p>
            <a:pPr lvl="3" algn="just"/>
            <a:r>
              <a:rPr lang="pt-BR" altLang="pt-BR" sz="2100" dirty="0" smtClean="0">
                <a:sym typeface="Wingdings" panose="05000000000000000000" pitchFamily="2" charset="2"/>
              </a:rPr>
              <a:t>ou seja, de forma eletrônica, possibilitando ser modulável (parametrizável) pelo CCO</a:t>
            </a:r>
          </a:p>
          <a:p>
            <a:pPr lvl="2" algn="just"/>
            <a:r>
              <a:rPr lang="pt-BR" altLang="pt-BR" sz="2400" dirty="0" smtClean="0">
                <a:sym typeface="Wingdings" panose="05000000000000000000" pitchFamily="2" charset="2"/>
              </a:rPr>
              <a:t>indicando:</a:t>
            </a:r>
          </a:p>
          <a:p>
            <a:pPr lvl="3" algn="just"/>
            <a:r>
              <a:rPr lang="pt-BR" altLang="pt-BR" sz="1800" dirty="0" smtClean="0">
                <a:sym typeface="Wingdings" panose="05000000000000000000" pitchFamily="2" charset="2"/>
              </a:rPr>
              <a:t>limite máximo de velocidade, sinalização vertical de segurança, proibição de ultrapassagem, proibição da entrada de veículos com mercadorias perigosas (por exemplo em túneis), sinalização de evacuação (de forma</a:t>
            </a:r>
            <a:r>
              <a:rPr lang="pt-BR" altLang="pt-BR" sz="1800" b="1" dirty="0" smtClean="0">
                <a:sym typeface="Wingdings" panose="05000000000000000000" pitchFamily="2" charset="2"/>
              </a:rPr>
              <a:t> </a:t>
            </a:r>
            <a:r>
              <a:rPr lang="pt-BR" altLang="pt-BR" sz="1800" dirty="0" smtClean="0">
                <a:sym typeface="Wingdings" panose="05000000000000000000" pitchFamily="2" charset="2"/>
              </a:rPr>
              <a:t>a designar o sentido em que a evacuação no túnel deve ser efetuada), sinalização eletrônica tipo semafórica (com indicação de abertura e fechamento de pistas)</a:t>
            </a:r>
          </a:p>
        </p:txBody>
      </p:sp>
    </p:spTree>
    <p:extLst>
      <p:ext uri="{BB962C8B-B14F-4D97-AF65-F5344CB8AC3E}">
        <p14:creationId xmlns:p14="http://schemas.microsoft.com/office/powerpoint/2010/main" val="13792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6400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1979712" y="2996952"/>
            <a:ext cx="1224136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619672" y="2204864"/>
            <a:ext cx="1584176" cy="44644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3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>
          <a:xfrm>
            <a:off x="250825" y="228600"/>
            <a:ext cx="8713788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3200" dirty="0" smtClean="0"/>
              <a:t>Ger. de Tráfego:</a:t>
            </a:r>
            <a:r>
              <a:rPr lang="pt-BR" altLang="pt-BR" sz="4000" dirty="0" smtClean="0"/>
              <a:t> 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Supervisão Aplicada às Autoestradas</a:t>
            </a:r>
          </a:p>
        </p:txBody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z="2000" b="1" dirty="0" smtClean="0">
                <a:solidFill>
                  <a:srgbClr val="0000CC"/>
                </a:solidFill>
              </a:rPr>
              <a:t>Definição do grupo de Funcionalidades</a:t>
            </a:r>
            <a:r>
              <a:rPr lang="pt-BR" altLang="pt-BR" sz="2000" b="1" dirty="0" smtClean="0"/>
              <a:t> [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2000" b="1" dirty="0" smtClean="0"/>
              <a:t> (o que é ?)]:</a:t>
            </a:r>
          </a:p>
          <a:p>
            <a:pPr lvl="1"/>
            <a:r>
              <a:rPr lang="pt-BR" altLang="pt-BR" sz="2000" dirty="0"/>
              <a:t>F</a:t>
            </a:r>
            <a:r>
              <a:rPr lang="pt-BR" altLang="pt-BR" sz="2000" dirty="0" smtClean="0"/>
              <a:t>unção primordial na operação</a:t>
            </a:r>
          </a:p>
          <a:p>
            <a:pPr lvl="2"/>
            <a:r>
              <a:rPr lang="pt-BR" altLang="pt-BR" sz="2000" dirty="0" smtClean="0"/>
              <a:t>Visa garantir a fluidez de tráfego, segurança e controle de situações de emergência</a:t>
            </a:r>
            <a:endParaRPr lang="pt-BR" altLang="pt-BR" sz="1600" dirty="0" smtClean="0"/>
          </a:p>
          <a:p>
            <a:pPr lvl="1"/>
            <a:endParaRPr lang="pt-BR" altLang="pt-BR" sz="2000" u="sng" dirty="0" smtClean="0">
              <a:solidFill>
                <a:srgbClr val="FF0000"/>
              </a:solidFill>
            </a:endParaRPr>
          </a:p>
          <a:p>
            <a:pPr lvl="1"/>
            <a:r>
              <a:rPr lang="pt-BR" altLang="pt-BR" sz="2000" u="sng" dirty="0" smtClean="0">
                <a:solidFill>
                  <a:srgbClr val="FF0000"/>
                </a:solidFill>
              </a:rPr>
              <a:t>Atribuições básicas</a:t>
            </a:r>
            <a:r>
              <a:rPr lang="pt-BR" altLang="pt-BR" sz="2000" dirty="0" smtClean="0">
                <a:solidFill>
                  <a:srgbClr val="FF0000"/>
                </a:solidFill>
              </a:rPr>
              <a:t>: monitoramento contínuo do tráfego, ações de engenharia, operacionais e educativas</a:t>
            </a:r>
          </a:p>
          <a:p>
            <a:pPr lvl="1"/>
            <a:endParaRPr lang="pt-BR" altLang="pt-BR" sz="2000" dirty="0" smtClean="0"/>
          </a:p>
          <a:p>
            <a:pPr lvl="1"/>
            <a:r>
              <a:rPr lang="pt-BR" altLang="pt-BR" sz="2000" dirty="0" smtClean="0"/>
              <a:t>Os subsistemas (Análise de Tráfego, Circuito Fechado de TV e Controle Ambiental, entre outros) localizados ao longo da rodovia</a:t>
            </a:r>
          </a:p>
          <a:p>
            <a:pPr lvl="2"/>
            <a:r>
              <a:rPr lang="pt-BR" altLang="pt-BR" sz="2000" dirty="0" smtClean="0"/>
              <a:t> Informam as condições operacionais constantemente ao CCO</a:t>
            </a:r>
          </a:p>
          <a:p>
            <a:pPr lvl="2"/>
            <a:r>
              <a:rPr lang="pt-BR" altLang="pt-BR" sz="2000" dirty="0" smtClean="0"/>
              <a:t> Com procedimentos específicos para o tratamento de cada tipo de ocorrência</a:t>
            </a:r>
          </a:p>
        </p:txBody>
      </p:sp>
    </p:spTree>
    <p:extLst>
      <p:ext uri="{BB962C8B-B14F-4D97-AF65-F5344CB8AC3E}">
        <p14:creationId xmlns:p14="http://schemas.microsoft.com/office/powerpoint/2010/main" val="10680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113098" y="1748974"/>
          <a:ext cx="7152297" cy="4612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250825" y="274638"/>
            <a:ext cx="8713788" cy="706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</a:rPr>
              <a:t>14813 -1: Arquitetura(s) de modelo de referência </a:t>
            </a:r>
            <a:br>
              <a:rPr lang="pt-BR" altLang="pt-BR" sz="2400" b="1">
                <a:solidFill>
                  <a:schemeClr val="tx2"/>
                </a:solidFill>
              </a:rPr>
            </a:br>
            <a:r>
              <a:rPr lang="pt-BR" altLang="pt-BR" sz="2400" b="1">
                <a:solidFill>
                  <a:schemeClr val="tx2"/>
                </a:solidFill>
              </a:rPr>
              <a:t>	       para o setor de 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2400" b="1" dirty="0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2400" b="1" dirty="0" smtClean="0">
                <a:solidFill>
                  <a:srgbClr val="006666"/>
                </a:solidFill>
              </a:rPr>
              <a:t>Mapa de CCO</a:t>
            </a:r>
          </a:p>
        </p:txBody>
      </p:sp>
      <p:pic>
        <p:nvPicPr>
          <p:cNvPr id="75778" name="Picture 5" descr="CCO_26-10-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684338"/>
            <a:ext cx="7272337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2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2400" b="1" dirty="0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2400" b="1" dirty="0" smtClean="0">
                <a:solidFill>
                  <a:srgbClr val="006666"/>
                </a:solidFill>
              </a:rPr>
              <a:t>Mapa de CCO</a:t>
            </a:r>
          </a:p>
        </p:txBody>
      </p:sp>
      <p:pic>
        <p:nvPicPr>
          <p:cNvPr id="77826" name="Picture 4" descr="Figura_4_Centro_de_Controle_Operac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41475"/>
            <a:ext cx="6913563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7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2400" b="1" dirty="0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2400" b="1" dirty="0" smtClean="0">
                <a:solidFill>
                  <a:srgbClr val="006666"/>
                </a:solidFill>
              </a:rPr>
              <a:t>Mapa de CCO</a:t>
            </a:r>
          </a:p>
        </p:txBody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400" b="1" dirty="0" smtClean="0">
                <a:solidFill>
                  <a:srgbClr val="0000CC"/>
                </a:solidFill>
              </a:rPr>
              <a:t>Definição da Funcionalidade</a:t>
            </a:r>
            <a:r>
              <a:rPr lang="pt-BR" altLang="pt-BR" sz="2400" b="1" dirty="0" smtClean="0"/>
              <a:t> [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2400" b="1" dirty="0" smtClean="0"/>
              <a:t> (o que é ?)]:</a:t>
            </a:r>
          </a:p>
          <a:p>
            <a:pPr lvl="1" algn="just">
              <a:lnSpc>
                <a:spcPct val="90000"/>
              </a:lnSpc>
            </a:pPr>
            <a:r>
              <a:rPr lang="pt-BR" altLang="pt-BR" sz="2400" dirty="0" smtClean="0"/>
              <a:t>O CCO (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Centro de Controle Operacional</a:t>
            </a:r>
            <a:r>
              <a:rPr lang="pt-BR" altLang="pt-BR" sz="2400" dirty="0" smtClean="0"/>
              <a:t>) é responsável pelo </a:t>
            </a:r>
            <a:r>
              <a:rPr lang="pt-BR" altLang="pt-BR" sz="2400" dirty="0" smtClean="0">
                <a:solidFill>
                  <a:srgbClr val="FF0000"/>
                </a:solidFill>
              </a:rPr>
              <a:t>monitoramento centralizado</a:t>
            </a:r>
            <a:r>
              <a:rPr lang="pt-BR" altLang="pt-BR" sz="2400" dirty="0" smtClean="0"/>
              <a:t> das informações e ocorrências da rodovia</a:t>
            </a:r>
          </a:p>
          <a:p>
            <a:pPr lvl="2" algn="just">
              <a:lnSpc>
                <a:spcPct val="90000"/>
              </a:lnSpc>
            </a:pPr>
            <a:r>
              <a:rPr lang="pt-BR" altLang="pt-BR" sz="2000" dirty="0" smtClean="0"/>
              <a:t>Permite a </a:t>
            </a:r>
            <a:r>
              <a:rPr lang="pt-BR" altLang="pt-BR" sz="2000" dirty="0" smtClean="0">
                <a:solidFill>
                  <a:srgbClr val="FF0000"/>
                </a:solidFill>
              </a:rPr>
              <a:t>agilização/otimização dos recursos operacionais disponíveis</a:t>
            </a:r>
          </a:p>
          <a:p>
            <a:pPr lvl="2" algn="just">
              <a:lnSpc>
                <a:spcPct val="90000"/>
              </a:lnSpc>
            </a:pPr>
            <a:r>
              <a:rPr lang="pt-BR" altLang="pt-BR" sz="2000" dirty="0" smtClean="0"/>
              <a:t>Com objetivo de </a:t>
            </a:r>
            <a:r>
              <a:rPr lang="pt-BR" altLang="pt-BR" sz="2000" dirty="0" smtClean="0">
                <a:solidFill>
                  <a:srgbClr val="FF0000"/>
                </a:solidFill>
              </a:rPr>
              <a:t>reduzir o tempo de resposta no atendimento</a:t>
            </a:r>
          </a:p>
          <a:p>
            <a:pPr lvl="1" algn="just">
              <a:lnSpc>
                <a:spcPct val="90000"/>
              </a:lnSpc>
            </a:pPr>
            <a:endParaRPr lang="pt-BR" altLang="pt-BR" sz="2400" dirty="0" smtClean="0">
              <a:solidFill>
                <a:srgbClr val="FF0000"/>
              </a:solidFill>
            </a:endParaRPr>
          </a:p>
          <a:p>
            <a:pPr lvl="1" algn="just">
              <a:lnSpc>
                <a:spcPct val="90000"/>
              </a:lnSpc>
            </a:pPr>
            <a:r>
              <a:rPr lang="pt-BR" altLang="pt-BR" sz="2400" dirty="0" smtClean="0">
                <a:solidFill>
                  <a:srgbClr val="FF0000"/>
                </a:solidFill>
              </a:rPr>
              <a:t>Ferramenta de controle da operação das rodovias</a:t>
            </a:r>
            <a:r>
              <a:rPr lang="pt-BR" altLang="pt-BR" sz="2400" dirty="0" smtClean="0"/>
              <a:t> pelos </a:t>
            </a:r>
            <a:r>
              <a:rPr lang="pt-BR" altLang="pt-BR" sz="2400" u="sng" dirty="0" smtClean="0">
                <a:solidFill>
                  <a:srgbClr val="006666"/>
                </a:solidFill>
              </a:rPr>
              <a:t>Operadores</a:t>
            </a:r>
          </a:p>
          <a:p>
            <a:pPr lvl="2" algn="just">
              <a:lnSpc>
                <a:spcPct val="90000"/>
              </a:lnSpc>
            </a:pPr>
            <a:r>
              <a:rPr lang="pt-BR" altLang="pt-BR" sz="2000" dirty="0" smtClean="0"/>
              <a:t>Contempla softwares que propiciam desde a tomada rápida de decisão numa emergência até o tratamento das ocorrências, reclamações e sugestões dos usuários, assim como manutenção e conservação da rodovia</a:t>
            </a:r>
          </a:p>
        </p:txBody>
      </p:sp>
    </p:spTree>
    <p:extLst>
      <p:ext uri="{BB962C8B-B14F-4D97-AF65-F5344CB8AC3E}">
        <p14:creationId xmlns:p14="http://schemas.microsoft.com/office/powerpoint/2010/main" val="40565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sz="2400" b="1" dirty="0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2400" b="1" dirty="0" smtClean="0">
                <a:solidFill>
                  <a:srgbClr val="006666"/>
                </a:solidFill>
              </a:rPr>
              <a:t>Mapa de CCO</a:t>
            </a:r>
          </a:p>
        </p:txBody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>
          <a:xfrm>
            <a:off x="250825" y="1744365"/>
            <a:ext cx="8713788" cy="4852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1800" b="1" dirty="0" smtClean="0">
                <a:solidFill>
                  <a:srgbClr val="0000CC"/>
                </a:solidFill>
              </a:rPr>
              <a:t>Definição da Funcionalidade</a:t>
            </a:r>
            <a:r>
              <a:rPr lang="pt-BR" altLang="pt-BR" sz="1800" b="1" dirty="0" smtClean="0"/>
              <a:t> [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PROPÓSITO</a:t>
            </a:r>
            <a:r>
              <a:rPr lang="pt-BR" altLang="pt-BR" sz="1800" b="1" dirty="0" smtClean="0"/>
              <a:t> (o que é ?)]: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 smtClean="0"/>
              <a:t>É </a:t>
            </a:r>
            <a:r>
              <a:rPr lang="pt-BR" altLang="pt-BR" sz="2000" dirty="0" smtClean="0">
                <a:solidFill>
                  <a:srgbClr val="FF0000"/>
                </a:solidFill>
              </a:rPr>
              <a:t>registrado cada evento ocorrido na rodovia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/>
              <a:t>P.ex.: acidente, carro quebrado, carro sem combustível, animal na pista, obra, congestionamento, etc...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 smtClean="0">
                <a:solidFill>
                  <a:srgbClr val="FF0000"/>
                </a:solidFill>
              </a:rPr>
              <a:t>Registra também as atitudes tomadas pelos </a:t>
            </a:r>
            <a:r>
              <a:rPr lang="pt-BR" altLang="pt-BR" sz="2000" u="sng" dirty="0" smtClean="0">
                <a:solidFill>
                  <a:srgbClr val="006666"/>
                </a:solidFill>
              </a:rPr>
              <a:t>Agentes da Concessionária</a:t>
            </a:r>
            <a:r>
              <a:rPr lang="pt-BR" altLang="pt-BR" sz="2000" dirty="0" smtClean="0"/>
              <a:t> para resolver a ocorrência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/>
              <a:t>P.ex.: envio de guincho, de ambulância, transporte do acidentado para hospital, fornecimento de combustível, entre outros ...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 smtClean="0"/>
              <a:t>Controla o </a:t>
            </a:r>
            <a:r>
              <a:rPr lang="pt-BR" altLang="pt-BR" sz="2000" dirty="0" smtClean="0">
                <a:solidFill>
                  <a:srgbClr val="FF0000"/>
                </a:solidFill>
              </a:rPr>
              <a:t>horário de cada ação tomada para resolver a ocorrência 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 smtClean="0"/>
              <a:t>Gera estatísticas e informações gerenciais sobre a operação das rodovias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 smtClean="0"/>
              <a:t>Auxilia a </a:t>
            </a:r>
            <a:r>
              <a:rPr lang="pt-BR" altLang="pt-BR" sz="2000" u="sng" dirty="0" smtClean="0">
                <a:solidFill>
                  <a:srgbClr val="006666"/>
                </a:solidFill>
              </a:rPr>
              <a:t>Agência Reguladora</a:t>
            </a:r>
            <a:r>
              <a:rPr lang="pt-BR" altLang="pt-BR" sz="2000" dirty="0" smtClean="0"/>
              <a:t> a fiscalizar o trabalho da </a:t>
            </a:r>
            <a:r>
              <a:rPr lang="pt-BR" altLang="pt-BR" sz="2000" u="sng" dirty="0" smtClean="0">
                <a:solidFill>
                  <a:srgbClr val="006666"/>
                </a:solidFill>
              </a:rPr>
              <a:t>Concessionária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/>
              <a:t>Verificando se estão sendo atendidos parâmetros estabelecidos nos </a:t>
            </a:r>
            <a:r>
              <a:rPr lang="pt-BR" altLang="pt-BR" sz="1800" dirty="0" smtClean="0">
                <a:solidFill>
                  <a:srgbClr val="FF0000"/>
                </a:solidFill>
              </a:rPr>
              <a:t>contratos de concessão</a:t>
            </a:r>
            <a:r>
              <a:rPr lang="pt-BR" altLang="pt-BR" sz="1800" dirty="0" smtClean="0"/>
              <a:t>, em relação aos serviços prestados aos </a:t>
            </a:r>
            <a:r>
              <a:rPr lang="pt-BR" altLang="pt-BR" sz="1800" u="sng" dirty="0" smtClean="0"/>
              <a:t>Usuários</a:t>
            </a:r>
          </a:p>
          <a:p>
            <a:pPr lvl="2">
              <a:lnSpc>
                <a:spcPct val="90000"/>
              </a:lnSpc>
            </a:pPr>
            <a:r>
              <a:rPr lang="pt-BR" altLang="pt-BR" sz="1800" dirty="0" smtClean="0"/>
              <a:t>P.ex.: tempo de atendimento das ocorrências</a:t>
            </a:r>
          </a:p>
        </p:txBody>
      </p:sp>
    </p:spTree>
    <p:extLst>
      <p:ext uri="{BB962C8B-B14F-4D97-AF65-F5344CB8AC3E}">
        <p14:creationId xmlns:p14="http://schemas.microsoft.com/office/powerpoint/2010/main" val="33947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 (domínios)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ＭＳ Ｐゴシック" panose="020B0600070205080204" pitchFamily="34" charset="-128"/>
              </a:rPr>
              <a:t> </a:t>
            </a:r>
            <a:endParaRPr lang="pt-BR" altLang="pt-BR" sz="3600" b="1" smtClean="0">
              <a:ea typeface="ＭＳ Ｐゴシック" panose="020B0600070205080204" pitchFamily="34" charset="-128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5299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7119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1979712" y="3717032"/>
            <a:ext cx="1224136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619672" y="2204864"/>
            <a:ext cx="1584176" cy="44644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3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sz="4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sz="4800" smtClean="0"/>
              <a:t> </a:t>
            </a:r>
            <a:br>
              <a:rPr lang="pt-BR" altLang="pt-BR" sz="4800" smtClean="0"/>
            </a:br>
            <a:r>
              <a:rPr lang="pt-BR" altLang="pt-BR" sz="2800" b="1" smtClean="0">
                <a:solidFill>
                  <a:srgbClr val="0000CC"/>
                </a:solidFill>
              </a:rPr>
              <a:t>Supervisão Aplicada às Autoestradas: </a:t>
            </a:r>
            <a:r>
              <a:rPr lang="pt-BR" altLang="pt-BR" sz="2800" b="1" smtClean="0">
                <a:solidFill>
                  <a:srgbClr val="006666"/>
                </a:solidFill>
              </a:rPr>
              <a:t>CFTV</a:t>
            </a:r>
          </a:p>
        </p:txBody>
      </p:sp>
      <p:pic>
        <p:nvPicPr>
          <p:cNvPr id="86018" name="Picture 4" descr="cf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5963"/>
            <a:ext cx="8064500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7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ChangeArrowheads="1"/>
          </p:cNvSpPr>
          <p:nvPr/>
        </p:nvSpPr>
        <p:spPr bwMode="auto">
          <a:xfrm>
            <a:off x="1116013" y="260350"/>
            <a:ext cx="7246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latin typeface="Times New Roman" panose="02020603050405020304" pitchFamily="18" charset="0"/>
              </a:rPr>
              <a:t>Sistema de Câmeras para </a:t>
            </a:r>
            <a:r>
              <a:rPr lang="pt-BR" altLang="pt-B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Monitoramento de Incidentes</a:t>
            </a:r>
            <a:endParaRPr lang="pt-BR" altLang="pt-BR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1042988" y="687388"/>
            <a:ext cx="6905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latin typeface="Times New Roman" panose="02020603050405020304" pitchFamily="18" charset="0"/>
              </a:rPr>
              <a:t>(Câmeras fixas) e </a:t>
            </a:r>
            <a:r>
              <a:rPr lang="pt-BR" altLang="pt-B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Vídeo Observação</a:t>
            </a:r>
            <a:r>
              <a:rPr lang="pt-BR" altLang="pt-BR" sz="2400" b="1">
                <a:latin typeface="Times New Roman" panose="02020603050405020304" pitchFamily="18" charset="0"/>
              </a:rPr>
              <a:t> (Câmera móvel)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pic>
        <p:nvPicPr>
          <p:cNvPr id="1941508" name="Picture 4" descr="fot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57288"/>
            <a:ext cx="41148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0154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8" name="Text Box 2"/>
          <p:cNvSpPr txBox="1">
            <a:spLocks noChangeArrowheads="1"/>
          </p:cNvSpPr>
          <p:nvPr/>
        </p:nvSpPr>
        <p:spPr bwMode="auto">
          <a:xfrm>
            <a:off x="984250" y="284163"/>
            <a:ext cx="7134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latin typeface="Times New Roman" panose="02020603050405020304" pitchFamily="18" charset="0"/>
              </a:rPr>
              <a:t>Sistema de Câmeras: </a:t>
            </a:r>
            <a:r>
              <a:rPr lang="pt-BR" altLang="pt-B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Monitoramento de Incidentes</a:t>
            </a:r>
            <a:r>
              <a:rPr lang="pt-BR" altLang="pt-BR" sz="2400" b="1">
                <a:latin typeface="Times New Roman" panose="02020603050405020304" pitchFamily="18" charset="0"/>
              </a:rPr>
              <a:t> 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latin typeface="Times New Roman" panose="02020603050405020304" pitchFamily="18" charset="0"/>
              </a:rPr>
              <a:t> Controle de Fluxo rodoviário</a:t>
            </a:r>
          </a:p>
        </p:txBody>
      </p:sp>
      <p:pic>
        <p:nvPicPr>
          <p:cNvPr id="1949699" name="Picture 3" descr="foto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612900"/>
            <a:ext cx="77724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95625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698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ChangeArrowheads="1"/>
          </p:cNvSpPr>
          <p:nvPr/>
        </p:nvSpPr>
        <p:spPr bwMode="auto">
          <a:xfrm>
            <a:off x="34925" y="531813"/>
            <a:ext cx="91773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latin typeface="Times New Roman" panose="02020603050405020304" pitchFamily="18" charset="0"/>
              </a:rPr>
              <a:t>Sistema de tratamento de imagens para o Controle do Tráfego Urbano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pic>
        <p:nvPicPr>
          <p:cNvPr id="1951747" name="Picture 3" descr="foto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403350"/>
            <a:ext cx="658495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37729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ChangeArrowheads="1"/>
          </p:cNvSpPr>
          <p:nvPr/>
        </p:nvSpPr>
        <p:spPr bwMode="auto">
          <a:xfrm>
            <a:off x="107950" y="333375"/>
            <a:ext cx="8978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latin typeface="Times New Roman" panose="02020603050405020304" pitchFamily="18" charset="0"/>
              </a:rPr>
              <a:t>Tratamento digital de imagens para </a:t>
            </a:r>
            <a:r>
              <a:rPr lang="pt-BR" altLang="pt-B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classificação</a:t>
            </a:r>
            <a:r>
              <a:rPr lang="pt-BR" altLang="pt-BR" sz="2400" b="1">
                <a:latin typeface="Times New Roman" panose="02020603050405020304" pitchFamily="18" charset="0"/>
              </a:rPr>
              <a:t> do fluxo de veículos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pic>
        <p:nvPicPr>
          <p:cNvPr id="1953795" name="Picture 3" descr="Foto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8050"/>
            <a:ext cx="7748588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2296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15101</TotalTime>
  <Words>7581</Words>
  <Application>Microsoft Office PowerPoint</Application>
  <PresentationFormat>Apresentação na tela (4:3)</PresentationFormat>
  <Paragraphs>819</Paragraphs>
  <Slides>141</Slides>
  <Notes>139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141</vt:i4>
      </vt:variant>
    </vt:vector>
  </HeadingPairs>
  <TitlesOfParts>
    <vt:vector size="151" baseType="lpstr">
      <vt:lpstr>ＭＳ Ｐゴシック</vt:lpstr>
      <vt:lpstr>Arial</vt:lpstr>
      <vt:lpstr>Arial Narrow</vt:lpstr>
      <vt:lpstr>Calibri</vt:lpstr>
      <vt:lpstr>Lucida Sans Unicode</vt:lpstr>
      <vt:lpstr>Times New Roman</vt:lpstr>
      <vt:lpstr>Tw Cen MT</vt:lpstr>
      <vt:lpstr>Wingdings</vt:lpstr>
      <vt:lpstr>Wingdings 2</vt:lpstr>
      <vt:lpstr>Mediano</vt:lpstr>
      <vt:lpstr>PTR 5917 – ITS</vt:lpstr>
      <vt:lpstr>Objetivos</vt:lpstr>
      <vt:lpstr>Apresentação do PowerPoint</vt:lpstr>
      <vt:lpstr>Apresentação do PowerPoint</vt:lpstr>
      <vt:lpstr>Apresentação do PowerPoint</vt:lpstr>
      <vt:lpstr>Leitura Complementar – Aula 4 </vt:lpstr>
      <vt:lpstr>Leitura Recomendada – Aula 4 </vt:lpstr>
      <vt:lpstr>Fundamentos de ITS</vt:lpstr>
      <vt:lpstr>Apresentação do PowerPoint</vt:lpstr>
      <vt:lpstr>14813 – 1: (11) domínios de serviço de ITS </vt:lpstr>
      <vt:lpstr>Apresentação do PowerPoint</vt:lpstr>
      <vt:lpstr>Ger. Tráfego em Rodovias: Natureza da aplicação</vt:lpstr>
      <vt:lpstr>Ger. Tráfego em Rodovias: Natureza da aplicação</vt:lpstr>
      <vt:lpstr>Ger. de Tráfego em Rodovias  Serviços/funções envolvidas (domínios)   </vt:lpstr>
      <vt:lpstr>Ger. de Tráfego em Rodovias  Serviços/funções envolvidas (domínios)   </vt:lpstr>
      <vt:lpstr>Ger. de Tráfego em Rodovias  Serviços/funções envolvidas (domínios)   </vt:lpstr>
      <vt:lpstr>Ger. de Tráfego em Rodovias  Informações ao Viajante / Condutor (Motorista) </vt:lpstr>
      <vt:lpstr>Apresentação do PowerPoint</vt:lpstr>
      <vt:lpstr>Ger. de Tráfego em Rodovias  Serviços/funções envolvidas (domínios)   </vt:lpstr>
      <vt:lpstr>Ger. de Tráfego em Rodovias  Serviços/funções envolvidas (domínios)   </vt:lpstr>
      <vt:lpstr>Ger. de Tráfego em Rodovias  Supervisão Aplicada às Autoestradas: Mapa de CCO</vt:lpstr>
      <vt:lpstr>Ger. de Tráfego em Rodovias  Supervisão Aplicada às Autoestradas: Mapa de CCO</vt:lpstr>
      <vt:lpstr>Ger. de Tráfego em Rodovias  Supervisão Aplicada às Autoestradas: Mapa de CCO</vt:lpstr>
      <vt:lpstr>Ger. de Tráfego em Rodovias  Serviços/funções envolvidas (domínios)   </vt:lpstr>
      <vt:lpstr>Ger. de Tráfego em Rodovias  Supervisão Aplicada às Autoestradas: CFTV</vt:lpstr>
      <vt:lpstr>Apresentação do PowerPoint</vt:lpstr>
      <vt:lpstr>Apresentação do PowerPoint</vt:lpstr>
      <vt:lpstr>Apresentação do PowerPoint</vt:lpstr>
      <vt:lpstr>Apresentação do PowerPoint</vt:lpstr>
      <vt:lpstr>Ger. de Tráfego em Rodovias  Supervisão Aplicada às Autoestradas: CFTV</vt:lpstr>
      <vt:lpstr>Ger. de Tráfego em Rodovias  Supervisão Aplicada às Autoestradas: CFTV</vt:lpstr>
      <vt:lpstr>Ger. de Tráfego em Rodovias  Serviços/funções envolvidas (domínios)   </vt:lpstr>
      <vt:lpstr>Ger. de Tráfego em Rodovias  Supervisão Aplicada às Autoestradas: SAT</vt:lpstr>
      <vt:lpstr>Ger. de Tráfego em Rodovias  Supervisão Aplicada às Autoestradas: SAT</vt:lpstr>
      <vt:lpstr>Ger. de Tráfego em Rodovias  Supervisão Aplicada às Autoestradas: SAT</vt:lpstr>
      <vt:lpstr>Ger. de Tráfego em Rodovias  Supervisão Aplicada às Autoestradas: SAT</vt:lpstr>
      <vt:lpstr>Ger. de Tráfego em Rodovias  Serviços/funções envolvidas (domínios)   </vt:lpstr>
      <vt:lpstr>Ger. de Tráfego em Rodovias  Supervisão Aplicada às Autoestradas: SCA</vt:lpstr>
      <vt:lpstr>Ger. de Tráfego em Rodovias  Supervisão Aplicada às Autoestradas: SCA</vt:lpstr>
      <vt:lpstr>Ger. de Tráfego em Rodovias  Supervisão Aplicada às Autoestradas: SCA</vt:lpstr>
      <vt:lpstr>Ger. de Tráfego em Rodovias  Serviços/funções envolvidas (domínios)   </vt:lpstr>
      <vt:lpstr>Ger. de Tráfego em Rodovias  Supervisão Aplicada às Autoestradas: Outros Equip. ITS </vt:lpstr>
      <vt:lpstr>Ger. de Tráfego em Rodovias  Supervisão Aplicada às Autoestradas: Outros Equip. ITS </vt:lpstr>
      <vt:lpstr>Ger. de Tráfego em Rodovias  Serviços/funções envolvidas (domínios)   </vt:lpstr>
      <vt:lpstr>Ger. de Tráfego em Rodovias  Fiscalização dos transportes (serviços não delegados) </vt:lpstr>
      <vt:lpstr>Ger. de Tráfego em Rodovias  Fiscalização dos transportes (serviços não delegados) </vt:lpstr>
      <vt:lpstr>Ger. de Tráfego em Rodovias  Serviços/funções envolvidas (domínios)   </vt:lpstr>
      <vt:lpstr>Ger. de Tráfego em Rodovias  Fiscalização dos transportes: Controle de Peso  </vt:lpstr>
      <vt:lpstr>Ger. de Tráfego em Rodovias  Serviços/funções envolvidas (domínios)   </vt:lpstr>
      <vt:lpstr>Ger. de Tráfego em Rodovias  Fiscalização dos transportes: Controle de Velocidade  </vt:lpstr>
      <vt:lpstr>Ger. de Tráfego em Rodovias  Fiscalização dos transportes: Controle de Velocidade  </vt:lpstr>
      <vt:lpstr> Os sistemas de identificação veicular, em especial o reconhecimento automático de placas  Ely Bernardi </vt:lpstr>
      <vt:lpstr>Sistemas de Reconhecimento Automático de Placas</vt:lpstr>
      <vt:lpstr>Apresentação do PowerPoint</vt:lpstr>
      <vt:lpstr>Tecnologias Envolvidas (I)</vt:lpstr>
      <vt:lpstr>Tecnologias Envolvidas (II)</vt:lpstr>
      <vt:lpstr>Exemplo 1: equipamento/sistema tipo fixo</vt:lpstr>
      <vt:lpstr>Exemplo 2: instalação em viaduto</vt:lpstr>
      <vt:lpstr>Apresentação do PowerPoint</vt:lpstr>
      <vt:lpstr>Falha de OCR</vt:lpstr>
      <vt:lpstr>Outras falhas: placa amassada, sombra</vt:lpstr>
      <vt:lpstr>Outras falhas: posicionamento, enquadramento</vt:lpstr>
      <vt:lpstr>Outras falhas: luminosidade, foco</vt:lpstr>
      <vt:lpstr>Outras falhas: reflexo solar</vt:lpstr>
      <vt:lpstr>Outras falhas: reflexo de uma luminária</vt:lpstr>
      <vt:lpstr>      Outras  falhas:  cadastro x  perfil</vt:lpstr>
      <vt:lpstr>Outras falhas: “poluição” na extração da imagem</vt:lpstr>
      <vt:lpstr>Outras falhas: placa escondida</vt:lpstr>
      <vt:lpstr> Os sistemas de identificação veicular, em especial o reconhecimento automático de placas  Ely Bernardi </vt:lpstr>
      <vt:lpstr>Ger. de Tráfego em Rodovias  Serviços/funções envolvidas (domínios)   </vt:lpstr>
      <vt:lpstr>Ger. de Tráfego em Rodovias  Serviços de emergência e apoio aos usuários: SAU   </vt:lpstr>
      <vt:lpstr>Apresentação do PowerPoint</vt:lpstr>
      <vt:lpstr>Apresentação do PowerPoint</vt:lpstr>
      <vt:lpstr>PTR5917 – ITS</vt:lpstr>
      <vt:lpstr>Leitura Complementar – Aula 4 </vt:lpstr>
      <vt:lpstr>Leitura Recomendada – Aula 4 </vt:lpstr>
      <vt:lpstr>Apresentação do PowerPoint</vt:lpstr>
      <vt:lpstr>Ger. Tráfego em Rodovias: Natureza da aplicação (Histórico)</vt:lpstr>
      <vt:lpstr>Ger. Tráfego em Rodovias: Natureza da aplicação (Histórico)</vt:lpstr>
      <vt:lpstr>Ger. Tráfego em Rodovias: Natureza da aplicação</vt:lpstr>
      <vt:lpstr>Ger. Tráfego em Rodovias: Natureza da aplicação</vt:lpstr>
      <vt:lpstr>Ger. Tráfego em Rodovias: Natureza da aplicação</vt:lpstr>
      <vt:lpstr>Ger. de Tráfego em Rodovias  </vt:lpstr>
      <vt:lpstr>Ger. de Tráfego em Rodovias  Serviços/funções envolvidas (domínios)   </vt:lpstr>
      <vt:lpstr>Ger. de Tráfego em Rodovias  Informações ao Viajante / Condutor (Motorista) </vt:lpstr>
      <vt:lpstr>Ger. de Tráfego em Rodovias  Informações ao Viajante / Condutor (Motorista) </vt:lpstr>
      <vt:lpstr>Ger. de Tráfego em Rodovias  Informações ao Viajante / Condutor (Motorista) </vt:lpstr>
      <vt:lpstr>Ger. de Tráfego em Rodovias  Serviços/funções envolvidas (domínios)   </vt:lpstr>
      <vt:lpstr>Ger. de Tráfego em Rodovias  Ger. de Tráfego: Supervisão Aplicada às Autoestradas</vt:lpstr>
      <vt:lpstr>Ger. de Tráfego em Rodovias  Supervisão Aplicada às Autoestradas: Mapa de CCO</vt:lpstr>
      <vt:lpstr>Ger. de Tráfego em Rodovias  Supervisão Aplicada às Autoestradas: Mapa de CCO</vt:lpstr>
      <vt:lpstr>Ger. de Tráfego em Rodovias  Supervisão Aplicada às Autoestradas: Mapa de CCO</vt:lpstr>
      <vt:lpstr>Ger. de Tráfego em Rodovias  Supervisão Aplicada às Autoestradas: Mapa de CCO</vt:lpstr>
      <vt:lpstr>Ger. de Tráfego em Rodovias  Serviços/funções envolvidas (domínios)   </vt:lpstr>
      <vt:lpstr>Ger. de Tráfego em Rodovias  Supervisão Aplicada às Autoestradas: CFTV</vt:lpstr>
      <vt:lpstr>Apresentação do PowerPoint</vt:lpstr>
      <vt:lpstr>Apresentação do PowerPoint</vt:lpstr>
      <vt:lpstr>Apresentação do PowerPoint</vt:lpstr>
      <vt:lpstr>Apresentação do PowerPoint</vt:lpstr>
      <vt:lpstr>Ger. de Tráfego em Rodovias  Supervisão Aplicada às Autoestradas: CFTV</vt:lpstr>
      <vt:lpstr>Ger. de Tráfego em Rodovias  Supervisão Aplicada às Autoestradas: CFTV</vt:lpstr>
      <vt:lpstr>Ger. de Tráfego em Rodovias  Supervisão Aplicada às Autoestradas: CFTV</vt:lpstr>
      <vt:lpstr>Ger. de Tráfego em Rodovias  Supervisão Aplicada às Autoestradas: CFTV</vt:lpstr>
      <vt:lpstr>Ger. de Tráfego em Rodovias  Supervisão Aplicada às Autoestradas: CFTV</vt:lpstr>
      <vt:lpstr>Ger. de Tráfego em Rodovias  Serviços/funções envolvidas (domínios)   </vt:lpstr>
      <vt:lpstr>Ger. de Tráfego em Rodovias  Supervisão Aplicada às Autoestradas: SAT</vt:lpstr>
      <vt:lpstr>Ger. de Tráfego em Rodovias  Supervisão Aplicada às Autoestradas: SAT</vt:lpstr>
      <vt:lpstr>Ger. de Tráfego em Rodovias  Supervisão Aplicada às Autoestradas: SAT</vt:lpstr>
      <vt:lpstr>Ger. de Tráfego em Rodovias  Supervisão Aplicada às Autoestradas: SAT</vt:lpstr>
      <vt:lpstr>Ger. de Tráfego em Rodovias  Supervisão Aplicada às Autoestradas: SAT</vt:lpstr>
      <vt:lpstr>Ger. de Tráfego em Rodovias  Supervisão Aplicada às Autoestradas: SAT</vt:lpstr>
      <vt:lpstr>Ger. de Tráfego em Rodovias  Supervisão Aplicada às Autoestradas: SAT</vt:lpstr>
      <vt:lpstr>Ger. de Tráfego em Rodovias  Serviços/funções envolvidas (domínios)   </vt:lpstr>
      <vt:lpstr>Ger. de Tráfego em Rodovias  Supervisão Aplicada às Autoestradas: SCA</vt:lpstr>
      <vt:lpstr>Ger. de Tráfego em Rodovias  Supervisão Aplicada às Autoestradas: SCA</vt:lpstr>
      <vt:lpstr>Ger. de Tráfego em Rodovias  Supervisão Aplicada às Autoestradas: SCA</vt:lpstr>
      <vt:lpstr>Ger. de Tráfego em Rodovias  Supervisão Aplicada às Autoestradas: SCA</vt:lpstr>
      <vt:lpstr>Ger. de Tráfego em Rodovias  Supervisão Aplicada às Autoestradas: SCA</vt:lpstr>
      <vt:lpstr>Ger. de Tráfego em Rodovias  Serviços/funções envolvidas (domínios)   </vt:lpstr>
      <vt:lpstr>Ger. de Tráfego em Rodovias  Fiscalização dos transportes: Controle de Peso  </vt:lpstr>
      <vt:lpstr>Ger. de Tráfego em Rodovias  Fiscalização dos transportes: Controle de Peso  </vt:lpstr>
      <vt:lpstr>Ger. de Tráfego em Rodovias  Fiscalização dos transportes: Controle de Peso  </vt:lpstr>
      <vt:lpstr>Ger. de Tráfego em Rodovias  Fiscalização dos transportes: Controle de Peso  </vt:lpstr>
      <vt:lpstr>Ger. de Tráfego em Rodovias  Serviços/funções envolvidas (domínios)   </vt:lpstr>
      <vt:lpstr>Ger. de Tráfego em Rodovias  Serviços de emergência e apoio aos usuários </vt:lpstr>
      <vt:lpstr>Ger. de Tráfego em Rodovias  Serviços/funções envolvidas (domínios)   </vt:lpstr>
      <vt:lpstr>Ger. de Tráfego em Rodovias  Serviços de emergência e apoio aos usuários Telefonia  Emergencial – STE ou Call Box  </vt:lpstr>
      <vt:lpstr>Ger. de Tráfego em Rodovias  Serviços de emergência e apoio aos usuários Telefonia  Emergencial – STE ou Call Box  </vt:lpstr>
      <vt:lpstr>Ger. de Tráfego em Rodovias  Serviços/funções envolvidas (domínios)   </vt:lpstr>
      <vt:lpstr>Ger. de Tráfego em Rodovias  Serviços de emergência e apoio aos usuários: 0800   </vt:lpstr>
      <vt:lpstr>Ger. de Tráfego em Rodovias  Serviços de emergência e apoio aos usuários: 0800   </vt:lpstr>
      <vt:lpstr>Ger. de Tráfego em Rodovias  Serviços/funções envolvidas (domínios)   </vt:lpstr>
      <vt:lpstr>Ger. de Tráfego em Rodovias  Serviços de emergência e apoio aos usuários: SAU   </vt:lpstr>
      <vt:lpstr>Ger. de Tráfego em Rodovias  Serviços de emergência e apoio aos usuários: SAU   </vt:lpstr>
      <vt:lpstr>Ger. de Tráfego em Rodovias  Serviços de emergência e apoio aos usuários: SAU   </vt:lpstr>
      <vt:lpstr>Ger. de Tráfego em Rodovias  Serviços de emergência e apoio aos usuários:  SAU - Socorro Mecânico (Guincho)   </vt:lpstr>
      <vt:lpstr>Ger. de Tráfego em Rodovias  Serviços de emergência e apoio aos usuários:  SAU - Socorro Mecânico (Guincho)   </vt:lpstr>
      <vt:lpstr>Ger. de Tráfego em Rodovias  Serviços de emergência e apoio aos usuários:  SAU - Socorro Médico (a acidentados)   </vt:lpstr>
      <vt:lpstr>Ger. de Tráfego em Rodovias  Serviços de emergência e apoio aos usuários:  SAU – Inspeção de Tráfego    </vt:lpstr>
      <vt:lpstr>Ger. de Tráfego em Rodovias  Serviços de emergência e apoio aos usuários:  SAU – Inspeção de Tráfego    </vt:lpstr>
      <vt:lpstr>Ger. de Tráfego em Rodovias  Serviços de emergência e apoio aos usuários:  SAU – Apreensão de animais     </vt:lpstr>
    </vt:vector>
  </TitlesOfParts>
  <Company>***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***</dc:creator>
  <cp:lastModifiedBy>User</cp:lastModifiedBy>
  <cp:revision>207</cp:revision>
  <dcterms:created xsi:type="dcterms:W3CDTF">2005-03-07T11:25:49Z</dcterms:created>
  <dcterms:modified xsi:type="dcterms:W3CDTF">2017-10-03T18:06:45Z</dcterms:modified>
</cp:coreProperties>
</file>