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 Lehmann" userId="27cd80794c08ff37" providerId="LiveId" clId="{4B6B0BB3-5FCD-44E2-B677-8BA0E102613B}"/>
    <pc:docChg chg="modSld">
      <pc:chgData name="Kai Lehmann" userId="27cd80794c08ff37" providerId="LiveId" clId="{4B6B0BB3-5FCD-44E2-B677-8BA0E102613B}" dt="2023-11-13T12:00:32.647" v="21" actId="20577"/>
      <pc:docMkLst>
        <pc:docMk/>
      </pc:docMkLst>
      <pc:sldChg chg="modSp mod">
        <pc:chgData name="Kai Lehmann" userId="27cd80794c08ff37" providerId="LiveId" clId="{4B6B0BB3-5FCD-44E2-B677-8BA0E102613B}" dt="2023-11-13T12:00:32.647" v="21" actId="20577"/>
        <pc:sldMkLst>
          <pc:docMk/>
          <pc:sldMk cId="919938121" sldId="279"/>
        </pc:sldMkLst>
        <pc:spChg chg="mod">
          <ac:chgData name="Kai Lehmann" userId="27cd80794c08ff37" providerId="LiveId" clId="{4B6B0BB3-5FCD-44E2-B677-8BA0E102613B}" dt="2023-11-13T12:00:32.647" v="21" actId="20577"/>
          <ac:spMkLst>
            <pc:docMk/>
            <pc:sldMk cId="919938121" sldId="279"/>
            <ac:spMk id="3" creationId="{ABD2C435-5175-0DCC-B6BB-1C95034463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D974-E830-3B15-B51C-4E5CE632F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536B7-CA3B-4073-FDFF-E9D194B85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9CA02-59F5-9A32-442B-D64C06651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A160-184B-407B-946E-F8CF55E0A4A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890CA-BDC2-EFB6-CC5C-EE19D51A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27E55-F1ED-EBD2-3581-BCC1F22B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6FEF-5A50-44DF-86D6-C1F14515EF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75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8DC64-DF23-031E-97A0-8381E6F82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D0927C-F7C1-814E-7C1D-A70D4F26B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0B6B7-DB35-A803-F599-BD29545B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A160-184B-407B-946E-F8CF55E0A4A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14B2C-4987-BB62-A2E8-FB1141AA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D148F-9BF4-9288-E7E3-E89C1F0C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6FEF-5A50-44DF-86D6-C1F14515EF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365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0D7755-08B7-705B-BD44-C68160B8DA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CEBC6-397D-09A9-19E5-532D5140E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617D5-E92B-A723-3CBB-CD62FABA5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A160-184B-407B-946E-F8CF55E0A4A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675A7-7C96-3049-612E-1173C050A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4AEBC-0A7B-CE49-6B78-09BF54A78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6FEF-5A50-44DF-86D6-C1F14515EF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83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FF54-3BF6-6D0D-5087-2F028A3E5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CFEE2-85D6-4EE7-E853-3597E11D0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1CFDF-970D-006A-BF4E-1C7EB48E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A160-184B-407B-946E-F8CF55E0A4A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1A26C-1401-559C-4123-36F048C39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4C39F-3EAE-2221-D86D-16FB2213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6FEF-5A50-44DF-86D6-C1F14515EF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8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A7CAF-C2FE-E630-0B6D-69F4CCFD2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6C6F0-648C-95D1-CAA5-56BCF70CB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AD0F6-31DA-E8A7-FE14-DC7F992D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A160-184B-407B-946E-F8CF55E0A4A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647AC-D575-B55D-C7D4-BBEEA14D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102A7-B896-871E-4DE6-56187BAB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6FEF-5A50-44DF-86D6-C1F14515EF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52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F7BD9-7AD8-36A4-C2D0-379C00516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F14FF-2AC2-7271-18F2-CCEC42EDE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4D88E-F916-1901-751C-1B7B7EB11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6B59A-9C4A-6AB1-46D9-1502B41F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A160-184B-407B-946E-F8CF55E0A4A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AA2BC-8DB2-B967-B072-417FE51D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6F682-DA89-D26F-8A91-A34CF8C8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6FEF-5A50-44DF-86D6-C1F14515EF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41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ABF69-36C3-5D38-8D8E-14AF42467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B6D2C-8F26-F11E-302D-4A435D300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E7A30-7F32-37E9-4547-5566644A7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D911C4-FE36-19D7-C3C9-EA10AE756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12585A-83D5-371A-2310-01485F9B0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52B9E4-F7EB-3FCA-13D5-C8968DA8C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A160-184B-407B-946E-F8CF55E0A4A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CA54DB-3948-E21C-ADA5-89DA4E0C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6AC9AD-371A-2EFF-141C-91E51A7A1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6FEF-5A50-44DF-86D6-C1F14515EF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30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7D96-25CB-79B8-60A6-30DF00360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B51AFB-5FF9-98F2-72E5-EE809CCC2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A160-184B-407B-946E-F8CF55E0A4A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6A1F3-6F28-DA93-84A5-9928ECA64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7417B-C055-A390-AFBD-88B855DAE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6FEF-5A50-44DF-86D6-C1F14515EF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40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99EA75-429D-AE2A-DC5C-1E99F4314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A160-184B-407B-946E-F8CF55E0A4A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87C336-FB17-8F44-B16E-9EDCFF133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58826-B8DF-94A7-11B8-E4C99DC1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6FEF-5A50-44DF-86D6-C1F14515EF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30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F5884-3200-287F-8543-EC1DF7E5D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A7194-A973-0964-891E-AE95D8D5A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C77E6-19FD-D264-A4EF-97C13D78C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0D8CB-6E95-627E-449F-C0441AFA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A160-184B-407B-946E-F8CF55E0A4A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A93CB-B400-46CA-7A3D-01A732D7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735D2-7743-A0FE-EC11-2BC301C8A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6FEF-5A50-44DF-86D6-C1F14515EF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89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DB7F-E2FA-B4A7-E8EC-44DF26F8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4B340-9493-8EBD-A94E-2F6CD3545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ABCFE-E41A-D696-E094-B0DAE1F35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A4227-F96A-2641-78AA-F09EBAE43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A160-184B-407B-946E-F8CF55E0A4A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AA4EC-5A4C-1C65-EE80-4932499A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1BA24-2296-678E-B36B-D5C2B71CD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6FEF-5A50-44DF-86D6-C1F14515EF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0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222689-A329-96CD-C85F-2CF175E3C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3B48A-72BD-D5A7-EF02-7753ADE5E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0B8C5-BAFB-3AA7-9A33-2D1419500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A160-184B-407B-946E-F8CF55E0A4A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B1C1-5EF5-3C73-032E-63C6AA154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A0586-3E05-BE62-4C04-091BC9383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36FEF-5A50-44DF-86D6-C1F14515EF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58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2F962-57C2-611A-387D-5732E4BD63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União Europeia como um ator global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C61DBE-D493-FC98-E3A7-466D29C6B7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6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2841-8688-18B8-2B99-C9404934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papel da União Europeia no mundo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085AA-99E3-91CA-F7CF-3CC416ED9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União Europeia como uma potência normativa (</a:t>
            </a:r>
            <a:r>
              <a:rPr lang="pt-BR" dirty="0" err="1"/>
              <a:t>Manners</a:t>
            </a:r>
            <a:r>
              <a:rPr lang="pt-BR" dirty="0"/>
              <a:t> 2002)</a:t>
            </a:r>
          </a:p>
          <a:p>
            <a:r>
              <a:rPr lang="pt-BR" dirty="0" err="1"/>
              <a:t>Rosecrance</a:t>
            </a:r>
            <a:r>
              <a:rPr lang="pt-BR" dirty="0"/>
              <a:t> (1998)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/>
              <a:t>Europe’s</a:t>
            </a:r>
            <a:r>
              <a:rPr lang="pt-BR" dirty="0"/>
              <a:t> </a:t>
            </a:r>
            <a:r>
              <a:rPr lang="pt-BR" dirty="0" err="1"/>
              <a:t>attainment</a:t>
            </a:r>
            <a:r>
              <a:rPr lang="pt-BR" dirty="0"/>
              <a:t> is </a:t>
            </a:r>
            <a:r>
              <a:rPr lang="pt-BR" dirty="0" err="1"/>
              <a:t>normative</a:t>
            </a:r>
            <a:r>
              <a:rPr lang="pt-BR" dirty="0"/>
              <a:t> Rather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empirical</a:t>
            </a:r>
            <a:r>
              <a:rPr lang="pt-BR" dirty="0"/>
              <a:t>. Its </a:t>
            </a:r>
            <a:r>
              <a:rPr lang="pt-BR" dirty="0" err="1"/>
              <a:t>attractive</a:t>
            </a:r>
            <a:r>
              <a:rPr lang="pt-BR" dirty="0"/>
              <a:t> force is </a:t>
            </a:r>
            <a:r>
              <a:rPr lang="pt-BR" dirty="0" err="1"/>
              <a:t>very</a:t>
            </a:r>
            <a:r>
              <a:rPr lang="pt-BR" dirty="0"/>
              <a:t> </a:t>
            </a:r>
            <a:r>
              <a:rPr lang="pt-BR" dirty="0" err="1"/>
              <a:t>great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others</a:t>
            </a:r>
            <a:r>
              <a:rPr lang="pt-BR" dirty="0"/>
              <a:t> </a:t>
            </a:r>
            <a:r>
              <a:rPr lang="pt-BR" dirty="0" err="1"/>
              <a:t>will</a:t>
            </a:r>
            <a:r>
              <a:rPr lang="pt-BR" dirty="0"/>
              <a:t> </a:t>
            </a:r>
            <a:r>
              <a:rPr lang="pt-BR" dirty="0" err="1"/>
              <a:t>seek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associated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it....[The EU] is </a:t>
            </a:r>
            <a:r>
              <a:rPr lang="pt-BR" dirty="0" err="1"/>
              <a:t>now</a:t>
            </a:r>
            <a:r>
              <a:rPr lang="pt-BR" dirty="0"/>
              <a:t> </a:t>
            </a:r>
            <a:r>
              <a:rPr lang="pt-BR" dirty="0" err="1"/>
              <a:t>coming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set </a:t>
            </a:r>
            <a:r>
              <a:rPr lang="pt-BR" dirty="0" err="1"/>
              <a:t>the</a:t>
            </a:r>
            <a:r>
              <a:rPr lang="pt-BR" dirty="0"/>
              <a:t> world standards in </a:t>
            </a:r>
            <a:r>
              <a:rPr lang="pt-BR" dirty="0" err="1"/>
              <a:t>normative</a:t>
            </a:r>
            <a:r>
              <a:rPr lang="pt-BR" dirty="0"/>
              <a:t> </a:t>
            </a:r>
            <a:r>
              <a:rPr lang="pt-BR" dirty="0" err="1"/>
              <a:t>terms</a:t>
            </a:r>
            <a:r>
              <a:rPr lang="pt-BR" dirty="0"/>
              <a:t>’.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Quais são os valores normativos da União Europeia?</a:t>
            </a:r>
          </a:p>
          <a:p>
            <a:r>
              <a:rPr lang="pt-BR" dirty="0"/>
              <a:t>Qual é o recorte recente da União Europeia em defender e promover esses valores pelo mundo? </a:t>
            </a:r>
          </a:p>
        </p:txBody>
      </p:sp>
    </p:spTree>
    <p:extLst>
      <p:ext uri="{BB962C8B-B14F-4D97-AF65-F5344CB8AC3E}">
        <p14:creationId xmlns:p14="http://schemas.microsoft.com/office/powerpoint/2010/main" val="104163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027DF-DB94-0E14-318D-77D53CD0B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Contexto: os diferentes lados da atuação global da União Europeia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1067A-6938-23B4-AD23-4E0C9055F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impacto do Mercado Único no mundo</a:t>
            </a:r>
          </a:p>
          <a:p>
            <a:r>
              <a:rPr lang="pt-BR" dirty="0"/>
              <a:t>A Política Comercial comum </a:t>
            </a:r>
          </a:p>
          <a:p>
            <a:r>
              <a:rPr lang="pt-BR" dirty="0"/>
              <a:t>A política de desenvolvimento </a:t>
            </a:r>
          </a:p>
          <a:p>
            <a:r>
              <a:rPr lang="pt-BR" dirty="0"/>
              <a:t>A política externa e de segurança da União Europeia </a:t>
            </a:r>
          </a:p>
          <a:p>
            <a:endParaRPr lang="pt-BR" dirty="0"/>
          </a:p>
          <a:p>
            <a:r>
              <a:rPr lang="pt-BR" dirty="0"/>
              <a:t>Sendo assim: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Como avaliar a influência da União Europeia no mundo?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Que tipo de ator internacional é a União Europeia?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103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AEA79-757E-15AA-35C4-E45FE835A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Os valores da União Europeia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C297F-4029-D4AF-DFE2-36C8D77DD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err="1"/>
              <a:t>Manners</a:t>
            </a:r>
            <a:r>
              <a:rPr lang="pt-BR" dirty="0"/>
              <a:t> (2002)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Liberdade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Apoio à democracia no mundo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Estado de Direito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Direitos humanos</a:t>
            </a:r>
          </a:p>
          <a:p>
            <a:r>
              <a:rPr lang="pt-BR" dirty="0"/>
              <a:t>Promovidos através de....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Exemplo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Procedimentos formais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Transferência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Difusão </a:t>
            </a:r>
          </a:p>
        </p:txBody>
      </p:sp>
    </p:spTree>
    <p:extLst>
      <p:ext uri="{BB962C8B-B14F-4D97-AF65-F5344CB8AC3E}">
        <p14:creationId xmlns:p14="http://schemas.microsoft.com/office/powerpoint/2010/main" val="308097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E316-7D8D-087B-F2E4-A4B70335A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Políticas externas da União Europeia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C49DD-C999-5CF6-9B61-14CCD4FAD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Tratados de Roma não falaram sobre políticas externas. Mas, fazer parte da CE/UE faz parte das políticas externas dos estados membros </a:t>
            </a:r>
          </a:p>
          <a:p>
            <a:r>
              <a:rPr lang="pt-BR" dirty="0"/>
              <a:t>CPE em 1970: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Informal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Troca de informações </a:t>
            </a:r>
          </a:p>
          <a:p>
            <a:r>
              <a:rPr lang="pt-BR" dirty="0"/>
              <a:t>Formalizada no Ato Único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Objetivo entre os estados membros de ‘desenvolver e implementar uma política externa Europeia’ </a:t>
            </a:r>
          </a:p>
          <a:p>
            <a:r>
              <a:rPr lang="pt-BR" dirty="0"/>
              <a:t>Mudanças significativas com o fim da Guerra Fria </a:t>
            </a:r>
          </a:p>
        </p:txBody>
      </p:sp>
    </p:spTree>
    <p:extLst>
      <p:ext uri="{BB962C8B-B14F-4D97-AF65-F5344CB8AC3E}">
        <p14:creationId xmlns:p14="http://schemas.microsoft.com/office/powerpoint/2010/main" val="347369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42C2-F202-FFBA-3D6A-6341815D6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Common </a:t>
            </a:r>
            <a:r>
              <a:rPr lang="pt-BR" dirty="0" err="1"/>
              <a:t>Foreign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Security </a:t>
            </a:r>
            <a:r>
              <a:rPr lang="pt-BR" dirty="0" err="1"/>
              <a:t>Policy</a:t>
            </a:r>
            <a:r>
              <a:rPr lang="pt-B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A90E6-DE42-DB4C-9A1C-A45D01DDB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Objetivos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Fortalecer a segurança da União Europeia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Promover paz e segurança internacional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Promover cooperação internacional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Democracia e o estado de direito </a:t>
            </a:r>
          </a:p>
          <a:p>
            <a:r>
              <a:rPr lang="pt-BR" dirty="0"/>
              <a:t>Instrumentos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Estratégias comuns (Rússia, Ucrânia etc.)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Ações conjuntas (Observação de eleições, pirataria etc.)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Posições conjuntas (Terrorismo, exportação de armas. Tribunal Criminal Internacional etc.)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317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8F0E3-B809-A3B6-29B8-56BEDF63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Outros desenvolvimentos chaves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E571C-4177-7C14-7360-9EDCE607B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Criação de um serviço diplomático Europeu </a:t>
            </a:r>
          </a:p>
          <a:p>
            <a:r>
              <a:rPr lang="pt-BR" dirty="0"/>
              <a:t>Criação de um Alto Representante da União Europeia para assuntos externos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Chefe do Serviço de Ações Externas da União </a:t>
            </a:r>
            <a:r>
              <a:rPr lang="pt-BR" dirty="0" err="1"/>
              <a:t>Euorpeia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Vice-Presidente da Comissão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/>
              <a:t>Chair</a:t>
            </a:r>
            <a:r>
              <a:rPr lang="pt-BR" dirty="0"/>
              <a:t> do Conselho de Políticas Externas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Participa da reuniões do Conselho Europeu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5449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7B973-527C-D2C4-1918-B0B7D97AE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Política de Segurança e Defesa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BA154-EEB0-F4FC-3CA3-FA76B00FE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União Europeia continua tendo um papel restrito em questões de segurança e defesa </a:t>
            </a:r>
          </a:p>
          <a:p>
            <a:r>
              <a:rPr lang="pt-BR" dirty="0"/>
              <a:t>1999 Política Europeia de Segurança e Defesa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Força de Reação Rápida de 60,000 soldados </a:t>
            </a:r>
          </a:p>
          <a:p>
            <a:r>
              <a:rPr lang="pt-BR" dirty="0" err="1"/>
              <a:t>Estrategia</a:t>
            </a:r>
            <a:r>
              <a:rPr lang="pt-BR" dirty="0"/>
              <a:t> de Segurança e Defesa de 2003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União Europeia ‘deve assumir a sua parte de responsabilidade para a segurança global’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Grupos de Batalha até 1,500 pessoas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Criação da Agencia de Defesa Europeia em 2004: Planejamento estratégico e pesquisa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768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70097-B621-5C14-C9F1-54D7EF871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Exemplos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2C435-5175-0DCC-B6BB-1C9503446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Manutenção de paz na Macedônia (2003)</a:t>
            </a:r>
          </a:p>
          <a:p>
            <a:r>
              <a:rPr lang="pt-BR" dirty="0"/>
              <a:t>Manutenção de paz na República Africana Central (2008; 2014)</a:t>
            </a:r>
          </a:p>
          <a:p>
            <a:r>
              <a:rPr lang="pt-BR" dirty="0"/>
              <a:t>Treinamento de polícia e missões de atividades policiais em vários países </a:t>
            </a:r>
          </a:p>
          <a:p>
            <a:r>
              <a:rPr lang="pt-BR" dirty="0"/>
              <a:t>Operação Atalanta contra pirataria (2008)</a:t>
            </a:r>
          </a:p>
          <a:p>
            <a:r>
              <a:rPr lang="pt-BR" dirty="0"/>
              <a:t>Sanções econômicas </a:t>
            </a:r>
            <a:r>
              <a:rPr lang="pt-BR"/>
              <a:t>e políticas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9938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470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A União Europeia como um ator global </vt:lpstr>
      <vt:lpstr>O papel da União Europeia no mundo </vt:lpstr>
      <vt:lpstr>Contexto: os diferentes lados da atuação global da União Europeia </vt:lpstr>
      <vt:lpstr>Os valores da União Europeia</vt:lpstr>
      <vt:lpstr>Políticas externas da União Europeia </vt:lpstr>
      <vt:lpstr>Common Foreign and Security Policy </vt:lpstr>
      <vt:lpstr>Outros desenvolvimentos chaves </vt:lpstr>
      <vt:lpstr>Política de Segurança e Defesa </vt:lpstr>
      <vt:lpstr>Exemplos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União Europeia como um ator global </dc:title>
  <dc:creator>Kai Lehmann</dc:creator>
  <cp:lastModifiedBy>Kai Lehmann</cp:lastModifiedBy>
  <cp:revision>2</cp:revision>
  <dcterms:created xsi:type="dcterms:W3CDTF">2023-11-13T10:50:14Z</dcterms:created>
  <dcterms:modified xsi:type="dcterms:W3CDTF">2023-11-13T12:00:35Z</dcterms:modified>
</cp:coreProperties>
</file>