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304" r:id="rId4"/>
    <p:sldId id="290" r:id="rId5"/>
    <p:sldId id="293" r:id="rId6"/>
    <p:sldId id="291" r:id="rId7"/>
    <p:sldId id="298" r:id="rId8"/>
    <p:sldId id="297" r:id="rId9"/>
    <p:sldId id="292" r:id="rId10"/>
    <p:sldId id="294" r:id="rId11"/>
    <p:sldId id="295" r:id="rId12"/>
    <p:sldId id="299" r:id="rId13"/>
    <p:sldId id="296" r:id="rId14"/>
    <p:sldId id="276" r:id="rId15"/>
    <p:sldId id="277" r:id="rId16"/>
    <p:sldId id="300" r:id="rId17"/>
    <p:sldId id="271" r:id="rId18"/>
    <p:sldId id="303" r:id="rId19"/>
    <p:sldId id="3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iqueira@lac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9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2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Matemática Aplicada à Engenharia de Sistemas-PTC </a:t>
            </a:r>
            <a:r>
              <a:rPr lang="pt-BR" sz="3600">
                <a:solidFill>
                  <a:schemeClr val="bg1"/>
                </a:solidFill>
                <a:latin typeface="Arial Black" panose="020B0A04020102020204" pitchFamily="34" charset="0"/>
              </a:rPr>
              <a:t>5007 (27/08/2020</a:t>
            </a: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José Roberto Castilho Piqueira</a:t>
            </a:r>
          </a:p>
          <a:p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>
                <a:solidFill>
                  <a:srgbClr val="000000"/>
                </a:solidFill>
                <a:hlinkClick r:id="rId2"/>
              </a:rPr>
              <a:t>piqueira@lac.usp.br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</a:rPr>
              <a:t>Osvaldo Guimarães</a:t>
            </a:r>
          </a:p>
          <a:p>
            <a:r>
              <a:rPr lang="pt-BR" dirty="0">
                <a:solidFill>
                  <a:srgbClr val="000000"/>
                </a:solidFill>
              </a:rPr>
              <a:t>osvaldo.guimaraes@usp.br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36085"/>
              </p:ext>
            </p:extLst>
          </p:nvPr>
        </p:nvGraphicFramePr>
        <p:xfrm>
          <a:off x="1130300" y="403754"/>
          <a:ext cx="9786938" cy="597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4394200" imgH="2679700" progId="Equation.DSMT4">
                  <p:embed/>
                </p:oleObj>
              </mc:Choice>
              <mc:Fallback>
                <p:oleObj name="Equation" r:id="rId3" imgW="4394200" imgH="267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300" y="403754"/>
                        <a:ext cx="9786938" cy="597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66976"/>
              </p:ext>
            </p:extLst>
          </p:nvPr>
        </p:nvGraphicFramePr>
        <p:xfrm>
          <a:off x="9956800" y="63373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6800" y="63373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59167"/>
              </p:ext>
            </p:extLst>
          </p:nvPr>
        </p:nvGraphicFramePr>
        <p:xfrm>
          <a:off x="9956800" y="63373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7" imgW="127000" imgH="190500" progId="Equation.DSMT4">
                  <p:embed/>
                </p:oleObj>
              </mc:Choice>
              <mc:Fallback>
                <p:oleObj name="Equation" r:id="rId7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6800" y="63373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24974"/>
              </p:ext>
            </p:extLst>
          </p:nvPr>
        </p:nvGraphicFramePr>
        <p:xfrm>
          <a:off x="8111071" y="370425"/>
          <a:ext cx="3682570" cy="205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8" imgW="2006600" imgH="1117600" progId="Equation.DSMT4">
                  <p:embed/>
                </p:oleObj>
              </mc:Choice>
              <mc:Fallback>
                <p:oleObj name="Equation" r:id="rId8" imgW="20066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11071" y="370425"/>
                        <a:ext cx="3682570" cy="2051052"/>
                      </a:xfrm>
                      <a:prstGeom prst="rect">
                        <a:avLst/>
                      </a:prstGeom>
                      <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7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9466"/>
            <a:ext cx="44958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258234"/>
            <a:ext cx="5638800" cy="23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3" y="2946400"/>
            <a:ext cx="31369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367" y="3826933"/>
            <a:ext cx="7493000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267" y="3429000"/>
            <a:ext cx="319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Physical D:  ordem 1,   N = 7.</a:t>
            </a:r>
          </a:p>
        </p:txBody>
      </p:sp>
    </p:spTree>
    <p:extLst>
      <p:ext uri="{BB962C8B-B14F-4D97-AF65-F5344CB8AC3E}">
        <p14:creationId xmlns:p14="http://schemas.microsoft.com/office/powerpoint/2010/main" val="110042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354827"/>
              </p:ext>
            </p:extLst>
          </p:nvPr>
        </p:nvGraphicFramePr>
        <p:xfrm>
          <a:off x="594783" y="4093632"/>
          <a:ext cx="5714512" cy="104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Equation" r:id="rId3" imgW="2984500" imgH="546100" progId="Equation.DSMT4">
                  <p:embed/>
                </p:oleObj>
              </mc:Choice>
              <mc:Fallback>
                <p:oleObj name="Equation" r:id="rId3" imgW="2984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783" y="4093632"/>
                        <a:ext cx="5714512" cy="104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967" y="283633"/>
            <a:ext cx="9715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661380"/>
              </p:ext>
            </p:extLst>
          </p:nvPr>
        </p:nvGraphicFramePr>
        <p:xfrm>
          <a:off x="551392" y="306388"/>
          <a:ext cx="5514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Equation" r:id="rId3" imgW="3048000" imgH="546100" progId="Equation.DSMT4">
                  <p:embed/>
                </p:oleObj>
              </mc:Choice>
              <mc:Fallback>
                <p:oleObj name="Equation" r:id="rId3" imgW="3048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92" y="306388"/>
                        <a:ext cx="5514975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68" y="383118"/>
            <a:ext cx="5003800" cy="375285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61066"/>
              </p:ext>
            </p:extLst>
          </p:nvPr>
        </p:nvGraphicFramePr>
        <p:xfrm>
          <a:off x="800099" y="3989915"/>
          <a:ext cx="3498207" cy="118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6" imgW="1727200" imgH="584200" progId="Equation.DSMT4">
                  <p:embed/>
                </p:oleObj>
              </mc:Choice>
              <mc:Fallback>
                <p:oleObj name="Equation" r:id="rId6" imgW="1727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099" y="3989915"/>
                        <a:ext cx="3498207" cy="118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0" y="1608667"/>
            <a:ext cx="47879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4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63" y="1587525"/>
            <a:ext cx="6941506" cy="45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7771" y="75972"/>
            <a:ext cx="6587115" cy="5159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449" y="6187208"/>
            <a:ext cx="950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Berrut J.-P. and Trefethen L.-N. (2004) Barycentric Lagrange Interpolation. SIAM Review 46(3): 501–517.</a:t>
            </a:r>
          </a:p>
        </p:txBody>
      </p:sp>
    </p:spTree>
    <p:extLst>
      <p:ext uri="{BB962C8B-B14F-4D97-AF65-F5344CB8AC3E}">
        <p14:creationId xmlns:p14="http://schemas.microsoft.com/office/powerpoint/2010/main" val="382424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83" y="61950"/>
            <a:ext cx="8173463" cy="65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183"/>
            <a:ext cx="10439400" cy="510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999" y="440267"/>
            <a:ext cx="314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Fast Fourier Transform: fft</a:t>
            </a:r>
          </a:p>
        </p:txBody>
      </p:sp>
    </p:spTree>
    <p:extLst>
      <p:ext uri="{BB962C8B-B14F-4D97-AF65-F5344CB8AC3E}">
        <p14:creationId xmlns:p14="http://schemas.microsoft.com/office/powerpoint/2010/main" val="6978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584200"/>
            <a:ext cx="6854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Como aplicar a diferenciação matricial</a:t>
            </a:r>
          </a:p>
          <a:p>
            <a:r>
              <a:rPr lang="en-US" sz="2400" b="1">
                <a:solidFill>
                  <a:srgbClr val="000000"/>
                </a:solidFill>
              </a:rPr>
              <a:t> para uma matriz </a:t>
            </a:r>
            <a:r>
              <a:rPr lang="en-US" sz="2400" b="1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</a:rPr>
              <a:t> (em vez do vetor coluna)?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57097"/>
              </p:ext>
            </p:extLst>
          </p:nvPr>
        </p:nvGraphicFramePr>
        <p:xfrm>
          <a:off x="850900" y="1636713"/>
          <a:ext cx="769778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3" imgW="3505200" imgH="673100" progId="Equation.DSMT4">
                  <p:embed/>
                </p:oleObj>
              </mc:Choice>
              <mc:Fallback>
                <p:oleObj name="Equation" r:id="rId3" imgW="35052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1636713"/>
                        <a:ext cx="7697788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72340"/>
              </p:ext>
            </p:extLst>
          </p:nvPr>
        </p:nvGraphicFramePr>
        <p:xfrm>
          <a:off x="708025" y="3517900"/>
          <a:ext cx="74739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5" imgW="3403600" imgH="647700" progId="Equation.DSMT4">
                  <p:embed/>
                </p:oleObj>
              </mc:Choice>
              <mc:Fallback>
                <p:oleObj name="Equation" r:id="rId5" imgW="3403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025" y="3517900"/>
                        <a:ext cx="747395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38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" y="406400"/>
            <a:ext cx="6955367" cy="32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20840"/>
            <a:ext cx="6096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Bibliografia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</a:rPr>
              <a:t>[2]	J. Shen, T. Tang, and L.-L. Wang, </a:t>
            </a:r>
            <a:r>
              <a:rPr lang="pt-BR" i="1">
                <a:solidFill>
                  <a:schemeClr val="bg1"/>
                </a:solidFill>
              </a:rPr>
              <a:t>Spectral Methods</a:t>
            </a:r>
            <a:r>
              <a:rPr lang="pt-BR">
                <a:solidFill>
                  <a:schemeClr val="bg1"/>
                </a:solidFill>
              </a:rPr>
              <a:t>, vol. 41. Berlin, Heidelberg: Springer Berlin Heidelberg, 2011.</a:t>
            </a:r>
            <a:endParaRPr lang="en-US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</a:rPr>
              <a:t>[3]	P. Quarteroni, Alfio; Saleri, Fausto; Gervasio, </a:t>
            </a:r>
            <a:r>
              <a:rPr lang="pt-BR" i="1">
                <a:solidFill>
                  <a:schemeClr val="bg1"/>
                </a:solidFill>
              </a:rPr>
              <a:t>Scientifi Computing with Matlab and Octave</a:t>
            </a:r>
            <a:r>
              <a:rPr lang="pt-BR">
                <a:solidFill>
                  <a:schemeClr val="bg1"/>
                </a:solidFill>
              </a:rPr>
              <a:t>, vol. 1. Berlin, Heidelberg: Springer, 2015.</a:t>
            </a:r>
            <a:endParaRPr lang="en-US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</a:rPr>
              <a:t>[4]	B. Fornberg, </a:t>
            </a:r>
            <a:r>
              <a:rPr lang="pt-BR" i="1">
                <a:solidFill>
                  <a:schemeClr val="bg1"/>
                </a:solidFill>
              </a:rPr>
              <a:t>A practical guide to pseudospectral methods</a:t>
            </a:r>
            <a:r>
              <a:rPr lang="pt-BR">
                <a:solidFill>
                  <a:schemeClr val="bg1"/>
                </a:solidFill>
              </a:rPr>
              <a:t>. Cambridge: Cambridge University Press, 1996.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6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2" y="278773"/>
            <a:ext cx="2896388" cy="410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8443" y="1642687"/>
            <a:ext cx="42810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Capítulos 13, 3 e 8</a:t>
            </a:r>
          </a:p>
          <a:p>
            <a:r>
              <a:rPr lang="en-US" sz="2400">
                <a:solidFill>
                  <a:srgbClr val="000000"/>
                </a:solidFill>
              </a:rPr>
              <a:t>Condições de contorno, Funções periódicas e FFT.</a:t>
            </a:r>
          </a:p>
        </p:txBody>
      </p:sp>
    </p:spTree>
    <p:extLst>
      <p:ext uri="{BB962C8B-B14F-4D97-AF65-F5344CB8AC3E}">
        <p14:creationId xmlns:p14="http://schemas.microsoft.com/office/powerpoint/2010/main" val="19201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66" y="279399"/>
            <a:ext cx="1918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Leap frog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975677"/>
            <a:ext cx="5054599" cy="435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66" y="1159934"/>
            <a:ext cx="4699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0" y="5096933"/>
            <a:ext cx="4252244" cy="1291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508000"/>
            <a:ext cx="209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Para a 2ª derivada</a:t>
            </a:r>
          </a:p>
        </p:txBody>
      </p:sp>
    </p:spTree>
    <p:extLst>
      <p:ext uri="{BB962C8B-B14F-4D97-AF65-F5344CB8AC3E}">
        <p14:creationId xmlns:p14="http://schemas.microsoft.com/office/powerpoint/2010/main" val="9218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02" y="356210"/>
            <a:ext cx="665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Integração e diferenciação no espaço espectral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81260"/>
              </p:ext>
            </p:extLst>
          </p:nvPr>
        </p:nvGraphicFramePr>
        <p:xfrm>
          <a:off x="889000" y="1022879"/>
          <a:ext cx="3692632" cy="4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0" name="Equation" r:id="rId3" imgW="2082800" imgH="254000" progId="Equation.DSMT4">
                  <p:embed/>
                </p:oleObj>
              </mc:Choice>
              <mc:Fallback>
                <p:oleObj name="Equation" r:id="rId3" imgW="2082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022879"/>
                        <a:ext cx="3692632" cy="4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21178"/>
              </p:ext>
            </p:extLst>
          </p:nvPr>
        </p:nvGraphicFramePr>
        <p:xfrm>
          <a:off x="930276" y="1888596"/>
          <a:ext cx="504825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1" name="Equation" r:id="rId5" imgW="2908300" imgH="2463800" progId="Equation.DSMT4">
                  <p:embed/>
                </p:oleObj>
              </mc:Choice>
              <mc:Fallback>
                <p:oleObj name="Equation" r:id="rId5" imgW="2908300" imgH="246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276" y="1888596"/>
                        <a:ext cx="504825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28289"/>
              </p:ext>
            </p:extLst>
          </p:nvPr>
        </p:nvGraphicFramePr>
        <p:xfrm>
          <a:off x="7488237" y="1246716"/>
          <a:ext cx="367665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2" name="Equation" r:id="rId7" imgW="1993900" imgH="876300" progId="Equation.DSMT4">
                  <p:embed/>
                </p:oleObj>
              </mc:Choice>
              <mc:Fallback>
                <p:oleObj name="Equation" r:id="rId7" imgW="19939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8237" y="1246716"/>
                        <a:ext cx="3676650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659964"/>
              </p:ext>
            </p:extLst>
          </p:nvPr>
        </p:nvGraphicFramePr>
        <p:xfrm>
          <a:off x="6434666" y="2982383"/>
          <a:ext cx="5331349" cy="32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3" name="Equation" r:id="rId9" imgW="3302000" imgH="203200" progId="Equation.DSMT4">
                  <p:embed/>
                </p:oleObj>
              </mc:Choice>
              <mc:Fallback>
                <p:oleObj name="Equation" r:id="rId9" imgW="330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4666" y="2982383"/>
                        <a:ext cx="5331349" cy="328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4933" y="3793067"/>
            <a:ext cx="5901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Teorema do Sandwich</a:t>
            </a:r>
          </a:p>
          <a:p>
            <a:r>
              <a:rPr lang="en-US" i="1">
                <a:solidFill>
                  <a:schemeClr val="bg1"/>
                </a:solidFill>
              </a:rPr>
              <a:t>Todas as matrizes operacionais polinomiais, ortogonais</a:t>
            </a:r>
          </a:p>
          <a:p>
            <a:r>
              <a:rPr lang="en-US" i="1">
                <a:solidFill>
                  <a:schemeClr val="bg1"/>
                </a:solidFill>
              </a:rPr>
              <a:t>ou não, perfazem uma classe de similaridade.</a:t>
            </a:r>
            <a:endParaRPr lang="en-US" sz="2000" i="1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49057"/>
              </p:ext>
            </p:extLst>
          </p:nvPr>
        </p:nvGraphicFramePr>
        <p:xfrm>
          <a:off x="5799667" y="4997449"/>
          <a:ext cx="1918760" cy="54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11" imgW="1066800" imgH="304800" progId="Equation.DSMT4">
                  <p:embed/>
                </p:oleObj>
              </mc:Choice>
              <mc:Fallback>
                <p:oleObj name="Equation" r:id="rId11" imgW="10668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9667" y="4997449"/>
                        <a:ext cx="1918760" cy="54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8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59008"/>
              </p:ext>
            </p:extLst>
          </p:nvPr>
        </p:nvGraphicFramePr>
        <p:xfrm>
          <a:off x="432858" y="873655"/>
          <a:ext cx="4722813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6" name="Equation" r:id="rId3" imgW="2654300" imgH="2984500" progId="Equation.DSMT4">
                  <p:embed/>
                </p:oleObj>
              </mc:Choice>
              <mc:Fallback>
                <p:oleObj name="Equation" r:id="rId3" imgW="2654300" imgH="298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858" y="873655"/>
                        <a:ext cx="4722813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26514"/>
              </p:ext>
            </p:extLst>
          </p:nvPr>
        </p:nvGraphicFramePr>
        <p:xfrm>
          <a:off x="4766213" y="287338"/>
          <a:ext cx="712628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Equation" r:id="rId5" imgW="3860800" imgH="914400" progId="Equation.DSMT4">
                  <p:embed/>
                </p:oleObj>
              </mc:Choice>
              <mc:Fallback>
                <p:oleObj name="Equation" r:id="rId5" imgW="38608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6213" y="287338"/>
                        <a:ext cx="7126287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21090"/>
              </p:ext>
            </p:extLst>
          </p:nvPr>
        </p:nvGraphicFramePr>
        <p:xfrm>
          <a:off x="6728882" y="2218267"/>
          <a:ext cx="2309615" cy="61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7" imgW="901700" imgH="241300" progId="Equation.DSMT4">
                  <p:embed/>
                </p:oleObj>
              </mc:Choice>
              <mc:Fallback>
                <p:oleObj name="Equation" r:id="rId7" imgW="901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8882" y="2218267"/>
                        <a:ext cx="2309615" cy="618066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233" y="3970867"/>
            <a:ext cx="2819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66902"/>
              </p:ext>
            </p:extLst>
          </p:nvPr>
        </p:nvGraphicFramePr>
        <p:xfrm>
          <a:off x="601663" y="989013"/>
          <a:ext cx="3378200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Equation" r:id="rId3" imgW="1905000" imgH="1117600" progId="Equation.DSMT4">
                  <p:embed/>
                </p:oleObj>
              </mc:Choice>
              <mc:Fallback>
                <p:oleObj name="Equation" r:id="rId3" imgW="19050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663" y="989013"/>
                        <a:ext cx="3378200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34322"/>
              </p:ext>
            </p:extLst>
          </p:nvPr>
        </p:nvGraphicFramePr>
        <p:xfrm>
          <a:off x="4805362" y="845607"/>
          <a:ext cx="3417238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Equation" r:id="rId5" imgW="1803400" imgH="1117600" progId="Equation.DSMT4">
                  <p:embed/>
                </p:oleObj>
              </mc:Choice>
              <mc:Fallback>
                <p:oleObj name="Equation" r:id="rId5" imgW="18034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5362" y="845607"/>
                        <a:ext cx="3417238" cy="211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052868"/>
              </p:ext>
            </p:extLst>
          </p:nvPr>
        </p:nvGraphicFramePr>
        <p:xfrm>
          <a:off x="517525" y="4057650"/>
          <a:ext cx="14541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Equation" r:id="rId7" imgW="495300" imgH="266700" progId="Equation.DSMT4">
                  <p:embed/>
                </p:oleObj>
              </mc:Choice>
              <mc:Fallback>
                <p:oleObj name="Equation" r:id="rId7" imgW="495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25" y="4057650"/>
                        <a:ext cx="1454150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6467" y="3297766"/>
            <a:ext cx="3988536" cy="201930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96353"/>
              </p:ext>
            </p:extLst>
          </p:nvPr>
        </p:nvGraphicFramePr>
        <p:xfrm>
          <a:off x="6354224" y="3931175"/>
          <a:ext cx="1752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Equation" r:id="rId10" imgW="596900" imgH="266700" progId="Equation.DSMT4">
                  <p:embed/>
                </p:oleObj>
              </mc:Choice>
              <mc:Fallback>
                <p:oleObj name="Equation" r:id="rId10" imgW="596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224" y="3931175"/>
                        <a:ext cx="1752600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468" y="3530599"/>
            <a:ext cx="3634472" cy="186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233" y="5363634"/>
            <a:ext cx="5312833" cy="58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000" y="6070600"/>
            <a:ext cx="5139267" cy="62055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29723"/>
              </p:ext>
            </p:extLst>
          </p:nvPr>
        </p:nvGraphicFramePr>
        <p:xfrm>
          <a:off x="7469717" y="5611813"/>
          <a:ext cx="3308350" cy="81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Equation" r:id="rId15" imgW="2527300" imgH="622300" progId="Equation.DSMT4">
                  <p:embed/>
                </p:oleObj>
              </mc:Choice>
              <mc:Fallback>
                <p:oleObj name="Equation" r:id="rId15" imgW="25273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69717" y="5611813"/>
                        <a:ext cx="3308350" cy="81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28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728133"/>
            <a:ext cx="4894414" cy="36933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fu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nction J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= J_Cheb(N)</a:t>
            </a:r>
          </a:p>
          <a:p>
            <a:r>
              <a:rPr lang="en-US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J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= zeros(N+2,N+2);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</a:t>
            </a:r>
            <a:r>
              <a:rPr lang="en-US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o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 k 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= 1:N-1  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J(k+1,k) = 1/(2*k);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J(k+1,k+2) = -J(k+1,k); 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end</a:t>
            </a:r>
            <a:endParaRPr lang="en-US">
              <a:solidFill>
                <a:srgbClr val="0432FF"/>
              </a:solidFill>
              <a:latin typeface="Courier"/>
              <a:ea typeface="Courier"/>
              <a:cs typeface="Courier"/>
            </a:endParaRP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N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+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1,N) = 1/(2*N);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J(N+2,N+1) = 1/(2*(N+1));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J(2,1) = 2*J(2,1);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for k=1:N-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1</a:t>
            </a:r>
            <a:endParaRPr lang="en-US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J(1,k+2) = (-1)^(k)/(k*(k+2));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end</a:t>
            </a:r>
          </a:p>
          <a:p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J(1,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1) 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</a:t>
            </a:r>
            <a:r>
              <a:rPr lang="en-US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;</a:t>
            </a:r>
            <a:r>
              <a:rPr lang="en-US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J(1,2) = -0.25;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67" y="821266"/>
            <a:ext cx="4871719" cy="315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6800" y="4563533"/>
            <a:ext cx="110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Pág. 128</a:t>
            </a:r>
          </a:p>
        </p:txBody>
      </p:sp>
    </p:spTree>
    <p:extLst>
      <p:ext uri="{BB962C8B-B14F-4D97-AF65-F5344CB8AC3E}">
        <p14:creationId xmlns:p14="http://schemas.microsoft.com/office/powerpoint/2010/main" val="402819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41862" y="685801"/>
            <a:ext cx="4530937" cy="2943869"/>
            <a:chOff x="3410796" y="753534"/>
            <a:chExt cx="6012604" cy="3906547"/>
          </a:xfrm>
        </p:grpSpPr>
        <p:sp>
          <p:nvSpPr>
            <p:cNvPr id="5" name="Freeform 4"/>
            <p:cNvSpPr/>
            <p:nvPr/>
          </p:nvSpPr>
          <p:spPr>
            <a:xfrm>
              <a:off x="3410796" y="2540000"/>
              <a:ext cx="2736004" cy="2120081"/>
            </a:xfrm>
            <a:custGeom>
              <a:avLst/>
              <a:gdLst>
                <a:gd name="connsiteX0" fmla="*/ 9737 w 2736004"/>
                <a:gd name="connsiteY0" fmla="*/ 2091267 h 2120081"/>
                <a:gd name="connsiteX1" fmla="*/ 85937 w 2736004"/>
                <a:gd name="connsiteY1" fmla="*/ 2015067 h 2120081"/>
                <a:gd name="connsiteX2" fmla="*/ 636271 w 2736004"/>
                <a:gd name="connsiteY2" fmla="*/ 1236133 h 2120081"/>
                <a:gd name="connsiteX3" fmla="*/ 1372871 w 2736004"/>
                <a:gd name="connsiteY3" fmla="*/ 618067 h 2120081"/>
                <a:gd name="connsiteX4" fmla="*/ 2465071 w 2736004"/>
                <a:gd name="connsiteY4" fmla="*/ 110067 h 2120081"/>
                <a:gd name="connsiteX5" fmla="*/ 2736004 w 2736004"/>
                <a:gd name="connsiteY5" fmla="*/ 0 h 21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04" h="2120081">
                  <a:moveTo>
                    <a:pt x="9737" y="2091267"/>
                  </a:moveTo>
                  <a:cubicBezTo>
                    <a:pt x="-4374" y="2124428"/>
                    <a:pt x="-18485" y="2157589"/>
                    <a:pt x="85937" y="2015067"/>
                  </a:cubicBezTo>
                  <a:cubicBezTo>
                    <a:pt x="190359" y="1872545"/>
                    <a:pt x="421782" y="1468966"/>
                    <a:pt x="636271" y="1236133"/>
                  </a:cubicBezTo>
                  <a:cubicBezTo>
                    <a:pt x="850760" y="1003300"/>
                    <a:pt x="1068071" y="805745"/>
                    <a:pt x="1372871" y="618067"/>
                  </a:cubicBezTo>
                  <a:cubicBezTo>
                    <a:pt x="1677671" y="430389"/>
                    <a:pt x="2237882" y="213078"/>
                    <a:pt x="2465071" y="110067"/>
                  </a:cubicBezTo>
                  <a:cubicBezTo>
                    <a:pt x="2692260" y="7056"/>
                    <a:pt x="2736004" y="0"/>
                    <a:pt x="2736004" y="0"/>
                  </a:cubicBezTo>
                </a:path>
              </a:pathLst>
            </a:custGeom>
            <a:ln w="1524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189134" y="1461871"/>
              <a:ext cx="2421466" cy="1061201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23000" y="2540000"/>
              <a:ext cx="3200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5562590" y="1879606"/>
              <a:ext cx="1320800" cy="1320800"/>
            </a:xfrm>
            <a:prstGeom prst="arc">
              <a:avLst>
                <a:gd name="adj1" fmla="val 20066402"/>
                <a:gd name="adj2" fmla="val 0"/>
              </a:avLst>
            </a:prstGeom>
            <a:solidFill>
              <a:srgbClr val="FA9C1F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>
              <a:off x="4588933" y="2353734"/>
              <a:ext cx="3200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921677"/>
                </p:ext>
              </p:extLst>
            </p:nvPr>
          </p:nvGraphicFramePr>
          <p:xfrm>
            <a:off x="7029450" y="2188633"/>
            <a:ext cx="3365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7" name="Equation" r:id="rId3" imgW="139700" imgH="139700" progId="Equation.DSMT4">
                    <p:embed/>
                  </p:oleObj>
                </mc:Choice>
                <mc:Fallback>
                  <p:oleObj name="Equation" r:id="rId3" imgW="1397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29450" y="2188633"/>
                          <a:ext cx="336550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257754"/>
                </p:ext>
              </p:extLst>
            </p:nvPr>
          </p:nvGraphicFramePr>
          <p:xfrm>
            <a:off x="8528050" y="925513"/>
            <a:ext cx="336550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8" name="Equation" r:id="rId5" imgW="139700" imgH="190500" progId="Equation.DSMT4">
                    <p:embed/>
                  </p:oleObj>
                </mc:Choice>
                <mc:Fallback>
                  <p:oleObj name="Equation" r:id="rId5" imgW="1397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28050" y="925513"/>
                          <a:ext cx="336550" cy="458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6581"/>
              </p:ext>
            </p:extLst>
          </p:nvPr>
        </p:nvGraphicFramePr>
        <p:xfrm>
          <a:off x="844021" y="633413"/>
          <a:ext cx="9729787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Equation" r:id="rId7" imgW="4038600" imgH="2311400" progId="Equation.DSMT4">
                  <p:embed/>
                </p:oleObj>
              </mc:Choice>
              <mc:Fallback>
                <p:oleObj name="Equation" r:id="rId7" imgW="4038600" imgH="231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4021" y="633413"/>
                        <a:ext cx="9729787" cy="556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31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202" y="356210"/>
            <a:ext cx="353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Base de Fourier discreta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24583"/>
              </p:ext>
            </p:extLst>
          </p:nvPr>
        </p:nvGraphicFramePr>
        <p:xfrm>
          <a:off x="136525" y="1143000"/>
          <a:ext cx="5827713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" name="Equation" r:id="rId3" imgW="2616200" imgH="914400" progId="Equation.DSMT4">
                  <p:embed/>
                </p:oleObj>
              </mc:Choice>
              <mc:Fallback>
                <p:oleObj name="Equation" r:id="rId3" imgW="2616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" y="1143000"/>
                        <a:ext cx="5827713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91462"/>
              </p:ext>
            </p:extLst>
          </p:nvPr>
        </p:nvGraphicFramePr>
        <p:xfrm>
          <a:off x="7641167" y="1122892"/>
          <a:ext cx="2774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name="Equation" r:id="rId5" imgW="1892300" imgH="419100" progId="Equation.DSMT4">
                  <p:embed/>
                </p:oleObj>
              </mc:Choice>
              <mc:Fallback>
                <p:oleObj name="Equation" r:id="rId5" imgW="1892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41167" y="1122892"/>
                        <a:ext cx="27749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070" y="2270304"/>
            <a:ext cx="4486879" cy="375796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32031"/>
              </p:ext>
            </p:extLst>
          </p:nvPr>
        </p:nvGraphicFramePr>
        <p:xfrm>
          <a:off x="431799" y="3810000"/>
          <a:ext cx="3322467" cy="189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Equation" r:id="rId8" imgW="1803400" imgH="1028700" progId="Equation.DSMT4">
                  <p:embed/>
                </p:oleObj>
              </mc:Choice>
              <mc:Fallback>
                <p:oleObj name="Equation" r:id="rId8" imgW="1803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799" y="3810000"/>
                        <a:ext cx="3322467" cy="189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05352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6889</TotalTime>
  <Words>389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 Black</vt:lpstr>
      <vt:lpstr>Century Gothic</vt:lpstr>
      <vt:lpstr>Courier</vt:lpstr>
      <vt:lpstr>Wingdings 3</vt:lpstr>
      <vt:lpstr>Fatia</vt:lpstr>
      <vt:lpstr>Equation</vt:lpstr>
      <vt:lpstr>Matemática Aplicada à Engenharia de Sistemas-PTC 5007 (27/08/2020)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M[etodos numéricos</dc:title>
  <dc:subject/>
  <dc:creator>Osvaldo Guimarães</dc:creator>
  <cp:keywords/>
  <dc:description/>
  <cp:lastModifiedBy>José Roberto Piqueira</cp:lastModifiedBy>
  <cp:revision>261</cp:revision>
  <dcterms:created xsi:type="dcterms:W3CDTF">2019-06-28T19:51:26Z</dcterms:created>
  <dcterms:modified xsi:type="dcterms:W3CDTF">2020-08-27T15:49:48Z</dcterms:modified>
  <cp:category/>
</cp:coreProperties>
</file>