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Lst>
  <p:sldSz cy="6858000" cx="9144000"/>
  <p:notesSz cx="6858000" cy="9144000"/>
  <p:embeddedFontLst>
    <p:embeddedFont>
      <p:font typeface="Corbel"/>
      <p:regular r:id="rId127"/>
      <p:bold r:id="rId128"/>
      <p:italic r:id="rId129"/>
      <p:boldItalic r:id="rId130"/>
    </p:embeddedFont>
    <p:embeddedFont>
      <p:font typeface="Century Schoolbook"/>
      <p:regular r:id="rId131"/>
      <p:bold r:id="rId132"/>
      <p:italic r:id="rId133"/>
      <p:boldItalic r:id="rId134"/>
    </p:embeddedFont>
    <p:embeddedFont>
      <p:font typeface="Pacifico"/>
      <p:regular r:id="rId1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36" roundtripDataSignature="AMtx7mgx/06lDLZaW74mqfrSoKhagbdp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7581A2-0391-402B-9900-207FD6D17A84}">
  <a:tblStyle styleId="{BB7581A2-0391-402B-9900-207FD6D17A84}"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93A3C65-7BBD-4485-A943-BAE4BE63B79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5E6"/>
          </a:solidFill>
        </a:fill>
      </a:tcStyle>
    </a:wholeTbl>
    <a:band1H>
      <a:tcTxStyle/>
      <a:tcStyle>
        <a:fill>
          <a:solidFill>
            <a:srgbClr val="DCEACA"/>
          </a:solidFill>
        </a:fill>
      </a:tcStyle>
    </a:band1H>
    <a:band2H>
      <a:tcTxStyle/>
    </a:band2H>
    <a:band1V>
      <a:tcTxStyle/>
      <a:tcStyle>
        <a:fill>
          <a:solidFill>
            <a:srgbClr val="DC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6C46DD3-651D-409B-BDD0-54E2560F1B5B}"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font" Target="fonts/Corbel-italic.fntdata"/><Relationship Id="rId128" Type="http://schemas.openxmlformats.org/officeDocument/2006/relationships/font" Target="fonts/Corbel-bold.fntdata"/><Relationship Id="rId127" Type="http://schemas.openxmlformats.org/officeDocument/2006/relationships/font" Target="fonts/Corbel-regular.fntdata"/><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2" Type="http://schemas.openxmlformats.org/officeDocument/2006/relationships/font" Target="fonts/CenturySchoolbook-bold.fntdata"/><Relationship Id="rId131" Type="http://schemas.openxmlformats.org/officeDocument/2006/relationships/font" Target="fonts/CenturySchoolbook-regular.fntdata"/><Relationship Id="rId130" Type="http://schemas.openxmlformats.org/officeDocument/2006/relationships/font" Target="fonts/Corbel-boldItalic.fntdata"/><Relationship Id="rId136" Type="http://customschemas.google.com/relationships/presentationmetadata" Target="metadata"/><Relationship Id="rId135" Type="http://schemas.openxmlformats.org/officeDocument/2006/relationships/font" Target="fonts/Pacifico-regular.fntdata"/><Relationship Id="rId134" Type="http://schemas.openxmlformats.org/officeDocument/2006/relationships/font" Target="fonts/CenturySchoolbook-boldItalic.fntdata"/><Relationship Id="rId133" Type="http://schemas.openxmlformats.org/officeDocument/2006/relationships/font" Target="fonts/CenturySchoolbook-italic.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7" name="Google Shape;17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1" name="Google Shape;26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 name="Google Shape;1160;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4" name="Google Shape;1174;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 name="Google Shape;1184;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9" name="Google Shape;1189;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194" name="Google Shape;1194;p108: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5" name="Google Shape;1195;p108: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1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04" name="Google Shape;1204;p109: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5" name="Google Shape;1205;p109: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 name="Google Shape;1217;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74" name="Google Shape;27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1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33" name="Google Shape;1233;p111: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4" name="Google Shape;1234;p111: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1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47" name="Google Shape;1247;p112: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8" name="Google Shape;1248;p112: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1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56" name="Google Shape;1256;p113: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7" name="Google Shape;1257;p113: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65" name="Google Shape;1265;p114: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6" name="Google Shape;1266;p114: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6" name="Google Shape;1276;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1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2" name="Google Shape;1282;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88" name="Google Shape;1288;p117: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9" name="Google Shape;1289;p117: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7" name="Google Shape;1297;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4" name="Google Shape;1304;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2" name="Google Shape;1312;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7" name="Google Shape;28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9" name="Google Shape;1319;p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20" name="Google Shape;1320;p1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numerator (pab) is the likelihood of the hypothesis we want to test: that these two residues are correlated because they’re homologous. Thus, pab are the target fre- quencies: the probability that we expect to observe residues a and b aligned in homo- logous sequence alignments. The denomi- nator( fa fb)isthelikelihoodofanull hypothesis: that these two residues are un- correlated and unrelated, occurring inde- pendently. Thus, fa and fb are background frequencies: the probabilities that we expect to observe amino acids a and b on average in any protein sequence.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we expect to find a and b aligned together in homologous sequences more often than we expect them to occur by chance (pab&gt;fa fb), then the odds ratio is greater than one and the score is positive. Operationally, we say that positive scores mean conservative substitutions, and nega- tive scores indicate nonconservative substi- tutions. </a:t>
            </a:r>
            <a:endParaRPr/>
          </a:p>
        </p:txBody>
      </p:sp>
      <p:sp>
        <p:nvSpPr>
          <p:cNvPr id="303" name="Google Shape;30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Las matrices de sustitución solo se usan para proteínas. Normalmente en el caso de ADN solo se necesita un puntaje para match y otro para mismatch.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why shouldn’t all identitites get the same score? The rarer the amino acid is, the more surprising it would be to see two of them align together by chance. In the homologous alignment data that BLOSUM62 was trained on, leucine/leucine (L/L) pairs were in fact more common than tryptophan/tryptophan (W/W) pairs (pLL = 0.0371, pWW = 0.0065), but tryptophan is a much rarer amino acid (fL = 0.099, fW = 0.013). Run those numbers (with BLO- SUM62’s original λ = 0.347) and you get +3.8 for L/L and +10.5 for W/W, which were rounded to +4 and +11.</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Esto significa que podemo hacer nuestras propias matrices, basadas en alineamientos conocidos, para cualquier valor deseado de “target frequencies” o para familias de proteins (intermembranales por ejemplo) y obtendremos alineamientos similares a los usados como conjunto de entrenamiento.</a:t>
            </a:r>
            <a:endParaRPr/>
          </a:p>
        </p:txBody>
      </p:sp>
      <p:sp>
        <p:nvSpPr>
          <p:cNvPr id="315" name="Google Shape;31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Las matrices de sustitución solo se usan para proteínas. Normalmente en el caso de ADN solo se necesita un puntaje para match y otro para mismatch.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why shouldn’t all identitites get the same score? The rarer the amino acid is, the more surprising it would be to see two of them align together by chance. In the homologous alignment data that BLOSUM62 was trained on, leucine/leucine (L/L) pairs were in fact more common than tryptophan/tryptophan (W/W) pairs (pLL = 0.0371, pWW = 0.0065), but tryptophan is a much rarer amino acid (fL = 0.099, fW = 0.013). Run those numbers (with BLO- SUM62’s original λ = 0.347) and you get +3.8 for L/L and +10.5 for W/W, which were rounded to +4 and +11.</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Esto significa que podemo hacer nuestras propias matrices, basadas en alineamientos conocidos, para cualquier valor deseado de “target frequencies” o para familias de proteins (intermembranales por ejemplo) y obtendremos alineamientos similares a los usados como conjunto de entrenamiento.</a:t>
            </a:r>
            <a:endParaRPr/>
          </a:p>
        </p:txBody>
      </p:sp>
      <p:sp>
        <p:nvSpPr>
          <p:cNvPr id="336" name="Google Shape;33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Las matrices de sustitución solo se usan para proteínas. Normalmente en el caso de ADN solo se necesita un puntaje para match y otro para mismatch.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why shouldn’t all identitites get the same score? The rarer the amino acid is, the more surprising it would be to see two of them align together by chance. In the homologous alignment data that BLOSUM62 was trained on, leucine/leucine (L/L) pairs were in fact more common than tryptophan/tryptophan (W/W) pairs (pLL = 0.0371, pWW = 0.0065), but tryptophan is a much rarer amino acid (fL = 0.099, fW = 0.013). Run those numbers (with BLO- SUM62’s original λ = 0.347) and you get +3.8 for L/L and +10.5 for W/W, which were rounded to +4 and +11.</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Esto significa que podemo hacer nuestras propias matrices, basadas en alineamientos conocidos, para cualquier valor deseado de “target frequencies” o para familias de proteins (intermembranales por ejemplo) y obtendremos alineamientos similares a los usados como conjunto de entrenamiento.</a:t>
            </a:r>
            <a:endParaRPr/>
          </a:p>
        </p:txBody>
      </p:sp>
      <p:sp>
        <p:nvSpPr>
          <p:cNvPr id="344" name="Google Shape;34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Las matrices de sustitución solo se usan para proteínas. Normalmente en el caso de ADN solo se necesita un puntaje para match y otro para mismatch.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why shouldn’t all identitites get the same score? The rarer the amino acid is, the more surprising it would be to see two of them align together by chance. In the homologous alignment data that BLOSUM62 was trained on, leucine/leucine (L/L) pairs were in fact more common than tryptophan/tryptophan (W/W) pairs (pLL = 0.0371, pWW = 0.0065), but tryptophan is a much rarer amino acid (fL = 0.099, fW = 0.013). Run those numbers (with BLO- SUM62’s original λ = 0.347) and you get +3.8 for L/L and +10.5 for W/W, which were rounded to +4 and +11.</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Esto significa que podemo hacer nuestras propias matrices, basadas en alineamientos conocidos, para cualquier valor deseado de “target frequencies” o para familias de proteins (intermembranales por ejemplo) y obtendremos alineamientos similares a los usados como conjunto de entrenamiento.</a:t>
            </a:r>
            <a:endParaRPr/>
          </a:p>
        </p:txBody>
      </p:sp>
      <p:sp>
        <p:nvSpPr>
          <p:cNvPr id="363" name="Google Shape;36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1" name="Google Shape;37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7" name="Google Shape;38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02" name="Google Shape;40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5" name="Google Shape;42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33" name="Google Shape;433;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El puntaje final del alineamiento depende de la función de puntaje!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 celda en la posición inferior derecha da el puntaje del mejor alineamiento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Movimientos en la horizontal o en la vertical indican gaps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 s(i-1,)+gamma es el mayor puntaje entonces xi esta alineado a un gap.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 s(i,j-1+gamma) es el mayor puntaje entonces yi esta alineado a un gap.</a:t>
            </a:r>
            <a:endParaRPr/>
          </a:p>
        </p:txBody>
      </p:sp>
      <p:sp>
        <p:nvSpPr>
          <p:cNvPr id="451" name="Google Shape;45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73" name="Google Shape;47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93" name="Google Shape;493;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13" name="Google Shape;51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Un par se secuencias pueden ser alineadas tanto de forma global como de forma local, todo depende de la pregunta que se quiere responder.</a:t>
            </a:r>
            <a:endParaRPr/>
          </a:p>
        </p:txBody>
      </p:sp>
      <p:sp>
        <p:nvSpPr>
          <p:cNvPr id="524" name="Google Shape;52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2" name="Google Shape;19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48" name="Google Shape;548;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64" name="Google Shape;564;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76" name="Google Shape;57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Un par se secuencias pueden ser alineadas tanto de forma global como de forma local, todo depende de la pregunta que se quiere responder.</a:t>
            </a:r>
            <a:endParaRPr/>
          </a:p>
        </p:txBody>
      </p:sp>
      <p:sp>
        <p:nvSpPr>
          <p:cNvPr id="606" name="Google Shape;606;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614" name="Google Shape;614;p36: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5" name="Google Shape;615;p36: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52" name="Google Shape;652;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71" name="Google Shape;671;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99" name="Google Shape;699;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Crear secuencias al azar, e.g., shuffled, y comparar el valor de puntaje entre las secuencias reales, con el valor obtenidos de las comparaciones con las secuencias aleatorias.</a:t>
            </a:r>
            <a:endParaRPr/>
          </a:p>
        </p:txBody>
      </p:sp>
      <p:sp>
        <p:nvSpPr>
          <p:cNvPr id="720" name="Google Shape;720;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772" name="Google Shape;772;p55: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3" name="Google Shape;773;p55: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861" name="Google Shape;861;p68: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2" name="Google Shape;862;p68: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Consider a situation in which you have a DNA sequence with no obvious database matches, and you want to know if it encodes a protein with even distant</a:t>
            </a:r>
            <a:endParaRPr/>
          </a:p>
          <a:p>
            <a:pPr indent="0" lvl="0" marL="0" rtl="0" algn="l">
              <a:spcBef>
                <a:spcPts val="0"/>
              </a:spcBef>
              <a:spcAft>
                <a:spcPts val="0"/>
              </a:spcAft>
              <a:buNone/>
            </a:pPr>
            <a:r>
              <a:rPr lang="en-US" sz="1200">
                <a:solidFill>
                  <a:schemeClr val="dk1"/>
                </a:solidFill>
                <a:latin typeface="Arial"/>
                <a:ea typeface="Arial"/>
                <a:cs typeface="Arial"/>
                <a:sym typeface="Arial"/>
              </a:rPr>
              <a:t>database matches. A blastx search would be useful to reveal such matches. But if that search fails, you might perform a tblastx search to determine</a:t>
            </a:r>
            <a:endParaRPr/>
          </a:p>
          <a:p>
            <a:pPr indent="0" lvl="0" marL="0" rtl="0" algn="l">
              <a:spcBef>
                <a:spcPts val="0"/>
              </a:spcBef>
              <a:spcAft>
                <a:spcPts val="0"/>
              </a:spcAft>
              <a:buNone/>
            </a:pPr>
            <a:r>
              <a:rPr lang="en-US" sz="1200">
                <a:solidFill>
                  <a:schemeClr val="dk1"/>
                </a:solidFill>
                <a:latin typeface="Arial"/>
                <a:ea typeface="Arial"/>
                <a:cs typeface="Arial"/>
                <a:sym typeface="Arial"/>
              </a:rPr>
              <a:t>whether an entire DNA database contains genes that encode proteins homologous to your query.</a:t>
            </a:r>
            <a:endParaRPr/>
          </a:p>
        </p:txBody>
      </p:sp>
      <p:sp>
        <p:nvSpPr>
          <p:cNvPr id="919" name="Google Shape;919;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7" name="Google Shape;22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5" name="Google Shape;23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98" name="Google Shape;998;p81: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9" name="Google Shape;999;p81: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005" name="Google Shape;1005;p82: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6" name="Google Shape;1006;p82: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2" name="Google Shape;1012;p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latin typeface="Arial"/>
                <a:ea typeface="Arial"/>
                <a:cs typeface="Arial"/>
                <a:sym typeface="Arial"/>
              </a:rPr>
              <a:t>Expect</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This setting specifies the statistical significance threshold for reporting matches against database sequences. The default value (10) means that 10 such matches are expected to be found merely by chance, according to the stochastic model of Karlin and Altschul (1990). If the statistical significance ascribed to a match is greater than the EXPECT threshold, the match will not be reported. Lower EXPECT thresholds are more stringent, leading to fewer chance matches being reported. </a:t>
            </a:r>
            <a:endParaRPr/>
          </a:p>
        </p:txBody>
      </p:sp>
      <p:sp>
        <p:nvSpPr>
          <p:cNvPr id="1013" name="Google Shape;1013;p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2" name="Google Shape;1052;p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Compositional adjustments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Amino acid substitution matrices may be adjusted in various ways to compensate for the amino acid compositions of the sequences being compared. The simplest adjustment is to scale all substitution scores by an analytically determined constant, while leaving the gap scores fixed; this procedure is called "composition-based statistics" (Schaffer et al., 2001). The resulting scaled scores yield more accurate E-values than standard, unscaled scores. A more sophisticated approach adjusts each score in a standard substitution matrix separately to compensate for the compositions of the two sequences being compared (Yu et al., 2003; Yu and Altschul, 2005; Altschul et al., 2005). Such "compositional score matrix adjustment" may be invoked only under certain specific conditions for which it has been empirically determined to be beneficial (Altschul et al., 2005); under all other conditions, composition-based statistics are used. Alternatively, compositional adjustment may be invoked universally. </a:t>
            </a:r>
            <a:endParaRPr/>
          </a:p>
        </p:txBody>
      </p:sp>
      <p:sp>
        <p:nvSpPr>
          <p:cNvPr id="1053" name="Google Shape;1053;p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 name="Google Shape;1061;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9" name="Google Shape;24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 name="Google Shape;1077;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095" name="Google Shape;1095;p94: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6" name="Google Shape;1096;p94: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104" name="Google Shape;1104;p95: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5" name="Google Shape;1105;p95: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0" name="Google Shape;1120;p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total score is the sum of all of the individual scores for hits to the same database sequence. </a:t>
            </a:r>
            <a:endParaRPr/>
          </a:p>
          <a:p>
            <a:pPr indent="0" lvl="0" marL="0" rtl="0" algn="l">
              <a:spcBef>
                <a:spcPts val="0"/>
              </a:spcBef>
              <a:spcAft>
                <a:spcPts val="0"/>
              </a:spcAft>
              <a:buNone/>
            </a:pPr>
            <a:r>
              <a:rPr lang="en-US">
                <a:latin typeface="Arial"/>
                <a:ea typeface="Arial"/>
                <a:cs typeface="Arial"/>
                <a:sym typeface="Arial"/>
              </a:rPr>
              <a:t>This is useful for identifying multi-exons hits to a genomic sequence among other things.</a:t>
            </a:r>
            <a:endParaRPr/>
          </a:p>
        </p:txBody>
      </p:sp>
      <p:sp>
        <p:nvSpPr>
          <p:cNvPr id="1121" name="Google Shape;1121;p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127" name="Google Shape;1127;p97: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8" name="Google Shape;1128;p97: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134" name="Google Shape;1134;p98:notes"/>
          <p:cNvSpPr/>
          <p:nvPr>
            <p:ph idx="2" type="sldImg"/>
          </p:nvPr>
        </p:nvSpPr>
        <p:spPr>
          <a:xfrm>
            <a:off x="1239838" y="757238"/>
            <a:ext cx="4381500" cy="32861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5" name="Google Shape;1135;p98:notes"/>
          <p:cNvSpPr txBox="1"/>
          <p:nvPr>
            <p:ph idx="1" type="body"/>
          </p:nvPr>
        </p:nvSpPr>
        <p:spPr>
          <a:xfrm>
            <a:off x="914400" y="4344988"/>
            <a:ext cx="5029200" cy="41354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23"/>
          <p:cNvSpPr/>
          <p:nvPr/>
        </p:nvSpPr>
        <p:spPr>
          <a:xfrm>
            <a:off x="284163" y="455773"/>
            <a:ext cx="8574087" cy="1133949"/>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9" name="Google Shape;19;p123"/>
          <p:cNvGrpSpPr/>
          <p:nvPr/>
        </p:nvGrpSpPr>
        <p:grpSpPr>
          <a:xfrm>
            <a:off x="284163" y="1577847"/>
            <a:ext cx="8576373" cy="137411"/>
            <a:chOff x="284163" y="1577847"/>
            <a:chExt cx="8576373" cy="137411"/>
          </a:xfrm>
        </p:grpSpPr>
        <p:sp>
          <p:nvSpPr>
            <p:cNvPr id="20" name="Google Shape;20;p123"/>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23"/>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23"/>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3" name="Google Shape;23;p12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23"/>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31470" lvl="5" marL="2743200" algn="l">
              <a:spcBef>
                <a:spcPts val="600"/>
              </a:spcBef>
              <a:spcAft>
                <a:spcPts val="0"/>
              </a:spcAft>
              <a:buSzPts val="1620"/>
              <a:buChar char="🡽"/>
              <a:defRPr/>
            </a:lvl6pPr>
            <a:lvl7pPr indent="-331470" lvl="6" marL="3200400" algn="l">
              <a:spcBef>
                <a:spcPts val="600"/>
              </a:spcBef>
              <a:spcAft>
                <a:spcPts val="0"/>
              </a:spcAft>
              <a:buSzPts val="1620"/>
              <a:buChar char="🡽"/>
              <a:defRPr/>
            </a:lvl7pPr>
            <a:lvl8pPr indent="-331470" lvl="7" marL="3657600" algn="l">
              <a:spcBef>
                <a:spcPts val="600"/>
              </a:spcBef>
              <a:spcAft>
                <a:spcPts val="0"/>
              </a:spcAft>
              <a:buSzPts val="1620"/>
              <a:buChar char="🡽"/>
              <a:defRPr/>
            </a:lvl8pPr>
            <a:lvl9pPr indent="-331470" lvl="8" marL="4114800" algn="l">
              <a:spcBef>
                <a:spcPts val="600"/>
              </a:spcBef>
              <a:spcAft>
                <a:spcPts val="0"/>
              </a:spcAft>
              <a:buSzPts val="1620"/>
              <a:buChar char="🡽"/>
              <a:defRPr/>
            </a:lvl9pPr>
          </a:lstStyle>
          <a:p/>
        </p:txBody>
      </p:sp>
      <p:sp>
        <p:nvSpPr>
          <p:cNvPr id="25" name="Google Shape;25;p123"/>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5" name="Shape 105"/>
        <p:cNvGrpSpPr/>
        <p:nvPr/>
      </p:nvGrpSpPr>
      <p:grpSpPr>
        <a:xfrm>
          <a:off x="0" y="0"/>
          <a:ext cx="0" cy="0"/>
          <a:chOff x="0" y="0"/>
          <a:chExt cx="0" cy="0"/>
        </a:xfrm>
      </p:grpSpPr>
      <p:sp>
        <p:nvSpPr>
          <p:cNvPr id="106" name="Google Shape;106;p132"/>
          <p:cNvSpPr txBox="1"/>
          <p:nvPr>
            <p:ph type="title"/>
          </p:nvPr>
        </p:nvSpPr>
        <p:spPr>
          <a:xfrm>
            <a:off x="268941" y="1298762"/>
            <a:ext cx="4069080" cy="11620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accent2"/>
              </a:buClr>
              <a:buSzPts val="3200"/>
              <a:buFont typeface="Corbel"/>
              <a:buNone/>
              <a:defRPr b="1"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32"/>
          <p:cNvSpPr txBox="1"/>
          <p:nvPr>
            <p:ph idx="1" type="body"/>
          </p:nvPr>
        </p:nvSpPr>
        <p:spPr>
          <a:xfrm>
            <a:off x="4783567" y="914400"/>
            <a:ext cx="4069080" cy="5211763"/>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31470" lvl="5" marL="2743200" algn="l">
              <a:spcBef>
                <a:spcPts val="600"/>
              </a:spcBef>
              <a:spcAft>
                <a:spcPts val="0"/>
              </a:spcAft>
              <a:buSzPts val="1620"/>
              <a:buChar char="🡽"/>
              <a:defRPr sz="1800"/>
            </a:lvl6pPr>
            <a:lvl7pPr indent="-331470" lvl="6" marL="3200400" algn="l">
              <a:spcBef>
                <a:spcPts val="600"/>
              </a:spcBef>
              <a:spcAft>
                <a:spcPts val="0"/>
              </a:spcAft>
              <a:buSzPts val="1620"/>
              <a:buChar char="🡽"/>
              <a:defRPr sz="1800"/>
            </a:lvl7pPr>
            <a:lvl8pPr indent="-331470" lvl="7" marL="3657600" algn="l">
              <a:spcBef>
                <a:spcPts val="600"/>
              </a:spcBef>
              <a:spcAft>
                <a:spcPts val="0"/>
              </a:spcAft>
              <a:buSzPts val="1620"/>
              <a:buChar char="🡽"/>
              <a:defRPr sz="1800"/>
            </a:lvl8pPr>
            <a:lvl9pPr indent="-331470" lvl="8" marL="4114800" algn="l">
              <a:spcBef>
                <a:spcPts val="600"/>
              </a:spcBef>
              <a:spcAft>
                <a:spcPts val="0"/>
              </a:spcAft>
              <a:buSzPts val="1620"/>
              <a:buChar char="🡽"/>
              <a:defRPr sz="1800"/>
            </a:lvl9pPr>
          </a:lstStyle>
          <a:p/>
        </p:txBody>
      </p:sp>
      <p:sp>
        <p:nvSpPr>
          <p:cNvPr id="108" name="Google Shape;108;p132"/>
          <p:cNvSpPr txBox="1"/>
          <p:nvPr>
            <p:ph idx="2" type="body"/>
          </p:nvPr>
        </p:nvSpPr>
        <p:spPr>
          <a:xfrm>
            <a:off x="268941" y="2456329"/>
            <a:ext cx="4069080" cy="3182472"/>
          </a:xfrm>
          <a:prstGeom prst="rect">
            <a:avLst/>
          </a:prstGeom>
          <a:noFill/>
          <a:ln>
            <a:noFill/>
          </a:ln>
        </p:spPr>
        <p:txBody>
          <a:bodyPr anchorCtr="0" anchor="t" bIns="45700" lIns="91425" spcFirstLastPara="1" rIns="91425" wrap="square" tIns="45700">
            <a:normAutofit/>
          </a:bodyPr>
          <a:lstStyle>
            <a:lvl1pPr indent="-228600" lvl="0" marL="457200" algn="ctr">
              <a:spcBef>
                <a:spcPts val="600"/>
              </a:spcBef>
              <a:spcAft>
                <a:spcPts val="0"/>
              </a:spcAft>
              <a:buSzPts val="1620"/>
              <a:buNone/>
              <a:defRPr sz="1800"/>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600"/>
              </a:spcBef>
              <a:spcAft>
                <a:spcPts val="0"/>
              </a:spcAft>
              <a:buSzPts val="810"/>
              <a:buNone/>
              <a:defRPr sz="900"/>
            </a:lvl6pPr>
            <a:lvl7pPr indent="-228600" lvl="6" marL="3200400" algn="l">
              <a:spcBef>
                <a:spcPts val="600"/>
              </a:spcBef>
              <a:spcAft>
                <a:spcPts val="0"/>
              </a:spcAft>
              <a:buSzPts val="810"/>
              <a:buNone/>
              <a:defRPr sz="900"/>
            </a:lvl7pPr>
            <a:lvl8pPr indent="-228600" lvl="7" marL="3657600" algn="l">
              <a:spcBef>
                <a:spcPts val="600"/>
              </a:spcBef>
              <a:spcAft>
                <a:spcPts val="0"/>
              </a:spcAft>
              <a:buSzPts val="810"/>
              <a:buNone/>
              <a:defRPr sz="900"/>
            </a:lvl8pPr>
            <a:lvl9pPr indent="-228600" lvl="8" marL="4114800" algn="l">
              <a:spcBef>
                <a:spcPts val="600"/>
              </a:spcBef>
              <a:spcAft>
                <a:spcPts val="0"/>
              </a:spcAft>
              <a:buSzPts val="810"/>
              <a:buNone/>
              <a:defRPr sz="900"/>
            </a:lvl9pPr>
          </a:lstStyle>
          <a:p/>
        </p:txBody>
      </p:sp>
      <p:sp>
        <p:nvSpPr>
          <p:cNvPr id="109" name="Google Shape;109;p132"/>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0" name="Google Shape;110;p132"/>
          <p:cNvGrpSpPr/>
          <p:nvPr/>
        </p:nvGrpSpPr>
        <p:grpSpPr>
          <a:xfrm>
            <a:off x="284163" y="452718"/>
            <a:ext cx="8576373" cy="137411"/>
            <a:chOff x="284163" y="1577847"/>
            <a:chExt cx="8576373" cy="137411"/>
          </a:xfrm>
        </p:grpSpPr>
        <p:sp>
          <p:nvSpPr>
            <p:cNvPr id="111" name="Google Shape;111;p132"/>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2"/>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2"/>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4" name="Shape 114"/>
        <p:cNvGrpSpPr/>
        <p:nvPr/>
      </p:nvGrpSpPr>
      <p:grpSpPr>
        <a:xfrm>
          <a:off x="0" y="0"/>
          <a:ext cx="0" cy="0"/>
          <a:chOff x="0" y="0"/>
          <a:chExt cx="0" cy="0"/>
        </a:xfrm>
      </p:grpSpPr>
      <p:sp>
        <p:nvSpPr>
          <p:cNvPr id="115" name="Google Shape;115;p133"/>
          <p:cNvSpPr/>
          <p:nvPr/>
        </p:nvSpPr>
        <p:spPr>
          <a:xfrm>
            <a:off x="284163" y="4801575"/>
            <a:ext cx="8574087" cy="1468437"/>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sz="4200">
              <a:solidFill>
                <a:schemeClr val="lt1"/>
              </a:solidFill>
              <a:latin typeface="Corbel"/>
              <a:ea typeface="Corbel"/>
              <a:cs typeface="Corbel"/>
              <a:sym typeface="Corbel"/>
            </a:endParaRPr>
          </a:p>
        </p:txBody>
      </p:sp>
      <p:grpSp>
        <p:nvGrpSpPr>
          <p:cNvPr id="116" name="Google Shape;116;p133"/>
          <p:cNvGrpSpPr/>
          <p:nvPr/>
        </p:nvGrpSpPr>
        <p:grpSpPr>
          <a:xfrm>
            <a:off x="284163" y="6263389"/>
            <a:ext cx="8576373" cy="137411"/>
            <a:chOff x="284163" y="1759424"/>
            <a:chExt cx="8576373" cy="137411"/>
          </a:xfrm>
        </p:grpSpPr>
        <p:sp>
          <p:nvSpPr>
            <p:cNvPr id="117" name="Google Shape;117;p133"/>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3"/>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3"/>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0" name="Google Shape;120;p133"/>
          <p:cNvSpPr txBox="1"/>
          <p:nvPr>
            <p:ph type="title"/>
          </p:nvPr>
        </p:nvSpPr>
        <p:spPr>
          <a:xfrm>
            <a:off x="363071" y="4800600"/>
            <a:ext cx="8360242"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orbel"/>
              <a:buNone/>
              <a:defRPr b="0" i="0" sz="280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33"/>
          <p:cNvSpPr/>
          <p:nvPr>
            <p:ph idx="2" type="pic"/>
          </p:nvPr>
        </p:nvSpPr>
        <p:spPr>
          <a:xfrm>
            <a:off x="284163" y="457199"/>
            <a:ext cx="8577072" cy="4352544"/>
          </a:xfrm>
          <a:prstGeom prst="rect">
            <a:avLst/>
          </a:prstGeom>
          <a:noFill/>
          <a:ln>
            <a:noFill/>
          </a:ln>
        </p:spPr>
      </p:sp>
      <p:sp>
        <p:nvSpPr>
          <p:cNvPr id="122" name="Google Shape;122;p133"/>
          <p:cNvSpPr txBox="1"/>
          <p:nvPr>
            <p:ph idx="1" type="body"/>
          </p:nvPr>
        </p:nvSpPr>
        <p:spPr>
          <a:xfrm>
            <a:off x="419099" y="5367338"/>
            <a:ext cx="8304213"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260"/>
              <a:buNone/>
              <a:defRPr sz="1400">
                <a:solidFill>
                  <a:schemeClr val="lt1"/>
                </a:solidFill>
              </a:defRPr>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600"/>
              </a:spcBef>
              <a:spcAft>
                <a:spcPts val="0"/>
              </a:spcAft>
              <a:buSzPts val="810"/>
              <a:buNone/>
              <a:defRPr sz="900"/>
            </a:lvl6pPr>
            <a:lvl7pPr indent="-228600" lvl="6" marL="3200400" algn="l">
              <a:spcBef>
                <a:spcPts val="600"/>
              </a:spcBef>
              <a:spcAft>
                <a:spcPts val="0"/>
              </a:spcAft>
              <a:buSzPts val="810"/>
              <a:buNone/>
              <a:defRPr sz="900"/>
            </a:lvl7pPr>
            <a:lvl8pPr indent="-228600" lvl="7" marL="3657600" algn="l">
              <a:spcBef>
                <a:spcPts val="600"/>
              </a:spcBef>
              <a:spcAft>
                <a:spcPts val="0"/>
              </a:spcAft>
              <a:buSzPts val="810"/>
              <a:buNone/>
              <a:defRPr sz="900"/>
            </a:lvl8pPr>
            <a:lvl9pPr indent="-228600" lvl="8" marL="4114800" algn="l">
              <a:spcBef>
                <a:spcPts val="600"/>
              </a:spcBef>
              <a:spcAft>
                <a:spcPts val="0"/>
              </a:spcAft>
              <a:buSzPts val="810"/>
              <a:buNone/>
              <a:defRPr sz="900"/>
            </a:lvl9pPr>
          </a:lstStyle>
          <a:p/>
        </p:txBody>
      </p:sp>
      <p:sp>
        <p:nvSpPr>
          <p:cNvPr id="123" name="Google Shape;123;p133"/>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alternativo">
  <p:cSld name="Imagen con título, alternativo">
    <p:spTree>
      <p:nvGrpSpPr>
        <p:cNvPr id="124" name="Shape 124"/>
        <p:cNvGrpSpPr/>
        <p:nvPr/>
      </p:nvGrpSpPr>
      <p:grpSpPr>
        <a:xfrm>
          <a:off x="0" y="0"/>
          <a:ext cx="0" cy="0"/>
          <a:chOff x="0" y="0"/>
          <a:chExt cx="0" cy="0"/>
        </a:xfrm>
      </p:grpSpPr>
      <p:grpSp>
        <p:nvGrpSpPr>
          <p:cNvPr id="125" name="Google Shape;125;p134"/>
          <p:cNvGrpSpPr/>
          <p:nvPr/>
        </p:nvGrpSpPr>
        <p:grpSpPr>
          <a:xfrm>
            <a:off x="284163" y="4280647"/>
            <a:ext cx="8576373" cy="137411"/>
            <a:chOff x="284163" y="1759424"/>
            <a:chExt cx="8576373" cy="137411"/>
          </a:xfrm>
        </p:grpSpPr>
        <p:sp>
          <p:nvSpPr>
            <p:cNvPr id="126" name="Google Shape;126;p134"/>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4"/>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4"/>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9" name="Google Shape;129;p134"/>
          <p:cNvSpPr txBox="1"/>
          <p:nvPr>
            <p:ph type="title"/>
          </p:nvPr>
        </p:nvSpPr>
        <p:spPr>
          <a:xfrm>
            <a:off x="363071" y="4778189"/>
            <a:ext cx="8360242"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2"/>
              </a:buClr>
              <a:buSzPts val="2800"/>
              <a:buFont typeface="Corbel"/>
              <a:buNone/>
              <a:defRPr b="0" sz="2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34"/>
          <p:cNvSpPr/>
          <p:nvPr>
            <p:ph idx="2" type="pic"/>
          </p:nvPr>
        </p:nvSpPr>
        <p:spPr>
          <a:xfrm>
            <a:off x="284163" y="457200"/>
            <a:ext cx="8577072" cy="3822192"/>
          </a:xfrm>
          <a:prstGeom prst="rect">
            <a:avLst/>
          </a:prstGeom>
          <a:noFill/>
          <a:ln>
            <a:noFill/>
          </a:ln>
        </p:spPr>
      </p:sp>
      <p:sp>
        <p:nvSpPr>
          <p:cNvPr id="131" name="Google Shape;131;p134"/>
          <p:cNvSpPr txBox="1"/>
          <p:nvPr>
            <p:ph idx="1" type="body"/>
          </p:nvPr>
        </p:nvSpPr>
        <p:spPr>
          <a:xfrm>
            <a:off x="419099" y="5344927"/>
            <a:ext cx="8304213"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260"/>
              <a:buNone/>
              <a:defRPr sz="1400">
                <a:solidFill>
                  <a:srgbClr val="262626"/>
                </a:solidFill>
              </a:defRPr>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600"/>
              </a:spcBef>
              <a:spcAft>
                <a:spcPts val="0"/>
              </a:spcAft>
              <a:buSzPts val="810"/>
              <a:buNone/>
              <a:defRPr sz="900"/>
            </a:lvl6pPr>
            <a:lvl7pPr indent="-228600" lvl="6" marL="3200400" algn="l">
              <a:spcBef>
                <a:spcPts val="600"/>
              </a:spcBef>
              <a:spcAft>
                <a:spcPts val="0"/>
              </a:spcAft>
              <a:buSzPts val="810"/>
              <a:buNone/>
              <a:defRPr sz="900"/>
            </a:lvl7pPr>
            <a:lvl8pPr indent="-228600" lvl="7" marL="3657600" algn="l">
              <a:spcBef>
                <a:spcPts val="600"/>
              </a:spcBef>
              <a:spcAft>
                <a:spcPts val="0"/>
              </a:spcAft>
              <a:buSzPts val="810"/>
              <a:buNone/>
              <a:defRPr sz="900"/>
            </a:lvl8pPr>
            <a:lvl9pPr indent="-228600" lvl="8" marL="4114800" algn="l">
              <a:spcBef>
                <a:spcPts val="600"/>
              </a:spcBef>
              <a:spcAft>
                <a:spcPts val="0"/>
              </a:spcAft>
              <a:buSzPts val="810"/>
              <a:buNone/>
              <a:defRPr sz="900"/>
            </a:lvl9pPr>
          </a:lstStyle>
          <a:p/>
        </p:txBody>
      </p:sp>
      <p:sp>
        <p:nvSpPr>
          <p:cNvPr id="132" name="Google Shape;132;p134"/>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tos, imagen y título">
  <p:cSld name="Objetos, imagen y título">
    <p:spTree>
      <p:nvGrpSpPr>
        <p:cNvPr id="133" name="Shape 133"/>
        <p:cNvGrpSpPr/>
        <p:nvPr/>
      </p:nvGrpSpPr>
      <p:grpSpPr>
        <a:xfrm>
          <a:off x="0" y="0"/>
          <a:ext cx="0" cy="0"/>
          <a:chOff x="0" y="0"/>
          <a:chExt cx="0" cy="0"/>
        </a:xfrm>
      </p:grpSpPr>
      <p:sp>
        <p:nvSpPr>
          <p:cNvPr id="134" name="Google Shape;134;p135"/>
          <p:cNvSpPr txBox="1"/>
          <p:nvPr>
            <p:ph idx="1" type="body"/>
          </p:nvPr>
        </p:nvSpPr>
        <p:spPr>
          <a:xfrm>
            <a:off x="3657600" y="914400"/>
            <a:ext cx="5195047" cy="5211763"/>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31470" lvl="5" marL="2743200" algn="l">
              <a:spcBef>
                <a:spcPts val="600"/>
              </a:spcBef>
              <a:spcAft>
                <a:spcPts val="0"/>
              </a:spcAft>
              <a:buSzPts val="1620"/>
              <a:buChar char="🡽"/>
              <a:defRPr sz="1800"/>
            </a:lvl6pPr>
            <a:lvl7pPr indent="-331470" lvl="6" marL="3200400" algn="l">
              <a:spcBef>
                <a:spcPts val="600"/>
              </a:spcBef>
              <a:spcAft>
                <a:spcPts val="0"/>
              </a:spcAft>
              <a:buSzPts val="1620"/>
              <a:buChar char="🡽"/>
              <a:defRPr sz="1800"/>
            </a:lvl7pPr>
            <a:lvl8pPr indent="-331470" lvl="7" marL="3657600" algn="l">
              <a:spcBef>
                <a:spcPts val="600"/>
              </a:spcBef>
              <a:spcAft>
                <a:spcPts val="0"/>
              </a:spcAft>
              <a:buSzPts val="1620"/>
              <a:buChar char="🡽"/>
              <a:defRPr sz="1800"/>
            </a:lvl8pPr>
            <a:lvl9pPr indent="-331470" lvl="8" marL="4114800" algn="l">
              <a:spcBef>
                <a:spcPts val="600"/>
              </a:spcBef>
              <a:spcAft>
                <a:spcPts val="0"/>
              </a:spcAft>
              <a:buSzPts val="1620"/>
              <a:buChar char="🡽"/>
              <a:defRPr sz="1800"/>
            </a:lvl9pPr>
          </a:lstStyle>
          <a:p/>
        </p:txBody>
      </p:sp>
      <p:sp>
        <p:nvSpPr>
          <p:cNvPr id="135" name="Google Shape;135;p135"/>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35"/>
          <p:cNvSpPr/>
          <p:nvPr/>
        </p:nvSpPr>
        <p:spPr>
          <a:xfrm>
            <a:off x="284163" y="4267200"/>
            <a:ext cx="2743200" cy="2120153"/>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sz="4200">
              <a:solidFill>
                <a:schemeClr val="lt1"/>
              </a:solidFill>
              <a:latin typeface="Corbel"/>
              <a:ea typeface="Corbel"/>
              <a:cs typeface="Corbel"/>
              <a:sym typeface="Corbel"/>
            </a:endParaRPr>
          </a:p>
        </p:txBody>
      </p:sp>
      <p:sp>
        <p:nvSpPr>
          <p:cNvPr id="137" name="Google Shape;137;p135"/>
          <p:cNvSpPr txBox="1"/>
          <p:nvPr>
            <p:ph idx="2" type="body"/>
          </p:nvPr>
        </p:nvSpPr>
        <p:spPr>
          <a:xfrm>
            <a:off x="419101" y="4953001"/>
            <a:ext cx="2472017" cy="124609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260"/>
              <a:buNone/>
              <a:defRPr sz="1400">
                <a:solidFill>
                  <a:schemeClr val="lt1"/>
                </a:solidFill>
              </a:defRPr>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600"/>
              </a:spcBef>
              <a:spcAft>
                <a:spcPts val="0"/>
              </a:spcAft>
              <a:buSzPts val="810"/>
              <a:buNone/>
              <a:defRPr sz="900"/>
            </a:lvl6pPr>
            <a:lvl7pPr indent="-228600" lvl="6" marL="3200400" algn="l">
              <a:spcBef>
                <a:spcPts val="600"/>
              </a:spcBef>
              <a:spcAft>
                <a:spcPts val="0"/>
              </a:spcAft>
              <a:buSzPts val="810"/>
              <a:buNone/>
              <a:defRPr sz="900"/>
            </a:lvl7pPr>
            <a:lvl8pPr indent="-228600" lvl="7" marL="3657600" algn="l">
              <a:spcBef>
                <a:spcPts val="600"/>
              </a:spcBef>
              <a:spcAft>
                <a:spcPts val="0"/>
              </a:spcAft>
              <a:buSzPts val="810"/>
              <a:buNone/>
              <a:defRPr sz="900"/>
            </a:lvl8pPr>
            <a:lvl9pPr indent="-228600" lvl="8" marL="4114800" algn="l">
              <a:spcBef>
                <a:spcPts val="600"/>
              </a:spcBef>
              <a:spcAft>
                <a:spcPts val="0"/>
              </a:spcAft>
              <a:buSzPts val="810"/>
              <a:buNone/>
              <a:defRPr sz="900"/>
            </a:lvl9pPr>
          </a:lstStyle>
          <a:p/>
        </p:txBody>
      </p:sp>
      <p:sp>
        <p:nvSpPr>
          <p:cNvPr id="138" name="Google Shape;138;p135"/>
          <p:cNvSpPr txBox="1"/>
          <p:nvPr>
            <p:ph type="title"/>
          </p:nvPr>
        </p:nvSpPr>
        <p:spPr>
          <a:xfrm>
            <a:off x="410764" y="4419600"/>
            <a:ext cx="2475395" cy="51098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orbel"/>
              <a:buNone/>
              <a:defRPr b="1"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35"/>
          <p:cNvSpPr/>
          <p:nvPr>
            <p:ph idx="3" type="pic"/>
          </p:nvPr>
        </p:nvSpPr>
        <p:spPr>
          <a:xfrm>
            <a:off x="284164" y="594360"/>
            <a:ext cx="2743200" cy="3675888"/>
          </a:xfrm>
          <a:prstGeom prst="rect">
            <a:avLst/>
          </a:prstGeom>
          <a:noFill/>
          <a:ln>
            <a:noFill/>
          </a:ln>
        </p:spPr>
      </p:sp>
      <p:grpSp>
        <p:nvGrpSpPr>
          <p:cNvPr id="140" name="Google Shape;140;p135"/>
          <p:cNvGrpSpPr/>
          <p:nvPr/>
        </p:nvGrpSpPr>
        <p:grpSpPr>
          <a:xfrm>
            <a:off x="284163" y="461682"/>
            <a:ext cx="8576373" cy="137411"/>
            <a:chOff x="284163" y="1759424"/>
            <a:chExt cx="8576373" cy="137411"/>
          </a:xfrm>
        </p:grpSpPr>
        <p:sp>
          <p:nvSpPr>
            <p:cNvPr id="141" name="Google Shape;141;p135"/>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35"/>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35"/>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ágenes con título">
  <p:cSld name="3 imágenes con título">
    <p:spTree>
      <p:nvGrpSpPr>
        <p:cNvPr id="144" name="Shape 144"/>
        <p:cNvGrpSpPr/>
        <p:nvPr/>
      </p:nvGrpSpPr>
      <p:grpSpPr>
        <a:xfrm>
          <a:off x="0" y="0"/>
          <a:ext cx="0" cy="0"/>
          <a:chOff x="0" y="0"/>
          <a:chExt cx="0" cy="0"/>
        </a:xfrm>
      </p:grpSpPr>
      <p:sp>
        <p:nvSpPr>
          <p:cNvPr id="145" name="Google Shape;145;p136"/>
          <p:cNvSpPr/>
          <p:nvPr/>
        </p:nvSpPr>
        <p:spPr>
          <a:xfrm>
            <a:off x="3021013" y="4801575"/>
            <a:ext cx="5837237" cy="1468437"/>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sz="4200">
              <a:solidFill>
                <a:schemeClr val="lt1"/>
              </a:solidFill>
              <a:latin typeface="Corbel"/>
              <a:ea typeface="Corbel"/>
              <a:cs typeface="Corbel"/>
              <a:sym typeface="Corbel"/>
            </a:endParaRPr>
          </a:p>
        </p:txBody>
      </p:sp>
      <p:grpSp>
        <p:nvGrpSpPr>
          <p:cNvPr id="146" name="Google Shape;146;p136"/>
          <p:cNvGrpSpPr/>
          <p:nvPr/>
        </p:nvGrpSpPr>
        <p:grpSpPr>
          <a:xfrm>
            <a:off x="284163" y="6263389"/>
            <a:ext cx="8576373" cy="137411"/>
            <a:chOff x="284163" y="1759424"/>
            <a:chExt cx="8576373" cy="137411"/>
          </a:xfrm>
        </p:grpSpPr>
        <p:sp>
          <p:nvSpPr>
            <p:cNvPr id="147" name="Google Shape;147;p136"/>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36"/>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6"/>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6"/>
          <p:cNvSpPr txBox="1"/>
          <p:nvPr>
            <p:ph type="title"/>
          </p:nvPr>
        </p:nvSpPr>
        <p:spPr>
          <a:xfrm>
            <a:off x="3031661" y="4800600"/>
            <a:ext cx="5691651"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orbel"/>
              <a:buNone/>
              <a:defRPr b="0" i="0" sz="280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136"/>
          <p:cNvSpPr/>
          <p:nvPr>
            <p:ph idx="2" type="pic"/>
          </p:nvPr>
        </p:nvSpPr>
        <p:spPr>
          <a:xfrm>
            <a:off x="3021014" y="457199"/>
            <a:ext cx="5833872" cy="4352544"/>
          </a:xfrm>
          <a:prstGeom prst="rect">
            <a:avLst/>
          </a:prstGeom>
          <a:noFill/>
          <a:ln>
            <a:noFill/>
          </a:ln>
        </p:spPr>
      </p:sp>
      <p:sp>
        <p:nvSpPr>
          <p:cNvPr id="152" name="Google Shape;152;p136"/>
          <p:cNvSpPr txBox="1"/>
          <p:nvPr>
            <p:ph idx="1" type="body"/>
          </p:nvPr>
        </p:nvSpPr>
        <p:spPr>
          <a:xfrm>
            <a:off x="3069805" y="5367338"/>
            <a:ext cx="5653507"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260"/>
              <a:buNone/>
              <a:defRPr sz="1400">
                <a:solidFill>
                  <a:schemeClr val="lt1"/>
                </a:solidFill>
              </a:defRPr>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600"/>
              </a:spcBef>
              <a:spcAft>
                <a:spcPts val="0"/>
              </a:spcAft>
              <a:buSzPts val="810"/>
              <a:buNone/>
              <a:defRPr sz="900"/>
            </a:lvl6pPr>
            <a:lvl7pPr indent="-228600" lvl="6" marL="3200400" algn="l">
              <a:spcBef>
                <a:spcPts val="600"/>
              </a:spcBef>
              <a:spcAft>
                <a:spcPts val="0"/>
              </a:spcAft>
              <a:buSzPts val="810"/>
              <a:buNone/>
              <a:defRPr sz="900"/>
            </a:lvl7pPr>
            <a:lvl8pPr indent="-228600" lvl="7" marL="3657600" algn="l">
              <a:spcBef>
                <a:spcPts val="600"/>
              </a:spcBef>
              <a:spcAft>
                <a:spcPts val="0"/>
              </a:spcAft>
              <a:buSzPts val="810"/>
              <a:buNone/>
              <a:defRPr sz="900"/>
            </a:lvl8pPr>
            <a:lvl9pPr indent="-228600" lvl="8" marL="4114800" algn="l">
              <a:spcBef>
                <a:spcPts val="600"/>
              </a:spcBef>
              <a:spcAft>
                <a:spcPts val="0"/>
              </a:spcAft>
              <a:buSzPts val="810"/>
              <a:buNone/>
              <a:defRPr sz="900"/>
            </a:lvl9pPr>
          </a:lstStyle>
          <a:p/>
        </p:txBody>
      </p:sp>
      <p:sp>
        <p:nvSpPr>
          <p:cNvPr id="153" name="Google Shape;153;p136"/>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136"/>
          <p:cNvSpPr/>
          <p:nvPr>
            <p:ph idx="3" type="pic"/>
          </p:nvPr>
        </p:nvSpPr>
        <p:spPr>
          <a:xfrm>
            <a:off x="284164" y="457200"/>
            <a:ext cx="2736850" cy="2907792"/>
          </a:xfrm>
          <a:prstGeom prst="rect">
            <a:avLst/>
          </a:prstGeom>
          <a:noFill/>
          <a:ln>
            <a:noFill/>
          </a:ln>
        </p:spPr>
      </p:sp>
      <p:sp>
        <p:nvSpPr>
          <p:cNvPr id="155" name="Google Shape;155;p136"/>
          <p:cNvSpPr/>
          <p:nvPr>
            <p:ph idx="4" type="pic"/>
          </p:nvPr>
        </p:nvSpPr>
        <p:spPr>
          <a:xfrm>
            <a:off x="284164" y="3364992"/>
            <a:ext cx="2736850" cy="2898648"/>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56" name="Shape 156"/>
        <p:cNvGrpSpPr/>
        <p:nvPr/>
      </p:nvGrpSpPr>
      <p:grpSpPr>
        <a:xfrm>
          <a:off x="0" y="0"/>
          <a:ext cx="0" cy="0"/>
          <a:chOff x="0" y="0"/>
          <a:chExt cx="0" cy="0"/>
        </a:xfrm>
      </p:grpSpPr>
      <p:sp>
        <p:nvSpPr>
          <p:cNvPr id="157" name="Google Shape;157;p137"/>
          <p:cNvSpPr/>
          <p:nvPr/>
        </p:nvSpPr>
        <p:spPr>
          <a:xfrm>
            <a:off x="284163" y="455773"/>
            <a:ext cx="8574087" cy="1133949"/>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 name="Google Shape;158;p137"/>
          <p:cNvGrpSpPr/>
          <p:nvPr/>
        </p:nvGrpSpPr>
        <p:grpSpPr>
          <a:xfrm>
            <a:off x="284163" y="1577847"/>
            <a:ext cx="8576373" cy="137411"/>
            <a:chOff x="284163" y="1577847"/>
            <a:chExt cx="8576373" cy="137411"/>
          </a:xfrm>
        </p:grpSpPr>
        <p:sp>
          <p:nvSpPr>
            <p:cNvPr id="159" name="Google Shape;159;p137"/>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7"/>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7"/>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2" name="Google Shape;162;p13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137"/>
          <p:cNvSpPr txBox="1"/>
          <p:nvPr>
            <p:ph idx="1" type="body"/>
          </p:nvPr>
        </p:nvSpPr>
        <p:spPr>
          <a:xfrm rot="5400000">
            <a:off x="2564607" y="-146843"/>
            <a:ext cx="4013200" cy="8574087"/>
          </a:xfrm>
          <a:prstGeom prst="rect">
            <a:avLst/>
          </a:prstGeom>
          <a:noFill/>
          <a:ln>
            <a:noFill/>
          </a:ln>
        </p:spPr>
        <p:txBody>
          <a:bodyPr anchorCtr="0" anchor="t" bIns="45700" lIns="91425" spcFirstLastPara="1" rIns="91425" wrap="square" tIns="45700">
            <a:norm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31470" lvl="5" marL="2743200" algn="l">
              <a:spcBef>
                <a:spcPts val="600"/>
              </a:spcBef>
              <a:spcAft>
                <a:spcPts val="0"/>
              </a:spcAft>
              <a:buSzPts val="1620"/>
              <a:buChar char="🡽"/>
              <a:defRPr/>
            </a:lvl6pPr>
            <a:lvl7pPr indent="-331470" lvl="6" marL="3200400" algn="l">
              <a:spcBef>
                <a:spcPts val="600"/>
              </a:spcBef>
              <a:spcAft>
                <a:spcPts val="0"/>
              </a:spcAft>
              <a:buSzPts val="1620"/>
              <a:buChar char="🡽"/>
              <a:defRPr/>
            </a:lvl7pPr>
            <a:lvl8pPr indent="-331470" lvl="7" marL="3657600" algn="l">
              <a:spcBef>
                <a:spcPts val="600"/>
              </a:spcBef>
              <a:spcAft>
                <a:spcPts val="0"/>
              </a:spcAft>
              <a:buSzPts val="1620"/>
              <a:buChar char="🡽"/>
              <a:defRPr/>
            </a:lvl8pPr>
            <a:lvl9pPr indent="-331470" lvl="8" marL="4114800" algn="l">
              <a:spcBef>
                <a:spcPts val="600"/>
              </a:spcBef>
              <a:spcAft>
                <a:spcPts val="0"/>
              </a:spcAft>
              <a:buSzPts val="1620"/>
              <a:buChar char="🡽"/>
              <a:defRPr/>
            </a:lvl9pPr>
          </a:lstStyle>
          <a:p/>
        </p:txBody>
      </p:sp>
      <p:sp>
        <p:nvSpPr>
          <p:cNvPr id="164" name="Google Shape;164;p137"/>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65" name="Shape 165"/>
        <p:cNvGrpSpPr/>
        <p:nvPr/>
      </p:nvGrpSpPr>
      <p:grpSpPr>
        <a:xfrm>
          <a:off x="0" y="0"/>
          <a:ext cx="0" cy="0"/>
          <a:chOff x="0" y="0"/>
          <a:chExt cx="0" cy="0"/>
        </a:xfrm>
      </p:grpSpPr>
      <p:sp>
        <p:nvSpPr>
          <p:cNvPr id="166" name="Google Shape;166;p138"/>
          <p:cNvSpPr/>
          <p:nvPr/>
        </p:nvSpPr>
        <p:spPr>
          <a:xfrm rot="5400000">
            <a:off x="5313882" y="2857535"/>
            <a:ext cx="5934615" cy="1133949"/>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8"/>
          <p:cNvSpPr txBox="1"/>
          <p:nvPr>
            <p:ph type="title"/>
          </p:nvPr>
        </p:nvSpPr>
        <p:spPr>
          <a:xfrm rot="5400000">
            <a:off x="5219069" y="2949131"/>
            <a:ext cx="5921375" cy="969264"/>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400"/>
              <a:buFont typeface="Corbe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38"/>
          <p:cNvSpPr txBox="1"/>
          <p:nvPr>
            <p:ph idx="1" type="body"/>
          </p:nvPr>
        </p:nvSpPr>
        <p:spPr>
          <a:xfrm rot="5400000">
            <a:off x="564357" y="177007"/>
            <a:ext cx="5937250" cy="6497637"/>
          </a:xfrm>
          <a:prstGeom prst="rect">
            <a:avLst/>
          </a:prstGeom>
          <a:noFill/>
          <a:ln>
            <a:noFill/>
          </a:ln>
        </p:spPr>
        <p:txBody>
          <a:bodyPr anchorCtr="0" anchor="t" bIns="45700" lIns="91425" spcFirstLastPara="1" rIns="91425" wrap="square" tIns="45700">
            <a:norm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31470" lvl="5" marL="2743200" algn="l">
              <a:spcBef>
                <a:spcPts val="600"/>
              </a:spcBef>
              <a:spcAft>
                <a:spcPts val="0"/>
              </a:spcAft>
              <a:buSzPts val="1620"/>
              <a:buChar char="🡽"/>
              <a:defRPr/>
            </a:lvl6pPr>
            <a:lvl7pPr indent="-331470" lvl="6" marL="3200400" algn="l">
              <a:spcBef>
                <a:spcPts val="600"/>
              </a:spcBef>
              <a:spcAft>
                <a:spcPts val="0"/>
              </a:spcAft>
              <a:buSzPts val="1620"/>
              <a:buChar char="🡽"/>
              <a:defRPr/>
            </a:lvl7pPr>
            <a:lvl8pPr indent="-331470" lvl="7" marL="3657600" algn="l">
              <a:spcBef>
                <a:spcPts val="600"/>
              </a:spcBef>
              <a:spcAft>
                <a:spcPts val="0"/>
              </a:spcAft>
              <a:buSzPts val="1620"/>
              <a:buChar char="🡽"/>
              <a:defRPr/>
            </a:lvl8pPr>
            <a:lvl9pPr indent="-331470" lvl="8" marL="4114800" algn="l">
              <a:spcBef>
                <a:spcPts val="600"/>
              </a:spcBef>
              <a:spcAft>
                <a:spcPts val="0"/>
              </a:spcAft>
              <a:buSzPts val="1620"/>
              <a:buChar char="🡽"/>
              <a:defRPr/>
            </a:lvl9pPr>
          </a:lstStyle>
          <a:p/>
        </p:txBody>
      </p:sp>
      <p:sp>
        <p:nvSpPr>
          <p:cNvPr id="169" name="Google Shape;169;p138"/>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70" name="Google Shape;170;p138"/>
          <p:cNvGrpSpPr/>
          <p:nvPr/>
        </p:nvGrpSpPr>
        <p:grpSpPr>
          <a:xfrm rot="5400000">
            <a:off x="4658724" y="3355723"/>
            <a:ext cx="5934456" cy="137411"/>
            <a:chOff x="284163" y="1577847"/>
            <a:chExt cx="8576373" cy="137411"/>
          </a:xfrm>
        </p:grpSpPr>
        <p:sp>
          <p:nvSpPr>
            <p:cNvPr id="171" name="Google Shape;171;p138"/>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8"/>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8"/>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6" name="Shape 26"/>
        <p:cNvGrpSpPr/>
        <p:nvPr/>
      </p:nvGrpSpPr>
      <p:grpSpPr>
        <a:xfrm>
          <a:off x="0" y="0"/>
          <a:ext cx="0" cy="0"/>
          <a:chOff x="0" y="0"/>
          <a:chExt cx="0" cy="0"/>
        </a:xfrm>
      </p:grpSpPr>
      <p:sp>
        <p:nvSpPr>
          <p:cNvPr id="27" name="Google Shape;27;p124"/>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124"/>
          <p:cNvSpPr/>
          <p:nvPr/>
        </p:nvSpPr>
        <p:spPr>
          <a:xfrm>
            <a:off x="284163" y="444728"/>
            <a:ext cx="8574087" cy="1468437"/>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b="0" i="0" sz="4200" u="none" cap="none" strike="noStrike">
              <a:solidFill>
                <a:schemeClr val="lt1"/>
              </a:solidFill>
              <a:latin typeface="Corbel"/>
              <a:ea typeface="Corbel"/>
              <a:cs typeface="Corbel"/>
              <a:sym typeface="Corbel"/>
            </a:endParaRPr>
          </a:p>
        </p:txBody>
      </p:sp>
      <p:grpSp>
        <p:nvGrpSpPr>
          <p:cNvPr id="29" name="Google Shape;29;p124"/>
          <p:cNvGrpSpPr/>
          <p:nvPr/>
        </p:nvGrpSpPr>
        <p:grpSpPr>
          <a:xfrm>
            <a:off x="284163" y="1906542"/>
            <a:ext cx="8576373" cy="137411"/>
            <a:chOff x="284163" y="1759424"/>
            <a:chExt cx="8576373" cy="137411"/>
          </a:xfrm>
        </p:grpSpPr>
        <p:sp>
          <p:nvSpPr>
            <p:cNvPr id="30" name="Google Shape;30;p124"/>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4"/>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4"/>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3" name="Google Shape;33;p124"/>
          <p:cNvSpPr txBox="1"/>
          <p:nvPr/>
        </p:nvSpPr>
        <p:spPr>
          <a:xfrm>
            <a:off x="8230889" y="444728"/>
            <a:ext cx="5870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34" name="Google Shape;34;p124"/>
          <p:cNvSpPr txBox="1"/>
          <p:nvPr>
            <p:ph type="ctrTitle"/>
          </p:nvPr>
        </p:nvSpPr>
        <p:spPr>
          <a:xfrm>
            <a:off x="421341" y="449005"/>
            <a:ext cx="7808976" cy="1088136"/>
          </a:xfrm>
          <a:prstGeom prst="rect">
            <a:avLst/>
          </a:prstGeom>
          <a:noFill/>
          <a:ln>
            <a:noFill/>
          </a:ln>
        </p:spPr>
        <p:txBody>
          <a:bodyPr anchorCtr="0" anchor="b" bIns="45700" lIns="91425" spcFirstLastPara="1" rIns="91425" wrap="square" tIns="45700">
            <a:normAutofit/>
          </a:bodyPr>
          <a:lstStyle>
            <a:lvl1pPr lvl="0" algn="l">
              <a:lnSpc>
                <a:spcPct val="109523"/>
              </a:lnSpc>
              <a:spcBef>
                <a:spcPts val="0"/>
              </a:spcBef>
              <a:spcAft>
                <a:spcPts val="0"/>
              </a:spcAft>
              <a:buClr>
                <a:schemeClr val="lt1"/>
              </a:buClr>
              <a:buSzPts val="4200"/>
              <a:buFont typeface="Corbel"/>
              <a:buNone/>
              <a:defRPr sz="420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4"/>
          <p:cNvSpPr txBox="1"/>
          <p:nvPr>
            <p:ph idx="1" type="subTitle"/>
          </p:nvPr>
        </p:nvSpPr>
        <p:spPr>
          <a:xfrm>
            <a:off x="476205" y="1532427"/>
            <a:ext cx="7754112" cy="48463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A5A5A5"/>
              </a:buClr>
              <a:buSzPts val="1620"/>
              <a:buFont typeface="Noto Sans Symbols"/>
              <a:buNone/>
              <a:defRPr sz="1800">
                <a:solidFill>
                  <a:schemeClr val="lt1"/>
                </a:solidFill>
                <a:latin typeface="Calibri"/>
                <a:ea typeface="Calibri"/>
                <a:cs typeface="Calibri"/>
                <a:sym typeface="Calibri"/>
              </a:defRPr>
            </a:lvl1pPr>
            <a:lvl2pPr lvl="1" algn="ctr">
              <a:spcBef>
                <a:spcPts val="600"/>
              </a:spcBef>
              <a:spcAft>
                <a:spcPts val="0"/>
              </a:spcAft>
              <a:buSzPts val="198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620"/>
              <a:buNone/>
              <a:defRPr>
                <a:solidFill>
                  <a:srgbClr val="888888"/>
                </a:solidFill>
              </a:defRPr>
            </a:lvl4pPr>
            <a:lvl5pPr lvl="4" algn="ctr">
              <a:spcBef>
                <a:spcPts val="600"/>
              </a:spcBef>
              <a:spcAft>
                <a:spcPts val="0"/>
              </a:spcAft>
              <a:buSzPts val="1620"/>
              <a:buNone/>
              <a:defRPr>
                <a:solidFill>
                  <a:srgbClr val="888888"/>
                </a:solidFill>
              </a:defRPr>
            </a:lvl5pPr>
            <a:lvl6pPr lvl="5" algn="ctr">
              <a:spcBef>
                <a:spcPts val="600"/>
              </a:spcBef>
              <a:spcAft>
                <a:spcPts val="0"/>
              </a:spcAft>
              <a:buSzPts val="1620"/>
              <a:buNone/>
              <a:defRPr>
                <a:solidFill>
                  <a:srgbClr val="888888"/>
                </a:solidFill>
              </a:defRPr>
            </a:lvl6pPr>
            <a:lvl7pPr lvl="6" algn="ctr">
              <a:spcBef>
                <a:spcPts val="600"/>
              </a:spcBef>
              <a:spcAft>
                <a:spcPts val="0"/>
              </a:spcAft>
              <a:buSzPts val="1620"/>
              <a:buNone/>
              <a:defRPr>
                <a:solidFill>
                  <a:srgbClr val="888888"/>
                </a:solidFill>
              </a:defRPr>
            </a:lvl7pPr>
            <a:lvl8pPr lvl="7" algn="ctr">
              <a:spcBef>
                <a:spcPts val="600"/>
              </a:spcBef>
              <a:spcAft>
                <a:spcPts val="0"/>
              </a:spcAft>
              <a:buSzPts val="1620"/>
              <a:buNone/>
              <a:defRPr>
                <a:solidFill>
                  <a:srgbClr val="888888"/>
                </a:solidFill>
              </a:defRPr>
            </a:lvl8pPr>
            <a:lvl9pPr lvl="8" algn="ctr">
              <a:spcBef>
                <a:spcPts val="600"/>
              </a:spcBef>
              <a:spcAft>
                <a:spcPts val="0"/>
              </a:spcAft>
              <a:buSzPts val="1620"/>
              <a:buNone/>
              <a:defRPr>
                <a:solidFill>
                  <a:srgbClr val="888888"/>
                </a:solidFill>
              </a:defRPr>
            </a:lvl9pPr>
          </a:lstStyle>
          <a:p/>
        </p:txBody>
      </p:sp>
      <p:sp>
        <p:nvSpPr>
          <p:cNvPr id="36" name="Google Shape;36;p124"/>
          <p:cNvSpPr/>
          <p:nvPr/>
        </p:nvSpPr>
        <p:spPr>
          <a:xfrm>
            <a:off x="284163" y="6227064"/>
            <a:ext cx="8574087" cy="173736"/>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7" name="Shape 37"/>
        <p:cNvGrpSpPr/>
        <p:nvPr/>
      </p:nvGrpSpPr>
      <p:grpSpPr>
        <a:xfrm>
          <a:off x="0" y="0"/>
          <a:ext cx="0" cy="0"/>
          <a:chOff x="0" y="0"/>
          <a:chExt cx="0" cy="0"/>
        </a:xfrm>
      </p:grpSpPr>
      <p:sp>
        <p:nvSpPr>
          <p:cNvPr id="38" name="Google Shape;38;p125"/>
          <p:cNvSpPr/>
          <p:nvPr/>
        </p:nvSpPr>
        <p:spPr>
          <a:xfrm>
            <a:off x="284163" y="455773"/>
            <a:ext cx="8574087" cy="1133949"/>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 name="Google Shape;39;p125"/>
          <p:cNvGrpSpPr/>
          <p:nvPr/>
        </p:nvGrpSpPr>
        <p:grpSpPr>
          <a:xfrm>
            <a:off x="284163" y="1577847"/>
            <a:ext cx="8576373" cy="137411"/>
            <a:chOff x="284163" y="1577847"/>
            <a:chExt cx="8576373" cy="137411"/>
          </a:xfrm>
        </p:grpSpPr>
        <p:sp>
          <p:nvSpPr>
            <p:cNvPr id="40" name="Google Shape;40;p125"/>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125"/>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125"/>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3" name="Google Shape;43;p125"/>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25"/>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5" name="Shape 45"/>
        <p:cNvGrpSpPr/>
        <p:nvPr/>
      </p:nvGrpSpPr>
      <p:grpSpPr>
        <a:xfrm>
          <a:off x="0" y="0"/>
          <a:ext cx="0" cy="0"/>
          <a:chOff x="0" y="0"/>
          <a:chExt cx="0" cy="0"/>
        </a:xfrm>
      </p:grpSpPr>
      <p:sp>
        <p:nvSpPr>
          <p:cNvPr id="46" name="Google Shape;46;p126"/>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 name="Google Shape;47;p126"/>
          <p:cNvGrpSpPr/>
          <p:nvPr/>
        </p:nvGrpSpPr>
        <p:grpSpPr>
          <a:xfrm>
            <a:off x="284163" y="452718"/>
            <a:ext cx="8576373" cy="137411"/>
            <a:chOff x="284163" y="1577847"/>
            <a:chExt cx="8576373" cy="137411"/>
          </a:xfrm>
        </p:grpSpPr>
        <p:sp>
          <p:nvSpPr>
            <p:cNvPr id="48" name="Google Shape;48;p126"/>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126"/>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126"/>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1" name="Shape 51"/>
        <p:cNvGrpSpPr/>
        <p:nvPr/>
      </p:nvGrpSpPr>
      <p:grpSpPr>
        <a:xfrm>
          <a:off x="0" y="0"/>
          <a:ext cx="0" cy="0"/>
          <a:chOff x="0" y="0"/>
          <a:chExt cx="0" cy="0"/>
        </a:xfrm>
      </p:grpSpPr>
      <p:sp>
        <p:nvSpPr>
          <p:cNvPr id="52" name="Google Shape;52;p127"/>
          <p:cNvSpPr/>
          <p:nvPr/>
        </p:nvSpPr>
        <p:spPr>
          <a:xfrm>
            <a:off x="284163" y="455773"/>
            <a:ext cx="8574087" cy="1133949"/>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 name="Google Shape;53;p127"/>
          <p:cNvGrpSpPr/>
          <p:nvPr/>
        </p:nvGrpSpPr>
        <p:grpSpPr>
          <a:xfrm>
            <a:off x="284163" y="1577847"/>
            <a:ext cx="8576373" cy="137411"/>
            <a:chOff x="284163" y="1577847"/>
            <a:chExt cx="8576373" cy="137411"/>
          </a:xfrm>
        </p:grpSpPr>
        <p:sp>
          <p:nvSpPr>
            <p:cNvPr id="54" name="Google Shape;54;p127"/>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127"/>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127"/>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 name="Google Shape;57;p12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27"/>
          <p:cNvSpPr txBox="1"/>
          <p:nvPr>
            <p:ph idx="1" type="body"/>
          </p:nvPr>
        </p:nvSpPr>
        <p:spPr>
          <a:xfrm>
            <a:off x="403412" y="2151063"/>
            <a:ext cx="3931920" cy="397510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31470" lvl="5" marL="2743200" algn="l">
              <a:spcBef>
                <a:spcPts val="600"/>
              </a:spcBef>
              <a:spcAft>
                <a:spcPts val="0"/>
              </a:spcAft>
              <a:buSzPts val="1620"/>
              <a:buChar char="🡽"/>
              <a:defRPr sz="1800"/>
            </a:lvl6pPr>
            <a:lvl7pPr indent="-331470" lvl="6" marL="3200400" algn="l">
              <a:spcBef>
                <a:spcPts val="600"/>
              </a:spcBef>
              <a:spcAft>
                <a:spcPts val="0"/>
              </a:spcAft>
              <a:buSzPts val="1620"/>
              <a:buChar char="🡽"/>
              <a:defRPr sz="1800"/>
            </a:lvl7pPr>
            <a:lvl8pPr indent="-331470" lvl="7" marL="3657600" algn="l">
              <a:spcBef>
                <a:spcPts val="600"/>
              </a:spcBef>
              <a:spcAft>
                <a:spcPts val="0"/>
              </a:spcAft>
              <a:buSzPts val="1620"/>
              <a:buChar char="🡽"/>
              <a:defRPr sz="1800"/>
            </a:lvl8pPr>
            <a:lvl9pPr indent="-331470" lvl="8" marL="4114800" algn="l">
              <a:spcBef>
                <a:spcPts val="600"/>
              </a:spcBef>
              <a:spcAft>
                <a:spcPts val="0"/>
              </a:spcAft>
              <a:buSzPts val="1620"/>
              <a:buChar char="🡽"/>
              <a:defRPr sz="1800"/>
            </a:lvl9pPr>
          </a:lstStyle>
          <a:p/>
        </p:txBody>
      </p:sp>
      <p:sp>
        <p:nvSpPr>
          <p:cNvPr id="59" name="Google Shape;59;p127"/>
          <p:cNvSpPr txBox="1"/>
          <p:nvPr>
            <p:ph idx="2" type="body"/>
          </p:nvPr>
        </p:nvSpPr>
        <p:spPr>
          <a:xfrm>
            <a:off x="4778188" y="2151063"/>
            <a:ext cx="3931920" cy="397510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31470" lvl="5" marL="2743200" algn="l">
              <a:spcBef>
                <a:spcPts val="600"/>
              </a:spcBef>
              <a:spcAft>
                <a:spcPts val="0"/>
              </a:spcAft>
              <a:buSzPts val="1620"/>
              <a:buChar char="🡽"/>
              <a:defRPr sz="1800"/>
            </a:lvl6pPr>
            <a:lvl7pPr indent="-331470" lvl="6" marL="3200400" algn="l">
              <a:spcBef>
                <a:spcPts val="600"/>
              </a:spcBef>
              <a:spcAft>
                <a:spcPts val="0"/>
              </a:spcAft>
              <a:buSzPts val="1620"/>
              <a:buChar char="🡽"/>
              <a:defRPr sz="1800"/>
            </a:lvl7pPr>
            <a:lvl8pPr indent="-331470" lvl="7" marL="3657600" algn="l">
              <a:spcBef>
                <a:spcPts val="600"/>
              </a:spcBef>
              <a:spcAft>
                <a:spcPts val="0"/>
              </a:spcAft>
              <a:buSzPts val="1620"/>
              <a:buChar char="🡽"/>
              <a:defRPr sz="1800"/>
            </a:lvl8pPr>
            <a:lvl9pPr indent="-331470" lvl="8" marL="4114800" algn="l">
              <a:spcBef>
                <a:spcPts val="600"/>
              </a:spcBef>
              <a:spcAft>
                <a:spcPts val="0"/>
              </a:spcAft>
              <a:buSzPts val="1620"/>
              <a:buChar char="🡽"/>
              <a:defRPr sz="1800"/>
            </a:lvl9pPr>
          </a:lstStyle>
          <a:p/>
        </p:txBody>
      </p:sp>
      <p:sp>
        <p:nvSpPr>
          <p:cNvPr id="60" name="Google Shape;60;p127"/>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con imagen">
  <p:cSld name="Diapositiva de título con imagen">
    <p:spTree>
      <p:nvGrpSpPr>
        <p:cNvPr id="61" name="Shape 61"/>
        <p:cNvGrpSpPr/>
        <p:nvPr/>
      </p:nvGrpSpPr>
      <p:grpSpPr>
        <a:xfrm>
          <a:off x="0" y="0"/>
          <a:ext cx="0" cy="0"/>
          <a:chOff x="0" y="0"/>
          <a:chExt cx="0" cy="0"/>
        </a:xfrm>
      </p:grpSpPr>
      <p:sp>
        <p:nvSpPr>
          <p:cNvPr id="62" name="Google Shape;62;p128"/>
          <p:cNvSpPr/>
          <p:nvPr/>
        </p:nvSpPr>
        <p:spPr>
          <a:xfrm>
            <a:off x="284163" y="444728"/>
            <a:ext cx="8574087" cy="1468437"/>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sz="4200">
              <a:solidFill>
                <a:schemeClr val="lt1"/>
              </a:solidFill>
              <a:latin typeface="Corbel"/>
              <a:ea typeface="Corbel"/>
              <a:cs typeface="Corbel"/>
              <a:sym typeface="Corbel"/>
            </a:endParaRPr>
          </a:p>
        </p:txBody>
      </p:sp>
      <p:sp>
        <p:nvSpPr>
          <p:cNvPr id="63" name="Google Shape;63;p128"/>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128"/>
          <p:cNvSpPr/>
          <p:nvPr>
            <p:ph idx="2" type="pic"/>
          </p:nvPr>
        </p:nvSpPr>
        <p:spPr>
          <a:xfrm>
            <a:off x="284162" y="2017058"/>
            <a:ext cx="8574087" cy="4377391"/>
          </a:xfrm>
          <a:prstGeom prst="rect">
            <a:avLst/>
          </a:prstGeom>
          <a:noFill/>
          <a:ln>
            <a:noFill/>
          </a:ln>
        </p:spPr>
      </p:sp>
      <p:sp>
        <p:nvSpPr>
          <p:cNvPr id="65" name="Google Shape;65;p128"/>
          <p:cNvSpPr txBox="1"/>
          <p:nvPr>
            <p:ph idx="1" type="subTitle"/>
          </p:nvPr>
        </p:nvSpPr>
        <p:spPr>
          <a:xfrm>
            <a:off x="472420" y="1532965"/>
            <a:ext cx="7754284" cy="48409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20"/>
              <a:buNone/>
              <a:defRPr sz="1800">
                <a:solidFill>
                  <a:schemeClr val="lt1"/>
                </a:solidFill>
              </a:defRPr>
            </a:lvl1pPr>
            <a:lvl2pPr lvl="1" algn="ctr">
              <a:spcBef>
                <a:spcPts val="600"/>
              </a:spcBef>
              <a:spcAft>
                <a:spcPts val="0"/>
              </a:spcAft>
              <a:buSzPts val="198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620"/>
              <a:buNone/>
              <a:defRPr>
                <a:solidFill>
                  <a:srgbClr val="888888"/>
                </a:solidFill>
              </a:defRPr>
            </a:lvl4pPr>
            <a:lvl5pPr lvl="4" algn="ctr">
              <a:spcBef>
                <a:spcPts val="600"/>
              </a:spcBef>
              <a:spcAft>
                <a:spcPts val="0"/>
              </a:spcAft>
              <a:buSzPts val="1620"/>
              <a:buNone/>
              <a:defRPr>
                <a:solidFill>
                  <a:srgbClr val="888888"/>
                </a:solidFill>
              </a:defRPr>
            </a:lvl5pPr>
            <a:lvl6pPr lvl="5" algn="ctr">
              <a:spcBef>
                <a:spcPts val="600"/>
              </a:spcBef>
              <a:spcAft>
                <a:spcPts val="0"/>
              </a:spcAft>
              <a:buSzPts val="1620"/>
              <a:buNone/>
              <a:defRPr>
                <a:solidFill>
                  <a:srgbClr val="888888"/>
                </a:solidFill>
              </a:defRPr>
            </a:lvl6pPr>
            <a:lvl7pPr lvl="6" algn="ctr">
              <a:spcBef>
                <a:spcPts val="600"/>
              </a:spcBef>
              <a:spcAft>
                <a:spcPts val="0"/>
              </a:spcAft>
              <a:buSzPts val="1620"/>
              <a:buNone/>
              <a:defRPr>
                <a:solidFill>
                  <a:srgbClr val="888888"/>
                </a:solidFill>
              </a:defRPr>
            </a:lvl7pPr>
            <a:lvl8pPr lvl="7" algn="ctr">
              <a:spcBef>
                <a:spcPts val="600"/>
              </a:spcBef>
              <a:spcAft>
                <a:spcPts val="0"/>
              </a:spcAft>
              <a:buSzPts val="1620"/>
              <a:buNone/>
              <a:defRPr>
                <a:solidFill>
                  <a:srgbClr val="888888"/>
                </a:solidFill>
              </a:defRPr>
            </a:lvl8pPr>
            <a:lvl9pPr lvl="8" algn="ctr">
              <a:spcBef>
                <a:spcPts val="600"/>
              </a:spcBef>
              <a:spcAft>
                <a:spcPts val="0"/>
              </a:spcAft>
              <a:buSzPts val="1620"/>
              <a:buNone/>
              <a:defRPr>
                <a:solidFill>
                  <a:srgbClr val="888888"/>
                </a:solidFill>
              </a:defRPr>
            </a:lvl9pPr>
          </a:lstStyle>
          <a:p/>
        </p:txBody>
      </p:sp>
      <p:grpSp>
        <p:nvGrpSpPr>
          <p:cNvPr id="66" name="Google Shape;66;p128"/>
          <p:cNvGrpSpPr/>
          <p:nvPr/>
        </p:nvGrpSpPr>
        <p:grpSpPr>
          <a:xfrm>
            <a:off x="284163" y="1906542"/>
            <a:ext cx="8576373" cy="137411"/>
            <a:chOff x="284163" y="1759424"/>
            <a:chExt cx="8576373" cy="137411"/>
          </a:xfrm>
        </p:grpSpPr>
        <p:sp>
          <p:nvSpPr>
            <p:cNvPr id="67" name="Google Shape;67;p128"/>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28"/>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28"/>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0" name="Google Shape;70;p128"/>
          <p:cNvSpPr txBox="1"/>
          <p:nvPr/>
        </p:nvSpPr>
        <p:spPr>
          <a:xfrm>
            <a:off x="8230889" y="444728"/>
            <a:ext cx="5870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71" name="Google Shape;71;p128"/>
          <p:cNvSpPr txBox="1"/>
          <p:nvPr>
            <p:ph type="ctrTitle"/>
          </p:nvPr>
        </p:nvSpPr>
        <p:spPr>
          <a:xfrm>
            <a:off x="418633" y="444728"/>
            <a:ext cx="7810967" cy="1088237"/>
          </a:xfrm>
          <a:prstGeom prst="rect">
            <a:avLst/>
          </a:prstGeom>
          <a:noFill/>
          <a:ln>
            <a:noFill/>
          </a:ln>
        </p:spPr>
        <p:txBody>
          <a:bodyPr anchorCtr="0" anchor="b" bIns="45700" lIns="91425" spcFirstLastPara="1" rIns="91425" wrap="square" tIns="45700">
            <a:normAutofit/>
          </a:bodyPr>
          <a:lstStyle>
            <a:lvl1pPr lvl="0" algn="l">
              <a:lnSpc>
                <a:spcPct val="109523"/>
              </a:lnSpc>
              <a:spcBef>
                <a:spcPts val="0"/>
              </a:spcBef>
              <a:spcAft>
                <a:spcPts val="0"/>
              </a:spcAft>
              <a:buClr>
                <a:schemeClr val="lt1"/>
              </a:buClr>
              <a:buSzPts val="42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2" name="Shape 72"/>
        <p:cNvGrpSpPr/>
        <p:nvPr/>
      </p:nvGrpSpPr>
      <p:grpSpPr>
        <a:xfrm>
          <a:off x="0" y="0"/>
          <a:ext cx="0" cy="0"/>
          <a:chOff x="0" y="0"/>
          <a:chExt cx="0" cy="0"/>
        </a:xfrm>
      </p:grpSpPr>
      <p:sp>
        <p:nvSpPr>
          <p:cNvPr id="73" name="Google Shape;73;p129"/>
          <p:cNvSpPr/>
          <p:nvPr/>
        </p:nvSpPr>
        <p:spPr>
          <a:xfrm>
            <a:off x="284163" y="4801575"/>
            <a:ext cx="8574087" cy="1468437"/>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sz="4200">
              <a:solidFill>
                <a:schemeClr val="lt1"/>
              </a:solidFill>
              <a:latin typeface="Corbel"/>
              <a:ea typeface="Corbel"/>
              <a:cs typeface="Corbel"/>
              <a:sym typeface="Corbel"/>
            </a:endParaRPr>
          </a:p>
        </p:txBody>
      </p:sp>
      <p:grpSp>
        <p:nvGrpSpPr>
          <p:cNvPr id="74" name="Google Shape;74;p129"/>
          <p:cNvGrpSpPr/>
          <p:nvPr/>
        </p:nvGrpSpPr>
        <p:grpSpPr>
          <a:xfrm>
            <a:off x="284163" y="6263389"/>
            <a:ext cx="8576373" cy="137411"/>
            <a:chOff x="284163" y="1759424"/>
            <a:chExt cx="8576373" cy="137411"/>
          </a:xfrm>
        </p:grpSpPr>
        <p:sp>
          <p:nvSpPr>
            <p:cNvPr id="75" name="Google Shape;75;p129"/>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9"/>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9"/>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8" name="Google Shape;78;p129"/>
          <p:cNvSpPr txBox="1"/>
          <p:nvPr/>
        </p:nvSpPr>
        <p:spPr>
          <a:xfrm>
            <a:off x="8230889" y="4801575"/>
            <a:ext cx="5870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79" name="Google Shape;79;p129"/>
          <p:cNvSpPr txBox="1"/>
          <p:nvPr>
            <p:ph type="title"/>
          </p:nvPr>
        </p:nvSpPr>
        <p:spPr>
          <a:xfrm>
            <a:off x="429768" y="4814125"/>
            <a:ext cx="7772400" cy="10515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200"/>
              <a:buFont typeface="Corbel"/>
              <a:buNone/>
              <a:defRPr b="0" i="0" sz="420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9"/>
          <p:cNvSpPr txBox="1"/>
          <p:nvPr>
            <p:ph idx="1" type="body"/>
          </p:nvPr>
        </p:nvSpPr>
        <p:spPr>
          <a:xfrm>
            <a:off x="475488" y="5861304"/>
            <a:ext cx="7735824" cy="4023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20"/>
              <a:buNone/>
              <a:defRPr sz="1800">
                <a:solidFill>
                  <a:schemeClr val="lt1"/>
                </a:solidFill>
                <a:latin typeface="Calibri"/>
                <a:ea typeface="Calibri"/>
                <a:cs typeface="Calibri"/>
                <a:sym typeface="Calibri"/>
              </a:defRPr>
            </a:lvl1pPr>
            <a:lvl2pPr indent="-228600" lvl="1" marL="914400" algn="l">
              <a:spcBef>
                <a:spcPts val="600"/>
              </a:spcBef>
              <a:spcAft>
                <a:spcPts val="0"/>
              </a:spcAft>
              <a:buSzPts val="1620"/>
              <a:buNone/>
              <a:defRPr sz="1800">
                <a:solidFill>
                  <a:srgbClr val="888888"/>
                </a:solidFill>
              </a:defRPr>
            </a:lvl2pPr>
            <a:lvl3pPr indent="-228600" lvl="2" marL="1371600" algn="l">
              <a:spcBef>
                <a:spcPts val="600"/>
              </a:spcBef>
              <a:spcAft>
                <a:spcPts val="0"/>
              </a:spcAft>
              <a:buSzPts val="1440"/>
              <a:buNone/>
              <a:defRPr sz="1600">
                <a:solidFill>
                  <a:srgbClr val="888888"/>
                </a:solidFill>
              </a:defRPr>
            </a:lvl3pPr>
            <a:lvl4pPr indent="-228600" lvl="3" marL="1828800" algn="l">
              <a:spcBef>
                <a:spcPts val="600"/>
              </a:spcBef>
              <a:spcAft>
                <a:spcPts val="0"/>
              </a:spcAft>
              <a:buSzPts val="1260"/>
              <a:buNone/>
              <a:defRPr sz="1400">
                <a:solidFill>
                  <a:srgbClr val="888888"/>
                </a:solidFill>
              </a:defRPr>
            </a:lvl4pPr>
            <a:lvl5pPr indent="-228600" lvl="4" marL="2286000" algn="l">
              <a:spcBef>
                <a:spcPts val="600"/>
              </a:spcBef>
              <a:spcAft>
                <a:spcPts val="0"/>
              </a:spcAft>
              <a:buSzPts val="1260"/>
              <a:buNone/>
              <a:defRPr sz="1400">
                <a:solidFill>
                  <a:srgbClr val="888888"/>
                </a:solidFill>
              </a:defRPr>
            </a:lvl5pPr>
            <a:lvl6pPr indent="-228600" lvl="5" marL="2743200" algn="l">
              <a:spcBef>
                <a:spcPts val="600"/>
              </a:spcBef>
              <a:spcAft>
                <a:spcPts val="0"/>
              </a:spcAft>
              <a:buSzPts val="1260"/>
              <a:buNone/>
              <a:defRPr sz="1400">
                <a:solidFill>
                  <a:srgbClr val="888888"/>
                </a:solidFill>
              </a:defRPr>
            </a:lvl6pPr>
            <a:lvl7pPr indent="-228600" lvl="6" marL="3200400" algn="l">
              <a:spcBef>
                <a:spcPts val="600"/>
              </a:spcBef>
              <a:spcAft>
                <a:spcPts val="0"/>
              </a:spcAft>
              <a:buSzPts val="1260"/>
              <a:buNone/>
              <a:defRPr sz="1400">
                <a:solidFill>
                  <a:srgbClr val="888888"/>
                </a:solidFill>
              </a:defRPr>
            </a:lvl7pPr>
            <a:lvl8pPr indent="-228600" lvl="7" marL="3657600" algn="l">
              <a:spcBef>
                <a:spcPts val="600"/>
              </a:spcBef>
              <a:spcAft>
                <a:spcPts val="0"/>
              </a:spcAft>
              <a:buSzPts val="1260"/>
              <a:buNone/>
              <a:defRPr sz="1400">
                <a:solidFill>
                  <a:srgbClr val="888888"/>
                </a:solidFill>
              </a:defRPr>
            </a:lvl8pPr>
            <a:lvl9pPr indent="-228600" lvl="8" marL="4114800" algn="l">
              <a:spcBef>
                <a:spcPts val="600"/>
              </a:spcBef>
              <a:spcAft>
                <a:spcPts val="0"/>
              </a:spcAft>
              <a:buSzPts val="1260"/>
              <a:buNone/>
              <a:defRPr sz="1400">
                <a:solidFill>
                  <a:srgbClr val="888888"/>
                </a:solidFill>
              </a:defRPr>
            </a:lvl9pPr>
          </a:lstStyle>
          <a:p/>
        </p:txBody>
      </p:sp>
      <p:sp>
        <p:nvSpPr>
          <p:cNvPr id="81" name="Google Shape;81;p129"/>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ción con imagen">
  <p:cSld name="Sección con imagen">
    <p:spTree>
      <p:nvGrpSpPr>
        <p:cNvPr id="82" name="Shape 82"/>
        <p:cNvGrpSpPr/>
        <p:nvPr/>
      </p:nvGrpSpPr>
      <p:grpSpPr>
        <a:xfrm>
          <a:off x="0" y="0"/>
          <a:ext cx="0" cy="0"/>
          <a:chOff x="0" y="0"/>
          <a:chExt cx="0" cy="0"/>
        </a:xfrm>
      </p:grpSpPr>
      <p:sp>
        <p:nvSpPr>
          <p:cNvPr id="83" name="Google Shape;83;p130"/>
          <p:cNvSpPr/>
          <p:nvPr>
            <p:ph idx="2" type="pic"/>
          </p:nvPr>
        </p:nvSpPr>
        <p:spPr>
          <a:xfrm>
            <a:off x="284162" y="443754"/>
            <a:ext cx="8574087" cy="4370293"/>
          </a:xfrm>
          <a:prstGeom prst="rect">
            <a:avLst/>
          </a:prstGeom>
          <a:noFill/>
          <a:ln>
            <a:noFill/>
          </a:ln>
        </p:spPr>
      </p:sp>
      <p:sp>
        <p:nvSpPr>
          <p:cNvPr id="84" name="Google Shape;84;p130"/>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30"/>
          <p:cNvSpPr/>
          <p:nvPr/>
        </p:nvSpPr>
        <p:spPr>
          <a:xfrm>
            <a:off x="284163" y="4801575"/>
            <a:ext cx="8574087" cy="1468437"/>
          </a:xfrm>
          <a:prstGeom prst="rect">
            <a:avLst/>
          </a:prstGeom>
          <a:solidFill>
            <a:srgbClr val="262626">
              <a:alpha val="84705"/>
            </a:srgbClr>
          </a:solidFill>
          <a:ln>
            <a:noFill/>
          </a:ln>
        </p:spPr>
        <p:txBody>
          <a:bodyPr anchorCtr="0" anchor="b" bIns="365750" lIns="91425" spcFirstLastPara="1" rIns="182875" wrap="square" tIns="45700">
            <a:normAutofit/>
          </a:bodyPr>
          <a:lstStyle/>
          <a:p>
            <a:pPr indent="0" lvl="0" marL="0" marR="0" rtl="0" algn="l">
              <a:spcBef>
                <a:spcPts val="0"/>
              </a:spcBef>
              <a:spcAft>
                <a:spcPts val="0"/>
              </a:spcAft>
              <a:buClr>
                <a:schemeClr val="dk1"/>
              </a:buClr>
              <a:buSzPts val="4200"/>
              <a:buFont typeface="Calibri"/>
              <a:buNone/>
            </a:pPr>
            <a:r>
              <a:t/>
            </a:r>
            <a:endParaRPr sz="4200">
              <a:solidFill>
                <a:schemeClr val="lt1"/>
              </a:solidFill>
              <a:latin typeface="Corbel"/>
              <a:ea typeface="Corbel"/>
              <a:cs typeface="Corbel"/>
              <a:sym typeface="Corbel"/>
            </a:endParaRPr>
          </a:p>
        </p:txBody>
      </p:sp>
      <p:grpSp>
        <p:nvGrpSpPr>
          <p:cNvPr id="86" name="Google Shape;86;p130"/>
          <p:cNvGrpSpPr/>
          <p:nvPr/>
        </p:nvGrpSpPr>
        <p:grpSpPr>
          <a:xfrm>
            <a:off x="284163" y="6263389"/>
            <a:ext cx="8576373" cy="137411"/>
            <a:chOff x="284163" y="1759424"/>
            <a:chExt cx="8576373" cy="137411"/>
          </a:xfrm>
        </p:grpSpPr>
        <p:sp>
          <p:nvSpPr>
            <p:cNvPr id="87" name="Google Shape;87;p130"/>
            <p:cNvSpPr/>
            <p:nvPr/>
          </p:nvSpPr>
          <p:spPr>
            <a:xfrm>
              <a:off x="284163" y="1759424"/>
              <a:ext cx="2743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0"/>
            <p:cNvSpPr/>
            <p:nvPr/>
          </p:nvSpPr>
          <p:spPr>
            <a:xfrm>
              <a:off x="3026392" y="1759424"/>
              <a:ext cx="1600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30"/>
            <p:cNvSpPr/>
            <p:nvPr/>
          </p:nvSpPr>
          <p:spPr>
            <a:xfrm>
              <a:off x="4626864" y="1759424"/>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0" name="Google Shape;90;p130"/>
          <p:cNvSpPr txBox="1"/>
          <p:nvPr/>
        </p:nvSpPr>
        <p:spPr>
          <a:xfrm>
            <a:off x="8230889" y="4801575"/>
            <a:ext cx="5870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91" name="Google Shape;91;p130"/>
          <p:cNvSpPr txBox="1"/>
          <p:nvPr>
            <p:ph type="title"/>
          </p:nvPr>
        </p:nvSpPr>
        <p:spPr>
          <a:xfrm>
            <a:off x="430306" y="4814047"/>
            <a:ext cx="7772400" cy="104887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200"/>
              <a:buFont typeface="Corbel"/>
              <a:buNone/>
              <a:defRPr b="0" i="0" sz="4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30"/>
          <p:cNvSpPr txBox="1"/>
          <p:nvPr>
            <p:ph idx="1" type="body"/>
          </p:nvPr>
        </p:nvSpPr>
        <p:spPr>
          <a:xfrm>
            <a:off x="470647" y="5862918"/>
            <a:ext cx="7732059" cy="4034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20"/>
              <a:buNone/>
              <a:defRPr sz="1800">
                <a:solidFill>
                  <a:schemeClr val="lt1"/>
                </a:solidFill>
              </a:defRPr>
            </a:lvl1pPr>
            <a:lvl2pPr indent="-228600" lvl="1" marL="914400" algn="l">
              <a:spcBef>
                <a:spcPts val="600"/>
              </a:spcBef>
              <a:spcAft>
                <a:spcPts val="0"/>
              </a:spcAft>
              <a:buSzPts val="1620"/>
              <a:buNone/>
              <a:defRPr sz="1800">
                <a:solidFill>
                  <a:srgbClr val="888888"/>
                </a:solidFill>
              </a:defRPr>
            </a:lvl2pPr>
            <a:lvl3pPr indent="-228600" lvl="2" marL="1371600" algn="l">
              <a:spcBef>
                <a:spcPts val="600"/>
              </a:spcBef>
              <a:spcAft>
                <a:spcPts val="0"/>
              </a:spcAft>
              <a:buSzPts val="1440"/>
              <a:buNone/>
              <a:defRPr sz="1600">
                <a:solidFill>
                  <a:srgbClr val="888888"/>
                </a:solidFill>
              </a:defRPr>
            </a:lvl3pPr>
            <a:lvl4pPr indent="-228600" lvl="3" marL="1828800" algn="l">
              <a:spcBef>
                <a:spcPts val="600"/>
              </a:spcBef>
              <a:spcAft>
                <a:spcPts val="0"/>
              </a:spcAft>
              <a:buSzPts val="1260"/>
              <a:buNone/>
              <a:defRPr sz="1400">
                <a:solidFill>
                  <a:srgbClr val="888888"/>
                </a:solidFill>
              </a:defRPr>
            </a:lvl4pPr>
            <a:lvl5pPr indent="-228600" lvl="4" marL="2286000" algn="l">
              <a:spcBef>
                <a:spcPts val="600"/>
              </a:spcBef>
              <a:spcAft>
                <a:spcPts val="0"/>
              </a:spcAft>
              <a:buSzPts val="1260"/>
              <a:buNone/>
              <a:defRPr sz="1400">
                <a:solidFill>
                  <a:srgbClr val="888888"/>
                </a:solidFill>
              </a:defRPr>
            </a:lvl5pPr>
            <a:lvl6pPr indent="-228600" lvl="5" marL="2743200" algn="l">
              <a:spcBef>
                <a:spcPts val="600"/>
              </a:spcBef>
              <a:spcAft>
                <a:spcPts val="0"/>
              </a:spcAft>
              <a:buSzPts val="1260"/>
              <a:buNone/>
              <a:defRPr sz="1400">
                <a:solidFill>
                  <a:srgbClr val="888888"/>
                </a:solidFill>
              </a:defRPr>
            </a:lvl6pPr>
            <a:lvl7pPr indent="-228600" lvl="6" marL="3200400" algn="l">
              <a:spcBef>
                <a:spcPts val="600"/>
              </a:spcBef>
              <a:spcAft>
                <a:spcPts val="0"/>
              </a:spcAft>
              <a:buSzPts val="1260"/>
              <a:buNone/>
              <a:defRPr sz="1400">
                <a:solidFill>
                  <a:srgbClr val="888888"/>
                </a:solidFill>
              </a:defRPr>
            </a:lvl7pPr>
            <a:lvl8pPr indent="-228600" lvl="7" marL="3657600" algn="l">
              <a:spcBef>
                <a:spcPts val="600"/>
              </a:spcBef>
              <a:spcAft>
                <a:spcPts val="0"/>
              </a:spcAft>
              <a:buSzPts val="1260"/>
              <a:buNone/>
              <a:defRPr sz="1400">
                <a:solidFill>
                  <a:srgbClr val="888888"/>
                </a:solidFill>
              </a:defRPr>
            </a:lvl8pPr>
            <a:lvl9pPr indent="-228600" lvl="8" marL="4114800" algn="l">
              <a:spcBef>
                <a:spcPts val="600"/>
              </a:spcBef>
              <a:spcAft>
                <a:spcPts val="0"/>
              </a:spcAft>
              <a:buSzPts val="1260"/>
              <a:buNone/>
              <a:defRPr sz="14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93" name="Shape 93"/>
        <p:cNvGrpSpPr/>
        <p:nvPr/>
      </p:nvGrpSpPr>
      <p:grpSpPr>
        <a:xfrm>
          <a:off x="0" y="0"/>
          <a:ext cx="0" cy="0"/>
          <a:chOff x="0" y="0"/>
          <a:chExt cx="0" cy="0"/>
        </a:xfrm>
      </p:grpSpPr>
      <p:sp>
        <p:nvSpPr>
          <p:cNvPr id="94" name="Google Shape;94;p131"/>
          <p:cNvSpPr/>
          <p:nvPr/>
        </p:nvSpPr>
        <p:spPr>
          <a:xfrm>
            <a:off x="284163" y="455773"/>
            <a:ext cx="8574087" cy="1133949"/>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5" name="Google Shape;95;p131"/>
          <p:cNvGrpSpPr/>
          <p:nvPr/>
        </p:nvGrpSpPr>
        <p:grpSpPr>
          <a:xfrm>
            <a:off x="284163" y="1577847"/>
            <a:ext cx="8576373" cy="137411"/>
            <a:chOff x="284163" y="1577847"/>
            <a:chExt cx="8576373" cy="137411"/>
          </a:xfrm>
        </p:grpSpPr>
        <p:sp>
          <p:nvSpPr>
            <p:cNvPr id="96" name="Google Shape;96;p131"/>
            <p:cNvSpPr/>
            <p:nvPr/>
          </p:nvSpPr>
          <p:spPr>
            <a:xfrm>
              <a:off x="284163" y="1577847"/>
              <a:ext cx="1600200" cy="1374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1"/>
            <p:cNvSpPr/>
            <p:nvPr/>
          </p:nvSpPr>
          <p:spPr>
            <a:xfrm>
              <a:off x="1885174" y="1577847"/>
              <a:ext cx="2743200" cy="1374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1"/>
            <p:cNvSpPr/>
            <p:nvPr/>
          </p:nvSpPr>
          <p:spPr>
            <a:xfrm>
              <a:off x="4626864" y="1577847"/>
              <a:ext cx="4233672" cy="1374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9" name="Google Shape;99;p131"/>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42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1"/>
          <p:cNvSpPr txBox="1"/>
          <p:nvPr>
            <p:ph idx="1" type="body"/>
          </p:nvPr>
        </p:nvSpPr>
        <p:spPr>
          <a:xfrm>
            <a:off x="403412" y="1735138"/>
            <a:ext cx="3931920" cy="83325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600"/>
              </a:spcBef>
              <a:spcAft>
                <a:spcPts val="0"/>
              </a:spcAft>
              <a:buSzPts val="2340"/>
              <a:buNone/>
              <a:defRPr b="0" sz="2600">
                <a:solidFill>
                  <a:schemeClr val="accent1"/>
                </a:solidFill>
              </a:defRPr>
            </a:lvl1pPr>
            <a:lvl2pPr indent="-228600" lvl="1" marL="914400" algn="l">
              <a:spcBef>
                <a:spcPts val="600"/>
              </a:spcBef>
              <a:spcAft>
                <a:spcPts val="0"/>
              </a:spcAft>
              <a:buSzPts val="1800"/>
              <a:buNone/>
              <a:defRPr b="1" sz="2000"/>
            </a:lvl2pPr>
            <a:lvl3pPr indent="-228600" lvl="2" marL="1371600" algn="l">
              <a:spcBef>
                <a:spcPts val="600"/>
              </a:spcBef>
              <a:spcAft>
                <a:spcPts val="0"/>
              </a:spcAft>
              <a:buSzPts val="1620"/>
              <a:buNone/>
              <a:defRPr b="1" sz="1800"/>
            </a:lvl3pPr>
            <a:lvl4pPr indent="-228600" lvl="3" marL="1828800" algn="l">
              <a:spcBef>
                <a:spcPts val="600"/>
              </a:spcBef>
              <a:spcAft>
                <a:spcPts val="0"/>
              </a:spcAft>
              <a:buSzPts val="1440"/>
              <a:buNone/>
              <a:defRPr b="1" sz="1600"/>
            </a:lvl4pPr>
            <a:lvl5pPr indent="-228600" lvl="4" marL="2286000" algn="l">
              <a:spcBef>
                <a:spcPts val="600"/>
              </a:spcBef>
              <a:spcAft>
                <a:spcPts val="0"/>
              </a:spcAft>
              <a:buSzPts val="1440"/>
              <a:buNone/>
              <a:defRPr b="1" sz="1600"/>
            </a:lvl5pPr>
            <a:lvl6pPr indent="-228600" lvl="5" marL="2743200" algn="l">
              <a:spcBef>
                <a:spcPts val="600"/>
              </a:spcBef>
              <a:spcAft>
                <a:spcPts val="0"/>
              </a:spcAft>
              <a:buSzPts val="1440"/>
              <a:buNone/>
              <a:defRPr b="1" sz="1600"/>
            </a:lvl6pPr>
            <a:lvl7pPr indent="-228600" lvl="6" marL="3200400" algn="l">
              <a:spcBef>
                <a:spcPts val="600"/>
              </a:spcBef>
              <a:spcAft>
                <a:spcPts val="0"/>
              </a:spcAft>
              <a:buSzPts val="1440"/>
              <a:buNone/>
              <a:defRPr b="1" sz="1600"/>
            </a:lvl7pPr>
            <a:lvl8pPr indent="-228600" lvl="7" marL="3657600" algn="l">
              <a:spcBef>
                <a:spcPts val="600"/>
              </a:spcBef>
              <a:spcAft>
                <a:spcPts val="0"/>
              </a:spcAft>
              <a:buSzPts val="1440"/>
              <a:buNone/>
              <a:defRPr b="1" sz="1600"/>
            </a:lvl8pPr>
            <a:lvl9pPr indent="-228600" lvl="8" marL="4114800" algn="l">
              <a:spcBef>
                <a:spcPts val="600"/>
              </a:spcBef>
              <a:spcAft>
                <a:spcPts val="0"/>
              </a:spcAft>
              <a:buSzPts val="1440"/>
              <a:buNone/>
              <a:defRPr b="1" sz="1600"/>
            </a:lvl9pPr>
          </a:lstStyle>
          <a:p/>
        </p:txBody>
      </p:sp>
      <p:sp>
        <p:nvSpPr>
          <p:cNvPr id="101" name="Google Shape;101;p131"/>
          <p:cNvSpPr txBox="1"/>
          <p:nvPr>
            <p:ph idx="2" type="body"/>
          </p:nvPr>
        </p:nvSpPr>
        <p:spPr>
          <a:xfrm>
            <a:off x="403412" y="2590800"/>
            <a:ext cx="3931920" cy="3535362"/>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20039" lvl="5" marL="2743200" algn="l">
              <a:spcBef>
                <a:spcPts val="600"/>
              </a:spcBef>
              <a:spcAft>
                <a:spcPts val="0"/>
              </a:spcAft>
              <a:buSzPts val="1440"/>
              <a:buChar char="🡽"/>
              <a:defRPr sz="1600"/>
            </a:lvl6pPr>
            <a:lvl7pPr indent="-320039" lvl="6" marL="3200400" algn="l">
              <a:spcBef>
                <a:spcPts val="600"/>
              </a:spcBef>
              <a:spcAft>
                <a:spcPts val="0"/>
              </a:spcAft>
              <a:buSzPts val="1440"/>
              <a:buChar char="🡽"/>
              <a:defRPr sz="1600"/>
            </a:lvl7pPr>
            <a:lvl8pPr indent="-320040" lvl="7" marL="3657600" algn="l">
              <a:spcBef>
                <a:spcPts val="600"/>
              </a:spcBef>
              <a:spcAft>
                <a:spcPts val="0"/>
              </a:spcAft>
              <a:buSzPts val="1440"/>
              <a:buChar char="🡽"/>
              <a:defRPr sz="1600"/>
            </a:lvl8pPr>
            <a:lvl9pPr indent="-320040" lvl="8" marL="4114800" algn="l">
              <a:spcBef>
                <a:spcPts val="600"/>
              </a:spcBef>
              <a:spcAft>
                <a:spcPts val="0"/>
              </a:spcAft>
              <a:buSzPts val="1440"/>
              <a:buChar char="🡽"/>
              <a:defRPr sz="1600"/>
            </a:lvl9pPr>
          </a:lstStyle>
          <a:p/>
        </p:txBody>
      </p:sp>
      <p:sp>
        <p:nvSpPr>
          <p:cNvPr id="102" name="Google Shape;102;p131"/>
          <p:cNvSpPr txBox="1"/>
          <p:nvPr>
            <p:ph idx="3" type="body"/>
          </p:nvPr>
        </p:nvSpPr>
        <p:spPr>
          <a:xfrm>
            <a:off x="4779495" y="1735138"/>
            <a:ext cx="3931920" cy="83325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600"/>
              </a:spcBef>
              <a:spcAft>
                <a:spcPts val="0"/>
              </a:spcAft>
              <a:buSzPts val="2340"/>
              <a:buNone/>
              <a:defRPr b="0" sz="2600">
                <a:solidFill>
                  <a:schemeClr val="accent2"/>
                </a:solidFill>
              </a:defRPr>
            </a:lvl1pPr>
            <a:lvl2pPr indent="-228600" lvl="1" marL="914400" algn="l">
              <a:spcBef>
                <a:spcPts val="600"/>
              </a:spcBef>
              <a:spcAft>
                <a:spcPts val="0"/>
              </a:spcAft>
              <a:buSzPts val="1800"/>
              <a:buNone/>
              <a:defRPr b="1" sz="2000"/>
            </a:lvl2pPr>
            <a:lvl3pPr indent="-228600" lvl="2" marL="1371600" algn="l">
              <a:spcBef>
                <a:spcPts val="600"/>
              </a:spcBef>
              <a:spcAft>
                <a:spcPts val="0"/>
              </a:spcAft>
              <a:buSzPts val="1620"/>
              <a:buNone/>
              <a:defRPr b="1" sz="1800"/>
            </a:lvl3pPr>
            <a:lvl4pPr indent="-228600" lvl="3" marL="1828800" algn="l">
              <a:spcBef>
                <a:spcPts val="600"/>
              </a:spcBef>
              <a:spcAft>
                <a:spcPts val="0"/>
              </a:spcAft>
              <a:buSzPts val="1440"/>
              <a:buNone/>
              <a:defRPr b="1" sz="1600"/>
            </a:lvl4pPr>
            <a:lvl5pPr indent="-228600" lvl="4" marL="2286000" algn="l">
              <a:spcBef>
                <a:spcPts val="600"/>
              </a:spcBef>
              <a:spcAft>
                <a:spcPts val="0"/>
              </a:spcAft>
              <a:buSzPts val="1440"/>
              <a:buNone/>
              <a:defRPr b="1" sz="1600"/>
            </a:lvl5pPr>
            <a:lvl6pPr indent="-228600" lvl="5" marL="2743200" algn="l">
              <a:spcBef>
                <a:spcPts val="600"/>
              </a:spcBef>
              <a:spcAft>
                <a:spcPts val="0"/>
              </a:spcAft>
              <a:buSzPts val="1440"/>
              <a:buNone/>
              <a:defRPr b="1" sz="1600"/>
            </a:lvl6pPr>
            <a:lvl7pPr indent="-228600" lvl="6" marL="3200400" algn="l">
              <a:spcBef>
                <a:spcPts val="600"/>
              </a:spcBef>
              <a:spcAft>
                <a:spcPts val="0"/>
              </a:spcAft>
              <a:buSzPts val="1440"/>
              <a:buNone/>
              <a:defRPr b="1" sz="1600"/>
            </a:lvl7pPr>
            <a:lvl8pPr indent="-228600" lvl="7" marL="3657600" algn="l">
              <a:spcBef>
                <a:spcPts val="600"/>
              </a:spcBef>
              <a:spcAft>
                <a:spcPts val="0"/>
              </a:spcAft>
              <a:buSzPts val="1440"/>
              <a:buNone/>
              <a:defRPr b="1" sz="1600"/>
            </a:lvl8pPr>
            <a:lvl9pPr indent="-228600" lvl="8" marL="4114800" algn="l">
              <a:spcBef>
                <a:spcPts val="600"/>
              </a:spcBef>
              <a:spcAft>
                <a:spcPts val="0"/>
              </a:spcAft>
              <a:buSzPts val="1440"/>
              <a:buNone/>
              <a:defRPr b="1" sz="1600"/>
            </a:lvl9pPr>
          </a:lstStyle>
          <a:p/>
        </p:txBody>
      </p:sp>
      <p:sp>
        <p:nvSpPr>
          <p:cNvPr id="103" name="Google Shape;103;p131"/>
          <p:cNvSpPr txBox="1"/>
          <p:nvPr>
            <p:ph idx="4" type="body"/>
          </p:nvPr>
        </p:nvSpPr>
        <p:spPr>
          <a:xfrm>
            <a:off x="4779495" y="2590800"/>
            <a:ext cx="3931920" cy="3535362"/>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20039" lvl="5" marL="2743200" algn="l">
              <a:spcBef>
                <a:spcPts val="600"/>
              </a:spcBef>
              <a:spcAft>
                <a:spcPts val="0"/>
              </a:spcAft>
              <a:buSzPts val="1440"/>
              <a:buChar char="🡽"/>
              <a:defRPr sz="1600"/>
            </a:lvl6pPr>
            <a:lvl7pPr indent="-320039" lvl="6" marL="3200400" algn="l">
              <a:spcBef>
                <a:spcPts val="600"/>
              </a:spcBef>
              <a:spcAft>
                <a:spcPts val="0"/>
              </a:spcAft>
              <a:buSzPts val="1440"/>
              <a:buChar char="🡽"/>
              <a:defRPr sz="1600"/>
            </a:lvl7pPr>
            <a:lvl8pPr indent="-320040" lvl="7" marL="3657600" algn="l">
              <a:spcBef>
                <a:spcPts val="600"/>
              </a:spcBef>
              <a:spcAft>
                <a:spcPts val="0"/>
              </a:spcAft>
              <a:buSzPts val="1440"/>
              <a:buChar char="🡽"/>
              <a:defRPr sz="1600"/>
            </a:lvl8pPr>
            <a:lvl9pPr indent="-320040" lvl="8" marL="4114800" algn="l">
              <a:spcBef>
                <a:spcPts val="600"/>
              </a:spcBef>
              <a:spcAft>
                <a:spcPts val="0"/>
              </a:spcAft>
              <a:buSzPts val="1440"/>
              <a:buChar char="🡽"/>
              <a:defRPr sz="1600"/>
            </a:lvl9pPr>
          </a:lstStyle>
          <a:p/>
        </p:txBody>
      </p:sp>
      <p:sp>
        <p:nvSpPr>
          <p:cNvPr id="104" name="Google Shape;104;p131"/>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2"/>
          <p:cNvSpPr/>
          <p:nvPr/>
        </p:nvSpPr>
        <p:spPr>
          <a:xfrm>
            <a:off x="0" y="6336704"/>
            <a:ext cx="9144000" cy="5486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22"/>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lvl1pPr indent="-365760" lvl="0" marL="457200" marR="0" rtl="0" algn="l">
              <a:spcBef>
                <a:spcPts val="2000"/>
              </a:spcBef>
              <a:spcAft>
                <a:spcPts val="0"/>
              </a:spcAft>
              <a:buClr>
                <a:srgbClr val="A5A5A5"/>
              </a:buClr>
              <a:buSzPts val="2160"/>
              <a:buFont typeface="Noto Sans Symbols"/>
              <a:buChar char="🡽"/>
              <a:defRPr b="0" i="0" sz="2400" u="none" cap="none" strike="noStrike">
                <a:solidFill>
                  <a:srgbClr val="262626"/>
                </a:solidFill>
                <a:latin typeface="Calibri"/>
                <a:ea typeface="Calibri"/>
                <a:cs typeface="Calibri"/>
                <a:sym typeface="Calibri"/>
              </a:defRPr>
            </a:lvl1pPr>
            <a:lvl2pPr indent="-354330" lvl="1" marL="914400" marR="0" rtl="0" algn="l">
              <a:spcBef>
                <a:spcPts val="600"/>
              </a:spcBef>
              <a:spcAft>
                <a:spcPts val="0"/>
              </a:spcAft>
              <a:buClr>
                <a:srgbClr val="3F3F3F"/>
              </a:buClr>
              <a:buSzPts val="1980"/>
              <a:buFont typeface="Noto Sans Symbols"/>
              <a:buChar char="🡽"/>
              <a:defRPr b="0" i="0" sz="2200" u="none" cap="none" strike="noStrike">
                <a:solidFill>
                  <a:srgbClr val="262626"/>
                </a:solidFill>
                <a:latin typeface="Calibri"/>
                <a:ea typeface="Calibri"/>
                <a:cs typeface="Calibri"/>
                <a:sym typeface="Calibri"/>
              </a:defRPr>
            </a:lvl2pPr>
            <a:lvl3pPr indent="-342900" lvl="2" marL="1371600" marR="0" rtl="0" algn="l">
              <a:spcBef>
                <a:spcPts val="600"/>
              </a:spcBef>
              <a:spcAft>
                <a:spcPts val="0"/>
              </a:spcAft>
              <a:buClr>
                <a:srgbClr val="A5A5A5"/>
              </a:buClr>
              <a:buSzPts val="1800"/>
              <a:buFont typeface="Noto Sans Symbols"/>
              <a:buChar char="🡽"/>
              <a:defRPr b="0" i="0" sz="2000" u="none" cap="none" strike="noStrike">
                <a:solidFill>
                  <a:srgbClr val="262626"/>
                </a:solidFill>
                <a:latin typeface="Calibri"/>
                <a:ea typeface="Calibri"/>
                <a:cs typeface="Calibri"/>
                <a:sym typeface="Calibri"/>
              </a:defRPr>
            </a:lvl3pPr>
            <a:lvl4pPr indent="-331469" lvl="3" marL="1828800" marR="0" rtl="0" algn="l">
              <a:spcBef>
                <a:spcPts val="600"/>
              </a:spcBef>
              <a:spcAft>
                <a:spcPts val="0"/>
              </a:spcAft>
              <a:buClr>
                <a:srgbClr val="3F3F3F"/>
              </a:buClr>
              <a:buSzPts val="1620"/>
              <a:buFont typeface="Noto Sans Symbols"/>
              <a:buChar char="🡽"/>
              <a:defRPr b="0" i="0" sz="1800" u="none" cap="none" strike="noStrike">
                <a:solidFill>
                  <a:srgbClr val="262626"/>
                </a:solidFill>
                <a:latin typeface="Calibri"/>
                <a:ea typeface="Calibri"/>
                <a:cs typeface="Calibri"/>
                <a:sym typeface="Calibri"/>
              </a:defRPr>
            </a:lvl4pPr>
            <a:lvl5pPr indent="-331470" lvl="4" marL="2286000" marR="0" rtl="0" algn="l">
              <a:spcBef>
                <a:spcPts val="600"/>
              </a:spcBef>
              <a:spcAft>
                <a:spcPts val="0"/>
              </a:spcAft>
              <a:buClr>
                <a:srgbClr val="A5A5A5"/>
              </a:buClr>
              <a:buSzPts val="1620"/>
              <a:buFont typeface="Noto Sans Symbols"/>
              <a:buChar char="🡽"/>
              <a:defRPr b="0" i="0" sz="1800" u="none" cap="none" strike="noStrike">
                <a:solidFill>
                  <a:srgbClr val="262626"/>
                </a:solidFill>
                <a:latin typeface="Calibri"/>
                <a:ea typeface="Calibri"/>
                <a:cs typeface="Calibri"/>
                <a:sym typeface="Calibri"/>
              </a:defRPr>
            </a:lvl5pPr>
            <a:lvl6pPr indent="-331470" lvl="5" marL="2743200" marR="0" rtl="0" algn="l">
              <a:spcBef>
                <a:spcPts val="600"/>
              </a:spcBef>
              <a:spcAft>
                <a:spcPts val="0"/>
              </a:spcAft>
              <a:buClr>
                <a:srgbClr val="3F3F3F"/>
              </a:buClr>
              <a:buSzPts val="1620"/>
              <a:buFont typeface="Noto Sans Symbols"/>
              <a:buChar char="🡽"/>
              <a:defRPr b="0" i="0" sz="1800" u="none" cap="none" strike="noStrike">
                <a:solidFill>
                  <a:srgbClr val="262626"/>
                </a:solidFill>
                <a:latin typeface="Calibri"/>
                <a:ea typeface="Calibri"/>
                <a:cs typeface="Calibri"/>
                <a:sym typeface="Calibri"/>
              </a:defRPr>
            </a:lvl6pPr>
            <a:lvl7pPr indent="-331470" lvl="6" marL="3200400" marR="0" rtl="0" algn="l">
              <a:spcBef>
                <a:spcPts val="600"/>
              </a:spcBef>
              <a:spcAft>
                <a:spcPts val="0"/>
              </a:spcAft>
              <a:buClr>
                <a:srgbClr val="A5A5A5"/>
              </a:buClr>
              <a:buSzPts val="1620"/>
              <a:buFont typeface="Noto Sans Symbols"/>
              <a:buChar char="🡽"/>
              <a:defRPr b="0" i="0" sz="1800" u="none" cap="none" strike="noStrike">
                <a:solidFill>
                  <a:srgbClr val="262626"/>
                </a:solidFill>
                <a:latin typeface="Calibri"/>
                <a:ea typeface="Calibri"/>
                <a:cs typeface="Calibri"/>
                <a:sym typeface="Calibri"/>
              </a:defRPr>
            </a:lvl7pPr>
            <a:lvl8pPr indent="-331470" lvl="7" marL="3657600" marR="0" rtl="0" algn="l">
              <a:spcBef>
                <a:spcPts val="600"/>
              </a:spcBef>
              <a:spcAft>
                <a:spcPts val="0"/>
              </a:spcAft>
              <a:buClr>
                <a:srgbClr val="3F3F3F"/>
              </a:buClr>
              <a:buSzPts val="1620"/>
              <a:buFont typeface="Noto Sans Symbols"/>
              <a:buChar char="🡽"/>
              <a:defRPr b="0" i="0" sz="1800" u="none" cap="none" strike="noStrike">
                <a:solidFill>
                  <a:srgbClr val="262626"/>
                </a:solidFill>
                <a:latin typeface="Calibri"/>
                <a:ea typeface="Calibri"/>
                <a:cs typeface="Calibri"/>
                <a:sym typeface="Calibri"/>
              </a:defRPr>
            </a:lvl8pPr>
            <a:lvl9pPr indent="-331470" lvl="8" marL="4114800" marR="0" rtl="0" algn="l">
              <a:spcBef>
                <a:spcPts val="600"/>
              </a:spcBef>
              <a:spcAft>
                <a:spcPts val="0"/>
              </a:spcAft>
              <a:buClr>
                <a:srgbClr val="A5A5A5"/>
              </a:buClr>
              <a:buSzPts val="1620"/>
              <a:buFont typeface="Noto Sans Symbols"/>
              <a:buChar char="🡽"/>
              <a:defRPr b="0" i="0" sz="1800" u="none" cap="none" strike="noStrike">
                <a:solidFill>
                  <a:srgbClr val="262626"/>
                </a:solidFill>
                <a:latin typeface="Calibri"/>
                <a:ea typeface="Calibri"/>
                <a:cs typeface="Calibri"/>
                <a:sym typeface="Calibri"/>
              </a:defRPr>
            </a:lvl9pPr>
          </a:lstStyle>
          <a:p/>
        </p:txBody>
      </p:sp>
      <p:sp>
        <p:nvSpPr>
          <p:cNvPr id="12" name="Google Shape;12;p122"/>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rgbClr val="262626"/>
                </a:solidFill>
                <a:latin typeface="Calibri"/>
                <a:ea typeface="Calibri"/>
                <a:cs typeface="Calibri"/>
                <a:sym typeface="Calibri"/>
              </a:defRPr>
            </a:lvl1pPr>
            <a:lvl2pPr indent="0" lvl="1" marL="0" marR="0" rtl="0" algn="r">
              <a:spcBef>
                <a:spcPts val="0"/>
              </a:spcBef>
              <a:buNone/>
              <a:defRPr b="1" i="0" sz="1400" u="none" cap="none" strike="noStrike">
                <a:solidFill>
                  <a:srgbClr val="262626"/>
                </a:solidFill>
                <a:latin typeface="Calibri"/>
                <a:ea typeface="Calibri"/>
                <a:cs typeface="Calibri"/>
                <a:sym typeface="Calibri"/>
              </a:defRPr>
            </a:lvl2pPr>
            <a:lvl3pPr indent="0" lvl="2" marL="0" marR="0" rtl="0" algn="r">
              <a:spcBef>
                <a:spcPts val="0"/>
              </a:spcBef>
              <a:buNone/>
              <a:defRPr b="1" i="0" sz="1400" u="none" cap="none" strike="noStrike">
                <a:solidFill>
                  <a:srgbClr val="262626"/>
                </a:solidFill>
                <a:latin typeface="Calibri"/>
                <a:ea typeface="Calibri"/>
                <a:cs typeface="Calibri"/>
                <a:sym typeface="Calibri"/>
              </a:defRPr>
            </a:lvl3pPr>
            <a:lvl4pPr indent="0" lvl="3" marL="0" marR="0" rtl="0" algn="r">
              <a:spcBef>
                <a:spcPts val="0"/>
              </a:spcBef>
              <a:buNone/>
              <a:defRPr b="1" i="0" sz="1400" u="none" cap="none" strike="noStrike">
                <a:solidFill>
                  <a:srgbClr val="262626"/>
                </a:solidFill>
                <a:latin typeface="Calibri"/>
                <a:ea typeface="Calibri"/>
                <a:cs typeface="Calibri"/>
                <a:sym typeface="Calibri"/>
              </a:defRPr>
            </a:lvl4pPr>
            <a:lvl5pPr indent="0" lvl="4" marL="0" marR="0" rtl="0" algn="r">
              <a:spcBef>
                <a:spcPts val="0"/>
              </a:spcBef>
              <a:buNone/>
              <a:defRPr b="1" i="0" sz="1400" u="none" cap="none" strike="noStrike">
                <a:solidFill>
                  <a:srgbClr val="262626"/>
                </a:solidFill>
                <a:latin typeface="Calibri"/>
                <a:ea typeface="Calibri"/>
                <a:cs typeface="Calibri"/>
                <a:sym typeface="Calibri"/>
              </a:defRPr>
            </a:lvl5pPr>
            <a:lvl6pPr indent="0" lvl="5" marL="0" marR="0" rtl="0" algn="r">
              <a:spcBef>
                <a:spcPts val="0"/>
              </a:spcBef>
              <a:buNone/>
              <a:defRPr b="1" i="0" sz="1400" u="none" cap="none" strike="noStrike">
                <a:solidFill>
                  <a:srgbClr val="262626"/>
                </a:solidFill>
                <a:latin typeface="Calibri"/>
                <a:ea typeface="Calibri"/>
                <a:cs typeface="Calibri"/>
                <a:sym typeface="Calibri"/>
              </a:defRPr>
            </a:lvl6pPr>
            <a:lvl7pPr indent="0" lvl="6" marL="0" marR="0" rtl="0" algn="r">
              <a:spcBef>
                <a:spcPts val="0"/>
              </a:spcBef>
              <a:buNone/>
              <a:defRPr b="1" i="0" sz="1400" u="none" cap="none" strike="noStrike">
                <a:solidFill>
                  <a:srgbClr val="262626"/>
                </a:solidFill>
                <a:latin typeface="Calibri"/>
                <a:ea typeface="Calibri"/>
                <a:cs typeface="Calibri"/>
                <a:sym typeface="Calibri"/>
              </a:defRPr>
            </a:lvl7pPr>
            <a:lvl8pPr indent="0" lvl="7" marL="0" marR="0" rtl="0" algn="r">
              <a:spcBef>
                <a:spcPts val="0"/>
              </a:spcBef>
              <a:buNone/>
              <a:defRPr b="1" i="0" sz="1400" u="none" cap="none" strike="noStrike">
                <a:solidFill>
                  <a:srgbClr val="262626"/>
                </a:solidFill>
                <a:latin typeface="Calibri"/>
                <a:ea typeface="Calibri"/>
                <a:cs typeface="Calibri"/>
                <a:sym typeface="Calibri"/>
              </a:defRPr>
            </a:lvl8pPr>
            <a:lvl9pPr indent="0" lvl="8" marL="0" marR="0" rtl="0" algn="r">
              <a:spcBef>
                <a:spcPts val="0"/>
              </a:spcBef>
              <a:buNone/>
              <a:defRPr b="1" i="0" sz="14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22"/>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lvl1pPr lvl="0" marR="0" rtl="0" algn="r">
              <a:spcBef>
                <a:spcPts val="0"/>
              </a:spcBef>
              <a:spcAft>
                <a:spcPts val="0"/>
              </a:spcAft>
              <a:buClr>
                <a:schemeClr val="lt1"/>
              </a:buClr>
              <a:buSzPts val="4200"/>
              <a:buFont typeface="Corbel"/>
              <a:buNone/>
              <a:defRPr b="0" i="0" sz="42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 name="Google Shape;14;p122"/>
          <p:cNvPicPr preferRelativeResize="0"/>
          <p:nvPr/>
        </p:nvPicPr>
        <p:blipFill rotWithShape="1">
          <a:blip r:embed="rId1">
            <a:alphaModFix/>
          </a:blip>
          <a:srcRect b="0" l="0" r="0" t="0"/>
          <a:stretch/>
        </p:blipFill>
        <p:spPr>
          <a:xfrm>
            <a:off x="8225711" y="6392408"/>
            <a:ext cx="918289" cy="492976"/>
          </a:xfrm>
          <a:prstGeom prst="rect">
            <a:avLst/>
          </a:prstGeom>
          <a:noFill/>
          <a:ln>
            <a:noFill/>
          </a:ln>
        </p:spPr>
      </p:pic>
      <p:sp>
        <p:nvSpPr>
          <p:cNvPr id="15" name="Google Shape;15;p122"/>
          <p:cNvSpPr txBox="1"/>
          <p:nvPr/>
        </p:nvSpPr>
        <p:spPr>
          <a:xfrm>
            <a:off x="0" y="6649615"/>
            <a:ext cx="91440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CEN0485 – Introdução à Bioinformática</a:t>
            </a:r>
            <a:endParaRPr/>
          </a:p>
        </p:txBody>
      </p:sp>
      <p:pic>
        <p:nvPicPr>
          <p:cNvPr descr="Uma imagem contendo comida&#10;&#10;Descrição gerada automaticamente" id="16" name="Google Shape;16;p122"/>
          <p:cNvPicPr preferRelativeResize="0"/>
          <p:nvPr/>
        </p:nvPicPr>
        <p:blipFill rotWithShape="1">
          <a:blip r:embed="rId2">
            <a:alphaModFix/>
          </a:blip>
          <a:srcRect b="0" l="0" r="0" t="0"/>
          <a:stretch/>
        </p:blipFill>
        <p:spPr>
          <a:xfrm>
            <a:off x="8626" y="6433084"/>
            <a:ext cx="437555" cy="432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diego.riano@cena.usp.br" TargetMode="External"/><Relationship Id="rId4" Type="http://schemas.openxmlformats.org/officeDocument/2006/relationships/hyperlink" Target="http://diriano.github.i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6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67.png"/><Relationship Id="rId4" Type="http://schemas.openxmlformats.org/officeDocument/2006/relationships/image" Target="../media/image6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6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6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7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6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7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72.png"/><Relationship Id="rId4" Type="http://schemas.openxmlformats.org/officeDocument/2006/relationships/image" Target="../media/image7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7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7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73.png"/><Relationship Id="rId4" Type="http://schemas.openxmlformats.org/officeDocument/2006/relationships/image" Target="../media/image7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7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8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7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bioinformate.uniandes.edu.co/AlignMa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4.png"/><Relationship Id="rId4" Type="http://schemas.openxmlformats.org/officeDocument/2006/relationships/hyperlink" Target="http://www.ncbi.nlm.nih.gov/Education/BLASTinfo/BLAST_algorithm.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gif"/><Relationship Id="rId4" Type="http://schemas.openxmlformats.org/officeDocument/2006/relationships/image" Target="../media/image5.png"/><Relationship Id="rId5" Type="http://schemas.openxmlformats.org/officeDocument/2006/relationships/image" Target="../media/image4.gif"/><Relationship Id="rId6"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9.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1.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5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5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5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5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5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5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5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5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5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6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6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6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
          <p:cNvSpPr txBox="1"/>
          <p:nvPr>
            <p:ph idx="1" type="subTitle"/>
          </p:nvPr>
        </p:nvSpPr>
        <p:spPr>
          <a:xfrm>
            <a:off x="5954" y="4149080"/>
            <a:ext cx="9144000" cy="1800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80"/>
              <a:buNone/>
            </a:pPr>
            <a:r>
              <a:rPr lang="en-US" sz="3200">
                <a:solidFill>
                  <a:schemeClr val="dk1"/>
                </a:solidFill>
              </a:rPr>
              <a:t>Dr. rer. nat. Diego Mauricio Riaño Pachón</a:t>
            </a:r>
            <a:endParaRPr/>
          </a:p>
          <a:p>
            <a:pPr indent="0" lvl="0" marL="0" rtl="0" algn="ctr">
              <a:lnSpc>
                <a:spcPct val="100000"/>
              </a:lnSpc>
              <a:spcBef>
                <a:spcPts val="0"/>
              </a:spcBef>
              <a:spcAft>
                <a:spcPts val="0"/>
              </a:spcAft>
              <a:buSzPts val="1440"/>
              <a:buNone/>
            </a:pPr>
            <a:r>
              <a:rPr lang="en-US" sz="1600">
                <a:solidFill>
                  <a:schemeClr val="dk1"/>
                </a:solidFill>
              </a:rPr>
              <a:t>Laboratório de Biologia Computacional, Evolutiva e de Sistemas</a:t>
            </a:r>
            <a:endParaRPr/>
          </a:p>
          <a:p>
            <a:pPr indent="0" lvl="0" marL="0" rtl="0" algn="ctr">
              <a:lnSpc>
                <a:spcPct val="100000"/>
              </a:lnSpc>
              <a:spcBef>
                <a:spcPts val="0"/>
              </a:spcBef>
              <a:spcAft>
                <a:spcPts val="0"/>
              </a:spcAft>
              <a:buSzPts val="1440"/>
              <a:buNone/>
            </a:pPr>
            <a:r>
              <a:rPr lang="en-US" sz="1600">
                <a:solidFill>
                  <a:schemeClr val="dk1"/>
                </a:solidFill>
              </a:rPr>
              <a:t>Centro de Energia Nuclear na Agricultura</a:t>
            </a:r>
            <a:endParaRPr/>
          </a:p>
          <a:p>
            <a:pPr indent="0" lvl="0" marL="0" rtl="0" algn="ctr">
              <a:lnSpc>
                <a:spcPct val="100000"/>
              </a:lnSpc>
              <a:spcBef>
                <a:spcPts val="0"/>
              </a:spcBef>
              <a:spcAft>
                <a:spcPts val="0"/>
              </a:spcAft>
              <a:buSzPts val="1440"/>
              <a:buNone/>
            </a:pPr>
            <a:r>
              <a:rPr lang="en-US" sz="1600">
                <a:solidFill>
                  <a:schemeClr val="dk1"/>
                </a:solidFill>
              </a:rPr>
              <a:t>Universidade de São Paulo</a:t>
            </a:r>
            <a:endParaRPr/>
          </a:p>
          <a:p>
            <a:pPr indent="0" lvl="0" marL="0" rtl="0" algn="ctr">
              <a:lnSpc>
                <a:spcPct val="100000"/>
              </a:lnSpc>
              <a:spcBef>
                <a:spcPts val="0"/>
              </a:spcBef>
              <a:spcAft>
                <a:spcPts val="0"/>
              </a:spcAft>
              <a:buSzPts val="1440"/>
              <a:buNone/>
            </a:pPr>
            <a:r>
              <a:rPr lang="en-US" sz="1600" u="sng">
                <a:solidFill>
                  <a:schemeClr val="dk1"/>
                </a:solidFill>
                <a:hlinkClick r:id="rId3">
                  <a:extLst>
                    <a:ext uri="{A12FA001-AC4F-418D-AE19-62706E023703}">
                      <ahyp:hlinkClr val="tx"/>
                    </a:ext>
                  </a:extLst>
                </a:hlinkClick>
              </a:rPr>
              <a:t>diego.riano@cena.usp.br</a:t>
            </a:r>
            <a:endParaRPr sz="1600">
              <a:solidFill>
                <a:schemeClr val="dk1"/>
              </a:solidFill>
            </a:endParaRPr>
          </a:p>
          <a:p>
            <a:pPr indent="0" lvl="0" marL="0" rtl="0" algn="ctr">
              <a:lnSpc>
                <a:spcPct val="100000"/>
              </a:lnSpc>
              <a:spcBef>
                <a:spcPts val="0"/>
              </a:spcBef>
              <a:spcAft>
                <a:spcPts val="0"/>
              </a:spcAft>
              <a:buSzPts val="1440"/>
              <a:buNone/>
            </a:pPr>
            <a:r>
              <a:rPr lang="en-US" sz="1600" u="sng">
                <a:solidFill>
                  <a:schemeClr val="dk1"/>
                </a:solidFill>
                <a:hlinkClick r:id="rId4">
                  <a:extLst>
                    <a:ext uri="{A12FA001-AC4F-418D-AE19-62706E023703}">
                      <ahyp:hlinkClr val="tx"/>
                    </a:ext>
                  </a:extLst>
                </a:hlinkClick>
              </a:rPr>
              <a:t>http://diriano.github.io/</a:t>
            </a:r>
            <a:endParaRPr sz="1600">
              <a:solidFill>
                <a:schemeClr val="dk1"/>
              </a:solidFill>
            </a:endParaRPr>
          </a:p>
        </p:txBody>
      </p:sp>
      <p:sp>
        <p:nvSpPr>
          <p:cNvPr id="180" name="Google Shape;180;p2"/>
          <p:cNvSpPr txBox="1"/>
          <p:nvPr/>
        </p:nvSpPr>
        <p:spPr>
          <a:xfrm>
            <a:off x="251520" y="620688"/>
            <a:ext cx="856895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FFFF"/>
                </a:solidFill>
                <a:latin typeface="Calibri"/>
                <a:ea typeface="Calibri"/>
                <a:cs typeface="Calibri"/>
                <a:sym typeface="Calibri"/>
              </a:rPr>
              <a:t>CEN0485 – Introdução à Bioinformática</a:t>
            </a:r>
            <a:endParaRPr/>
          </a:p>
        </p:txBody>
      </p:sp>
      <p:sp>
        <p:nvSpPr>
          <p:cNvPr id="181" name="Google Shape;181;p2"/>
          <p:cNvSpPr txBox="1"/>
          <p:nvPr/>
        </p:nvSpPr>
        <p:spPr>
          <a:xfrm>
            <a:off x="231174" y="2247255"/>
            <a:ext cx="85892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Comparação de sequências II: Alineamentos de pares de sequências (Globais y Locais); Matrices de Sustitución (PAM, Blosum); Métodos Heurísticos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1"/>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64" name="Google Shape;264;p11"/>
          <p:cNvSpPr txBox="1"/>
          <p:nvPr/>
        </p:nvSpPr>
        <p:spPr>
          <a:xfrm>
            <a:off x="673720" y="1776984"/>
            <a:ext cx="7860680" cy="5693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chemeClr val="dk1"/>
                </a:solidFill>
                <a:latin typeface="Calibri"/>
                <a:ea typeface="Calibri"/>
                <a:cs typeface="Calibri"/>
                <a:sym typeface="Calibri"/>
              </a:rPr>
              <a:t>Modelo de pareamento</a:t>
            </a:r>
            <a:endParaRPr/>
          </a:p>
        </p:txBody>
      </p:sp>
      <p:sp>
        <p:nvSpPr>
          <p:cNvPr id="265" name="Google Shape;265;p11"/>
          <p:cNvSpPr txBox="1"/>
          <p:nvPr/>
        </p:nvSpPr>
        <p:spPr>
          <a:xfrm>
            <a:off x="673720" y="2691384"/>
            <a:ext cx="74221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Neste modelo os pares de residuos alinhados aparecem com uma probabilidade conjunta </a:t>
            </a:r>
            <a:r>
              <a:rPr i="1" lang="en-US" sz="1800">
                <a:solidFill>
                  <a:schemeClr val="dk1"/>
                </a:solidFill>
                <a:latin typeface="Calibri"/>
                <a:ea typeface="Calibri"/>
                <a:cs typeface="Calibri"/>
                <a:sym typeface="Calibri"/>
              </a:rPr>
              <a:t>p</a:t>
            </a:r>
            <a:r>
              <a:rPr baseline="-25000" i="1" lang="en-US" sz="1800">
                <a:solidFill>
                  <a:schemeClr val="dk1"/>
                </a:solidFill>
                <a:latin typeface="Calibri"/>
                <a:ea typeface="Calibri"/>
                <a:cs typeface="Calibri"/>
                <a:sym typeface="Calibri"/>
              </a:rPr>
              <a:t>ab</a:t>
            </a:r>
            <a:endParaRPr/>
          </a:p>
        </p:txBody>
      </p:sp>
      <p:pic>
        <p:nvPicPr>
          <p:cNvPr id="266" name="Google Shape;266;p11"/>
          <p:cNvPicPr preferRelativeResize="0"/>
          <p:nvPr/>
        </p:nvPicPr>
        <p:blipFill rotWithShape="1">
          <a:blip r:embed="rId3">
            <a:alphaModFix/>
          </a:blip>
          <a:srcRect b="0" l="0" r="0" t="0"/>
          <a:stretch/>
        </p:blipFill>
        <p:spPr>
          <a:xfrm>
            <a:off x="2786063" y="3758184"/>
            <a:ext cx="3376612" cy="717550"/>
          </a:xfrm>
          <a:prstGeom prst="rect">
            <a:avLst/>
          </a:prstGeom>
          <a:noFill/>
          <a:ln>
            <a:noFill/>
          </a:ln>
        </p:spPr>
      </p:pic>
      <p:sp>
        <p:nvSpPr>
          <p:cNvPr id="267" name="Google Shape;267;p11"/>
          <p:cNvSpPr txBox="1"/>
          <p:nvPr/>
        </p:nvSpPr>
        <p:spPr>
          <a:xfrm>
            <a:off x="152400" y="5943600"/>
            <a:ext cx="4267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Durbin R, Eddy S, Krogh A &amp; Mitchinson G. 1998. </a:t>
            </a:r>
            <a:r>
              <a:rPr b="1" lang="en-US" sz="1400">
                <a:solidFill>
                  <a:schemeClr val="dk1"/>
                </a:solidFill>
                <a:latin typeface="Calibri"/>
                <a:ea typeface="Calibri"/>
                <a:cs typeface="Calibri"/>
                <a:sym typeface="Calibri"/>
              </a:rPr>
              <a:t>Biological Sequence Analysis: probabilistic models of proteins and nucleic acids</a:t>
            </a:r>
            <a:r>
              <a:rPr lang="en-US" sz="1400">
                <a:solidFill>
                  <a:schemeClr val="dk1"/>
                </a:solidFill>
                <a:latin typeface="Calibri"/>
                <a:ea typeface="Calibri"/>
                <a:cs typeface="Calibri"/>
                <a:sym typeface="Calibri"/>
              </a:rPr>
              <a:t>. Cambridge University Press.</a:t>
            </a:r>
            <a:endParaRPr b="1" sz="1400">
              <a:solidFill>
                <a:schemeClr val="dk1"/>
              </a:solidFill>
              <a:latin typeface="Calibri"/>
              <a:ea typeface="Calibri"/>
              <a:cs typeface="Calibri"/>
              <a:sym typeface="Calibri"/>
            </a:endParaRPr>
          </a:p>
        </p:txBody>
      </p:sp>
      <p:sp>
        <p:nvSpPr>
          <p:cNvPr id="268" name="Google Shape;268;p11"/>
          <p:cNvSpPr txBox="1"/>
          <p:nvPr/>
        </p:nvSpPr>
        <p:spPr>
          <a:xfrm>
            <a:off x="4953000" y="5966936"/>
            <a:ext cx="38100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Where did the BLOSUM62 alignment score matrix come from?.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22:1035-1036.</a:t>
            </a:r>
            <a:endParaRPr b="1" sz="1400">
              <a:solidFill>
                <a:schemeClr val="dk1"/>
              </a:solidFill>
              <a:latin typeface="Calibri"/>
              <a:ea typeface="Calibri"/>
              <a:cs typeface="Calibri"/>
              <a:sym typeface="Calibri"/>
            </a:endParaRPr>
          </a:p>
        </p:txBody>
      </p:sp>
      <p:sp>
        <p:nvSpPr>
          <p:cNvPr id="269" name="Google Shape;269;p11"/>
          <p:cNvSpPr txBox="1"/>
          <p:nvPr/>
        </p:nvSpPr>
        <p:spPr>
          <a:xfrm>
            <a:off x="708780" y="4595422"/>
            <a:ext cx="759702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Vocês podem pensar que </a:t>
            </a:r>
            <a:r>
              <a:rPr i="1" lang="en-US" sz="1800">
                <a:solidFill>
                  <a:schemeClr val="dk1"/>
                </a:solidFill>
                <a:latin typeface="Calibri"/>
                <a:ea typeface="Calibri"/>
                <a:cs typeface="Calibri"/>
                <a:sym typeface="Calibri"/>
              </a:rPr>
              <a:t>p</a:t>
            </a:r>
            <a:r>
              <a:rPr baseline="-25000" i="1" lang="en-US" sz="1800">
                <a:solidFill>
                  <a:schemeClr val="dk1"/>
                </a:solidFill>
                <a:latin typeface="Calibri"/>
                <a:ea typeface="Calibri"/>
                <a:cs typeface="Calibri"/>
                <a:sym typeface="Calibri"/>
              </a:rPr>
              <a:t>ab</a:t>
            </a:r>
            <a:r>
              <a:rPr lang="en-US" sz="1800">
                <a:solidFill>
                  <a:schemeClr val="dk1"/>
                </a:solidFill>
                <a:latin typeface="Calibri"/>
                <a:ea typeface="Calibri"/>
                <a:cs typeface="Calibri"/>
                <a:sym typeface="Calibri"/>
              </a:rPr>
              <a:t>  é a probabilidade que os resíduos </a:t>
            </a:r>
            <a:r>
              <a:rPr i="1" lang="en-US" sz="1800">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 y </a:t>
            </a:r>
            <a:r>
              <a:rPr i="1" lang="en-US" sz="1800">
                <a:solidFill>
                  <a:schemeClr val="dk1"/>
                </a:solidFill>
                <a:latin typeface="Calibri"/>
                <a:ea typeface="Calibri"/>
                <a:cs typeface="Calibri"/>
                <a:sym typeface="Calibri"/>
              </a:rPr>
              <a:t>b</a:t>
            </a:r>
            <a:r>
              <a:rPr lang="en-US" sz="1800">
                <a:solidFill>
                  <a:schemeClr val="dk1"/>
                </a:solidFill>
                <a:latin typeface="Calibri"/>
                <a:ea typeface="Calibri"/>
                <a:cs typeface="Calibri"/>
                <a:sym typeface="Calibri"/>
              </a:rPr>
              <a:t> se derivem de forma independente a partir de um resíduo original e desconhecido </a:t>
            </a:r>
            <a:r>
              <a:rPr i="1" lang="en-US" sz="1800">
                <a:solidFill>
                  <a:schemeClr val="dk1"/>
                </a:solidFill>
                <a:latin typeface="Calibri"/>
                <a:ea typeface="Calibri"/>
                <a:cs typeface="Calibri"/>
                <a:sym typeface="Calibri"/>
              </a:rPr>
              <a:t>c</a:t>
            </a:r>
            <a:r>
              <a:rPr lang="en-US" sz="1800">
                <a:solidFill>
                  <a:schemeClr val="dk1"/>
                </a:solidFill>
                <a:latin typeface="Calibri"/>
                <a:ea typeface="Calibri"/>
                <a:cs typeface="Calibri"/>
                <a:sym typeface="Calibri"/>
              </a:rPr>
              <a:t> no seu ancestral comum (</a:t>
            </a:r>
            <a:r>
              <a:rPr i="1" lang="en-US" sz="1800">
                <a:solidFill>
                  <a:schemeClr val="dk1"/>
                </a:solidFill>
                <a:latin typeface="Calibri"/>
                <a:ea typeface="Calibri"/>
                <a:cs typeface="Calibri"/>
                <a:sym typeface="Calibri"/>
              </a:rPr>
              <a:t>c</a:t>
            </a:r>
            <a:r>
              <a:rPr lang="en-US" sz="1800">
                <a:solidFill>
                  <a:schemeClr val="dk1"/>
                </a:solidFill>
                <a:latin typeface="Calibri"/>
                <a:ea typeface="Calibri"/>
                <a:cs typeface="Calibri"/>
                <a:sym typeface="Calibri"/>
              </a:rPr>
              <a:t> pode ser o mesmo </a:t>
            </a:r>
            <a:r>
              <a:rPr i="1" lang="en-US" sz="1800">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 e/ou </a:t>
            </a:r>
            <a:r>
              <a:rPr i="1" lang="en-US" sz="1800">
                <a:solidFill>
                  <a:schemeClr val="dk1"/>
                </a:solidFill>
                <a:latin typeface="Calibri"/>
                <a:ea typeface="Calibri"/>
                <a:cs typeface="Calibri"/>
                <a:sym typeface="Calibri"/>
              </a:rPr>
              <a:t>b</a:t>
            </a:r>
            <a:r>
              <a:rPr lang="en-US" sz="1800">
                <a:solidFill>
                  <a:schemeClr val="dk1"/>
                </a:solidFill>
                <a:latin typeface="Calibri"/>
                <a:ea typeface="Calibri"/>
                <a:cs typeface="Calibri"/>
                <a:sym typeface="Calibri"/>
              </a:rPr>
              <a:t>)</a:t>
            </a:r>
            <a:endParaRPr/>
          </a:p>
        </p:txBody>
      </p:sp>
      <p:sp>
        <p:nvSpPr>
          <p:cNvPr id="270" name="Google Shape;270;p11"/>
          <p:cNvSpPr txBox="1"/>
          <p:nvPr>
            <p:ph type="title"/>
          </p:nvPr>
        </p:nvSpPr>
        <p:spPr>
          <a:xfrm>
            <a:off x="533400" y="55294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01"/>
          <p:cNvSpPr txBox="1"/>
          <p:nvPr/>
        </p:nvSpPr>
        <p:spPr>
          <a:xfrm>
            <a:off x="609600" y="76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Corbel"/>
              <a:buNone/>
            </a:pPr>
            <a:r>
              <a:rPr b="1" i="0" lang="en-US" sz="4400" u="none" cap="none" strike="noStrike">
                <a:solidFill>
                  <a:schemeClr val="dk2"/>
                </a:solidFill>
                <a:latin typeface="Corbel"/>
                <a:ea typeface="Corbel"/>
                <a:cs typeface="Corbel"/>
                <a:sym typeface="Corbel"/>
              </a:rPr>
              <a:t>Mega BLAST discontiguous</a:t>
            </a:r>
            <a:endParaRPr b="0" i="0" sz="4400" u="none" cap="none" strike="noStrike">
              <a:solidFill>
                <a:schemeClr val="dk2"/>
              </a:solidFill>
              <a:latin typeface="Corbel"/>
              <a:ea typeface="Corbel"/>
              <a:cs typeface="Corbel"/>
              <a:sym typeface="Corbel"/>
            </a:endParaRPr>
          </a:p>
        </p:txBody>
      </p:sp>
      <p:pic>
        <p:nvPicPr>
          <p:cNvPr id="1156" name="Google Shape;1156;p101"/>
          <p:cNvPicPr preferRelativeResize="0"/>
          <p:nvPr/>
        </p:nvPicPr>
        <p:blipFill rotWithShape="1">
          <a:blip r:embed="rId3">
            <a:alphaModFix/>
          </a:blip>
          <a:srcRect b="0" l="0" r="0" t="0"/>
          <a:stretch/>
        </p:blipFill>
        <p:spPr>
          <a:xfrm>
            <a:off x="762000" y="1371600"/>
            <a:ext cx="8147726" cy="3505200"/>
          </a:xfrm>
          <a:prstGeom prst="rect">
            <a:avLst/>
          </a:prstGeom>
          <a:noFill/>
          <a:ln>
            <a:noFill/>
          </a:ln>
        </p:spPr>
      </p:pic>
      <p:sp>
        <p:nvSpPr>
          <p:cNvPr id="1157" name="Google Shape;1157;p101"/>
          <p:cNvSpPr txBox="1"/>
          <p:nvPr/>
        </p:nvSpPr>
        <p:spPr>
          <a:xfrm>
            <a:off x="5181600" y="6019800"/>
            <a:ext cx="16199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NM_000520</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02"/>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t>Seleção de Programa </a:t>
            </a:r>
            <a:r>
              <a:rPr lang="en-US"/>
              <a:t> BlastP</a:t>
            </a:r>
            <a:endParaRPr/>
          </a:p>
        </p:txBody>
      </p:sp>
      <p:pic>
        <p:nvPicPr>
          <p:cNvPr id="1163" name="Google Shape;1163;p102"/>
          <p:cNvPicPr preferRelativeResize="0"/>
          <p:nvPr>
            <p:ph idx="1" type="body"/>
          </p:nvPr>
        </p:nvPicPr>
        <p:blipFill rotWithShape="1">
          <a:blip r:embed="rId3">
            <a:alphaModFix/>
          </a:blip>
          <a:srcRect b="0" l="0" r="0" t="0"/>
          <a:stretch/>
        </p:blipFill>
        <p:spPr>
          <a:xfrm>
            <a:off x="285750" y="1643063"/>
            <a:ext cx="8572500" cy="1928812"/>
          </a:xfrm>
          <a:prstGeom prst="rect">
            <a:avLst/>
          </a:prstGeom>
          <a:noFill/>
          <a:ln>
            <a:noFill/>
          </a:ln>
        </p:spPr>
      </p:pic>
      <p:pic>
        <p:nvPicPr>
          <p:cNvPr id="1164" name="Google Shape;1164;p102"/>
          <p:cNvPicPr preferRelativeResize="0"/>
          <p:nvPr/>
        </p:nvPicPr>
        <p:blipFill rotWithShape="1">
          <a:blip r:embed="rId4">
            <a:alphaModFix/>
          </a:blip>
          <a:srcRect b="0" l="0" r="0" t="0"/>
          <a:stretch/>
        </p:blipFill>
        <p:spPr>
          <a:xfrm>
            <a:off x="341313" y="3929063"/>
            <a:ext cx="8516937" cy="2357437"/>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0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170" name="Google Shape;1170;p103"/>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171" name="Google Shape;1171;p103"/>
          <p:cNvPicPr preferRelativeResize="0"/>
          <p:nvPr/>
        </p:nvPicPr>
        <p:blipFill rotWithShape="1">
          <a:blip r:embed="rId3">
            <a:alphaModFix/>
          </a:blip>
          <a:srcRect b="0" l="0" r="0" t="0"/>
          <a:stretch/>
        </p:blipFill>
        <p:spPr>
          <a:xfrm>
            <a:off x="12700" y="-25400"/>
            <a:ext cx="9118600" cy="69088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pic>
        <p:nvPicPr>
          <p:cNvPr id="1176" name="Google Shape;1176;p104"/>
          <p:cNvPicPr preferRelativeResize="0"/>
          <p:nvPr/>
        </p:nvPicPr>
        <p:blipFill rotWithShape="1">
          <a:blip r:embed="rId3">
            <a:alphaModFix/>
          </a:blip>
          <a:srcRect b="0" l="0" r="0" t="0"/>
          <a:stretch/>
        </p:blipFill>
        <p:spPr>
          <a:xfrm>
            <a:off x="787400" y="1206500"/>
            <a:ext cx="7569200" cy="44450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pic>
        <p:nvPicPr>
          <p:cNvPr id="1181" name="Google Shape;1181;p105"/>
          <p:cNvPicPr preferRelativeResize="0"/>
          <p:nvPr/>
        </p:nvPicPr>
        <p:blipFill rotWithShape="1">
          <a:blip r:embed="rId3">
            <a:alphaModFix/>
          </a:blip>
          <a:srcRect b="0" l="0" r="0" t="0"/>
          <a:stretch/>
        </p:blipFill>
        <p:spPr>
          <a:xfrm>
            <a:off x="812800" y="819150"/>
            <a:ext cx="7518400" cy="52197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pic>
        <p:nvPicPr>
          <p:cNvPr id="1186" name="Google Shape;1186;p106"/>
          <p:cNvPicPr preferRelativeResize="0"/>
          <p:nvPr/>
        </p:nvPicPr>
        <p:blipFill rotWithShape="1">
          <a:blip r:embed="rId3">
            <a:alphaModFix/>
          </a:blip>
          <a:srcRect b="0" l="0" r="0" t="0"/>
          <a:stretch/>
        </p:blipFill>
        <p:spPr>
          <a:xfrm>
            <a:off x="1041400" y="254000"/>
            <a:ext cx="7061200" cy="63500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07"/>
          <p:cNvSpPr txBox="1"/>
          <p:nvPr/>
        </p:nvSpPr>
        <p:spPr>
          <a:xfrm>
            <a:off x="68756" y="2020888"/>
            <a:ext cx="85095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SzPts val="1100"/>
              <a:buNone/>
            </a:pPr>
            <a:r>
              <a:rPr lang="en-US" sz="2800">
                <a:solidFill>
                  <a:schemeClr val="dk1"/>
                </a:solidFill>
                <a:latin typeface="Calibri"/>
                <a:ea typeface="Calibri"/>
                <a:cs typeface="Calibri"/>
                <a:sym typeface="Calibri"/>
              </a:rPr>
              <a:t>Matrizes de substituição dependentes de posição</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PSI – BLAST</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pic>
        <p:nvPicPr>
          <p:cNvPr id="1197" name="Google Shape;1197;p108"/>
          <p:cNvPicPr preferRelativeResize="0"/>
          <p:nvPr/>
        </p:nvPicPr>
        <p:blipFill rotWithShape="1">
          <a:blip r:embed="rId3">
            <a:alphaModFix/>
          </a:blip>
          <a:srcRect b="5168" l="955" r="2865" t="9044"/>
          <a:stretch/>
        </p:blipFill>
        <p:spPr>
          <a:xfrm>
            <a:off x="990600" y="1106488"/>
            <a:ext cx="7454900" cy="5529262"/>
          </a:xfrm>
          <a:prstGeom prst="rect">
            <a:avLst/>
          </a:prstGeom>
          <a:noFill/>
          <a:ln cap="flat" cmpd="sng" w="9525">
            <a:solidFill>
              <a:schemeClr val="dk1"/>
            </a:solidFill>
            <a:prstDash val="solid"/>
            <a:miter lim="800000"/>
            <a:headEnd len="sm" w="sm" type="none"/>
            <a:tailEnd len="sm" w="sm" type="none"/>
          </a:ln>
        </p:spPr>
      </p:pic>
      <p:sp>
        <p:nvSpPr>
          <p:cNvPr id="1198" name="Google Shape;1198;p108"/>
          <p:cNvSpPr txBox="1"/>
          <p:nvPr>
            <p:ph type="title"/>
          </p:nvPr>
        </p:nvSpPr>
        <p:spPr>
          <a:xfrm>
            <a:off x="273050" y="179388"/>
            <a:ext cx="8670925" cy="64135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sz="3200">
                <a:latin typeface="Comic Sans MS"/>
                <a:ea typeface="Comic Sans MS"/>
                <a:cs typeface="Comic Sans MS"/>
                <a:sym typeface="Comic Sans MS"/>
              </a:rPr>
              <a:t>Taxas de substituição específicas da posição</a:t>
            </a:r>
            <a:endParaRPr sz="3200">
              <a:latin typeface="Comic Sans MS"/>
              <a:ea typeface="Comic Sans MS"/>
              <a:cs typeface="Comic Sans MS"/>
              <a:sym typeface="Comic Sans MS"/>
            </a:endParaRPr>
          </a:p>
        </p:txBody>
      </p:sp>
      <p:sp>
        <p:nvSpPr>
          <p:cNvPr id="1199" name="Google Shape;1199;p108"/>
          <p:cNvSpPr/>
          <p:nvPr/>
        </p:nvSpPr>
        <p:spPr>
          <a:xfrm>
            <a:off x="6813550" y="3095625"/>
            <a:ext cx="2262188" cy="666750"/>
          </a:xfrm>
          <a:prstGeom prst="wedgeRectCallout">
            <a:avLst>
              <a:gd fmla="val -78005" name="adj1"/>
              <a:gd fmla="val 195750" name="adj2"/>
            </a:avLst>
          </a:prstGeom>
          <a:solidFill>
            <a:srgbClr val="6666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rgbClr val="FEFAC6"/>
                </a:solidFill>
                <a:latin typeface="Calibri"/>
                <a:ea typeface="Calibri"/>
                <a:cs typeface="Calibri"/>
                <a:sym typeface="Calibri"/>
              </a:rPr>
              <a:t>Serina em um site </a:t>
            </a:r>
            <a:endParaRPr/>
          </a:p>
          <a:p>
            <a:pPr indent="0" lvl="0" marL="0" marR="0" rtl="0" algn="ctr">
              <a:spcBef>
                <a:spcPts val="0"/>
              </a:spcBef>
              <a:spcAft>
                <a:spcPts val="0"/>
              </a:spcAft>
              <a:buNone/>
            </a:pPr>
            <a:r>
              <a:rPr b="1" lang="en-US" sz="1800">
                <a:solidFill>
                  <a:srgbClr val="FEFAC6"/>
                </a:solidFill>
                <a:latin typeface="Calibri"/>
                <a:ea typeface="Calibri"/>
                <a:cs typeface="Calibri"/>
                <a:sym typeface="Calibri"/>
              </a:rPr>
              <a:t>ativo</a:t>
            </a:r>
            <a:endParaRPr/>
          </a:p>
        </p:txBody>
      </p:sp>
      <p:sp>
        <p:nvSpPr>
          <p:cNvPr id="1200" name="Google Shape;1200;p108"/>
          <p:cNvSpPr/>
          <p:nvPr/>
        </p:nvSpPr>
        <p:spPr>
          <a:xfrm>
            <a:off x="5638800" y="1219200"/>
            <a:ext cx="152400" cy="5410200"/>
          </a:xfrm>
          <a:prstGeom prst="rect">
            <a:avLst/>
          </a:prstGeom>
          <a:no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108"/>
          <p:cNvSpPr/>
          <p:nvPr/>
        </p:nvSpPr>
        <p:spPr>
          <a:xfrm>
            <a:off x="6096000" y="1219200"/>
            <a:ext cx="152400" cy="5410200"/>
          </a:xfrm>
          <a:prstGeom prst="rect">
            <a:avLst/>
          </a:prstGeom>
          <a:no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09"/>
          <p:cNvSpPr txBox="1"/>
          <p:nvPr>
            <p:ph type="title"/>
          </p:nvPr>
        </p:nvSpPr>
        <p:spPr>
          <a:xfrm>
            <a:off x="323850" y="228600"/>
            <a:ext cx="8496300" cy="64135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200"/>
              <a:buFont typeface="Comic Sans MS"/>
              <a:buNone/>
            </a:pPr>
            <a:r>
              <a:rPr lang="en-US" sz="3200">
                <a:latin typeface="Comic Sans MS"/>
                <a:ea typeface="Comic Sans MS"/>
                <a:cs typeface="Comic Sans MS"/>
                <a:sym typeface="Comic Sans MS"/>
              </a:rPr>
              <a:t>Position Specific Score Matrix (PSSM)</a:t>
            </a:r>
            <a:endParaRPr/>
          </a:p>
        </p:txBody>
      </p:sp>
      <p:sp>
        <p:nvSpPr>
          <p:cNvPr id="1208" name="Google Shape;1208;p109"/>
          <p:cNvSpPr txBox="1"/>
          <p:nvPr/>
        </p:nvSpPr>
        <p:spPr>
          <a:xfrm>
            <a:off x="131763" y="1254125"/>
            <a:ext cx="8631237" cy="4994275"/>
          </a:xfrm>
          <a:prstGeom prst="rect">
            <a:avLst/>
          </a:prstGeom>
          <a:solidFill>
            <a:srgbClr val="FFFFC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A  R  N  D  C  Q  E  G  H  I  L  K  M  F  P  </a:t>
            </a:r>
            <a:r>
              <a:rPr b="1" lang="en-US" sz="1600">
                <a:solidFill>
                  <a:schemeClr val="dk2"/>
                </a:solidFill>
                <a:latin typeface="Courier New"/>
                <a:ea typeface="Courier New"/>
                <a:cs typeface="Courier New"/>
                <a:sym typeface="Courier New"/>
              </a:rPr>
              <a:t>S</a:t>
            </a:r>
            <a:r>
              <a:rPr b="1" lang="en-US" sz="1600">
                <a:solidFill>
                  <a:schemeClr val="dk1"/>
                </a:solidFill>
                <a:latin typeface="Courier New"/>
                <a:ea typeface="Courier New"/>
                <a:cs typeface="Courier New"/>
                <a:sym typeface="Courier New"/>
              </a:rPr>
              <a:t>  T  W  Y  V</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206 D    0 -2  0  2 -4  2  4 -4 -3 -5 -4  0 -2 -6  1  0 -1 -6 -4 -1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207 G   -2 -1  0 -2 -4 -3 -3  6 -4 -5 -5  0 -2 -3 -2 -2 -1  0 -6 -5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208 V   -1  1 -3 -3 -5 -1 -2  6 -1 -4 -5  1 -5 -6 -4  0 -2 -6 -4 -2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209 I   -3  3 -3 -4 -6  0 -1 -4 -1  2 -4  6 -2 -5 -5 -3  0 -1 -4  0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210 </a:t>
            </a:r>
            <a:r>
              <a:rPr b="1" lang="en-US" sz="1600">
                <a:solidFill>
                  <a:schemeClr val="dk2"/>
                </a:solidFill>
                <a:latin typeface="Courier New"/>
                <a:ea typeface="Courier New"/>
                <a:cs typeface="Courier New"/>
                <a:sym typeface="Courier New"/>
              </a:rPr>
              <a:t>S</a:t>
            </a:r>
            <a:r>
              <a:rPr b="1" lang="en-US" sz="1600">
                <a:solidFill>
                  <a:schemeClr val="dk1"/>
                </a:solidFill>
                <a:latin typeface="Courier New"/>
                <a:ea typeface="Courier New"/>
                <a:cs typeface="Courier New"/>
                <a:sym typeface="Courier New"/>
              </a:rPr>
              <a:t>   -2 -5  0  8 -5 -3 -2 -1 -4 -7 -6 -4 -6 -7 -5  </a:t>
            </a:r>
            <a:r>
              <a:rPr b="1" lang="en-US" sz="1600">
                <a:solidFill>
                  <a:schemeClr val="dk2"/>
                </a:solidFill>
                <a:latin typeface="Courier New"/>
                <a:ea typeface="Courier New"/>
                <a:cs typeface="Courier New"/>
                <a:sym typeface="Courier New"/>
              </a:rPr>
              <a:t>1</a:t>
            </a:r>
            <a:r>
              <a:rPr b="1" lang="en-US" sz="1600">
                <a:solidFill>
                  <a:schemeClr val="dk1"/>
                </a:solidFill>
                <a:latin typeface="Courier New"/>
                <a:ea typeface="Courier New"/>
                <a:cs typeface="Courier New"/>
                <a:sym typeface="Courier New"/>
              </a:rPr>
              <a:t> -3 -7 -5 -6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211 S    4 -4 -4 -4 -4 -1 -4 -2 -3 -3 -5 -4 -4 -5 -1  4  3 -6 -5 -3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212 C   -4 -7 -6 -7 12 -7 -7 -5 -6 -5 -5 -7 -5  0 -7 -4 -4 -5  0 -4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213 N   -2  0  2 -1 -6  7  0 -2  0 -6 -4  2  0 -2 -5 -1 -3 -3 -4 -3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214 G   -2 -3 -3 -4 -4 -4 -5  7 -4 -7 -7 -5 -4 -4 -6 -3 -5 -6 -6 -6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215 D   -5 -5 -2  9 -7 -4 -1 -5 -5 -7 -7 -4 -7 -7 -5 -4 -4 -8 -7 -7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216 </a:t>
            </a:r>
            <a:r>
              <a:rPr b="1" lang="en-US" sz="1600">
                <a:solidFill>
                  <a:schemeClr val="dk2"/>
                </a:solidFill>
                <a:latin typeface="Courier New"/>
                <a:ea typeface="Courier New"/>
                <a:cs typeface="Courier New"/>
                <a:sym typeface="Courier New"/>
              </a:rPr>
              <a:t>S</a:t>
            </a:r>
            <a:r>
              <a:rPr b="1" lang="en-US" sz="1600">
                <a:solidFill>
                  <a:schemeClr val="dk1"/>
                </a:solidFill>
                <a:latin typeface="Courier New"/>
                <a:ea typeface="Courier New"/>
                <a:cs typeface="Courier New"/>
                <a:sym typeface="Courier New"/>
              </a:rPr>
              <a:t>   -2 -4 -2 -4 -4 -3 -3 -3 -4 -6 -6 -3 -5 -6 -4  7 -2 -6 -5 -5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217 G   -3 -6 -4 -5 -6 -5 -6  8 -6 -8 -7 -5 -6 -7 -6 -4 -5 -6 -7 -7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218 G   -3 -6 -4 -5 -6 -5 -6  8 -6 -7 -7 -5 -6 -7 -6 -2 -4 -6 -7 -7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219 P   -2 -6 -6 -5 -6 -5 -5 -6 -6 -6 -7 -4 -6 -7  9 -4 -4 -7 -7 -6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220 L   -4 -6 -7 -7 -5 -5 -6 -7  0 -1  6 -6  1  0 -6 -6 -5 -5 -4  0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221 N   -1 -6  0 -6 -4 -4 -6 -6 -1  3  0 -5  4 -3 -6 -2 -1 -6 -1  6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222 C    0 -4 -5 -5 10 -2 -5 -5  1 -1 -1 -5  0 -1 -4 -1  0 -5  0  0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223 Q    0  1  4  2 -5  2  0  0  0 -4 -2  1  0  0  0 -1 -1 -3 -3 -4 </a:t>
            </a:r>
            <a:endParaRPr/>
          </a:p>
          <a:p>
            <a:pPr indent="0" lvl="0" marL="0" marR="0" rtl="0" algn="l">
              <a:spcBef>
                <a:spcPts val="0"/>
              </a:spcBef>
              <a:spcAft>
                <a:spcPts val="0"/>
              </a:spcAft>
              <a:buNone/>
            </a:pPr>
            <a:r>
              <a:rPr b="1" lang="en-US" sz="1600">
                <a:solidFill>
                  <a:schemeClr val="dk1"/>
                </a:solidFill>
                <a:latin typeface="Courier New"/>
                <a:ea typeface="Courier New"/>
                <a:cs typeface="Courier New"/>
                <a:sym typeface="Courier New"/>
              </a:rPr>
              <a:t> 224 A   -1 -1  1  3 -4 -1  1  4 -3 -4 -3 -1 -2 -2 -3  0 -2 -2 -2 -3 </a:t>
            </a:r>
            <a:endParaRPr/>
          </a:p>
        </p:txBody>
      </p:sp>
      <p:sp>
        <p:nvSpPr>
          <p:cNvPr id="1209" name="Google Shape;1209;p109"/>
          <p:cNvSpPr/>
          <p:nvPr/>
        </p:nvSpPr>
        <p:spPr>
          <a:xfrm>
            <a:off x="323850" y="3971925"/>
            <a:ext cx="8383588" cy="3048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109"/>
          <p:cNvSpPr/>
          <p:nvPr/>
        </p:nvSpPr>
        <p:spPr>
          <a:xfrm>
            <a:off x="323850" y="2743200"/>
            <a:ext cx="8383588" cy="304800"/>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109"/>
          <p:cNvSpPr txBox="1"/>
          <p:nvPr/>
        </p:nvSpPr>
        <p:spPr>
          <a:xfrm>
            <a:off x="3536950" y="3159125"/>
            <a:ext cx="4468800" cy="708000"/>
          </a:xfrm>
          <a:prstGeom prst="rect">
            <a:avLst/>
          </a:prstGeom>
          <a:solidFill>
            <a:srgbClr val="666699"/>
          </a:solidFill>
          <a:ln cap="flat" cmpd="sng" w="254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SzPts val="1100"/>
              <a:buNone/>
            </a:pPr>
            <a:r>
              <a:rPr b="1" lang="en-US" sz="2000">
                <a:solidFill>
                  <a:srgbClr val="FFFF00"/>
                </a:solidFill>
                <a:latin typeface="Calibri"/>
                <a:ea typeface="Calibri"/>
                <a:cs typeface="Calibri"/>
                <a:sym typeface="Calibri"/>
              </a:rPr>
              <a:t>Serina tem uma pontuação diferente nestas duas posições</a:t>
            </a:r>
            <a:endParaRPr b="1" sz="2000">
              <a:solidFill>
                <a:srgbClr val="FFFF00"/>
              </a:solidFill>
              <a:latin typeface="Calibri"/>
              <a:ea typeface="Calibri"/>
              <a:cs typeface="Calibri"/>
              <a:sym typeface="Calibri"/>
            </a:endParaRPr>
          </a:p>
        </p:txBody>
      </p:sp>
      <p:sp>
        <p:nvSpPr>
          <p:cNvPr id="1212" name="Google Shape;1212;p109"/>
          <p:cNvSpPr/>
          <p:nvPr/>
        </p:nvSpPr>
        <p:spPr>
          <a:xfrm>
            <a:off x="752475" y="3971925"/>
            <a:ext cx="314325" cy="304800"/>
          </a:xfrm>
          <a:prstGeom prst="rect">
            <a:avLst/>
          </a:prstGeom>
          <a:noFill/>
          <a:ln cap="flat" cmpd="sng" w="44450">
            <a:solidFill>
              <a:srgbClr val="FF66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109"/>
          <p:cNvSpPr/>
          <p:nvPr/>
        </p:nvSpPr>
        <p:spPr>
          <a:xfrm>
            <a:off x="1555750" y="4532313"/>
            <a:ext cx="1641475" cy="422275"/>
          </a:xfrm>
          <a:prstGeom prst="wedgeRectCallout">
            <a:avLst>
              <a:gd fmla="val -70287" name="adj1"/>
              <a:gd fmla="val -128949" name="adj2"/>
            </a:avLst>
          </a:prstGeom>
          <a:solidFill>
            <a:srgbClr val="666699"/>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SzPts val="1100"/>
              <a:buNone/>
            </a:pPr>
            <a:r>
              <a:rPr lang="en-US" sz="2000">
                <a:solidFill>
                  <a:srgbClr val="FFFF00"/>
                </a:solidFill>
                <a:latin typeface="Calibri"/>
                <a:ea typeface="Calibri"/>
                <a:cs typeface="Calibri"/>
                <a:sym typeface="Calibri"/>
              </a:rPr>
              <a:t>Site ativo</a:t>
            </a:r>
            <a:endParaRPr sz="2000">
              <a:solidFill>
                <a:srgbClr val="FFFF00"/>
              </a:solidFill>
              <a:latin typeface="Calibri"/>
              <a:ea typeface="Calibri"/>
              <a:cs typeface="Calibri"/>
              <a:sym typeface="Calibri"/>
            </a:endParaRPr>
          </a:p>
        </p:txBody>
      </p:sp>
      <p:sp>
        <p:nvSpPr>
          <p:cNvPr id="1214" name="Google Shape;1214;p109"/>
          <p:cNvSpPr/>
          <p:nvPr/>
        </p:nvSpPr>
        <p:spPr>
          <a:xfrm>
            <a:off x="6896100" y="1254125"/>
            <a:ext cx="266700" cy="4994275"/>
          </a:xfrm>
          <a:prstGeom prst="rect">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10"/>
          <p:cNvSpPr txBox="1"/>
          <p:nvPr/>
        </p:nvSpPr>
        <p:spPr>
          <a:xfrm>
            <a:off x="3581400" y="131763"/>
            <a:ext cx="2092325" cy="5286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PSI BLAST</a:t>
            </a:r>
            <a:endParaRPr/>
          </a:p>
        </p:txBody>
      </p:sp>
      <p:sp>
        <p:nvSpPr>
          <p:cNvPr id="1220" name="Google Shape;1220;p110"/>
          <p:cNvSpPr txBox="1"/>
          <p:nvPr/>
        </p:nvSpPr>
        <p:spPr>
          <a:xfrm>
            <a:off x="2511425" y="847725"/>
            <a:ext cx="454977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221" name="Google Shape;1221;p110"/>
          <p:cNvSpPr txBox="1"/>
          <p:nvPr/>
        </p:nvSpPr>
        <p:spPr>
          <a:xfrm>
            <a:off x="2438400" y="990600"/>
            <a:ext cx="379253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VDAVSTTRDCSDDDAVLALSS</a:t>
            </a:r>
            <a:endParaRPr/>
          </a:p>
        </p:txBody>
      </p:sp>
      <p:cxnSp>
        <p:nvCxnSpPr>
          <p:cNvPr id="1222" name="Google Shape;1222;p110"/>
          <p:cNvCxnSpPr/>
          <p:nvPr/>
        </p:nvCxnSpPr>
        <p:spPr>
          <a:xfrm>
            <a:off x="4300538" y="1438275"/>
            <a:ext cx="0" cy="790575"/>
          </a:xfrm>
          <a:prstGeom prst="straightConnector1">
            <a:avLst/>
          </a:prstGeom>
          <a:noFill/>
          <a:ln cap="flat" cmpd="sng" w="38100">
            <a:solidFill>
              <a:schemeClr val="dk1"/>
            </a:solidFill>
            <a:prstDash val="solid"/>
            <a:round/>
            <a:headEnd len="med" w="med" type="none"/>
            <a:tailEnd len="med" w="med" type="triangle"/>
          </a:ln>
        </p:spPr>
      </p:cxnSp>
      <p:sp>
        <p:nvSpPr>
          <p:cNvPr id="1223" name="Google Shape;1223;p110"/>
          <p:cNvSpPr/>
          <p:nvPr/>
        </p:nvSpPr>
        <p:spPr>
          <a:xfrm>
            <a:off x="3690938" y="2371725"/>
            <a:ext cx="1350962" cy="438150"/>
          </a:xfrm>
          <a:prstGeom prst="rect">
            <a:avLst/>
          </a:prstGeom>
          <a:gradFill>
            <a:gsLst>
              <a:gs pos="0">
                <a:srgbClr val="655947"/>
              </a:gs>
              <a:gs pos="100000">
                <a:srgbClr val="817765"/>
              </a:gs>
            </a:gsLst>
            <a:lin ang="16200000" scaled="0"/>
          </a:gradFill>
          <a:ln cap="flat" cmpd="sng" w="12700">
            <a:solidFill>
              <a:srgbClr val="6E65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Blastp</a:t>
            </a:r>
            <a:endParaRPr/>
          </a:p>
        </p:txBody>
      </p:sp>
      <p:cxnSp>
        <p:nvCxnSpPr>
          <p:cNvPr id="1224" name="Google Shape;1224;p110"/>
          <p:cNvCxnSpPr/>
          <p:nvPr/>
        </p:nvCxnSpPr>
        <p:spPr>
          <a:xfrm>
            <a:off x="4300538" y="2965450"/>
            <a:ext cx="0" cy="511175"/>
          </a:xfrm>
          <a:prstGeom prst="straightConnector1">
            <a:avLst/>
          </a:prstGeom>
          <a:noFill/>
          <a:ln cap="flat" cmpd="sng" w="38100">
            <a:solidFill>
              <a:schemeClr val="dk1"/>
            </a:solidFill>
            <a:prstDash val="solid"/>
            <a:round/>
            <a:headEnd len="med" w="med" type="none"/>
            <a:tailEnd len="med" w="med" type="triangle"/>
          </a:ln>
        </p:spPr>
      </p:cxnSp>
      <p:sp>
        <p:nvSpPr>
          <p:cNvPr id="1225" name="Google Shape;1225;p110"/>
          <p:cNvSpPr txBox="1"/>
          <p:nvPr/>
        </p:nvSpPr>
        <p:spPr>
          <a:xfrm>
            <a:off x="1225550" y="3651250"/>
            <a:ext cx="6897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2000">
                <a:solidFill>
                  <a:schemeClr val="dk1"/>
                </a:solidFill>
                <a:latin typeface="Calibri"/>
                <a:ea typeface="Calibri"/>
                <a:cs typeface="Calibri"/>
                <a:sym typeface="Calibri"/>
              </a:rPr>
              <a:t>Maiores semelhanças são usadas para construir </a:t>
            </a:r>
            <a:r>
              <a:rPr lang="en-US" sz="2000">
                <a:solidFill>
                  <a:schemeClr val="dk1"/>
                </a:solidFill>
                <a:latin typeface="Calibri"/>
                <a:ea typeface="Calibri"/>
                <a:cs typeface="Calibri"/>
                <a:sym typeface="Calibri"/>
              </a:rPr>
              <a:t> PSSM</a:t>
            </a:r>
            <a:endParaRPr/>
          </a:p>
        </p:txBody>
      </p:sp>
      <p:cxnSp>
        <p:nvCxnSpPr>
          <p:cNvPr id="1226" name="Google Shape;1226;p110"/>
          <p:cNvCxnSpPr/>
          <p:nvPr/>
        </p:nvCxnSpPr>
        <p:spPr>
          <a:xfrm>
            <a:off x="4283075" y="4217988"/>
            <a:ext cx="0" cy="501650"/>
          </a:xfrm>
          <a:prstGeom prst="straightConnector1">
            <a:avLst/>
          </a:prstGeom>
          <a:noFill/>
          <a:ln cap="flat" cmpd="sng" w="38100">
            <a:solidFill>
              <a:schemeClr val="dk1"/>
            </a:solidFill>
            <a:prstDash val="solid"/>
            <a:round/>
            <a:headEnd len="med" w="med" type="none"/>
            <a:tailEnd len="med" w="med" type="triangle"/>
          </a:ln>
        </p:spPr>
      </p:cxnSp>
      <p:sp>
        <p:nvSpPr>
          <p:cNvPr id="1227" name="Google Shape;1227;p110"/>
          <p:cNvSpPr/>
          <p:nvPr/>
        </p:nvSpPr>
        <p:spPr>
          <a:xfrm>
            <a:off x="444500" y="5065713"/>
            <a:ext cx="8147050" cy="560387"/>
          </a:xfrm>
          <a:prstGeom prst="rect">
            <a:avLst/>
          </a:prstGeom>
          <a:gradFill>
            <a:gsLst>
              <a:gs pos="0">
                <a:srgbClr val="655947"/>
              </a:gs>
              <a:gs pos="100000">
                <a:srgbClr val="817765"/>
              </a:gs>
            </a:gsLst>
            <a:lin ang="16200000" scaled="0"/>
          </a:gradFill>
          <a:ln cap="flat" cmpd="sng" w="12700">
            <a:solidFill>
              <a:srgbClr val="6E65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lang="en-US" sz="2000">
                <a:solidFill>
                  <a:schemeClr val="dk1"/>
                </a:solidFill>
                <a:latin typeface="Calibri"/>
                <a:ea typeface="Calibri"/>
                <a:cs typeface="Calibri"/>
                <a:sym typeface="Calibri"/>
              </a:rPr>
              <a:t>PSSM é usado como um ponto de interrogação antes de um banco de dados (variação de blast)</a:t>
            </a:r>
            <a:endParaRPr sz="2000">
              <a:solidFill>
                <a:schemeClr val="dk1"/>
              </a:solidFill>
              <a:latin typeface="Calibri"/>
              <a:ea typeface="Calibri"/>
              <a:cs typeface="Calibri"/>
              <a:sym typeface="Calibri"/>
            </a:endParaRPr>
          </a:p>
        </p:txBody>
      </p:sp>
      <p:cxnSp>
        <p:nvCxnSpPr>
          <p:cNvPr id="1228" name="Google Shape;1228;p110"/>
          <p:cNvCxnSpPr/>
          <p:nvPr/>
        </p:nvCxnSpPr>
        <p:spPr>
          <a:xfrm>
            <a:off x="4283075" y="5749925"/>
            <a:ext cx="0" cy="379413"/>
          </a:xfrm>
          <a:prstGeom prst="straightConnector1">
            <a:avLst/>
          </a:prstGeom>
          <a:noFill/>
          <a:ln cap="flat" cmpd="sng" w="38100">
            <a:solidFill>
              <a:schemeClr val="dk1"/>
            </a:solidFill>
            <a:prstDash val="solid"/>
            <a:round/>
            <a:headEnd len="med" w="med" type="none"/>
            <a:tailEnd len="med" w="med" type="triangle"/>
          </a:ln>
        </p:spPr>
      </p:cxnSp>
      <p:sp>
        <p:nvSpPr>
          <p:cNvPr id="1229" name="Google Shape;1229;p110"/>
          <p:cNvSpPr txBox="1"/>
          <p:nvPr/>
        </p:nvSpPr>
        <p:spPr>
          <a:xfrm>
            <a:off x="1390650" y="6156325"/>
            <a:ext cx="6305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SzPts val="1100"/>
              <a:buNone/>
            </a:pPr>
            <a:r>
              <a:rPr lang="en-US" sz="2000">
                <a:solidFill>
                  <a:schemeClr val="dk1"/>
                </a:solidFill>
                <a:latin typeface="Calibri"/>
                <a:ea typeface="Calibri"/>
                <a:cs typeface="Calibri"/>
                <a:sym typeface="Calibri"/>
              </a:rPr>
              <a:t>Iterações até que nada de novo seja encontrado ou o número definido de iterações seja atingido</a:t>
            </a:r>
            <a:endParaRPr sz="2000">
              <a:solidFill>
                <a:schemeClr val="dk1"/>
              </a:solidFill>
              <a:latin typeface="Calibri"/>
              <a:ea typeface="Calibri"/>
              <a:cs typeface="Calibri"/>
              <a:sym typeface="Calibri"/>
            </a:endParaRPr>
          </a:p>
        </p:txBody>
      </p:sp>
      <p:sp>
        <p:nvSpPr>
          <p:cNvPr id="1230" name="Google Shape;1230;p110"/>
          <p:cNvSpPr txBox="1"/>
          <p:nvPr/>
        </p:nvSpPr>
        <p:spPr>
          <a:xfrm>
            <a:off x="5181600" y="2443163"/>
            <a:ext cx="144462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BLOSUM62</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2"/>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77" name="Google Shape;277;p12"/>
          <p:cNvSpPr txBox="1"/>
          <p:nvPr/>
        </p:nvSpPr>
        <p:spPr>
          <a:xfrm>
            <a:off x="611560" y="1829976"/>
            <a:ext cx="7860680" cy="5693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chemeClr val="dk1"/>
                </a:solidFill>
                <a:latin typeface="Calibri"/>
                <a:ea typeface="Calibri"/>
                <a:cs typeface="Calibri"/>
                <a:sym typeface="Calibri"/>
              </a:rPr>
              <a:t>Odds Ratio = Quociente de oportunidades</a:t>
            </a:r>
            <a:endParaRPr/>
          </a:p>
        </p:txBody>
      </p:sp>
      <p:pic>
        <p:nvPicPr>
          <p:cNvPr id="278" name="Google Shape;278;p12"/>
          <p:cNvPicPr preferRelativeResize="0"/>
          <p:nvPr/>
        </p:nvPicPr>
        <p:blipFill rotWithShape="1">
          <a:blip r:embed="rId3">
            <a:alphaModFix/>
          </a:blip>
          <a:srcRect b="0" l="0" r="0" t="0"/>
          <a:stretch/>
        </p:blipFill>
        <p:spPr>
          <a:xfrm>
            <a:off x="2499519" y="2360310"/>
            <a:ext cx="3840162" cy="1393825"/>
          </a:xfrm>
          <a:prstGeom prst="rect">
            <a:avLst/>
          </a:prstGeom>
          <a:noFill/>
          <a:ln>
            <a:noFill/>
          </a:ln>
        </p:spPr>
      </p:pic>
      <p:sp>
        <p:nvSpPr>
          <p:cNvPr id="279" name="Google Shape;279;p12"/>
          <p:cNvSpPr txBox="1"/>
          <p:nvPr/>
        </p:nvSpPr>
        <p:spPr>
          <a:xfrm>
            <a:off x="152400" y="5943600"/>
            <a:ext cx="4267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Durbin R, Eddy S, Krogh A &amp; Mitchinson G. 1998. </a:t>
            </a:r>
            <a:r>
              <a:rPr b="1" lang="en-US" sz="1400">
                <a:solidFill>
                  <a:schemeClr val="dk1"/>
                </a:solidFill>
                <a:latin typeface="Calibri"/>
                <a:ea typeface="Calibri"/>
                <a:cs typeface="Calibri"/>
                <a:sym typeface="Calibri"/>
              </a:rPr>
              <a:t>Biological Sequence Analysis: probabilistic models of proteins and nucleic acids</a:t>
            </a:r>
            <a:r>
              <a:rPr lang="en-US" sz="1400">
                <a:solidFill>
                  <a:schemeClr val="dk1"/>
                </a:solidFill>
                <a:latin typeface="Calibri"/>
                <a:ea typeface="Calibri"/>
                <a:cs typeface="Calibri"/>
                <a:sym typeface="Calibri"/>
              </a:rPr>
              <a:t>. Cambridge University Press.</a:t>
            </a:r>
            <a:endParaRPr b="1" sz="1400">
              <a:solidFill>
                <a:schemeClr val="dk1"/>
              </a:solidFill>
              <a:latin typeface="Calibri"/>
              <a:ea typeface="Calibri"/>
              <a:cs typeface="Calibri"/>
              <a:sym typeface="Calibri"/>
            </a:endParaRPr>
          </a:p>
        </p:txBody>
      </p:sp>
      <p:sp>
        <p:nvSpPr>
          <p:cNvPr id="280" name="Google Shape;280;p12"/>
          <p:cNvSpPr txBox="1"/>
          <p:nvPr/>
        </p:nvSpPr>
        <p:spPr>
          <a:xfrm>
            <a:off x="4953000" y="5966936"/>
            <a:ext cx="38100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Where did the BLOSUM62 alignment score matrix come from?.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22:1035-1036.</a:t>
            </a:r>
            <a:endParaRPr b="1" sz="1400">
              <a:solidFill>
                <a:schemeClr val="dk1"/>
              </a:solidFill>
              <a:latin typeface="Calibri"/>
              <a:ea typeface="Calibri"/>
              <a:cs typeface="Calibri"/>
              <a:sym typeface="Calibri"/>
            </a:endParaRPr>
          </a:p>
        </p:txBody>
      </p:sp>
      <p:sp>
        <p:nvSpPr>
          <p:cNvPr id="281" name="Google Shape;281;p12"/>
          <p:cNvSpPr txBox="1"/>
          <p:nvPr/>
        </p:nvSpPr>
        <p:spPr>
          <a:xfrm>
            <a:off x="440342" y="3596607"/>
            <a:ext cx="79585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 expressão anterior é valida para um par de resíduos, para a sequencia como um todo, podemos assumir que cada posição é independente, assim a probabilidade final é o produto das probabilidades em cada posição:</a:t>
            </a:r>
            <a:endParaRPr/>
          </a:p>
        </p:txBody>
      </p:sp>
      <p:pic>
        <p:nvPicPr>
          <p:cNvPr id="282" name="Google Shape;282;p12"/>
          <p:cNvPicPr preferRelativeResize="0"/>
          <p:nvPr/>
        </p:nvPicPr>
        <p:blipFill rotWithShape="1">
          <a:blip r:embed="rId4">
            <a:alphaModFix/>
          </a:blip>
          <a:srcRect b="0" l="0" r="0" t="0"/>
          <a:stretch/>
        </p:blipFill>
        <p:spPr>
          <a:xfrm>
            <a:off x="2314068" y="4488973"/>
            <a:ext cx="4556125" cy="1477963"/>
          </a:xfrm>
          <a:prstGeom prst="rect">
            <a:avLst/>
          </a:prstGeom>
          <a:noFill/>
          <a:ln>
            <a:noFill/>
          </a:ln>
        </p:spPr>
      </p:pic>
      <p:sp>
        <p:nvSpPr>
          <p:cNvPr id="283" name="Google Shape;283;p12"/>
          <p:cNvSpPr txBox="1"/>
          <p:nvPr>
            <p:ph type="title"/>
          </p:nvPr>
        </p:nvSpPr>
        <p:spPr>
          <a:xfrm>
            <a:off x="533400" y="55294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grpSp>
        <p:nvGrpSpPr>
          <p:cNvPr id="1236" name="Google Shape;1236;p111"/>
          <p:cNvGrpSpPr/>
          <p:nvPr/>
        </p:nvGrpSpPr>
        <p:grpSpPr>
          <a:xfrm>
            <a:off x="177800" y="1092200"/>
            <a:ext cx="8280400" cy="5080000"/>
            <a:chOff x="0" y="790"/>
            <a:chExt cx="6480" cy="3200"/>
          </a:xfrm>
        </p:grpSpPr>
        <p:pic>
          <p:nvPicPr>
            <p:cNvPr id="1237" name="Google Shape;1237;p111"/>
            <p:cNvPicPr preferRelativeResize="0"/>
            <p:nvPr/>
          </p:nvPicPr>
          <p:blipFill rotWithShape="1">
            <a:blip r:embed="rId3">
              <a:alphaModFix/>
            </a:blip>
            <a:srcRect b="6713" l="958" r="2874" t="10071"/>
            <a:stretch/>
          </p:blipFill>
          <p:spPr>
            <a:xfrm>
              <a:off x="0" y="790"/>
              <a:ext cx="6480" cy="3200"/>
            </a:xfrm>
            <a:prstGeom prst="rect">
              <a:avLst/>
            </a:prstGeom>
            <a:noFill/>
            <a:ln cap="flat" cmpd="sng" w="25400">
              <a:solidFill>
                <a:srgbClr val="FF6600"/>
              </a:solidFill>
              <a:prstDash val="solid"/>
              <a:miter lim="800000"/>
              <a:headEnd len="sm" w="sm" type="none"/>
              <a:tailEnd len="sm" w="sm" type="none"/>
            </a:ln>
          </p:spPr>
        </p:pic>
        <p:sp>
          <p:nvSpPr>
            <p:cNvPr id="1238" name="Google Shape;1238;p111"/>
            <p:cNvSpPr txBox="1"/>
            <p:nvPr/>
          </p:nvSpPr>
          <p:spPr>
            <a:xfrm>
              <a:off x="912" y="1116"/>
              <a:ext cx="5221" cy="86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rgbClr val="000000"/>
                  </a:solidFill>
                  <a:latin typeface="Courier New"/>
                  <a:ea typeface="Courier New"/>
                  <a:cs typeface="Courier New"/>
                  <a:sym typeface="Courier New"/>
                </a:rPr>
                <a:t>&gt;gi|113340|sp|P03958|ADA_MOUSE ADENOSINE DEAMINASE (ADENOSINE</a:t>
              </a:r>
              <a:endParaRPr/>
            </a:p>
            <a:p>
              <a:pPr indent="0" lvl="0" marL="0" marR="0" rtl="0" algn="l">
                <a:spcBef>
                  <a:spcPts val="0"/>
                </a:spcBef>
                <a:spcAft>
                  <a:spcPts val="0"/>
                </a:spcAft>
                <a:buNone/>
              </a:pPr>
              <a:r>
                <a:rPr b="1" lang="en-US" sz="1400">
                  <a:solidFill>
                    <a:srgbClr val="000000"/>
                  </a:solidFill>
                  <a:latin typeface="Courier New"/>
                  <a:ea typeface="Courier New"/>
                  <a:cs typeface="Courier New"/>
                  <a:sym typeface="Courier New"/>
                </a:rPr>
                <a:t>MAQTPAFNKPKVELHVHLDGAIKPETILYFGKKRGIALPADTVEELRNIIGMDKPLSLPGF</a:t>
              </a:r>
              <a:endParaRPr/>
            </a:p>
            <a:p>
              <a:pPr indent="0" lvl="0" marL="0" marR="0" rtl="0" algn="l">
                <a:spcBef>
                  <a:spcPts val="0"/>
                </a:spcBef>
                <a:spcAft>
                  <a:spcPts val="0"/>
                </a:spcAft>
                <a:buNone/>
              </a:pPr>
              <a:r>
                <a:rPr b="1" lang="en-US" sz="1400">
                  <a:solidFill>
                    <a:srgbClr val="000000"/>
                  </a:solidFill>
                  <a:latin typeface="Courier New"/>
                  <a:ea typeface="Courier New"/>
                  <a:cs typeface="Courier New"/>
                  <a:sym typeface="Courier New"/>
                </a:rPr>
                <a:t>VIAGCREAIKRIAYEFVEMKAKEGVVYVEVRYSPHLLANSKVDPMPWNQTEGDVTPDDVVD</a:t>
              </a:r>
              <a:endParaRPr/>
            </a:p>
            <a:p>
              <a:pPr indent="0" lvl="0" marL="0" marR="0" rtl="0" algn="l">
                <a:spcBef>
                  <a:spcPts val="0"/>
                </a:spcBef>
                <a:spcAft>
                  <a:spcPts val="0"/>
                </a:spcAft>
                <a:buNone/>
              </a:pPr>
              <a:r>
                <a:rPr b="1" lang="en-US" sz="1400">
                  <a:solidFill>
                    <a:srgbClr val="000000"/>
                  </a:solidFill>
                  <a:latin typeface="Courier New"/>
                  <a:ea typeface="Courier New"/>
                  <a:cs typeface="Courier New"/>
                  <a:sym typeface="Courier New"/>
                </a:rPr>
                <a:t>EQAFGIKVRSILCCMRHQPSWSLEVLELCKKYNQKTVVAMDLAGDETIEGSSLFPGHVEAY</a:t>
              </a:r>
              <a:endParaRPr/>
            </a:p>
            <a:p>
              <a:pPr indent="0" lvl="0" marL="0" marR="0" rtl="0" algn="l">
                <a:spcBef>
                  <a:spcPts val="0"/>
                </a:spcBef>
                <a:spcAft>
                  <a:spcPts val="0"/>
                </a:spcAft>
                <a:buNone/>
              </a:pPr>
              <a:r>
                <a:rPr b="1" lang="en-US" sz="1400">
                  <a:solidFill>
                    <a:srgbClr val="000000"/>
                  </a:solidFill>
                  <a:latin typeface="Courier New"/>
                  <a:ea typeface="Courier New"/>
                  <a:cs typeface="Courier New"/>
                  <a:sym typeface="Courier New"/>
                </a:rPr>
                <a:t>RTVHAGEVGSPEVVREAVDILKTERVGHGYHTIEDEALYNRLLKENMHFEVCPWSSYLTGA</a:t>
              </a:r>
              <a:endParaRPr/>
            </a:p>
            <a:p>
              <a:pPr indent="0" lvl="0" marL="0" marR="0" rtl="0" algn="l">
                <a:spcBef>
                  <a:spcPts val="0"/>
                </a:spcBef>
                <a:spcAft>
                  <a:spcPts val="0"/>
                </a:spcAft>
                <a:buNone/>
              </a:pPr>
              <a:r>
                <a:rPr b="1" lang="en-US" sz="1400">
                  <a:solidFill>
                    <a:srgbClr val="000000"/>
                  </a:solidFill>
                  <a:latin typeface="Courier New"/>
                  <a:ea typeface="Courier New"/>
                  <a:cs typeface="Courier New"/>
                  <a:sym typeface="Courier New"/>
                </a:rPr>
                <a:t>VRFKNDKANYSLNTDDPLIFKSTLDTDYQMTKKDMGFTEEEFKRLNINAAKSSFLPEEEKK</a:t>
              </a:r>
              <a:endParaRPr/>
            </a:p>
          </p:txBody>
        </p:sp>
      </p:grpSp>
      <p:pic>
        <p:nvPicPr>
          <p:cNvPr id="1239" name="Google Shape;1239;p111"/>
          <p:cNvPicPr preferRelativeResize="0"/>
          <p:nvPr>
            <p:ph idx="1" type="body"/>
          </p:nvPr>
        </p:nvPicPr>
        <p:blipFill rotWithShape="1">
          <a:blip r:embed="rId4">
            <a:alphaModFix/>
          </a:blip>
          <a:srcRect b="3052" l="1543" r="5041" t="13126"/>
          <a:stretch/>
        </p:blipFill>
        <p:spPr>
          <a:xfrm>
            <a:off x="2057400" y="1555750"/>
            <a:ext cx="6781800" cy="4616450"/>
          </a:xfrm>
          <a:prstGeom prst="rect">
            <a:avLst/>
          </a:prstGeom>
          <a:noFill/>
          <a:ln cap="flat" cmpd="sng" w="9525">
            <a:solidFill>
              <a:srgbClr val="FF3300"/>
            </a:solidFill>
            <a:prstDash val="solid"/>
            <a:round/>
            <a:headEnd len="sm" w="sm" type="none"/>
            <a:tailEnd len="sm" w="sm" type="none"/>
          </a:ln>
        </p:spPr>
      </p:pic>
      <p:sp>
        <p:nvSpPr>
          <p:cNvPr id="1240" name="Google Shape;1240;p111"/>
          <p:cNvSpPr txBox="1"/>
          <p:nvPr>
            <p:ph type="title"/>
          </p:nvPr>
        </p:nvSpPr>
        <p:spPr>
          <a:xfrm>
            <a:off x="2922588" y="-41275"/>
            <a:ext cx="3216275"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000"/>
              <a:buFont typeface="Comic Sans MS"/>
              <a:buNone/>
            </a:pPr>
            <a:r>
              <a:rPr lang="en-US" sz="4000">
                <a:latin typeface="Comic Sans MS"/>
                <a:ea typeface="Comic Sans MS"/>
                <a:cs typeface="Comic Sans MS"/>
                <a:sym typeface="Comic Sans MS"/>
              </a:rPr>
              <a:t>PSI-BLAST</a:t>
            </a:r>
            <a:endParaRPr/>
          </a:p>
        </p:txBody>
      </p:sp>
      <p:sp>
        <p:nvSpPr>
          <p:cNvPr id="1241" name="Google Shape;1241;p111"/>
          <p:cNvSpPr/>
          <p:nvPr/>
        </p:nvSpPr>
        <p:spPr>
          <a:xfrm>
            <a:off x="1473200" y="5805488"/>
            <a:ext cx="431800" cy="976312"/>
          </a:xfrm>
          <a:prstGeom prst="upArrow">
            <a:avLst>
              <a:gd fmla="val 50000" name="adj1"/>
              <a:gd fmla="val 56526" name="adj2"/>
            </a:avLst>
          </a:prstGeom>
          <a:solidFill>
            <a:srgbClr val="0000FF"/>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111"/>
          <p:cNvSpPr/>
          <p:nvPr/>
        </p:nvSpPr>
        <p:spPr>
          <a:xfrm>
            <a:off x="1930400" y="3429000"/>
            <a:ext cx="1287463" cy="6858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111"/>
          <p:cNvSpPr/>
          <p:nvPr/>
        </p:nvSpPr>
        <p:spPr>
          <a:xfrm>
            <a:off x="3489325" y="3276600"/>
            <a:ext cx="2573338" cy="9144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p111"/>
          <p:cNvSpPr/>
          <p:nvPr/>
        </p:nvSpPr>
        <p:spPr>
          <a:xfrm>
            <a:off x="930275" y="4343400"/>
            <a:ext cx="4256088" cy="406400"/>
          </a:xfrm>
          <a:prstGeom prst="wedgeRectCallout">
            <a:avLst>
              <a:gd fmla="val 35222" name="adj1"/>
              <a:gd fmla="val -113282" name="adj2"/>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Umbral de corte e value para PSSM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500"/>
                                        <p:tgtEl>
                                          <p:spTgt spid="12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1000"/>
                                        <p:tgtEl>
                                          <p:spTgt spid="12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1000"/>
                                        <p:tgtEl>
                                          <p:spTgt spid="1243"/>
                                        </p:tgtEl>
                                      </p:cBhvr>
                                    </p:animEffect>
                                  </p:childTnLst>
                                </p:cTn>
                              </p:par>
                              <p:par>
                                <p:cTn fill="hold" nodeType="withEffect" presetClass="entr" presetID="1" presetSubtype="0">
                                  <p:stCondLst>
                                    <p:cond delay="0"/>
                                  </p:stCondLst>
                                  <p:childTnLst>
                                    <p:set>
                                      <p:cBhvr>
                                        <p:cTn dur="1" fill="hold">
                                          <p:stCondLst>
                                            <p:cond delay="0"/>
                                          </p:stCondLst>
                                        </p:cTn>
                                        <p:tgtEl>
                                          <p:spTgt spid="1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112"/>
          <p:cNvSpPr txBox="1"/>
          <p:nvPr>
            <p:ph type="title"/>
          </p:nvPr>
        </p:nvSpPr>
        <p:spPr>
          <a:xfrm>
            <a:off x="885825" y="152400"/>
            <a:ext cx="7370763" cy="64135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200"/>
              <a:buFont typeface="Comic Sans MS"/>
              <a:buNone/>
            </a:pPr>
            <a:r>
              <a:rPr lang="en-US" sz="3200">
                <a:latin typeface="Comic Sans MS"/>
                <a:ea typeface="Comic Sans MS"/>
                <a:cs typeface="Comic Sans MS"/>
                <a:sym typeface="Comic Sans MS"/>
              </a:rPr>
              <a:t>PSI RESULTADOS: BLAST inicial</a:t>
            </a:r>
            <a:endParaRPr/>
          </a:p>
        </p:txBody>
      </p:sp>
      <p:pic>
        <p:nvPicPr>
          <p:cNvPr id="1251" name="Google Shape;1251;p112"/>
          <p:cNvPicPr preferRelativeResize="0"/>
          <p:nvPr/>
        </p:nvPicPr>
        <p:blipFill rotWithShape="1">
          <a:blip r:embed="rId3">
            <a:alphaModFix/>
          </a:blip>
          <a:srcRect b="20904" l="1199" r="8400" t="16080"/>
          <a:stretch/>
        </p:blipFill>
        <p:spPr>
          <a:xfrm>
            <a:off x="322263" y="1450975"/>
            <a:ext cx="8293100" cy="4854575"/>
          </a:xfrm>
          <a:prstGeom prst="rect">
            <a:avLst/>
          </a:prstGeom>
          <a:noFill/>
          <a:ln cap="flat" cmpd="sng" w="25400">
            <a:solidFill>
              <a:srgbClr val="000000"/>
            </a:solidFill>
            <a:prstDash val="solid"/>
            <a:miter lim="800000"/>
            <a:headEnd len="sm" w="sm" type="none"/>
            <a:tailEnd len="sm" w="sm" type="none"/>
          </a:ln>
        </p:spPr>
      </p:pic>
      <p:sp>
        <p:nvSpPr>
          <p:cNvPr id="1252" name="Google Shape;1252;p112"/>
          <p:cNvSpPr/>
          <p:nvPr/>
        </p:nvSpPr>
        <p:spPr>
          <a:xfrm>
            <a:off x="1897063" y="4724400"/>
            <a:ext cx="431800" cy="976313"/>
          </a:xfrm>
          <a:prstGeom prst="upArrow">
            <a:avLst>
              <a:gd fmla="val 50000" name="adj1"/>
              <a:gd fmla="val 56526" name="adj2"/>
            </a:avLst>
          </a:prstGeom>
          <a:solidFill>
            <a:schemeClr val="accent2"/>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112"/>
          <p:cNvSpPr txBox="1"/>
          <p:nvPr/>
        </p:nvSpPr>
        <p:spPr>
          <a:xfrm>
            <a:off x="4094163" y="5908675"/>
            <a:ext cx="4656137" cy="37623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Igual que con un BLAST proteina-proteina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500"/>
                                        <p:tgtEl>
                                          <p:spTgt spid="1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pic>
        <p:nvPicPr>
          <p:cNvPr id="1259" name="Google Shape;1259;p113"/>
          <p:cNvPicPr preferRelativeResize="0"/>
          <p:nvPr/>
        </p:nvPicPr>
        <p:blipFill rotWithShape="1">
          <a:blip r:embed="rId3">
            <a:alphaModFix/>
          </a:blip>
          <a:srcRect b="11255" l="1199" r="7200" t="16080"/>
          <a:stretch/>
        </p:blipFill>
        <p:spPr>
          <a:xfrm>
            <a:off x="241300" y="1209675"/>
            <a:ext cx="8140700" cy="5419725"/>
          </a:xfrm>
          <a:prstGeom prst="rect">
            <a:avLst/>
          </a:prstGeom>
          <a:noFill/>
          <a:ln cap="flat" cmpd="sng" w="25400">
            <a:solidFill>
              <a:srgbClr val="000000"/>
            </a:solidFill>
            <a:prstDash val="solid"/>
            <a:miter lim="800000"/>
            <a:headEnd len="sm" w="sm" type="none"/>
            <a:tailEnd len="sm" w="sm" type="none"/>
          </a:ln>
        </p:spPr>
      </p:pic>
      <p:sp>
        <p:nvSpPr>
          <p:cNvPr id="1260" name="Google Shape;1260;p113"/>
          <p:cNvSpPr txBox="1"/>
          <p:nvPr>
            <p:ph type="title"/>
          </p:nvPr>
        </p:nvSpPr>
        <p:spPr>
          <a:xfrm>
            <a:off x="1933575" y="-19050"/>
            <a:ext cx="5276850"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200"/>
              <a:buFont typeface="Comic Sans MS"/>
              <a:buNone/>
            </a:pPr>
            <a:r>
              <a:rPr lang="en-US" sz="3200">
                <a:latin typeface="Comic Sans MS"/>
                <a:ea typeface="Comic Sans MS"/>
                <a:cs typeface="Comic Sans MS"/>
                <a:sym typeface="Comic Sans MS"/>
              </a:rPr>
              <a:t>Primeira busca PSSM </a:t>
            </a:r>
            <a:endParaRPr/>
          </a:p>
        </p:txBody>
      </p:sp>
      <p:sp>
        <p:nvSpPr>
          <p:cNvPr id="1261" name="Google Shape;1261;p113"/>
          <p:cNvSpPr/>
          <p:nvPr/>
        </p:nvSpPr>
        <p:spPr>
          <a:xfrm>
            <a:off x="474663" y="3849688"/>
            <a:ext cx="8202612" cy="2322512"/>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113"/>
          <p:cNvSpPr/>
          <p:nvPr/>
        </p:nvSpPr>
        <p:spPr>
          <a:xfrm>
            <a:off x="441325" y="2544763"/>
            <a:ext cx="8259763" cy="593725"/>
          </a:xfrm>
          <a:prstGeom prst="wedgeRectCallout">
            <a:avLst>
              <a:gd fmla="val 3875" name="adj1"/>
              <a:gd fmla="val 255000" name="adj2"/>
            </a:avLst>
          </a:prstGeom>
          <a:solidFill>
            <a:schemeClr val="lt1"/>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SzPts val="1100"/>
              <a:buNone/>
            </a:pPr>
            <a:r>
              <a:rPr b="1" lang="en-US" sz="1600">
                <a:solidFill>
                  <a:schemeClr val="dk2"/>
                </a:solidFill>
                <a:latin typeface="Calibri"/>
                <a:ea typeface="Calibri"/>
                <a:cs typeface="Calibri"/>
                <a:sym typeface="Calibri"/>
              </a:rPr>
              <a:t>Outras enzimas de metabolismo purina que não encontram uma BLAST normal</a:t>
            </a:r>
            <a:endParaRPr b="1" sz="1600">
              <a:solidFill>
                <a:schemeClr val="dk2"/>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pic>
        <p:nvPicPr>
          <p:cNvPr id="1268" name="Google Shape;1268;p114"/>
          <p:cNvPicPr preferRelativeResize="0"/>
          <p:nvPr/>
        </p:nvPicPr>
        <p:blipFill rotWithShape="1">
          <a:blip r:embed="rId3">
            <a:alphaModFix/>
          </a:blip>
          <a:srcRect b="14470" l="1199" r="4800" t="9648"/>
          <a:stretch/>
        </p:blipFill>
        <p:spPr>
          <a:xfrm>
            <a:off x="474663" y="1030288"/>
            <a:ext cx="8212137" cy="5565775"/>
          </a:xfrm>
          <a:prstGeom prst="rect">
            <a:avLst/>
          </a:prstGeom>
          <a:noFill/>
          <a:ln>
            <a:noFill/>
          </a:ln>
        </p:spPr>
      </p:pic>
      <p:sp>
        <p:nvSpPr>
          <p:cNvPr id="1269" name="Google Shape;1269;p114"/>
          <p:cNvSpPr txBox="1"/>
          <p:nvPr>
            <p:ph type="title"/>
          </p:nvPr>
        </p:nvSpPr>
        <p:spPr>
          <a:xfrm>
            <a:off x="554825" y="303800"/>
            <a:ext cx="8034300" cy="64140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mic Sans MS"/>
              <a:buNone/>
            </a:pPr>
            <a:r>
              <a:rPr lang="en-US" sz="3200">
                <a:latin typeface="Comic Sans MS"/>
                <a:ea typeface="Comic Sans MS"/>
                <a:cs typeface="Comic Sans MS"/>
                <a:sym typeface="Comic Sans MS"/>
              </a:rPr>
              <a:t>Terceira busca PSSM Search: </a:t>
            </a:r>
            <a:r>
              <a:rPr lang="en-US" sz="3200">
                <a:latin typeface="Comic Sans MS"/>
                <a:ea typeface="Comic Sans MS"/>
                <a:cs typeface="Comic Sans MS"/>
                <a:sym typeface="Comic Sans MS"/>
              </a:rPr>
              <a:t>convergência</a:t>
            </a:r>
            <a:endParaRPr sz="3200">
              <a:latin typeface="Comic Sans MS"/>
              <a:ea typeface="Comic Sans MS"/>
              <a:cs typeface="Comic Sans MS"/>
              <a:sym typeface="Comic Sans MS"/>
            </a:endParaRPr>
          </a:p>
        </p:txBody>
      </p:sp>
      <p:pic>
        <p:nvPicPr>
          <p:cNvPr id="1270" name="Google Shape;1270;p114"/>
          <p:cNvPicPr preferRelativeResize="0"/>
          <p:nvPr/>
        </p:nvPicPr>
        <p:blipFill rotWithShape="1">
          <a:blip r:embed="rId4">
            <a:alphaModFix/>
          </a:blip>
          <a:srcRect b="17944" l="1263" r="3789" t="53833"/>
          <a:stretch/>
        </p:blipFill>
        <p:spPr>
          <a:xfrm>
            <a:off x="671513" y="5051425"/>
            <a:ext cx="8094662" cy="341313"/>
          </a:xfrm>
          <a:prstGeom prst="rect">
            <a:avLst/>
          </a:prstGeom>
          <a:noFill/>
          <a:ln cap="flat" cmpd="sng" w="31750">
            <a:solidFill>
              <a:srgbClr val="333333"/>
            </a:solidFill>
            <a:prstDash val="solid"/>
            <a:miter lim="800000"/>
            <a:headEnd len="sm" w="sm" type="none"/>
            <a:tailEnd len="sm" w="sm" type="none"/>
          </a:ln>
        </p:spPr>
      </p:pic>
      <p:sp>
        <p:nvSpPr>
          <p:cNvPr id="1271" name="Google Shape;1271;p114"/>
          <p:cNvSpPr/>
          <p:nvPr/>
        </p:nvSpPr>
        <p:spPr>
          <a:xfrm>
            <a:off x="4643438" y="2614613"/>
            <a:ext cx="2824162" cy="1323975"/>
          </a:xfrm>
          <a:prstGeom prst="wedgeRectCallout">
            <a:avLst>
              <a:gd fmla="val 15319" name="adj1"/>
              <a:gd fmla="val 124579"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SzPts val="1100"/>
              <a:buNone/>
            </a:pPr>
            <a:r>
              <a:rPr b="1" lang="en-US" sz="2000">
                <a:solidFill>
                  <a:schemeClr val="dk2"/>
                </a:solidFill>
                <a:latin typeface="Calibri"/>
                <a:ea typeface="Calibri"/>
                <a:cs typeface="Calibri"/>
                <a:sym typeface="Calibri"/>
              </a:rPr>
              <a:t>Logo abaixo do limiar, outra enzima do metabolismo da purina</a:t>
            </a:r>
            <a:endParaRPr b="1" sz="2000">
              <a:solidFill>
                <a:schemeClr val="dk2"/>
              </a:solidFill>
              <a:latin typeface="Calibri"/>
              <a:ea typeface="Calibri"/>
              <a:cs typeface="Calibri"/>
              <a:sym typeface="Calibri"/>
            </a:endParaRPr>
          </a:p>
        </p:txBody>
      </p:sp>
      <p:sp>
        <p:nvSpPr>
          <p:cNvPr id="1272" name="Google Shape;1272;p114"/>
          <p:cNvSpPr/>
          <p:nvPr/>
        </p:nvSpPr>
        <p:spPr>
          <a:xfrm>
            <a:off x="1066800" y="5054600"/>
            <a:ext cx="409575" cy="3556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114"/>
          <p:cNvSpPr/>
          <p:nvPr/>
        </p:nvSpPr>
        <p:spPr>
          <a:xfrm>
            <a:off x="1814513" y="4187825"/>
            <a:ext cx="3035300" cy="650875"/>
          </a:xfrm>
          <a:prstGeom prst="wedgeRectCallout">
            <a:avLst>
              <a:gd fmla="val -63796" name="adj1"/>
              <a:gd fmla="val 120042" name="adj2"/>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lang="en-US" sz="1800">
                <a:latin typeface="Calibri"/>
                <a:ea typeface="Calibri"/>
                <a:cs typeface="Calibri"/>
                <a:sym typeface="Calibri"/>
              </a:rPr>
              <a:t>Selecione para modificar</a:t>
            </a:r>
            <a:endParaRPr sz="1800">
              <a:latin typeface="Calibri"/>
              <a:ea typeface="Calibri"/>
              <a:cs typeface="Calibri"/>
              <a:sym typeface="Calibri"/>
            </a:endParaRPr>
          </a:p>
          <a:p>
            <a:pPr indent="0" lvl="0" marL="0" marR="0" rtl="0" algn="ctr">
              <a:spcBef>
                <a:spcPts val="0"/>
              </a:spcBef>
              <a:spcAft>
                <a:spcPts val="0"/>
              </a:spcAft>
              <a:buNone/>
            </a:pPr>
            <a:r>
              <a:rPr lang="en-US" sz="1800">
                <a:solidFill>
                  <a:srgbClr val="000000"/>
                </a:solidFill>
                <a:latin typeface="Calibri"/>
                <a:ea typeface="Calibri"/>
                <a:cs typeface="Calibri"/>
                <a:sym typeface="Calibri"/>
              </a:rPr>
              <a:t>PSSM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15"/>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latin typeface="Comic Sans MS"/>
                <a:ea typeface="Comic Sans MS"/>
                <a:cs typeface="Comic Sans MS"/>
                <a:sym typeface="Comic Sans MS"/>
              </a:rPr>
              <a:t>Referências</a:t>
            </a:r>
            <a:endParaRPr>
              <a:latin typeface="Comic Sans MS"/>
              <a:ea typeface="Comic Sans MS"/>
              <a:cs typeface="Comic Sans MS"/>
              <a:sym typeface="Comic Sans MS"/>
            </a:endParaRPr>
          </a:p>
        </p:txBody>
      </p:sp>
      <p:sp>
        <p:nvSpPr>
          <p:cNvPr id="1279" name="Google Shape;1279;p115"/>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1800"/>
              <a:buChar char="🡽"/>
            </a:pPr>
            <a:r>
              <a:rPr lang="en-US" sz="2000">
                <a:latin typeface="Comic Sans MS"/>
                <a:ea typeface="Comic Sans MS"/>
                <a:cs typeface="Comic Sans MS"/>
                <a:sym typeface="Comic Sans MS"/>
              </a:rPr>
              <a:t>Altschul, S. F., Madden, T. L., Schaffer, A. A., Zhang, J., Zhang, Z., Miller, W., and Lipman, D. J. (1997) Gapped BLAST and PSI-BLAST: a new generation of protein database search programs. Nucleic Acids Res. 25: 3389-3402.</a:t>
            </a:r>
            <a:endParaRPr/>
          </a:p>
          <a:p>
            <a:pPr indent="-454025" lvl="0" marL="454025" rtl="0" algn="l">
              <a:spcBef>
                <a:spcPts val="2000"/>
              </a:spcBef>
              <a:spcAft>
                <a:spcPts val="0"/>
              </a:spcAft>
              <a:buSzPts val="1800"/>
              <a:buChar char="🡽"/>
            </a:pPr>
            <a:r>
              <a:rPr lang="en-US" sz="2000">
                <a:latin typeface="Comic Sans MS"/>
                <a:ea typeface="Comic Sans MS"/>
                <a:cs typeface="Comic Sans MS"/>
                <a:sym typeface="Comic Sans MS"/>
              </a:rPr>
              <a:t>Schaffer AA, Aravind L, Madden TL, Shavirin S, Spouge JL, Wolf YI, Koonin EV, Altschul SF. 2001 Improving the accuracy of PSI-BLAST protein database searches with composition-based statistics and other refinements.Nucleic Acids Res Jul 15;29(14): 2994-3005. </a:t>
            </a:r>
            <a:endParaRPr/>
          </a:p>
          <a:p>
            <a:pPr indent="-339725" lvl="0" marL="454025" rtl="0" algn="l">
              <a:spcBef>
                <a:spcPts val="2000"/>
              </a:spcBef>
              <a:spcAft>
                <a:spcPts val="0"/>
              </a:spcAft>
              <a:buSzPts val="1800"/>
              <a:buNone/>
            </a:pPr>
            <a:r>
              <a:t/>
            </a:r>
            <a:endParaRPr sz="2000">
              <a:latin typeface="Comic Sans MS"/>
              <a:ea typeface="Comic Sans MS"/>
              <a:cs typeface="Comic Sans MS"/>
              <a:sym typeface="Comic Sans MS"/>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16"/>
          <p:cNvSpPr txBox="1"/>
          <p:nvPr/>
        </p:nvSpPr>
        <p:spPr>
          <a:xfrm>
            <a:off x="3429000" y="457200"/>
            <a:ext cx="2376488" cy="52863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RPS - BLAST</a:t>
            </a:r>
            <a:endParaRPr/>
          </a:p>
        </p:txBody>
      </p:sp>
      <p:sp>
        <p:nvSpPr>
          <p:cNvPr id="1285" name="Google Shape;1285;p116"/>
          <p:cNvSpPr txBox="1"/>
          <p:nvPr/>
        </p:nvSpPr>
        <p:spPr>
          <a:xfrm>
            <a:off x="461963" y="2384425"/>
            <a:ext cx="8328000" cy="163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SzPts val="1100"/>
              <a:buNone/>
            </a:pPr>
            <a:r>
              <a:rPr b="1" lang="en-US" sz="2000">
                <a:solidFill>
                  <a:schemeClr val="dk1"/>
                </a:solidFill>
                <a:latin typeface="Calibri"/>
                <a:ea typeface="Calibri"/>
                <a:cs typeface="Calibri"/>
                <a:sym typeface="Calibri"/>
              </a:rPr>
              <a:t>O que é?</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RPS – BLAST é Reverso PSI – BLAST: </a:t>
            </a:r>
            <a:r>
              <a:rPr lang="en-US" sz="2000">
                <a:solidFill>
                  <a:schemeClr val="dk1"/>
                </a:solidFill>
                <a:latin typeface="Calibri"/>
                <a:ea typeface="Calibri"/>
                <a:cs typeface="Calibri"/>
                <a:sym typeface="Calibri"/>
              </a:rPr>
              <a:t>comparação de um fluxo com um banco de dados de perfil. </a:t>
            </a:r>
            <a:r>
              <a:rPr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No PSI-BLAST, um perfil é montado e pesquisado em um banco de dados de sequência.</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1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34375"/>
              <a:buFont typeface="Arial"/>
              <a:buNone/>
            </a:pPr>
            <a:r>
              <a:rPr lang="en-US" sz="3200">
                <a:latin typeface="Comic Sans MS"/>
                <a:ea typeface="Comic Sans MS"/>
                <a:cs typeface="Comic Sans MS"/>
                <a:sym typeface="Comic Sans MS"/>
              </a:rPr>
              <a:t>Busca por domínios preservados PSI-BLAST em Reversa</a:t>
            </a:r>
            <a:endParaRPr sz="3200">
              <a:latin typeface="Comic Sans MS"/>
              <a:ea typeface="Comic Sans MS"/>
              <a:cs typeface="Comic Sans MS"/>
              <a:sym typeface="Comic Sans MS"/>
            </a:endParaRPr>
          </a:p>
        </p:txBody>
      </p:sp>
      <p:graphicFrame>
        <p:nvGraphicFramePr>
          <p:cNvPr id="1292" name="Google Shape;1292;p117"/>
          <p:cNvGraphicFramePr/>
          <p:nvPr/>
        </p:nvGraphicFramePr>
        <p:xfrm>
          <a:off x="762000" y="1570038"/>
          <a:ext cx="7362825" cy="4525962"/>
        </p:xfrm>
        <a:graphic>
          <a:graphicData uri="http://schemas.openxmlformats.org/presentationml/2006/ole">
            <mc:AlternateContent>
              <mc:Choice Requires="v">
                <p:oleObj r:id="rId4" imgH="4525962" imgW="7362825" progId="" spid="_x0000_s1">
                  <p:embed/>
                </p:oleObj>
              </mc:Choice>
              <mc:Fallback>
                <p:oleObj r:id="rId5" imgH="4525962" imgW="7362825" progId="">
                  <p:embed/>
                  <p:pic>
                    <p:nvPicPr>
                      <p:cNvPr id="1292" name="Google Shape;1292;p117"/>
                      <p:cNvPicPr preferRelativeResize="0"/>
                      <p:nvPr/>
                    </p:nvPicPr>
                    <p:blipFill rotWithShape="1">
                      <a:blip r:embed="rId6">
                        <a:alphaModFix/>
                      </a:blip>
                      <a:srcRect b="0" l="0" r="0" t="0"/>
                      <a:stretch/>
                    </p:blipFill>
                    <p:spPr>
                      <a:xfrm>
                        <a:off x="762000" y="1570038"/>
                        <a:ext cx="7362825" cy="4525962"/>
                      </a:xfrm>
                      <a:prstGeom prst="rect">
                        <a:avLst/>
                      </a:prstGeom>
                      <a:noFill/>
                      <a:ln>
                        <a:noFill/>
                      </a:ln>
                    </p:spPr>
                  </p:pic>
                </p:oleObj>
              </mc:Fallback>
            </mc:AlternateContent>
          </a:graphicData>
        </a:graphic>
      </p:graphicFrame>
      <p:sp>
        <p:nvSpPr>
          <p:cNvPr id="1293" name="Google Shape;1293;p117"/>
          <p:cNvSpPr/>
          <p:nvPr/>
        </p:nvSpPr>
        <p:spPr>
          <a:xfrm>
            <a:off x="4114800" y="4953000"/>
            <a:ext cx="514350" cy="560388"/>
          </a:xfrm>
          <a:prstGeom prst="upArrow">
            <a:avLst>
              <a:gd fmla="val 50000" name="adj1"/>
              <a:gd fmla="val 27238" name="adj2"/>
            </a:avLst>
          </a:prstGeom>
          <a:solidFill>
            <a:schemeClr val="accent2"/>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17"/>
          <p:cNvSpPr txBox="1"/>
          <p:nvPr/>
        </p:nvSpPr>
        <p:spPr>
          <a:xfrm rot="5400000">
            <a:off x="4126806" y="5139631"/>
            <a:ext cx="490339" cy="2571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18"/>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t>TAREFA: LEIA</a:t>
            </a:r>
            <a:endParaRPr/>
          </a:p>
        </p:txBody>
      </p:sp>
      <p:sp>
        <p:nvSpPr>
          <p:cNvPr id="1300" name="Google Shape;1300;p118"/>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lnSpcReduction="10000"/>
          </a:bodyPr>
          <a:lstStyle/>
          <a:p>
            <a:pPr indent="-454025" lvl="0" marL="454025" rtl="0" algn="l">
              <a:spcBef>
                <a:spcPts val="0"/>
              </a:spcBef>
              <a:spcAft>
                <a:spcPts val="0"/>
              </a:spcAft>
              <a:buSzPts val="2160"/>
              <a:buChar char="🡽"/>
            </a:pPr>
            <a:r>
              <a:rPr lang="en-US"/>
              <a:t>Lipman DJ, Pearson WR. 1985. </a:t>
            </a:r>
            <a:r>
              <a:rPr b="1" lang="en-US"/>
              <a:t>Rapid and sensitive protein similarity searches</a:t>
            </a:r>
            <a:r>
              <a:rPr lang="en-US"/>
              <a:t>. Science. 227(4693):1435-41</a:t>
            </a:r>
            <a:endParaRPr/>
          </a:p>
          <a:p>
            <a:pPr indent="-454025" lvl="0" marL="454025" rtl="0" algn="l">
              <a:spcBef>
                <a:spcPts val="2000"/>
              </a:spcBef>
              <a:spcAft>
                <a:spcPts val="0"/>
              </a:spcAft>
              <a:buSzPts val="2160"/>
              <a:buChar char="🡽"/>
            </a:pPr>
            <a:r>
              <a:rPr lang="en-US"/>
              <a:t>Pearson WR, Lipman DJ. 1988. </a:t>
            </a:r>
            <a:r>
              <a:rPr b="1" lang="en-US"/>
              <a:t>Improved tools for biological sequence comparison.</a:t>
            </a:r>
            <a:r>
              <a:rPr lang="en-US"/>
              <a:t> Proc Natl Acad Sci U S A. 85(8):2444-8.</a:t>
            </a:r>
            <a:endParaRPr/>
          </a:p>
          <a:p>
            <a:pPr indent="-454025" lvl="0" marL="454025" rtl="0" algn="l">
              <a:spcBef>
                <a:spcPts val="2000"/>
              </a:spcBef>
              <a:spcAft>
                <a:spcPts val="0"/>
              </a:spcAft>
              <a:buSzPts val="2160"/>
              <a:buChar char="🡽"/>
            </a:pPr>
            <a:r>
              <a:rPr lang="en-US"/>
              <a:t>Pertsemlidis A y Fondon III JW. 2001. </a:t>
            </a:r>
            <a:r>
              <a:rPr b="1" lang="en-US"/>
              <a:t>Having a BLAST with bioinformatics (and avoiding BLASTphemy) </a:t>
            </a:r>
            <a:r>
              <a:rPr i="1" lang="en-US"/>
              <a:t>Genome Biology</a:t>
            </a:r>
            <a:r>
              <a:rPr lang="en-US"/>
              <a:t>, </a:t>
            </a:r>
            <a:r>
              <a:rPr b="1" lang="en-US"/>
              <a:t>2:</a:t>
            </a:r>
            <a:r>
              <a:rPr lang="en-US"/>
              <a:t>reviews2002.1-2002.10</a:t>
            </a:r>
            <a:endParaRPr b="1"/>
          </a:p>
          <a:p>
            <a:pPr indent="-316865" lvl="0" marL="454025" rtl="0" algn="l">
              <a:spcBef>
                <a:spcPts val="2000"/>
              </a:spcBef>
              <a:spcAft>
                <a:spcPts val="0"/>
              </a:spcAft>
              <a:buSzPts val="2160"/>
              <a:buNone/>
            </a:pPr>
            <a:r>
              <a:t/>
            </a:r>
            <a:endParaRPr/>
          </a:p>
          <a:p>
            <a:pPr indent="-316865" lvl="0" marL="454025" rtl="0" algn="l">
              <a:spcBef>
                <a:spcPts val="2000"/>
              </a:spcBef>
              <a:spcAft>
                <a:spcPts val="0"/>
              </a:spcAft>
              <a:buSzPts val="2160"/>
              <a:buNone/>
            </a:pPr>
            <a:r>
              <a:t/>
            </a:r>
            <a:endParaRPr/>
          </a:p>
          <a:p>
            <a:pPr indent="-316865" lvl="0" marL="454025" rtl="0" algn="l">
              <a:spcBef>
                <a:spcPts val="2000"/>
              </a:spcBef>
              <a:spcAft>
                <a:spcPts val="0"/>
              </a:spcAft>
              <a:buSzPts val="2160"/>
              <a:buNone/>
            </a:pPr>
            <a:r>
              <a:t/>
            </a:r>
            <a:endParaRPr/>
          </a:p>
        </p:txBody>
      </p:sp>
      <p:sp>
        <p:nvSpPr>
          <p:cNvPr id="1301" name="Google Shape;1301;p118"/>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119"/>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307" name="Google Shape;1307;p119"/>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sp>
        <p:nvSpPr>
          <p:cNvPr id="1308" name="Google Shape;1308;p119"/>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pic>
        <p:nvPicPr>
          <p:cNvPr id="1309" name="Google Shape;1309;p119"/>
          <p:cNvPicPr preferRelativeResize="0"/>
          <p:nvPr/>
        </p:nvPicPr>
        <p:blipFill rotWithShape="1">
          <a:blip r:embed="rId3">
            <a:alphaModFix/>
          </a:blip>
          <a:srcRect b="0" l="0" r="0" t="0"/>
          <a:stretch/>
        </p:blipFill>
        <p:spPr>
          <a:xfrm>
            <a:off x="576263" y="1901825"/>
            <a:ext cx="7991475" cy="3052763"/>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20"/>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315" name="Google Shape;1315;p120"/>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2160"/>
              <a:buNone/>
            </a:pPr>
            <a:r>
              <a:rPr lang="en-US"/>
              <a:t>Molecular biologists “will spend a huge amount of time collecting their data, and then potentially throw away all of their good work by feeding the data into a computer program with </a:t>
            </a:r>
            <a:r>
              <a:rPr lang="en-US">
                <a:solidFill>
                  <a:srgbClr val="FF0000"/>
                </a:solidFill>
              </a:rPr>
              <a:t>default </a:t>
            </a:r>
            <a:r>
              <a:rPr lang="en-US"/>
              <a:t>parameter settings…”</a:t>
            </a:r>
            <a:endParaRPr/>
          </a:p>
        </p:txBody>
      </p:sp>
      <p:sp>
        <p:nvSpPr>
          <p:cNvPr id="1316" name="Google Shape;1316;p120"/>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3"/>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90" name="Google Shape;290;p13"/>
          <p:cNvSpPr txBox="1"/>
          <p:nvPr/>
        </p:nvSpPr>
        <p:spPr>
          <a:xfrm>
            <a:off x="489259" y="1810806"/>
            <a:ext cx="7860680" cy="5693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chemeClr val="dk1"/>
                </a:solidFill>
                <a:latin typeface="Calibri"/>
                <a:ea typeface="Calibri"/>
                <a:cs typeface="Calibri"/>
                <a:sym typeface="Calibri"/>
              </a:rPr>
              <a:t>Log Odds Ratio</a:t>
            </a:r>
            <a:endParaRPr/>
          </a:p>
        </p:txBody>
      </p:sp>
      <p:sp>
        <p:nvSpPr>
          <p:cNvPr id="291" name="Google Shape;291;p13"/>
          <p:cNvSpPr txBox="1"/>
          <p:nvPr/>
        </p:nvSpPr>
        <p:spPr>
          <a:xfrm>
            <a:off x="152400" y="5943600"/>
            <a:ext cx="4267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Durbin R, Eddy S, Krogh A &amp; Mitchinson G. 1998. </a:t>
            </a:r>
            <a:r>
              <a:rPr b="1" lang="en-US" sz="1400">
                <a:solidFill>
                  <a:schemeClr val="dk1"/>
                </a:solidFill>
                <a:latin typeface="Calibri"/>
                <a:ea typeface="Calibri"/>
                <a:cs typeface="Calibri"/>
                <a:sym typeface="Calibri"/>
              </a:rPr>
              <a:t>Biological Sequence Analysis: probabilistic models of proteins and nucleic acids</a:t>
            </a:r>
            <a:r>
              <a:rPr lang="en-US" sz="1400">
                <a:solidFill>
                  <a:schemeClr val="dk1"/>
                </a:solidFill>
                <a:latin typeface="Calibri"/>
                <a:ea typeface="Calibri"/>
                <a:cs typeface="Calibri"/>
                <a:sym typeface="Calibri"/>
              </a:rPr>
              <a:t>. Cambridge University Press.</a:t>
            </a:r>
            <a:endParaRPr b="1" sz="1400">
              <a:solidFill>
                <a:schemeClr val="dk1"/>
              </a:solidFill>
              <a:latin typeface="Calibri"/>
              <a:ea typeface="Calibri"/>
              <a:cs typeface="Calibri"/>
              <a:sym typeface="Calibri"/>
            </a:endParaRPr>
          </a:p>
        </p:txBody>
      </p:sp>
      <p:sp>
        <p:nvSpPr>
          <p:cNvPr id="292" name="Google Shape;292;p13"/>
          <p:cNvSpPr txBox="1"/>
          <p:nvPr/>
        </p:nvSpPr>
        <p:spPr>
          <a:xfrm>
            <a:off x="4953000" y="5966936"/>
            <a:ext cx="38100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Where did the BLOSUM62 alignment score matrix come from?.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22:1035-1036.</a:t>
            </a:r>
            <a:endParaRPr b="1" sz="1400">
              <a:solidFill>
                <a:schemeClr val="dk1"/>
              </a:solidFill>
              <a:latin typeface="Calibri"/>
              <a:ea typeface="Calibri"/>
              <a:cs typeface="Calibri"/>
              <a:sym typeface="Calibri"/>
            </a:endParaRPr>
          </a:p>
        </p:txBody>
      </p:sp>
      <p:sp>
        <p:nvSpPr>
          <p:cNvPr id="293" name="Google Shape;293;p13"/>
          <p:cNvSpPr txBox="1"/>
          <p:nvPr/>
        </p:nvSpPr>
        <p:spPr>
          <a:xfrm>
            <a:off x="440342" y="2286000"/>
            <a:ext cx="8077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Por conveniência transformamos o Odds Ratio no log-Odds Ratio, assim chegamos a:</a:t>
            </a:r>
            <a:endParaRPr/>
          </a:p>
        </p:txBody>
      </p:sp>
      <p:pic>
        <p:nvPicPr>
          <p:cNvPr id="294" name="Google Shape;294;p13"/>
          <p:cNvPicPr preferRelativeResize="0"/>
          <p:nvPr/>
        </p:nvPicPr>
        <p:blipFill rotWithShape="1">
          <a:blip r:embed="rId3">
            <a:alphaModFix/>
          </a:blip>
          <a:srcRect b="0" l="0" r="0" t="0"/>
          <a:stretch/>
        </p:blipFill>
        <p:spPr>
          <a:xfrm>
            <a:off x="3024187" y="2971800"/>
            <a:ext cx="2995613" cy="1181100"/>
          </a:xfrm>
          <a:prstGeom prst="rect">
            <a:avLst/>
          </a:prstGeom>
          <a:noFill/>
          <a:ln>
            <a:noFill/>
          </a:ln>
        </p:spPr>
      </p:pic>
      <p:sp>
        <p:nvSpPr>
          <p:cNvPr id="295" name="Google Shape;295;p13"/>
          <p:cNvSpPr txBox="1"/>
          <p:nvPr/>
        </p:nvSpPr>
        <p:spPr>
          <a:xfrm>
            <a:off x="673720" y="3928765"/>
            <a:ext cx="8707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Donde:</a:t>
            </a:r>
            <a:endParaRPr/>
          </a:p>
        </p:txBody>
      </p:sp>
      <p:pic>
        <p:nvPicPr>
          <p:cNvPr id="296" name="Google Shape;296;p13"/>
          <p:cNvPicPr preferRelativeResize="0"/>
          <p:nvPr/>
        </p:nvPicPr>
        <p:blipFill rotWithShape="1">
          <a:blip r:embed="rId4">
            <a:alphaModFix/>
          </a:blip>
          <a:srcRect b="0" l="0" r="0" t="0"/>
          <a:stretch/>
        </p:blipFill>
        <p:spPr>
          <a:xfrm>
            <a:off x="1676400" y="4343400"/>
            <a:ext cx="3840162" cy="1477962"/>
          </a:xfrm>
          <a:prstGeom prst="rect">
            <a:avLst/>
          </a:prstGeom>
          <a:noFill/>
          <a:ln>
            <a:noFill/>
          </a:ln>
        </p:spPr>
      </p:pic>
      <p:sp>
        <p:nvSpPr>
          <p:cNvPr id="297" name="Google Shape;297;p13"/>
          <p:cNvSpPr txBox="1"/>
          <p:nvPr/>
        </p:nvSpPr>
        <p:spPr>
          <a:xfrm>
            <a:off x="6155343" y="2971800"/>
            <a:ext cx="2379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Isto É a matriz de </a:t>
            </a:r>
            <a:r>
              <a:rPr b="1" lang="en-US" sz="1800">
                <a:solidFill>
                  <a:srgbClr val="FF0000"/>
                </a:solidFill>
                <a:latin typeface="Calibri"/>
                <a:ea typeface="Calibri"/>
                <a:cs typeface="Calibri"/>
                <a:sym typeface="Calibri"/>
              </a:rPr>
              <a:t>substituição</a:t>
            </a:r>
            <a:endParaRPr b="1" sz="1800">
              <a:solidFill>
                <a:srgbClr val="FF0000"/>
              </a:solidFill>
              <a:latin typeface="Calibri"/>
              <a:ea typeface="Calibri"/>
              <a:cs typeface="Calibri"/>
              <a:sym typeface="Calibri"/>
            </a:endParaRPr>
          </a:p>
        </p:txBody>
      </p:sp>
      <p:sp>
        <p:nvSpPr>
          <p:cNvPr id="298" name="Google Shape;298;p13"/>
          <p:cNvSpPr/>
          <p:nvPr/>
        </p:nvSpPr>
        <p:spPr>
          <a:xfrm>
            <a:off x="5867400" y="4152900"/>
            <a:ext cx="3048000" cy="12464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Puntajes positivos (</a:t>
            </a:r>
            <a:r>
              <a:rPr i="1" lang="en-US" sz="1500">
                <a:solidFill>
                  <a:schemeClr val="dk1"/>
                </a:solidFill>
                <a:latin typeface="Calibri"/>
                <a:ea typeface="Calibri"/>
                <a:cs typeface="Calibri"/>
                <a:sym typeface="Calibri"/>
              </a:rPr>
              <a:t>s(a,b)</a:t>
            </a:r>
            <a:r>
              <a:rPr lang="en-US" sz="1500">
                <a:solidFill>
                  <a:schemeClr val="dk1"/>
                </a:solidFill>
                <a:latin typeface="Calibri"/>
                <a:ea typeface="Calibri"/>
                <a:cs typeface="Calibri"/>
                <a:sym typeface="Calibri"/>
              </a:rPr>
              <a:t>) indican sustituciones conservativas, en sentido estadístico.</a:t>
            </a:r>
            <a:endParaRPr/>
          </a:p>
          <a:p>
            <a:pPr indent="0" lvl="0" marL="0" marR="0" rtl="0" algn="ctr">
              <a:spcBef>
                <a:spcPts val="0"/>
              </a:spcBef>
              <a:spcAft>
                <a:spcPts val="0"/>
              </a:spcAft>
              <a:buNone/>
            </a:pPr>
            <a:r>
              <a:rPr lang="en-US" sz="1500">
                <a:solidFill>
                  <a:schemeClr val="dk1"/>
                </a:solidFill>
                <a:latin typeface="Calibri"/>
                <a:ea typeface="Calibri"/>
                <a:cs typeface="Calibri"/>
                <a:sym typeface="Calibri"/>
              </a:rPr>
              <a:t>Puntajes negativos indican sustituciones no-conservativas</a:t>
            </a:r>
            <a:endParaRPr/>
          </a:p>
        </p:txBody>
      </p:sp>
      <p:sp>
        <p:nvSpPr>
          <p:cNvPr id="299" name="Google Shape;299;p13"/>
          <p:cNvSpPr txBox="1"/>
          <p:nvPr>
            <p:ph type="title"/>
          </p:nvPr>
        </p:nvSpPr>
        <p:spPr>
          <a:xfrm>
            <a:off x="533400" y="55294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121"/>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323" name="Google Shape;1323;p12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1324" name="Google Shape;1324;p121"/>
          <p:cNvSpPr/>
          <p:nvPr/>
        </p:nvSpPr>
        <p:spPr>
          <a:xfrm>
            <a:off x="1443038" y="5029200"/>
            <a:ext cx="6443662" cy="939800"/>
          </a:xfrm>
          <a:prstGeom prst="rect">
            <a:avLst/>
          </a:prstGeom>
        </p:spPr>
        <p:txBody>
          <a:bodyPr>
            <a:prstTxWarp prst="textPlain"/>
          </a:bodyPr>
          <a:lstStyle/>
          <a:p>
            <a:pPr lvl="0" algn="ctr"/>
            <a:r>
              <a:rPr b="0" i="0">
                <a:ln>
                  <a:noFill/>
                </a:ln>
                <a:solidFill>
                  <a:srgbClr val="336699"/>
                </a:solidFill>
                <a:latin typeface="Times New Roman"/>
              </a:rPr>
              <a:t>Isso é tudo por hoje</a:t>
            </a:r>
          </a:p>
        </p:txBody>
      </p:sp>
      <p:pic>
        <p:nvPicPr>
          <p:cNvPr descr="backup" id="1325" name="Google Shape;1325;p121"/>
          <p:cNvPicPr preferRelativeResize="0"/>
          <p:nvPr/>
        </p:nvPicPr>
        <p:blipFill rotWithShape="1">
          <a:blip r:embed="rId3">
            <a:alphaModFix/>
          </a:blip>
          <a:srcRect b="0" l="0" r="0" t="0"/>
          <a:stretch/>
        </p:blipFill>
        <p:spPr>
          <a:xfrm>
            <a:off x="2895600" y="2057400"/>
            <a:ext cx="3733800" cy="237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4"/>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06" name="Google Shape;306;p14"/>
          <p:cNvSpPr txBox="1"/>
          <p:nvPr/>
        </p:nvSpPr>
        <p:spPr>
          <a:xfrm>
            <a:off x="3810000" y="6172200"/>
            <a:ext cx="480060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Where did the BLOSUM62 alignment score matrix come from?.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22:1035-1036.</a:t>
            </a:r>
            <a:endParaRPr b="1" sz="1400">
              <a:solidFill>
                <a:schemeClr val="dk1"/>
              </a:solidFill>
              <a:latin typeface="Calibri"/>
              <a:ea typeface="Calibri"/>
              <a:cs typeface="Calibri"/>
              <a:sym typeface="Calibri"/>
            </a:endParaRPr>
          </a:p>
        </p:txBody>
      </p:sp>
      <p:grpSp>
        <p:nvGrpSpPr>
          <p:cNvPr id="307" name="Google Shape;307;p14"/>
          <p:cNvGrpSpPr/>
          <p:nvPr/>
        </p:nvGrpSpPr>
        <p:grpSpPr>
          <a:xfrm>
            <a:off x="724119" y="2080736"/>
            <a:ext cx="7860680" cy="1981201"/>
            <a:chOff x="673720" y="1600200"/>
            <a:chExt cx="7860680" cy="1981201"/>
          </a:xfrm>
        </p:grpSpPr>
        <p:sp>
          <p:nvSpPr>
            <p:cNvPr id="308" name="Google Shape;308;p14"/>
            <p:cNvSpPr txBox="1"/>
            <p:nvPr/>
          </p:nvSpPr>
          <p:spPr>
            <a:xfrm>
              <a:off x="673720" y="1600200"/>
              <a:ext cx="786068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chemeClr val="dk1"/>
                  </a:solidFill>
                  <a:latin typeface="Calibri"/>
                  <a:ea typeface="Calibri"/>
                  <a:cs typeface="Calibri"/>
                  <a:sym typeface="Calibri"/>
                </a:rPr>
                <a:t>Agora o problema e calcular  </a:t>
              </a:r>
              <a:r>
                <a:rPr i="1" lang="en-US" sz="3100">
                  <a:solidFill>
                    <a:schemeClr val="dk1"/>
                  </a:solidFill>
                  <a:latin typeface="Calibri"/>
                  <a:ea typeface="Calibri"/>
                  <a:cs typeface="Calibri"/>
                  <a:sym typeface="Calibri"/>
                </a:rPr>
                <a:t>p</a:t>
              </a:r>
              <a:r>
                <a:rPr baseline="-25000" i="1" lang="en-US" sz="3100">
                  <a:solidFill>
                    <a:schemeClr val="dk1"/>
                  </a:solidFill>
                  <a:latin typeface="Calibri"/>
                  <a:ea typeface="Calibri"/>
                  <a:cs typeface="Calibri"/>
                  <a:sym typeface="Calibri"/>
                </a:rPr>
                <a:t>ab</a:t>
              </a:r>
              <a:endParaRPr baseline="-25000" i="1" sz="3100">
                <a:solidFill>
                  <a:schemeClr val="dk1"/>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b="0" l="0" r="0" t="0"/>
            <a:stretch/>
          </p:blipFill>
          <p:spPr>
            <a:xfrm>
              <a:off x="2895600" y="2514601"/>
              <a:ext cx="2993922" cy="1066800"/>
            </a:xfrm>
            <a:prstGeom prst="rect">
              <a:avLst/>
            </a:prstGeom>
            <a:noFill/>
            <a:ln>
              <a:noFill/>
            </a:ln>
          </p:spPr>
        </p:pic>
      </p:grpSp>
      <p:sp>
        <p:nvSpPr>
          <p:cNvPr id="310" name="Google Shape;310;p14"/>
          <p:cNvSpPr txBox="1"/>
          <p:nvPr/>
        </p:nvSpPr>
        <p:spPr>
          <a:xfrm>
            <a:off x="457200" y="4473476"/>
            <a:ext cx="820379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 estratégia da família de matrizes BLOSUM</a:t>
            </a:r>
            <a:r>
              <a:rPr b="1" lang="en-US" sz="2400">
                <a:solidFill>
                  <a:schemeClr val="dk1"/>
                </a:solidFill>
                <a:latin typeface="Calibri"/>
                <a:ea typeface="Calibri"/>
                <a:cs typeface="Calibri"/>
                <a:sym typeface="Calibri"/>
              </a:rPr>
              <a:t>X</a:t>
            </a:r>
            <a:r>
              <a:rPr lang="en-US" sz="24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Pegar muitos alinhamentos (conhecidos e confiáveis) de no máximo </a:t>
            </a:r>
            <a:r>
              <a:rPr b="1" lang="en-US" sz="2400">
                <a:solidFill>
                  <a:schemeClr val="dk1"/>
                </a:solidFill>
                <a:latin typeface="Calibri"/>
                <a:ea typeface="Calibri"/>
                <a:cs typeface="Calibri"/>
                <a:sym typeface="Calibri"/>
              </a:rPr>
              <a:t>X</a:t>
            </a:r>
            <a:r>
              <a:rPr lang="en-US" sz="2400">
                <a:solidFill>
                  <a:schemeClr val="dk1"/>
                </a:solidFill>
                <a:latin typeface="Calibri"/>
                <a:ea typeface="Calibri"/>
                <a:cs typeface="Calibri"/>
                <a:sym typeface="Calibri"/>
              </a:rPr>
              <a:t>% de identidade, e calcular a frequência de cada par de amino ácidos alinhados</a:t>
            </a:r>
            <a:endParaRPr/>
          </a:p>
        </p:txBody>
      </p:sp>
      <p:sp>
        <p:nvSpPr>
          <p:cNvPr id="311" name="Google Shape;311;p14"/>
          <p:cNvSpPr txBox="1"/>
          <p:nvPr>
            <p:ph type="title"/>
          </p:nvPr>
        </p:nvSpPr>
        <p:spPr>
          <a:xfrm>
            <a:off x="533400" y="55294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18" name="Google Shape;318;p15"/>
          <p:cNvSpPr/>
          <p:nvPr/>
        </p:nvSpPr>
        <p:spPr>
          <a:xfrm>
            <a:off x="444588" y="658213"/>
            <a:ext cx="851778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Matrizes de substituição – BLOSUM62</a:t>
            </a:r>
            <a:endParaRPr/>
          </a:p>
        </p:txBody>
      </p:sp>
      <p:pic>
        <p:nvPicPr>
          <p:cNvPr descr="BLOSUM62Matrix.png" id="319" name="Google Shape;319;p15"/>
          <p:cNvPicPr preferRelativeResize="0"/>
          <p:nvPr/>
        </p:nvPicPr>
        <p:blipFill rotWithShape="1">
          <a:blip r:embed="rId3">
            <a:alphaModFix/>
          </a:blip>
          <a:srcRect b="0" l="0" r="0" t="0"/>
          <a:stretch/>
        </p:blipFill>
        <p:spPr>
          <a:xfrm>
            <a:off x="2222500" y="2805433"/>
            <a:ext cx="4406900" cy="3503927"/>
          </a:xfrm>
          <a:prstGeom prst="rect">
            <a:avLst/>
          </a:prstGeom>
          <a:noFill/>
          <a:ln>
            <a:noFill/>
          </a:ln>
        </p:spPr>
      </p:pic>
      <p:sp>
        <p:nvSpPr>
          <p:cNvPr id="320" name="Google Shape;320;p15"/>
          <p:cNvSpPr txBox="1"/>
          <p:nvPr/>
        </p:nvSpPr>
        <p:spPr>
          <a:xfrm>
            <a:off x="449338" y="1366101"/>
            <a:ext cx="7849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Uma das matrizes de substituicao mais usadas , foi construída a partir de alinhamento com identidade máxima de 62%</a:t>
            </a:r>
            <a:endParaRPr/>
          </a:p>
        </p:txBody>
      </p:sp>
      <p:sp>
        <p:nvSpPr>
          <p:cNvPr id="321" name="Google Shape;321;p15"/>
          <p:cNvSpPr txBox="1"/>
          <p:nvPr/>
        </p:nvSpPr>
        <p:spPr>
          <a:xfrm>
            <a:off x="1742131" y="6269212"/>
            <a:ext cx="51773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¿Por qué a diagonal não tem sempre o mesmo valor?</a:t>
            </a:r>
            <a:endParaRPr/>
          </a:p>
        </p:txBody>
      </p:sp>
      <p:sp>
        <p:nvSpPr>
          <p:cNvPr id="322" name="Google Shape;322;p15"/>
          <p:cNvSpPr/>
          <p:nvPr/>
        </p:nvSpPr>
        <p:spPr>
          <a:xfrm>
            <a:off x="5501166" y="4662496"/>
            <a:ext cx="271488" cy="3048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3" name="Google Shape;323;p15"/>
          <p:cNvGrpSpPr/>
          <p:nvPr/>
        </p:nvGrpSpPr>
        <p:grpSpPr>
          <a:xfrm>
            <a:off x="561181" y="1955136"/>
            <a:ext cx="7609563" cy="3957564"/>
            <a:chOff x="561181" y="1241904"/>
            <a:chExt cx="7609563" cy="3957564"/>
          </a:xfrm>
        </p:grpSpPr>
        <p:grpSp>
          <p:nvGrpSpPr>
            <p:cNvPr id="324" name="Google Shape;324;p15"/>
            <p:cNvGrpSpPr/>
            <p:nvPr/>
          </p:nvGrpSpPr>
          <p:grpSpPr>
            <a:xfrm>
              <a:off x="561181" y="1241904"/>
              <a:ext cx="7609563" cy="2846388"/>
              <a:chOff x="561181" y="1241904"/>
              <a:chExt cx="7609563" cy="2846388"/>
            </a:xfrm>
          </p:grpSpPr>
          <p:pic>
            <p:nvPicPr>
              <p:cNvPr id="325" name="Google Shape;325;p15"/>
              <p:cNvPicPr preferRelativeResize="0"/>
              <p:nvPr/>
            </p:nvPicPr>
            <p:blipFill rotWithShape="1">
              <a:blip r:embed="rId4">
                <a:alphaModFix/>
              </a:blip>
              <a:srcRect b="7481" l="13681" r="19381" t="14960"/>
              <a:stretch/>
            </p:blipFill>
            <p:spPr>
              <a:xfrm>
                <a:off x="561181" y="1245079"/>
                <a:ext cx="2382838" cy="2843213"/>
              </a:xfrm>
              <a:prstGeom prst="rect">
                <a:avLst/>
              </a:prstGeom>
              <a:noFill/>
              <a:ln>
                <a:noFill/>
              </a:ln>
            </p:spPr>
          </p:pic>
          <p:pic>
            <p:nvPicPr>
              <p:cNvPr id="326" name="Google Shape;326;p15"/>
              <p:cNvPicPr preferRelativeResize="0"/>
              <p:nvPr/>
            </p:nvPicPr>
            <p:blipFill rotWithShape="1">
              <a:blip r:embed="rId5">
                <a:alphaModFix/>
              </a:blip>
              <a:srcRect b="9720" l="15378" r="19771" t="14583"/>
              <a:stretch/>
            </p:blipFill>
            <p:spPr>
              <a:xfrm>
                <a:off x="5772654" y="1241904"/>
                <a:ext cx="2398090" cy="2846388"/>
              </a:xfrm>
              <a:prstGeom prst="rect">
                <a:avLst/>
              </a:prstGeom>
              <a:noFill/>
              <a:ln>
                <a:noFill/>
              </a:ln>
            </p:spPr>
          </p:pic>
        </p:grpSp>
        <p:sp>
          <p:nvSpPr>
            <p:cNvPr id="327" name="Google Shape;327;p15"/>
            <p:cNvSpPr txBox="1"/>
            <p:nvPr/>
          </p:nvSpPr>
          <p:spPr>
            <a:xfrm>
              <a:off x="1066800" y="4830136"/>
              <a:ext cx="4668073" cy="369332"/>
            </a:xfrm>
            <a:prstGeom prst="rect">
              <a:avLst/>
            </a:prstGeom>
            <a:solidFill>
              <a:srgbClr val="7598D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Pontuação positiva para substituições prováveis</a:t>
              </a:r>
              <a:endParaRPr/>
            </a:p>
          </p:txBody>
        </p:sp>
      </p:grpSp>
      <p:grpSp>
        <p:nvGrpSpPr>
          <p:cNvPr id="328" name="Google Shape;328;p15"/>
          <p:cNvGrpSpPr/>
          <p:nvPr/>
        </p:nvGrpSpPr>
        <p:grpSpPr>
          <a:xfrm>
            <a:off x="621792" y="2357472"/>
            <a:ext cx="7504616" cy="3958673"/>
            <a:chOff x="609600" y="1241904"/>
            <a:chExt cx="7504616" cy="3958673"/>
          </a:xfrm>
        </p:grpSpPr>
        <p:pic>
          <p:nvPicPr>
            <p:cNvPr id="329" name="Google Shape;329;p15"/>
            <p:cNvPicPr preferRelativeResize="0"/>
            <p:nvPr/>
          </p:nvPicPr>
          <p:blipFill rotWithShape="1">
            <a:blip r:embed="rId6">
              <a:alphaModFix/>
            </a:blip>
            <a:srcRect b="11911" l="18422" r="22516" t="14293"/>
            <a:stretch/>
          </p:blipFill>
          <p:spPr>
            <a:xfrm>
              <a:off x="5772654" y="1241904"/>
              <a:ext cx="2341562" cy="2832100"/>
            </a:xfrm>
            <a:prstGeom prst="rect">
              <a:avLst/>
            </a:prstGeom>
            <a:noFill/>
            <a:ln>
              <a:noFill/>
            </a:ln>
          </p:spPr>
        </p:pic>
        <p:pic>
          <p:nvPicPr>
            <p:cNvPr id="330" name="Google Shape;330;p15"/>
            <p:cNvPicPr preferRelativeResize="0"/>
            <p:nvPr/>
          </p:nvPicPr>
          <p:blipFill rotWithShape="1">
            <a:blip r:embed="rId7">
              <a:alphaModFix/>
            </a:blip>
            <a:srcRect b="7481" l="13681" r="19381" t="14960"/>
            <a:stretch/>
          </p:blipFill>
          <p:spPr>
            <a:xfrm>
              <a:off x="609600" y="1295400"/>
              <a:ext cx="2382838" cy="2843213"/>
            </a:xfrm>
            <a:prstGeom prst="rect">
              <a:avLst/>
            </a:prstGeom>
            <a:noFill/>
            <a:ln>
              <a:noFill/>
            </a:ln>
          </p:spPr>
        </p:pic>
        <p:sp>
          <p:nvSpPr>
            <p:cNvPr id="331" name="Google Shape;331;p15"/>
            <p:cNvSpPr txBox="1"/>
            <p:nvPr/>
          </p:nvSpPr>
          <p:spPr>
            <a:xfrm>
              <a:off x="1072896" y="4831245"/>
              <a:ext cx="5508046" cy="36933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Pontuação negativa para substituições menos prováveis</a:t>
              </a:r>
              <a:endParaRPr/>
            </a:p>
          </p:txBody>
        </p:sp>
      </p:grpSp>
      <p:sp>
        <p:nvSpPr>
          <p:cNvPr id="332" name="Google Shape;332;p15"/>
          <p:cNvSpPr/>
          <p:nvPr/>
        </p:nvSpPr>
        <p:spPr>
          <a:xfrm>
            <a:off x="2852712" y="4675296"/>
            <a:ext cx="271488" cy="3048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6"/>
          <p:cNvSpPr txBox="1"/>
          <p:nvPr>
            <p:ph type="title"/>
          </p:nvPr>
        </p:nvSpPr>
        <p:spPr>
          <a:xfrm>
            <a:off x="304800" y="549985"/>
            <a:ext cx="8574024" cy="1024518"/>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orbel"/>
              <a:buNone/>
            </a:pPr>
            <a:r>
              <a:rPr lang="en-US" sz="4400"/>
              <a:t>Matrizes de substituição independentes da posiçã0</a:t>
            </a:r>
            <a:endParaRPr/>
          </a:p>
        </p:txBody>
      </p:sp>
      <p:sp>
        <p:nvSpPr>
          <p:cNvPr id="339" name="Google Shape;339;p16"/>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40" name="Google Shape;340;p16"/>
          <p:cNvSpPr txBox="1"/>
          <p:nvPr/>
        </p:nvSpPr>
        <p:spPr>
          <a:xfrm>
            <a:off x="304800" y="1905000"/>
            <a:ext cx="8077200" cy="4271939"/>
          </a:xfrm>
          <a:prstGeom prst="rect">
            <a:avLst/>
          </a:prstGeom>
          <a:noFill/>
          <a:ln>
            <a:noFill/>
          </a:ln>
        </p:spPr>
        <p:txBody>
          <a:bodyPr anchorCtr="0" anchor="ctr" bIns="45700" lIns="91425" spcFirstLastPara="1" rIns="91425" wrap="square" tIns="45700">
            <a:spAutoFit/>
          </a:bodyPr>
          <a:lstStyle/>
          <a:p>
            <a:pPr indent="-152400" lvl="1" marL="457200" marR="0" rtl="0" algn="l">
              <a:lnSpc>
                <a:spcPct val="120000"/>
              </a:lnSpc>
              <a:spcBef>
                <a:spcPts val="0"/>
              </a:spcBef>
              <a:spcAft>
                <a:spcPts val="0"/>
              </a:spcAft>
              <a:buClr>
                <a:schemeClr val="dk2"/>
              </a:buClr>
              <a:buSzPts val="2400"/>
              <a:buFont typeface="Arial"/>
              <a:buChar char="•"/>
            </a:pPr>
            <a:r>
              <a:rPr b="1" i="0" lang="en-US" sz="2400" u="none" cap="none" strike="noStrike">
                <a:solidFill>
                  <a:schemeClr val="dk2"/>
                </a:solidFill>
                <a:latin typeface="Arial"/>
                <a:ea typeface="Arial"/>
                <a:cs typeface="Arial"/>
                <a:sym typeface="Arial"/>
              </a:rPr>
              <a:t>Ácidos Nucleicos – Matriz de identidade</a:t>
            </a:r>
            <a:endParaRPr/>
          </a:p>
          <a:p>
            <a:pPr indent="-152400" lvl="1" marL="457200" marR="0" rtl="0" algn="l">
              <a:lnSpc>
                <a:spcPct val="120000"/>
              </a:lnSpc>
              <a:spcBef>
                <a:spcPts val="0"/>
              </a:spcBef>
              <a:spcAft>
                <a:spcPts val="0"/>
              </a:spcAft>
              <a:buClr>
                <a:schemeClr val="dk2"/>
              </a:buClr>
              <a:buSzPts val="2400"/>
              <a:buFont typeface="Arial"/>
              <a:buChar char="•"/>
            </a:pPr>
            <a:r>
              <a:rPr b="1" i="0" lang="en-US" sz="2400" u="none" cap="none" strike="noStrike">
                <a:solidFill>
                  <a:schemeClr val="dk2"/>
                </a:solidFill>
                <a:latin typeface="Arial"/>
                <a:ea typeface="Arial"/>
                <a:cs typeface="Arial"/>
                <a:sym typeface="Arial"/>
              </a:rPr>
              <a:t>Proteínas</a:t>
            </a:r>
            <a:endParaRPr b="1" i="0" sz="2400" u="none" cap="none" strike="noStrike">
              <a:solidFill>
                <a:schemeClr val="accent2"/>
              </a:solidFill>
              <a:latin typeface="Arial"/>
              <a:ea typeface="Arial"/>
              <a:cs typeface="Arial"/>
              <a:sym typeface="Arial"/>
            </a:endParaRPr>
          </a:p>
          <a:p>
            <a:pPr indent="-127000" lvl="2" marL="914400" marR="0" rtl="0" algn="l">
              <a:lnSpc>
                <a:spcPct val="110000"/>
              </a:lnSpc>
              <a:spcBef>
                <a:spcPts val="0"/>
              </a:spcBef>
              <a:spcAft>
                <a:spcPts val="0"/>
              </a:spcAft>
              <a:buClr>
                <a:srgbClr val="008000"/>
              </a:buClr>
              <a:buSzPts val="2000"/>
              <a:buFont typeface="Arial"/>
              <a:buChar char="•"/>
            </a:pPr>
            <a:r>
              <a:rPr b="1" i="0" lang="en-US" sz="2000" u="none" cap="none" strike="noStrike">
                <a:solidFill>
                  <a:srgbClr val="008000"/>
                </a:solidFill>
                <a:latin typeface="Arial"/>
                <a:ea typeface="Arial"/>
                <a:cs typeface="Arial"/>
                <a:sym typeface="Arial"/>
              </a:rPr>
              <a:t>Matrizes PAM (Percent Accepted Mutation)</a:t>
            </a:r>
            <a:endParaRPr/>
          </a:p>
          <a:p>
            <a:pPr indent="-127000" lvl="3" marL="13716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Modelo de evolução implícito</a:t>
            </a:r>
            <a:endParaRPr/>
          </a:p>
          <a:p>
            <a:pPr indent="-127000" lvl="3" marL="13716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Todas as matrizces PAM calculadas a partir de PAM1</a:t>
            </a:r>
            <a:endParaRPr/>
          </a:p>
          <a:p>
            <a:pPr indent="-127000" lvl="2" marL="914400" marR="0" rtl="0" algn="l">
              <a:lnSpc>
                <a:spcPct val="160000"/>
              </a:lnSpc>
              <a:spcBef>
                <a:spcPts val="0"/>
              </a:spcBef>
              <a:spcAft>
                <a:spcPts val="0"/>
              </a:spcAft>
              <a:buClr>
                <a:srgbClr val="008000"/>
              </a:buClr>
              <a:buSzPts val="2000"/>
              <a:buFont typeface="Arial"/>
              <a:buChar char="•"/>
            </a:pPr>
            <a:r>
              <a:rPr b="1" i="0" lang="en-US" sz="2000" u="none" cap="none" strike="noStrike">
                <a:solidFill>
                  <a:srgbClr val="008000"/>
                </a:solidFill>
                <a:latin typeface="Arial"/>
                <a:ea typeface="Arial"/>
                <a:cs typeface="Arial"/>
                <a:sym typeface="Arial"/>
              </a:rPr>
              <a:t>Matrizes BLOSUM (</a:t>
            </a:r>
            <a:r>
              <a:rPr b="1" i="0" lang="en-US" sz="2000" u="sng" cap="none" strike="noStrike">
                <a:solidFill>
                  <a:srgbClr val="008000"/>
                </a:solidFill>
                <a:latin typeface="Arial"/>
                <a:ea typeface="Arial"/>
                <a:cs typeface="Arial"/>
                <a:sym typeface="Arial"/>
              </a:rPr>
              <a:t>BLO</a:t>
            </a:r>
            <a:r>
              <a:rPr b="1" i="0" lang="en-US" sz="2000" u="none" cap="none" strike="noStrike">
                <a:solidFill>
                  <a:srgbClr val="008000"/>
                </a:solidFill>
                <a:latin typeface="Arial"/>
                <a:ea typeface="Arial"/>
                <a:cs typeface="Arial"/>
                <a:sym typeface="Arial"/>
              </a:rPr>
              <a:t>ck </a:t>
            </a:r>
            <a:r>
              <a:rPr b="1" i="0" lang="en-US" sz="2000" u="sng" cap="none" strike="noStrike">
                <a:solidFill>
                  <a:srgbClr val="008000"/>
                </a:solidFill>
                <a:latin typeface="Arial"/>
                <a:ea typeface="Arial"/>
                <a:cs typeface="Arial"/>
                <a:sym typeface="Arial"/>
              </a:rPr>
              <a:t>SU</a:t>
            </a:r>
            <a:r>
              <a:rPr b="1" i="0" lang="en-US" sz="2000" u="none" cap="none" strike="noStrike">
                <a:solidFill>
                  <a:srgbClr val="008000"/>
                </a:solidFill>
                <a:latin typeface="Arial"/>
                <a:ea typeface="Arial"/>
                <a:cs typeface="Arial"/>
                <a:sym typeface="Arial"/>
              </a:rPr>
              <a:t>bstitution </a:t>
            </a:r>
            <a:r>
              <a:rPr b="1" i="0" lang="en-US" sz="2000" u="sng" cap="none" strike="noStrike">
                <a:solidFill>
                  <a:srgbClr val="008000"/>
                </a:solidFill>
                <a:latin typeface="Arial"/>
                <a:ea typeface="Arial"/>
                <a:cs typeface="Arial"/>
                <a:sym typeface="Arial"/>
              </a:rPr>
              <a:t>M</a:t>
            </a:r>
            <a:r>
              <a:rPr b="1" i="0" lang="en-US" sz="2000" u="none" cap="none" strike="noStrike">
                <a:solidFill>
                  <a:srgbClr val="008000"/>
                </a:solidFill>
                <a:latin typeface="Arial"/>
                <a:ea typeface="Arial"/>
                <a:cs typeface="Arial"/>
                <a:sym typeface="Arial"/>
              </a:rPr>
              <a:t>atrices)</a:t>
            </a:r>
            <a:endParaRPr/>
          </a:p>
          <a:p>
            <a:pPr indent="-127000" lvl="3" marL="13716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Determinadas empiricamente a partir de alinhamentos múltiplos de blocos conservados de proteínas distantes</a:t>
            </a:r>
            <a:endParaRPr/>
          </a:p>
          <a:p>
            <a:pPr indent="-127000" lvl="3" marL="13716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O número indica o grau de identidade das sequencias que se usaram para calcular a matriz. BLOSUM 62 é a mais usada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7"/>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47" name="Google Shape;347;p17"/>
          <p:cNvSpPr/>
          <p:nvPr/>
        </p:nvSpPr>
        <p:spPr>
          <a:xfrm>
            <a:off x="444588" y="549569"/>
            <a:ext cx="835194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Matrizes de substituição independentes da posição</a:t>
            </a:r>
            <a:endParaRPr/>
          </a:p>
        </p:txBody>
      </p:sp>
      <p:pic>
        <p:nvPicPr>
          <p:cNvPr descr="BLOSUM62Matrix.png" id="348" name="Google Shape;348;p17"/>
          <p:cNvPicPr preferRelativeResize="0"/>
          <p:nvPr/>
        </p:nvPicPr>
        <p:blipFill rotWithShape="1">
          <a:blip r:embed="rId3">
            <a:alphaModFix/>
          </a:blip>
          <a:srcRect b="0" l="0" r="0" t="0"/>
          <a:stretch/>
        </p:blipFill>
        <p:spPr>
          <a:xfrm>
            <a:off x="296578" y="1836169"/>
            <a:ext cx="4406900" cy="3503927"/>
          </a:xfrm>
          <a:prstGeom prst="rect">
            <a:avLst/>
          </a:prstGeom>
          <a:noFill/>
          <a:ln>
            <a:noFill/>
          </a:ln>
        </p:spPr>
      </p:pic>
      <p:sp>
        <p:nvSpPr>
          <p:cNvPr id="349" name="Google Shape;349;p17"/>
          <p:cNvSpPr txBox="1"/>
          <p:nvPr/>
        </p:nvSpPr>
        <p:spPr>
          <a:xfrm>
            <a:off x="4946904" y="2203704"/>
            <a:ext cx="8412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Seq1</a:t>
            </a:r>
            <a:endParaRPr/>
          </a:p>
        </p:txBody>
      </p:sp>
      <p:sp>
        <p:nvSpPr>
          <p:cNvPr id="350" name="Google Shape;350;p17"/>
          <p:cNvSpPr txBox="1"/>
          <p:nvPr/>
        </p:nvSpPr>
        <p:spPr>
          <a:xfrm>
            <a:off x="4946904" y="2703576"/>
            <a:ext cx="8412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Seq2</a:t>
            </a:r>
            <a:endParaRPr/>
          </a:p>
        </p:txBody>
      </p:sp>
      <p:sp>
        <p:nvSpPr>
          <p:cNvPr id="351" name="Google Shape;351;p17"/>
          <p:cNvSpPr txBox="1"/>
          <p:nvPr/>
        </p:nvSpPr>
        <p:spPr>
          <a:xfrm>
            <a:off x="5650992" y="2065204"/>
            <a:ext cx="24444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ourier New"/>
                <a:ea typeface="Courier New"/>
                <a:cs typeface="Courier New"/>
                <a:sym typeface="Courier New"/>
              </a:rPr>
              <a:t>AREKAE</a:t>
            </a:r>
            <a:endParaRPr/>
          </a:p>
        </p:txBody>
      </p:sp>
      <p:sp>
        <p:nvSpPr>
          <p:cNvPr id="352" name="Google Shape;352;p17"/>
          <p:cNvSpPr txBox="1"/>
          <p:nvPr/>
        </p:nvSpPr>
        <p:spPr>
          <a:xfrm>
            <a:off x="5650992" y="2569056"/>
            <a:ext cx="24444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ourier New"/>
                <a:ea typeface="Courier New"/>
                <a:cs typeface="Courier New"/>
                <a:sym typeface="Courier New"/>
              </a:rPr>
              <a:t>AQDKAD</a:t>
            </a:r>
            <a:endParaRPr/>
          </a:p>
        </p:txBody>
      </p:sp>
      <p:cxnSp>
        <p:nvCxnSpPr>
          <p:cNvPr id="353" name="Google Shape;353;p17"/>
          <p:cNvCxnSpPr/>
          <p:nvPr/>
        </p:nvCxnSpPr>
        <p:spPr>
          <a:xfrm>
            <a:off x="1627632" y="2459736"/>
            <a:ext cx="4841748" cy="613172"/>
          </a:xfrm>
          <a:prstGeom prst="straightConnector1">
            <a:avLst/>
          </a:prstGeom>
          <a:noFill/>
          <a:ln cap="flat" cmpd="sng" w="25400">
            <a:solidFill>
              <a:schemeClr val="accent1"/>
            </a:solidFill>
            <a:prstDash val="solid"/>
            <a:round/>
            <a:headEnd len="sm" w="sm" type="none"/>
            <a:tailEnd len="med" w="med" type="triangle"/>
          </a:ln>
        </p:spPr>
      </p:cxnSp>
      <p:cxnSp>
        <p:nvCxnSpPr>
          <p:cNvPr id="354" name="Google Shape;354;p17"/>
          <p:cNvCxnSpPr/>
          <p:nvPr/>
        </p:nvCxnSpPr>
        <p:spPr>
          <a:xfrm flipH="1" rot="10800000">
            <a:off x="1627632" y="2203704"/>
            <a:ext cx="5596128" cy="266515"/>
          </a:xfrm>
          <a:prstGeom prst="straightConnector1">
            <a:avLst/>
          </a:prstGeom>
          <a:noFill/>
          <a:ln cap="flat" cmpd="sng" w="25400">
            <a:solidFill>
              <a:schemeClr val="accent1"/>
            </a:solidFill>
            <a:prstDash val="solid"/>
            <a:round/>
            <a:headEnd len="sm" w="sm" type="none"/>
            <a:tailEnd len="med" w="med" type="triangle"/>
          </a:ln>
        </p:spPr>
      </p:cxnSp>
      <p:pic>
        <p:nvPicPr>
          <p:cNvPr id="355" name="Google Shape;355;p17"/>
          <p:cNvPicPr preferRelativeResize="0"/>
          <p:nvPr/>
        </p:nvPicPr>
        <p:blipFill rotWithShape="1">
          <a:blip r:embed="rId4">
            <a:alphaModFix/>
          </a:blip>
          <a:srcRect b="0" l="0" r="0" t="0"/>
          <a:stretch/>
        </p:blipFill>
        <p:spPr>
          <a:xfrm>
            <a:off x="4946904" y="3917784"/>
            <a:ext cx="1223073" cy="1257719"/>
          </a:xfrm>
          <a:prstGeom prst="rect">
            <a:avLst/>
          </a:prstGeom>
          <a:noFill/>
          <a:ln>
            <a:noFill/>
          </a:ln>
        </p:spPr>
      </p:pic>
      <p:sp>
        <p:nvSpPr>
          <p:cNvPr id="356" name="Google Shape;356;p17"/>
          <p:cNvSpPr txBox="1"/>
          <p:nvPr/>
        </p:nvSpPr>
        <p:spPr>
          <a:xfrm>
            <a:off x="5010912" y="3672251"/>
            <a:ext cx="16367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Glutamina: D</a:t>
            </a:r>
            <a:endParaRPr/>
          </a:p>
        </p:txBody>
      </p:sp>
      <p:pic>
        <p:nvPicPr>
          <p:cNvPr id="357" name="Google Shape;357;p17"/>
          <p:cNvPicPr preferRelativeResize="0"/>
          <p:nvPr/>
        </p:nvPicPr>
        <p:blipFill rotWithShape="1">
          <a:blip r:embed="rId5">
            <a:alphaModFix/>
          </a:blip>
          <a:srcRect b="0" l="0" r="0" t="0"/>
          <a:stretch/>
        </p:blipFill>
        <p:spPr>
          <a:xfrm>
            <a:off x="6873240" y="3948991"/>
            <a:ext cx="1037141" cy="1226512"/>
          </a:xfrm>
          <a:prstGeom prst="rect">
            <a:avLst/>
          </a:prstGeom>
          <a:noFill/>
          <a:ln>
            <a:noFill/>
          </a:ln>
        </p:spPr>
      </p:pic>
      <p:sp>
        <p:nvSpPr>
          <p:cNvPr id="358" name="Google Shape;358;p17"/>
          <p:cNvSpPr txBox="1"/>
          <p:nvPr/>
        </p:nvSpPr>
        <p:spPr>
          <a:xfrm>
            <a:off x="6645464" y="3672251"/>
            <a:ext cx="19590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Ácido Glutámico: E</a:t>
            </a:r>
            <a:endParaRPr/>
          </a:p>
        </p:txBody>
      </p:sp>
      <p:sp>
        <p:nvSpPr>
          <p:cNvPr id="359" name="Google Shape;359;p17"/>
          <p:cNvSpPr txBox="1"/>
          <p:nvPr/>
        </p:nvSpPr>
        <p:spPr>
          <a:xfrm>
            <a:off x="296578" y="5413141"/>
            <a:ext cx="849995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Será a melhor opção sempre ter o mesmo peso, independente da posição? Pensem numa posição que muda muito, com poucas implicações na estrutura terciaria da proteína e outra posição muito conservada onde qualquer mudança faz perder a atividade da proteína.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8"/>
          <p:cNvSpPr txBox="1"/>
          <p:nvPr>
            <p:ph type="title"/>
          </p:nvPr>
        </p:nvSpPr>
        <p:spPr>
          <a:xfrm>
            <a:off x="304800" y="624840"/>
            <a:ext cx="8537448" cy="808038"/>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orbel"/>
              <a:buNone/>
            </a:pPr>
            <a:r>
              <a:rPr b="1" lang="en-US" sz="4400">
                <a:solidFill>
                  <a:schemeClr val="lt1"/>
                </a:solidFill>
              </a:rPr>
              <a:t>Matrizes de substituição </a:t>
            </a:r>
            <a:r>
              <a:rPr b="1" lang="en-US" sz="4400" u="sng">
                <a:solidFill>
                  <a:schemeClr val="lt1"/>
                </a:solidFill>
              </a:rPr>
              <a:t>dependentes</a:t>
            </a:r>
            <a:r>
              <a:rPr b="1" lang="en-US" sz="4400">
                <a:solidFill>
                  <a:schemeClr val="lt1"/>
                </a:solidFill>
              </a:rPr>
              <a:t> da posição</a:t>
            </a:r>
            <a:endParaRPr/>
          </a:p>
        </p:txBody>
      </p:sp>
      <p:sp>
        <p:nvSpPr>
          <p:cNvPr id="366" name="Google Shape;366;p18"/>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67" name="Google Shape;367;p18"/>
          <p:cNvSpPr txBox="1"/>
          <p:nvPr/>
        </p:nvSpPr>
        <p:spPr>
          <a:xfrm>
            <a:off x="304800" y="2531922"/>
            <a:ext cx="8077200" cy="2028184"/>
          </a:xfrm>
          <a:prstGeom prst="rect">
            <a:avLst/>
          </a:prstGeom>
          <a:noFill/>
          <a:ln>
            <a:noFill/>
          </a:ln>
        </p:spPr>
        <p:txBody>
          <a:bodyPr anchorCtr="0" anchor="ctr" bIns="45700" lIns="91425" spcFirstLastPara="1" rIns="91425" wrap="square" tIns="45700">
            <a:spAutoFit/>
          </a:bodyPr>
          <a:lstStyle/>
          <a:p>
            <a:pPr indent="-177800" lvl="0" marL="0" marR="0" rtl="0" algn="l">
              <a:spcBef>
                <a:spcPts val="0"/>
              </a:spcBef>
              <a:spcAft>
                <a:spcPts val="0"/>
              </a:spcAft>
              <a:buClr>
                <a:schemeClr val="dk1"/>
              </a:buClr>
              <a:buSzPts val="2800"/>
              <a:buFont typeface="Arial"/>
              <a:buChar char="•"/>
            </a:pPr>
            <a:r>
              <a:rPr b="1" lang="en-US" sz="2800">
                <a:solidFill>
                  <a:schemeClr val="dk1"/>
                </a:solidFill>
                <a:latin typeface="Arial"/>
                <a:ea typeface="Arial"/>
                <a:cs typeface="Arial"/>
                <a:sym typeface="Arial"/>
              </a:rPr>
              <a:t>Vamos  falar um pouco delas na próxima semana</a:t>
            </a:r>
            <a:endParaRPr/>
          </a:p>
          <a:p>
            <a:pPr indent="-152400" lvl="2" marL="9144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Position-Specific Iterated (</a:t>
            </a:r>
            <a:r>
              <a:rPr b="1" i="0" lang="en-US" sz="2400" u="none" cap="none" strike="noStrike">
                <a:solidFill>
                  <a:schemeClr val="dk1"/>
                </a:solidFill>
                <a:latin typeface="Arial"/>
                <a:ea typeface="Arial"/>
                <a:cs typeface="Arial"/>
                <a:sym typeface="Arial"/>
              </a:rPr>
              <a:t>PSI-BLAST)</a:t>
            </a:r>
            <a:endParaRPr/>
          </a:p>
          <a:p>
            <a:pPr indent="-152400" lvl="2" marL="9144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Reverse Position-Specific Iterated (</a:t>
            </a:r>
            <a:r>
              <a:rPr b="1" i="0" lang="en-US" sz="2400" u="none" cap="none" strike="noStrike">
                <a:solidFill>
                  <a:schemeClr val="dk1"/>
                </a:solidFill>
                <a:latin typeface="Arial"/>
                <a:ea typeface="Arial"/>
                <a:cs typeface="Arial"/>
                <a:sym typeface="Arial"/>
              </a:rPr>
              <a:t>RPS-BLAST)</a:t>
            </a:r>
            <a:endParaRPr/>
          </a:p>
          <a:p>
            <a:pPr indent="0" lvl="1" marL="457200" marR="0" rtl="0" algn="l">
              <a:lnSpc>
                <a:spcPct val="120000"/>
              </a:lnSpc>
              <a:spcBef>
                <a:spcPts val="0"/>
              </a:spcBef>
              <a:spcAft>
                <a:spcPts val="0"/>
              </a:spcAft>
              <a:buClr>
                <a:schemeClr val="dk1"/>
              </a:buClr>
              <a:buSzPts val="2000"/>
              <a:buFont typeface="Calibri"/>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9"/>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74" name="Google Shape;374;p19"/>
          <p:cNvSpPr/>
          <p:nvPr/>
        </p:nvSpPr>
        <p:spPr>
          <a:xfrm>
            <a:off x="5013325" y="5208005"/>
            <a:ext cx="2682875"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Open gap penalty</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Extension gap penalty</a:t>
            </a:r>
            <a:endParaRPr/>
          </a:p>
        </p:txBody>
      </p:sp>
      <p:pic>
        <p:nvPicPr>
          <p:cNvPr descr="matrices" id="375" name="Google Shape;375;p19"/>
          <p:cNvPicPr preferRelativeResize="0"/>
          <p:nvPr/>
        </p:nvPicPr>
        <p:blipFill rotWithShape="1">
          <a:blip r:embed="rId3">
            <a:alphaModFix/>
          </a:blip>
          <a:srcRect b="0" l="0" r="0" t="0"/>
          <a:stretch/>
        </p:blipFill>
        <p:spPr>
          <a:xfrm>
            <a:off x="3733800" y="2209800"/>
            <a:ext cx="3429000" cy="646113"/>
          </a:xfrm>
          <a:prstGeom prst="rect">
            <a:avLst/>
          </a:prstGeom>
          <a:noFill/>
          <a:ln>
            <a:noFill/>
          </a:ln>
        </p:spPr>
      </p:pic>
      <p:sp>
        <p:nvSpPr>
          <p:cNvPr id="376" name="Google Shape;376;p19"/>
          <p:cNvSpPr txBox="1"/>
          <p:nvPr/>
        </p:nvSpPr>
        <p:spPr>
          <a:xfrm>
            <a:off x="3733800" y="3535046"/>
            <a:ext cx="3660654"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Além da matriz de substituição, a pontuação do alinhamento depende dois custos associados a inserção dos ‘gaps’ :</a:t>
            </a:r>
            <a:endParaRPr/>
          </a:p>
        </p:txBody>
      </p:sp>
      <p:grpSp>
        <p:nvGrpSpPr>
          <p:cNvPr id="377" name="Google Shape;377;p19"/>
          <p:cNvGrpSpPr/>
          <p:nvPr/>
        </p:nvGrpSpPr>
        <p:grpSpPr>
          <a:xfrm>
            <a:off x="914400" y="3124200"/>
            <a:ext cx="2735275" cy="3221950"/>
            <a:chOff x="914400" y="3124200"/>
            <a:chExt cx="2735275" cy="3221950"/>
          </a:xfrm>
        </p:grpSpPr>
        <p:pic>
          <p:nvPicPr>
            <p:cNvPr descr="Blosum62" id="378" name="Google Shape;378;p19"/>
            <p:cNvPicPr preferRelativeResize="0"/>
            <p:nvPr/>
          </p:nvPicPr>
          <p:blipFill rotWithShape="1">
            <a:blip r:embed="rId4">
              <a:alphaModFix/>
            </a:blip>
            <a:srcRect b="0" l="0" r="0" t="0"/>
            <a:stretch/>
          </p:blipFill>
          <p:spPr>
            <a:xfrm>
              <a:off x="914400" y="3124200"/>
              <a:ext cx="2582863" cy="2590800"/>
            </a:xfrm>
            <a:prstGeom prst="rect">
              <a:avLst/>
            </a:prstGeom>
            <a:noFill/>
            <a:ln>
              <a:noFill/>
            </a:ln>
          </p:spPr>
        </p:pic>
        <p:sp>
          <p:nvSpPr>
            <p:cNvPr id="379" name="Google Shape;379;p19"/>
            <p:cNvSpPr txBox="1"/>
            <p:nvPr/>
          </p:nvSpPr>
          <p:spPr>
            <a:xfrm>
              <a:off x="1529275" y="5853550"/>
              <a:ext cx="2120400" cy="492600"/>
            </a:xfrm>
            <a:prstGeom prst="rect">
              <a:avLst/>
            </a:prstGeom>
            <a:gradFill>
              <a:gsLst>
                <a:gs pos="0">
                  <a:srgbClr val="FF500E"/>
                </a:gs>
                <a:gs pos="100000">
                  <a:srgbClr val="FF5A00"/>
                </a:gs>
              </a:gsLst>
              <a:lin ang="16200000" scaled="0"/>
            </a:gradFill>
            <a:ln cap="flat" cmpd="sng" w="12700">
              <a:solidFill>
                <a:srgbClr val="FF62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2600">
                  <a:solidFill>
                    <a:schemeClr val="lt1"/>
                  </a:solidFill>
                  <a:latin typeface="Calibri"/>
                  <a:ea typeface="Calibri"/>
                  <a:cs typeface="Calibri"/>
                  <a:sym typeface="Calibri"/>
                </a:rPr>
                <a:t>Qual delas?</a:t>
              </a:r>
              <a:endParaRPr sz="2600">
                <a:solidFill>
                  <a:schemeClr val="lt1"/>
                </a:solidFill>
                <a:latin typeface="Calibri"/>
                <a:ea typeface="Calibri"/>
                <a:cs typeface="Calibri"/>
                <a:sym typeface="Calibri"/>
              </a:endParaRPr>
            </a:p>
          </p:txBody>
        </p:sp>
      </p:grpSp>
      <p:grpSp>
        <p:nvGrpSpPr>
          <p:cNvPr id="380" name="Google Shape;380;p19"/>
          <p:cNvGrpSpPr/>
          <p:nvPr/>
        </p:nvGrpSpPr>
        <p:grpSpPr>
          <a:xfrm>
            <a:off x="914400" y="1923871"/>
            <a:ext cx="2482850" cy="1200329"/>
            <a:chOff x="914400" y="1923871"/>
            <a:chExt cx="2482850" cy="1200329"/>
          </a:xfrm>
        </p:grpSpPr>
        <p:pic>
          <p:nvPicPr>
            <p:cNvPr descr="Algn_example.png" id="381" name="Google Shape;381;p19"/>
            <p:cNvPicPr preferRelativeResize="0"/>
            <p:nvPr/>
          </p:nvPicPr>
          <p:blipFill rotWithShape="1">
            <a:blip r:embed="rId5">
              <a:alphaModFix/>
            </a:blip>
            <a:srcRect b="0" l="0" r="0" t="0"/>
            <a:stretch/>
          </p:blipFill>
          <p:spPr>
            <a:xfrm>
              <a:off x="914400" y="1961788"/>
              <a:ext cx="2482850" cy="946732"/>
            </a:xfrm>
            <a:prstGeom prst="rect">
              <a:avLst/>
            </a:prstGeom>
            <a:noFill/>
            <a:ln>
              <a:noFill/>
            </a:ln>
          </p:spPr>
        </p:pic>
        <p:sp>
          <p:nvSpPr>
            <p:cNvPr id="382" name="Google Shape;382;p19"/>
            <p:cNvSpPr txBox="1"/>
            <p:nvPr/>
          </p:nvSpPr>
          <p:spPr>
            <a:xfrm>
              <a:off x="1910447" y="1923871"/>
              <a:ext cx="6463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chemeClr val="dk1"/>
                  </a:solidFill>
                  <a:latin typeface="Calibri"/>
                  <a:ea typeface="Calibri"/>
                  <a:cs typeface="Calibri"/>
                  <a:sym typeface="Calibri"/>
                </a:rPr>
                <a:t>?</a:t>
              </a:r>
              <a:endParaRPr/>
            </a:p>
          </p:txBody>
        </p:sp>
      </p:grpSp>
      <p:sp>
        <p:nvSpPr>
          <p:cNvPr id="383" name="Google Shape;383;p19"/>
          <p:cNvSpPr txBox="1"/>
          <p:nvPr>
            <p:ph type="title"/>
          </p:nvPr>
        </p:nvSpPr>
        <p:spPr>
          <a:xfrm>
            <a:off x="533400" y="55294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0"/>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390" name="Google Shape;390;p20"/>
          <p:cNvSpPr/>
          <p:nvPr/>
        </p:nvSpPr>
        <p:spPr>
          <a:xfrm>
            <a:off x="1037874" y="1907885"/>
            <a:ext cx="6508578" cy="4154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100">
                <a:solidFill>
                  <a:schemeClr val="dk1"/>
                </a:solidFill>
                <a:latin typeface="Calibri"/>
                <a:ea typeface="Calibri"/>
                <a:cs typeface="Calibri"/>
                <a:sym typeface="Calibri"/>
              </a:rPr>
              <a:t>¿Como escolher o alinhamento com a melhor pontuação?</a:t>
            </a:r>
            <a:endParaRPr/>
          </a:p>
        </p:txBody>
      </p:sp>
      <p:grpSp>
        <p:nvGrpSpPr>
          <p:cNvPr id="391" name="Google Shape;391;p20"/>
          <p:cNvGrpSpPr/>
          <p:nvPr/>
        </p:nvGrpSpPr>
        <p:grpSpPr>
          <a:xfrm>
            <a:off x="1467608" y="2728646"/>
            <a:ext cx="4967897" cy="634887"/>
            <a:chOff x="1524000" y="3006563"/>
            <a:chExt cx="4967897" cy="634887"/>
          </a:xfrm>
        </p:grpSpPr>
        <p:sp>
          <p:nvSpPr>
            <p:cNvPr id="392" name="Google Shape;392;p20"/>
            <p:cNvSpPr txBox="1"/>
            <p:nvPr/>
          </p:nvSpPr>
          <p:spPr>
            <a:xfrm>
              <a:off x="1905000" y="3124200"/>
              <a:ext cx="458689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¿Fazer todos os alinhamentos possíveis?</a:t>
              </a:r>
              <a:endParaRPr/>
            </a:p>
          </p:txBody>
        </p:sp>
        <p:pic>
          <p:nvPicPr>
            <p:cNvPr descr="question_clipart.gif" id="393" name="Google Shape;393;p20"/>
            <p:cNvPicPr preferRelativeResize="0"/>
            <p:nvPr/>
          </p:nvPicPr>
          <p:blipFill rotWithShape="1">
            <a:blip r:embed="rId3">
              <a:alphaModFix/>
            </a:blip>
            <a:srcRect b="0" l="0" r="0" t="0"/>
            <a:stretch/>
          </p:blipFill>
          <p:spPr>
            <a:xfrm flipH="1">
              <a:off x="1524000" y="3006563"/>
              <a:ext cx="261039" cy="634887"/>
            </a:xfrm>
            <a:prstGeom prst="rect">
              <a:avLst/>
            </a:prstGeom>
            <a:noFill/>
            <a:ln>
              <a:noFill/>
            </a:ln>
          </p:spPr>
        </p:pic>
      </p:grpSp>
      <p:sp>
        <p:nvSpPr>
          <p:cNvPr id="394" name="Google Shape;394;p20"/>
          <p:cNvSpPr txBox="1"/>
          <p:nvPr/>
        </p:nvSpPr>
        <p:spPr>
          <a:xfrm>
            <a:off x="6781800" y="2667000"/>
            <a:ext cx="1171859"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00">
                <a:solidFill>
                  <a:schemeClr val="dk1"/>
                </a:solidFill>
                <a:latin typeface="Calibri"/>
                <a:ea typeface="Calibri"/>
                <a:cs typeface="Calibri"/>
                <a:sym typeface="Calibri"/>
              </a:rPr>
              <a:t>NÃO!</a:t>
            </a:r>
            <a:endParaRPr/>
          </a:p>
        </p:txBody>
      </p:sp>
      <p:sp>
        <p:nvSpPr>
          <p:cNvPr id="395" name="Google Shape;395;p20"/>
          <p:cNvSpPr txBox="1"/>
          <p:nvPr/>
        </p:nvSpPr>
        <p:spPr>
          <a:xfrm>
            <a:off x="1300584" y="3911024"/>
            <a:ext cx="48516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Usar programação dinâmica</a:t>
            </a:r>
            <a:endParaRPr/>
          </a:p>
        </p:txBody>
      </p:sp>
      <p:sp>
        <p:nvSpPr>
          <p:cNvPr id="396" name="Google Shape;396;p20"/>
          <p:cNvSpPr txBox="1"/>
          <p:nvPr/>
        </p:nvSpPr>
        <p:spPr>
          <a:xfrm>
            <a:off x="2590800" y="5891675"/>
            <a:ext cx="33024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100">
                <a:solidFill>
                  <a:srgbClr val="FF0000"/>
                </a:solidFill>
                <a:latin typeface="Calibri"/>
                <a:ea typeface="Calibri"/>
                <a:cs typeface="Calibri"/>
                <a:sym typeface="Calibri"/>
              </a:rPr>
              <a:t>global ou local?</a:t>
            </a:r>
            <a:endParaRPr/>
          </a:p>
        </p:txBody>
      </p:sp>
      <p:sp>
        <p:nvSpPr>
          <p:cNvPr id="397" name="Google Shape;397;p20"/>
          <p:cNvSpPr txBox="1"/>
          <p:nvPr/>
        </p:nvSpPr>
        <p:spPr>
          <a:xfrm>
            <a:off x="304800" y="4901624"/>
            <a:ext cx="8382000"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¿Qual tipo de alinhamento quer fazer?</a:t>
            </a:r>
            <a:endParaRPr/>
          </a:p>
        </p:txBody>
      </p:sp>
      <p:sp>
        <p:nvSpPr>
          <p:cNvPr id="398" name="Google Shape;398;p20"/>
          <p:cNvSpPr txBox="1"/>
          <p:nvPr/>
        </p:nvSpPr>
        <p:spPr>
          <a:xfrm>
            <a:off x="474849" y="756230"/>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3200"/>
              <a:buFont typeface="Corbel"/>
              <a:buNone/>
            </a:pPr>
            <a:r>
              <a:rPr lang="en-US" sz="3200">
                <a:solidFill>
                  <a:schemeClr val="lt1"/>
                </a:solidFill>
                <a:latin typeface="Corbel"/>
                <a:ea typeface="Corbel"/>
                <a:cs typeface="Corbel"/>
                <a:sym typeface="Corbel"/>
              </a:rPr>
              <a:t>Alinhamento de sequências – Similaridade</a:t>
            </a:r>
            <a:endParaRPr sz="32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Dúvidas</a:t>
            </a:r>
            <a:endParaRPr/>
          </a:p>
        </p:txBody>
      </p:sp>
      <p:sp>
        <p:nvSpPr>
          <p:cNvPr id="187" name="Google Shape;187;p3"/>
          <p:cNvSpPr txBox="1"/>
          <p:nvPr>
            <p:ph idx="1" type="body"/>
          </p:nvPr>
        </p:nvSpPr>
        <p:spPr>
          <a:xfrm>
            <a:off x="756744" y="1872445"/>
            <a:ext cx="7076747" cy="3992563"/>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4860"/>
              <a:buChar char="🡽"/>
            </a:pPr>
            <a:r>
              <a:rPr lang="en-US" sz="5400"/>
              <a:t>Postar as dúvidas no slack</a:t>
            </a:r>
            <a:endParaRPr/>
          </a:p>
        </p:txBody>
      </p:sp>
      <p:sp>
        <p:nvSpPr>
          <p:cNvPr id="188" name="Google Shape;188;p3"/>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1"/>
          <p:cNvSpPr txBox="1"/>
          <p:nvPr>
            <p:ph type="title"/>
          </p:nvPr>
        </p:nvSpPr>
        <p:spPr>
          <a:xfrm>
            <a:off x="457200" y="662781"/>
            <a:ext cx="8077200" cy="808038"/>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Alinhamentos: Global y local</a:t>
            </a:r>
            <a:endParaRPr/>
          </a:p>
        </p:txBody>
      </p:sp>
      <p:sp>
        <p:nvSpPr>
          <p:cNvPr id="405" name="Google Shape;405;p21"/>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grpSp>
        <p:nvGrpSpPr>
          <p:cNvPr id="406" name="Google Shape;406;p21"/>
          <p:cNvGrpSpPr/>
          <p:nvPr/>
        </p:nvGrpSpPr>
        <p:grpSpPr>
          <a:xfrm>
            <a:off x="1261193" y="1815524"/>
            <a:ext cx="6282607" cy="1537276"/>
            <a:chOff x="1261193" y="1815524"/>
            <a:chExt cx="6282607" cy="1537276"/>
          </a:xfrm>
        </p:grpSpPr>
        <p:sp>
          <p:nvSpPr>
            <p:cNvPr id="407" name="Google Shape;407;p21"/>
            <p:cNvSpPr txBox="1"/>
            <p:nvPr/>
          </p:nvSpPr>
          <p:spPr>
            <a:xfrm>
              <a:off x="1261193" y="1815524"/>
              <a:ext cx="1423988"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Global</a:t>
              </a:r>
              <a:endParaRPr/>
            </a:p>
          </p:txBody>
        </p:sp>
        <p:sp>
          <p:nvSpPr>
            <p:cNvPr id="408" name="Google Shape;408;p21"/>
            <p:cNvSpPr/>
            <p:nvPr/>
          </p:nvSpPr>
          <p:spPr>
            <a:xfrm>
              <a:off x="2590800" y="2319920"/>
              <a:ext cx="4724400" cy="347080"/>
            </a:xfrm>
            <a:prstGeom prst="roundRect">
              <a:avLst>
                <a:gd fmla="val 16667" name="adj"/>
              </a:avLst>
            </a:prstGeom>
            <a:gradFill>
              <a:gsLst>
                <a:gs pos="0">
                  <a:srgbClr val="8DC61A"/>
                </a:gs>
                <a:gs pos="100000">
                  <a:srgbClr val="ACF700"/>
                </a:gs>
              </a:gsLst>
              <a:lin ang="16200000" scaled="0"/>
            </a:gra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1"/>
            <p:cNvSpPr/>
            <p:nvPr/>
          </p:nvSpPr>
          <p:spPr>
            <a:xfrm>
              <a:off x="2438400" y="3048000"/>
              <a:ext cx="5105400" cy="304800"/>
            </a:xfrm>
            <a:prstGeom prst="roundRect">
              <a:avLst>
                <a:gd fmla="val 16667" name="adj"/>
              </a:avLst>
            </a:prstGeom>
            <a:gradFill>
              <a:gsLst>
                <a:gs pos="0">
                  <a:srgbClr val="FD8E16"/>
                </a:gs>
                <a:gs pos="100000">
                  <a:srgbClr val="FFA800"/>
                </a:gs>
              </a:gsLst>
              <a:lin ang="16200000" scaled="0"/>
            </a:gradFill>
            <a:ln cap="flat" cmpd="sng" w="12700">
              <a:solidFill>
                <a:srgbClr val="FD9C1B"/>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0" name="Google Shape;410;p21"/>
          <p:cNvGrpSpPr/>
          <p:nvPr/>
        </p:nvGrpSpPr>
        <p:grpSpPr>
          <a:xfrm>
            <a:off x="2438400" y="2667000"/>
            <a:ext cx="5105400" cy="381000"/>
            <a:chOff x="2438400" y="2667000"/>
            <a:chExt cx="5105400" cy="381000"/>
          </a:xfrm>
        </p:grpSpPr>
        <p:cxnSp>
          <p:nvCxnSpPr>
            <p:cNvPr id="411" name="Google Shape;411;p21"/>
            <p:cNvCxnSpPr/>
            <p:nvPr/>
          </p:nvCxnSpPr>
          <p:spPr>
            <a:xfrm rot="5400000">
              <a:off x="2324100" y="2781300"/>
              <a:ext cx="381000" cy="152400"/>
            </a:xfrm>
            <a:prstGeom prst="straightConnector1">
              <a:avLst/>
            </a:prstGeom>
            <a:noFill/>
            <a:ln cap="flat" cmpd="sng" w="25400">
              <a:solidFill>
                <a:schemeClr val="dk1"/>
              </a:solidFill>
              <a:prstDash val="dot"/>
              <a:round/>
              <a:headEnd len="sm" w="sm" type="none"/>
              <a:tailEnd len="sm" w="sm" type="none"/>
            </a:ln>
          </p:spPr>
        </p:cxnSp>
        <p:cxnSp>
          <p:nvCxnSpPr>
            <p:cNvPr id="412" name="Google Shape;412;p21"/>
            <p:cNvCxnSpPr/>
            <p:nvPr/>
          </p:nvCxnSpPr>
          <p:spPr>
            <a:xfrm flipH="1" rot="-5400000">
              <a:off x="7239000" y="2743200"/>
              <a:ext cx="381000" cy="228600"/>
            </a:xfrm>
            <a:prstGeom prst="straightConnector1">
              <a:avLst/>
            </a:prstGeom>
            <a:noFill/>
            <a:ln cap="flat" cmpd="sng" w="25400">
              <a:solidFill>
                <a:schemeClr val="dk1"/>
              </a:solidFill>
              <a:prstDash val="dot"/>
              <a:round/>
              <a:headEnd len="sm" w="sm" type="none"/>
              <a:tailEnd len="sm" w="sm" type="none"/>
            </a:ln>
          </p:spPr>
        </p:cxnSp>
      </p:grpSp>
      <p:grpSp>
        <p:nvGrpSpPr>
          <p:cNvPr id="413" name="Google Shape;413;p21"/>
          <p:cNvGrpSpPr/>
          <p:nvPr/>
        </p:nvGrpSpPr>
        <p:grpSpPr>
          <a:xfrm>
            <a:off x="1371600" y="4325944"/>
            <a:ext cx="6172200" cy="1617656"/>
            <a:chOff x="1371600" y="4325944"/>
            <a:chExt cx="6172200" cy="1617656"/>
          </a:xfrm>
        </p:grpSpPr>
        <p:sp>
          <p:nvSpPr>
            <p:cNvPr id="414" name="Google Shape;414;p21"/>
            <p:cNvSpPr txBox="1"/>
            <p:nvPr/>
          </p:nvSpPr>
          <p:spPr>
            <a:xfrm>
              <a:off x="1371600" y="4325944"/>
              <a:ext cx="1203174"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Local</a:t>
              </a:r>
              <a:endParaRPr/>
            </a:p>
          </p:txBody>
        </p:sp>
        <p:sp>
          <p:nvSpPr>
            <p:cNvPr id="415" name="Google Shape;415;p21"/>
            <p:cNvSpPr/>
            <p:nvPr/>
          </p:nvSpPr>
          <p:spPr>
            <a:xfrm>
              <a:off x="2590800" y="4910720"/>
              <a:ext cx="4724400" cy="347080"/>
            </a:xfrm>
            <a:prstGeom prst="roundRect">
              <a:avLst>
                <a:gd fmla="val 16667" name="adj"/>
              </a:avLst>
            </a:prstGeom>
            <a:gradFill>
              <a:gsLst>
                <a:gs pos="0">
                  <a:srgbClr val="8DC61A"/>
                </a:gs>
                <a:gs pos="100000">
                  <a:srgbClr val="ACF700"/>
                </a:gs>
              </a:gsLst>
              <a:lin ang="16200000" scaled="0"/>
            </a:gra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1"/>
            <p:cNvSpPr/>
            <p:nvPr/>
          </p:nvSpPr>
          <p:spPr>
            <a:xfrm>
              <a:off x="2438400" y="5638800"/>
              <a:ext cx="5105400" cy="304800"/>
            </a:xfrm>
            <a:prstGeom prst="roundRect">
              <a:avLst>
                <a:gd fmla="val 16667" name="adj"/>
              </a:avLst>
            </a:prstGeom>
            <a:gradFill>
              <a:gsLst>
                <a:gs pos="0">
                  <a:srgbClr val="FD8E16"/>
                </a:gs>
                <a:gs pos="100000">
                  <a:srgbClr val="FFA800"/>
                </a:gs>
              </a:gsLst>
              <a:lin ang="16200000" scaled="0"/>
            </a:gradFill>
            <a:ln cap="flat" cmpd="sng" w="12700">
              <a:solidFill>
                <a:srgbClr val="FD9C1B"/>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7" name="Google Shape;417;p21"/>
          <p:cNvGrpSpPr/>
          <p:nvPr/>
        </p:nvGrpSpPr>
        <p:grpSpPr>
          <a:xfrm>
            <a:off x="3810000" y="4910720"/>
            <a:ext cx="1295400" cy="1032880"/>
            <a:chOff x="3810000" y="4910720"/>
            <a:chExt cx="1295400" cy="1032880"/>
          </a:xfrm>
        </p:grpSpPr>
        <p:cxnSp>
          <p:nvCxnSpPr>
            <p:cNvPr id="418" name="Google Shape;418;p21"/>
            <p:cNvCxnSpPr/>
            <p:nvPr/>
          </p:nvCxnSpPr>
          <p:spPr>
            <a:xfrm rot="5400000">
              <a:off x="3695700" y="5372100"/>
              <a:ext cx="381000" cy="152400"/>
            </a:xfrm>
            <a:prstGeom prst="straightConnector1">
              <a:avLst/>
            </a:prstGeom>
            <a:noFill/>
            <a:ln cap="flat" cmpd="sng" w="25400">
              <a:solidFill>
                <a:schemeClr val="dk1"/>
              </a:solidFill>
              <a:prstDash val="dot"/>
              <a:round/>
              <a:headEnd len="sm" w="sm" type="none"/>
              <a:tailEnd len="sm" w="sm" type="none"/>
            </a:ln>
          </p:spPr>
        </p:cxnSp>
        <p:cxnSp>
          <p:nvCxnSpPr>
            <p:cNvPr id="419" name="Google Shape;419;p21"/>
            <p:cNvCxnSpPr/>
            <p:nvPr/>
          </p:nvCxnSpPr>
          <p:spPr>
            <a:xfrm rot="5400000">
              <a:off x="4838700" y="5372100"/>
              <a:ext cx="381000" cy="152400"/>
            </a:xfrm>
            <a:prstGeom prst="straightConnector1">
              <a:avLst/>
            </a:prstGeom>
            <a:noFill/>
            <a:ln cap="flat" cmpd="sng" w="25400">
              <a:solidFill>
                <a:schemeClr val="dk1"/>
              </a:solidFill>
              <a:prstDash val="dot"/>
              <a:round/>
              <a:headEnd len="sm" w="sm" type="none"/>
              <a:tailEnd len="sm" w="sm" type="none"/>
            </a:ln>
          </p:spPr>
        </p:cxnSp>
        <p:sp>
          <p:nvSpPr>
            <p:cNvPr id="420" name="Google Shape;420;p21"/>
            <p:cNvSpPr/>
            <p:nvPr/>
          </p:nvSpPr>
          <p:spPr>
            <a:xfrm>
              <a:off x="3962400" y="4910720"/>
              <a:ext cx="1143000" cy="347080"/>
            </a:xfrm>
            <a:prstGeom prst="rect">
              <a:avLst/>
            </a:prstGeom>
            <a:gradFill>
              <a:gsLst>
                <a:gs pos="0">
                  <a:srgbClr val="888C58"/>
                </a:gs>
                <a:gs pos="100000">
                  <a:srgbClr val="999F5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3810000" y="5638800"/>
              <a:ext cx="1143000" cy="304800"/>
            </a:xfrm>
            <a:prstGeom prst="rect">
              <a:avLst/>
            </a:prstGeom>
            <a:gradFill>
              <a:gsLst>
                <a:gs pos="0">
                  <a:srgbClr val="888C58"/>
                </a:gs>
                <a:gs pos="100000">
                  <a:srgbClr val="999F5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2"/>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rPr lang="en-US"/>
              <a:t>Alinhamentos: Programação dinâmica</a:t>
            </a:r>
            <a:endParaRPr/>
          </a:p>
        </p:txBody>
      </p:sp>
      <p:sp>
        <p:nvSpPr>
          <p:cNvPr id="428" name="Google Shape;428;p22"/>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lnSpcReduction="10000"/>
          </a:bodyPr>
          <a:lstStyle/>
          <a:p>
            <a:pPr indent="-454025" lvl="0" marL="454025" rtl="0" algn="l">
              <a:spcBef>
                <a:spcPts val="0"/>
              </a:spcBef>
              <a:spcAft>
                <a:spcPts val="0"/>
              </a:spcAft>
              <a:buSzPts val="2160"/>
              <a:buChar char="🡽"/>
            </a:pPr>
            <a:r>
              <a:rPr lang="en-US"/>
              <a:t>Consiste em decompor o problema em subcondutos e usar a solução dos subcontratos para obter a solução para o problema original. Sub-problemas têm que ser sobrepostos</a:t>
            </a:r>
            <a:endParaRPr/>
          </a:p>
          <a:p>
            <a:pPr indent="-454025" lvl="0" marL="454025" rtl="0" algn="l">
              <a:spcBef>
                <a:spcPts val="2000"/>
              </a:spcBef>
              <a:spcAft>
                <a:spcPts val="0"/>
              </a:spcAft>
              <a:buSzPts val="2160"/>
              <a:buChar char="🡽"/>
            </a:pPr>
            <a:r>
              <a:rPr lang="en-US"/>
              <a:t>O algoritmo encontra o alinhamento ideal dada a matriz de substituição e os custos de lacuna.</a:t>
            </a:r>
            <a:endParaRPr/>
          </a:p>
          <a:p>
            <a:pPr indent="-454025" lvl="0" marL="454025" rtl="0" algn="l">
              <a:spcBef>
                <a:spcPts val="2000"/>
              </a:spcBef>
              <a:spcAft>
                <a:spcPts val="0"/>
              </a:spcAft>
              <a:buSzPts val="2160"/>
              <a:buChar char="🡽"/>
            </a:pPr>
            <a:r>
              <a:rPr lang="en-US"/>
              <a:t>Este algoritmo, com pequenas modificações, é amplamente utilizado na análise de sequências.</a:t>
            </a:r>
            <a:endParaRPr/>
          </a:p>
          <a:p>
            <a:pPr indent="-316865" lvl="0" marL="454025" rtl="0" algn="l">
              <a:spcBef>
                <a:spcPts val="2000"/>
              </a:spcBef>
              <a:spcAft>
                <a:spcPts val="0"/>
              </a:spcAft>
              <a:buSzPts val="2160"/>
              <a:buNone/>
            </a:pPr>
            <a:r>
              <a:t/>
            </a:r>
            <a:endParaRPr/>
          </a:p>
        </p:txBody>
      </p:sp>
      <p:sp>
        <p:nvSpPr>
          <p:cNvPr id="429" name="Google Shape;429;p22"/>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3"/>
          <p:cNvSpPr txBox="1"/>
          <p:nvPr>
            <p:ph type="title"/>
          </p:nvPr>
        </p:nvSpPr>
        <p:spPr>
          <a:xfrm>
            <a:off x="457200" y="304800"/>
            <a:ext cx="8077200" cy="808038"/>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Alinhamentos: Programação dinâmica</a:t>
            </a:r>
            <a:endParaRPr/>
          </a:p>
        </p:txBody>
      </p:sp>
      <p:sp>
        <p:nvSpPr>
          <p:cNvPr id="436" name="Google Shape;436;p23"/>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grpSp>
        <p:nvGrpSpPr>
          <p:cNvPr id="437" name="Google Shape;437;p23"/>
          <p:cNvGrpSpPr/>
          <p:nvPr/>
        </p:nvGrpSpPr>
        <p:grpSpPr>
          <a:xfrm>
            <a:off x="609600" y="5867400"/>
            <a:ext cx="4370925" cy="584775"/>
            <a:chOff x="838200" y="1735144"/>
            <a:chExt cx="4370925" cy="584775"/>
          </a:xfrm>
        </p:grpSpPr>
        <p:sp>
          <p:nvSpPr>
            <p:cNvPr id="438" name="Google Shape;438;p23"/>
            <p:cNvSpPr txBox="1"/>
            <p:nvPr/>
          </p:nvSpPr>
          <p:spPr>
            <a:xfrm>
              <a:off x="838200" y="1735144"/>
              <a:ext cx="10356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Local</a:t>
              </a:r>
              <a:endParaRPr/>
            </a:p>
          </p:txBody>
        </p:sp>
        <p:sp>
          <p:nvSpPr>
            <p:cNvPr id="439" name="Google Shape;439;p23"/>
            <p:cNvSpPr txBox="1"/>
            <p:nvPr/>
          </p:nvSpPr>
          <p:spPr>
            <a:xfrm>
              <a:off x="2145273" y="1828800"/>
              <a:ext cx="30638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Algoritmo de Smith-Waterman</a:t>
              </a:r>
              <a:endParaRPr sz="1800">
                <a:solidFill>
                  <a:schemeClr val="dk1"/>
                </a:solidFill>
                <a:latin typeface="Calibri"/>
                <a:ea typeface="Calibri"/>
                <a:cs typeface="Calibri"/>
                <a:sym typeface="Calibri"/>
              </a:endParaRPr>
            </a:p>
          </p:txBody>
        </p:sp>
      </p:grpSp>
      <p:grpSp>
        <p:nvGrpSpPr>
          <p:cNvPr id="440" name="Google Shape;440;p23"/>
          <p:cNvGrpSpPr/>
          <p:nvPr/>
        </p:nvGrpSpPr>
        <p:grpSpPr>
          <a:xfrm>
            <a:off x="609600" y="5334000"/>
            <a:ext cx="4815710" cy="584775"/>
            <a:chOff x="1447800" y="2539424"/>
            <a:chExt cx="4815710" cy="584775"/>
          </a:xfrm>
        </p:grpSpPr>
        <p:sp>
          <p:nvSpPr>
            <p:cNvPr id="441" name="Google Shape;441;p23"/>
            <p:cNvSpPr txBox="1"/>
            <p:nvPr/>
          </p:nvSpPr>
          <p:spPr>
            <a:xfrm>
              <a:off x="2895600" y="2678668"/>
              <a:ext cx="33679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Algoritmo de Needleman-Wunsch</a:t>
              </a:r>
              <a:endParaRPr sz="1800">
                <a:solidFill>
                  <a:schemeClr val="dk1"/>
                </a:solidFill>
                <a:latin typeface="Calibri"/>
                <a:ea typeface="Calibri"/>
                <a:cs typeface="Calibri"/>
                <a:sym typeface="Calibri"/>
              </a:endParaRPr>
            </a:p>
          </p:txBody>
        </p:sp>
        <p:sp>
          <p:nvSpPr>
            <p:cNvPr id="442" name="Google Shape;442;p23"/>
            <p:cNvSpPr txBox="1"/>
            <p:nvPr/>
          </p:nvSpPr>
          <p:spPr>
            <a:xfrm>
              <a:off x="1447800" y="2539424"/>
              <a:ext cx="126348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Global</a:t>
              </a:r>
              <a:endParaRPr/>
            </a:p>
          </p:txBody>
        </p:sp>
      </p:grpSp>
      <p:graphicFrame>
        <p:nvGraphicFramePr>
          <p:cNvPr id="443" name="Google Shape;443;p23"/>
          <p:cNvGraphicFramePr/>
          <p:nvPr/>
        </p:nvGraphicFramePr>
        <p:xfrm>
          <a:off x="2708392" y="1898715"/>
          <a:ext cx="3000000" cy="3000000"/>
        </p:xfrm>
        <a:graphic>
          <a:graphicData uri="http://schemas.openxmlformats.org/drawingml/2006/table">
            <a:tbl>
              <a:tblPr bandRow="1" firstRow="1">
                <a:noFill/>
                <a:tableStyleId>{BB7581A2-0391-402B-9900-207FD6D17A84}</a:tableStyleId>
              </a:tblPr>
              <a:tblGrid>
                <a:gridCol w="337725"/>
                <a:gridCol w="337725"/>
                <a:gridCol w="337725"/>
                <a:gridCol w="337725"/>
                <a:gridCol w="337725"/>
                <a:gridCol w="337725"/>
                <a:gridCol w="337725"/>
                <a:gridCol w="337725"/>
              </a:tblGrid>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44" name="Google Shape;444;p23"/>
          <p:cNvSpPr txBox="1"/>
          <p:nvPr/>
        </p:nvSpPr>
        <p:spPr>
          <a:xfrm>
            <a:off x="838200" y="1143000"/>
            <a:ext cx="56830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Matriz de programação dinâmica</a:t>
            </a:r>
            <a:endParaRPr/>
          </a:p>
        </p:txBody>
      </p:sp>
      <p:sp>
        <p:nvSpPr>
          <p:cNvPr id="445" name="Google Shape;445;p23"/>
          <p:cNvSpPr txBox="1"/>
          <p:nvPr/>
        </p:nvSpPr>
        <p:spPr>
          <a:xfrm>
            <a:off x="457200" y="4835825"/>
            <a:ext cx="41205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Como preencher as células?</a:t>
            </a:r>
            <a:endParaRPr/>
          </a:p>
        </p:txBody>
      </p:sp>
      <p:sp>
        <p:nvSpPr>
          <p:cNvPr id="446" name="Google Shape;446;p23"/>
          <p:cNvSpPr txBox="1"/>
          <p:nvPr/>
        </p:nvSpPr>
        <p:spPr>
          <a:xfrm>
            <a:off x="4724400" y="6201030"/>
            <a:ext cx="38862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What is dynamic programming?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22:909-10.</a:t>
            </a:r>
            <a:endParaRPr b="1" sz="1400">
              <a:solidFill>
                <a:schemeClr val="dk1"/>
              </a:solidFill>
              <a:latin typeface="Calibri"/>
              <a:ea typeface="Calibri"/>
              <a:cs typeface="Calibri"/>
              <a:sym typeface="Calibri"/>
            </a:endParaRPr>
          </a:p>
        </p:txBody>
      </p:sp>
      <p:sp>
        <p:nvSpPr>
          <p:cNvPr id="447" name="Google Shape;447;p23"/>
          <p:cNvSpPr txBox="1"/>
          <p:nvPr/>
        </p:nvSpPr>
        <p:spPr>
          <a:xfrm>
            <a:off x="5832592" y="2261357"/>
            <a:ext cx="300356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Obter o alinhamento exato segundo a matriz de similitude e o custo de gaps. Mudam os parâmetros – Muda o alinhamento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4"/>
          <p:cNvSpPr txBox="1"/>
          <p:nvPr>
            <p:ph type="title"/>
          </p:nvPr>
        </p:nvSpPr>
        <p:spPr>
          <a:xfrm>
            <a:off x="457200" y="304800"/>
            <a:ext cx="8077200" cy="808038"/>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Alinhamentos: Programação dinâmica</a:t>
            </a:r>
            <a:endParaRPr/>
          </a:p>
        </p:txBody>
      </p:sp>
      <p:sp>
        <p:nvSpPr>
          <p:cNvPr id="454" name="Google Shape;454;p24"/>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grpSp>
        <p:nvGrpSpPr>
          <p:cNvPr id="455" name="Google Shape;455;p24"/>
          <p:cNvGrpSpPr/>
          <p:nvPr/>
        </p:nvGrpSpPr>
        <p:grpSpPr>
          <a:xfrm>
            <a:off x="609600" y="1219200"/>
            <a:ext cx="5222992" cy="584776"/>
            <a:chOff x="1447800" y="2539424"/>
            <a:chExt cx="5222992" cy="584776"/>
          </a:xfrm>
        </p:grpSpPr>
        <p:sp>
          <p:nvSpPr>
            <p:cNvPr id="456" name="Google Shape;456;p24"/>
            <p:cNvSpPr txBox="1"/>
            <p:nvPr/>
          </p:nvSpPr>
          <p:spPr>
            <a:xfrm>
              <a:off x="2895600" y="2678668"/>
              <a:ext cx="37751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Algoritmo de Needleman-Wunsch</a:t>
              </a:r>
              <a:endParaRPr sz="1800">
                <a:solidFill>
                  <a:schemeClr val="dk1"/>
                </a:solidFill>
                <a:latin typeface="Calibri"/>
                <a:ea typeface="Calibri"/>
                <a:cs typeface="Calibri"/>
                <a:sym typeface="Calibri"/>
              </a:endParaRPr>
            </a:p>
          </p:txBody>
        </p:sp>
        <p:sp>
          <p:nvSpPr>
            <p:cNvPr id="457" name="Google Shape;457;p24"/>
            <p:cNvSpPr txBox="1"/>
            <p:nvPr/>
          </p:nvSpPr>
          <p:spPr>
            <a:xfrm>
              <a:off x="1447800" y="2539424"/>
              <a:ext cx="1423988"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Global</a:t>
              </a:r>
              <a:endParaRPr/>
            </a:p>
          </p:txBody>
        </p:sp>
      </p:grpSp>
      <p:sp>
        <p:nvSpPr>
          <p:cNvPr id="458" name="Google Shape;458;p24"/>
          <p:cNvSpPr txBox="1"/>
          <p:nvPr/>
        </p:nvSpPr>
        <p:spPr>
          <a:xfrm>
            <a:off x="304800" y="4763531"/>
            <a:ext cx="47813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Gaps: λ= -6</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Matriz de similitude (σ): Match=+5; Mismatch=-2</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Inicializar (0,0)=0</a:t>
            </a:r>
            <a:endParaRPr/>
          </a:p>
        </p:txBody>
      </p:sp>
      <p:pic>
        <p:nvPicPr>
          <p:cNvPr id="459" name="Google Shape;459;p24"/>
          <p:cNvPicPr preferRelativeResize="0"/>
          <p:nvPr/>
        </p:nvPicPr>
        <p:blipFill rotWithShape="1">
          <a:blip r:embed="rId3">
            <a:alphaModFix/>
          </a:blip>
          <a:srcRect b="0" l="0" r="0" t="0"/>
          <a:stretch/>
        </p:blipFill>
        <p:spPr>
          <a:xfrm>
            <a:off x="2420938" y="5715000"/>
            <a:ext cx="3206750" cy="990600"/>
          </a:xfrm>
          <a:prstGeom prst="rect">
            <a:avLst/>
          </a:prstGeom>
          <a:noFill/>
          <a:ln>
            <a:noFill/>
          </a:ln>
        </p:spPr>
      </p:pic>
      <p:sp>
        <p:nvSpPr>
          <p:cNvPr id="460" name="Google Shape;460;p24"/>
          <p:cNvSpPr txBox="1"/>
          <p:nvPr/>
        </p:nvSpPr>
        <p:spPr>
          <a:xfrm>
            <a:off x="152400" y="6003818"/>
            <a:ext cx="20956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Preencher as células</a:t>
            </a:r>
            <a:endParaRPr/>
          </a:p>
        </p:txBody>
      </p:sp>
      <p:sp>
        <p:nvSpPr>
          <p:cNvPr id="461" name="Google Shape;461;p24"/>
          <p:cNvSpPr txBox="1"/>
          <p:nvPr/>
        </p:nvSpPr>
        <p:spPr>
          <a:xfrm>
            <a:off x="4934469" y="6287410"/>
            <a:ext cx="3886200"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200">
                <a:solidFill>
                  <a:schemeClr val="dk1"/>
                </a:solidFill>
                <a:latin typeface="Calibri"/>
                <a:ea typeface="Calibri"/>
                <a:cs typeface="Calibri"/>
                <a:sym typeface="Calibri"/>
              </a:rPr>
              <a:t>Eddy SA. 2004. </a:t>
            </a:r>
            <a:r>
              <a:rPr b="1" lang="en-US" sz="1200">
                <a:solidFill>
                  <a:schemeClr val="dk1"/>
                </a:solidFill>
                <a:latin typeface="Calibri"/>
                <a:ea typeface="Calibri"/>
                <a:cs typeface="Calibri"/>
                <a:sym typeface="Calibri"/>
              </a:rPr>
              <a:t>What is dynamic programming? </a:t>
            </a:r>
            <a:r>
              <a:rPr i="1" lang="en-US" sz="1200">
                <a:solidFill>
                  <a:schemeClr val="dk1"/>
                </a:solidFill>
                <a:latin typeface="Calibri"/>
                <a:ea typeface="Calibri"/>
                <a:cs typeface="Calibri"/>
                <a:sym typeface="Calibri"/>
              </a:rPr>
              <a:t>Nature Biotech. </a:t>
            </a:r>
            <a:r>
              <a:rPr lang="en-US" sz="1200">
                <a:solidFill>
                  <a:schemeClr val="dk1"/>
                </a:solidFill>
                <a:latin typeface="Calibri"/>
                <a:ea typeface="Calibri"/>
                <a:cs typeface="Calibri"/>
                <a:sym typeface="Calibri"/>
              </a:rPr>
              <a:t>22:909-10.</a:t>
            </a:r>
            <a:endParaRPr b="1" sz="1200">
              <a:solidFill>
                <a:schemeClr val="dk1"/>
              </a:solidFill>
              <a:latin typeface="Calibri"/>
              <a:ea typeface="Calibri"/>
              <a:cs typeface="Calibri"/>
              <a:sym typeface="Calibri"/>
            </a:endParaRPr>
          </a:p>
        </p:txBody>
      </p:sp>
      <p:graphicFrame>
        <p:nvGraphicFramePr>
          <p:cNvPr id="462" name="Google Shape;462;p24"/>
          <p:cNvGraphicFramePr/>
          <p:nvPr/>
        </p:nvGraphicFramePr>
        <p:xfrm>
          <a:off x="2708392" y="1898715"/>
          <a:ext cx="3000000" cy="3000000"/>
        </p:xfrm>
        <a:graphic>
          <a:graphicData uri="http://schemas.openxmlformats.org/drawingml/2006/table">
            <a:tbl>
              <a:tblPr bandRow="1" firstRow="1">
                <a:noFill/>
                <a:tableStyleId>{BB7581A2-0391-402B-9900-207FD6D17A84}</a:tableStyleId>
              </a:tblPr>
              <a:tblGrid>
                <a:gridCol w="337725"/>
                <a:gridCol w="337725"/>
                <a:gridCol w="337725"/>
                <a:gridCol w="337725"/>
                <a:gridCol w="337725"/>
                <a:gridCol w="337725"/>
                <a:gridCol w="337725"/>
                <a:gridCol w="337725"/>
              </a:tblGrid>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63" name="Google Shape;463;p24"/>
          <p:cNvGraphicFramePr/>
          <p:nvPr/>
        </p:nvGraphicFramePr>
        <p:xfrm>
          <a:off x="2708392" y="1905000"/>
          <a:ext cx="3000000" cy="3000000"/>
        </p:xfrm>
        <a:graphic>
          <a:graphicData uri="http://schemas.openxmlformats.org/drawingml/2006/table">
            <a:tbl>
              <a:tblPr bandRow="1" firstRow="1">
                <a:noFill/>
                <a:tableStyleId>{BB7581A2-0391-402B-9900-207FD6D17A84}</a:tableStyleId>
              </a:tblPr>
              <a:tblGrid>
                <a:gridCol w="337725"/>
                <a:gridCol w="337725"/>
                <a:gridCol w="337725"/>
                <a:gridCol w="337725"/>
                <a:gridCol w="337725"/>
                <a:gridCol w="337725"/>
                <a:gridCol w="337725"/>
                <a:gridCol w="337725"/>
              </a:tblGrid>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64" name="Google Shape;464;p24"/>
          <p:cNvSpPr txBox="1"/>
          <p:nvPr/>
        </p:nvSpPr>
        <p:spPr>
          <a:xfrm>
            <a:off x="2033588" y="2279715"/>
            <a:ext cx="3371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i</a:t>
            </a:r>
            <a:endParaRPr i="1" sz="1800">
              <a:solidFill>
                <a:schemeClr val="dk1"/>
              </a:solidFill>
              <a:latin typeface="Calibri"/>
              <a:ea typeface="Calibri"/>
              <a:cs typeface="Calibri"/>
              <a:sym typeface="Calibri"/>
            </a:endParaRPr>
          </a:p>
        </p:txBody>
      </p:sp>
      <p:cxnSp>
        <p:nvCxnSpPr>
          <p:cNvPr id="465" name="Google Shape;465;p24"/>
          <p:cNvCxnSpPr/>
          <p:nvPr/>
        </p:nvCxnSpPr>
        <p:spPr>
          <a:xfrm rot="5400000">
            <a:off x="1498188" y="3381923"/>
            <a:ext cx="1465753" cy="1588"/>
          </a:xfrm>
          <a:prstGeom prst="straightConnector1">
            <a:avLst/>
          </a:prstGeom>
          <a:noFill/>
          <a:ln cap="flat" cmpd="sng" w="25400">
            <a:solidFill>
              <a:schemeClr val="dk1"/>
            </a:solidFill>
            <a:prstDash val="solid"/>
            <a:round/>
            <a:headEnd len="sm" w="sm" type="none"/>
            <a:tailEnd len="med" w="med" type="stealth"/>
          </a:ln>
        </p:spPr>
      </p:cxnSp>
      <p:cxnSp>
        <p:nvCxnSpPr>
          <p:cNvPr id="466" name="Google Shape;466;p24"/>
          <p:cNvCxnSpPr/>
          <p:nvPr/>
        </p:nvCxnSpPr>
        <p:spPr>
          <a:xfrm>
            <a:off x="6017497" y="1905000"/>
            <a:ext cx="1501941" cy="2"/>
          </a:xfrm>
          <a:prstGeom prst="straightConnector1">
            <a:avLst/>
          </a:prstGeom>
          <a:noFill/>
          <a:ln cap="flat" cmpd="sng" w="25400">
            <a:solidFill>
              <a:schemeClr val="dk1"/>
            </a:solidFill>
            <a:prstDash val="solid"/>
            <a:round/>
            <a:headEnd len="sm" w="sm" type="none"/>
            <a:tailEnd len="med" w="med" type="stealth"/>
          </a:ln>
        </p:spPr>
      </p:cxnSp>
      <p:sp>
        <p:nvSpPr>
          <p:cNvPr id="467" name="Google Shape;467;p24"/>
          <p:cNvSpPr txBox="1"/>
          <p:nvPr/>
        </p:nvSpPr>
        <p:spPr>
          <a:xfrm>
            <a:off x="5647218" y="1727776"/>
            <a:ext cx="3330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j</a:t>
            </a:r>
            <a:endParaRPr i="1" sz="1800">
              <a:solidFill>
                <a:schemeClr val="dk1"/>
              </a:solidFill>
              <a:latin typeface="Calibri"/>
              <a:ea typeface="Calibri"/>
              <a:cs typeface="Calibri"/>
              <a:sym typeface="Calibri"/>
            </a:endParaRPr>
          </a:p>
        </p:txBody>
      </p:sp>
      <p:sp>
        <p:nvSpPr>
          <p:cNvPr id="468" name="Google Shape;468;p24"/>
          <p:cNvSpPr txBox="1"/>
          <p:nvPr/>
        </p:nvSpPr>
        <p:spPr>
          <a:xfrm>
            <a:off x="6167761" y="5819152"/>
            <a:ext cx="1514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Traceback!</a:t>
            </a:r>
            <a:endParaRPr/>
          </a:p>
        </p:txBody>
      </p:sp>
      <p:sp>
        <p:nvSpPr>
          <p:cNvPr id="469" name="Google Shape;469;p24"/>
          <p:cNvSpPr txBox="1"/>
          <p:nvPr/>
        </p:nvSpPr>
        <p:spPr>
          <a:xfrm>
            <a:off x="6324600" y="5029200"/>
            <a:ext cx="12854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Noto Sans Symbols"/>
                <a:ea typeface="Noto Sans Symbols"/>
                <a:cs typeface="Noto Sans Symbols"/>
                <a:sym typeface="Noto Sans Symbols"/>
              </a:rPr>
              <a:t>γ</a:t>
            </a:r>
            <a:r>
              <a:rPr lang="en-US" sz="1800">
                <a:solidFill>
                  <a:schemeClr val="dk1"/>
                </a:solidFill>
                <a:latin typeface="Calibri"/>
                <a:ea typeface="Calibri"/>
                <a:cs typeface="Calibri"/>
                <a:sym typeface="Calibri"/>
              </a:rPr>
              <a:t>=gaps=-6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5"/>
          <p:cNvSpPr txBox="1"/>
          <p:nvPr>
            <p:ph idx="10" type="dt"/>
          </p:nvPr>
        </p:nvSpPr>
        <p:spPr>
          <a:xfrm rot="5400000">
            <a:off x="8022336" y="1081851"/>
            <a:ext cx="2011680" cy="384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Septiembre 21 de 2009</a:t>
            </a:r>
            <a:endParaRPr/>
          </a:p>
        </p:txBody>
      </p:sp>
      <p:sp>
        <p:nvSpPr>
          <p:cNvPr id="476" name="Google Shape;476;p25"/>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477" name="Google Shape;477;p25"/>
          <p:cNvSpPr txBox="1"/>
          <p:nvPr>
            <p:ph idx="11" type="ftr"/>
          </p:nvPr>
        </p:nvSpPr>
        <p:spPr>
          <a:xfrm rot="5400000">
            <a:off x="7666477" y="3489595"/>
            <a:ext cx="2709280" cy="3699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Diego M. Riaño Pachón - MPIMP</a:t>
            </a:r>
            <a:endParaRPr/>
          </a:p>
        </p:txBody>
      </p:sp>
      <p:sp>
        <p:nvSpPr>
          <p:cNvPr id="478" name="Google Shape;478;p25"/>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a:t>
            </a:r>
            <a:endParaRPr/>
          </a:p>
        </p:txBody>
      </p:sp>
      <p:sp>
        <p:nvSpPr>
          <p:cNvPr id="479" name="Google Shape;479;p25"/>
          <p:cNvSpPr/>
          <p:nvPr/>
        </p:nvSpPr>
        <p:spPr>
          <a:xfrm>
            <a:off x="0" y="0"/>
            <a:ext cx="9220200" cy="6858000"/>
          </a:xfrm>
          <a:prstGeom prst="rect">
            <a:avLst/>
          </a:prstGeom>
          <a:solidFill>
            <a:schemeClr val="dk1"/>
          </a:soli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480" name="Google Shape;480;p25"/>
          <p:cNvGraphicFramePr/>
          <p:nvPr/>
        </p:nvGraphicFramePr>
        <p:xfrm>
          <a:off x="51273" y="-1341"/>
          <a:ext cx="3000000" cy="3000000"/>
        </p:xfrm>
        <a:graphic>
          <a:graphicData uri="http://schemas.openxmlformats.org/drawingml/2006/table">
            <a:tbl>
              <a:tblPr bandRow="1" firstRow="1">
                <a:noFill/>
                <a:tableStyleId>{BB7581A2-0391-402B-9900-207FD6D17A84}</a:tableStyleId>
              </a:tblPr>
              <a:tblGrid>
                <a:gridCol w="876300"/>
                <a:gridCol w="876300"/>
                <a:gridCol w="876300"/>
                <a:gridCol w="876300"/>
                <a:gridCol w="876300"/>
                <a:gridCol w="876300"/>
                <a:gridCol w="876300"/>
                <a:gridCol w="876300"/>
              </a:tblGrid>
              <a:tr h="571500">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0</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-6</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-12</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-6</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+5</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G</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-12</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cxnSp>
        <p:nvCxnSpPr>
          <p:cNvPr id="481" name="Google Shape;481;p25"/>
          <p:cNvCxnSpPr/>
          <p:nvPr/>
        </p:nvCxnSpPr>
        <p:spPr>
          <a:xfrm rot="10800000">
            <a:off x="1575273" y="870705"/>
            <a:ext cx="457200" cy="1588"/>
          </a:xfrm>
          <a:prstGeom prst="straightConnector1">
            <a:avLst/>
          </a:prstGeom>
          <a:noFill/>
          <a:ln cap="flat" cmpd="sng" w="25400">
            <a:solidFill>
              <a:schemeClr val="accent1"/>
            </a:solidFill>
            <a:prstDash val="solid"/>
            <a:round/>
            <a:headEnd len="sm" w="sm" type="none"/>
            <a:tailEnd len="med" w="med" type="stealth"/>
          </a:ln>
        </p:spPr>
      </p:cxnSp>
      <p:cxnSp>
        <p:nvCxnSpPr>
          <p:cNvPr id="482" name="Google Shape;482;p25"/>
          <p:cNvCxnSpPr/>
          <p:nvPr/>
        </p:nvCxnSpPr>
        <p:spPr>
          <a:xfrm rot="10800000">
            <a:off x="2565873" y="869911"/>
            <a:ext cx="381000" cy="1588"/>
          </a:xfrm>
          <a:prstGeom prst="straightConnector1">
            <a:avLst/>
          </a:prstGeom>
          <a:noFill/>
          <a:ln cap="flat" cmpd="sng" w="25400">
            <a:solidFill>
              <a:schemeClr val="accent1"/>
            </a:solidFill>
            <a:prstDash val="solid"/>
            <a:round/>
            <a:headEnd len="sm" w="sm" type="none"/>
            <a:tailEnd len="med" w="med" type="stealth"/>
          </a:ln>
        </p:spPr>
      </p:cxnSp>
      <p:cxnSp>
        <p:nvCxnSpPr>
          <p:cNvPr id="483" name="Google Shape;483;p25"/>
          <p:cNvCxnSpPr/>
          <p:nvPr/>
        </p:nvCxnSpPr>
        <p:spPr>
          <a:xfrm rot="-5400000">
            <a:off x="722787" y="1191381"/>
            <a:ext cx="638173" cy="1588"/>
          </a:xfrm>
          <a:prstGeom prst="straightConnector1">
            <a:avLst/>
          </a:prstGeom>
          <a:noFill/>
          <a:ln cap="flat" cmpd="sng" w="25400">
            <a:solidFill>
              <a:schemeClr val="accent1"/>
            </a:solidFill>
            <a:prstDash val="solid"/>
            <a:round/>
            <a:headEnd len="sm" w="sm" type="none"/>
            <a:tailEnd len="med" w="med" type="stealth"/>
          </a:ln>
        </p:spPr>
      </p:cxnSp>
      <p:cxnSp>
        <p:nvCxnSpPr>
          <p:cNvPr id="484" name="Google Shape;484;p25"/>
          <p:cNvCxnSpPr/>
          <p:nvPr/>
        </p:nvCxnSpPr>
        <p:spPr>
          <a:xfrm rot="-5400000">
            <a:off x="798192" y="1800186"/>
            <a:ext cx="638173" cy="1588"/>
          </a:xfrm>
          <a:prstGeom prst="straightConnector1">
            <a:avLst/>
          </a:prstGeom>
          <a:noFill/>
          <a:ln cap="flat" cmpd="sng" w="25400">
            <a:solidFill>
              <a:schemeClr val="accent1"/>
            </a:solidFill>
            <a:prstDash val="solid"/>
            <a:round/>
            <a:headEnd len="sm" w="sm" type="none"/>
            <a:tailEnd len="med" w="med" type="stealth"/>
          </a:ln>
        </p:spPr>
      </p:cxnSp>
      <p:cxnSp>
        <p:nvCxnSpPr>
          <p:cNvPr id="485" name="Google Shape;485;p25"/>
          <p:cNvCxnSpPr/>
          <p:nvPr/>
        </p:nvCxnSpPr>
        <p:spPr>
          <a:xfrm rot="10800000">
            <a:off x="1575273" y="1054855"/>
            <a:ext cx="457200" cy="427038"/>
          </a:xfrm>
          <a:prstGeom prst="straightConnector1">
            <a:avLst/>
          </a:prstGeom>
          <a:noFill/>
          <a:ln cap="flat" cmpd="sng" w="25400">
            <a:solidFill>
              <a:schemeClr val="accent1"/>
            </a:solidFill>
            <a:prstDash val="solid"/>
            <a:round/>
            <a:headEnd len="sm" w="sm" type="none"/>
            <a:tailEnd len="med" w="med" type="stealth"/>
          </a:ln>
        </p:spPr>
      </p:cxnSp>
      <p:sp>
        <p:nvSpPr>
          <p:cNvPr id="486" name="Google Shape;486;p25"/>
          <p:cNvSpPr txBox="1"/>
          <p:nvPr/>
        </p:nvSpPr>
        <p:spPr>
          <a:xfrm>
            <a:off x="3979490" y="5666635"/>
            <a:ext cx="47813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Gaps: λ= -6</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Matriz de similitude (σ): Match=+5; Mismatch=-2</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Inicializar (0,0)=0</a:t>
            </a:r>
            <a:endParaRPr/>
          </a:p>
        </p:txBody>
      </p:sp>
      <p:grpSp>
        <p:nvGrpSpPr>
          <p:cNvPr id="487" name="Google Shape;487;p25"/>
          <p:cNvGrpSpPr/>
          <p:nvPr/>
        </p:nvGrpSpPr>
        <p:grpSpPr>
          <a:xfrm>
            <a:off x="512029" y="5738360"/>
            <a:ext cx="3295410" cy="1094939"/>
            <a:chOff x="3494511" y="5839261"/>
            <a:chExt cx="3295410" cy="1094939"/>
          </a:xfrm>
        </p:grpSpPr>
        <p:sp>
          <p:nvSpPr>
            <p:cNvPr id="488" name="Google Shape;488;p25"/>
            <p:cNvSpPr/>
            <p:nvPr/>
          </p:nvSpPr>
          <p:spPr>
            <a:xfrm>
              <a:off x="3494511" y="5839261"/>
              <a:ext cx="3257310" cy="1094939"/>
            </a:xfrm>
            <a:prstGeom prst="rect">
              <a:avLst/>
            </a:prstGeom>
            <a:solidFill>
              <a:schemeClr val="lt1"/>
            </a:solidFill>
            <a:ln>
              <a:noFill/>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9" name="Google Shape;489;p25"/>
            <p:cNvPicPr preferRelativeResize="0"/>
            <p:nvPr/>
          </p:nvPicPr>
          <p:blipFill rotWithShape="1">
            <a:blip r:embed="rId3">
              <a:alphaModFix/>
            </a:blip>
            <a:srcRect b="0" l="0" r="0" t="0"/>
            <a:stretch/>
          </p:blipFill>
          <p:spPr>
            <a:xfrm>
              <a:off x="3583171" y="5917963"/>
              <a:ext cx="3206750" cy="9906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6"/>
          <p:cNvSpPr txBox="1"/>
          <p:nvPr>
            <p:ph type="title"/>
          </p:nvPr>
        </p:nvSpPr>
        <p:spPr>
          <a:xfrm>
            <a:off x="457200" y="304800"/>
            <a:ext cx="8077200" cy="808038"/>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Alinhamentos: Programação dinâmica</a:t>
            </a:r>
            <a:endParaRPr/>
          </a:p>
        </p:txBody>
      </p:sp>
      <p:sp>
        <p:nvSpPr>
          <p:cNvPr id="496" name="Google Shape;496;p26"/>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grpSp>
        <p:nvGrpSpPr>
          <p:cNvPr id="497" name="Google Shape;497;p26"/>
          <p:cNvGrpSpPr/>
          <p:nvPr/>
        </p:nvGrpSpPr>
        <p:grpSpPr>
          <a:xfrm>
            <a:off x="609600" y="1219200"/>
            <a:ext cx="4941327" cy="584776"/>
            <a:chOff x="1447800" y="2539424"/>
            <a:chExt cx="4941327" cy="584776"/>
          </a:xfrm>
        </p:grpSpPr>
        <p:sp>
          <p:nvSpPr>
            <p:cNvPr id="498" name="Google Shape;498;p26"/>
            <p:cNvSpPr txBox="1"/>
            <p:nvPr/>
          </p:nvSpPr>
          <p:spPr>
            <a:xfrm>
              <a:off x="2895600" y="2678668"/>
              <a:ext cx="34935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Algoritmo de Smith-Waterman</a:t>
              </a:r>
              <a:endParaRPr/>
            </a:p>
          </p:txBody>
        </p:sp>
        <p:sp>
          <p:nvSpPr>
            <p:cNvPr id="499" name="Google Shape;499;p26"/>
            <p:cNvSpPr txBox="1"/>
            <p:nvPr/>
          </p:nvSpPr>
          <p:spPr>
            <a:xfrm>
              <a:off x="1447800" y="2539424"/>
              <a:ext cx="1203174"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Local</a:t>
              </a:r>
              <a:endParaRPr/>
            </a:p>
          </p:txBody>
        </p:sp>
      </p:grpSp>
      <p:sp>
        <p:nvSpPr>
          <p:cNvPr id="500" name="Google Shape;500;p26"/>
          <p:cNvSpPr txBox="1"/>
          <p:nvPr/>
        </p:nvSpPr>
        <p:spPr>
          <a:xfrm>
            <a:off x="304800" y="4763531"/>
            <a:ext cx="47813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Gaps: λ= -6</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Matriz de similitude (σ): Match=+5; Mismatch=-2</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Inicializar (0,0)=0</a:t>
            </a:r>
            <a:endParaRPr/>
          </a:p>
        </p:txBody>
      </p:sp>
      <p:pic>
        <p:nvPicPr>
          <p:cNvPr id="501" name="Google Shape;501;p26"/>
          <p:cNvPicPr preferRelativeResize="0"/>
          <p:nvPr/>
        </p:nvPicPr>
        <p:blipFill rotWithShape="1">
          <a:blip r:embed="rId3">
            <a:alphaModFix/>
          </a:blip>
          <a:srcRect b="0" l="0" r="0" t="0"/>
          <a:stretch/>
        </p:blipFill>
        <p:spPr>
          <a:xfrm>
            <a:off x="2420938" y="5467350"/>
            <a:ext cx="3208337" cy="1314450"/>
          </a:xfrm>
          <a:prstGeom prst="rect">
            <a:avLst/>
          </a:prstGeom>
          <a:noFill/>
          <a:ln>
            <a:noFill/>
          </a:ln>
        </p:spPr>
      </p:pic>
      <p:sp>
        <p:nvSpPr>
          <p:cNvPr id="502" name="Google Shape;502;p26"/>
          <p:cNvSpPr txBox="1"/>
          <p:nvPr/>
        </p:nvSpPr>
        <p:spPr>
          <a:xfrm>
            <a:off x="152400" y="6003818"/>
            <a:ext cx="20786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Llenado de celdas</a:t>
            </a:r>
            <a:endParaRPr/>
          </a:p>
        </p:txBody>
      </p:sp>
      <p:graphicFrame>
        <p:nvGraphicFramePr>
          <p:cNvPr id="503" name="Google Shape;503;p26"/>
          <p:cNvGraphicFramePr/>
          <p:nvPr/>
        </p:nvGraphicFramePr>
        <p:xfrm>
          <a:off x="2708392" y="1898715"/>
          <a:ext cx="3000000" cy="3000000"/>
        </p:xfrm>
        <a:graphic>
          <a:graphicData uri="http://schemas.openxmlformats.org/drawingml/2006/table">
            <a:tbl>
              <a:tblPr bandRow="1" firstRow="1">
                <a:noFill/>
                <a:tableStyleId>{BB7581A2-0391-402B-9900-207FD6D17A84}</a:tableStyleId>
              </a:tblPr>
              <a:tblGrid>
                <a:gridCol w="337725"/>
                <a:gridCol w="337725"/>
                <a:gridCol w="337725"/>
                <a:gridCol w="337725"/>
                <a:gridCol w="337725"/>
                <a:gridCol w="337725"/>
                <a:gridCol w="337725"/>
                <a:gridCol w="337725"/>
              </a:tblGrid>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rPr lang="en-US" sz="1200"/>
                        <a:t>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504" name="Google Shape;504;p26"/>
          <p:cNvGraphicFramePr/>
          <p:nvPr/>
        </p:nvGraphicFramePr>
        <p:xfrm>
          <a:off x="2708392" y="1905000"/>
          <a:ext cx="3000000" cy="3000000"/>
        </p:xfrm>
        <a:graphic>
          <a:graphicData uri="http://schemas.openxmlformats.org/drawingml/2006/table">
            <a:tbl>
              <a:tblPr bandRow="1" firstRow="1">
                <a:noFill/>
                <a:tableStyleId>{BB7581A2-0391-402B-9900-207FD6D17A84}</a:tableStyleId>
              </a:tblPr>
              <a:tblGrid>
                <a:gridCol w="337725"/>
                <a:gridCol w="337725"/>
                <a:gridCol w="337725"/>
                <a:gridCol w="337725"/>
                <a:gridCol w="337725"/>
                <a:gridCol w="337725"/>
                <a:gridCol w="337725"/>
                <a:gridCol w="337725"/>
              </a:tblGrid>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9225">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05" name="Google Shape;505;p26"/>
          <p:cNvSpPr txBox="1"/>
          <p:nvPr/>
        </p:nvSpPr>
        <p:spPr>
          <a:xfrm>
            <a:off x="2033588" y="2279715"/>
            <a:ext cx="3371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i</a:t>
            </a:r>
            <a:endParaRPr i="1" sz="1800">
              <a:solidFill>
                <a:schemeClr val="dk1"/>
              </a:solidFill>
              <a:latin typeface="Calibri"/>
              <a:ea typeface="Calibri"/>
              <a:cs typeface="Calibri"/>
              <a:sym typeface="Calibri"/>
            </a:endParaRPr>
          </a:p>
        </p:txBody>
      </p:sp>
      <p:cxnSp>
        <p:nvCxnSpPr>
          <p:cNvPr id="506" name="Google Shape;506;p26"/>
          <p:cNvCxnSpPr/>
          <p:nvPr/>
        </p:nvCxnSpPr>
        <p:spPr>
          <a:xfrm rot="5400000">
            <a:off x="1498188" y="3381923"/>
            <a:ext cx="1465753" cy="1588"/>
          </a:xfrm>
          <a:prstGeom prst="straightConnector1">
            <a:avLst/>
          </a:prstGeom>
          <a:noFill/>
          <a:ln cap="flat" cmpd="sng" w="25400">
            <a:solidFill>
              <a:schemeClr val="dk1"/>
            </a:solidFill>
            <a:prstDash val="solid"/>
            <a:round/>
            <a:headEnd len="sm" w="sm" type="none"/>
            <a:tailEnd len="med" w="med" type="stealth"/>
          </a:ln>
        </p:spPr>
      </p:cxnSp>
      <p:cxnSp>
        <p:nvCxnSpPr>
          <p:cNvPr id="507" name="Google Shape;507;p26"/>
          <p:cNvCxnSpPr/>
          <p:nvPr/>
        </p:nvCxnSpPr>
        <p:spPr>
          <a:xfrm>
            <a:off x="6017497" y="1905000"/>
            <a:ext cx="1501941" cy="2"/>
          </a:xfrm>
          <a:prstGeom prst="straightConnector1">
            <a:avLst/>
          </a:prstGeom>
          <a:noFill/>
          <a:ln cap="flat" cmpd="sng" w="25400">
            <a:solidFill>
              <a:schemeClr val="dk1"/>
            </a:solidFill>
            <a:prstDash val="solid"/>
            <a:round/>
            <a:headEnd len="sm" w="sm" type="none"/>
            <a:tailEnd len="med" w="med" type="stealth"/>
          </a:ln>
        </p:spPr>
      </p:cxnSp>
      <p:sp>
        <p:nvSpPr>
          <p:cNvPr id="508" name="Google Shape;508;p26"/>
          <p:cNvSpPr txBox="1"/>
          <p:nvPr/>
        </p:nvSpPr>
        <p:spPr>
          <a:xfrm>
            <a:off x="5647218" y="1727776"/>
            <a:ext cx="3330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j</a:t>
            </a:r>
            <a:endParaRPr i="1" sz="1800">
              <a:solidFill>
                <a:schemeClr val="dk1"/>
              </a:solidFill>
              <a:latin typeface="Calibri"/>
              <a:ea typeface="Calibri"/>
              <a:cs typeface="Calibri"/>
              <a:sym typeface="Calibri"/>
            </a:endParaRPr>
          </a:p>
        </p:txBody>
      </p:sp>
      <p:sp>
        <p:nvSpPr>
          <p:cNvPr id="509" name="Google Shape;509;p26"/>
          <p:cNvSpPr txBox="1"/>
          <p:nvPr/>
        </p:nvSpPr>
        <p:spPr>
          <a:xfrm>
            <a:off x="6324600" y="5029200"/>
            <a:ext cx="12854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Noto Sans Symbols"/>
                <a:ea typeface="Noto Sans Symbols"/>
                <a:cs typeface="Noto Sans Symbols"/>
                <a:sym typeface="Noto Sans Symbols"/>
              </a:rPr>
              <a:t>γ</a:t>
            </a:r>
            <a:r>
              <a:rPr lang="en-US" sz="1800">
                <a:solidFill>
                  <a:schemeClr val="dk1"/>
                </a:solidFill>
                <a:latin typeface="Calibri"/>
                <a:ea typeface="Calibri"/>
                <a:cs typeface="Calibri"/>
                <a:sym typeface="Calibri"/>
              </a:rPr>
              <a:t>=gaps=-6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7"/>
          <p:cNvSpPr txBox="1"/>
          <p:nvPr>
            <p:ph idx="10" type="dt"/>
          </p:nvPr>
        </p:nvSpPr>
        <p:spPr>
          <a:xfrm rot="5400000">
            <a:off x="8022336" y="1081851"/>
            <a:ext cx="2011680" cy="384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Septiembre 21 de 2009</a:t>
            </a:r>
            <a:endParaRPr/>
          </a:p>
        </p:txBody>
      </p:sp>
      <p:sp>
        <p:nvSpPr>
          <p:cNvPr id="516" name="Google Shape;516;p27"/>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517" name="Google Shape;517;p27"/>
          <p:cNvSpPr txBox="1"/>
          <p:nvPr>
            <p:ph idx="11" type="ftr"/>
          </p:nvPr>
        </p:nvSpPr>
        <p:spPr>
          <a:xfrm rot="5400000">
            <a:off x="7666477" y="3489595"/>
            <a:ext cx="2709280" cy="3699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Diego M. Riaño Pachón - MPIMP</a:t>
            </a:r>
            <a:endParaRPr/>
          </a:p>
        </p:txBody>
      </p:sp>
      <p:sp>
        <p:nvSpPr>
          <p:cNvPr id="518" name="Google Shape;518;p2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519" name="Google Shape;519;p27"/>
          <p:cNvSpPr/>
          <p:nvPr/>
        </p:nvSpPr>
        <p:spPr>
          <a:xfrm>
            <a:off x="0" y="0"/>
            <a:ext cx="9220200" cy="6858000"/>
          </a:xfrm>
          <a:prstGeom prst="rect">
            <a:avLst/>
          </a:prstGeom>
          <a:solidFill>
            <a:schemeClr val="dk1"/>
          </a:soli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520" name="Google Shape;520;p27"/>
          <p:cNvGraphicFramePr/>
          <p:nvPr/>
        </p:nvGraphicFramePr>
        <p:xfrm>
          <a:off x="914400" y="545592"/>
          <a:ext cx="3000000" cy="3000000"/>
        </p:xfrm>
        <a:graphic>
          <a:graphicData uri="http://schemas.openxmlformats.org/drawingml/2006/table">
            <a:tbl>
              <a:tblPr bandRow="1" firstRow="1">
                <a:noFill/>
                <a:tableStyleId>{BB7581A2-0391-402B-9900-207FD6D17A84}</a:tableStyleId>
              </a:tblPr>
              <a:tblGrid>
                <a:gridCol w="876300"/>
                <a:gridCol w="876300"/>
                <a:gridCol w="876300"/>
                <a:gridCol w="876300"/>
                <a:gridCol w="876300"/>
                <a:gridCol w="876300"/>
                <a:gridCol w="876300"/>
                <a:gridCol w="876300"/>
              </a:tblGrid>
              <a:tr h="571500">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2900">
                          <a:solidFill>
                            <a:srgbClr val="FFFFFF"/>
                          </a:solidFill>
                        </a:rPr>
                        <a:t>0</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G</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C</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71500">
                <a:tc>
                  <a:txBody>
                    <a:bodyPr/>
                    <a:lstStyle/>
                    <a:p>
                      <a:pPr indent="0" lvl="0" marL="0" marR="0" rtl="0" algn="ctr">
                        <a:spcBef>
                          <a:spcPts val="0"/>
                        </a:spcBef>
                        <a:spcAft>
                          <a:spcPts val="0"/>
                        </a:spcAft>
                        <a:buNone/>
                      </a:pPr>
                      <a:r>
                        <a:rPr lang="en-US" sz="2900">
                          <a:solidFill>
                            <a:srgbClr val="FFFFFF"/>
                          </a:solidFill>
                        </a:rPr>
                        <a:t>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9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8"/>
          <p:cNvSpPr txBox="1"/>
          <p:nvPr>
            <p:ph type="title"/>
          </p:nvPr>
        </p:nvSpPr>
        <p:spPr>
          <a:xfrm>
            <a:off x="457200" y="274638"/>
            <a:ext cx="7467600" cy="944562"/>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Alinhamentos</a:t>
            </a:r>
            <a:r>
              <a:rPr lang="en-US"/>
              <a:t>: Local vs. Global</a:t>
            </a:r>
            <a:endParaRPr/>
          </a:p>
        </p:txBody>
      </p:sp>
      <p:sp>
        <p:nvSpPr>
          <p:cNvPr id="527" name="Google Shape;527;p28"/>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sp>
        <p:nvSpPr>
          <p:cNvPr id="528" name="Google Shape;528;p28"/>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pic>
        <p:nvPicPr>
          <p:cNvPr descr="algddp.png" id="529" name="Google Shape;529;p28"/>
          <p:cNvPicPr preferRelativeResize="0"/>
          <p:nvPr/>
        </p:nvPicPr>
        <p:blipFill rotWithShape="1">
          <a:blip r:embed="rId3">
            <a:alphaModFix/>
          </a:blip>
          <a:srcRect b="0" l="0" r="0" t="0"/>
          <a:stretch/>
        </p:blipFill>
        <p:spPr>
          <a:xfrm rot="10800000">
            <a:off x="1752600" y="1589851"/>
            <a:ext cx="4623876" cy="467074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9"/>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535" name="Google Shape;535;p29"/>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536" name="Google Shape;536;p29"/>
          <p:cNvSpPr txBox="1"/>
          <p:nvPr/>
        </p:nvSpPr>
        <p:spPr>
          <a:xfrm>
            <a:off x="1905000" y="2590800"/>
            <a:ext cx="53014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http://bioinformate.uniandes.edu.co/AlignMan/</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29"/>
          <p:cNvSpPr txBox="1"/>
          <p:nvPr/>
        </p:nvSpPr>
        <p:spPr>
          <a:xfrm>
            <a:off x="914400" y="3426105"/>
            <a:ext cx="31983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Alinhamientos no EMBOSS: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Local: water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Global: needle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Outros?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0"/>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543" name="Google Shape;543;p30"/>
          <p:cNvSpPr txBox="1"/>
          <p:nvPr>
            <p:ph idx="1" type="body"/>
          </p:nvPr>
        </p:nvSpPr>
        <p:spPr>
          <a:xfrm>
            <a:off x="457200" y="2971800"/>
            <a:ext cx="7467600" cy="838200"/>
          </a:xfrm>
          <a:prstGeom prst="rect">
            <a:avLst/>
          </a:prstGeom>
          <a:noFill/>
          <a:ln>
            <a:noFill/>
          </a:ln>
        </p:spPr>
        <p:txBody>
          <a:bodyPr anchorCtr="0" anchor="t" bIns="45700" lIns="91425" spcFirstLastPara="1" rIns="91425" wrap="square" tIns="45700">
            <a:normAutofit lnSpcReduction="10000"/>
          </a:bodyPr>
          <a:lstStyle/>
          <a:p>
            <a:pPr indent="-454025" lvl="0" marL="454025" rtl="0" algn="ctr">
              <a:spcBef>
                <a:spcPts val="0"/>
              </a:spcBef>
              <a:spcAft>
                <a:spcPts val="0"/>
              </a:spcAft>
              <a:buSzPts val="4500"/>
              <a:buNone/>
            </a:pPr>
            <a:r>
              <a:rPr lang="en-US" sz="5000"/>
              <a:t>Lembremos </a:t>
            </a:r>
            <a:r>
              <a:rPr lang="en-US" sz="5000"/>
              <a:t>primeiro</a:t>
            </a:r>
            <a:endParaRPr/>
          </a:p>
        </p:txBody>
      </p:sp>
      <p:sp>
        <p:nvSpPr>
          <p:cNvPr id="544" name="Google Shape;544;p30"/>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195" name="Google Shape;195;p4"/>
          <p:cNvSpPr txBox="1"/>
          <p:nvPr>
            <p:ph type="title"/>
          </p:nvPr>
        </p:nvSpPr>
        <p:spPr>
          <a:xfrm>
            <a:off x="280991" y="501586"/>
            <a:ext cx="8605833" cy="91287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4800"/>
              <a:buFont typeface="Corbel"/>
              <a:buNone/>
            </a:pPr>
            <a:r>
              <a:rPr lang="en-US" sz="4800"/>
              <a:t>Primeira semana de relatório</a:t>
            </a:r>
            <a:endParaRPr/>
          </a:p>
        </p:txBody>
      </p:sp>
      <p:sp>
        <p:nvSpPr>
          <p:cNvPr id="196" name="Google Shape;196;p4"/>
          <p:cNvSpPr/>
          <p:nvPr/>
        </p:nvSpPr>
        <p:spPr>
          <a:xfrm>
            <a:off x="280991" y="1863777"/>
            <a:ext cx="8605833" cy="526297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4800"/>
              <a:buFont typeface="Arial"/>
              <a:buChar char="•"/>
            </a:pPr>
            <a:r>
              <a:rPr lang="en-US" sz="4800">
                <a:solidFill>
                  <a:schemeClr val="dk1"/>
                </a:solidFill>
                <a:latin typeface="Calibri"/>
                <a:ea typeface="Calibri"/>
                <a:cs typeface="Calibri"/>
                <a:sym typeface="Calibri"/>
              </a:rPr>
              <a:t>Hoje tem aula pratica.</a:t>
            </a:r>
            <a:endParaRPr/>
          </a:p>
          <a:p>
            <a:pPr indent="-457200" lvl="0" marL="457200" marR="0" rtl="0" algn="l">
              <a:spcBef>
                <a:spcPts val="0"/>
              </a:spcBef>
              <a:spcAft>
                <a:spcPts val="0"/>
              </a:spcAft>
              <a:buClr>
                <a:schemeClr val="dk1"/>
              </a:buClr>
              <a:buSzPts val="4800"/>
              <a:buFont typeface="Arial"/>
              <a:buChar char="•"/>
            </a:pPr>
            <a:r>
              <a:rPr lang="en-US" sz="4800">
                <a:solidFill>
                  <a:schemeClr val="dk1"/>
                </a:solidFill>
                <a:latin typeface="Calibri"/>
                <a:ea typeface="Calibri"/>
                <a:cs typeface="Calibri"/>
                <a:sym typeface="Calibri"/>
              </a:rPr>
              <a:t>Quem tem que entregar o relatório? Conferir no e-Disciplinas</a:t>
            </a:r>
            <a:endParaRPr/>
          </a:p>
          <a:p>
            <a:pPr indent="-152400" lvl="0" marL="457200" marR="0" rtl="0" algn="l">
              <a:spcBef>
                <a:spcPts val="0"/>
              </a:spcBef>
              <a:spcAft>
                <a:spcPts val="0"/>
              </a:spcAft>
              <a:buClr>
                <a:schemeClr val="dk1"/>
              </a:buClr>
              <a:buSzPts val="4800"/>
              <a:buFont typeface="Arial"/>
              <a:buNone/>
            </a:pPr>
            <a:r>
              <a:t/>
            </a:r>
            <a:endParaRPr sz="4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1"/>
          <p:cNvSpPr txBox="1"/>
          <p:nvPr>
            <p:ph type="title"/>
          </p:nvPr>
        </p:nvSpPr>
        <p:spPr>
          <a:xfrm>
            <a:off x="357900" y="576075"/>
            <a:ext cx="8428200" cy="954600"/>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990"/>
              <a:buFont typeface="Arial"/>
              <a:buNone/>
            </a:pPr>
            <a:r>
              <a:rPr lang="en-US" sz="3780"/>
              <a:t>Alinhamento de sequência</a:t>
            </a:r>
            <a:r>
              <a:rPr lang="en-US" sz="3780"/>
              <a:t>s–S</a:t>
            </a:r>
            <a:r>
              <a:rPr lang="en-US" sz="3780"/>
              <a:t>imilaridade</a:t>
            </a:r>
            <a:endParaRPr sz="3780"/>
          </a:p>
          <a:p>
            <a:pPr indent="0" lvl="0" marL="0" rtl="0" algn="r">
              <a:spcBef>
                <a:spcPts val="0"/>
              </a:spcBef>
              <a:spcAft>
                <a:spcPts val="0"/>
              </a:spcAft>
              <a:buClr>
                <a:schemeClr val="lt1"/>
              </a:buClr>
              <a:buSzPts val="3780"/>
              <a:buFont typeface="Corbel"/>
              <a:buNone/>
            </a:pPr>
            <a:r>
              <a:t/>
            </a:r>
            <a:endParaRPr sz="3780"/>
          </a:p>
        </p:txBody>
      </p:sp>
      <p:sp>
        <p:nvSpPr>
          <p:cNvPr id="551" name="Google Shape;551;p31"/>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552" name="Google Shape;552;p31"/>
          <p:cNvSpPr/>
          <p:nvPr/>
        </p:nvSpPr>
        <p:spPr>
          <a:xfrm>
            <a:off x="5013325" y="5208005"/>
            <a:ext cx="2682875"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Open gap penalty</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Extension gap penalty</a:t>
            </a:r>
            <a:endParaRPr/>
          </a:p>
        </p:txBody>
      </p:sp>
      <p:pic>
        <p:nvPicPr>
          <p:cNvPr descr="matrices" id="553" name="Google Shape;553;p31"/>
          <p:cNvPicPr preferRelativeResize="0"/>
          <p:nvPr/>
        </p:nvPicPr>
        <p:blipFill rotWithShape="1">
          <a:blip r:embed="rId3">
            <a:alphaModFix/>
          </a:blip>
          <a:srcRect b="0" l="0" r="0" t="0"/>
          <a:stretch/>
        </p:blipFill>
        <p:spPr>
          <a:xfrm>
            <a:off x="3733800" y="2209800"/>
            <a:ext cx="3429000" cy="646113"/>
          </a:xfrm>
          <a:prstGeom prst="rect">
            <a:avLst/>
          </a:prstGeom>
          <a:noFill/>
          <a:ln>
            <a:noFill/>
          </a:ln>
        </p:spPr>
      </p:pic>
      <p:sp>
        <p:nvSpPr>
          <p:cNvPr id="554" name="Google Shape;554;p31"/>
          <p:cNvSpPr txBox="1"/>
          <p:nvPr/>
        </p:nvSpPr>
        <p:spPr>
          <a:xfrm>
            <a:off x="3733800" y="3535046"/>
            <a:ext cx="36606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Além da matriz de substituição, a pontuação de alinhamento depende da penalidade oas "gaps":</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grpSp>
        <p:nvGrpSpPr>
          <p:cNvPr id="555" name="Google Shape;555;p31"/>
          <p:cNvGrpSpPr/>
          <p:nvPr/>
        </p:nvGrpSpPr>
        <p:grpSpPr>
          <a:xfrm>
            <a:off x="914400" y="3124200"/>
            <a:ext cx="3846611" cy="3596650"/>
            <a:chOff x="914400" y="3124200"/>
            <a:chExt cx="3846611" cy="3596650"/>
          </a:xfrm>
        </p:grpSpPr>
        <p:pic>
          <p:nvPicPr>
            <p:cNvPr descr="Blosum62" id="556" name="Google Shape;556;p31"/>
            <p:cNvPicPr preferRelativeResize="0"/>
            <p:nvPr/>
          </p:nvPicPr>
          <p:blipFill rotWithShape="1">
            <a:blip r:embed="rId4">
              <a:alphaModFix/>
            </a:blip>
            <a:srcRect b="0" l="0" r="0" t="0"/>
            <a:stretch/>
          </p:blipFill>
          <p:spPr>
            <a:xfrm>
              <a:off x="914400" y="3124200"/>
              <a:ext cx="2582863" cy="2590800"/>
            </a:xfrm>
            <a:prstGeom prst="rect">
              <a:avLst/>
            </a:prstGeom>
            <a:noFill/>
            <a:ln>
              <a:noFill/>
            </a:ln>
          </p:spPr>
        </p:pic>
        <p:sp>
          <p:nvSpPr>
            <p:cNvPr id="557" name="Google Shape;557;p31"/>
            <p:cNvSpPr txBox="1"/>
            <p:nvPr/>
          </p:nvSpPr>
          <p:spPr>
            <a:xfrm>
              <a:off x="2361911" y="5828050"/>
              <a:ext cx="2399100" cy="892800"/>
            </a:xfrm>
            <a:prstGeom prst="rect">
              <a:avLst/>
            </a:prstGeom>
            <a:gradFill>
              <a:gsLst>
                <a:gs pos="0">
                  <a:srgbClr val="FF500E"/>
                </a:gs>
                <a:gs pos="100000">
                  <a:srgbClr val="FF5A00"/>
                </a:gs>
              </a:gsLst>
              <a:lin ang="16200000" scaled="0"/>
            </a:gradFill>
            <a:ln cap="flat" cmpd="sng" w="12700">
              <a:solidFill>
                <a:srgbClr val="FF62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600">
                  <a:solidFill>
                    <a:schemeClr val="lt1"/>
                  </a:solidFill>
                  <a:latin typeface="Calibri"/>
                  <a:ea typeface="Calibri"/>
                  <a:cs typeface="Calibri"/>
                  <a:sym typeface="Calibri"/>
                </a:rPr>
                <a:t>Qual deles?</a:t>
              </a:r>
              <a:endParaRPr sz="2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lt1"/>
                </a:solidFill>
                <a:latin typeface="Calibri"/>
                <a:ea typeface="Calibri"/>
                <a:cs typeface="Calibri"/>
                <a:sym typeface="Calibri"/>
              </a:endParaRPr>
            </a:p>
          </p:txBody>
        </p:sp>
      </p:grpSp>
      <p:grpSp>
        <p:nvGrpSpPr>
          <p:cNvPr id="558" name="Google Shape;558;p31"/>
          <p:cNvGrpSpPr/>
          <p:nvPr/>
        </p:nvGrpSpPr>
        <p:grpSpPr>
          <a:xfrm>
            <a:off x="914400" y="1923871"/>
            <a:ext cx="2482850" cy="1200329"/>
            <a:chOff x="914400" y="1923871"/>
            <a:chExt cx="2482850" cy="1200329"/>
          </a:xfrm>
        </p:grpSpPr>
        <p:pic>
          <p:nvPicPr>
            <p:cNvPr descr="Algn_example.png" id="559" name="Google Shape;559;p31"/>
            <p:cNvPicPr preferRelativeResize="0"/>
            <p:nvPr/>
          </p:nvPicPr>
          <p:blipFill rotWithShape="1">
            <a:blip r:embed="rId5">
              <a:alphaModFix/>
            </a:blip>
            <a:srcRect b="0" l="0" r="0" t="0"/>
            <a:stretch/>
          </p:blipFill>
          <p:spPr>
            <a:xfrm>
              <a:off x="914400" y="1961788"/>
              <a:ext cx="2482850" cy="946732"/>
            </a:xfrm>
            <a:prstGeom prst="rect">
              <a:avLst/>
            </a:prstGeom>
            <a:noFill/>
            <a:ln>
              <a:noFill/>
            </a:ln>
          </p:spPr>
        </p:pic>
        <p:sp>
          <p:nvSpPr>
            <p:cNvPr id="560" name="Google Shape;560;p31"/>
            <p:cNvSpPr txBox="1"/>
            <p:nvPr/>
          </p:nvSpPr>
          <p:spPr>
            <a:xfrm>
              <a:off x="1910447" y="1923871"/>
              <a:ext cx="6463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chemeClr val="dk1"/>
                  </a:solidFill>
                  <a:latin typeface="Calibri"/>
                  <a:ea typeface="Calibri"/>
                  <a:cs typeface="Calibri"/>
                  <a:sym typeface="Calibri"/>
                </a:rPr>
                <a: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2"/>
          <p:cNvSpPr txBox="1"/>
          <p:nvPr>
            <p:ph type="title"/>
          </p:nvPr>
        </p:nvSpPr>
        <p:spPr>
          <a:xfrm>
            <a:off x="457200" y="685800"/>
            <a:ext cx="8077200" cy="80790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26190"/>
              <a:buFont typeface="Arial"/>
              <a:buNone/>
            </a:pPr>
            <a:r>
              <a:rPr lang="en-US"/>
              <a:t>Alinhamento de sequências – GAPS</a:t>
            </a:r>
            <a:endParaRPr/>
          </a:p>
          <a:p>
            <a:pPr indent="0" lvl="0" marL="0" rtl="0" algn="r">
              <a:spcBef>
                <a:spcPts val="0"/>
              </a:spcBef>
              <a:spcAft>
                <a:spcPts val="0"/>
              </a:spcAft>
              <a:buClr>
                <a:schemeClr val="lt1"/>
              </a:buClr>
              <a:buSzPct val="100000"/>
              <a:buFont typeface="Corbel"/>
              <a:buNone/>
            </a:pPr>
            <a:r>
              <a:t/>
            </a:r>
            <a:endParaRPr/>
          </a:p>
        </p:txBody>
      </p:sp>
      <p:sp>
        <p:nvSpPr>
          <p:cNvPr id="567" name="Google Shape;567;p32"/>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568" name="Google Shape;568;p32"/>
          <p:cNvSpPr/>
          <p:nvPr/>
        </p:nvSpPr>
        <p:spPr>
          <a:xfrm>
            <a:off x="715962" y="2438400"/>
            <a:ext cx="2682875"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Open gap penalty</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Extension gap penalty</a:t>
            </a:r>
            <a:endParaRPr/>
          </a:p>
        </p:txBody>
      </p:sp>
      <p:sp>
        <p:nvSpPr>
          <p:cNvPr id="569" name="Google Shape;569;p32"/>
          <p:cNvSpPr txBox="1"/>
          <p:nvPr/>
        </p:nvSpPr>
        <p:spPr>
          <a:xfrm>
            <a:off x="2057400" y="1295400"/>
            <a:ext cx="4341046"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00">
                <a:solidFill>
                  <a:schemeClr val="dk1"/>
                </a:solidFill>
                <a:latin typeface="Calibri"/>
                <a:ea typeface="Calibri"/>
                <a:cs typeface="Calibri"/>
                <a:sym typeface="Calibri"/>
              </a:rPr>
              <a:t>Affine gap penalties</a:t>
            </a:r>
            <a:endParaRPr sz="3500">
              <a:solidFill>
                <a:schemeClr val="dk1"/>
              </a:solidFill>
              <a:latin typeface="Calibri"/>
              <a:ea typeface="Calibri"/>
              <a:cs typeface="Calibri"/>
              <a:sym typeface="Calibri"/>
            </a:endParaRPr>
          </a:p>
        </p:txBody>
      </p:sp>
      <p:pic>
        <p:nvPicPr>
          <p:cNvPr id="570" name="Google Shape;570;p32"/>
          <p:cNvPicPr preferRelativeResize="0"/>
          <p:nvPr/>
        </p:nvPicPr>
        <p:blipFill rotWithShape="1">
          <a:blip r:embed="rId3">
            <a:alphaModFix/>
          </a:blip>
          <a:srcRect b="0" l="0" r="0" t="0"/>
          <a:stretch/>
        </p:blipFill>
        <p:spPr>
          <a:xfrm>
            <a:off x="1295400" y="4102100"/>
            <a:ext cx="6736443" cy="1003300"/>
          </a:xfrm>
          <a:prstGeom prst="rect">
            <a:avLst/>
          </a:prstGeom>
          <a:noFill/>
          <a:ln>
            <a:noFill/>
          </a:ln>
        </p:spPr>
      </p:pic>
      <p:sp>
        <p:nvSpPr>
          <p:cNvPr id="571" name="Google Shape;571;p32"/>
          <p:cNvSpPr txBox="1"/>
          <p:nvPr/>
        </p:nvSpPr>
        <p:spPr>
          <a:xfrm>
            <a:off x="715947" y="3472425"/>
            <a:ext cx="3764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Para um GAP de comprimento 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32"/>
          <p:cNvSpPr txBox="1"/>
          <p:nvPr/>
        </p:nvSpPr>
        <p:spPr>
          <a:xfrm>
            <a:off x="2819400" y="5428575"/>
            <a:ext cx="3764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d</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Custo para abrir um GAP</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e</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Custo por estender o GAP</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3"/>
          <p:cNvSpPr txBox="1"/>
          <p:nvPr>
            <p:ph type="title"/>
          </p:nvPr>
        </p:nvSpPr>
        <p:spPr>
          <a:xfrm>
            <a:off x="457200" y="304800"/>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780"/>
              <a:buFont typeface="Corbel"/>
              <a:buNone/>
            </a:pPr>
            <a:r>
              <a:t/>
            </a:r>
            <a:endParaRPr/>
          </a:p>
          <a:p>
            <a:pPr indent="0" lvl="0" marL="0" rtl="0" algn="ctr">
              <a:spcBef>
                <a:spcPts val="0"/>
              </a:spcBef>
              <a:spcAft>
                <a:spcPts val="0"/>
              </a:spcAft>
              <a:buClr>
                <a:schemeClr val="lt1"/>
              </a:buClr>
              <a:buSzPts val="3780"/>
              <a:buFont typeface="Corbel"/>
              <a:buNone/>
            </a:pPr>
            <a:r>
              <a:rPr lang="en-US"/>
              <a:t>Alinhamentos: Local vs. Global</a:t>
            </a:r>
            <a:endParaRPr/>
          </a:p>
          <a:p>
            <a:pPr indent="0" lvl="0" marL="0" rtl="0" algn="r">
              <a:spcBef>
                <a:spcPts val="0"/>
              </a:spcBef>
              <a:spcAft>
                <a:spcPts val="0"/>
              </a:spcAft>
              <a:buClr>
                <a:schemeClr val="lt1"/>
              </a:buClr>
              <a:buSzPts val="3780"/>
              <a:buFont typeface="Corbel"/>
              <a:buNone/>
            </a:pPr>
            <a:r>
              <a:t/>
            </a:r>
            <a:endParaRPr/>
          </a:p>
        </p:txBody>
      </p:sp>
      <p:sp>
        <p:nvSpPr>
          <p:cNvPr id="579" name="Google Shape;579;p33"/>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grpSp>
        <p:nvGrpSpPr>
          <p:cNvPr id="580" name="Google Shape;580;p33"/>
          <p:cNvGrpSpPr/>
          <p:nvPr/>
        </p:nvGrpSpPr>
        <p:grpSpPr>
          <a:xfrm>
            <a:off x="1371600" y="1371600"/>
            <a:ext cx="6172200" cy="1981200"/>
            <a:chOff x="1371600" y="1371600"/>
            <a:chExt cx="6172200" cy="1981200"/>
          </a:xfrm>
        </p:grpSpPr>
        <p:sp>
          <p:nvSpPr>
            <p:cNvPr id="581" name="Google Shape;581;p33"/>
            <p:cNvSpPr txBox="1"/>
            <p:nvPr/>
          </p:nvSpPr>
          <p:spPr>
            <a:xfrm>
              <a:off x="1371600" y="1371600"/>
              <a:ext cx="1423988"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Global</a:t>
              </a:r>
              <a:endParaRPr/>
            </a:p>
          </p:txBody>
        </p:sp>
        <p:sp>
          <p:nvSpPr>
            <p:cNvPr id="582" name="Google Shape;582;p33"/>
            <p:cNvSpPr/>
            <p:nvPr/>
          </p:nvSpPr>
          <p:spPr>
            <a:xfrm>
              <a:off x="2590800" y="2319920"/>
              <a:ext cx="4724400" cy="347080"/>
            </a:xfrm>
            <a:prstGeom prst="roundRect">
              <a:avLst>
                <a:gd fmla="val 16667" name="adj"/>
              </a:avLst>
            </a:prstGeom>
            <a:gradFill>
              <a:gsLst>
                <a:gs pos="0">
                  <a:srgbClr val="8DC61A"/>
                </a:gs>
                <a:gs pos="100000">
                  <a:srgbClr val="ACF700"/>
                </a:gs>
              </a:gsLst>
              <a:lin ang="16200000" scaled="0"/>
            </a:gra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33"/>
            <p:cNvSpPr/>
            <p:nvPr/>
          </p:nvSpPr>
          <p:spPr>
            <a:xfrm>
              <a:off x="2438400" y="3048000"/>
              <a:ext cx="5105400" cy="304800"/>
            </a:xfrm>
            <a:prstGeom prst="roundRect">
              <a:avLst>
                <a:gd fmla="val 16667" name="adj"/>
              </a:avLst>
            </a:prstGeom>
            <a:gradFill>
              <a:gsLst>
                <a:gs pos="0">
                  <a:srgbClr val="FD8E16"/>
                </a:gs>
                <a:gs pos="100000">
                  <a:srgbClr val="FFA800"/>
                </a:gs>
              </a:gsLst>
              <a:lin ang="16200000" scaled="0"/>
            </a:gradFill>
            <a:ln cap="flat" cmpd="sng" w="12700">
              <a:solidFill>
                <a:srgbClr val="FD9C1B"/>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84" name="Google Shape;584;p33"/>
          <p:cNvGrpSpPr/>
          <p:nvPr/>
        </p:nvGrpSpPr>
        <p:grpSpPr>
          <a:xfrm>
            <a:off x="2438400" y="2667000"/>
            <a:ext cx="5105400" cy="381000"/>
            <a:chOff x="2438400" y="2667000"/>
            <a:chExt cx="5105400" cy="381000"/>
          </a:xfrm>
        </p:grpSpPr>
        <p:cxnSp>
          <p:nvCxnSpPr>
            <p:cNvPr id="585" name="Google Shape;585;p33"/>
            <p:cNvCxnSpPr/>
            <p:nvPr/>
          </p:nvCxnSpPr>
          <p:spPr>
            <a:xfrm rot="5400000">
              <a:off x="2324100" y="2781300"/>
              <a:ext cx="381000" cy="152400"/>
            </a:xfrm>
            <a:prstGeom prst="straightConnector1">
              <a:avLst/>
            </a:prstGeom>
            <a:noFill/>
            <a:ln cap="flat" cmpd="sng" w="25400">
              <a:solidFill>
                <a:schemeClr val="dk1"/>
              </a:solidFill>
              <a:prstDash val="dot"/>
              <a:round/>
              <a:headEnd len="sm" w="sm" type="none"/>
              <a:tailEnd len="sm" w="sm" type="none"/>
            </a:ln>
          </p:spPr>
        </p:cxnSp>
        <p:cxnSp>
          <p:nvCxnSpPr>
            <p:cNvPr id="586" name="Google Shape;586;p33"/>
            <p:cNvCxnSpPr/>
            <p:nvPr/>
          </p:nvCxnSpPr>
          <p:spPr>
            <a:xfrm flipH="1" rot="-5400000">
              <a:off x="7239000" y="2743200"/>
              <a:ext cx="381000" cy="228600"/>
            </a:xfrm>
            <a:prstGeom prst="straightConnector1">
              <a:avLst/>
            </a:prstGeom>
            <a:noFill/>
            <a:ln cap="flat" cmpd="sng" w="25400">
              <a:solidFill>
                <a:schemeClr val="dk1"/>
              </a:solidFill>
              <a:prstDash val="dot"/>
              <a:round/>
              <a:headEnd len="sm" w="sm" type="none"/>
              <a:tailEnd len="sm" w="sm" type="none"/>
            </a:ln>
          </p:spPr>
        </p:cxnSp>
      </p:grpSp>
      <p:grpSp>
        <p:nvGrpSpPr>
          <p:cNvPr id="587" name="Google Shape;587;p33"/>
          <p:cNvGrpSpPr/>
          <p:nvPr/>
        </p:nvGrpSpPr>
        <p:grpSpPr>
          <a:xfrm>
            <a:off x="1371600" y="4063424"/>
            <a:ext cx="6172200" cy="1880176"/>
            <a:chOff x="1371600" y="4063424"/>
            <a:chExt cx="6172200" cy="1880176"/>
          </a:xfrm>
        </p:grpSpPr>
        <p:sp>
          <p:nvSpPr>
            <p:cNvPr id="588" name="Google Shape;588;p33"/>
            <p:cNvSpPr txBox="1"/>
            <p:nvPr/>
          </p:nvSpPr>
          <p:spPr>
            <a:xfrm>
              <a:off x="1371600" y="4063424"/>
              <a:ext cx="1203174"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Local</a:t>
              </a:r>
              <a:endParaRPr/>
            </a:p>
          </p:txBody>
        </p:sp>
        <p:sp>
          <p:nvSpPr>
            <p:cNvPr id="589" name="Google Shape;589;p33"/>
            <p:cNvSpPr/>
            <p:nvPr/>
          </p:nvSpPr>
          <p:spPr>
            <a:xfrm>
              <a:off x="2590800" y="4910720"/>
              <a:ext cx="4724400" cy="347080"/>
            </a:xfrm>
            <a:prstGeom prst="roundRect">
              <a:avLst>
                <a:gd fmla="val 16667" name="adj"/>
              </a:avLst>
            </a:prstGeom>
            <a:gradFill>
              <a:gsLst>
                <a:gs pos="0">
                  <a:srgbClr val="8DC61A"/>
                </a:gs>
                <a:gs pos="100000">
                  <a:srgbClr val="ACF700"/>
                </a:gs>
              </a:gsLst>
              <a:lin ang="16200000" scaled="0"/>
            </a:gra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33"/>
            <p:cNvSpPr/>
            <p:nvPr/>
          </p:nvSpPr>
          <p:spPr>
            <a:xfrm>
              <a:off x="2438400" y="5638800"/>
              <a:ext cx="5105400" cy="304800"/>
            </a:xfrm>
            <a:prstGeom prst="roundRect">
              <a:avLst>
                <a:gd fmla="val 16667" name="adj"/>
              </a:avLst>
            </a:prstGeom>
            <a:gradFill>
              <a:gsLst>
                <a:gs pos="0">
                  <a:srgbClr val="FD8E16"/>
                </a:gs>
                <a:gs pos="100000">
                  <a:srgbClr val="FFA800"/>
                </a:gs>
              </a:gsLst>
              <a:lin ang="16200000" scaled="0"/>
            </a:gradFill>
            <a:ln cap="flat" cmpd="sng" w="12700">
              <a:solidFill>
                <a:srgbClr val="FD9C1B"/>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91" name="Google Shape;591;p33"/>
          <p:cNvGrpSpPr/>
          <p:nvPr/>
        </p:nvGrpSpPr>
        <p:grpSpPr>
          <a:xfrm>
            <a:off x="3810000" y="4910720"/>
            <a:ext cx="1295400" cy="1032880"/>
            <a:chOff x="3810000" y="4910720"/>
            <a:chExt cx="1295400" cy="1032880"/>
          </a:xfrm>
        </p:grpSpPr>
        <p:cxnSp>
          <p:nvCxnSpPr>
            <p:cNvPr id="592" name="Google Shape;592;p33"/>
            <p:cNvCxnSpPr/>
            <p:nvPr/>
          </p:nvCxnSpPr>
          <p:spPr>
            <a:xfrm rot="5400000">
              <a:off x="3695700" y="5372100"/>
              <a:ext cx="381000" cy="152400"/>
            </a:xfrm>
            <a:prstGeom prst="straightConnector1">
              <a:avLst/>
            </a:prstGeom>
            <a:noFill/>
            <a:ln cap="flat" cmpd="sng" w="25400">
              <a:solidFill>
                <a:schemeClr val="dk1"/>
              </a:solidFill>
              <a:prstDash val="dot"/>
              <a:round/>
              <a:headEnd len="sm" w="sm" type="none"/>
              <a:tailEnd len="sm" w="sm" type="none"/>
            </a:ln>
          </p:spPr>
        </p:cxnSp>
        <p:cxnSp>
          <p:nvCxnSpPr>
            <p:cNvPr id="593" name="Google Shape;593;p33"/>
            <p:cNvCxnSpPr/>
            <p:nvPr/>
          </p:nvCxnSpPr>
          <p:spPr>
            <a:xfrm rot="5400000">
              <a:off x="4838700" y="5372100"/>
              <a:ext cx="381000" cy="152400"/>
            </a:xfrm>
            <a:prstGeom prst="straightConnector1">
              <a:avLst/>
            </a:prstGeom>
            <a:noFill/>
            <a:ln cap="flat" cmpd="sng" w="25400">
              <a:solidFill>
                <a:schemeClr val="dk1"/>
              </a:solidFill>
              <a:prstDash val="dot"/>
              <a:round/>
              <a:headEnd len="sm" w="sm" type="none"/>
              <a:tailEnd len="sm" w="sm" type="none"/>
            </a:ln>
          </p:spPr>
        </p:cxnSp>
        <p:sp>
          <p:nvSpPr>
            <p:cNvPr id="594" name="Google Shape;594;p33"/>
            <p:cNvSpPr/>
            <p:nvPr/>
          </p:nvSpPr>
          <p:spPr>
            <a:xfrm>
              <a:off x="3962400" y="4910720"/>
              <a:ext cx="1143000" cy="347080"/>
            </a:xfrm>
            <a:prstGeom prst="rect">
              <a:avLst/>
            </a:prstGeom>
            <a:gradFill>
              <a:gsLst>
                <a:gs pos="0">
                  <a:srgbClr val="888C58"/>
                </a:gs>
                <a:gs pos="100000">
                  <a:srgbClr val="999F5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33"/>
            <p:cNvSpPr/>
            <p:nvPr/>
          </p:nvSpPr>
          <p:spPr>
            <a:xfrm>
              <a:off x="3810000" y="5638800"/>
              <a:ext cx="1143000" cy="304800"/>
            </a:xfrm>
            <a:prstGeom prst="rect">
              <a:avLst/>
            </a:prstGeom>
            <a:gradFill>
              <a:gsLst>
                <a:gs pos="0">
                  <a:srgbClr val="888C58"/>
                </a:gs>
                <a:gs pos="100000">
                  <a:srgbClr val="999F5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4"/>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rPr lang="en-US"/>
              <a:t>Signifi</a:t>
            </a:r>
            <a:r>
              <a:rPr lang="en-US"/>
              <a:t>cancia</a:t>
            </a:r>
            <a:r>
              <a:rPr lang="en-US"/>
              <a:t> do alinhamento</a:t>
            </a:r>
            <a:endParaRPr/>
          </a:p>
          <a:p>
            <a:pPr indent="0" lvl="0" marL="0" rtl="0" algn="r">
              <a:spcBef>
                <a:spcPts val="0"/>
              </a:spcBef>
              <a:spcAft>
                <a:spcPts val="0"/>
              </a:spcAft>
              <a:buClr>
                <a:schemeClr val="lt1"/>
              </a:buClr>
              <a:buSzPct val="100000"/>
              <a:buFont typeface="Corbel"/>
              <a:buNone/>
            </a:pPr>
            <a:r>
              <a:t/>
            </a:r>
            <a:endParaRPr/>
          </a:p>
        </p:txBody>
      </p:sp>
      <p:sp>
        <p:nvSpPr>
          <p:cNvPr id="601" name="Google Shape;601;p34"/>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2160"/>
              <a:buChar char="🡽"/>
            </a:pPr>
            <a:r>
              <a:rPr lang="en-US"/>
              <a:t>Ensaio com sequências aleatórias</a:t>
            </a:r>
            <a:endParaRPr/>
          </a:p>
          <a:p>
            <a:pPr indent="-419735" lvl="0" marL="454025" rtl="0" algn="l">
              <a:spcBef>
                <a:spcPts val="0"/>
              </a:spcBef>
              <a:spcAft>
                <a:spcPts val="0"/>
              </a:spcAft>
              <a:buSzPts val="1620"/>
              <a:buChar char="🡽"/>
            </a:pPr>
            <a:r>
              <a:t/>
            </a:r>
            <a:endParaRPr/>
          </a:p>
        </p:txBody>
      </p:sp>
      <p:sp>
        <p:nvSpPr>
          <p:cNvPr id="602" name="Google Shape;602;p34"/>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5"/>
          <p:cNvSpPr txBox="1"/>
          <p:nvPr>
            <p:ph type="title"/>
          </p:nvPr>
        </p:nvSpPr>
        <p:spPr>
          <a:xfrm>
            <a:off x="457200" y="274638"/>
            <a:ext cx="7467600" cy="944562"/>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90000"/>
              <a:buFont typeface="Corbel"/>
              <a:buNone/>
            </a:pPr>
            <a:r>
              <a:t/>
            </a:r>
            <a:endParaRPr/>
          </a:p>
          <a:p>
            <a:pPr indent="0" lvl="0" marL="0" rtl="0" algn="ctr">
              <a:spcBef>
                <a:spcPts val="0"/>
              </a:spcBef>
              <a:spcAft>
                <a:spcPts val="0"/>
              </a:spcAft>
              <a:buClr>
                <a:schemeClr val="lt1"/>
              </a:buClr>
              <a:buSzPct val="81290"/>
              <a:buFont typeface="Corbel"/>
              <a:buNone/>
            </a:pPr>
            <a:r>
              <a:rPr lang="en-US" sz="4650"/>
              <a:t>Alinhamentos: Local vs. Global</a:t>
            </a:r>
            <a:endParaRPr sz="4650"/>
          </a:p>
          <a:p>
            <a:pPr indent="0" lvl="0" marL="0" rtl="0" algn="r">
              <a:spcBef>
                <a:spcPts val="0"/>
              </a:spcBef>
              <a:spcAft>
                <a:spcPts val="0"/>
              </a:spcAft>
              <a:buClr>
                <a:schemeClr val="lt1"/>
              </a:buClr>
              <a:buSzPct val="100000"/>
              <a:buFont typeface="Corbel"/>
              <a:buNone/>
            </a:pPr>
            <a:r>
              <a:t/>
            </a:r>
            <a:endParaRPr/>
          </a:p>
        </p:txBody>
      </p:sp>
      <p:sp>
        <p:nvSpPr>
          <p:cNvPr id="609" name="Google Shape;609;p35"/>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pic>
        <p:nvPicPr>
          <p:cNvPr descr="algddp.png" id="610" name="Google Shape;610;p35"/>
          <p:cNvPicPr preferRelativeResize="0"/>
          <p:nvPr/>
        </p:nvPicPr>
        <p:blipFill rotWithShape="1">
          <a:blip r:embed="rId3">
            <a:alphaModFix/>
          </a:blip>
          <a:srcRect b="0" l="0" r="0" t="0"/>
          <a:stretch/>
        </p:blipFill>
        <p:spPr>
          <a:xfrm rot="10800000">
            <a:off x="1752600" y="1589851"/>
            <a:ext cx="4623876" cy="4670741"/>
          </a:xfrm>
          <a:prstGeom prst="rect">
            <a:avLst/>
          </a:prstGeom>
          <a:noFill/>
          <a:ln>
            <a:noFill/>
          </a:ln>
        </p:spPr>
      </p:pic>
      <p:sp>
        <p:nvSpPr>
          <p:cNvPr id="611" name="Google Shape;611;p35"/>
          <p:cNvSpPr txBox="1"/>
          <p:nvPr/>
        </p:nvSpPr>
        <p:spPr>
          <a:xfrm>
            <a:off x="3477001" y="6298600"/>
            <a:ext cx="4447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Como poderíamos economizar tempo?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6"/>
          <p:cNvSpPr txBox="1"/>
          <p:nvPr>
            <p:ph type="ctrTitle"/>
          </p:nvPr>
        </p:nvSpPr>
        <p:spPr>
          <a:xfrm>
            <a:off x="1981200" y="1524000"/>
            <a:ext cx="6934200" cy="2895600"/>
          </a:xfrm>
          <a:prstGeom prst="rect">
            <a:avLst/>
          </a:prstGeom>
          <a:noFill/>
          <a:ln>
            <a:noFill/>
          </a:ln>
        </p:spPr>
        <p:txBody>
          <a:bodyPr anchorCtr="0" anchor="b" bIns="45700" lIns="91425" spcFirstLastPara="1" rIns="91425" wrap="square" tIns="45700">
            <a:noAutofit/>
          </a:bodyPr>
          <a:lstStyle/>
          <a:p>
            <a:pPr indent="0" lvl="0" marL="0" rtl="0" algn="l">
              <a:lnSpc>
                <a:spcPct val="102222"/>
              </a:lnSpc>
              <a:spcBef>
                <a:spcPts val="0"/>
              </a:spcBef>
              <a:spcAft>
                <a:spcPts val="0"/>
              </a:spcAft>
              <a:buClr>
                <a:schemeClr val="lt1"/>
              </a:buClr>
              <a:buSzPts val="4500"/>
              <a:buFont typeface="Century Schoolbook"/>
              <a:buNone/>
            </a:pPr>
            <a:r>
              <a:rPr b="1" lang="en-US" sz="4500">
                <a:latin typeface="Century Schoolbook"/>
                <a:ea typeface="Century Schoolbook"/>
                <a:cs typeface="Century Schoolbook"/>
                <a:sym typeface="Century Schoolbook"/>
              </a:rPr>
              <a:t>BLAST: Basic Local Alignment Search Tool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623" name="Google Shape;623;p37"/>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624" name="Google Shape;624;p37"/>
          <p:cNvSpPr txBox="1"/>
          <p:nvPr/>
        </p:nvSpPr>
        <p:spPr>
          <a:xfrm>
            <a:off x="457200" y="1905000"/>
            <a:ext cx="73365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Smith &amp; Waterman y Needleman &amp; Wunsch </a:t>
            </a:r>
            <a:r>
              <a:rPr lang="en-US" sz="3200">
                <a:solidFill>
                  <a:schemeClr val="dk1"/>
                </a:solidFill>
                <a:latin typeface="Calibri"/>
                <a:ea typeface="Calibri"/>
                <a:cs typeface="Calibri"/>
                <a:sym typeface="Calibri"/>
              </a:rPr>
              <a:t>são algoritmos exatos</a:t>
            </a:r>
            <a:r>
              <a:rPr lang="en-US" sz="3200">
                <a:solidFill>
                  <a:schemeClr val="dk1"/>
                </a:solidFill>
                <a:latin typeface="Calibri"/>
                <a:ea typeface="Calibri"/>
                <a:cs typeface="Calibri"/>
                <a:sym typeface="Calibri"/>
              </a:rPr>
              <a:t>, i.e., </a:t>
            </a:r>
            <a:r>
              <a:rPr lang="en-US" sz="3200">
                <a:solidFill>
                  <a:schemeClr val="dk1"/>
                </a:solidFill>
                <a:latin typeface="Calibri"/>
                <a:ea typeface="Calibri"/>
                <a:cs typeface="Calibri"/>
                <a:sym typeface="Calibri"/>
              </a:rPr>
              <a:t>eles sempre encontram a solução ideal, mas eles são muito caros (memória e tempo)</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BLAST é um algoritmo heurístico</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625" name="Google Shape;625;p37"/>
          <p:cNvSpPr txBox="1"/>
          <p:nvPr/>
        </p:nvSpPr>
        <p:spPr>
          <a:xfrm>
            <a:off x="457200" y="5247382"/>
            <a:ext cx="8558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i.e., </a:t>
            </a:r>
            <a:r>
              <a:rPr lang="en-US" sz="3200">
                <a:solidFill>
                  <a:schemeClr val="dk1"/>
                </a:solidFill>
                <a:latin typeface="Calibri"/>
                <a:ea typeface="Calibri"/>
                <a:cs typeface="Calibri"/>
                <a:sym typeface="Calibri"/>
              </a:rPr>
              <a:t>nem sempre encontra a solução ideal, mas é muito rápido, ou seja, leva atalhos</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8"/>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631" name="Google Shape;631;p38"/>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632" name="Google Shape;632;p38"/>
          <p:cNvSpPr/>
          <p:nvPr/>
        </p:nvSpPr>
        <p:spPr>
          <a:xfrm>
            <a:off x="457200" y="5801380"/>
            <a:ext cx="813475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800">
                <a:solidFill>
                  <a:srgbClr val="CC1433"/>
                </a:solidFill>
                <a:latin typeface="Calibri"/>
                <a:ea typeface="Calibri"/>
                <a:cs typeface="Calibri"/>
                <a:sym typeface="Calibri"/>
              </a:rPr>
              <a:t>Lembre-se: Apenas alinhamentos locais</a:t>
            </a:r>
            <a:endParaRPr b="1" sz="2800">
              <a:solidFill>
                <a:srgbClr val="CC1433"/>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1433"/>
              </a:solidFill>
              <a:latin typeface="Calibri"/>
              <a:ea typeface="Calibri"/>
              <a:cs typeface="Calibri"/>
              <a:sym typeface="Calibri"/>
            </a:endParaRPr>
          </a:p>
        </p:txBody>
      </p:sp>
      <p:sp>
        <p:nvSpPr>
          <p:cNvPr id="633" name="Google Shape;633;p38"/>
          <p:cNvSpPr/>
          <p:nvPr/>
        </p:nvSpPr>
        <p:spPr>
          <a:xfrm>
            <a:off x="1027307" y="3581400"/>
            <a:ext cx="651649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É uma busca preliminar, Geralmente se destina a identificar sequências, domínios e sub-seqüências comuns.</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634" name="Google Shape;634;p38"/>
          <p:cNvSpPr txBox="1"/>
          <p:nvPr/>
        </p:nvSpPr>
        <p:spPr>
          <a:xfrm>
            <a:off x="152400" y="1981200"/>
            <a:ext cx="8229600" cy="944562"/>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70000"/>
              </a:lnSpc>
              <a:spcBef>
                <a:spcPts val="0"/>
              </a:spcBef>
              <a:spcAft>
                <a:spcPts val="0"/>
              </a:spcAft>
              <a:buClr>
                <a:schemeClr val="dk1"/>
              </a:buClr>
              <a:buSzPts val="852"/>
              <a:buFont typeface="Arial"/>
              <a:buNone/>
            </a:pPr>
            <a:r>
              <a:rPr lang="en-US" sz="2260">
                <a:solidFill>
                  <a:schemeClr val="dk1"/>
                </a:solidFill>
                <a:latin typeface="Calibri"/>
                <a:ea typeface="Calibri"/>
                <a:cs typeface="Calibri"/>
                <a:sym typeface="Calibri"/>
              </a:rPr>
              <a:t>As buscas por regiões </a:t>
            </a:r>
            <a:r>
              <a:rPr lang="en-US" sz="2260">
                <a:solidFill>
                  <a:srgbClr val="FF0000"/>
                </a:solidFill>
                <a:latin typeface="Calibri"/>
                <a:ea typeface="Calibri"/>
                <a:cs typeface="Calibri"/>
                <a:sym typeface="Calibri"/>
              </a:rPr>
              <a:t>locais</a:t>
            </a:r>
            <a:r>
              <a:rPr lang="en-US" sz="2260">
                <a:solidFill>
                  <a:schemeClr val="dk1"/>
                </a:solidFill>
                <a:latin typeface="Calibri"/>
                <a:ea typeface="Calibri"/>
                <a:cs typeface="Calibri"/>
                <a:sym typeface="Calibri"/>
              </a:rPr>
              <a:t> de similaridade entre pares de sequências, é muito rápida (</a:t>
            </a:r>
            <a:r>
              <a:rPr lang="en-US" sz="2260">
                <a:solidFill>
                  <a:srgbClr val="FF0000"/>
                </a:solidFill>
                <a:latin typeface="Calibri"/>
                <a:ea typeface="Calibri"/>
                <a:cs typeface="Calibri"/>
                <a:sym typeface="Calibri"/>
              </a:rPr>
              <a:t>não</a:t>
            </a:r>
            <a:r>
              <a:rPr lang="en-US" sz="2260">
                <a:solidFill>
                  <a:schemeClr val="dk1"/>
                </a:solidFill>
                <a:latin typeface="Calibri"/>
                <a:ea typeface="Calibri"/>
                <a:cs typeface="Calibri"/>
                <a:sym typeface="Calibri"/>
              </a:rPr>
              <a:t> usa Smith-Waterman) e útil ao pesquisar banco de dados com muitas sequências</a:t>
            </a:r>
            <a:endParaRPr sz="2260">
              <a:solidFill>
                <a:schemeClr val="dk1"/>
              </a:solidFill>
              <a:latin typeface="Calibri"/>
              <a:ea typeface="Calibri"/>
              <a:cs typeface="Calibri"/>
              <a:sym typeface="Calibri"/>
            </a:endParaRPr>
          </a:p>
          <a:p>
            <a:pPr indent="-274320" lvl="0" marL="274320" marR="0" rtl="0" algn="ctr">
              <a:lnSpc>
                <a:spcPct val="70000"/>
              </a:lnSpc>
              <a:spcBef>
                <a:spcPts val="0"/>
              </a:spcBef>
              <a:spcAft>
                <a:spcPts val="0"/>
              </a:spcAft>
              <a:buClr>
                <a:schemeClr val="accent1"/>
              </a:buClr>
              <a:buSzPts val="1302"/>
              <a:buFont typeface="Times"/>
              <a:buNone/>
            </a:pPr>
            <a:r>
              <a:t/>
            </a:r>
            <a:endParaRPr sz="186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9"/>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640" name="Google Shape;640;p39"/>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641" name="Google Shape;641;p39"/>
          <p:cNvSpPr txBox="1"/>
          <p:nvPr/>
        </p:nvSpPr>
        <p:spPr>
          <a:xfrm>
            <a:off x="152400" y="1981200"/>
            <a:ext cx="8229600" cy="944562"/>
          </a:xfrm>
          <a:prstGeom prst="rect">
            <a:avLst/>
          </a:prstGeom>
          <a:noFill/>
          <a:ln>
            <a:noFill/>
          </a:ln>
        </p:spPr>
        <p:txBody>
          <a:bodyPr anchorCtr="0" anchor="t" bIns="45700" lIns="91425" spcFirstLastPara="1" rIns="91425" wrap="square" tIns="45700">
            <a:normAutofit lnSpcReduction="20000"/>
          </a:bodyPr>
          <a:lstStyle/>
          <a:p>
            <a:pPr indent="-274320" lvl="0" marL="274320" marR="0" rtl="0" algn="ctr">
              <a:lnSpc>
                <a:spcPct val="90000"/>
              </a:lnSpc>
              <a:spcBef>
                <a:spcPts val="0"/>
              </a:spcBef>
              <a:spcAft>
                <a:spcPts val="0"/>
              </a:spcAft>
              <a:buClr>
                <a:schemeClr val="dk1"/>
              </a:buClr>
              <a:buSzPts val="1100"/>
              <a:buFont typeface="Arial"/>
              <a:buNone/>
            </a:pPr>
            <a:r>
              <a:rPr lang="en-US" sz="2500">
                <a:solidFill>
                  <a:schemeClr val="dk1"/>
                </a:solidFill>
                <a:latin typeface="Calibri"/>
                <a:ea typeface="Calibri"/>
                <a:cs typeface="Calibri"/>
                <a:sym typeface="Calibri"/>
              </a:rPr>
              <a:t>Da mesma forma que no caso emparelhado, a pontuação de alinhamento depende de:</a:t>
            </a:r>
            <a:endParaRPr sz="2500">
              <a:solidFill>
                <a:schemeClr val="dk1"/>
              </a:solidFill>
              <a:latin typeface="Calibri"/>
              <a:ea typeface="Calibri"/>
              <a:cs typeface="Calibri"/>
              <a:sym typeface="Calibri"/>
            </a:endParaRPr>
          </a:p>
          <a:p>
            <a:pPr indent="-274320" lvl="0" marL="274320" marR="0" rtl="0" algn="ctr">
              <a:lnSpc>
                <a:spcPct val="90000"/>
              </a:lnSpc>
              <a:spcBef>
                <a:spcPts val="0"/>
              </a:spcBef>
              <a:spcAft>
                <a:spcPts val="0"/>
              </a:spcAft>
              <a:buClr>
                <a:schemeClr val="accent1"/>
              </a:buClr>
              <a:buSzPts val="1680"/>
              <a:buFont typeface="Times"/>
              <a:buNone/>
            </a:pPr>
            <a:r>
              <a:t/>
            </a:r>
            <a:endParaRPr sz="2400">
              <a:solidFill>
                <a:schemeClr val="dk1"/>
              </a:solidFill>
              <a:latin typeface="Calibri"/>
              <a:ea typeface="Calibri"/>
              <a:cs typeface="Calibri"/>
              <a:sym typeface="Calibri"/>
            </a:endParaRPr>
          </a:p>
        </p:txBody>
      </p:sp>
      <p:sp>
        <p:nvSpPr>
          <p:cNvPr id="642" name="Google Shape;642;p39"/>
          <p:cNvSpPr/>
          <p:nvPr/>
        </p:nvSpPr>
        <p:spPr>
          <a:xfrm>
            <a:off x="0" y="6492875"/>
            <a:ext cx="5873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acifico"/>
                <a:ea typeface="Pacifico"/>
                <a:cs typeface="Pacifico"/>
                <a:sym typeface="Pacifico"/>
              </a:rPr>
              <a:t>DMRP</a:t>
            </a:r>
            <a:endParaRPr/>
          </a:p>
        </p:txBody>
      </p:sp>
      <p:grpSp>
        <p:nvGrpSpPr>
          <p:cNvPr id="643" name="Google Shape;643;p39"/>
          <p:cNvGrpSpPr/>
          <p:nvPr/>
        </p:nvGrpSpPr>
        <p:grpSpPr>
          <a:xfrm>
            <a:off x="4373562" y="4249737"/>
            <a:ext cx="2682875" cy="1587500"/>
            <a:chOff x="4373562" y="4249737"/>
            <a:chExt cx="2682875" cy="1587500"/>
          </a:xfrm>
        </p:grpSpPr>
        <p:sp>
          <p:nvSpPr>
            <p:cNvPr id="644" name="Google Shape;644;p39"/>
            <p:cNvSpPr/>
            <p:nvPr/>
          </p:nvSpPr>
          <p:spPr>
            <a:xfrm>
              <a:off x="5135562" y="4249737"/>
              <a:ext cx="912813"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Gaps</a:t>
              </a:r>
              <a:endParaRPr/>
            </a:p>
          </p:txBody>
        </p:sp>
        <p:sp>
          <p:nvSpPr>
            <p:cNvPr id="645" name="Google Shape;645;p39"/>
            <p:cNvSpPr/>
            <p:nvPr/>
          </p:nvSpPr>
          <p:spPr>
            <a:xfrm>
              <a:off x="4373562" y="5135562"/>
              <a:ext cx="2682875"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Open gap penalty</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Extension gap penalty</a:t>
              </a:r>
              <a:endParaRPr/>
            </a:p>
          </p:txBody>
        </p:sp>
      </p:grpSp>
      <p:grpSp>
        <p:nvGrpSpPr>
          <p:cNvPr id="646" name="Google Shape;646;p39"/>
          <p:cNvGrpSpPr/>
          <p:nvPr/>
        </p:nvGrpSpPr>
        <p:grpSpPr>
          <a:xfrm>
            <a:off x="587375" y="3305175"/>
            <a:ext cx="6575425" cy="2590800"/>
            <a:chOff x="587375" y="3305175"/>
            <a:chExt cx="6575425" cy="2590800"/>
          </a:xfrm>
        </p:grpSpPr>
        <p:pic>
          <p:nvPicPr>
            <p:cNvPr descr="Blosum62" id="647" name="Google Shape;647;p39"/>
            <p:cNvPicPr preferRelativeResize="0"/>
            <p:nvPr/>
          </p:nvPicPr>
          <p:blipFill rotWithShape="1">
            <a:blip r:embed="rId3">
              <a:alphaModFix/>
            </a:blip>
            <a:srcRect b="0" l="0" r="0" t="0"/>
            <a:stretch/>
          </p:blipFill>
          <p:spPr>
            <a:xfrm>
              <a:off x="587375" y="3305175"/>
              <a:ext cx="2582863" cy="2590800"/>
            </a:xfrm>
            <a:prstGeom prst="rect">
              <a:avLst/>
            </a:prstGeom>
            <a:noFill/>
            <a:ln>
              <a:noFill/>
            </a:ln>
          </p:spPr>
        </p:pic>
        <p:pic>
          <p:nvPicPr>
            <p:cNvPr descr="matrices" id="648" name="Google Shape;648;p39"/>
            <p:cNvPicPr preferRelativeResize="0"/>
            <p:nvPr/>
          </p:nvPicPr>
          <p:blipFill rotWithShape="1">
            <a:blip r:embed="rId4">
              <a:alphaModFix/>
            </a:blip>
            <a:srcRect b="0" l="0" r="0" t="0"/>
            <a:stretch/>
          </p:blipFill>
          <p:spPr>
            <a:xfrm>
              <a:off x="3733800" y="3334543"/>
              <a:ext cx="3429000" cy="646113"/>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0"/>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655" name="Google Shape;655;p40"/>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pic>
        <p:nvPicPr>
          <p:cNvPr id="656" name="Google Shape;656;p40"/>
          <p:cNvPicPr preferRelativeResize="0"/>
          <p:nvPr/>
        </p:nvPicPr>
        <p:blipFill rotWithShape="1">
          <a:blip r:embed="rId3">
            <a:alphaModFix/>
          </a:blip>
          <a:srcRect b="0" l="0" r="0" t="0"/>
          <a:stretch/>
        </p:blipFill>
        <p:spPr>
          <a:xfrm>
            <a:off x="914400" y="1524000"/>
            <a:ext cx="6934200" cy="5206448"/>
          </a:xfrm>
          <a:prstGeom prst="rect">
            <a:avLst/>
          </a:prstGeom>
          <a:noFill/>
          <a:ln>
            <a:noFill/>
          </a:ln>
        </p:spPr>
      </p:pic>
      <p:sp>
        <p:nvSpPr>
          <p:cNvPr id="657" name="Google Shape;657;p40"/>
          <p:cNvSpPr txBox="1"/>
          <p:nvPr/>
        </p:nvSpPr>
        <p:spPr>
          <a:xfrm>
            <a:off x="152400" y="6550223"/>
            <a:ext cx="64257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val="tx"/>
                    </a:ext>
                  </a:extLst>
                </a:hlinkClick>
              </a:rPr>
              <a:t>http://www.ncbi.nlm.nih.gov/Education/BLASTinfo/BLAST_algorithm.html</a:t>
            </a:r>
            <a:endParaRPr sz="1400">
              <a:solidFill>
                <a:schemeClr val="dk1"/>
              </a:solidFill>
              <a:latin typeface="Calibri"/>
              <a:ea typeface="Calibri"/>
              <a:cs typeface="Calibri"/>
              <a:sym typeface="Calibri"/>
            </a:endParaRPr>
          </a:p>
        </p:txBody>
      </p:sp>
      <p:sp>
        <p:nvSpPr>
          <p:cNvPr id="658" name="Google Shape;658;p40"/>
          <p:cNvSpPr/>
          <p:nvPr/>
        </p:nvSpPr>
        <p:spPr>
          <a:xfrm>
            <a:off x="4648200" y="6132493"/>
            <a:ext cx="4572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Altschul et al., 1990. </a:t>
            </a:r>
            <a:r>
              <a:rPr b="1" lang="en-US" sz="1400">
                <a:solidFill>
                  <a:schemeClr val="dk1"/>
                </a:solidFill>
                <a:latin typeface="Calibri"/>
                <a:ea typeface="Calibri"/>
                <a:cs typeface="Calibri"/>
                <a:sym typeface="Calibri"/>
              </a:rPr>
              <a:t>Basic Local Alignment Search Tool. </a:t>
            </a:r>
            <a:r>
              <a:rPr lang="en-US" sz="1400">
                <a:solidFill>
                  <a:schemeClr val="dk1"/>
                </a:solidFill>
                <a:latin typeface="Calibri"/>
                <a:ea typeface="Calibri"/>
                <a:cs typeface="Calibri"/>
                <a:sym typeface="Calibri"/>
              </a:rPr>
              <a:t>J. Mol. Biol. (1990) 215, 403–410</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9" name="Google Shape;659;p40"/>
          <p:cNvSpPr/>
          <p:nvPr/>
        </p:nvSpPr>
        <p:spPr>
          <a:xfrm>
            <a:off x="6520455" y="4567535"/>
            <a:ext cx="22425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BLAST erral para encontrar matches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Leituras obrigatórias</a:t>
            </a:r>
            <a:endParaRPr/>
          </a:p>
        </p:txBody>
      </p:sp>
      <p:sp>
        <p:nvSpPr>
          <p:cNvPr id="202" name="Google Shape;202;p5"/>
          <p:cNvSpPr txBox="1"/>
          <p:nvPr>
            <p:ph idx="1" type="body"/>
          </p:nvPr>
        </p:nvSpPr>
        <p:spPr>
          <a:xfrm>
            <a:off x="817676" y="2010033"/>
            <a:ext cx="7076747" cy="3992563"/>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2160"/>
              <a:buChar char="🡽"/>
            </a:pPr>
            <a:r>
              <a:rPr lang="en-US"/>
              <a:t>Arquivos disponiveis no e-Disciplinas:</a:t>
            </a:r>
            <a:endParaRPr/>
          </a:p>
          <a:p>
            <a:pPr indent="-457200" lvl="1" marL="914400" rtl="0" algn="l">
              <a:spcBef>
                <a:spcPts val="600"/>
              </a:spcBef>
              <a:spcAft>
                <a:spcPts val="0"/>
              </a:spcAft>
              <a:buSzPts val="1980"/>
              <a:buChar char="🡽"/>
            </a:pPr>
            <a:r>
              <a:rPr lang="en-US"/>
              <a:t>Eddy, SR. 2004. What is dynamic programming?</a:t>
            </a:r>
            <a:endParaRPr/>
          </a:p>
          <a:p>
            <a:pPr indent="-457200" lvl="1" marL="914400" rtl="0" algn="l">
              <a:spcBef>
                <a:spcPts val="600"/>
              </a:spcBef>
              <a:spcAft>
                <a:spcPts val="0"/>
              </a:spcAft>
              <a:buSzPts val="1980"/>
              <a:buChar char="🡽"/>
            </a:pPr>
            <a:r>
              <a:rPr lang="en-US"/>
              <a:t>Eddy SR. 2004. Where did the BLOSUM62 alignment score matrix come from?</a:t>
            </a:r>
            <a:br>
              <a:rPr lang="en-US"/>
            </a:br>
            <a:endParaRPr/>
          </a:p>
          <a:p>
            <a:pPr indent="-316865" lvl="0" marL="454025" rtl="0" algn="l">
              <a:spcBef>
                <a:spcPts val="2000"/>
              </a:spcBef>
              <a:spcAft>
                <a:spcPts val="0"/>
              </a:spcAft>
              <a:buSzPts val="2160"/>
              <a:buNone/>
            </a:pPr>
            <a:r>
              <a:t/>
            </a:r>
            <a:endParaRPr/>
          </a:p>
        </p:txBody>
      </p:sp>
      <p:sp>
        <p:nvSpPr>
          <p:cNvPr id="203" name="Google Shape;203;p5"/>
          <p:cNvSpPr txBox="1"/>
          <p:nvPr>
            <p:ph idx="12" type="sldNum"/>
          </p:nvPr>
        </p:nvSpPr>
        <p:spPr>
          <a:xfrm>
            <a:off x="8306459" y="167347"/>
            <a:ext cx="630621" cy="35976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1"/>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t/>
            </a:r>
            <a:endParaRPr/>
          </a:p>
          <a:p>
            <a:pPr indent="0" lvl="0" marL="0" rtl="0" algn="r">
              <a:spcBef>
                <a:spcPts val="0"/>
              </a:spcBef>
              <a:spcAft>
                <a:spcPts val="0"/>
              </a:spcAft>
              <a:buClr>
                <a:schemeClr val="dk1"/>
              </a:buClr>
              <a:buSzPct val="26190"/>
              <a:buFont typeface="Arial"/>
              <a:buNone/>
            </a:pPr>
            <a:r>
              <a:rPr lang="en-US"/>
              <a:t>Um alinhamento que o Blast não pode encontrar com W=11</a:t>
            </a:r>
            <a:endParaRPr/>
          </a:p>
          <a:p>
            <a:pPr indent="0" lvl="0" marL="0" rtl="0" algn="r">
              <a:spcBef>
                <a:spcPts val="0"/>
              </a:spcBef>
              <a:spcAft>
                <a:spcPts val="0"/>
              </a:spcAft>
              <a:buClr>
                <a:schemeClr val="lt1"/>
              </a:buClr>
              <a:buSzPct val="100000"/>
              <a:buFont typeface="Corbel"/>
              <a:buNone/>
            </a:pPr>
            <a:r>
              <a:t/>
            </a:r>
            <a:endParaRPr/>
          </a:p>
        </p:txBody>
      </p:sp>
      <p:sp>
        <p:nvSpPr>
          <p:cNvPr id="665" name="Google Shape;665;p41"/>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666" name="Google Shape;666;p41"/>
          <p:cNvSpPr txBox="1"/>
          <p:nvPr/>
        </p:nvSpPr>
        <p:spPr>
          <a:xfrm>
            <a:off x="-228600" y="2168525"/>
            <a:ext cx="9067800" cy="3698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a:t>
            </a:r>
            <a:r>
              <a:rPr b="1" lang="en-US" sz="1800">
                <a:solidFill>
                  <a:srgbClr val="996600"/>
                </a:solidFill>
                <a:latin typeface="Courier New"/>
                <a:ea typeface="Courier New"/>
                <a:cs typeface="Courier New"/>
                <a:sym typeface="Courier New"/>
              </a:rPr>
              <a:t>1 GAATATATGAAGACCAAGATTGCAGTCCTGCTGGCCTGAACCACGCTATTCTTGCTGTTG</a:t>
            </a:r>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 | || || || |  || || ||   ||  |  ||| |||||| | | || | ||| |</a:t>
            </a:r>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1 GAGTGTACGATGAGCCCGAGTGTAGCAGTGAAGATCTGGACCACGGTGTACTCGTTGTCG</a:t>
            </a:r>
            <a:endParaRPr/>
          </a:p>
          <a:p>
            <a:pPr indent="0" lvl="0" marL="0" marR="0" rtl="0" algn="l">
              <a:spcBef>
                <a:spcPts val="360"/>
              </a:spcBef>
              <a:spcAft>
                <a:spcPts val="0"/>
              </a:spcAft>
              <a:buNone/>
            </a:pPr>
            <a:r>
              <a:t/>
            </a:r>
            <a:endParaRPr b="1" sz="1800">
              <a:solidFill>
                <a:srgbClr val="996600"/>
              </a:solidFill>
              <a:latin typeface="Courier New"/>
              <a:ea typeface="Courier New"/>
              <a:cs typeface="Courier New"/>
              <a:sym typeface="Courier New"/>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61 GTTACGGAACCGAGAATGGTAAAGACTACTGGATCATTAAGAACTCCTGGGGAGCCAGTT</a:t>
            </a:r>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 || ||     ||  ||| ||  | |||||| || | ||||||  |||||  |     |</a:t>
            </a:r>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61 GCTATGGTGTTAAGGGTGGGAAGAAGTACTGGCTCGTCAAGAACAGCTGGGCTGAATCCT</a:t>
            </a:r>
            <a:endParaRPr/>
          </a:p>
          <a:p>
            <a:pPr indent="0" lvl="0" marL="0" marR="0" rtl="0" algn="l">
              <a:spcBef>
                <a:spcPts val="360"/>
              </a:spcBef>
              <a:spcAft>
                <a:spcPts val="0"/>
              </a:spcAft>
              <a:buNone/>
            </a:pPr>
            <a:r>
              <a:t/>
            </a:r>
            <a:endParaRPr b="1" sz="1800">
              <a:solidFill>
                <a:srgbClr val="996600"/>
              </a:solidFill>
              <a:latin typeface="Courier New"/>
              <a:ea typeface="Courier New"/>
              <a:cs typeface="Courier New"/>
              <a:sym typeface="Courier New"/>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121 GGGGTGAACAAGGTTATTTCAGGCTTGCTCGTGGTAAAAAC</a:t>
            </a:r>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 || ||||| ||  ||    |  | ||||  || |||</a:t>
            </a:r>
            <a:endParaRPr/>
          </a:p>
          <a:p>
            <a:pPr indent="0" lvl="0" marL="0" marR="0" rtl="0" algn="l">
              <a:spcBef>
                <a:spcPts val="360"/>
              </a:spcBef>
              <a:spcAft>
                <a:spcPts val="0"/>
              </a:spcAft>
              <a:buNone/>
            </a:pPr>
            <a:r>
              <a:rPr b="1" lang="en-US" sz="1800">
                <a:solidFill>
                  <a:srgbClr val="996600"/>
                </a:solidFill>
                <a:latin typeface="Courier New"/>
                <a:ea typeface="Courier New"/>
                <a:cs typeface="Courier New"/>
                <a:sym typeface="Courier New"/>
              </a:rPr>
              <a:t>  121 GGGGAGACCAAGGCTACATCCTTATGTCCCGTGACAACAAC</a:t>
            </a:r>
            <a:endParaRPr/>
          </a:p>
        </p:txBody>
      </p:sp>
      <p:sp>
        <p:nvSpPr>
          <p:cNvPr id="667" name="Google Shape;667;p41"/>
          <p:cNvSpPr txBox="1"/>
          <p:nvPr/>
        </p:nvSpPr>
        <p:spPr>
          <a:xfrm>
            <a:off x="6050573" y="6074658"/>
            <a:ext cx="2179027"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00">
                <a:solidFill>
                  <a:srgbClr val="FF0000"/>
                </a:solidFill>
                <a:latin typeface="Calibri"/>
                <a:ea typeface="Calibri"/>
                <a:cs typeface="Calibri"/>
                <a:sym typeface="Calibri"/>
              </a:rPr>
              <a:t>Por qué?</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2"/>
          <p:cNvSpPr txBox="1"/>
          <p:nvPr>
            <p:ph type="title"/>
          </p:nvPr>
        </p:nvSpPr>
        <p:spPr>
          <a:xfrm>
            <a:off x="209813" y="479957"/>
            <a:ext cx="8574000" cy="96780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674" name="Google Shape;674;p42"/>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pic>
        <p:nvPicPr>
          <p:cNvPr id="675" name="Google Shape;675;p42"/>
          <p:cNvPicPr preferRelativeResize="0"/>
          <p:nvPr/>
        </p:nvPicPr>
        <p:blipFill rotWithShape="1">
          <a:blip r:embed="rId3">
            <a:alphaModFix/>
          </a:blip>
          <a:srcRect b="0" l="0" r="0" t="0"/>
          <a:stretch/>
        </p:blipFill>
        <p:spPr>
          <a:xfrm>
            <a:off x="381000" y="1447800"/>
            <a:ext cx="7239000" cy="5314633"/>
          </a:xfrm>
          <a:prstGeom prst="rect">
            <a:avLst/>
          </a:prstGeom>
          <a:noFill/>
          <a:ln>
            <a:noFill/>
          </a:ln>
        </p:spPr>
      </p:pic>
      <p:sp>
        <p:nvSpPr>
          <p:cNvPr id="676" name="Google Shape;676;p42"/>
          <p:cNvSpPr/>
          <p:nvPr/>
        </p:nvSpPr>
        <p:spPr>
          <a:xfrm>
            <a:off x="4648200" y="6132493"/>
            <a:ext cx="45720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Camacho C et al., 2009. </a:t>
            </a:r>
            <a:r>
              <a:rPr b="1" lang="en-US" sz="1400">
                <a:solidFill>
                  <a:schemeClr val="dk1"/>
                </a:solidFill>
                <a:latin typeface="Calibri"/>
                <a:ea typeface="Calibri"/>
                <a:cs typeface="Calibri"/>
                <a:sym typeface="Calibri"/>
              </a:rPr>
              <a:t>BLAST+: architecture and applications. BMC Bioinformatics.</a:t>
            </a:r>
            <a:r>
              <a:rPr lang="en-US" sz="1400">
                <a:solidFill>
                  <a:schemeClr val="dk1"/>
                </a:solidFill>
                <a:latin typeface="Calibri"/>
                <a:ea typeface="Calibri"/>
                <a:cs typeface="Calibri"/>
                <a:sym typeface="Calibri"/>
              </a:rPr>
              <a:t> 15;10:421.</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7" name="Google Shape;677;p42"/>
          <p:cNvSpPr txBox="1"/>
          <p:nvPr/>
        </p:nvSpPr>
        <p:spPr>
          <a:xfrm>
            <a:off x="3930501" y="3886200"/>
            <a:ext cx="2089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600">
                <a:solidFill>
                  <a:srgbClr val="FF0000"/>
                </a:solidFill>
                <a:latin typeface="Calibri"/>
                <a:ea typeface="Calibri"/>
                <a:cs typeface="Calibri"/>
                <a:sym typeface="Calibri"/>
              </a:rPr>
              <a:t>Limite de pontuação 2</a:t>
            </a:r>
            <a:endParaRPr sz="1600">
              <a:solidFill>
                <a:srgbClr val="FF0000"/>
              </a:solidFill>
              <a:latin typeface="Calibri"/>
              <a:ea typeface="Calibri"/>
              <a:cs typeface="Calibri"/>
              <a:sym typeface="Calibri"/>
            </a:endParaRPr>
          </a:p>
        </p:txBody>
      </p:sp>
      <p:sp>
        <p:nvSpPr>
          <p:cNvPr id="678" name="Google Shape;678;p42"/>
          <p:cNvSpPr/>
          <p:nvPr/>
        </p:nvSpPr>
        <p:spPr>
          <a:xfrm>
            <a:off x="592464" y="1995969"/>
            <a:ext cx="1672200" cy="3773999"/>
          </a:xfrm>
          <a:prstGeom prst="rect">
            <a:avLst/>
          </a:prstGeom>
          <a:gradFill>
            <a:gsLst>
              <a:gs pos="0">
                <a:srgbClr val="90D400">
                  <a:alpha val="24705"/>
                </a:srgbClr>
              </a:gs>
              <a:gs pos="30000">
                <a:srgbClr val="8BCC00">
                  <a:alpha val="24705"/>
                </a:srgbClr>
              </a:gs>
              <a:gs pos="75000">
                <a:srgbClr val="6A9C00">
                  <a:alpha val="24705"/>
                </a:srgbClr>
              </a:gs>
              <a:gs pos="100000">
                <a:srgbClr val="4D7200">
                  <a:alpha val="24705"/>
                </a:srgbClr>
              </a:gs>
            </a:gsLst>
            <a:path path="circle">
              <a:fillToRect r="100%" t="100%"/>
            </a:path>
            <a:tileRect b="-100%" l="-100%"/>
          </a:gradFill>
          <a:ln cap="flat" cmpd="sng" w="12700">
            <a:solidFill>
              <a:srgbClr val="92C5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42"/>
          <p:cNvSpPr/>
          <p:nvPr/>
        </p:nvSpPr>
        <p:spPr>
          <a:xfrm>
            <a:off x="2667000" y="1606665"/>
            <a:ext cx="2514600" cy="4891567"/>
          </a:xfrm>
          <a:prstGeom prst="rect">
            <a:avLst/>
          </a:prstGeom>
          <a:gradFill>
            <a:gsLst>
              <a:gs pos="0">
                <a:srgbClr val="615541">
                  <a:alpha val="12941"/>
                </a:srgbClr>
              </a:gs>
              <a:gs pos="30000">
                <a:srgbClr val="5D5240">
                  <a:alpha val="12941"/>
                </a:srgbClr>
              </a:gs>
              <a:gs pos="75000">
                <a:srgbClr val="453D2F">
                  <a:alpha val="12941"/>
                </a:srgbClr>
              </a:gs>
              <a:gs pos="100000">
                <a:srgbClr val="322B21">
                  <a:alpha val="12941"/>
                </a:srgbClr>
              </a:gs>
            </a:gsLst>
            <a:path path="circle">
              <a:fillToRect r="100%" t="100%"/>
            </a:path>
            <a:tileRect b="-100%" l="-100%"/>
          </a:gradFill>
          <a:ln cap="flat" cmpd="sng" w="12700">
            <a:solidFill>
              <a:srgbClr val="6E6556"/>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42"/>
          <p:cNvSpPr/>
          <p:nvPr/>
        </p:nvSpPr>
        <p:spPr>
          <a:xfrm>
            <a:off x="5592132" y="2355736"/>
            <a:ext cx="1811868" cy="2705264"/>
          </a:xfrm>
          <a:prstGeom prst="rect">
            <a:avLst/>
          </a:prstGeom>
          <a:gradFill>
            <a:gsLst>
              <a:gs pos="0">
                <a:srgbClr val="7E8344">
                  <a:alpha val="21960"/>
                </a:srgbClr>
              </a:gs>
              <a:gs pos="30000">
                <a:srgbClr val="7A7F41">
                  <a:alpha val="21960"/>
                </a:srgbClr>
              </a:gs>
              <a:gs pos="75000">
                <a:srgbClr val="5B5F2F">
                  <a:alpha val="21960"/>
                </a:srgbClr>
              </a:gs>
              <a:gs pos="100000">
                <a:srgbClr val="424522">
                  <a:alpha val="21960"/>
                </a:srgbClr>
              </a:gs>
            </a:gsLst>
            <a:path path="circle">
              <a:fillToRect r="100%" t="100%"/>
            </a:path>
            <a:tileRect b="-100%" l="-100%"/>
          </a:gradFill>
          <a:ln cap="flat" cmpd="sng" w="12700">
            <a:solidFill>
              <a:srgbClr val="8C916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42"/>
          <p:cNvSpPr txBox="1"/>
          <p:nvPr/>
        </p:nvSpPr>
        <p:spPr>
          <a:xfrm>
            <a:off x="762000" y="4876800"/>
            <a:ext cx="1833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600">
                <a:solidFill>
                  <a:srgbClr val="FF0000"/>
                </a:solidFill>
                <a:latin typeface="Calibri"/>
                <a:ea typeface="Calibri"/>
                <a:cs typeface="Calibri"/>
                <a:sym typeface="Calibri"/>
              </a:rPr>
              <a:t>Limite de pontuação 1</a:t>
            </a:r>
            <a:endParaRPr sz="1600">
              <a:solidFill>
                <a:srgbClr val="FF0000"/>
              </a:solidFill>
              <a:latin typeface="Calibri"/>
              <a:ea typeface="Calibri"/>
              <a:cs typeface="Calibri"/>
              <a:sym typeface="Calibri"/>
            </a:endParaRPr>
          </a:p>
        </p:txBody>
      </p:sp>
      <p:sp>
        <p:nvSpPr>
          <p:cNvPr id="682" name="Google Shape;682;p42"/>
          <p:cNvSpPr txBox="1"/>
          <p:nvPr/>
        </p:nvSpPr>
        <p:spPr>
          <a:xfrm>
            <a:off x="3930501" y="4722300"/>
            <a:ext cx="2089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600">
                <a:solidFill>
                  <a:srgbClr val="FF0000"/>
                </a:solidFill>
                <a:latin typeface="Calibri"/>
                <a:ea typeface="Calibri"/>
                <a:cs typeface="Calibri"/>
                <a:sym typeface="Calibri"/>
              </a:rPr>
              <a:t>Limite de pontuação 3</a:t>
            </a:r>
            <a:endParaRPr sz="1600">
              <a:solidFill>
                <a:srgbClr val="FF0000"/>
              </a:solidFill>
              <a:latin typeface="Calibri"/>
              <a:ea typeface="Calibri"/>
              <a:cs typeface="Calibri"/>
              <a:sym typeface="Calibri"/>
            </a:endParaRPr>
          </a:p>
        </p:txBody>
      </p:sp>
      <p:sp>
        <p:nvSpPr>
          <p:cNvPr id="683" name="Google Shape;683;p42"/>
          <p:cNvSpPr txBox="1"/>
          <p:nvPr/>
        </p:nvSpPr>
        <p:spPr>
          <a:xfrm>
            <a:off x="3854301" y="5538000"/>
            <a:ext cx="2089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600">
                <a:solidFill>
                  <a:srgbClr val="FF0000"/>
                </a:solidFill>
                <a:latin typeface="Calibri"/>
                <a:ea typeface="Calibri"/>
                <a:cs typeface="Calibri"/>
                <a:sym typeface="Calibri"/>
              </a:rPr>
              <a:t>Limite de pontuação 4</a:t>
            </a:r>
            <a:endParaRPr sz="16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689" name="Google Shape;689;p43"/>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690" name="Google Shape;690;p43"/>
          <p:cNvSpPr/>
          <p:nvPr/>
        </p:nvSpPr>
        <p:spPr>
          <a:xfrm>
            <a:off x="0" y="6492875"/>
            <a:ext cx="59503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acifico"/>
                <a:ea typeface="Pacifico"/>
                <a:cs typeface="Pacifico"/>
                <a:sym typeface="Pacifico"/>
              </a:rPr>
              <a:t>DMRP</a:t>
            </a:r>
            <a:endParaRPr/>
          </a:p>
        </p:txBody>
      </p:sp>
      <p:sp>
        <p:nvSpPr>
          <p:cNvPr id="691" name="Google Shape;691;p43"/>
          <p:cNvSpPr/>
          <p:nvPr/>
        </p:nvSpPr>
        <p:spPr>
          <a:xfrm>
            <a:off x="609600" y="1676400"/>
            <a:ext cx="22934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Significancia</a:t>
            </a:r>
            <a:endParaRPr/>
          </a:p>
        </p:txBody>
      </p:sp>
      <p:sp>
        <p:nvSpPr>
          <p:cNvPr id="692" name="Google Shape;692;p43"/>
          <p:cNvSpPr/>
          <p:nvPr/>
        </p:nvSpPr>
        <p:spPr>
          <a:xfrm>
            <a:off x="1828800" y="2209800"/>
            <a:ext cx="4682911"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900">
                <a:solidFill>
                  <a:schemeClr val="dk1"/>
                </a:solidFill>
                <a:latin typeface="Calibri"/>
                <a:ea typeface="Calibri"/>
                <a:cs typeface="Calibri"/>
                <a:sym typeface="Calibri"/>
              </a:rPr>
              <a:t>O que é um bom alinhamento?</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O que seria esperado por acaso sozinho?</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p:txBody>
      </p:sp>
      <p:sp>
        <p:nvSpPr>
          <p:cNvPr id="693" name="Google Shape;693;p43"/>
          <p:cNvSpPr/>
          <p:nvPr/>
        </p:nvSpPr>
        <p:spPr>
          <a:xfrm>
            <a:off x="609600" y="3124200"/>
            <a:ext cx="7324347"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900">
                <a:solidFill>
                  <a:schemeClr val="dk1"/>
                </a:solidFill>
                <a:latin typeface="Calibri"/>
                <a:ea typeface="Calibri"/>
                <a:cs typeface="Calibri"/>
                <a:sym typeface="Calibri"/>
              </a:rPr>
              <a:t>Esta avaliação é baseada na sua pontuação de alinhamento:</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Você poderia obter a mesma pontuação, ou melhor, por acaso?</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p:txBody>
      </p:sp>
      <p:sp>
        <p:nvSpPr>
          <p:cNvPr id="694" name="Google Shape;694;p43"/>
          <p:cNvSpPr/>
          <p:nvPr/>
        </p:nvSpPr>
        <p:spPr>
          <a:xfrm>
            <a:off x="1752600" y="3983504"/>
            <a:ext cx="4876800"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900">
                <a:solidFill>
                  <a:srgbClr val="FF0000"/>
                </a:solidFill>
                <a:latin typeface="Calibri"/>
                <a:ea typeface="Calibri"/>
                <a:cs typeface="Calibri"/>
                <a:sym typeface="Calibri"/>
              </a:rPr>
              <a:t>O cálculo depende da matriz de substituição e da penalidade por "GAPS" utilizadas.</a:t>
            </a:r>
            <a:endParaRPr sz="19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900">
              <a:solidFill>
                <a:srgbClr val="FF0000"/>
              </a:solidFill>
              <a:latin typeface="Calibri"/>
              <a:ea typeface="Calibri"/>
              <a:cs typeface="Calibri"/>
              <a:sym typeface="Calibri"/>
            </a:endParaRPr>
          </a:p>
        </p:txBody>
      </p:sp>
      <p:sp>
        <p:nvSpPr>
          <p:cNvPr id="695" name="Google Shape;695;p43"/>
          <p:cNvSpPr/>
          <p:nvPr/>
        </p:nvSpPr>
        <p:spPr>
          <a:xfrm>
            <a:off x="457200" y="5215116"/>
            <a:ext cx="7927975"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SzPts val="1100"/>
              <a:buNone/>
            </a:pPr>
            <a:r>
              <a:rPr lang="en-US" sz="1900">
                <a:solidFill>
                  <a:schemeClr val="dk1"/>
                </a:solidFill>
                <a:latin typeface="Calibri"/>
                <a:ea typeface="Calibri"/>
                <a:cs typeface="Calibri"/>
                <a:sym typeface="Calibri"/>
              </a:rPr>
              <a:t>O "Expected-values" nos dá a resposta que precisamos. Valor </a:t>
            </a:r>
            <a:r>
              <a:rPr i="1" lang="en-US" sz="1900">
                <a:solidFill>
                  <a:schemeClr val="dk1"/>
                </a:solidFill>
                <a:latin typeface="Calibri"/>
                <a:ea typeface="Calibri"/>
                <a:cs typeface="Calibri"/>
                <a:sym typeface="Calibri"/>
              </a:rPr>
              <a:t>e</a:t>
            </a:r>
            <a:r>
              <a:rPr lang="en-US" sz="1900">
                <a:solidFill>
                  <a:schemeClr val="dk1"/>
                </a:solidFill>
                <a:latin typeface="Calibri"/>
                <a:ea typeface="Calibri"/>
                <a:cs typeface="Calibri"/>
                <a:sym typeface="Calibri"/>
              </a:rPr>
              <a:t>: Número de alinhamentos com pontuação igual ou maior do que o observado, que devem aparecer por acaso.</a:t>
            </a:r>
            <a:endParaRPr sz="19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100"/>
              <a:buFont typeface="Arial"/>
              <a:buNone/>
            </a:pPr>
            <a:r>
              <a:rPr lang="en-US" sz="1900">
                <a:solidFill>
                  <a:srgbClr val="CC1433"/>
                </a:solidFill>
                <a:latin typeface="Calibri"/>
                <a:ea typeface="Calibri"/>
                <a:cs typeface="Calibri"/>
                <a:sym typeface="Calibri"/>
              </a:rPr>
              <a:t>Quanto menor o valor </a:t>
            </a:r>
            <a:r>
              <a:rPr i="1" lang="en-US" sz="1900">
                <a:solidFill>
                  <a:srgbClr val="CC1433"/>
                </a:solidFill>
                <a:latin typeface="Calibri"/>
                <a:ea typeface="Calibri"/>
                <a:cs typeface="Calibri"/>
                <a:sym typeface="Calibri"/>
              </a:rPr>
              <a:t>e</a:t>
            </a:r>
            <a:r>
              <a:rPr lang="en-US" sz="1900">
                <a:solidFill>
                  <a:srgbClr val="CC1433"/>
                </a:solidFill>
                <a:latin typeface="Calibri"/>
                <a:ea typeface="Calibri"/>
                <a:cs typeface="Calibri"/>
                <a:sym typeface="Calibri"/>
              </a:rPr>
              <a:t>, mais significativo será o alinhamento</a:t>
            </a:r>
            <a:endParaRPr sz="1900">
              <a:solidFill>
                <a:srgbClr val="CC1433"/>
              </a:solidFill>
              <a:latin typeface="Calibri"/>
              <a:ea typeface="Calibri"/>
              <a:cs typeface="Calibri"/>
              <a:sym typeface="Calibri"/>
            </a:endParaRPr>
          </a:p>
          <a:p>
            <a:pPr indent="0" lvl="0" marL="0" marR="0" rtl="0" algn="ctr">
              <a:spcBef>
                <a:spcPts val="0"/>
              </a:spcBef>
              <a:spcAft>
                <a:spcPts val="0"/>
              </a:spcAft>
              <a:buNone/>
            </a:pPr>
            <a:r>
              <a:t/>
            </a:r>
            <a:endParaRPr sz="1900">
              <a:solidFill>
                <a:srgbClr val="CC1433"/>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4"/>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orbel"/>
              <a:buNone/>
            </a:pPr>
            <a:r>
              <a:rPr lang="en-US"/>
              <a:t>BLAST</a:t>
            </a:r>
            <a:br>
              <a:rPr lang="en-US"/>
            </a:br>
            <a:r>
              <a:rPr lang="en-US" sz="3200"/>
              <a:t>Basic Local Alignment Search Tool</a:t>
            </a:r>
            <a:endParaRPr/>
          </a:p>
        </p:txBody>
      </p:sp>
      <p:sp>
        <p:nvSpPr>
          <p:cNvPr id="702" name="Google Shape;702;p44"/>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703" name="Google Shape;703;p44"/>
          <p:cNvSpPr txBox="1"/>
          <p:nvPr/>
        </p:nvSpPr>
        <p:spPr>
          <a:xfrm>
            <a:off x="152400" y="1447800"/>
            <a:ext cx="8229600" cy="533400"/>
          </a:xfrm>
          <a:prstGeom prst="rect">
            <a:avLst/>
          </a:prstGeom>
          <a:noFill/>
          <a:ln>
            <a:noFill/>
          </a:ln>
        </p:spPr>
        <p:txBody>
          <a:bodyPr anchorCtr="0" anchor="t" bIns="45700" lIns="91425" spcFirstLastPara="1" rIns="91425" wrap="square" tIns="45700">
            <a:normAutofit/>
          </a:bodyPr>
          <a:lstStyle/>
          <a:p>
            <a:pPr indent="-274320" lvl="0" marL="274320" marR="0" rtl="0" algn="ctr">
              <a:lnSpc>
                <a:spcPct val="90000"/>
              </a:lnSpc>
              <a:spcBef>
                <a:spcPts val="0"/>
              </a:spcBef>
              <a:spcAft>
                <a:spcPts val="0"/>
              </a:spcAft>
              <a:buClr>
                <a:schemeClr val="accent1"/>
              </a:buClr>
              <a:buSzPts val="1680"/>
              <a:buFont typeface="Times"/>
              <a:buNone/>
            </a:pPr>
            <a:r>
              <a:rPr b="0" i="0" lang="en-US" sz="2400" u="none" cap="small" strike="noStrike">
                <a:solidFill>
                  <a:schemeClr val="dk1"/>
                </a:solidFill>
                <a:latin typeface="Calibri"/>
                <a:ea typeface="Calibri"/>
                <a:cs typeface="Calibri"/>
                <a:sym typeface="Calibri"/>
              </a:rPr>
              <a:t>Resultados</a:t>
            </a:r>
            <a:endParaRPr/>
          </a:p>
        </p:txBody>
      </p:sp>
      <p:sp>
        <p:nvSpPr>
          <p:cNvPr id="704" name="Google Shape;704;p44"/>
          <p:cNvSpPr/>
          <p:nvPr/>
        </p:nvSpPr>
        <p:spPr>
          <a:xfrm>
            <a:off x="0" y="6492875"/>
            <a:ext cx="587375"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acifico"/>
                <a:ea typeface="Pacifico"/>
                <a:cs typeface="Pacifico"/>
                <a:sym typeface="Pacifico"/>
              </a:rPr>
              <a:t>DMRP</a:t>
            </a:r>
            <a:endParaRPr/>
          </a:p>
        </p:txBody>
      </p:sp>
      <p:pic>
        <p:nvPicPr>
          <p:cNvPr descr="blastxres3.png" id="705" name="Google Shape;705;p44"/>
          <p:cNvPicPr preferRelativeResize="0"/>
          <p:nvPr/>
        </p:nvPicPr>
        <p:blipFill rotWithShape="1">
          <a:blip r:embed="rId3">
            <a:alphaModFix/>
          </a:blip>
          <a:srcRect b="0" l="0" r="0" t="0"/>
          <a:stretch/>
        </p:blipFill>
        <p:spPr>
          <a:xfrm>
            <a:off x="1447800" y="1877413"/>
            <a:ext cx="5727700" cy="4447187"/>
          </a:xfrm>
          <a:prstGeom prst="rect">
            <a:avLst/>
          </a:prstGeom>
          <a:noFill/>
          <a:ln>
            <a:noFill/>
          </a:ln>
        </p:spPr>
      </p:pic>
      <p:sp>
        <p:nvSpPr>
          <p:cNvPr id="706" name="Google Shape;706;p44"/>
          <p:cNvSpPr/>
          <p:nvPr/>
        </p:nvSpPr>
        <p:spPr>
          <a:xfrm>
            <a:off x="2133600" y="3962400"/>
            <a:ext cx="914400" cy="228600"/>
          </a:xfrm>
          <a:prstGeom prst="ellipse">
            <a:avLst/>
          </a:prstGeom>
          <a:solidFill>
            <a:schemeClr val="accent6">
              <a:alpha val="33725"/>
            </a:schemeClr>
          </a:solidFill>
          <a:ln cap="flat" cmpd="sng" w="12700">
            <a:solidFill>
              <a:schemeClr val="accent6"/>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44"/>
          <p:cNvSpPr/>
          <p:nvPr/>
        </p:nvSpPr>
        <p:spPr>
          <a:xfrm>
            <a:off x="3276600" y="3962400"/>
            <a:ext cx="914400" cy="228600"/>
          </a:xfrm>
          <a:prstGeom prst="ellipse">
            <a:avLst/>
          </a:prstGeom>
          <a:solidFill>
            <a:schemeClr val="accent6">
              <a:alpha val="33725"/>
            </a:schemeClr>
          </a:solidFill>
          <a:ln cap="flat" cmpd="sng" w="12700">
            <a:solidFill>
              <a:schemeClr val="accent6"/>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44"/>
          <p:cNvSpPr/>
          <p:nvPr/>
        </p:nvSpPr>
        <p:spPr>
          <a:xfrm>
            <a:off x="2286000" y="4038600"/>
            <a:ext cx="914400" cy="228600"/>
          </a:xfrm>
          <a:prstGeom prst="ellipse">
            <a:avLst/>
          </a:prstGeom>
          <a:solidFill>
            <a:schemeClr val="accent6">
              <a:alpha val="33725"/>
            </a:schemeClr>
          </a:solidFill>
          <a:ln cap="flat" cmpd="sng" w="12700">
            <a:solidFill>
              <a:schemeClr val="accent6"/>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44"/>
          <p:cNvSpPr/>
          <p:nvPr/>
        </p:nvSpPr>
        <p:spPr>
          <a:xfrm>
            <a:off x="4114800" y="4038600"/>
            <a:ext cx="914400" cy="228600"/>
          </a:xfrm>
          <a:prstGeom prst="ellipse">
            <a:avLst/>
          </a:prstGeom>
          <a:solidFill>
            <a:schemeClr val="accent6">
              <a:alpha val="33725"/>
            </a:schemeClr>
          </a:solidFill>
          <a:ln cap="flat" cmpd="sng" w="12700">
            <a:solidFill>
              <a:schemeClr val="accent6"/>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44"/>
          <p:cNvSpPr/>
          <p:nvPr/>
        </p:nvSpPr>
        <p:spPr>
          <a:xfrm>
            <a:off x="5410200" y="4038600"/>
            <a:ext cx="914400" cy="228600"/>
          </a:xfrm>
          <a:prstGeom prst="ellipse">
            <a:avLst/>
          </a:prstGeom>
          <a:solidFill>
            <a:schemeClr val="accent6">
              <a:alpha val="33725"/>
            </a:schemeClr>
          </a:solidFill>
          <a:ln cap="flat" cmpd="sng" w="12700">
            <a:solidFill>
              <a:schemeClr val="accent6"/>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5"/>
          <p:cNvSpPr txBox="1"/>
          <p:nvPr/>
        </p:nvSpPr>
        <p:spPr>
          <a:xfrm>
            <a:off x="990600" y="206375"/>
            <a:ext cx="7007225" cy="5000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2"/>
                </a:solidFill>
                <a:latin typeface="Calibri"/>
                <a:ea typeface="Calibri"/>
                <a:cs typeface="Calibri"/>
                <a:sym typeface="Calibri"/>
              </a:rPr>
              <a:t>Estadísticos de alineamiento local</a:t>
            </a:r>
            <a:endParaRPr/>
          </a:p>
        </p:txBody>
      </p:sp>
      <p:pic>
        <p:nvPicPr>
          <p:cNvPr id="716" name="Google Shape;716;p45"/>
          <p:cNvPicPr preferRelativeResize="0"/>
          <p:nvPr/>
        </p:nvPicPr>
        <p:blipFill rotWithShape="1">
          <a:blip r:embed="rId3">
            <a:alphaModFix/>
          </a:blip>
          <a:srcRect b="0" l="0" r="0" t="0"/>
          <a:stretch/>
        </p:blipFill>
        <p:spPr>
          <a:xfrm>
            <a:off x="457200" y="790575"/>
            <a:ext cx="8007350" cy="61436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46"/>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pic>
        <p:nvPicPr>
          <p:cNvPr id="723" name="Google Shape;723;p46"/>
          <p:cNvPicPr preferRelativeResize="0"/>
          <p:nvPr/>
        </p:nvPicPr>
        <p:blipFill rotWithShape="1">
          <a:blip r:embed="rId3">
            <a:alphaModFix/>
          </a:blip>
          <a:srcRect b="0" l="0" r="0" t="0"/>
          <a:stretch/>
        </p:blipFill>
        <p:spPr>
          <a:xfrm>
            <a:off x="133350" y="139700"/>
            <a:ext cx="8877300" cy="6642100"/>
          </a:xfrm>
          <a:prstGeom prst="rect">
            <a:avLst/>
          </a:prstGeom>
          <a:noFill/>
          <a:ln>
            <a:noFill/>
          </a:ln>
        </p:spPr>
      </p:pic>
      <p:sp>
        <p:nvSpPr>
          <p:cNvPr id="724" name="Google Shape;724;p46"/>
          <p:cNvSpPr txBox="1"/>
          <p:nvPr/>
        </p:nvSpPr>
        <p:spPr>
          <a:xfrm>
            <a:off x="1152826" y="5943600"/>
            <a:ext cx="61128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Calibri"/>
                <a:ea typeface="Calibri"/>
                <a:cs typeface="Calibri"/>
                <a:sym typeface="Calibri"/>
              </a:rPr>
              <a:t>Como calcular o valor </a:t>
            </a:r>
            <a:r>
              <a:rPr b="1" i="1" lang="en-US" sz="3000">
                <a:solidFill>
                  <a:srgbClr val="FF0000"/>
                </a:solidFill>
                <a:latin typeface="Calibri"/>
                <a:ea typeface="Calibri"/>
                <a:cs typeface="Calibri"/>
                <a:sym typeface="Calibri"/>
              </a:rPr>
              <a:t>e</a:t>
            </a:r>
            <a:r>
              <a:rPr b="1" lang="en-US" sz="3000">
                <a:solidFill>
                  <a:srgbClr val="FF0000"/>
                </a:solidFill>
                <a:latin typeface="Calibri"/>
                <a:ea typeface="Calibri"/>
                <a:cs typeface="Calibri"/>
                <a:sym typeface="Calibri"/>
              </a:rPr>
              <a:t> o </a:t>
            </a:r>
            <a:r>
              <a:rPr b="1" i="1" lang="en-US" sz="3000">
                <a:solidFill>
                  <a:srgbClr val="FF0000"/>
                </a:solidFill>
                <a:latin typeface="Calibri"/>
                <a:ea typeface="Calibri"/>
                <a:cs typeface="Calibri"/>
                <a:sym typeface="Calibri"/>
              </a:rPr>
              <a:t>p</a:t>
            </a:r>
            <a:r>
              <a:rPr b="1" lang="en-US" sz="3000">
                <a:solidFill>
                  <a:srgbClr val="FF0000"/>
                </a:solidFill>
                <a:latin typeface="Calibri"/>
                <a:ea typeface="Calibri"/>
                <a:cs typeface="Calibri"/>
                <a:sym typeface="Calibri"/>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7"/>
          <p:cNvSpPr txBox="1"/>
          <p:nvPr>
            <p:ph type="title"/>
          </p:nvPr>
        </p:nvSpPr>
        <p:spPr>
          <a:xfrm>
            <a:off x="457200" y="503238"/>
            <a:ext cx="8229600" cy="868362"/>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7500"/>
              <a:buFont typeface="Arial"/>
              <a:buNone/>
            </a:pPr>
            <a:r>
              <a:rPr lang="en-US" sz="4000"/>
              <a:t>Estatísticas de alinhamento local e valor E</a:t>
            </a:r>
            <a:endParaRPr sz="4000"/>
          </a:p>
        </p:txBody>
      </p:sp>
      <p:sp>
        <p:nvSpPr>
          <p:cNvPr id="730" name="Google Shape;730;p47"/>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a:p>
            <a:pPr indent="-454025" lvl="0" marL="454025" rtl="0" algn="l">
              <a:spcBef>
                <a:spcPts val="2000"/>
              </a:spcBef>
              <a:spcAft>
                <a:spcPts val="0"/>
              </a:spcAft>
              <a:buSzPts val="2160"/>
              <a:buChar char="🡽"/>
            </a:pPr>
            <a:r>
              <a:rPr lang="en-US"/>
              <a:t>Comparar uma sequência objetivo com um banco de dados de sequências aleatórias de comprimento uniforme produz uma distribuição de probabilidade de valor extremo ou distribuição gumbel</a:t>
            </a:r>
            <a:endParaRPr/>
          </a:p>
          <a:p>
            <a:pPr indent="0" lvl="0" marL="454025" rtl="0" algn="l">
              <a:spcBef>
                <a:spcPts val="200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48"/>
          <p:cNvSpPr txBox="1"/>
          <p:nvPr/>
        </p:nvSpPr>
        <p:spPr>
          <a:xfrm>
            <a:off x="457200" y="381000"/>
            <a:ext cx="8229600" cy="57451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Esta distribuição gumbel é descrita pelos parâmetros </a:t>
            </a:r>
            <a:r>
              <a:rPr i="1" lang="en-US" sz="3200">
                <a:solidFill>
                  <a:schemeClr val="dk1"/>
                </a:solidFill>
                <a:latin typeface="Calibri"/>
                <a:ea typeface="Calibri"/>
                <a:cs typeface="Calibri"/>
                <a:sym typeface="Calibri"/>
              </a:rPr>
              <a:t>u </a:t>
            </a:r>
            <a:r>
              <a:rPr lang="en-US" sz="3200">
                <a:solidFill>
                  <a:schemeClr val="dk1"/>
                </a:solidFill>
                <a:latin typeface="Calibri"/>
                <a:ea typeface="Calibri"/>
                <a:cs typeface="Calibri"/>
                <a:sym typeface="Calibri"/>
              </a:rPr>
              <a:t>y λ (cte de decaimento).</a:t>
            </a:r>
            <a:endParaRPr sz="32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3200">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Que sejam duas sequências m e n, a distribuição cumulativa das pontuações S é descrita por:</a:t>
            </a:r>
            <a:endParaRPr sz="2800">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a:t>
            </a:r>
            <a:r>
              <a:rPr b="1" i="0" lang="en-US" sz="2800" u="none" cap="none" strike="noStrike">
                <a:solidFill>
                  <a:schemeClr val="dk1"/>
                </a:solidFill>
                <a:latin typeface="Calibri"/>
                <a:ea typeface="Calibri"/>
                <a:cs typeface="Calibri"/>
                <a:sym typeface="Calibri"/>
              </a:rPr>
              <a:t> p(S&lt;x) = exp (- e </a:t>
            </a:r>
            <a:r>
              <a:rPr b="1" baseline="30000" i="0" lang="en-US" sz="2800" u="none" cap="none" strike="noStrike">
                <a:solidFill>
                  <a:schemeClr val="dk1"/>
                </a:solidFill>
                <a:latin typeface="Calibri"/>
                <a:ea typeface="Calibri"/>
                <a:cs typeface="Calibri"/>
                <a:sym typeface="Calibri"/>
              </a:rPr>
              <a:t>-λ (x-</a:t>
            </a:r>
            <a:r>
              <a:rPr b="1" baseline="30000" i="1" lang="en-US" sz="2800" u="none" cap="none" strike="noStrike">
                <a:solidFill>
                  <a:schemeClr val="dk1"/>
                </a:solidFill>
                <a:latin typeface="Calibri"/>
                <a:ea typeface="Calibri"/>
                <a:cs typeface="Calibri"/>
                <a:sym typeface="Calibri"/>
              </a:rPr>
              <a:t>u</a:t>
            </a:r>
            <a:r>
              <a:rPr b="1" baseline="30000" i="0" lang="en-US" sz="2800" u="none" cap="none" strike="noStrike">
                <a:solidFill>
                  <a:schemeClr val="dk1"/>
                </a:solidFill>
                <a:latin typeface="Calibri"/>
                <a:ea typeface="Calibri"/>
                <a:cs typeface="Calibri"/>
                <a:sym typeface="Calibri"/>
              </a:rPr>
              <a:t>)</a:t>
            </a:r>
            <a:r>
              <a:rPr b="1" i="0" lang="en-US" sz="2800" u="none" cap="none" strike="noStrike">
                <a:solidFill>
                  <a:schemeClr val="dk1"/>
                </a:solidFill>
                <a:latin typeface="Calibri"/>
                <a:ea typeface="Calibri"/>
                <a:cs typeface="Calibri"/>
                <a:sym typeface="Calibri"/>
              </a:rPr>
              <a:t>)</a:t>
            </a:r>
            <a:endParaRPr/>
          </a:p>
          <a:p>
            <a:pPr indent="-2857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Mas precisamos saber (ou estimar) </a:t>
            </a:r>
            <a:r>
              <a:rPr b="0" i="1" lang="en-US" sz="2800" u="none" cap="none" strike="noStrike">
                <a:solidFill>
                  <a:schemeClr val="dk1"/>
                </a:solidFill>
                <a:latin typeface="Calibri"/>
                <a:ea typeface="Calibri"/>
                <a:cs typeface="Calibri"/>
                <a:sym typeface="Calibri"/>
              </a:rPr>
              <a:t>u </a:t>
            </a:r>
            <a:r>
              <a:rPr b="0" i="0" lang="en-US" sz="2800" u="none" cap="none" strike="noStrike">
                <a:solidFill>
                  <a:schemeClr val="dk1"/>
                </a:solidFill>
                <a:latin typeface="Calibri"/>
                <a:ea typeface="Calibri"/>
                <a:cs typeface="Calibri"/>
                <a:sym typeface="Calibri"/>
              </a:rPr>
              <a:t>y λ: </a:t>
            </a:r>
            <a:endParaRPr/>
          </a:p>
          <a:p>
            <a:pPr indent="-228600" lvl="2" marL="1143000" marR="0" rtl="0" algn="l">
              <a:spcBef>
                <a:spcPts val="480"/>
              </a:spcBef>
              <a:spcAft>
                <a:spcPts val="0"/>
              </a:spcAft>
              <a:buClr>
                <a:schemeClr val="dk1"/>
              </a:buClr>
              <a:buSzPts val="2400"/>
              <a:buChar char="•"/>
            </a:pPr>
            <a:r>
              <a:rPr lang="en-US" sz="2400">
                <a:solidFill>
                  <a:schemeClr val="dk1"/>
                </a:solidFill>
                <a:latin typeface="Calibri"/>
                <a:ea typeface="Calibri"/>
                <a:cs typeface="Calibri"/>
                <a:sym typeface="Calibri"/>
              </a:rPr>
              <a:t>para um alinhamento sem GAPS, u depende do comprimento de m e n, e é definido:</a:t>
            </a:r>
            <a:endParaRPr sz="2400">
              <a:solidFill>
                <a:schemeClr val="dk1"/>
              </a:solidFill>
              <a:latin typeface="Calibri"/>
              <a:ea typeface="Calibri"/>
              <a:cs typeface="Calibri"/>
              <a:sym typeface="Calibri"/>
            </a:endParaRPr>
          </a:p>
          <a:p>
            <a:pPr indent="-228600" lvl="3" marL="1600200" marR="0" rtl="0" algn="l">
              <a:spcBef>
                <a:spcPts val="400"/>
              </a:spcBef>
              <a:spcAft>
                <a:spcPts val="0"/>
              </a:spcAft>
              <a:buClr>
                <a:schemeClr val="dk1"/>
              </a:buClr>
              <a:buSzPts val="2000"/>
              <a:buFont typeface="Arial"/>
              <a:buNone/>
            </a:pPr>
            <a:r>
              <a:t/>
            </a:r>
            <a:endParaRPr b="0" i="1" sz="2000" u="none" cap="none" strike="noStrike">
              <a:solidFill>
                <a:schemeClr val="dk1"/>
              </a:solidFill>
              <a:latin typeface="Calibri"/>
              <a:ea typeface="Calibri"/>
              <a:cs typeface="Calibri"/>
              <a:sym typeface="Calibri"/>
            </a:endParaRPr>
          </a:p>
          <a:p>
            <a:pPr indent="-228600" lvl="3" marL="1600200" marR="0" rtl="0" algn="l">
              <a:spcBef>
                <a:spcPts val="560"/>
              </a:spcBef>
              <a:spcAft>
                <a:spcPts val="0"/>
              </a:spcAft>
              <a:buClr>
                <a:schemeClr val="dk1"/>
              </a:buClr>
              <a:buSzPts val="2800"/>
              <a:buFont typeface="Arial"/>
              <a:buNone/>
            </a:pPr>
            <a:r>
              <a:rPr b="1" i="1" lang="en-US" sz="2800" u="none" cap="none" strike="noStrike">
                <a:solidFill>
                  <a:schemeClr val="dk1"/>
                </a:solidFill>
                <a:latin typeface="Calibri"/>
                <a:ea typeface="Calibri"/>
                <a:cs typeface="Calibri"/>
                <a:sym typeface="Calibri"/>
              </a:rPr>
              <a:t>        u = </a:t>
            </a:r>
            <a:r>
              <a:rPr b="1" i="0" lang="en-US" sz="2800" u="none" cap="none" strike="noStrike">
                <a:solidFill>
                  <a:schemeClr val="dk1"/>
                </a:solidFill>
                <a:latin typeface="Calibri"/>
                <a:ea typeface="Calibri"/>
                <a:cs typeface="Calibri"/>
                <a:sym typeface="Calibri"/>
              </a:rPr>
              <a:t>  (ln Kmn) / λ </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spcBef>
                <a:spcPts val="640"/>
              </a:spcBef>
              <a:spcAft>
                <a:spcPts val="0"/>
              </a:spcAft>
              <a:buClr>
                <a:schemeClr val="dk1"/>
              </a:buClr>
              <a:buSzPts val="3200"/>
              <a:buFont typeface="Arial"/>
              <a:buNone/>
            </a:pPr>
            <a:r>
              <a:rPr b="1" baseline="30000" i="0" lang="en-US" sz="3200" u="none" cap="none" strike="noStrike">
                <a:solidFill>
                  <a:schemeClr val="dk1"/>
                </a:solidFill>
                <a:latin typeface="Calibri"/>
                <a:ea typeface="Calibri"/>
                <a:cs typeface="Calibri"/>
                <a:sym typeface="Calibri"/>
              </a:rPr>
              <a:t> </a:t>
            </a:r>
            <a:endParaRPr/>
          </a:p>
        </p:txBody>
      </p:sp>
      <p:sp>
        <p:nvSpPr>
          <p:cNvPr id="736" name="Google Shape;736;p48"/>
          <p:cNvSpPr/>
          <p:nvPr/>
        </p:nvSpPr>
        <p:spPr>
          <a:xfrm>
            <a:off x="1828800" y="6211669"/>
            <a:ext cx="6019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 = </a:t>
            </a:r>
            <a:r>
              <a:rPr lang="en-US" sz="1800">
                <a:solidFill>
                  <a:schemeClr val="dk1"/>
                </a:solidFill>
                <a:latin typeface="Calibri"/>
                <a:ea typeface="Calibri"/>
                <a:cs typeface="Calibri"/>
                <a:sym typeface="Calibri"/>
              </a:rPr>
              <a:t>constante que depende do espaço de busca</a:t>
            </a:r>
            <a:endParaRPr sz="1800">
              <a:solidFill>
                <a:schemeClr val="dk1"/>
              </a:solidFill>
              <a:latin typeface="Calibri"/>
              <a:ea typeface="Calibri"/>
              <a:cs typeface="Calibri"/>
              <a:sym typeface="Calibri"/>
            </a:endParaRPr>
          </a:p>
          <a:p>
            <a:pPr indent="-114300" lvl="0" marL="0" marR="0" rtl="0" algn="l">
              <a:spcBef>
                <a:spcPts val="0"/>
              </a:spcBef>
              <a:spcAft>
                <a:spcPts val="0"/>
              </a:spcAft>
              <a:buClr>
                <a:schemeClr val="dk1"/>
              </a:buClr>
              <a:buSzPts val="1800"/>
              <a:buFont typeface="Noto Sans Symbols"/>
              <a:buChar char="λ"/>
            </a:pPr>
            <a:r>
              <a:rPr lang="en-US" sz="1800">
                <a:solidFill>
                  <a:schemeClr val="dk1"/>
                </a:solidFill>
                <a:latin typeface="Calibri"/>
                <a:ea typeface="Calibri"/>
                <a:cs typeface="Calibri"/>
                <a:sym typeface="Calibri"/>
              </a:rPr>
              <a:t> = </a:t>
            </a:r>
            <a:r>
              <a:rPr lang="en-US" sz="1800">
                <a:solidFill>
                  <a:schemeClr val="dk1"/>
                </a:solidFill>
                <a:latin typeface="Calibri"/>
                <a:ea typeface="Calibri"/>
                <a:cs typeface="Calibri"/>
                <a:sym typeface="Calibri"/>
              </a:rPr>
              <a:t>constante do sistema de pontuação</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49"/>
          <p:cNvSpPr txBox="1"/>
          <p:nvPr/>
        </p:nvSpPr>
        <p:spPr>
          <a:xfrm>
            <a:off x="457200" y="228600"/>
            <a:ext cx="8229600" cy="58975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Se você combinar essas duas equações...</a:t>
            </a:r>
            <a:endParaRPr sz="3200">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A probabilidade de encontrar uma pontuação (S) igual ou maior que x por acaso é dada por:</a:t>
            </a:r>
            <a:endParaRPr sz="2800">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          </a:t>
            </a:r>
            <a:endParaRPr/>
          </a:p>
          <a:p>
            <a:pPr indent="-285750" lvl="1" marL="742950" marR="0" rtl="0" algn="l">
              <a:spcBef>
                <a:spcPts val="56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        p(S≥x) = 1 -  exp (- Kmn e </a:t>
            </a:r>
            <a:r>
              <a:rPr b="1" baseline="30000" i="0" lang="en-US" sz="2800" u="none" cap="none" strike="noStrike">
                <a:solidFill>
                  <a:schemeClr val="dk1"/>
                </a:solidFill>
                <a:latin typeface="Calibri"/>
                <a:ea typeface="Calibri"/>
                <a:cs typeface="Calibri"/>
                <a:sym typeface="Calibri"/>
              </a:rPr>
              <a:t>–λ x</a:t>
            </a:r>
            <a:r>
              <a:rPr b="1" i="0" lang="en-US" sz="2800" u="none" cap="none" strike="noStrike">
                <a:solidFill>
                  <a:schemeClr val="dk1"/>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O número de alinhamentos sem lacuna com um S de pelo menos x é controlado pelo parâmetro </a:t>
            </a:r>
            <a:r>
              <a:rPr b="1" i="0" lang="en-US" sz="2800" u="none" cap="none" strike="noStrike">
                <a:solidFill>
                  <a:schemeClr val="dk1"/>
                </a:solidFill>
                <a:latin typeface="Calibri"/>
                <a:ea typeface="Calibri"/>
                <a:cs typeface="Calibri"/>
                <a:sym typeface="Calibri"/>
              </a:rPr>
              <a:t>Kmn e </a:t>
            </a:r>
            <a:r>
              <a:rPr b="1" baseline="30000" i="0" lang="en-US" sz="2800" u="none" cap="none" strike="noStrike">
                <a:solidFill>
                  <a:schemeClr val="dk1"/>
                </a:solidFill>
                <a:latin typeface="Calibri"/>
                <a:ea typeface="Calibri"/>
                <a:cs typeface="Calibri"/>
                <a:sym typeface="Calibri"/>
              </a:rPr>
              <a:t>–λ x</a:t>
            </a:r>
            <a:r>
              <a:rPr b="0" i="0" lang="en-US" sz="2800" u="none" cap="none" strike="noStrike">
                <a:solidFill>
                  <a:schemeClr val="dk1"/>
                </a:solidFill>
                <a:latin typeface="Calibri"/>
                <a:ea typeface="Calibri"/>
                <a:cs typeface="Calibri"/>
                <a:sym typeface="Calibri"/>
              </a:rPr>
              <a:t>.</a:t>
            </a:r>
            <a:endParaRPr/>
          </a:p>
          <a:p>
            <a:pPr indent="-285750" lvl="1" marL="742950" marR="0" rtl="0" algn="l">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m= </a:t>
            </a:r>
            <a:r>
              <a:rPr lang="en-US" sz="2800">
                <a:solidFill>
                  <a:schemeClr val="dk1"/>
                </a:solidFill>
                <a:latin typeface="Calibri"/>
                <a:ea typeface="Calibri"/>
                <a:cs typeface="Calibri"/>
                <a:sym typeface="Calibri"/>
              </a:rPr>
              <a:t>comprimento sequência objetivo</a:t>
            </a:r>
            <a:r>
              <a:rPr b="0" i="0" lang="en-US" sz="2800" u="none" cap="none" strike="noStrike">
                <a:solidFill>
                  <a:schemeClr val="dk1"/>
                </a:solidFill>
                <a:latin typeface="Calibri"/>
                <a:ea typeface="Calibri"/>
                <a:cs typeface="Calibri"/>
                <a:sym typeface="Calibri"/>
              </a:rPr>
              <a:t>.</a:t>
            </a:r>
            <a:endParaRPr/>
          </a:p>
          <a:p>
            <a:pPr indent="-285750" lvl="1" marL="742950" marR="0" rtl="0" algn="l">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n= </a:t>
            </a:r>
            <a:r>
              <a:rPr lang="en-US" sz="2800">
                <a:solidFill>
                  <a:schemeClr val="dk1"/>
                </a:solidFill>
                <a:latin typeface="Calibri"/>
                <a:ea typeface="Calibri"/>
                <a:cs typeface="Calibri"/>
                <a:sym typeface="Calibri"/>
              </a:rPr>
              <a:t>comprimento de todo o banco de dados</a:t>
            </a:r>
            <a:r>
              <a:rPr b="0" i="0" lang="en-US" sz="2800" u="none" cap="none" strike="noStrike">
                <a:solidFill>
                  <a:schemeClr val="dk1"/>
                </a:solidFill>
                <a:latin typeface="Calibri"/>
                <a:ea typeface="Calibri"/>
                <a:cs typeface="Calibri"/>
                <a:sym typeface="Calibri"/>
              </a:rPr>
              <a:t>.</a:t>
            </a:r>
            <a:endParaRPr/>
          </a:p>
          <a:p>
            <a:pPr indent="-285750" lvl="1" marL="742950" marR="0" rtl="0" algn="l">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mn= </a:t>
            </a:r>
            <a:r>
              <a:rPr lang="en-US" sz="2800">
                <a:solidFill>
                  <a:schemeClr val="dk1"/>
                </a:solidFill>
                <a:latin typeface="Calibri"/>
                <a:ea typeface="Calibri"/>
                <a:cs typeface="Calibri"/>
                <a:sym typeface="Calibri"/>
              </a:rPr>
              <a:t>espaço da busca.</a:t>
            </a:r>
            <a:endParaRPr sz="2800">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a:t>
            </a:r>
            <a:endParaRPr/>
          </a:p>
          <a:p>
            <a:pPr indent="-285750" lvl="1" marL="742950" marR="0" rtl="0" algn="l">
              <a:spcBef>
                <a:spcPts val="560"/>
              </a:spcBef>
              <a:spcAft>
                <a:spcPts val="0"/>
              </a:spcAft>
              <a:buClr>
                <a:schemeClr val="dk1"/>
              </a:buClr>
              <a:buSzPts val="2800"/>
              <a:buFont typeface="Arial"/>
              <a:buNone/>
            </a:pPr>
            <a:r>
              <a:t/>
            </a:r>
            <a:endParaRPr b="1" baseline="3000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None/>
            </a:pPr>
            <a:r>
              <a:t/>
            </a:r>
            <a:endParaRPr b="1" baseline="3000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0"/>
          <p:cNvSpPr txBox="1"/>
          <p:nvPr>
            <p:ph idx="1" type="body"/>
          </p:nvPr>
        </p:nvSpPr>
        <p:spPr>
          <a:xfrm>
            <a:off x="457200" y="533400"/>
            <a:ext cx="8229600" cy="5592763"/>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2160"/>
              <a:buChar char="🡽"/>
            </a:pPr>
            <a:r>
              <a:rPr lang="en-US"/>
              <a:t>Então…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57200" lvl="1" marL="914400" rtl="0" algn="l">
              <a:spcBef>
                <a:spcPts val="600"/>
              </a:spcBef>
              <a:spcAft>
                <a:spcPts val="0"/>
              </a:spcAft>
              <a:buSzPts val="1980"/>
              <a:buChar char="🡽"/>
            </a:pPr>
            <a:r>
              <a:rPr lang="en-US"/>
              <a:t>O número esperado de HSPs que têm uma pontuação S ou superior apenas por acaso é dado por:</a:t>
            </a:r>
            <a:endParaRPr/>
          </a:p>
          <a:p>
            <a:pPr indent="-457200" lvl="1" marL="914400" rtl="0" algn="l">
              <a:spcBef>
                <a:spcPts val="600"/>
              </a:spcBef>
              <a:spcAft>
                <a:spcPts val="0"/>
              </a:spcAft>
              <a:buSzPts val="1980"/>
              <a:buFont typeface="Calibri"/>
              <a:buNone/>
            </a:pPr>
            <a:r>
              <a:rPr lang="en-US"/>
              <a:t>                            </a:t>
            </a:r>
            <a:endParaRPr/>
          </a:p>
          <a:p>
            <a:pPr indent="-457200" lvl="1" marL="914400" rtl="0" algn="l">
              <a:spcBef>
                <a:spcPts val="600"/>
              </a:spcBef>
              <a:spcAft>
                <a:spcPts val="0"/>
              </a:spcAft>
              <a:buSzPts val="1980"/>
              <a:buFont typeface="Calibri"/>
              <a:buNone/>
            </a:pPr>
            <a:r>
              <a:rPr lang="en-US"/>
              <a:t>						</a:t>
            </a:r>
            <a:r>
              <a:rPr lang="en-US" sz="3200"/>
              <a:t> </a:t>
            </a:r>
            <a:r>
              <a:rPr b="1" lang="en-US" sz="3200"/>
              <a:t>E = Kmn e</a:t>
            </a:r>
            <a:r>
              <a:rPr b="1" baseline="30000" lang="en-US" sz="3200"/>
              <a:t>- λ s</a:t>
            </a:r>
            <a:r>
              <a:rPr b="1" lang="en-US" sz="3200"/>
              <a:t> </a:t>
            </a:r>
            <a:endParaRPr sz="3200"/>
          </a:p>
          <a:p>
            <a:pPr indent="-331469" lvl="1" marL="914400" rtl="0" algn="l">
              <a:spcBef>
                <a:spcPts val="600"/>
              </a:spcBef>
              <a:spcAft>
                <a:spcPts val="0"/>
              </a:spcAft>
              <a:buSzPts val="1980"/>
              <a:buNone/>
            </a:pPr>
            <a:r>
              <a:t/>
            </a:r>
            <a:endParaRPr/>
          </a:p>
          <a:p>
            <a:pPr indent="-457200" lvl="1" marL="914400" rtl="0" algn="l">
              <a:spcBef>
                <a:spcPts val="600"/>
              </a:spcBef>
              <a:spcAft>
                <a:spcPts val="0"/>
              </a:spcAft>
              <a:buSzPts val="1980"/>
              <a:buChar char="🡽"/>
            </a:pPr>
            <a:r>
              <a:rPr lang="en-US"/>
              <a:t>Portanto, E dá uma estimativa do número de falsos positivos de uma pesquisa BLAST.</a:t>
            </a:r>
            <a:endParaRPr/>
          </a:p>
          <a:p>
            <a:pPr indent="-434339" lvl="1" marL="914400" rtl="0" algn="l">
              <a:spcBef>
                <a:spcPts val="600"/>
              </a:spcBef>
              <a:spcAft>
                <a:spcPts val="0"/>
              </a:spcAft>
              <a:buSzPts val="1620"/>
              <a:buChar char="🡽"/>
            </a:pPr>
            <a:r>
              <a:t/>
            </a:r>
            <a:endParaRPr/>
          </a:p>
          <a:p>
            <a:pPr indent="-457200" lvl="1" marL="914400" rtl="0" algn="l">
              <a:spcBef>
                <a:spcPts val="600"/>
              </a:spcBef>
              <a:spcAft>
                <a:spcPts val="0"/>
              </a:spcAft>
              <a:buSzPts val="1980"/>
              <a:buFont typeface="Calibri"/>
              <a:buNone/>
            </a:pPr>
            <a:r>
              <a:t/>
            </a:r>
            <a:endParaRPr/>
          </a:p>
          <a:p>
            <a:pPr indent="-346075" lvl="2" marL="1260475" rtl="0" algn="l">
              <a:spcBef>
                <a:spcPts val="600"/>
              </a:spcBef>
              <a:spcAft>
                <a:spcPts val="0"/>
              </a:spcAft>
              <a:buSzPts val="1800"/>
              <a:buFont typeface="Calibri"/>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n-w-1.gif" id="208" name="Google Shape;208;p6"/>
          <p:cNvPicPr preferRelativeResize="0"/>
          <p:nvPr/>
        </p:nvPicPr>
        <p:blipFill rotWithShape="1">
          <a:blip r:embed="rId3">
            <a:alphaModFix/>
          </a:blip>
          <a:srcRect b="0" l="0" r="0" t="0"/>
          <a:stretch/>
        </p:blipFill>
        <p:spPr>
          <a:xfrm>
            <a:off x="5247442" y="3263420"/>
            <a:ext cx="2677358" cy="2432050"/>
          </a:xfrm>
          <a:prstGeom prst="rect">
            <a:avLst/>
          </a:prstGeom>
          <a:noFill/>
          <a:ln>
            <a:noFill/>
          </a:ln>
        </p:spPr>
      </p:pic>
      <p:sp>
        <p:nvSpPr>
          <p:cNvPr id="209" name="Google Shape;209;p6"/>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pic>
        <p:nvPicPr>
          <p:cNvPr descr="Mauve_Multiple_Genome_Sequence_Alignment.png" id="210" name="Google Shape;210;p6"/>
          <p:cNvPicPr preferRelativeResize="0"/>
          <p:nvPr/>
        </p:nvPicPr>
        <p:blipFill rotWithShape="1">
          <a:blip r:embed="rId4">
            <a:alphaModFix/>
          </a:blip>
          <a:srcRect b="0" l="0" r="0" t="0"/>
          <a:stretch/>
        </p:blipFill>
        <p:spPr>
          <a:xfrm>
            <a:off x="4829068" y="533400"/>
            <a:ext cx="3705332" cy="2280487"/>
          </a:xfrm>
          <a:prstGeom prst="rect">
            <a:avLst/>
          </a:prstGeom>
          <a:noFill/>
          <a:ln>
            <a:noFill/>
          </a:ln>
        </p:spPr>
      </p:pic>
      <p:pic>
        <p:nvPicPr>
          <p:cNvPr descr="fgfr1_1.gif" id="211" name="Google Shape;211;p6"/>
          <p:cNvPicPr preferRelativeResize="0"/>
          <p:nvPr/>
        </p:nvPicPr>
        <p:blipFill rotWithShape="1">
          <a:blip r:embed="rId5">
            <a:alphaModFix/>
          </a:blip>
          <a:srcRect b="0" l="0" r="0" t="0"/>
          <a:stretch/>
        </p:blipFill>
        <p:spPr>
          <a:xfrm>
            <a:off x="627615" y="4281735"/>
            <a:ext cx="4584514" cy="2302355"/>
          </a:xfrm>
          <a:prstGeom prst="rect">
            <a:avLst/>
          </a:prstGeom>
          <a:noFill/>
          <a:ln>
            <a:noFill/>
          </a:ln>
        </p:spPr>
      </p:pic>
      <p:pic>
        <p:nvPicPr>
          <p:cNvPr descr="13-1-11-Image2-Initialization.jpg" id="212" name="Google Shape;212;p6"/>
          <p:cNvPicPr preferRelativeResize="0"/>
          <p:nvPr/>
        </p:nvPicPr>
        <p:blipFill rotWithShape="1">
          <a:blip r:embed="rId6">
            <a:alphaModFix/>
          </a:blip>
          <a:srcRect b="0" l="0" r="0" t="0"/>
          <a:stretch/>
        </p:blipFill>
        <p:spPr>
          <a:xfrm>
            <a:off x="762000" y="533400"/>
            <a:ext cx="3200400" cy="1661160"/>
          </a:xfrm>
          <a:prstGeom prst="rect">
            <a:avLst/>
          </a:prstGeom>
          <a:noFill/>
          <a:ln>
            <a:noFill/>
          </a:ln>
        </p:spPr>
      </p:pic>
      <p:sp>
        <p:nvSpPr>
          <p:cNvPr id="213" name="Google Shape;213;p6"/>
          <p:cNvSpPr txBox="1"/>
          <p:nvPr>
            <p:ph type="title"/>
          </p:nvPr>
        </p:nvSpPr>
        <p:spPr>
          <a:xfrm>
            <a:off x="457200" y="2216085"/>
            <a:ext cx="7467600" cy="1746315"/>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6800"/>
              <a:buFont typeface="Corbel"/>
              <a:buNone/>
            </a:pPr>
            <a:r>
              <a:rPr lang="en-US" sz="6800"/>
              <a:t>Alinhamento de sequências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51"/>
          <p:cNvSpPr txBox="1"/>
          <p:nvPr>
            <p:ph idx="1" type="body"/>
          </p:nvPr>
        </p:nvSpPr>
        <p:spPr>
          <a:xfrm>
            <a:off x="457200" y="685800"/>
            <a:ext cx="8229600" cy="5191800"/>
          </a:xfrm>
          <a:prstGeom prst="rect">
            <a:avLst/>
          </a:prstGeom>
          <a:noFill/>
          <a:ln>
            <a:noFill/>
          </a:ln>
        </p:spPr>
        <p:txBody>
          <a:bodyPr anchorCtr="0" anchor="t" bIns="45700" lIns="91425" spcFirstLastPara="1" rIns="91425" wrap="square" tIns="45700">
            <a:normAutofit lnSpcReduction="20000"/>
          </a:bodyPr>
          <a:lstStyle/>
          <a:p>
            <a:pPr indent="-454025" lvl="0" marL="454025" rtl="0" algn="l">
              <a:spcBef>
                <a:spcPts val="0"/>
              </a:spcBef>
              <a:spcAft>
                <a:spcPts val="0"/>
              </a:spcAft>
              <a:buSzPts val="2160"/>
              <a:buChar char="🡽"/>
            </a:pPr>
            <a:r>
              <a:rPr lang="en-US"/>
              <a:t>Algumas propriedades de E:</a:t>
            </a:r>
            <a:endParaRPr/>
          </a:p>
          <a:p>
            <a:pPr indent="-419735" lvl="0" marL="454025" rtl="0" algn="l">
              <a:spcBef>
                <a:spcPts val="0"/>
              </a:spcBef>
              <a:spcAft>
                <a:spcPts val="0"/>
              </a:spcAft>
              <a:buSzPts val="1620"/>
              <a:buChar char="🡽"/>
            </a:pPr>
            <a:r>
              <a:t/>
            </a:r>
            <a:endParaRPr/>
          </a:p>
          <a:p>
            <a:pPr indent="-457200" lvl="1" marL="914400" rtl="0" algn="l">
              <a:spcBef>
                <a:spcPts val="600"/>
              </a:spcBef>
              <a:spcAft>
                <a:spcPts val="0"/>
              </a:spcAft>
              <a:buSzPts val="1980"/>
              <a:buChar char="🡽"/>
            </a:pPr>
            <a:r>
              <a:rPr lang="en-US"/>
              <a:t>Diminui exponencialmente como S.</a:t>
            </a:r>
            <a:endParaRPr/>
          </a:p>
          <a:p>
            <a:pPr indent="-434339" lvl="1" marL="914400" rtl="0" algn="l">
              <a:spcBef>
                <a:spcPts val="600"/>
              </a:spcBef>
              <a:spcAft>
                <a:spcPts val="0"/>
              </a:spcAft>
              <a:buSzPts val="1620"/>
              <a:buChar char="🡽"/>
            </a:pPr>
            <a:r>
              <a:t/>
            </a:r>
            <a:endParaRPr/>
          </a:p>
          <a:p>
            <a:pPr indent="-346075" lvl="2" marL="1260475" rtl="0" algn="l">
              <a:spcBef>
                <a:spcPts val="600"/>
              </a:spcBef>
              <a:spcAft>
                <a:spcPts val="0"/>
              </a:spcAft>
              <a:buSzPts val="1800"/>
              <a:buChar char="🡽"/>
            </a:pPr>
            <a:r>
              <a:rPr lang="en-US"/>
              <a:t>À medida que e se aproxima de zero, a probabilidade de que o alinhamento ocorra por acaso se aproxima de zero.</a:t>
            </a:r>
            <a:endParaRPr/>
          </a:p>
          <a:p>
            <a:pPr indent="-334644" lvl="2" marL="1260475" rtl="0" algn="l">
              <a:spcBef>
                <a:spcPts val="600"/>
              </a:spcBef>
              <a:spcAft>
                <a:spcPts val="0"/>
              </a:spcAft>
              <a:buSzPts val="1620"/>
              <a:buChar char="🡽"/>
            </a:pPr>
            <a:r>
              <a:t/>
            </a:r>
            <a:endParaRPr/>
          </a:p>
          <a:p>
            <a:pPr indent="-469900" lvl="1" marL="914400" rtl="0" algn="l">
              <a:spcBef>
                <a:spcPts val="600"/>
              </a:spcBef>
              <a:spcAft>
                <a:spcPts val="0"/>
              </a:spcAft>
              <a:buSzPts val="2180"/>
              <a:buChar char="🡽"/>
            </a:pPr>
            <a:r>
              <a:rPr lang="en-US" sz="2400"/>
              <a:t>O tamanho da sequência e o BD influenciam a probabilidade de que o alinhamento ocorra por acaso.</a:t>
            </a:r>
            <a:endParaRPr sz="2400"/>
          </a:p>
          <a:p>
            <a:pPr indent="-457200" lvl="1" marL="914400" rtl="0" algn="l">
              <a:spcBef>
                <a:spcPts val="600"/>
              </a:spcBef>
              <a:spcAft>
                <a:spcPts val="0"/>
              </a:spcAft>
              <a:buSzPts val="1980"/>
              <a:buChar char="🡽"/>
            </a:pPr>
            <a:r>
              <a:t/>
            </a:r>
            <a:endParaRPr/>
          </a:p>
          <a:p>
            <a:pPr indent="0" lvl="0" marL="914400" rtl="0" algn="l">
              <a:spcBef>
                <a:spcPts val="600"/>
              </a:spcBef>
              <a:spcAft>
                <a:spcPts val="0"/>
              </a:spcAft>
              <a:buNone/>
            </a:pPr>
            <a:r>
              <a:rPr lang="en-US"/>
              <a:t>Para alinhamentos com Gaps, parece que as pontuações seguem o mesmo tipo de distribuição, mas não foram testadas. Na prática, utiliza-se o mesmo arcabouço teórico.</a:t>
            </a:r>
            <a:endParaRPr/>
          </a:p>
          <a:p>
            <a:pPr indent="-434339" lvl="1" marL="914400" rtl="0" algn="l">
              <a:spcBef>
                <a:spcPts val="600"/>
              </a:spcBef>
              <a:spcAft>
                <a:spcPts val="0"/>
              </a:spcAft>
              <a:buSzPts val="1620"/>
              <a:buChar char="🡽"/>
            </a:pPr>
            <a:r>
              <a:t/>
            </a:r>
            <a:endParaRPr/>
          </a:p>
          <a:p>
            <a:pPr indent="-346075" lvl="2" marL="1260475" rtl="0" algn="l">
              <a:spcBef>
                <a:spcPts val="600"/>
              </a:spcBef>
              <a:spcAft>
                <a:spcPts val="0"/>
              </a:spcAft>
              <a:buSzPts val="1800"/>
              <a:buFont typeface="Calibri"/>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52"/>
          <p:cNvSpPr txBox="1"/>
          <p:nvPr>
            <p:ph type="title"/>
          </p:nvPr>
        </p:nvSpPr>
        <p:spPr>
          <a:xfrm>
            <a:off x="457200" y="274638"/>
            <a:ext cx="8229600" cy="868362"/>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P-valor e E-valor</a:t>
            </a:r>
            <a:endParaRPr/>
          </a:p>
        </p:txBody>
      </p:sp>
      <p:sp>
        <p:nvSpPr>
          <p:cNvPr id="757" name="Google Shape;757;p52"/>
          <p:cNvSpPr txBox="1"/>
          <p:nvPr>
            <p:ph idx="1" type="body"/>
          </p:nvPr>
        </p:nvSpPr>
        <p:spPr>
          <a:xfrm>
            <a:off x="457200" y="1871550"/>
            <a:ext cx="8229600" cy="4830900"/>
          </a:xfrm>
          <a:prstGeom prst="rect">
            <a:avLst/>
          </a:prstGeom>
          <a:no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2160"/>
              <a:buChar char="🡽"/>
            </a:pPr>
            <a:r>
              <a:rPr lang="en-US"/>
              <a:t>P define a probabilidade de alinhamento aleatório com um   S ≥ ao esperado (Ho) ocorrendo.</a:t>
            </a:r>
            <a:endParaRPr/>
          </a:p>
          <a:p>
            <a:pPr indent="-419735" lvl="0" marL="454025" rtl="0" algn="l">
              <a:spcBef>
                <a:spcPts val="0"/>
              </a:spcBef>
              <a:spcAft>
                <a:spcPts val="0"/>
              </a:spcAft>
              <a:buSzPts val="1620"/>
              <a:buChar char="🡽"/>
            </a:pPr>
            <a:r>
              <a:t/>
            </a:r>
            <a:endParaRPr/>
          </a:p>
          <a:p>
            <a:pPr indent="-457200" lvl="1" marL="914400" rtl="0" algn="l">
              <a:spcBef>
                <a:spcPts val="600"/>
              </a:spcBef>
              <a:spcAft>
                <a:spcPts val="0"/>
              </a:spcAft>
              <a:buSzPts val="1980"/>
              <a:buChar char="🡽"/>
            </a:pPr>
            <a:r>
              <a:rPr lang="en-US"/>
              <a:t>Os valores p mais significativos são aqueles próximos a zero.</a:t>
            </a:r>
            <a:endParaRPr/>
          </a:p>
          <a:p>
            <a:pPr indent="-331469" lvl="1" marL="914400" rtl="0" algn="l">
              <a:spcBef>
                <a:spcPts val="600"/>
              </a:spcBef>
              <a:spcAft>
                <a:spcPts val="0"/>
              </a:spcAft>
              <a:buSzPts val="1980"/>
              <a:buNone/>
            </a:pPr>
            <a:r>
              <a:t/>
            </a:r>
            <a:endParaRPr/>
          </a:p>
          <a:p>
            <a:pPr indent="-457200" lvl="0" marL="914400" rtl="0" algn="l">
              <a:spcBef>
                <a:spcPts val="600"/>
              </a:spcBef>
              <a:spcAft>
                <a:spcPts val="0"/>
              </a:spcAft>
              <a:buSzPts val="1100"/>
              <a:buFont typeface="Arial"/>
              <a:buNone/>
            </a:pPr>
            <a:r>
              <a:rPr lang="en-US"/>
              <a:t>A probabilidade de encontrar um HSP com um determinado valor E:</a:t>
            </a:r>
            <a:endParaRPr/>
          </a:p>
          <a:p>
            <a:pPr indent="-457200" lvl="1" marL="914400" rtl="0" algn="l">
              <a:spcBef>
                <a:spcPts val="600"/>
              </a:spcBef>
              <a:spcAft>
                <a:spcPts val="0"/>
              </a:spcAft>
              <a:buSzPts val="1980"/>
              <a:buFont typeface="Calibri"/>
              <a:buNone/>
            </a:pPr>
            <a:r>
              <a:rPr lang="en-US"/>
              <a:t>	 				</a:t>
            </a:r>
            <a:r>
              <a:rPr b="1" lang="en-US" sz="3600"/>
              <a:t>	p = 1 -  e  </a:t>
            </a:r>
            <a:r>
              <a:rPr b="1" baseline="30000" lang="en-US" sz="3600"/>
              <a:t>- E</a:t>
            </a:r>
            <a:endParaRPr b="1" sz="3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53"/>
          <p:cNvPicPr preferRelativeResize="0"/>
          <p:nvPr/>
        </p:nvPicPr>
        <p:blipFill rotWithShape="1">
          <a:blip r:embed="rId3">
            <a:alphaModFix/>
          </a:blip>
          <a:srcRect b="0" l="0" r="0" t="0"/>
          <a:stretch/>
        </p:blipFill>
        <p:spPr>
          <a:xfrm>
            <a:off x="2705100" y="304800"/>
            <a:ext cx="6438900" cy="5562600"/>
          </a:xfrm>
          <a:prstGeom prst="rect">
            <a:avLst/>
          </a:prstGeom>
          <a:noFill/>
          <a:ln>
            <a:noFill/>
          </a:ln>
        </p:spPr>
      </p:pic>
      <p:pic>
        <p:nvPicPr>
          <p:cNvPr id="763" name="Google Shape;763;p53"/>
          <p:cNvPicPr preferRelativeResize="0"/>
          <p:nvPr/>
        </p:nvPicPr>
        <p:blipFill rotWithShape="1">
          <a:blip r:embed="rId4">
            <a:alphaModFix/>
          </a:blip>
          <a:srcRect b="0" l="0" r="0" t="0"/>
          <a:stretch/>
        </p:blipFill>
        <p:spPr>
          <a:xfrm>
            <a:off x="266700" y="546100"/>
            <a:ext cx="2552700" cy="5245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54"/>
          <p:cNvSpPr/>
          <p:nvPr/>
        </p:nvSpPr>
        <p:spPr>
          <a:xfrm>
            <a:off x="1117600" y="109538"/>
            <a:ext cx="7007225" cy="5000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2"/>
                </a:solidFill>
                <a:latin typeface="Century Schoolbook"/>
                <a:ea typeface="Century Schoolbook"/>
                <a:cs typeface="Century Schoolbook"/>
                <a:sym typeface="Century Schoolbook"/>
              </a:rPr>
              <a:t>Estadísticos de alineamiento local</a:t>
            </a:r>
            <a:endParaRPr/>
          </a:p>
        </p:txBody>
      </p:sp>
      <p:sp>
        <p:nvSpPr>
          <p:cNvPr id="769" name="Google Shape;769;p54"/>
          <p:cNvSpPr txBox="1"/>
          <p:nvPr/>
        </p:nvSpPr>
        <p:spPr>
          <a:xfrm>
            <a:off x="309563" y="754063"/>
            <a:ext cx="8615400" cy="591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2"/>
                </a:solidFill>
                <a:latin typeface="Calibri"/>
                <a:ea typeface="Calibri"/>
                <a:cs typeface="Calibri"/>
                <a:sym typeface="Calibri"/>
              </a:rPr>
              <a:t>Raw scores:</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são calculados a partir de matrizes de substituição e parâmetros de GAPs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accent2"/>
                </a:solidFill>
                <a:latin typeface="Calibri"/>
                <a:ea typeface="Calibri"/>
                <a:cs typeface="Calibri"/>
                <a:sym typeface="Calibri"/>
              </a:rPr>
              <a:t>Bit score S’: </a:t>
            </a:r>
            <a:r>
              <a:rPr lang="en-US" sz="1800">
                <a:solidFill>
                  <a:schemeClr val="dk1"/>
                </a:solidFill>
                <a:latin typeface="Calibri"/>
                <a:ea typeface="Calibri"/>
                <a:cs typeface="Calibri"/>
                <a:sym typeface="Calibri"/>
              </a:rPr>
              <a:t>é calculado a partir do escore bruto normalizando com as variáveis estatísticas que definem um sistema de pontuação. Assim, S' de alinhamentos diferentes, mesmo aqueles que usaram diferentes sistemas de pontuação podem ser comparados.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Parâmetros de normalização: tamanho DB</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 = (λS –lnK) / ln2</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 = mn x 2</a:t>
            </a:r>
            <a:r>
              <a:rPr baseline="30000" lang="en-US" sz="1800">
                <a:solidFill>
                  <a:schemeClr val="dk1"/>
                </a:solidFill>
                <a:latin typeface="Calibri"/>
                <a:ea typeface="Calibri"/>
                <a:cs typeface="Calibri"/>
                <a:sym typeface="Calibri"/>
              </a:rPr>
              <a:t>-S’</a:t>
            </a:r>
            <a:endParaRPr/>
          </a:p>
          <a:p>
            <a:pPr indent="0" lvl="0" marL="0" marR="0" rtl="0" algn="l">
              <a:spcBef>
                <a:spcPts val="0"/>
              </a:spcBef>
              <a:spcAft>
                <a:spcPts val="0"/>
              </a:spcAft>
              <a:buNone/>
            </a:pPr>
            <a:r>
              <a:t/>
            </a:r>
            <a:endParaRPr baseline="30000"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accent2"/>
                </a:solidFill>
                <a:latin typeface="Calibri"/>
                <a:ea typeface="Calibri"/>
                <a:cs typeface="Calibri"/>
                <a:sym typeface="Calibri"/>
              </a:rPr>
              <a:t>Raw score: </a:t>
            </a:r>
            <a:r>
              <a:rPr lang="en-US" sz="1800">
                <a:solidFill>
                  <a:schemeClr val="dk1"/>
                </a:solidFill>
                <a:latin typeface="Calibri"/>
                <a:ea typeface="Calibri"/>
                <a:cs typeface="Calibri"/>
                <a:sym typeface="Calibri"/>
              </a:rPr>
              <a:t>aI + bX – cO – dG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 </a:t>
            </a:r>
            <a:r>
              <a:rPr lang="en-US" sz="1800">
                <a:solidFill>
                  <a:schemeClr val="dk1"/>
                </a:solidFill>
                <a:latin typeface="Calibri"/>
                <a:ea typeface="Calibri"/>
                <a:cs typeface="Calibri"/>
                <a:sym typeface="Calibri"/>
              </a:rPr>
              <a:t>número de identidades no alinhamento e a é o ganho para cada identidade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X: </a:t>
            </a:r>
            <a:r>
              <a:rPr lang="en-US" sz="1800">
                <a:solidFill>
                  <a:schemeClr val="dk1"/>
                </a:solidFill>
                <a:latin typeface="Calibri"/>
                <a:ea typeface="Calibri"/>
                <a:cs typeface="Calibri"/>
                <a:sym typeface="Calibri"/>
              </a:rPr>
              <a:t>número de nucleotídeos diferentes e </a:t>
            </a:r>
            <a:r>
              <a:rPr lang="en-US" sz="1800">
                <a:solidFill>
                  <a:schemeClr val="dk1"/>
                </a:solidFill>
                <a:latin typeface="Calibri"/>
                <a:ea typeface="Calibri"/>
                <a:cs typeface="Calibri"/>
                <a:sym typeface="Calibri"/>
              </a:rPr>
              <a:t>o valor associado </a:t>
            </a:r>
            <a:r>
              <a:rPr i="1" lang="en-US" sz="1800">
                <a:solidFill>
                  <a:schemeClr val="dk1"/>
                </a:solidFill>
                <a:latin typeface="Calibri"/>
                <a:ea typeface="Calibri"/>
                <a:cs typeface="Calibri"/>
                <a:sym typeface="Calibri"/>
              </a:rPr>
              <a:t>b</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O: </a:t>
            </a:r>
            <a:r>
              <a:rPr lang="en-US" sz="1800">
                <a:solidFill>
                  <a:schemeClr val="dk1"/>
                </a:solidFill>
                <a:latin typeface="Calibri"/>
                <a:ea typeface="Calibri"/>
                <a:cs typeface="Calibri"/>
                <a:sym typeface="Calibri"/>
              </a:rPr>
              <a:t>número de GAPS e </a:t>
            </a:r>
            <a:r>
              <a:rPr i="1" lang="en-US" sz="1800">
                <a:solidFill>
                  <a:schemeClr val="dk1"/>
                </a:solidFill>
                <a:latin typeface="Calibri"/>
                <a:ea typeface="Calibri"/>
                <a:cs typeface="Calibri"/>
                <a:sym typeface="Calibri"/>
              </a:rPr>
              <a:t>c</a:t>
            </a:r>
            <a:r>
              <a:rPr lang="en-US" sz="1800">
                <a:solidFill>
                  <a:schemeClr val="dk1"/>
                </a:solidFill>
                <a:latin typeface="Calibri"/>
                <a:ea typeface="Calibri"/>
                <a:cs typeface="Calibri"/>
                <a:sym typeface="Calibri"/>
              </a:rPr>
              <a:t> a penalidade associada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G: </a:t>
            </a:r>
            <a:r>
              <a:rPr lang="en-US" sz="1800">
                <a:solidFill>
                  <a:schemeClr val="dk1"/>
                </a:solidFill>
                <a:latin typeface="Calibri"/>
                <a:ea typeface="Calibri"/>
                <a:cs typeface="Calibri"/>
                <a:sym typeface="Calibri"/>
              </a:rPr>
              <a:t>número total de caracteres – e </a:t>
            </a:r>
            <a:r>
              <a:rPr i="1" lang="en-US" sz="1800">
                <a:solidFill>
                  <a:schemeClr val="dk1"/>
                </a:solidFill>
                <a:latin typeface="Calibri"/>
                <a:ea typeface="Calibri"/>
                <a:cs typeface="Calibri"/>
                <a:sym typeface="Calibri"/>
              </a:rPr>
              <a:t>d</a:t>
            </a:r>
            <a:r>
              <a:rPr lang="en-US" sz="1800">
                <a:solidFill>
                  <a:schemeClr val="dk1"/>
                </a:solidFill>
                <a:latin typeface="Calibri"/>
                <a:ea typeface="Calibri"/>
                <a:cs typeface="Calibri"/>
                <a:sym typeface="Calibri"/>
              </a:rPr>
              <a:t> é a penalidade associada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Por defecto a=1, b=3, c=5 y d=2</a:t>
            </a:r>
            <a:endParaRPr b="1" sz="1800">
              <a:solidFill>
                <a:schemeClr val="accent2"/>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55"/>
          <p:cNvSpPr/>
          <p:nvPr/>
        </p:nvSpPr>
        <p:spPr>
          <a:xfrm>
            <a:off x="130175" y="3124200"/>
            <a:ext cx="4213225" cy="2759075"/>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55"/>
          <p:cNvSpPr txBox="1"/>
          <p:nvPr>
            <p:ph type="title"/>
          </p:nvPr>
        </p:nvSpPr>
        <p:spPr>
          <a:xfrm>
            <a:off x="990600" y="206375"/>
            <a:ext cx="7007225" cy="500063"/>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39285"/>
              <a:buFont typeface="Arial"/>
              <a:buNone/>
            </a:pPr>
            <a:r>
              <a:rPr b="1" lang="en-US" sz="2800">
                <a:latin typeface="Century Schoolbook"/>
                <a:ea typeface="Century Schoolbook"/>
                <a:cs typeface="Century Schoolbook"/>
                <a:sym typeface="Century Schoolbook"/>
              </a:rPr>
              <a:t>Estatísticas de alinhamento local</a:t>
            </a:r>
            <a:endParaRPr b="1" sz="2800">
              <a:latin typeface="Century Schoolbook"/>
              <a:ea typeface="Century Schoolbook"/>
              <a:cs typeface="Century Schoolbook"/>
              <a:sym typeface="Century Schoolbook"/>
            </a:endParaRPr>
          </a:p>
        </p:txBody>
      </p:sp>
      <p:sp>
        <p:nvSpPr>
          <p:cNvPr id="777" name="Google Shape;777;p55"/>
          <p:cNvSpPr txBox="1"/>
          <p:nvPr/>
        </p:nvSpPr>
        <p:spPr>
          <a:xfrm>
            <a:off x="130175" y="1135063"/>
            <a:ext cx="8785200" cy="10158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000">
                <a:solidFill>
                  <a:schemeClr val="dk2"/>
                </a:solidFill>
                <a:latin typeface="Calibri"/>
                <a:ea typeface="Calibri"/>
                <a:cs typeface="Calibri"/>
                <a:sym typeface="Calibri"/>
              </a:rPr>
              <a:t>Altas pontuações de alinhamentos locais entre duas sequências aleatórias seguem a Distribuição de Valor Extremo</a:t>
            </a:r>
            <a:endParaRPr sz="2000">
              <a:solidFill>
                <a:schemeClr val="dk2"/>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2"/>
              </a:solidFill>
              <a:latin typeface="Calibri"/>
              <a:ea typeface="Calibri"/>
              <a:cs typeface="Calibri"/>
              <a:sym typeface="Calibri"/>
            </a:endParaRPr>
          </a:p>
        </p:txBody>
      </p:sp>
      <p:pic>
        <p:nvPicPr>
          <p:cNvPr descr="pearson" id="778" name="Google Shape;778;p55"/>
          <p:cNvPicPr preferRelativeResize="0"/>
          <p:nvPr/>
        </p:nvPicPr>
        <p:blipFill rotWithShape="1">
          <a:blip r:embed="rId3">
            <a:alphaModFix/>
          </a:blip>
          <a:srcRect b="0" l="0" r="0" t="0"/>
          <a:stretch/>
        </p:blipFill>
        <p:spPr>
          <a:xfrm>
            <a:off x="195263" y="3124200"/>
            <a:ext cx="3995737" cy="2620963"/>
          </a:xfrm>
          <a:prstGeom prst="rect">
            <a:avLst/>
          </a:prstGeom>
          <a:noFill/>
          <a:ln>
            <a:noFill/>
          </a:ln>
        </p:spPr>
      </p:pic>
      <p:sp>
        <p:nvSpPr>
          <p:cNvPr id="779" name="Google Shape;779;p55"/>
          <p:cNvSpPr txBox="1"/>
          <p:nvPr/>
        </p:nvSpPr>
        <p:spPr>
          <a:xfrm>
            <a:off x="1574800" y="5486400"/>
            <a:ext cx="1244700" cy="400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Puntagem</a:t>
            </a:r>
            <a:endParaRPr/>
          </a:p>
        </p:txBody>
      </p:sp>
      <p:sp>
        <p:nvSpPr>
          <p:cNvPr id="780" name="Google Shape;780;p55"/>
          <p:cNvSpPr txBox="1"/>
          <p:nvPr/>
        </p:nvSpPr>
        <p:spPr>
          <a:xfrm rot="-5400000">
            <a:off x="-706437" y="4192587"/>
            <a:ext cx="2076450" cy="396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Alineamientos</a:t>
            </a:r>
            <a:endParaRPr/>
          </a:p>
        </p:txBody>
      </p:sp>
      <p:grpSp>
        <p:nvGrpSpPr>
          <p:cNvPr id="781" name="Google Shape;781;p55"/>
          <p:cNvGrpSpPr/>
          <p:nvPr/>
        </p:nvGrpSpPr>
        <p:grpSpPr>
          <a:xfrm>
            <a:off x="4191001" y="2895600"/>
            <a:ext cx="4753662" cy="3325824"/>
            <a:chOff x="2977" y="2119"/>
            <a:chExt cx="3377" cy="2095"/>
          </a:xfrm>
        </p:grpSpPr>
        <p:sp>
          <p:nvSpPr>
            <p:cNvPr id="782" name="Google Shape;782;p55"/>
            <p:cNvSpPr txBox="1"/>
            <p:nvPr/>
          </p:nvSpPr>
          <p:spPr>
            <a:xfrm>
              <a:off x="2977" y="3914"/>
              <a:ext cx="3300" cy="3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lang="en-US" sz="2000">
                  <a:solidFill>
                    <a:schemeClr val="dk2"/>
                  </a:solidFill>
                  <a:latin typeface="Calibri"/>
                  <a:ea typeface="Calibri"/>
                  <a:cs typeface="Calibri"/>
                  <a:sym typeface="Calibri"/>
                </a:rPr>
                <a:t>(aplica-se a alinhamentos sem GAPS)</a:t>
              </a:r>
              <a:endParaRPr sz="2000">
                <a:solidFill>
                  <a:schemeClr val="dk2"/>
                </a:solidFill>
                <a:latin typeface="Calibri"/>
                <a:ea typeface="Calibri"/>
                <a:cs typeface="Calibri"/>
                <a:sym typeface="Calibri"/>
              </a:endParaRPr>
            </a:p>
            <a:p>
              <a:pPr indent="0" lvl="0" marL="0" marR="0" rtl="0" algn="ctr">
                <a:spcBef>
                  <a:spcPts val="0"/>
                </a:spcBef>
                <a:spcAft>
                  <a:spcPts val="0"/>
                </a:spcAft>
                <a:buNone/>
              </a:pPr>
              <a:r>
                <a:t/>
              </a:r>
              <a:endParaRPr sz="2000">
                <a:solidFill>
                  <a:schemeClr val="dk2"/>
                </a:solidFill>
                <a:latin typeface="Calibri"/>
                <a:ea typeface="Calibri"/>
                <a:cs typeface="Calibri"/>
                <a:sym typeface="Calibri"/>
              </a:endParaRPr>
            </a:p>
          </p:txBody>
        </p:sp>
        <p:sp>
          <p:nvSpPr>
            <p:cNvPr id="783" name="Google Shape;783;p55"/>
            <p:cNvSpPr txBox="1"/>
            <p:nvPr/>
          </p:nvSpPr>
          <p:spPr>
            <a:xfrm>
              <a:off x="3354" y="2119"/>
              <a:ext cx="3000" cy="1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E = Kmne</a:t>
              </a:r>
              <a:r>
                <a:rPr baseline="30000" lang="en-US" sz="1800">
                  <a:solidFill>
                    <a:schemeClr val="dk1"/>
                  </a:solidFill>
                  <a:latin typeface="Calibri"/>
                  <a:ea typeface="Calibri"/>
                  <a:cs typeface="Calibri"/>
                  <a:sym typeface="Calibri"/>
                </a:rPr>
                <a:t>-λS</a:t>
              </a:r>
              <a:r>
                <a:rPr lang="en-US" sz="1800">
                  <a:solidFill>
                    <a:schemeClr val="dk1"/>
                  </a:solidFill>
                  <a:latin typeface="Calibri"/>
                  <a:ea typeface="Calibri"/>
                  <a:cs typeface="Calibri"/>
                  <a:sym typeface="Calibri"/>
                </a:rPr>
                <a:t>   o   E = mn2</a:t>
              </a:r>
              <a:r>
                <a:rPr baseline="30000" lang="en-US" sz="1800">
                  <a:solidFill>
                    <a:schemeClr val="dk1"/>
                  </a:solidFill>
                  <a:latin typeface="Calibri"/>
                  <a:ea typeface="Calibri"/>
                  <a:cs typeface="Calibri"/>
                  <a:sym typeface="Calibri"/>
                </a:rPr>
                <a:t>-S’</a:t>
              </a:r>
              <a:endParaRPr/>
            </a:p>
            <a:p>
              <a:pPr indent="0" lvl="0" marL="0" marR="0" rtl="0" algn="ctr">
                <a:spcBef>
                  <a:spcPts val="36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360"/>
                </a:spcBef>
                <a:spcAft>
                  <a:spcPts val="0"/>
                </a:spcAft>
                <a:buNone/>
              </a:pPr>
              <a:r>
                <a:rPr lang="en-US" sz="1800">
                  <a:solidFill>
                    <a:schemeClr val="dk1"/>
                  </a:solidFill>
                  <a:latin typeface="Calibri"/>
                  <a:ea typeface="Calibri"/>
                  <a:cs typeface="Calibri"/>
                  <a:sym typeface="Calibri"/>
                </a:rPr>
                <a:t>K = </a:t>
              </a:r>
              <a:r>
                <a:rPr lang="en-US" sz="1800">
                  <a:solidFill>
                    <a:schemeClr val="dk1"/>
                  </a:solidFill>
                  <a:latin typeface="Calibri"/>
                  <a:ea typeface="Calibri"/>
                  <a:cs typeface="Calibri"/>
                  <a:sym typeface="Calibri"/>
                </a:rPr>
                <a:t>escala para o espaço de busca</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λ = </a:t>
              </a:r>
              <a:r>
                <a:rPr lang="en-US" sz="1800">
                  <a:solidFill>
                    <a:schemeClr val="dk1"/>
                  </a:solidFill>
                  <a:latin typeface="Calibri"/>
                  <a:ea typeface="Calibri"/>
                  <a:cs typeface="Calibri"/>
                  <a:sym typeface="Calibri"/>
                </a:rPr>
                <a:t>escala para o sistema de pontuação</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S’ = bitscore = (λS - lnK)/ln2</a:t>
              </a:r>
              <a:endParaRPr/>
            </a:p>
            <a:p>
              <a:pPr indent="0" lvl="0" marL="0" marR="0" rtl="0" algn="ctr">
                <a:spcBef>
                  <a:spcPts val="360"/>
                </a:spcBef>
                <a:spcAft>
                  <a:spcPts val="0"/>
                </a:spcAft>
                <a:buNone/>
              </a:pPr>
              <a:r>
                <a:t/>
              </a:r>
              <a:endParaRPr baseline="30000" sz="1800">
                <a:solidFill>
                  <a:schemeClr val="dk1"/>
                </a:solidFill>
                <a:latin typeface="Calibri"/>
                <a:ea typeface="Calibri"/>
                <a:cs typeface="Calibri"/>
                <a:sym typeface="Calibri"/>
              </a:endParaRPr>
            </a:p>
          </p:txBody>
        </p:sp>
      </p:grpSp>
      <p:sp>
        <p:nvSpPr>
          <p:cNvPr id="784" name="Google Shape;784;p55"/>
          <p:cNvSpPr txBox="1"/>
          <p:nvPr/>
        </p:nvSpPr>
        <p:spPr>
          <a:xfrm>
            <a:off x="228600" y="1924050"/>
            <a:ext cx="8534400" cy="1693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Expect Value</a:t>
            </a:r>
            <a:endParaRPr/>
          </a:p>
          <a:p>
            <a:pPr indent="0" lvl="0" marL="0" marR="0" rtl="0" algn="ctr">
              <a:spcBef>
                <a:spcPts val="480"/>
              </a:spcBef>
              <a:spcAft>
                <a:spcPts val="0"/>
              </a:spcAft>
              <a:buClr>
                <a:schemeClr val="dk1"/>
              </a:buClr>
              <a:buSzPts val="1100"/>
              <a:buFont typeface="Arial"/>
              <a:buNone/>
            </a:pPr>
            <a:r>
              <a:rPr lang="en-US" sz="2400">
                <a:solidFill>
                  <a:schemeClr val="dk1"/>
                </a:solidFill>
                <a:latin typeface="Calibri"/>
                <a:ea typeface="Calibri"/>
                <a:cs typeface="Calibri"/>
                <a:sym typeface="Calibri"/>
              </a:rPr>
              <a:t>E = número de hits na base de dados que esperamos encontrar por acaso</a:t>
            </a:r>
            <a:endParaRPr sz="2400">
              <a:solidFill>
                <a:schemeClr val="dk1"/>
              </a:solidFill>
              <a:latin typeface="Calibri"/>
              <a:ea typeface="Calibri"/>
              <a:cs typeface="Calibri"/>
              <a:sym typeface="Calibri"/>
            </a:endParaRPr>
          </a:p>
          <a:p>
            <a:pPr indent="0" lvl="0" marL="0" marR="0" rtl="0" algn="ctr">
              <a:spcBef>
                <a:spcPts val="480"/>
              </a:spcBef>
              <a:spcAft>
                <a:spcPts val="0"/>
              </a:spcAft>
              <a:buNone/>
            </a:pPr>
            <a:r>
              <a:t/>
            </a:r>
            <a:endParaRPr sz="2400">
              <a:solidFill>
                <a:schemeClr val="dk1"/>
              </a:solidFill>
              <a:latin typeface="Calibri"/>
              <a:ea typeface="Calibri"/>
              <a:cs typeface="Calibri"/>
              <a:sym typeface="Calibri"/>
            </a:endParaRPr>
          </a:p>
        </p:txBody>
      </p:sp>
      <p:pic>
        <p:nvPicPr>
          <p:cNvPr descr="blast_stat" id="785" name="Google Shape;785;p55"/>
          <p:cNvPicPr preferRelativeResize="0"/>
          <p:nvPr/>
        </p:nvPicPr>
        <p:blipFill rotWithShape="1">
          <a:blip r:embed="rId4">
            <a:alphaModFix/>
          </a:blip>
          <a:srcRect b="0" l="0" r="4851" t="0"/>
          <a:stretch/>
        </p:blipFill>
        <p:spPr>
          <a:xfrm>
            <a:off x="2374900" y="4810125"/>
            <a:ext cx="1214438" cy="676275"/>
          </a:xfrm>
          <a:prstGeom prst="rect">
            <a:avLst/>
          </a:prstGeom>
          <a:noFill/>
          <a:ln>
            <a:noFill/>
          </a:ln>
        </p:spPr>
      </p:pic>
      <p:cxnSp>
        <p:nvCxnSpPr>
          <p:cNvPr id="786" name="Google Shape;786;p55"/>
          <p:cNvCxnSpPr/>
          <p:nvPr/>
        </p:nvCxnSpPr>
        <p:spPr>
          <a:xfrm>
            <a:off x="2374900" y="3608388"/>
            <a:ext cx="12700" cy="1857375"/>
          </a:xfrm>
          <a:prstGeom prst="straightConnector1">
            <a:avLst/>
          </a:prstGeom>
          <a:noFill/>
          <a:ln cap="flat" cmpd="sng" w="28575">
            <a:solidFill>
              <a:srgbClr val="000066"/>
            </a:solidFill>
            <a:prstDash val="solid"/>
            <a:round/>
            <a:headEnd len="med" w="med" type="none"/>
            <a:tailEnd len="med" w="med" type="none"/>
          </a:ln>
        </p:spPr>
      </p:cxnSp>
      <p:sp>
        <p:nvSpPr>
          <p:cNvPr id="787" name="Google Shape;787;p55"/>
          <p:cNvSpPr/>
          <p:nvPr/>
        </p:nvSpPr>
        <p:spPr>
          <a:xfrm>
            <a:off x="609600" y="3124200"/>
            <a:ext cx="2057400" cy="420688"/>
          </a:xfrm>
          <a:prstGeom prst="wedgeRoundRectCallout">
            <a:avLst>
              <a:gd fmla="val -231" name="adj1"/>
              <a:gd fmla="val 146227" name="adj2"/>
              <a:gd fmla="val 16667" name="adj3"/>
            </a:avLst>
          </a:prstGeom>
          <a:solidFill>
            <a:srgbClr val="F57B4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Tamanho BD</a:t>
            </a:r>
            <a:endParaRPr/>
          </a:p>
        </p:txBody>
      </p:sp>
      <p:sp>
        <p:nvSpPr>
          <p:cNvPr id="788" name="Google Shape;788;p55"/>
          <p:cNvSpPr/>
          <p:nvPr/>
        </p:nvSpPr>
        <p:spPr>
          <a:xfrm>
            <a:off x="2590800" y="3694113"/>
            <a:ext cx="2057400" cy="420687"/>
          </a:xfrm>
          <a:prstGeom prst="wedgeRoundRectCallout">
            <a:avLst>
              <a:gd fmla="val -58644" name="adj1"/>
              <a:gd fmla="val 86981" name="adj2"/>
              <a:gd fmla="val 16667" name="adj3"/>
            </a:avLst>
          </a:prstGeom>
          <a:solidFill>
            <a:srgbClr val="0000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Nosso score</a:t>
            </a:r>
            <a:endParaRPr/>
          </a:p>
        </p:txBody>
      </p:sp>
      <p:sp>
        <p:nvSpPr>
          <p:cNvPr id="789" name="Google Shape;789;p55"/>
          <p:cNvSpPr/>
          <p:nvPr/>
        </p:nvSpPr>
        <p:spPr>
          <a:xfrm>
            <a:off x="2768600" y="4430713"/>
            <a:ext cx="2336800" cy="598487"/>
          </a:xfrm>
          <a:prstGeom prst="wedgeRoundRectCallout">
            <a:avLst>
              <a:gd fmla="val -57606" name="adj1"/>
              <a:gd fmla="val 90051" name="adj2"/>
              <a:gd fmla="val 16667" name="adj3"/>
            </a:avLst>
          </a:prstGeom>
          <a:solidFill>
            <a:srgbClr val="0000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Número esperado de hits por acaso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2000"/>
                                        <p:tgtEl>
                                          <p:spTgt spid="785"/>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56"/>
          <p:cNvSpPr txBox="1"/>
          <p:nvPr>
            <p:ph idx="1" type="body"/>
          </p:nvPr>
        </p:nvSpPr>
        <p:spPr>
          <a:xfrm>
            <a:off x="500063" y="1785938"/>
            <a:ext cx="8229600" cy="4525962"/>
          </a:xfrm>
          <a:prstGeom prst="rect">
            <a:avLst/>
          </a:prstGeom>
          <a:noFill/>
          <a:ln>
            <a:noFill/>
          </a:ln>
        </p:spPr>
        <p:txBody>
          <a:bodyPr anchorCtr="0" anchor="t" bIns="45700" lIns="91425" spcFirstLastPara="1" rIns="91425" wrap="square" tIns="45700">
            <a:normAutofit lnSpcReduction="10000"/>
          </a:bodyPr>
          <a:lstStyle/>
          <a:p>
            <a:pPr indent="-454025" lvl="0" marL="454025" rtl="0" algn="l">
              <a:spcBef>
                <a:spcPts val="0"/>
              </a:spcBef>
              <a:spcAft>
                <a:spcPts val="0"/>
              </a:spcAft>
              <a:buSzPts val="2160"/>
              <a:buChar char="🡽"/>
            </a:pPr>
            <a:r>
              <a:rPr lang="en-US"/>
              <a:t>Muitas vezes os parâmetros padrão blast funcionam bem</a:t>
            </a:r>
            <a:endParaRPr/>
          </a:p>
          <a:p>
            <a:pPr indent="-316865" lvl="0" marL="454025" rtl="0" algn="l">
              <a:spcBef>
                <a:spcPts val="2000"/>
              </a:spcBef>
              <a:spcAft>
                <a:spcPts val="0"/>
              </a:spcAft>
              <a:buSzPts val="2160"/>
              <a:buNone/>
            </a:pPr>
            <a:r>
              <a:t/>
            </a:r>
            <a:endParaRPr/>
          </a:p>
          <a:p>
            <a:pPr indent="-454025" lvl="0" marL="454025" rtl="0" algn="l">
              <a:spcBef>
                <a:spcPts val="2000"/>
              </a:spcBef>
              <a:spcAft>
                <a:spcPts val="0"/>
              </a:spcAft>
              <a:buSzPts val="2160"/>
              <a:buChar char="🡽"/>
            </a:pPr>
            <a:r>
              <a:rPr lang="en-US"/>
              <a:t>No entanto, existem algumas razões para você se beneficiar de ajustar alguns parâmetros</a:t>
            </a:r>
            <a:endParaRPr/>
          </a:p>
          <a:p>
            <a:pPr indent="-419735" lvl="0" marL="454025" rtl="0" algn="l">
              <a:spcBef>
                <a:spcPts val="2000"/>
              </a:spcBef>
              <a:spcAft>
                <a:spcPts val="0"/>
              </a:spcAft>
              <a:buSzPts val="1620"/>
              <a:buChar char="🡽"/>
            </a:pPr>
            <a:r>
              <a:t/>
            </a:r>
            <a:endParaRPr/>
          </a:p>
          <a:p>
            <a:pPr indent="-316865" lvl="0" marL="454025" rtl="0" algn="l">
              <a:spcBef>
                <a:spcPts val="2000"/>
              </a:spcBef>
              <a:spcAft>
                <a:spcPts val="0"/>
              </a:spcAft>
              <a:buSzPts val="2160"/>
              <a:buNone/>
            </a:pPr>
            <a:r>
              <a:t/>
            </a:r>
            <a:endParaRPr/>
          </a:p>
          <a:p>
            <a:pPr indent="-316865" lvl="0" marL="454025" rtl="0" algn="l">
              <a:spcBef>
                <a:spcPts val="2000"/>
              </a:spcBef>
              <a:spcAft>
                <a:spcPts val="0"/>
              </a:spcAft>
              <a:buSzPts val="2160"/>
              <a:buNone/>
            </a:pPr>
            <a:r>
              <a:t/>
            </a:r>
            <a:endParaRPr/>
          </a:p>
          <a:p>
            <a:pPr indent="-316865" lvl="0" marL="454025" rtl="0" algn="l">
              <a:spcBef>
                <a:spcPts val="2000"/>
              </a:spcBef>
              <a:spcAft>
                <a:spcPts val="0"/>
              </a:spcAft>
              <a:buSzPts val="2160"/>
              <a:buNone/>
            </a:pPr>
            <a:r>
              <a:t/>
            </a:r>
            <a:endParaRPr/>
          </a:p>
        </p:txBody>
      </p:sp>
      <p:sp>
        <p:nvSpPr>
          <p:cNvPr id="795" name="Google Shape;795;p56"/>
          <p:cNvSpPr txBox="1"/>
          <p:nvPr>
            <p:ph type="title"/>
          </p:nvPr>
        </p:nvSpPr>
        <p:spPr>
          <a:xfrm>
            <a:off x="397193" y="373063"/>
            <a:ext cx="8229600" cy="114300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ts val="990"/>
              <a:buFont typeface="Arial"/>
              <a:buNone/>
            </a:pPr>
            <a:r>
              <a:rPr b="1" lang="en-US" sz="4800"/>
              <a:t>Por que alterar os parâmetros blast padrão?</a:t>
            </a:r>
            <a:endParaRPr b="1" sz="4800"/>
          </a:p>
        </p:txBody>
      </p:sp>
      <p:pic>
        <p:nvPicPr>
          <p:cNvPr descr="C:\Documents and Settings\Familia Acevedo\Configuración local\Archivos temporales de Internet\Content.IE5\5U9PZNBJ\MCj04042630000[1].wmf" id="796" name="Google Shape;796;p56"/>
          <p:cNvPicPr preferRelativeResize="0"/>
          <p:nvPr/>
        </p:nvPicPr>
        <p:blipFill rotWithShape="1">
          <a:blip r:embed="rId3">
            <a:alphaModFix/>
          </a:blip>
          <a:srcRect b="0" l="0" r="0" t="0"/>
          <a:stretch/>
        </p:blipFill>
        <p:spPr>
          <a:xfrm>
            <a:off x="3216824" y="4123226"/>
            <a:ext cx="2911401" cy="2376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4">
                                            <p:txEl>
                                              <p:pRg end="0" st="0"/>
                                            </p:txEl>
                                          </p:spTgt>
                                        </p:tgtEl>
                                        <p:attrNameLst>
                                          <p:attrName>style.visibility</p:attrName>
                                        </p:attrNameLst>
                                      </p:cBhvr>
                                      <p:to>
                                        <p:strVal val="visible"/>
                                      </p:to>
                                    </p:set>
                                    <p:animEffect filter="fade" transition="in">
                                      <p:cBhvr>
                                        <p:cTn dur="500"/>
                                        <p:tgtEl>
                                          <p:spTgt spid="79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4">
                                            <p:txEl>
                                              <p:pRg end="1" st="1"/>
                                            </p:txEl>
                                          </p:spTgt>
                                        </p:tgtEl>
                                        <p:attrNameLst>
                                          <p:attrName>style.visibility</p:attrName>
                                        </p:attrNameLst>
                                      </p:cBhvr>
                                      <p:to>
                                        <p:strVal val="visible"/>
                                      </p:to>
                                    </p:set>
                                    <p:animEffect filter="fade" transition="in">
                                      <p:cBhvr>
                                        <p:cTn dur="500"/>
                                        <p:tgtEl>
                                          <p:spTgt spid="79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4">
                                            <p:txEl>
                                              <p:pRg end="2" st="2"/>
                                            </p:txEl>
                                          </p:spTgt>
                                        </p:tgtEl>
                                        <p:attrNameLst>
                                          <p:attrName>style.visibility</p:attrName>
                                        </p:attrNameLst>
                                      </p:cBhvr>
                                      <p:to>
                                        <p:strVal val="visible"/>
                                      </p:to>
                                    </p:set>
                                    <p:animEffect filter="fade" transition="in">
                                      <p:cBhvr>
                                        <p:cTn dur="500"/>
                                        <p:tgtEl>
                                          <p:spTgt spid="79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4">
                                            <p:txEl>
                                              <p:pRg end="3" st="3"/>
                                            </p:txEl>
                                          </p:spTgt>
                                        </p:tgtEl>
                                        <p:attrNameLst>
                                          <p:attrName>style.visibility</p:attrName>
                                        </p:attrNameLst>
                                      </p:cBhvr>
                                      <p:to>
                                        <p:strVal val="visible"/>
                                      </p:to>
                                    </p:set>
                                    <p:animEffect filter="fade" transition="in">
                                      <p:cBhvr>
                                        <p:cTn dur="500"/>
                                        <p:tgtEl>
                                          <p:spTgt spid="79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4">
                                            <p:txEl>
                                              <p:pRg end="4" st="4"/>
                                            </p:txEl>
                                          </p:spTgt>
                                        </p:tgtEl>
                                        <p:attrNameLst>
                                          <p:attrName>style.visibility</p:attrName>
                                        </p:attrNameLst>
                                      </p:cBhvr>
                                      <p:to>
                                        <p:strVal val="visible"/>
                                      </p:to>
                                    </p:set>
                                    <p:animEffect filter="fade" transition="in">
                                      <p:cBhvr>
                                        <p:cTn dur="500"/>
                                        <p:tgtEl>
                                          <p:spTgt spid="79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4">
                                            <p:txEl>
                                              <p:pRg end="5" st="5"/>
                                            </p:txEl>
                                          </p:spTgt>
                                        </p:tgtEl>
                                        <p:attrNameLst>
                                          <p:attrName>style.visibility</p:attrName>
                                        </p:attrNameLst>
                                      </p:cBhvr>
                                      <p:to>
                                        <p:strVal val="visible"/>
                                      </p:to>
                                    </p:set>
                                    <p:animEffect filter="fade" transition="in">
                                      <p:cBhvr>
                                        <p:cTn dur="500"/>
                                        <p:tgtEl>
                                          <p:spTgt spid="794">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94">
                                            <p:txEl>
                                              <p:pRg end="6" st="6"/>
                                            </p:txEl>
                                          </p:spTgt>
                                        </p:tgtEl>
                                        <p:attrNameLst>
                                          <p:attrName>style.visibility</p:attrName>
                                        </p:attrNameLst>
                                      </p:cBhvr>
                                      <p:to>
                                        <p:strVal val="visible"/>
                                      </p:to>
                                    </p:set>
                                    <p:animEffect filter="fade" transition="in">
                                      <p:cBhvr>
                                        <p:cTn dur="500"/>
                                        <p:tgtEl>
                                          <p:spTgt spid="794">
                                            <p:txEl>
                                              <p:pRg end="6" st="6"/>
                                            </p:txEl>
                                          </p:spTgt>
                                        </p:tgtEl>
                                      </p:cBhvr>
                                    </p:animEffect>
                                  </p:childTnLst>
                                </p:cTn>
                              </p:par>
                              <p:par>
                                <p:cTn fill="hold" nodeType="withEffect" presetClass="exit" presetID="10" presetSubtype="0">
                                  <p:stCondLst>
                                    <p:cond delay="0"/>
                                  </p:stCondLst>
                                  <p:childTnLst>
                                    <p:animEffect filter="fade" transition="out">
                                      <p:cBhvr>
                                        <p:cTn dur="500"/>
                                        <p:tgtEl>
                                          <p:spTgt spid="794">
                                            <p:txEl>
                                              <p:pRg end="0" st="0"/>
                                            </p:txEl>
                                          </p:spTgt>
                                        </p:tgtEl>
                                      </p:cBhvr>
                                    </p:animEffect>
                                    <p:set>
                                      <p:cBhvr>
                                        <p:cTn dur="1" fill="hold">
                                          <p:stCondLst>
                                            <p:cond delay="500"/>
                                          </p:stCondLst>
                                        </p:cTn>
                                        <p:tgtEl>
                                          <p:spTgt spid="794">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94">
                                            <p:txEl>
                                              <p:pRg end="1" st="1"/>
                                            </p:txEl>
                                          </p:spTgt>
                                        </p:tgtEl>
                                      </p:cBhvr>
                                    </p:animEffect>
                                    <p:set>
                                      <p:cBhvr>
                                        <p:cTn dur="1" fill="hold">
                                          <p:stCondLst>
                                            <p:cond delay="500"/>
                                          </p:stCondLst>
                                        </p:cTn>
                                        <p:tgtEl>
                                          <p:spTgt spid="794">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94">
                                            <p:txEl>
                                              <p:pRg end="2" st="2"/>
                                            </p:txEl>
                                          </p:spTgt>
                                        </p:tgtEl>
                                      </p:cBhvr>
                                    </p:animEffect>
                                    <p:set>
                                      <p:cBhvr>
                                        <p:cTn dur="1" fill="hold">
                                          <p:stCondLst>
                                            <p:cond delay="500"/>
                                          </p:stCondLst>
                                        </p:cTn>
                                        <p:tgtEl>
                                          <p:spTgt spid="794">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94">
                                            <p:txEl>
                                              <p:pRg end="3" st="3"/>
                                            </p:txEl>
                                          </p:spTgt>
                                        </p:tgtEl>
                                      </p:cBhvr>
                                    </p:animEffect>
                                    <p:set>
                                      <p:cBhvr>
                                        <p:cTn dur="1" fill="hold">
                                          <p:stCondLst>
                                            <p:cond delay="500"/>
                                          </p:stCondLst>
                                        </p:cTn>
                                        <p:tgtEl>
                                          <p:spTgt spid="794">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94">
                                            <p:txEl>
                                              <p:pRg end="4" st="4"/>
                                            </p:txEl>
                                          </p:spTgt>
                                        </p:tgtEl>
                                      </p:cBhvr>
                                    </p:animEffect>
                                    <p:set>
                                      <p:cBhvr>
                                        <p:cTn dur="1" fill="hold">
                                          <p:stCondLst>
                                            <p:cond delay="500"/>
                                          </p:stCondLst>
                                        </p:cTn>
                                        <p:tgtEl>
                                          <p:spTgt spid="794">
                                            <p:txEl>
                                              <p:pRg end="4" st="4"/>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94">
                                            <p:txEl>
                                              <p:pRg end="5" st="5"/>
                                            </p:txEl>
                                          </p:spTgt>
                                        </p:tgtEl>
                                      </p:cBhvr>
                                    </p:animEffect>
                                    <p:set>
                                      <p:cBhvr>
                                        <p:cTn dur="1" fill="hold">
                                          <p:stCondLst>
                                            <p:cond delay="500"/>
                                          </p:stCondLst>
                                        </p:cTn>
                                        <p:tgtEl>
                                          <p:spTgt spid="794">
                                            <p:txEl>
                                              <p:pRg end="5" st="5"/>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94">
                                            <p:txEl>
                                              <p:pRg end="6" st="6"/>
                                            </p:txEl>
                                          </p:spTgt>
                                        </p:tgtEl>
                                      </p:cBhvr>
                                    </p:animEffect>
                                    <p:set>
                                      <p:cBhvr>
                                        <p:cTn dur="1" fill="hold">
                                          <p:stCondLst>
                                            <p:cond delay="500"/>
                                          </p:stCondLst>
                                        </p:cTn>
                                        <p:tgtEl>
                                          <p:spTgt spid="794">
                                            <p:txEl>
                                              <p:pRg end="6" st="6"/>
                                            </p:txEl>
                                          </p:spTgt>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795"/>
                                        </p:tgtEl>
                                        <p:attrNameLst>
                                          <p:attrName>style.visibility</p:attrName>
                                        </p:attrNameLst>
                                      </p:cBhvr>
                                      <p:to>
                                        <p:strVal val="visible"/>
                                      </p:to>
                                    </p:set>
                                    <p:anim calcmode="lin" valueType="num">
                                      <p:cBhvr additive="base">
                                        <p:cTn dur="500"/>
                                        <p:tgtEl>
                                          <p:spTgt spid="79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57"/>
          <p:cNvSpPr txBox="1"/>
          <p:nvPr>
            <p:ph type="ctrTitle"/>
          </p:nvPr>
        </p:nvSpPr>
        <p:spPr>
          <a:xfrm>
            <a:off x="642950" y="357775"/>
            <a:ext cx="8321700" cy="1112400"/>
          </a:xfrm>
          <a:prstGeom prst="rect">
            <a:avLst/>
          </a:prstGeom>
          <a:noFill/>
          <a:ln>
            <a:noFill/>
          </a:ln>
        </p:spPr>
        <p:txBody>
          <a:bodyPr anchorCtr="0" anchor="b" bIns="45700" lIns="91425" spcFirstLastPara="1" rIns="91425" wrap="square" tIns="45700">
            <a:noAutofit/>
          </a:bodyPr>
          <a:lstStyle/>
          <a:p>
            <a:pPr indent="0" lvl="0" marL="0" rtl="0" algn="l">
              <a:lnSpc>
                <a:spcPct val="95833"/>
              </a:lnSpc>
              <a:spcBef>
                <a:spcPts val="0"/>
              </a:spcBef>
              <a:spcAft>
                <a:spcPts val="0"/>
              </a:spcAft>
              <a:buClr>
                <a:schemeClr val="dk1"/>
              </a:buClr>
              <a:buSzPts val="990"/>
              <a:buFont typeface="Arial"/>
              <a:buNone/>
            </a:pPr>
            <a:r>
              <a:rPr lang="en-US" sz="3720"/>
              <a:t>Por que alterar os parâmetros blast padrão?</a:t>
            </a:r>
            <a:endParaRPr sz="3720"/>
          </a:p>
        </p:txBody>
      </p:sp>
      <p:graphicFrame>
        <p:nvGraphicFramePr>
          <p:cNvPr id="802" name="Google Shape;802;p57"/>
          <p:cNvGraphicFramePr/>
          <p:nvPr/>
        </p:nvGraphicFramePr>
        <p:xfrm>
          <a:off x="285750" y="1571625"/>
          <a:ext cx="3000000" cy="3000000"/>
        </p:xfrm>
        <a:graphic>
          <a:graphicData uri="http://schemas.openxmlformats.org/drawingml/2006/table">
            <a:tbl>
              <a:tblPr bandRow="1" firstRow="1">
                <a:noFill/>
                <a:tableStyleId>{693A3C65-7BBD-4485-A943-BAE4BE63B79A}</a:tableStyleId>
              </a:tblPr>
              <a:tblGrid>
                <a:gridCol w="4286275"/>
                <a:gridCol w="4286275"/>
              </a:tblGrid>
              <a:tr h="440600">
                <a:tc>
                  <a:txBody>
                    <a:bodyPr/>
                    <a:lstStyle/>
                    <a:p>
                      <a:pPr indent="0" lvl="0" marL="0" marR="0" rtl="0" algn="ctr">
                        <a:spcBef>
                          <a:spcPts val="0"/>
                        </a:spcBef>
                        <a:spcAft>
                          <a:spcPts val="0"/>
                        </a:spcAft>
                        <a:buNone/>
                      </a:pPr>
                      <a:r>
                        <a:rPr b="1" lang="en-US" sz="2800">
                          <a:solidFill>
                            <a:schemeClr val="accent1"/>
                          </a:solidFill>
                        </a:rPr>
                        <a:t>Reason</a:t>
                      </a:r>
                      <a:endParaRPr/>
                    </a:p>
                  </a:txBody>
                  <a:tcPr marT="45725" marB="45725" marR="91450" marL="91450"/>
                </a:tc>
                <a:tc>
                  <a:txBody>
                    <a:bodyPr/>
                    <a:lstStyle/>
                    <a:p>
                      <a:pPr indent="0" lvl="0" marL="0" marR="0" rtl="0" algn="ctr">
                        <a:spcBef>
                          <a:spcPts val="0"/>
                        </a:spcBef>
                        <a:spcAft>
                          <a:spcPts val="0"/>
                        </a:spcAft>
                        <a:buNone/>
                      </a:pPr>
                      <a:r>
                        <a:rPr b="1" lang="en-US" sz="2800">
                          <a:solidFill>
                            <a:schemeClr val="accent1"/>
                          </a:solidFill>
                        </a:rPr>
                        <a:t>Parameter to set</a:t>
                      </a:r>
                      <a:endParaRPr/>
                    </a:p>
                  </a:txBody>
                  <a:tcPr marT="45725" marB="45725" marR="91450" marL="91450"/>
                </a:tc>
              </a:tr>
              <a:tr h="1086425">
                <a:tc>
                  <a:txBody>
                    <a:bodyPr/>
                    <a:lstStyle/>
                    <a:p>
                      <a:pPr indent="0" lvl="0" marL="0" marR="0" rtl="0" algn="l">
                        <a:spcBef>
                          <a:spcPts val="0"/>
                        </a:spcBef>
                        <a:spcAft>
                          <a:spcPts val="0"/>
                        </a:spcAft>
                        <a:buSzPts val="1100"/>
                        <a:buNone/>
                      </a:pPr>
                      <a:r>
                        <a:rPr lang="en-US" sz="2400"/>
                        <a:t>A sequência de consulta tem muitos resíduos idênticos (por exemplo, baixa complexidade)</a:t>
                      </a:r>
                      <a:endParaRPr sz="2400"/>
                    </a:p>
                  </a:txBody>
                  <a:tcPr marT="45725" marB="45725" marR="91450" marL="91450"/>
                </a:tc>
                <a:tc>
                  <a:txBody>
                    <a:bodyPr/>
                    <a:lstStyle/>
                    <a:p>
                      <a:pPr indent="0" lvl="0" marL="0" marR="0" rtl="0" algn="l">
                        <a:spcBef>
                          <a:spcPts val="0"/>
                        </a:spcBef>
                        <a:spcAft>
                          <a:spcPts val="0"/>
                        </a:spcAft>
                        <a:buNone/>
                      </a:pPr>
                      <a:r>
                        <a:rPr lang="en-US" sz="2000"/>
                        <a:t>Filtro de sequencia </a:t>
                      </a:r>
                      <a:r>
                        <a:rPr lang="en-US" sz="2000">
                          <a:solidFill>
                            <a:schemeClr val="dk1"/>
                          </a:solidFill>
                          <a:latin typeface="Calibri"/>
                          <a:ea typeface="Calibri"/>
                          <a:cs typeface="Calibri"/>
                          <a:sym typeface="Calibri"/>
                        </a:rPr>
                        <a:t> (Automatic masking).</a:t>
                      </a:r>
                      <a:endParaRPr sz="2000"/>
                    </a:p>
                  </a:txBody>
                  <a:tcPr marT="45725" marB="45725" marR="91450" marL="91450"/>
                </a:tc>
              </a:tr>
              <a:tr h="760500">
                <a:tc>
                  <a:txBody>
                    <a:bodyPr/>
                    <a:lstStyle/>
                    <a:p>
                      <a:pPr indent="0" lvl="0" marL="0" marR="0" rtl="0" algn="l">
                        <a:spcBef>
                          <a:spcPts val="0"/>
                        </a:spcBef>
                        <a:spcAft>
                          <a:spcPts val="0"/>
                        </a:spcAft>
                        <a:buSzPts val="1100"/>
                        <a:buNone/>
                      </a:pPr>
                      <a:r>
                        <a:rPr lang="en-US" sz="2400"/>
                        <a:t>O BLAST não informa nenhum resultado</a:t>
                      </a:r>
                      <a:endParaRPr sz="2400"/>
                    </a:p>
                  </a:txBody>
                  <a:tcPr marT="45725" marB="45725" marR="91450" marL="91450"/>
                </a:tc>
                <a:tc>
                  <a:txBody>
                    <a:bodyPr/>
                    <a:lstStyle/>
                    <a:p>
                      <a:pPr indent="0" lvl="0" marL="0" marR="0" rtl="0" algn="l">
                        <a:spcBef>
                          <a:spcPts val="0"/>
                        </a:spcBef>
                        <a:spcAft>
                          <a:spcPts val="0"/>
                        </a:spcAft>
                        <a:buClr>
                          <a:schemeClr val="dk1"/>
                        </a:buClr>
                        <a:buSzPts val="1100"/>
                        <a:buFont typeface="Arial"/>
                        <a:buNone/>
                      </a:pPr>
                      <a:r>
                        <a:rPr lang="en-US" sz="2000"/>
                        <a:t>Mude a matriz de substituição e as penalidades de GAPS.</a:t>
                      </a:r>
                      <a:endParaRPr sz="2000"/>
                    </a:p>
                    <a:p>
                      <a:pPr indent="0" lvl="0" marL="0" marR="0" rtl="0" algn="l">
                        <a:spcBef>
                          <a:spcPts val="0"/>
                        </a:spcBef>
                        <a:spcAft>
                          <a:spcPts val="0"/>
                        </a:spcAft>
                        <a:buNone/>
                      </a:pPr>
                      <a:r>
                        <a:t/>
                      </a:r>
                      <a:endParaRPr sz="2000"/>
                    </a:p>
                  </a:txBody>
                  <a:tcPr marT="45725" marB="45725" marR="91450" marL="91450"/>
                </a:tc>
              </a:tr>
              <a:tr h="1086425">
                <a:tc>
                  <a:txBody>
                    <a:bodyPr/>
                    <a:lstStyle/>
                    <a:p>
                      <a:pPr indent="0" lvl="0" marL="0" marR="0" rtl="0" algn="l">
                        <a:spcBef>
                          <a:spcPts val="0"/>
                        </a:spcBef>
                        <a:spcAft>
                          <a:spcPts val="0"/>
                        </a:spcAft>
                        <a:buClr>
                          <a:schemeClr val="dk1"/>
                        </a:buClr>
                        <a:buSzPts val="1100"/>
                        <a:buFont typeface="Arial"/>
                        <a:buNone/>
                      </a:pPr>
                      <a:r>
                        <a:rPr lang="en-US" sz="2400"/>
                        <a:t>Os resultados têm valores próximos ao limiar</a:t>
                      </a:r>
                      <a:endParaRPr sz="2400"/>
                    </a:p>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Arial"/>
                        <a:buNone/>
                      </a:pPr>
                      <a:r>
                        <a:rPr lang="en-US" sz="2000"/>
                        <a:t>Alterar a matriz de substituição e as penalidades de GAPs, a fim de verificar a robustez de suas descobertas.</a:t>
                      </a:r>
                      <a:endParaRPr sz="2000"/>
                    </a:p>
                    <a:p>
                      <a:pPr indent="0" lvl="0" marL="0" marR="0" rtl="0" algn="l">
                        <a:lnSpc>
                          <a:spcPct val="100000"/>
                        </a:lnSpc>
                        <a:spcBef>
                          <a:spcPts val="0"/>
                        </a:spcBef>
                        <a:spcAft>
                          <a:spcPts val="0"/>
                        </a:spcAft>
                        <a:buClr>
                          <a:schemeClr val="dk1"/>
                        </a:buClr>
                        <a:buSzPts val="2000"/>
                        <a:buFont typeface="Calibri"/>
                        <a:buNone/>
                      </a:pPr>
                      <a:r>
                        <a:t/>
                      </a:r>
                      <a:endParaRPr sz="2000"/>
                    </a:p>
                  </a:txBody>
                  <a:tcPr marT="45725" marB="45725" marR="91450" marL="91450"/>
                </a:tc>
              </a:tr>
              <a:tr h="1412375">
                <a:tc>
                  <a:txBody>
                    <a:bodyPr/>
                    <a:lstStyle/>
                    <a:p>
                      <a:pPr indent="0" lvl="0" marL="0" marR="0" rtl="0" algn="l">
                        <a:spcBef>
                          <a:spcPts val="0"/>
                        </a:spcBef>
                        <a:spcAft>
                          <a:spcPts val="0"/>
                        </a:spcAft>
                        <a:buClr>
                          <a:schemeClr val="dk1"/>
                        </a:buClr>
                        <a:buSzPts val="1100"/>
                        <a:buFont typeface="Arial"/>
                        <a:buNone/>
                      </a:pPr>
                      <a:r>
                        <a:rPr lang="en-US" sz="2400"/>
                        <a:t>Relatório do BLAST com muitos hits</a:t>
                      </a:r>
                      <a:endParaRPr sz="2400"/>
                    </a:p>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Clr>
                          <a:schemeClr val="dk1"/>
                        </a:buClr>
                        <a:buSzPts val="1100"/>
                        <a:buFont typeface="Arial"/>
                        <a:buNone/>
                      </a:pPr>
                      <a:r>
                        <a:rPr lang="en-US" sz="1800"/>
                        <a:t>Tente alterar DB ou filtrar com base em taxonomia ou palavra-chave. Aumente o limite de valor E.</a:t>
                      </a:r>
                      <a:endParaRPr sz="1800"/>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8"/>
          <p:cNvSpPr txBox="1"/>
          <p:nvPr>
            <p:ph type="title"/>
          </p:nvPr>
        </p:nvSpPr>
        <p:spPr>
          <a:xfrm>
            <a:off x="683568" y="2564904"/>
            <a:ext cx="7467600"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sz="4400"/>
              <a:t>Alguns parâmetros de BLAST</a:t>
            </a:r>
            <a:endParaRPr b="1" sz="4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59"/>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fontScale="92500" lnSpcReduction="10000"/>
          </a:bodyPr>
          <a:lstStyle/>
          <a:p>
            <a:pPr indent="-443737" lvl="0" marL="454025" rtl="0" algn="l">
              <a:spcBef>
                <a:spcPts val="0"/>
              </a:spcBef>
              <a:spcAft>
                <a:spcPts val="0"/>
              </a:spcAft>
              <a:buSzPct val="90000"/>
              <a:buChar char="🡽"/>
            </a:pPr>
            <a:r>
              <a:rPr b="1" lang="en-US"/>
              <a:t>MAX TARGER SEQUENCES: </a:t>
            </a:r>
            <a:r>
              <a:rPr lang="en-US"/>
              <a:t>Máximo numero de secuencias alineadas a mostrar.</a:t>
            </a:r>
            <a:endParaRPr/>
          </a:p>
          <a:p>
            <a:pPr indent="-412019" lvl="0" marL="454025" rtl="0" algn="l">
              <a:spcBef>
                <a:spcPts val="0"/>
              </a:spcBef>
              <a:spcAft>
                <a:spcPts val="0"/>
              </a:spcAft>
              <a:buSzPct val="67500"/>
              <a:buChar char="🡽"/>
            </a:pPr>
            <a:r>
              <a:t/>
            </a:r>
            <a:endParaRPr/>
          </a:p>
          <a:p>
            <a:pPr indent="-316865" lvl="0" marL="454025" rtl="0" algn="l">
              <a:spcBef>
                <a:spcPts val="2000"/>
              </a:spcBef>
              <a:spcAft>
                <a:spcPts val="0"/>
              </a:spcAft>
              <a:buSzPct val="90000"/>
              <a:buNone/>
            </a:pPr>
            <a:r>
              <a:t/>
            </a:r>
            <a:endParaRPr/>
          </a:p>
          <a:p>
            <a:pPr indent="-443737" lvl="0" marL="454025" rtl="0" algn="l">
              <a:spcBef>
                <a:spcPts val="2000"/>
              </a:spcBef>
              <a:spcAft>
                <a:spcPts val="0"/>
              </a:spcAft>
              <a:buSzPct val="90000"/>
              <a:buChar char="🡽"/>
            </a:pPr>
            <a:r>
              <a:rPr b="1" lang="en-US"/>
              <a:t>Short Queries </a:t>
            </a:r>
            <a:r>
              <a:rPr lang="en-US"/>
              <a:t>Ele ajusta automaticamente o tamanho da palavra e outros parâmetros para melhorar os resultados para sequências curtas de problemas.</a:t>
            </a:r>
            <a:endParaRPr/>
          </a:p>
          <a:p>
            <a:pPr indent="-412019" lvl="0" marL="454025" rtl="0" algn="l">
              <a:spcBef>
                <a:spcPts val="2000"/>
              </a:spcBef>
              <a:spcAft>
                <a:spcPts val="0"/>
              </a:spcAft>
              <a:buSzPct val="67500"/>
              <a:buChar char="🡽"/>
            </a:pPr>
            <a:r>
              <a:t/>
            </a:r>
            <a:endParaRPr/>
          </a:p>
          <a:p>
            <a:pPr indent="-316865" lvl="0" marL="454025" rtl="0" algn="l">
              <a:spcBef>
                <a:spcPts val="2000"/>
              </a:spcBef>
              <a:spcAft>
                <a:spcPts val="0"/>
              </a:spcAft>
              <a:buSzPct val="900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60"/>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lnSpcReduction="10000"/>
          </a:bodyPr>
          <a:lstStyle/>
          <a:p>
            <a:pPr indent="-454025" lvl="0" marL="454025" rtl="0" algn="l">
              <a:spcBef>
                <a:spcPts val="0"/>
              </a:spcBef>
              <a:spcAft>
                <a:spcPts val="0"/>
              </a:spcAft>
              <a:buSzPts val="2160"/>
              <a:buChar char="🡽"/>
            </a:pPr>
            <a:r>
              <a:rPr b="1" lang="en-US"/>
              <a:t>E value (expected Threshold) </a:t>
            </a:r>
            <a:r>
              <a:rPr lang="en-US"/>
              <a:t>A estatística do limiar de significância.</a:t>
            </a:r>
            <a:endParaRPr/>
          </a:p>
          <a:p>
            <a:pPr indent="-419735" lvl="0" marL="454025" rtl="0" algn="l">
              <a:spcBef>
                <a:spcPts val="0"/>
              </a:spcBef>
              <a:spcAft>
                <a:spcPts val="0"/>
              </a:spcAft>
              <a:buSzPts val="1620"/>
              <a:buChar char="🡽"/>
            </a:pPr>
            <a:r>
              <a:t/>
            </a:r>
            <a:endParaRPr/>
          </a:p>
          <a:p>
            <a:pPr indent="-316865" lvl="0" marL="454025" rtl="0" algn="l">
              <a:spcBef>
                <a:spcPts val="2000"/>
              </a:spcBef>
              <a:spcAft>
                <a:spcPts val="0"/>
              </a:spcAft>
              <a:buSzPts val="2160"/>
              <a:buNone/>
            </a:pPr>
            <a:r>
              <a:t/>
            </a:r>
            <a:endParaRPr/>
          </a:p>
          <a:p>
            <a:pPr indent="-454025" lvl="0" marL="454025" rtl="0" algn="l">
              <a:spcBef>
                <a:spcPts val="2000"/>
              </a:spcBef>
              <a:spcAft>
                <a:spcPts val="0"/>
              </a:spcAft>
              <a:buSzPts val="2160"/>
              <a:buChar char="🡽"/>
            </a:pPr>
            <a:r>
              <a:rPr lang="en-US"/>
              <a:t>Em valores menores é muito mais rigoroso</a:t>
            </a:r>
            <a:endParaRPr/>
          </a:p>
          <a:p>
            <a:pPr indent="-316865" lvl="0" marL="454025" rtl="0" algn="l">
              <a:spcBef>
                <a:spcPts val="2000"/>
              </a:spcBef>
              <a:spcAft>
                <a:spcPts val="0"/>
              </a:spcAft>
              <a:buSzPts val="2160"/>
              <a:buNone/>
            </a:pPr>
            <a:r>
              <a:t/>
            </a:r>
            <a:endParaRPr/>
          </a:p>
          <a:p>
            <a:pPr indent="-454025" lvl="0" marL="454025" rtl="0" algn="l">
              <a:spcBef>
                <a:spcPts val="2000"/>
              </a:spcBef>
              <a:spcAft>
                <a:spcPts val="0"/>
              </a:spcAft>
              <a:buSzPts val="2160"/>
              <a:buChar char="🡽"/>
            </a:pPr>
            <a:r>
              <a:rPr lang="en-US"/>
              <a:t>Se o valor E do Match for maior do que o definido por nós, ele não aparecerá nos resultados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219" name="Google Shape;219;p7"/>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20" name="Google Shape;220;p7"/>
          <p:cNvSpPr txBox="1"/>
          <p:nvPr/>
        </p:nvSpPr>
        <p:spPr>
          <a:xfrm>
            <a:off x="228600" y="4038600"/>
            <a:ext cx="8686799" cy="2467727"/>
          </a:xfrm>
          <a:prstGeom prst="rect">
            <a:avLst/>
          </a:prstGeom>
          <a:noFill/>
          <a:ln>
            <a:noFill/>
          </a:ln>
        </p:spPr>
        <p:txBody>
          <a:bodyPr anchorCtr="0" anchor="t" bIns="0" lIns="0" spcFirstLastPara="1" rIns="0" wrap="square" tIns="0">
            <a:spAutoFit/>
          </a:bodyPr>
          <a:lstStyle/>
          <a:p>
            <a:pPr indent="-342900" lvl="0" marL="342900" marR="0" rtl="0" algn="just">
              <a:lnSpc>
                <a:spcPct val="80000"/>
              </a:lnSpc>
              <a:spcBef>
                <a:spcPts val="0"/>
              </a:spcBef>
              <a:spcAft>
                <a:spcPts val="0"/>
              </a:spcAft>
              <a:buNone/>
            </a:pPr>
            <a:r>
              <a:t/>
            </a:r>
            <a:endParaRPr b="1" sz="3800">
              <a:solidFill>
                <a:schemeClr val="accent3"/>
              </a:solidFill>
              <a:latin typeface="Calibri"/>
              <a:ea typeface="Calibri"/>
              <a:cs typeface="Calibri"/>
              <a:sym typeface="Calibri"/>
            </a:endParaRPr>
          </a:p>
          <a:p>
            <a:pPr indent="-342900" lvl="0" marL="342900" marR="0" rtl="0" algn="l">
              <a:lnSpc>
                <a:spcPct val="80000"/>
              </a:lnSpc>
              <a:spcBef>
                <a:spcPts val="760"/>
              </a:spcBef>
              <a:spcAft>
                <a:spcPts val="0"/>
              </a:spcAft>
              <a:buNone/>
            </a:pPr>
            <a:r>
              <a:rPr b="1" lang="en-US" sz="3800">
                <a:solidFill>
                  <a:schemeClr val="accent3"/>
                </a:solidFill>
                <a:latin typeface="Calibri"/>
                <a:ea typeface="Calibri"/>
                <a:cs typeface="Calibri"/>
                <a:sym typeface="Calibri"/>
              </a:rPr>
              <a:t>A escolha do alinhamento ótimo e a semelhança entre um par de sequências depende da função de custos que seja usada</a:t>
            </a:r>
            <a:endParaRPr/>
          </a:p>
        </p:txBody>
      </p:sp>
      <p:sp>
        <p:nvSpPr>
          <p:cNvPr id="221" name="Google Shape;221;p7"/>
          <p:cNvSpPr/>
          <p:nvPr/>
        </p:nvSpPr>
        <p:spPr>
          <a:xfrm>
            <a:off x="2895600" y="3251031"/>
            <a:ext cx="4572000" cy="1015663"/>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None/>
            </a:pPr>
            <a:r>
              <a:rPr b="1" i="0" lang="en-US" sz="2000" u="none" cap="none" strike="noStrike">
                <a:solidFill>
                  <a:srgbClr val="008000"/>
                </a:solidFill>
                <a:latin typeface="Calibri"/>
                <a:ea typeface="Calibri"/>
                <a:cs typeface="Calibri"/>
                <a:sym typeface="Calibri"/>
              </a:rPr>
              <a:t>match		-1</a:t>
            </a:r>
            <a:endParaRPr b="0" i="0" sz="1800" u="none" cap="none" strike="noStrike">
              <a:solidFill>
                <a:schemeClr val="folHlink"/>
              </a:solidFill>
              <a:latin typeface="Calibri"/>
              <a:ea typeface="Calibri"/>
              <a:cs typeface="Calibri"/>
              <a:sym typeface="Calibri"/>
            </a:endParaRPr>
          </a:p>
          <a:p>
            <a:pPr indent="-285750" lvl="1" marL="742950" marR="0" rtl="0" algn="l">
              <a:spcBef>
                <a:spcPts val="0"/>
              </a:spcBef>
              <a:spcAft>
                <a:spcPts val="0"/>
              </a:spcAft>
              <a:buNone/>
            </a:pPr>
            <a:r>
              <a:rPr b="1" i="0" lang="en-US" sz="2000" u="none" cap="none" strike="noStrike">
                <a:solidFill>
                  <a:srgbClr val="008000"/>
                </a:solidFill>
                <a:latin typeface="Calibri"/>
                <a:ea typeface="Calibri"/>
                <a:cs typeface="Calibri"/>
                <a:sym typeface="Calibri"/>
              </a:rPr>
              <a:t>mismatch	 3</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None/>
            </a:pPr>
            <a:r>
              <a:rPr b="1" i="0" lang="en-US" sz="2000" u="none" cap="none" strike="noStrike">
                <a:solidFill>
                  <a:srgbClr val="008000"/>
                </a:solidFill>
                <a:latin typeface="Calibri"/>
                <a:ea typeface="Calibri"/>
                <a:cs typeface="Calibri"/>
                <a:sym typeface="Calibri"/>
              </a:rPr>
              <a:t>gap		 1</a:t>
            </a:r>
            <a:endParaRPr b="0" i="0" sz="1800" u="none" cap="none" strike="noStrike">
              <a:solidFill>
                <a:schemeClr val="dk1"/>
              </a:solidFill>
              <a:latin typeface="Calibri"/>
              <a:ea typeface="Calibri"/>
              <a:cs typeface="Calibri"/>
              <a:sym typeface="Calibri"/>
            </a:endParaRPr>
          </a:p>
        </p:txBody>
      </p:sp>
      <p:sp>
        <p:nvSpPr>
          <p:cNvPr id="222" name="Google Shape;222;p7"/>
          <p:cNvSpPr txBox="1"/>
          <p:nvPr/>
        </p:nvSpPr>
        <p:spPr>
          <a:xfrm>
            <a:off x="685800" y="2373868"/>
            <a:ext cx="281641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a:solidFill>
                  <a:schemeClr val="dk1"/>
                </a:solidFill>
                <a:latin typeface="Calibri"/>
                <a:ea typeface="Calibri"/>
                <a:cs typeface="Calibri"/>
                <a:sym typeface="Calibri"/>
              </a:rPr>
              <a:t>Função de custos</a:t>
            </a:r>
            <a:endParaRPr/>
          </a:p>
        </p:txBody>
      </p:sp>
      <p:sp>
        <p:nvSpPr>
          <p:cNvPr id="223" name="Google Shape;223;p7"/>
          <p:cNvSpPr/>
          <p:nvPr/>
        </p:nvSpPr>
        <p:spPr>
          <a:xfrm>
            <a:off x="2895600" y="3251537"/>
            <a:ext cx="4572000" cy="1015663"/>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None/>
            </a:pPr>
            <a:r>
              <a:rPr b="1" i="0" lang="en-US" sz="2000" u="none" cap="none" strike="noStrike">
                <a:solidFill>
                  <a:srgbClr val="FF0000"/>
                </a:solidFill>
                <a:latin typeface="Calibri"/>
                <a:ea typeface="Calibri"/>
                <a:cs typeface="Calibri"/>
                <a:sym typeface="Calibri"/>
              </a:rPr>
              <a:t>match		-1</a:t>
            </a:r>
            <a:endParaRPr b="0" i="0" sz="1800" u="none" cap="none" strike="noStrike">
              <a:solidFill>
                <a:srgbClr val="FF0000"/>
              </a:solidFill>
              <a:latin typeface="Calibri"/>
              <a:ea typeface="Calibri"/>
              <a:cs typeface="Calibri"/>
              <a:sym typeface="Calibri"/>
            </a:endParaRPr>
          </a:p>
          <a:p>
            <a:pPr indent="-285750" lvl="1" marL="742950" marR="0" rtl="0" algn="l">
              <a:spcBef>
                <a:spcPts val="0"/>
              </a:spcBef>
              <a:spcAft>
                <a:spcPts val="0"/>
              </a:spcAft>
              <a:buNone/>
            </a:pPr>
            <a:r>
              <a:rPr b="1" i="0" lang="en-US" sz="2000" u="none" cap="none" strike="noStrike">
                <a:solidFill>
                  <a:srgbClr val="FF0000"/>
                </a:solidFill>
                <a:latin typeface="Calibri"/>
                <a:ea typeface="Calibri"/>
                <a:cs typeface="Calibri"/>
                <a:sym typeface="Calibri"/>
              </a:rPr>
              <a:t>mismatch	 3</a:t>
            </a:r>
            <a:endParaRPr b="0" i="0" sz="1800" u="none" cap="none" strike="noStrike">
              <a:solidFill>
                <a:srgbClr val="FF0000"/>
              </a:solidFill>
              <a:latin typeface="Calibri"/>
              <a:ea typeface="Calibri"/>
              <a:cs typeface="Calibri"/>
              <a:sym typeface="Calibri"/>
            </a:endParaRPr>
          </a:p>
          <a:p>
            <a:pPr indent="-285750" lvl="1" marL="742950" marR="0" rtl="0" algn="l">
              <a:spcBef>
                <a:spcPts val="0"/>
              </a:spcBef>
              <a:spcAft>
                <a:spcPts val="0"/>
              </a:spcAft>
              <a:buNone/>
            </a:pPr>
            <a:r>
              <a:rPr b="1" i="0" lang="en-US" sz="2000" u="none" cap="none" strike="noStrike">
                <a:solidFill>
                  <a:srgbClr val="008000"/>
                </a:solidFill>
                <a:latin typeface="Calibri"/>
                <a:ea typeface="Calibri"/>
                <a:cs typeface="Calibri"/>
                <a:sym typeface="Calibri"/>
              </a:rPr>
              <a:t>gap		 1</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61"/>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WORD SIZE</a:t>
            </a:r>
            <a:endParaRPr/>
          </a:p>
        </p:txBody>
      </p:sp>
      <p:graphicFrame>
        <p:nvGraphicFramePr>
          <p:cNvPr id="823" name="Google Shape;823;p61"/>
          <p:cNvGraphicFramePr/>
          <p:nvPr/>
        </p:nvGraphicFramePr>
        <p:xfrm>
          <a:off x="357158" y="1571612"/>
          <a:ext cx="3000000" cy="3000000"/>
        </p:xfrm>
        <a:graphic>
          <a:graphicData uri="http://schemas.openxmlformats.org/drawingml/2006/table">
            <a:tbl>
              <a:tblPr>
                <a:noFill/>
                <a:tableStyleId>{A6C46DD3-651D-409B-BDD0-54E2560F1B5B}</a:tableStyleId>
              </a:tblPr>
              <a:tblGrid>
                <a:gridCol w="2143150"/>
                <a:gridCol w="4914275"/>
                <a:gridCol w="1300825"/>
              </a:tblGrid>
              <a:tr h="429025">
                <a:tc>
                  <a:txBody>
                    <a:bodyPr/>
                    <a:lstStyle/>
                    <a:p>
                      <a:pPr indent="0" lvl="0" marL="0" marR="0" rtl="0" algn="l">
                        <a:spcBef>
                          <a:spcPts val="0"/>
                        </a:spcBef>
                        <a:spcAft>
                          <a:spcPts val="0"/>
                        </a:spcAft>
                        <a:buNone/>
                      </a:pPr>
                      <a:r>
                        <a:t/>
                      </a:r>
                      <a:endParaRPr b="0" i="0" sz="1100" u="none" strike="noStrike">
                        <a:solidFill>
                          <a:srgbClr val="000000"/>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latin typeface="Calibri"/>
                          <a:ea typeface="Calibri"/>
                          <a:cs typeface="Calibri"/>
                          <a:sym typeface="Calibri"/>
                        </a:rPr>
                        <a:t>TAMANHO DE PALAVRA</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8600">
                <a:tc rowSpan="4">
                  <a:txBody>
                    <a:bodyPr/>
                    <a:lstStyle/>
                    <a:p>
                      <a:pPr indent="0" lvl="0" marL="0" marR="0" rtl="0" algn="ctr">
                        <a:spcBef>
                          <a:spcPts val="0"/>
                        </a:spcBef>
                        <a:spcAft>
                          <a:spcPts val="0"/>
                        </a:spcAft>
                        <a:buNone/>
                      </a:pPr>
                      <a:r>
                        <a:rPr b="1" i="0" lang="en-US" sz="2800" u="none" strike="noStrike">
                          <a:solidFill>
                            <a:srgbClr val="000000"/>
                          </a:solidFill>
                          <a:latin typeface="Calibri"/>
                          <a:ea typeface="Calibri"/>
                          <a:cs typeface="Calibri"/>
                          <a:sym typeface="Calibri"/>
                        </a:rPr>
                        <a:t>BLAST N</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l">
                        <a:spcBef>
                          <a:spcPts val="0"/>
                        </a:spcBef>
                        <a:spcAft>
                          <a:spcPts val="0"/>
                        </a:spcAft>
                        <a:buSzPts val="1100"/>
                        <a:buNone/>
                      </a:pPr>
                      <a:r>
                        <a:rPr lang="en-US" sz="2200">
                          <a:latin typeface="Calibri"/>
                          <a:ea typeface="Calibri"/>
                          <a:cs typeface="Calibri"/>
                          <a:sym typeface="Calibri"/>
                        </a:rPr>
                        <a:t>Sequências altamente similares </a:t>
                      </a:r>
                      <a:r>
                        <a:rPr b="0" i="0" lang="en-US" sz="2200" u="none" strike="noStrike">
                          <a:solidFill>
                            <a:srgbClr val="000000"/>
                          </a:solidFill>
                          <a:latin typeface="Calibri"/>
                          <a:ea typeface="Calibri"/>
                          <a:cs typeface="Calibri"/>
                          <a:sym typeface="Calibri"/>
                        </a:rPr>
                        <a:t> (megablast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16,18,20,24</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8600">
                <a:tc vMerge="1"/>
                <a:tc vMerge="1"/>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28,32,48,64</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7175">
                <a:tc vMerge="1"/>
                <a:tc>
                  <a:txBody>
                    <a:bodyPr/>
                    <a:lstStyle/>
                    <a:p>
                      <a:pPr indent="0" lvl="0" marL="0" marR="0" rtl="0" algn="l">
                        <a:spcBef>
                          <a:spcPts val="0"/>
                        </a:spcBef>
                        <a:spcAft>
                          <a:spcPts val="0"/>
                        </a:spcAft>
                        <a:buSzPts val="1100"/>
                        <a:buNone/>
                      </a:pPr>
                      <a:r>
                        <a:rPr lang="en-US" sz="2200">
                          <a:latin typeface="Calibri"/>
                          <a:ea typeface="Calibri"/>
                          <a:cs typeface="Calibri"/>
                          <a:sym typeface="Calibri"/>
                        </a:rPr>
                        <a:t>Sequências mais diferentes (megablast discontinuo)</a:t>
                      </a:r>
                      <a:endParaRPr sz="2200">
                        <a:latin typeface="Calibri"/>
                        <a:ea typeface="Calibri"/>
                        <a:cs typeface="Calibri"/>
                        <a:sym typeface="Calibri"/>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11,12</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7600">
                <a:tc vMerge="1"/>
                <a:tc>
                  <a:txBody>
                    <a:bodyPr/>
                    <a:lstStyle/>
                    <a:p>
                      <a:pPr indent="0" lvl="0" marL="0" marR="0" rtl="0" algn="l">
                        <a:spcBef>
                          <a:spcPts val="0"/>
                        </a:spcBef>
                        <a:spcAft>
                          <a:spcPts val="0"/>
                        </a:spcAft>
                        <a:buSzPts val="1100"/>
                        <a:buNone/>
                      </a:pPr>
                      <a:r>
                        <a:rPr lang="en-US" sz="2200">
                          <a:latin typeface="Calibri"/>
                          <a:ea typeface="Calibri"/>
                          <a:cs typeface="Calibri"/>
                          <a:sym typeface="Calibri"/>
                        </a:rPr>
                        <a:t>Sequências um pouco semelhantes</a:t>
                      </a:r>
                      <a:r>
                        <a:rPr b="0" i="0" lang="en-US" sz="2200" u="none" strike="noStrike">
                          <a:solidFill>
                            <a:srgbClr val="000000"/>
                          </a:solidFill>
                          <a:latin typeface="Calibri"/>
                          <a:ea typeface="Calibri"/>
                          <a:cs typeface="Calibri"/>
                          <a:sym typeface="Calibri"/>
                        </a:rPr>
                        <a:t> (BLASTn)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7,11,15</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8600">
                <a:tc rowSpan="3">
                  <a:txBody>
                    <a:bodyPr/>
                    <a:lstStyle/>
                    <a:p>
                      <a:pPr indent="0" lvl="0" marL="0" marR="0" rtl="0" algn="ctr">
                        <a:spcBef>
                          <a:spcPts val="0"/>
                        </a:spcBef>
                        <a:spcAft>
                          <a:spcPts val="0"/>
                        </a:spcAft>
                        <a:buNone/>
                      </a:pPr>
                      <a:r>
                        <a:rPr b="1" i="0" lang="en-US" sz="2800" u="none" strike="noStrike">
                          <a:solidFill>
                            <a:srgbClr val="000000"/>
                          </a:solidFill>
                          <a:latin typeface="Calibri"/>
                          <a:ea typeface="Calibri"/>
                          <a:cs typeface="Calibri"/>
                          <a:sym typeface="Calibri"/>
                        </a:rPr>
                        <a:t>BLAST P</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200" u="none" strike="noStrike">
                          <a:solidFill>
                            <a:srgbClr val="000000"/>
                          </a:solidFill>
                          <a:latin typeface="Calibri"/>
                          <a:ea typeface="Calibri"/>
                          <a:cs typeface="Calibri"/>
                          <a:sym typeface="Calibri"/>
                        </a:rPr>
                        <a:t>BLASTp (protein-protein BLAST)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2,3</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7175">
                <a:tc vMerge="1"/>
                <a:tc>
                  <a:txBody>
                    <a:bodyPr/>
                    <a:lstStyle/>
                    <a:p>
                      <a:pPr indent="0" lvl="0" marL="0" marR="0" rtl="0" algn="l">
                        <a:spcBef>
                          <a:spcPts val="0"/>
                        </a:spcBef>
                        <a:spcAft>
                          <a:spcPts val="0"/>
                        </a:spcAft>
                        <a:buNone/>
                      </a:pPr>
                      <a:r>
                        <a:rPr b="0" i="0" lang="en-US" sz="2200" u="none" strike="noStrike">
                          <a:solidFill>
                            <a:srgbClr val="000000"/>
                          </a:solidFill>
                          <a:latin typeface="Calibri"/>
                          <a:ea typeface="Calibri"/>
                          <a:cs typeface="Calibri"/>
                          <a:sym typeface="Calibri"/>
                        </a:rPr>
                        <a:t>PSI-BLAST (Position-Specific Iterated BLAST)</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2,3</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550">
                <a:tc vMerge="1"/>
                <a:tc>
                  <a:txBody>
                    <a:bodyPr/>
                    <a:lstStyle/>
                    <a:p>
                      <a:pPr indent="0" lvl="0" marL="0" marR="0" rtl="0" algn="l">
                        <a:spcBef>
                          <a:spcPts val="0"/>
                        </a:spcBef>
                        <a:spcAft>
                          <a:spcPts val="0"/>
                        </a:spcAft>
                        <a:buNone/>
                      </a:pPr>
                      <a:r>
                        <a:rPr b="0" i="0" lang="en-US" sz="2200" u="none" strike="noStrike">
                          <a:solidFill>
                            <a:srgbClr val="000000"/>
                          </a:solidFill>
                          <a:latin typeface="Calibri"/>
                          <a:ea typeface="Calibri"/>
                          <a:cs typeface="Calibri"/>
                          <a:sym typeface="Calibri"/>
                        </a:rPr>
                        <a:t>PHI-BLAST (Pattern Hit Initiated BLAST)</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strike="noStrike">
                          <a:solidFill>
                            <a:srgbClr val="000000"/>
                          </a:solidFill>
                          <a:latin typeface="Calibri"/>
                          <a:ea typeface="Calibri"/>
                          <a:cs typeface="Calibri"/>
                          <a:sym typeface="Calibri"/>
                        </a:rPr>
                        <a:t>2,3</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62"/>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rPr lang="en-US"/>
              <a:t>PARÂMETROS DE PONTUAÇÃO BLASTn</a:t>
            </a:r>
            <a:endParaRPr/>
          </a:p>
        </p:txBody>
      </p:sp>
      <p:pic>
        <p:nvPicPr>
          <p:cNvPr id="829" name="Google Shape;829;p62"/>
          <p:cNvPicPr preferRelativeResize="0"/>
          <p:nvPr>
            <p:ph idx="1" type="body"/>
          </p:nvPr>
        </p:nvPicPr>
        <p:blipFill rotWithShape="1">
          <a:blip r:embed="rId3">
            <a:alphaModFix/>
          </a:blip>
          <a:srcRect b="0" l="0" r="0" t="0"/>
          <a:stretch/>
        </p:blipFill>
        <p:spPr>
          <a:xfrm>
            <a:off x="428596" y="1643050"/>
            <a:ext cx="8372714" cy="400052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6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rPr lang="en-US"/>
              <a:t>PARÂMETROS DE PONTUAÇÃO BLASTP</a:t>
            </a:r>
            <a:endParaRPr/>
          </a:p>
        </p:txBody>
      </p:sp>
      <p:pic>
        <p:nvPicPr>
          <p:cNvPr id="835" name="Google Shape;835;p63"/>
          <p:cNvPicPr preferRelativeResize="0"/>
          <p:nvPr>
            <p:ph idx="1" type="body"/>
          </p:nvPr>
        </p:nvPicPr>
        <p:blipFill rotWithShape="1">
          <a:blip r:embed="rId3">
            <a:alphaModFix/>
          </a:blip>
          <a:srcRect b="0" l="0" r="0" t="0"/>
          <a:stretch/>
        </p:blipFill>
        <p:spPr>
          <a:xfrm>
            <a:off x="357158" y="1643050"/>
            <a:ext cx="8525830" cy="35719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64"/>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rPr lang="en-US"/>
              <a:t>COMPARAÇÃO DE DUAS SEQUÊNCIAS</a:t>
            </a:r>
            <a:endParaRPr/>
          </a:p>
        </p:txBody>
      </p:sp>
      <p:pic>
        <p:nvPicPr>
          <p:cNvPr id="841" name="Google Shape;841;p64"/>
          <p:cNvPicPr preferRelativeResize="0"/>
          <p:nvPr>
            <p:ph idx="1" type="body"/>
          </p:nvPr>
        </p:nvPicPr>
        <p:blipFill rotWithShape="1">
          <a:blip r:embed="rId3">
            <a:alphaModFix/>
          </a:blip>
          <a:srcRect b="0" l="0" r="0" t="0"/>
          <a:stretch/>
        </p:blipFill>
        <p:spPr>
          <a:xfrm>
            <a:off x="214313" y="1428750"/>
            <a:ext cx="8929687" cy="492918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65"/>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t>FILTROS E MÁSCARAS</a:t>
            </a:r>
            <a:endParaRPr/>
          </a:p>
        </p:txBody>
      </p:sp>
      <p:pic>
        <p:nvPicPr>
          <p:cNvPr id="847" name="Google Shape;847;p65"/>
          <p:cNvPicPr preferRelativeResize="0"/>
          <p:nvPr>
            <p:ph idx="1" type="body"/>
          </p:nvPr>
        </p:nvPicPr>
        <p:blipFill rotWithShape="1">
          <a:blip r:embed="rId3">
            <a:alphaModFix/>
          </a:blip>
          <a:srcRect b="0" l="0" r="0" t="0"/>
          <a:stretch/>
        </p:blipFill>
        <p:spPr>
          <a:xfrm>
            <a:off x="0" y="1714488"/>
            <a:ext cx="9144000" cy="338404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66"/>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t>FILTROS E MÁSCARAS</a:t>
            </a:r>
            <a:endParaRPr/>
          </a:p>
        </p:txBody>
      </p:sp>
      <p:sp>
        <p:nvSpPr>
          <p:cNvPr id="853" name="Google Shape;853;p66"/>
          <p:cNvSpPr txBox="1"/>
          <p:nvPr>
            <p:ph idx="1" type="body"/>
          </p:nvPr>
        </p:nvSpPr>
        <p:spPr>
          <a:xfrm>
            <a:off x="0" y="1600200"/>
            <a:ext cx="9144000" cy="3560700"/>
          </a:xfrm>
          <a:prstGeom prst="rect">
            <a:avLst/>
          </a:prstGeom>
          <a:noFill/>
          <a:ln>
            <a:noFill/>
          </a:ln>
        </p:spPr>
        <p:txBody>
          <a:bodyPr anchorCtr="0" anchor="t" bIns="45700" lIns="91425" spcFirstLastPara="1" rIns="91425" wrap="square" tIns="45700">
            <a:spAutoFit/>
          </a:bodyPr>
          <a:lstStyle/>
          <a:p>
            <a:pPr indent="-454025" lvl="0" marL="454025" rtl="0" algn="l">
              <a:spcBef>
                <a:spcPts val="0"/>
              </a:spcBef>
              <a:spcAft>
                <a:spcPts val="0"/>
              </a:spcAft>
              <a:buSzPts val="2160"/>
              <a:buChar char="🡽"/>
            </a:pPr>
            <a:r>
              <a:rPr b="1" lang="en-US"/>
              <a:t>Regiões de baixa complexidade:</a:t>
            </a:r>
            <a:r>
              <a:rPr lang="en-US"/>
              <a:t> mascaram segmentos do problema de sequência que têm baixa complexidade na composição de acordo com SEG ou DUST</a:t>
            </a:r>
            <a:endParaRPr/>
          </a:p>
          <a:p>
            <a:pPr indent="-454025" lvl="0" marL="454025" rtl="0" algn="l">
              <a:spcBef>
                <a:spcPts val="2000"/>
              </a:spcBef>
              <a:spcAft>
                <a:spcPts val="0"/>
              </a:spcAft>
              <a:buSzPts val="2160"/>
              <a:buChar char="🡽"/>
            </a:pPr>
            <a:r>
              <a:rPr b="1" lang="en-US"/>
              <a:t>Species specific </a:t>
            </a:r>
            <a:r>
              <a:rPr lang="en-US"/>
              <a:t>Ele mascara repetições (LINE's, os elementos retrotranspossíveis curtos e longos intercalados do SINE e repetições retrovirais) e é útil para sequências humanas que podem conter essas repetições</a:t>
            </a:r>
            <a:endParaRPr/>
          </a:p>
          <a:p>
            <a:pPr indent="-454025" lvl="0" marL="454025" rtl="0" algn="l">
              <a:spcBef>
                <a:spcPts val="2000"/>
              </a:spcBef>
              <a:spcAft>
                <a:spcPts val="0"/>
              </a:spcAft>
              <a:buSzPts val="2160"/>
              <a:buChar char="🡽"/>
            </a:pPr>
            <a:r>
              <a:rPr b="1" lang="en-US"/>
              <a:t>Mascarar letras minúsculas</a:t>
            </a:r>
            <a:endParaRPr b="1"/>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graphicFrame>
        <p:nvGraphicFramePr>
          <p:cNvPr id="858" name="Google Shape;858;p67"/>
          <p:cNvGraphicFramePr/>
          <p:nvPr/>
        </p:nvGraphicFramePr>
        <p:xfrm>
          <a:off x="500034" y="746827"/>
          <a:ext cx="3000000" cy="3000000"/>
        </p:xfrm>
        <a:graphic>
          <a:graphicData uri="http://schemas.openxmlformats.org/drawingml/2006/table">
            <a:tbl>
              <a:tblPr>
                <a:noFill/>
                <a:tableStyleId>{693A3C65-7BBD-4485-A943-BAE4BE63B79A}</a:tableStyleId>
              </a:tblPr>
              <a:tblGrid>
                <a:gridCol w="488625"/>
                <a:gridCol w="7655300"/>
              </a:tblGrid>
              <a:tr h="566050">
                <a:tc gridSpan="2">
                  <a:txBody>
                    <a:bodyPr/>
                    <a:lstStyle/>
                    <a:p>
                      <a:pPr indent="0" lvl="0" marL="0" marR="0" rtl="0" algn="ctr">
                        <a:spcBef>
                          <a:spcPts val="0"/>
                        </a:spcBef>
                        <a:spcAft>
                          <a:spcPts val="0"/>
                        </a:spcAft>
                        <a:buSzPts val="1100"/>
                        <a:buNone/>
                      </a:pPr>
                      <a:r>
                        <a:rPr lang="en-US" sz="2000"/>
                        <a:t>OUTROS PARÂMETROS QUE PODEM SER MODIFICADOS COM CERTAS RESTRIÇÕES</a:t>
                      </a:r>
                      <a:endParaRPr sz="20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c hMerge="1"/>
              </a:tr>
              <a:tr h="242600">
                <a:tc gridSpan="2">
                  <a:txBody>
                    <a:bodyPr/>
                    <a:lstStyle/>
                    <a:p>
                      <a:pPr indent="0" lvl="0" marL="0" marR="0" rtl="0" algn="ctr">
                        <a:spcBef>
                          <a:spcPts val="0"/>
                        </a:spcBef>
                        <a:spcAft>
                          <a:spcPts val="0"/>
                        </a:spcAft>
                        <a:buNone/>
                      </a:pPr>
                      <a:r>
                        <a:rPr lang="en-US" sz="2000"/>
                        <a:t>Accepted Parameters for Other Advanced Field</a:t>
                      </a:r>
                      <a:endParaRPr b="1" sz="2000">
                        <a:solidFill>
                          <a:srgbClr val="000000"/>
                        </a:solidFill>
                      </a:endParaRPr>
                    </a:p>
                  </a:txBody>
                  <a:tcPr marT="0" marB="0" marR="0" marL="0" anchor="ctr"/>
                </a:tc>
                <a:tc hMerge="1"/>
              </a:tr>
              <a:tr h="485175">
                <a:tc>
                  <a:txBody>
                    <a:bodyPr/>
                    <a:lstStyle/>
                    <a:p>
                      <a:pPr indent="0" lvl="0" marL="0" marR="0" rtl="0" algn="ctr">
                        <a:spcBef>
                          <a:spcPts val="0"/>
                        </a:spcBef>
                        <a:spcAft>
                          <a:spcPts val="0"/>
                        </a:spcAft>
                        <a:buNone/>
                      </a:pPr>
                      <a:r>
                        <a:rPr lang="en-US" sz="2000"/>
                        <a:t>-G</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Cost to open gap [Integer]: default = 5 for nucleotides/ 11 for proteins</a:t>
                      </a:r>
                      <a:endParaRPr sz="2000">
                        <a:solidFill>
                          <a:srgbClr val="000000"/>
                        </a:solidFill>
                      </a:endParaRPr>
                    </a:p>
                  </a:txBody>
                  <a:tcPr marT="0" marB="0" marR="0" marL="0" anchor="ctr"/>
                </a:tc>
              </a:tr>
              <a:tr h="485175">
                <a:tc>
                  <a:txBody>
                    <a:bodyPr/>
                    <a:lstStyle/>
                    <a:p>
                      <a:pPr indent="0" lvl="0" marL="0" marR="0" rtl="0" algn="ctr">
                        <a:spcBef>
                          <a:spcPts val="0"/>
                        </a:spcBef>
                        <a:spcAft>
                          <a:spcPts val="0"/>
                        </a:spcAft>
                        <a:buNone/>
                      </a:pPr>
                      <a:r>
                        <a:rPr lang="en-US" sz="2000"/>
                        <a:t>-E</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Cost to extend gap [Integer]: default = 2 for nucleotides/ 1 for proteins</a:t>
                      </a:r>
                      <a:endParaRPr sz="2000">
                        <a:solidFill>
                          <a:srgbClr val="000000"/>
                        </a:solidFill>
                      </a:endParaRPr>
                    </a:p>
                  </a:txBody>
                  <a:tcPr marT="0" marB="0" marR="0" marL="0" anchor="ctr"/>
                </a:tc>
              </a:tr>
              <a:tr h="485175">
                <a:tc>
                  <a:txBody>
                    <a:bodyPr/>
                    <a:lstStyle/>
                    <a:p>
                      <a:pPr indent="0" lvl="0" marL="0" marR="0" rtl="0" algn="ctr">
                        <a:spcBef>
                          <a:spcPts val="0"/>
                        </a:spcBef>
                        <a:spcAft>
                          <a:spcPts val="0"/>
                        </a:spcAft>
                        <a:buNone/>
                      </a:pPr>
                      <a:r>
                        <a:rPr lang="en-US" sz="2000"/>
                        <a:t>-q</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Penalty for nucleotide mismatch [Integer]: default = -3</a:t>
                      </a:r>
                      <a:endParaRPr sz="2000">
                        <a:solidFill>
                          <a:srgbClr val="000000"/>
                        </a:solidFill>
                      </a:endParaRPr>
                    </a:p>
                  </a:txBody>
                  <a:tcPr marT="0" marB="0" marR="0" marL="0" anchor="ctr"/>
                </a:tc>
              </a:tr>
              <a:tr h="485175">
                <a:tc>
                  <a:txBody>
                    <a:bodyPr/>
                    <a:lstStyle/>
                    <a:p>
                      <a:pPr indent="0" lvl="0" marL="0" marR="0" rtl="0" algn="ctr">
                        <a:spcBef>
                          <a:spcPts val="0"/>
                        </a:spcBef>
                        <a:spcAft>
                          <a:spcPts val="0"/>
                        </a:spcAft>
                        <a:buNone/>
                      </a:pPr>
                      <a:r>
                        <a:rPr lang="en-US" sz="2000"/>
                        <a:t>-r</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reward for nucleotide match [Integer]: default = 1</a:t>
                      </a:r>
                      <a:endParaRPr sz="2000">
                        <a:solidFill>
                          <a:srgbClr val="000000"/>
                        </a:solidFill>
                      </a:endParaRPr>
                    </a:p>
                  </a:txBody>
                  <a:tcPr marT="0" marB="0" marR="0" marL="0" anchor="ctr"/>
                </a:tc>
              </a:tr>
              <a:tr h="242600">
                <a:tc>
                  <a:txBody>
                    <a:bodyPr/>
                    <a:lstStyle/>
                    <a:p>
                      <a:pPr indent="0" lvl="0" marL="0" marR="0" rtl="0" algn="ctr">
                        <a:spcBef>
                          <a:spcPts val="0"/>
                        </a:spcBef>
                        <a:spcAft>
                          <a:spcPts val="0"/>
                        </a:spcAft>
                        <a:buNone/>
                      </a:pPr>
                      <a:r>
                        <a:rPr lang="en-US" sz="2000"/>
                        <a:t>-e</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expect value [Real]: default = 10</a:t>
                      </a:r>
                      <a:endParaRPr sz="2000">
                        <a:solidFill>
                          <a:srgbClr val="000000"/>
                        </a:solidFill>
                      </a:endParaRPr>
                    </a:p>
                  </a:txBody>
                  <a:tcPr marT="0" marB="0" marR="0" marL="0" anchor="ctr"/>
                </a:tc>
              </a:tr>
              <a:tr h="485175">
                <a:tc>
                  <a:txBody>
                    <a:bodyPr/>
                    <a:lstStyle/>
                    <a:p>
                      <a:pPr indent="0" lvl="0" marL="0" marR="0" rtl="0" algn="ctr">
                        <a:spcBef>
                          <a:spcPts val="0"/>
                        </a:spcBef>
                        <a:spcAft>
                          <a:spcPts val="0"/>
                        </a:spcAft>
                        <a:buNone/>
                      </a:pPr>
                      <a:r>
                        <a:rPr lang="en-US" sz="2000"/>
                        <a:t>-W</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t/>
                      </a:r>
                      <a:endParaRPr sz="2000"/>
                    </a:p>
                    <a:p>
                      <a:pPr indent="0" lvl="0" marL="0" marR="0" rtl="0" algn="ctr">
                        <a:spcBef>
                          <a:spcPts val="0"/>
                        </a:spcBef>
                        <a:spcAft>
                          <a:spcPts val="0"/>
                        </a:spcAft>
                        <a:buNone/>
                      </a:pPr>
                      <a:r>
                        <a:rPr lang="en-US" sz="2000"/>
                        <a:t>wordsize [Integer]: default = 11 for nucleotides/ 28 for megablast/ 3 for proteins</a:t>
                      </a:r>
                      <a:endParaRPr sz="2000">
                        <a:solidFill>
                          <a:srgbClr val="000000"/>
                        </a:solidFill>
                      </a:endParaRPr>
                    </a:p>
                  </a:txBody>
                  <a:tcPr marT="0" marB="0" marR="0" marL="0" anchor="ctr"/>
                </a:tc>
              </a:tr>
              <a:tr h="485175">
                <a:tc>
                  <a:txBody>
                    <a:bodyPr/>
                    <a:lstStyle/>
                    <a:p>
                      <a:pPr indent="0" lvl="0" marL="0" marR="0" rtl="0" algn="ctr">
                        <a:spcBef>
                          <a:spcPts val="0"/>
                        </a:spcBef>
                        <a:spcAft>
                          <a:spcPts val="0"/>
                        </a:spcAft>
                        <a:buNone/>
                      </a:pPr>
                      <a:r>
                        <a:rPr lang="en-US" sz="2000"/>
                        <a:t>-y</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Dropoff (X) for blast extensions in bits: default = 20 for blastn/ 7 for others</a:t>
                      </a:r>
                      <a:endParaRPr sz="2000">
                        <a:solidFill>
                          <a:srgbClr val="000000"/>
                        </a:solidFill>
                      </a:endParaRPr>
                    </a:p>
                  </a:txBody>
                  <a:tcPr marT="0" marB="0" marR="0" marL="0" anchor="ctr"/>
                </a:tc>
              </a:tr>
              <a:tr h="727775">
                <a:tc>
                  <a:txBody>
                    <a:bodyPr/>
                    <a:lstStyle/>
                    <a:p>
                      <a:pPr indent="0" lvl="0" marL="0" marR="0" rtl="0" algn="ctr">
                        <a:spcBef>
                          <a:spcPts val="0"/>
                        </a:spcBef>
                        <a:spcAft>
                          <a:spcPts val="0"/>
                        </a:spcAft>
                        <a:buNone/>
                      </a:pPr>
                      <a:r>
                        <a:rPr lang="en-US" sz="2000"/>
                        <a:t>-X</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X dropoff value for gapped alignment (in bits): default = 15 for all programs, not applicable to blastn</a:t>
                      </a:r>
                      <a:endParaRPr sz="2000">
                        <a:solidFill>
                          <a:srgbClr val="000000"/>
                        </a:solidFill>
                      </a:endParaRPr>
                    </a:p>
                  </a:txBody>
                  <a:tcPr marT="0" marB="0" marR="0" marL="0" anchor="ctr"/>
                </a:tc>
              </a:tr>
              <a:tr h="485175">
                <a:tc>
                  <a:txBody>
                    <a:bodyPr/>
                    <a:lstStyle/>
                    <a:p>
                      <a:pPr indent="0" lvl="0" marL="0" marR="0" rtl="0" algn="ctr">
                        <a:spcBef>
                          <a:spcPts val="0"/>
                        </a:spcBef>
                        <a:spcAft>
                          <a:spcPts val="0"/>
                        </a:spcAft>
                        <a:buNone/>
                      </a:pPr>
                      <a:r>
                        <a:rPr lang="en-US" sz="2000"/>
                        <a:t>-Z</a:t>
                      </a:r>
                      <a:endParaRPr sz="2000">
                        <a:solidFill>
                          <a:srgbClr val="000000"/>
                        </a:solidFill>
                      </a:endParaRPr>
                    </a:p>
                  </a:txBody>
                  <a:tcPr marT="0" marB="0" marR="0" marL="0" anchor="ctr"/>
                </a:tc>
                <a:tc>
                  <a:txBody>
                    <a:bodyPr/>
                    <a:lstStyle/>
                    <a:p>
                      <a:pPr indent="0" lvl="0" marL="0" marR="0" rtl="0" algn="ctr">
                        <a:spcBef>
                          <a:spcPts val="0"/>
                        </a:spcBef>
                        <a:spcAft>
                          <a:spcPts val="0"/>
                        </a:spcAft>
                        <a:buNone/>
                      </a:pPr>
                      <a:r>
                        <a:rPr lang="en-US" sz="2000"/>
                        <a:t>final X dropoff value for gapped alignment (in bits): 50 for blastn 25 for others</a:t>
                      </a:r>
                      <a:endParaRPr sz="2000">
                        <a:solidFill>
                          <a:srgbClr val="000000"/>
                        </a:solidFill>
                      </a:endParaRPr>
                    </a:p>
                  </a:txBody>
                  <a:tcPr marT="0" marB="0" marR="0" marL="0" anchor="ct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68"/>
          <p:cNvSpPr txBox="1"/>
          <p:nvPr/>
        </p:nvSpPr>
        <p:spPr>
          <a:xfrm>
            <a:off x="3890963" y="120650"/>
            <a:ext cx="1290637"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Blast</a:t>
            </a:r>
            <a:endParaRPr/>
          </a:p>
        </p:txBody>
      </p:sp>
      <p:pic>
        <p:nvPicPr>
          <p:cNvPr id="865" name="Google Shape;865;p68"/>
          <p:cNvPicPr preferRelativeResize="0"/>
          <p:nvPr/>
        </p:nvPicPr>
        <p:blipFill rotWithShape="1">
          <a:blip r:embed="rId3">
            <a:alphaModFix/>
          </a:blip>
          <a:srcRect b="0" l="0" r="0" t="0"/>
          <a:stretch/>
        </p:blipFill>
        <p:spPr>
          <a:xfrm>
            <a:off x="704850" y="754063"/>
            <a:ext cx="7829550" cy="560863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9"/>
          <p:cNvSpPr txBox="1"/>
          <p:nvPr/>
        </p:nvSpPr>
        <p:spPr>
          <a:xfrm>
            <a:off x="3148013" y="3175"/>
            <a:ext cx="3146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Os sabores do BLAST</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p:txBody>
      </p:sp>
      <p:sp>
        <p:nvSpPr>
          <p:cNvPr id="871" name="Google Shape;871;p69"/>
          <p:cNvSpPr txBox="1"/>
          <p:nvPr/>
        </p:nvSpPr>
        <p:spPr>
          <a:xfrm>
            <a:off x="636588" y="1206500"/>
            <a:ext cx="767389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blastp</a:t>
            </a:r>
            <a:r>
              <a:rPr lang="en-US" sz="2000">
                <a:solidFill>
                  <a:schemeClr val="dk1"/>
                </a:solidFill>
                <a:latin typeface="Calibri"/>
                <a:ea typeface="Calibri"/>
                <a:cs typeface="Calibri"/>
                <a:sym typeface="Calibri"/>
              </a:rPr>
              <a:t>:		Proteína 	          							Proteína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para comparar una proteína contra una BD de proteínas</a:t>
            </a:r>
            <a:endParaRPr sz="2000">
              <a:solidFill>
                <a:schemeClr val="dk1"/>
              </a:solidFill>
              <a:latin typeface="Calibri"/>
              <a:ea typeface="Calibri"/>
              <a:cs typeface="Calibri"/>
              <a:sym typeface="Calibri"/>
            </a:endParaRPr>
          </a:p>
        </p:txBody>
      </p:sp>
      <p:sp>
        <p:nvSpPr>
          <p:cNvPr id="872" name="Google Shape;872;p69"/>
          <p:cNvSpPr txBox="1"/>
          <p:nvPr/>
        </p:nvSpPr>
        <p:spPr>
          <a:xfrm>
            <a:off x="598488" y="511175"/>
            <a:ext cx="7324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Programa	Query	       </a:t>
            </a:r>
            <a:r>
              <a:rPr lang="en-US" sz="1400">
                <a:solidFill>
                  <a:schemeClr val="dk1"/>
                </a:solidFill>
                <a:latin typeface="Calibri"/>
                <a:ea typeface="Calibri"/>
                <a:cs typeface="Calibri"/>
                <a:sym typeface="Calibri"/>
              </a:rPr>
              <a:t>Número de b</a:t>
            </a:r>
            <a:r>
              <a:rPr lang="en-US">
                <a:solidFill>
                  <a:schemeClr val="dk1"/>
                </a:solidFill>
                <a:latin typeface="Calibri"/>
                <a:ea typeface="Calibri"/>
                <a:cs typeface="Calibri"/>
                <a:sym typeface="Calibri"/>
              </a:rPr>
              <a:t>uscas na</a:t>
            </a:r>
            <a:r>
              <a:rPr lang="en-US" sz="1400">
                <a:solidFill>
                  <a:schemeClr val="dk1"/>
                </a:solidFill>
                <a:latin typeface="Calibri"/>
                <a:ea typeface="Calibri"/>
                <a:cs typeface="Calibri"/>
                <a:sym typeface="Calibri"/>
              </a:rPr>
              <a:t> BD</a:t>
            </a:r>
            <a:r>
              <a:rPr lang="en-US" sz="2000">
                <a:solidFill>
                  <a:schemeClr val="dk1"/>
                </a:solidFill>
                <a:latin typeface="Calibri"/>
                <a:ea typeface="Calibri"/>
                <a:cs typeface="Calibri"/>
                <a:sym typeface="Calibri"/>
              </a:rPr>
              <a:t>             BD</a:t>
            </a:r>
            <a:endParaRPr/>
          </a:p>
        </p:txBody>
      </p:sp>
      <p:cxnSp>
        <p:nvCxnSpPr>
          <p:cNvPr id="873" name="Google Shape;873;p69"/>
          <p:cNvCxnSpPr/>
          <p:nvPr/>
        </p:nvCxnSpPr>
        <p:spPr>
          <a:xfrm>
            <a:off x="3690938" y="1417638"/>
            <a:ext cx="3133725" cy="0"/>
          </a:xfrm>
          <a:prstGeom prst="straightConnector1">
            <a:avLst/>
          </a:prstGeom>
          <a:noFill/>
          <a:ln cap="flat" cmpd="sng" w="38100">
            <a:solidFill>
              <a:schemeClr val="accent2"/>
            </a:solidFill>
            <a:prstDash val="solid"/>
            <a:round/>
            <a:headEnd len="med" w="med" type="none"/>
            <a:tailEnd len="med" w="med" type="triangle"/>
          </a:ln>
        </p:spPr>
      </p:cxnSp>
      <p:sp>
        <p:nvSpPr>
          <p:cNvPr id="874" name="Google Shape;874;p69"/>
          <p:cNvSpPr txBox="1"/>
          <p:nvPr/>
        </p:nvSpPr>
        <p:spPr>
          <a:xfrm>
            <a:off x="5121275" y="1066800"/>
            <a:ext cx="2984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1</a:t>
            </a:r>
            <a:endParaRPr/>
          </a:p>
        </p:txBody>
      </p:sp>
      <p:sp>
        <p:nvSpPr>
          <p:cNvPr id="875" name="Google Shape;875;p69"/>
          <p:cNvSpPr/>
          <p:nvPr/>
        </p:nvSpPr>
        <p:spPr>
          <a:xfrm>
            <a:off x="566738" y="1004888"/>
            <a:ext cx="7989887"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69"/>
          <p:cNvSpPr txBox="1"/>
          <p:nvPr/>
        </p:nvSpPr>
        <p:spPr>
          <a:xfrm>
            <a:off x="615950" y="2393950"/>
            <a:ext cx="746125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blastn</a:t>
            </a:r>
            <a:r>
              <a:rPr lang="en-US" sz="2000">
                <a:solidFill>
                  <a:schemeClr val="dk1"/>
                </a:solidFill>
                <a:latin typeface="Calibri"/>
                <a:ea typeface="Calibri"/>
                <a:cs typeface="Calibri"/>
                <a:sym typeface="Calibri"/>
              </a:rPr>
              <a:t>:		ADN							               ADN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para comparar las dos cadenas de ADN contra la BD de ADN</a:t>
            </a:r>
            <a:endParaRPr/>
          </a:p>
        </p:txBody>
      </p:sp>
      <p:sp>
        <p:nvSpPr>
          <p:cNvPr id="877" name="Google Shape;877;p69"/>
          <p:cNvSpPr/>
          <p:nvPr/>
        </p:nvSpPr>
        <p:spPr>
          <a:xfrm>
            <a:off x="546100" y="2192338"/>
            <a:ext cx="7989888"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69"/>
          <p:cNvSpPr txBox="1"/>
          <p:nvPr/>
        </p:nvSpPr>
        <p:spPr>
          <a:xfrm>
            <a:off x="625475" y="3579813"/>
            <a:ext cx="787444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blastx</a:t>
            </a:r>
            <a:r>
              <a:rPr lang="en-US" sz="2000">
                <a:solidFill>
                  <a:schemeClr val="dk1"/>
                </a:solidFill>
                <a:latin typeface="Calibri"/>
                <a:ea typeface="Calibri"/>
                <a:cs typeface="Calibri"/>
                <a:sym typeface="Calibri"/>
              </a:rPr>
              <a:t>:			ADN 				       				Proteína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Blastx traduce la secuencia de ADN en 6 secuencias de proteínas </a:t>
            </a:r>
            <a:endParaRPr/>
          </a:p>
        </p:txBody>
      </p:sp>
      <p:sp>
        <p:nvSpPr>
          <p:cNvPr id="879" name="Google Shape;879;p69"/>
          <p:cNvSpPr/>
          <p:nvPr/>
        </p:nvSpPr>
        <p:spPr>
          <a:xfrm>
            <a:off x="555625" y="3378200"/>
            <a:ext cx="7989888"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69"/>
          <p:cNvSpPr txBox="1"/>
          <p:nvPr/>
        </p:nvSpPr>
        <p:spPr>
          <a:xfrm>
            <a:off x="614363" y="4776788"/>
            <a:ext cx="74756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tblastn</a:t>
            </a:r>
            <a:r>
              <a:rPr lang="en-US" sz="2000">
                <a:solidFill>
                  <a:schemeClr val="dk1"/>
                </a:solidFill>
                <a:latin typeface="Calibri"/>
                <a:ea typeface="Calibri"/>
                <a:cs typeface="Calibri"/>
                <a:sym typeface="Calibri"/>
              </a:rPr>
              <a:t>:	Proteína									   ADN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Cada secuencia de ADN de la BD se traduce en seis proteínas</a:t>
            </a:r>
            <a:endParaRPr sz="2000">
              <a:solidFill>
                <a:schemeClr val="dk1"/>
              </a:solidFill>
              <a:latin typeface="Calibri"/>
              <a:ea typeface="Calibri"/>
              <a:cs typeface="Calibri"/>
              <a:sym typeface="Calibri"/>
            </a:endParaRPr>
          </a:p>
        </p:txBody>
      </p:sp>
      <p:sp>
        <p:nvSpPr>
          <p:cNvPr id="881" name="Google Shape;881;p69"/>
          <p:cNvSpPr/>
          <p:nvPr/>
        </p:nvSpPr>
        <p:spPr>
          <a:xfrm>
            <a:off x="544513" y="4575175"/>
            <a:ext cx="7989887"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69"/>
          <p:cNvSpPr txBox="1"/>
          <p:nvPr/>
        </p:nvSpPr>
        <p:spPr>
          <a:xfrm>
            <a:off x="604838" y="5942013"/>
            <a:ext cx="73872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tblastx</a:t>
            </a:r>
            <a:r>
              <a:rPr lang="en-US" sz="2000">
                <a:solidFill>
                  <a:schemeClr val="dk1"/>
                </a:solidFill>
                <a:latin typeface="Calibri"/>
                <a:ea typeface="Calibri"/>
                <a:cs typeface="Calibri"/>
                <a:sym typeface="Calibri"/>
              </a:rPr>
              <a:t>:	ADN								               ADN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Traduce la BD y el query en 6 posibles proteínas</a:t>
            </a:r>
            <a:endParaRPr sz="2000">
              <a:solidFill>
                <a:schemeClr val="dk1"/>
              </a:solidFill>
              <a:latin typeface="Calibri"/>
              <a:ea typeface="Calibri"/>
              <a:cs typeface="Calibri"/>
              <a:sym typeface="Calibri"/>
            </a:endParaRPr>
          </a:p>
        </p:txBody>
      </p:sp>
      <p:sp>
        <p:nvSpPr>
          <p:cNvPr id="883" name="Google Shape;883;p69"/>
          <p:cNvSpPr/>
          <p:nvPr/>
        </p:nvSpPr>
        <p:spPr>
          <a:xfrm>
            <a:off x="534988" y="5740400"/>
            <a:ext cx="7989887"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84" name="Google Shape;884;p69"/>
          <p:cNvCxnSpPr/>
          <p:nvPr/>
        </p:nvCxnSpPr>
        <p:spPr>
          <a:xfrm>
            <a:off x="3397250" y="2581275"/>
            <a:ext cx="3133800" cy="0"/>
          </a:xfrm>
          <a:prstGeom prst="straightConnector1">
            <a:avLst/>
          </a:prstGeom>
          <a:noFill/>
          <a:ln cap="flat" cmpd="sng" w="38100">
            <a:solidFill>
              <a:schemeClr val="accent2"/>
            </a:solidFill>
            <a:prstDash val="solid"/>
            <a:round/>
            <a:headEnd len="med" w="med" type="none"/>
            <a:tailEnd len="med" w="med" type="triangle"/>
          </a:ln>
        </p:spPr>
      </p:cxnSp>
      <p:sp>
        <p:nvSpPr>
          <p:cNvPr id="885" name="Google Shape;885;p69"/>
          <p:cNvSpPr txBox="1"/>
          <p:nvPr/>
        </p:nvSpPr>
        <p:spPr>
          <a:xfrm>
            <a:off x="5208588" y="2230438"/>
            <a:ext cx="2984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1</a:t>
            </a:r>
            <a:endParaRPr/>
          </a:p>
        </p:txBody>
      </p:sp>
      <p:cxnSp>
        <p:nvCxnSpPr>
          <p:cNvPr id="886" name="Google Shape;886;p69"/>
          <p:cNvCxnSpPr/>
          <p:nvPr/>
        </p:nvCxnSpPr>
        <p:spPr>
          <a:xfrm>
            <a:off x="3451225" y="3770313"/>
            <a:ext cx="3133800" cy="0"/>
          </a:xfrm>
          <a:prstGeom prst="straightConnector1">
            <a:avLst/>
          </a:prstGeom>
          <a:noFill/>
          <a:ln cap="flat" cmpd="sng" w="38100">
            <a:solidFill>
              <a:schemeClr val="accent2"/>
            </a:solidFill>
            <a:prstDash val="solid"/>
            <a:round/>
            <a:headEnd len="med" w="med" type="none"/>
            <a:tailEnd len="med" w="med" type="triangle"/>
          </a:ln>
        </p:spPr>
      </p:cxnSp>
      <p:sp>
        <p:nvSpPr>
          <p:cNvPr id="887" name="Google Shape;887;p69"/>
          <p:cNvSpPr txBox="1"/>
          <p:nvPr/>
        </p:nvSpPr>
        <p:spPr>
          <a:xfrm>
            <a:off x="5262563" y="3419475"/>
            <a:ext cx="33972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6</a:t>
            </a:r>
            <a:endParaRPr/>
          </a:p>
        </p:txBody>
      </p:sp>
      <p:cxnSp>
        <p:nvCxnSpPr>
          <p:cNvPr id="888" name="Google Shape;888;p69"/>
          <p:cNvCxnSpPr/>
          <p:nvPr/>
        </p:nvCxnSpPr>
        <p:spPr>
          <a:xfrm>
            <a:off x="3190875" y="4999038"/>
            <a:ext cx="3133800" cy="0"/>
          </a:xfrm>
          <a:prstGeom prst="straightConnector1">
            <a:avLst/>
          </a:prstGeom>
          <a:noFill/>
          <a:ln cap="flat" cmpd="sng" w="38100">
            <a:solidFill>
              <a:schemeClr val="accent2"/>
            </a:solidFill>
            <a:prstDash val="solid"/>
            <a:round/>
            <a:headEnd len="med" w="med" type="none"/>
            <a:tailEnd len="med" w="med" type="triangle"/>
          </a:ln>
        </p:spPr>
      </p:cxnSp>
      <p:sp>
        <p:nvSpPr>
          <p:cNvPr id="889" name="Google Shape;889;p69"/>
          <p:cNvSpPr txBox="1"/>
          <p:nvPr/>
        </p:nvSpPr>
        <p:spPr>
          <a:xfrm>
            <a:off x="5230813" y="4648200"/>
            <a:ext cx="33972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6</a:t>
            </a:r>
            <a:endParaRPr/>
          </a:p>
        </p:txBody>
      </p:sp>
      <p:cxnSp>
        <p:nvCxnSpPr>
          <p:cNvPr id="890" name="Google Shape;890;p69"/>
          <p:cNvCxnSpPr/>
          <p:nvPr/>
        </p:nvCxnSpPr>
        <p:spPr>
          <a:xfrm>
            <a:off x="3429000" y="6151563"/>
            <a:ext cx="3133800" cy="0"/>
          </a:xfrm>
          <a:prstGeom prst="straightConnector1">
            <a:avLst/>
          </a:prstGeom>
          <a:noFill/>
          <a:ln cap="flat" cmpd="sng" w="38100">
            <a:solidFill>
              <a:schemeClr val="accent2"/>
            </a:solidFill>
            <a:prstDash val="solid"/>
            <a:round/>
            <a:headEnd len="med" w="med" type="none"/>
            <a:tailEnd len="med" w="med" type="triangle"/>
          </a:ln>
        </p:spPr>
      </p:cxnSp>
      <p:sp>
        <p:nvSpPr>
          <p:cNvPr id="891" name="Google Shape;891;p69"/>
          <p:cNvSpPr txBox="1"/>
          <p:nvPr/>
        </p:nvSpPr>
        <p:spPr>
          <a:xfrm>
            <a:off x="5164138" y="5800725"/>
            <a:ext cx="4953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36</a:t>
            </a:r>
            <a:endParaRPr/>
          </a:p>
        </p:txBody>
      </p:sp>
      <p:grpSp>
        <p:nvGrpSpPr>
          <p:cNvPr id="892" name="Google Shape;892;p69"/>
          <p:cNvGrpSpPr/>
          <p:nvPr/>
        </p:nvGrpSpPr>
        <p:grpSpPr>
          <a:xfrm rot="10800000">
            <a:off x="7032625" y="4800600"/>
            <a:ext cx="284163" cy="412750"/>
            <a:chOff x="96" y="3552"/>
            <a:chExt cx="179" cy="260"/>
          </a:xfrm>
        </p:grpSpPr>
        <p:cxnSp>
          <p:nvCxnSpPr>
            <p:cNvPr id="893" name="Google Shape;893;p69"/>
            <p:cNvCxnSpPr/>
            <p:nvPr/>
          </p:nvCxnSpPr>
          <p:spPr>
            <a:xfrm flipH="1" rot="10800000">
              <a:off x="96" y="3552"/>
              <a:ext cx="164" cy="137"/>
            </a:xfrm>
            <a:prstGeom prst="straightConnector1">
              <a:avLst/>
            </a:prstGeom>
            <a:noFill/>
            <a:ln cap="flat" cmpd="sng" w="19050">
              <a:solidFill>
                <a:schemeClr val="accent2"/>
              </a:solidFill>
              <a:prstDash val="solid"/>
              <a:round/>
              <a:headEnd len="med" w="med" type="none"/>
              <a:tailEnd len="med" w="med" type="none"/>
            </a:ln>
          </p:spPr>
        </p:cxnSp>
        <p:cxnSp>
          <p:nvCxnSpPr>
            <p:cNvPr id="894" name="Google Shape;894;p69"/>
            <p:cNvCxnSpPr/>
            <p:nvPr/>
          </p:nvCxnSpPr>
          <p:spPr>
            <a:xfrm flipH="1" rot="10800000">
              <a:off x="103" y="3620"/>
              <a:ext cx="164" cy="62"/>
            </a:xfrm>
            <a:prstGeom prst="straightConnector1">
              <a:avLst/>
            </a:prstGeom>
            <a:noFill/>
            <a:ln cap="flat" cmpd="sng" w="19050">
              <a:solidFill>
                <a:schemeClr val="accent2"/>
              </a:solidFill>
              <a:prstDash val="solid"/>
              <a:round/>
              <a:headEnd len="med" w="med" type="none"/>
              <a:tailEnd len="med" w="med" type="none"/>
            </a:ln>
          </p:spPr>
        </p:cxnSp>
        <p:cxnSp>
          <p:nvCxnSpPr>
            <p:cNvPr id="895" name="Google Shape;895;p69"/>
            <p:cNvCxnSpPr/>
            <p:nvPr/>
          </p:nvCxnSpPr>
          <p:spPr>
            <a:xfrm flipH="1" rot="10800000">
              <a:off x="103" y="3682"/>
              <a:ext cx="158" cy="7"/>
            </a:xfrm>
            <a:prstGeom prst="straightConnector1">
              <a:avLst/>
            </a:prstGeom>
            <a:noFill/>
            <a:ln cap="flat" cmpd="sng" w="19050">
              <a:solidFill>
                <a:schemeClr val="accent2"/>
              </a:solidFill>
              <a:prstDash val="solid"/>
              <a:round/>
              <a:headEnd len="med" w="med" type="none"/>
              <a:tailEnd len="med" w="med" type="none"/>
            </a:ln>
          </p:spPr>
        </p:cxnSp>
        <p:cxnSp>
          <p:nvCxnSpPr>
            <p:cNvPr id="896" name="Google Shape;896;p69"/>
            <p:cNvCxnSpPr/>
            <p:nvPr/>
          </p:nvCxnSpPr>
          <p:spPr>
            <a:xfrm>
              <a:off x="117" y="3696"/>
              <a:ext cx="152" cy="55"/>
            </a:xfrm>
            <a:prstGeom prst="straightConnector1">
              <a:avLst/>
            </a:prstGeom>
            <a:noFill/>
            <a:ln cap="flat" cmpd="sng" w="19050">
              <a:solidFill>
                <a:schemeClr val="accent2"/>
              </a:solidFill>
              <a:prstDash val="solid"/>
              <a:round/>
              <a:headEnd len="med" w="med" type="none"/>
              <a:tailEnd len="med" w="med" type="none"/>
            </a:ln>
          </p:spPr>
        </p:cxnSp>
        <p:cxnSp>
          <p:nvCxnSpPr>
            <p:cNvPr id="897" name="Google Shape;897;p69"/>
            <p:cNvCxnSpPr/>
            <p:nvPr/>
          </p:nvCxnSpPr>
          <p:spPr>
            <a:xfrm>
              <a:off x="103" y="3696"/>
              <a:ext cx="172" cy="116"/>
            </a:xfrm>
            <a:prstGeom prst="straightConnector1">
              <a:avLst/>
            </a:prstGeom>
            <a:noFill/>
            <a:ln cap="flat" cmpd="sng" w="19050">
              <a:solidFill>
                <a:schemeClr val="accent2"/>
              </a:solidFill>
              <a:prstDash val="solid"/>
              <a:round/>
              <a:headEnd len="med" w="med" type="none"/>
              <a:tailEnd len="med" w="med" type="none"/>
            </a:ln>
          </p:spPr>
        </p:cxnSp>
      </p:grpSp>
      <p:grpSp>
        <p:nvGrpSpPr>
          <p:cNvPr id="898" name="Google Shape;898;p69"/>
          <p:cNvGrpSpPr/>
          <p:nvPr/>
        </p:nvGrpSpPr>
        <p:grpSpPr>
          <a:xfrm>
            <a:off x="3144838" y="3549650"/>
            <a:ext cx="284162" cy="412750"/>
            <a:chOff x="96" y="3552"/>
            <a:chExt cx="179" cy="260"/>
          </a:xfrm>
        </p:grpSpPr>
        <p:cxnSp>
          <p:nvCxnSpPr>
            <p:cNvPr id="899" name="Google Shape;899;p69"/>
            <p:cNvCxnSpPr/>
            <p:nvPr/>
          </p:nvCxnSpPr>
          <p:spPr>
            <a:xfrm flipH="1" rot="10800000">
              <a:off x="96" y="3552"/>
              <a:ext cx="164" cy="137"/>
            </a:xfrm>
            <a:prstGeom prst="straightConnector1">
              <a:avLst/>
            </a:prstGeom>
            <a:noFill/>
            <a:ln cap="flat" cmpd="sng" w="19050">
              <a:solidFill>
                <a:schemeClr val="accent2"/>
              </a:solidFill>
              <a:prstDash val="solid"/>
              <a:round/>
              <a:headEnd len="med" w="med" type="none"/>
              <a:tailEnd len="med" w="med" type="none"/>
            </a:ln>
          </p:spPr>
        </p:cxnSp>
        <p:cxnSp>
          <p:nvCxnSpPr>
            <p:cNvPr id="900" name="Google Shape;900;p69"/>
            <p:cNvCxnSpPr/>
            <p:nvPr/>
          </p:nvCxnSpPr>
          <p:spPr>
            <a:xfrm flipH="1" rot="10800000">
              <a:off x="103" y="3620"/>
              <a:ext cx="164" cy="62"/>
            </a:xfrm>
            <a:prstGeom prst="straightConnector1">
              <a:avLst/>
            </a:prstGeom>
            <a:noFill/>
            <a:ln cap="flat" cmpd="sng" w="19050">
              <a:solidFill>
                <a:schemeClr val="accent2"/>
              </a:solidFill>
              <a:prstDash val="solid"/>
              <a:round/>
              <a:headEnd len="med" w="med" type="none"/>
              <a:tailEnd len="med" w="med" type="none"/>
            </a:ln>
          </p:spPr>
        </p:cxnSp>
        <p:cxnSp>
          <p:nvCxnSpPr>
            <p:cNvPr id="901" name="Google Shape;901;p69"/>
            <p:cNvCxnSpPr/>
            <p:nvPr/>
          </p:nvCxnSpPr>
          <p:spPr>
            <a:xfrm flipH="1" rot="10800000">
              <a:off x="103" y="3682"/>
              <a:ext cx="158" cy="7"/>
            </a:xfrm>
            <a:prstGeom prst="straightConnector1">
              <a:avLst/>
            </a:prstGeom>
            <a:noFill/>
            <a:ln cap="flat" cmpd="sng" w="19050">
              <a:solidFill>
                <a:schemeClr val="accent2"/>
              </a:solidFill>
              <a:prstDash val="solid"/>
              <a:round/>
              <a:headEnd len="med" w="med" type="none"/>
              <a:tailEnd len="med" w="med" type="none"/>
            </a:ln>
          </p:spPr>
        </p:cxnSp>
        <p:cxnSp>
          <p:nvCxnSpPr>
            <p:cNvPr id="902" name="Google Shape;902;p69"/>
            <p:cNvCxnSpPr/>
            <p:nvPr/>
          </p:nvCxnSpPr>
          <p:spPr>
            <a:xfrm>
              <a:off x="117" y="3696"/>
              <a:ext cx="152" cy="55"/>
            </a:xfrm>
            <a:prstGeom prst="straightConnector1">
              <a:avLst/>
            </a:prstGeom>
            <a:noFill/>
            <a:ln cap="flat" cmpd="sng" w="19050">
              <a:solidFill>
                <a:schemeClr val="accent2"/>
              </a:solidFill>
              <a:prstDash val="solid"/>
              <a:round/>
              <a:headEnd len="med" w="med" type="none"/>
              <a:tailEnd len="med" w="med" type="none"/>
            </a:ln>
          </p:spPr>
        </p:cxnSp>
        <p:cxnSp>
          <p:nvCxnSpPr>
            <p:cNvPr id="903" name="Google Shape;903;p69"/>
            <p:cNvCxnSpPr/>
            <p:nvPr/>
          </p:nvCxnSpPr>
          <p:spPr>
            <a:xfrm>
              <a:off x="103" y="3696"/>
              <a:ext cx="172" cy="116"/>
            </a:xfrm>
            <a:prstGeom prst="straightConnector1">
              <a:avLst/>
            </a:prstGeom>
            <a:noFill/>
            <a:ln cap="flat" cmpd="sng" w="19050">
              <a:solidFill>
                <a:schemeClr val="accent2"/>
              </a:solidFill>
              <a:prstDash val="solid"/>
              <a:round/>
              <a:headEnd len="med" w="med" type="none"/>
              <a:tailEnd len="med" w="med" type="none"/>
            </a:ln>
          </p:spPr>
        </p:cxnSp>
      </p:grpSp>
      <p:grpSp>
        <p:nvGrpSpPr>
          <p:cNvPr id="904" name="Google Shape;904;p69"/>
          <p:cNvGrpSpPr/>
          <p:nvPr/>
        </p:nvGrpSpPr>
        <p:grpSpPr>
          <a:xfrm>
            <a:off x="3113088" y="5943600"/>
            <a:ext cx="284162" cy="412750"/>
            <a:chOff x="96" y="3552"/>
            <a:chExt cx="179" cy="260"/>
          </a:xfrm>
        </p:grpSpPr>
        <p:cxnSp>
          <p:nvCxnSpPr>
            <p:cNvPr id="905" name="Google Shape;905;p69"/>
            <p:cNvCxnSpPr/>
            <p:nvPr/>
          </p:nvCxnSpPr>
          <p:spPr>
            <a:xfrm flipH="1" rot="10800000">
              <a:off x="96" y="3552"/>
              <a:ext cx="164" cy="137"/>
            </a:xfrm>
            <a:prstGeom prst="straightConnector1">
              <a:avLst/>
            </a:prstGeom>
            <a:noFill/>
            <a:ln cap="flat" cmpd="sng" w="19050">
              <a:solidFill>
                <a:schemeClr val="accent2"/>
              </a:solidFill>
              <a:prstDash val="solid"/>
              <a:round/>
              <a:headEnd len="med" w="med" type="none"/>
              <a:tailEnd len="med" w="med" type="none"/>
            </a:ln>
          </p:spPr>
        </p:cxnSp>
        <p:cxnSp>
          <p:nvCxnSpPr>
            <p:cNvPr id="906" name="Google Shape;906;p69"/>
            <p:cNvCxnSpPr/>
            <p:nvPr/>
          </p:nvCxnSpPr>
          <p:spPr>
            <a:xfrm flipH="1" rot="10800000">
              <a:off x="103" y="3620"/>
              <a:ext cx="164" cy="62"/>
            </a:xfrm>
            <a:prstGeom prst="straightConnector1">
              <a:avLst/>
            </a:prstGeom>
            <a:noFill/>
            <a:ln cap="flat" cmpd="sng" w="19050">
              <a:solidFill>
                <a:schemeClr val="accent2"/>
              </a:solidFill>
              <a:prstDash val="solid"/>
              <a:round/>
              <a:headEnd len="med" w="med" type="none"/>
              <a:tailEnd len="med" w="med" type="none"/>
            </a:ln>
          </p:spPr>
        </p:cxnSp>
        <p:cxnSp>
          <p:nvCxnSpPr>
            <p:cNvPr id="907" name="Google Shape;907;p69"/>
            <p:cNvCxnSpPr/>
            <p:nvPr/>
          </p:nvCxnSpPr>
          <p:spPr>
            <a:xfrm flipH="1" rot="10800000">
              <a:off x="103" y="3682"/>
              <a:ext cx="158" cy="7"/>
            </a:xfrm>
            <a:prstGeom prst="straightConnector1">
              <a:avLst/>
            </a:prstGeom>
            <a:noFill/>
            <a:ln cap="flat" cmpd="sng" w="19050">
              <a:solidFill>
                <a:schemeClr val="accent2"/>
              </a:solidFill>
              <a:prstDash val="solid"/>
              <a:round/>
              <a:headEnd len="med" w="med" type="none"/>
              <a:tailEnd len="med" w="med" type="none"/>
            </a:ln>
          </p:spPr>
        </p:cxnSp>
        <p:cxnSp>
          <p:nvCxnSpPr>
            <p:cNvPr id="908" name="Google Shape;908;p69"/>
            <p:cNvCxnSpPr/>
            <p:nvPr/>
          </p:nvCxnSpPr>
          <p:spPr>
            <a:xfrm>
              <a:off x="117" y="3696"/>
              <a:ext cx="152" cy="55"/>
            </a:xfrm>
            <a:prstGeom prst="straightConnector1">
              <a:avLst/>
            </a:prstGeom>
            <a:noFill/>
            <a:ln cap="flat" cmpd="sng" w="19050">
              <a:solidFill>
                <a:schemeClr val="accent2"/>
              </a:solidFill>
              <a:prstDash val="solid"/>
              <a:round/>
              <a:headEnd len="med" w="med" type="none"/>
              <a:tailEnd len="med" w="med" type="none"/>
            </a:ln>
          </p:spPr>
        </p:cxnSp>
        <p:cxnSp>
          <p:nvCxnSpPr>
            <p:cNvPr id="909" name="Google Shape;909;p69"/>
            <p:cNvCxnSpPr/>
            <p:nvPr/>
          </p:nvCxnSpPr>
          <p:spPr>
            <a:xfrm>
              <a:off x="103" y="3696"/>
              <a:ext cx="172" cy="116"/>
            </a:xfrm>
            <a:prstGeom prst="straightConnector1">
              <a:avLst/>
            </a:prstGeom>
            <a:noFill/>
            <a:ln cap="flat" cmpd="sng" w="19050">
              <a:solidFill>
                <a:schemeClr val="accent2"/>
              </a:solidFill>
              <a:prstDash val="solid"/>
              <a:round/>
              <a:headEnd len="med" w="med" type="none"/>
              <a:tailEnd len="med" w="med" type="none"/>
            </a:ln>
          </p:spPr>
        </p:cxnSp>
      </p:grpSp>
      <p:grpSp>
        <p:nvGrpSpPr>
          <p:cNvPr id="910" name="Google Shape;910;p69"/>
          <p:cNvGrpSpPr/>
          <p:nvPr/>
        </p:nvGrpSpPr>
        <p:grpSpPr>
          <a:xfrm rot="10800000">
            <a:off x="7131050" y="5965825"/>
            <a:ext cx="284163" cy="412750"/>
            <a:chOff x="96" y="3552"/>
            <a:chExt cx="179" cy="260"/>
          </a:xfrm>
        </p:grpSpPr>
        <p:cxnSp>
          <p:nvCxnSpPr>
            <p:cNvPr id="911" name="Google Shape;911;p69"/>
            <p:cNvCxnSpPr/>
            <p:nvPr/>
          </p:nvCxnSpPr>
          <p:spPr>
            <a:xfrm flipH="1" rot="10800000">
              <a:off x="96" y="3552"/>
              <a:ext cx="164" cy="137"/>
            </a:xfrm>
            <a:prstGeom prst="straightConnector1">
              <a:avLst/>
            </a:prstGeom>
            <a:noFill/>
            <a:ln cap="flat" cmpd="sng" w="19050">
              <a:solidFill>
                <a:schemeClr val="accent2"/>
              </a:solidFill>
              <a:prstDash val="solid"/>
              <a:round/>
              <a:headEnd len="med" w="med" type="none"/>
              <a:tailEnd len="med" w="med" type="none"/>
            </a:ln>
          </p:spPr>
        </p:cxnSp>
        <p:cxnSp>
          <p:nvCxnSpPr>
            <p:cNvPr id="912" name="Google Shape;912;p69"/>
            <p:cNvCxnSpPr/>
            <p:nvPr/>
          </p:nvCxnSpPr>
          <p:spPr>
            <a:xfrm flipH="1" rot="10800000">
              <a:off x="103" y="3620"/>
              <a:ext cx="164" cy="62"/>
            </a:xfrm>
            <a:prstGeom prst="straightConnector1">
              <a:avLst/>
            </a:prstGeom>
            <a:noFill/>
            <a:ln cap="flat" cmpd="sng" w="19050">
              <a:solidFill>
                <a:schemeClr val="accent2"/>
              </a:solidFill>
              <a:prstDash val="solid"/>
              <a:round/>
              <a:headEnd len="med" w="med" type="none"/>
              <a:tailEnd len="med" w="med" type="none"/>
            </a:ln>
          </p:spPr>
        </p:cxnSp>
        <p:cxnSp>
          <p:nvCxnSpPr>
            <p:cNvPr id="913" name="Google Shape;913;p69"/>
            <p:cNvCxnSpPr/>
            <p:nvPr/>
          </p:nvCxnSpPr>
          <p:spPr>
            <a:xfrm flipH="1" rot="10800000">
              <a:off x="103" y="3682"/>
              <a:ext cx="158" cy="7"/>
            </a:xfrm>
            <a:prstGeom prst="straightConnector1">
              <a:avLst/>
            </a:prstGeom>
            <a:noFill/>
            <a:ln cap="flat" cmpd="sng" w="19050">
              <a:solidFill>
                <a:schemeClr val="accent2"/>
              </a:solidFill>
              <a:prstDash val="solid"/>
              <a:round/>
              <a:headEnd len="med" w="med" type="none"/>
              <a:tailEnd len="med" w="med" type="none"/>
            </a:ln>
          </p:spPr>
        </p:cxnSp>
        <p:cxnSp>
          <p:nvCxnSpPr>
            <p:cNvPr id="914" name="Google Shape;914;p69"/>
            <p:cNvCxnSpPr/>
            <p:nvPr/>
          </p:nvCxnSpPr>
          <p:spPr>
            <a:xfrm>
              <a:off x="117" y="3696"/>
              <a:ext cx="152" cy="55"/>
            </a:xfrm>
            <a:prstGeom prst="straightConnector1">
              <a:avLst/>
            </a:prstGeom>
            <a:noFill/>
            <a:ln cap="flat" cmpd="sng" w="19050">
              <a:solidFill>
                <a:schemeClr val="accent2"/>
              </a:solidFill>
              <a:prstDash val="solid"/>
              <a:round/>
              <a:headEnd len="med" w="med" type="none"/>
              <a:tailEnd len="med" w="med" type="none"/>
            </a:ln>
          </p:spPr>
        </p:cxnSp>
        <p:cxnSp>
          <p:nvCxnSpPr>
            <p:cNvPr id="915" name="Google Shape;915;p69"/>
            <p:cNvCxnSpPr/>
            <p:nvPr/>
          </p:nvCxnSpPr>
          <p:spPr>
            <a:xfrm>
              <a:off x="103" y="3696"/>
              <a:ext cx="172" cy="116"/>
            </a:xfrm>
            <a:prstGeom prst="straightConnector1">
              <a:avLst/>
            </a:prstGeom>
            <a:noFill/>
            <a:ln cap="flat" cmpd="sng" w="19050">
              <a:solidFill>
                <a:schemeClr val="accent2"/>
              </a:solidFill>
              <a:prstDash val="solid"/>
              <a:round/>
              <a:headEnd len="med" w="med" type="none"/>
              <a:tailEnd len="med" w="med" type="none"/>
            </a:ln>
          </p:spPr>
        </p:cxn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70"/>
          <p:cNvSpPr txBox="1"/>
          <p:nvPr/>
        </p:nvSpPr>
        <p:spPr>
          <a:xfrm>
            <a:off x="2895600" y="85725"/>
            <a:ext cx="3870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E quando usar qual?</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sp>
        <p:nvSpPr>
          <p:cNvPr id="922" name="Google Shape;922;p70"/>
          <p:cNvSpPr txBox="1"/>
          <p:nvPr/>
        </p:nvSpPr>
        <p:spPr>
          <a:xfrm>
            <a:off x="76200" y="990600"/>
            <a:ext cx="9067800" cy="153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PROTEÍNAS: você já tem uma proteína e quer encontrar proteínas semelhantes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a:t>
            </a:r>
            <a:r>
              <a:rPr lang="en-US" sz="2000">
                <a:solidFill>
                  <a:schemeClr val="accent2"/>
                </a:solidFill>
                <a:latin typeface="Calibri"/>
                <a:ea typeface="Calibri"/>
                <a:cs typeface="Calibri"/>
                <a:sym typeface="Calibri"/>
              </a:rPr>
              <a:t>blastp</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em dúvida sempre use blastp. Geralmente é usado para procurar algo sobre a função da proteína. Além disso, se o quadro de leitura aberta é conhecido é preferível traduzir a proteína e usar este programa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a:t>
            </a:r>
            <a:r>
              <a:rPr lang="en-US" sz="2000">
                <a:solidFill>
                  <a:schemeClr val="accent2"/>
                </a:solidFill>
                <a:latin typeface="Calibri"/>
                <a:ea typeface="Calibri"/>
                <a:cs typeface="Calibri"/>
                <a:sym typeface="Calibri"/>
              </a:rPr>
              <a:t>tblastn: </a:t>
            </a:r>
            <a:r>
              <a:rPr lang="en-US" sz="1800">
                <a:solidFill>
                  <a:schemeClr val="dk1"/>
                </a:solidFill>
                <a:latin typeface="Calibri"/>
                <a:ea typeface="Calibri"/>
                <a:cs typeface="Calibri"/>
                <a:sym typeface="Calibri"/>
              </a:rPr>
              <a:t>Você quer descobrir novos genes que codificam para uma proteína</a:t>
            </a:r>
            <a:endParaRPr sz="1800">
              <a:solidFill>
                <a:schemeClr val="dk1"/>
              </a:solidFill>
              <a:latin typeface="Calibri"/>
              <a:ea typeface="Calibri"/>
              <a:cs typeface="Calibri"/>
              <a:sym typeface="Calibri"/>
            </a:endParaRPr>
          </a:p>
        </p:txBody>
      </p:sp>
      <p:sp>
        <p:nvSpPr>
          <p:cNvPr id="923" name="Google Shape;923;p70"/>
          <p:cNvSpPr txBox="1"/>
          <p:nvPr/>
        </p:nvSpPr>
        <p:spPr>
          <a:xfrm>
            <a:off x="76200" y="3047999"/>
            <a:ext cx="9067800" cy="184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NUCLEOTIDOS: </a:t>
            </a:r>
            <a:r>
              <a:rPr lang="en-US" sz="1800">
                <a:solidFill>
                  <a:schemeClr val="dk1"/>
                </a:solidFill>
                <a:latin typeface="Calibri"/>
                <a:ea typeface="Calibri"/>
                <a:cs typeface="Calibri"/>
                <a:sym typeface="Calibri"/>
              </a:rPr>
              <a:t>O ORF que codifica para a proteína não é conhecido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a:t>
            </a:r>
            <a:r>
              <a:rPr lang="en-US" sz="2000">
                <a:solidFill>
                  <a:schemeClr val="accent2"/>
                </a:solidFill>
                <a:latin typeface="Calibri"/>
                <a:ea typeface="Calibri"/>
                <a:cs typeface="Calibri"/>
                <a:sym typeface="Calibri"/>
              </a:rPr>
              <a:t>blastn</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Sequências muito semelhantes (&gt;70% de identidade)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a:t>
            </a:r>
            <a:r>
              <a:rPr lang="en-US" sz="2000">
                <a:solidFill>
                  <a:schemeClr val="accent2"/>
                </a:solidFill>
                <a:latin typeface="Calibri"/>
                <a:ea typeface="Calibri"/>
                <a:cs typeface="Calibri"/>
                <a:sym typeface="Calibri"/>
              </a:rPr>
              <a:t>tblastx: </a:t>
            </a:r>
            <a:r>
              <a:rPr lang="en-US" sz="1800">
                <a:solidFill>
                  <a:schemeClr val="dk1"/>
                </a:solidFill>
                <a:latin typeface="Calibri"/>
                <a:ea typeface="Calibri"/>
                <a:cs typeface="Calibri"/>
                <a:sym typeface="Calibri"/>
              </a:rPr>
              <a:t>Descoberta de genes que codificam proteínas homólogos à consulta (Blastn e Blastx não deram nada)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accent2"/>
                </a:solidFill>
                <a:latin typeface="Calibri"/>
                <a:ea typeface="Calibri"/>
                <a:cs typeface="Calibri"/>
                <a:sym typeface="Calibri"/>
              </a:rPr>
              <a:t>	- blastx: </a:t>
            </a:r>
            <a:r>
              <a:rPr lang="en-US" sz="1800">
                <a:solidFill>
                  <a:schemeClr val="dk1"/>
                </a:solidFill>
                <a:latin typeface="Calibri"/>
                <a:ea typeface="Calibri"/>
                <a:cs typeface="Calibri"/>
                <a:sym typeface="Calibri"/>
              </a:rPr>
              <a:t>Análise de consulta, descoberta de proteínas codificadas. Pode servir para compensar um pouco de erros de sequência. </a:t>
            </a:r>
            <a:r>
              <a:rPr b="1" lang="en-US" sz="1800">
                <a:solidFill>
                  <a:srgbClr val="FF0000"/>
                </a:solidFill>
                <a:latin typeface="Calibri"/>
                <a:ea typeface="Calibri"/>
                <a:cs typeface="Calibri"/>
                <a:sym typeface="Calibri"/>
              </a:rPr>
              <a:t>Por que?</a:t>
            </a:r>
            <a:endParaRPr b="1" sz="1800">
              <a:solidFill>
                <a:srgbClr val="FF0000"/>
              </a:solidFill>
              <a:latin typeface="Calibri"/>
              <a:ea typeface="Calibri"/>
              <a:cs typeface="Calibri"/>
              <a:sym typeface="Calibri"/>
            </a:endParaRPr>
          </a:p>
        </p:txBody>
      </p:sp>
      <p:sp>
        <p:nvSpPr>
          <p:cNvPr id="924" name="Google Shape;924;p70"/>
          <p:cNvSpPr txBox="1"/>
          <p:nvPr/>
        </p:nvSpPr>
        <p:spPr>
          <a:xfrm>
            <a:off x="722312" y="5334000"/>
            <a:ext cx="308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rgbClr val="FF3300"/>
                </a:solidFill>
                <a:latin typeface="Calibri"/>
                <a:ea typeface="Calibri"/>
                <a:cs typeface="Calibri"/>
                <a:sym typeface="Calibri"/>
              </a:rPr>
              <a:t>Cuidado com os parâmetros</a:t>
            </a:r>
            <a:endParaRPr sz="1800">
              <a:solidFill>
                <a:srgbClr val="FF33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title"/>
          </p:nvPr>
        </p:nvSpPr>
        <p:spPr>
          <a:xfrm>
            <a:off x="762000" y="626075"/>
            <a:ext cx="8077200" cy="808038"/>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Alinhamento de sequências</a:t>
            </a:r>
            <a:endParaRPr/>
          </a:p>
        </p:txBody>
      </p:sp>
      <p:sp>
        <p:nvSpPr>
          <p:cNvPr id="230" name="Google Shape;230;p8"/>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31" name="Google Shape;231;p8"/>
          <p:cNvSpPr txBox="1"/>
          <p:nvPr/>
        </p:nvSpPr>
        <p:spPr>
          <a:xfrm>
            <a:off x="1429265" y="2720546"/>
            <a:ext cx="6565557"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Para uma função de custos especificada qual é o melhor alinhamento possível?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71"/>
          <p:cNvSpPr txBox="1"/>
          <p:nvPr/>
        </p:nvSpPr>
        <p:spPr>
          <a:xfrm>
            <a:off x="2819400" y="36513"/>
            <a:ext cx="4274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Para ter em mente...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930" name="Google Shape;930;p71"/>
          <p:cNvSpPr txBox="1"/>
          <p:nvPr/>
        </p:nvSpPr>
        <p:spPr>
          <a:xfrm>
            <a:off x="365125" y="1331913"/>
            <a:ext cx="3368700" cy="42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sequência tem muitos resíduos idênticos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BLAST </a:t>
            </a:r>
            <a:r>
              <a:rPr lang="en-US" sz="1800">
                <a:solidFill>
                  <a:schemeClr val="dk1"/>
                </a:solidFill>
                <a:latin typeface="Calibri"/>
                <a:ea typeface="Calibri"/>
                <a:cs typeface="Calibri"/>
                <a:sym typeface="Calibri"/>
              </a:rPr>
              <a:t>não pode encontrar resultados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E-value muito altos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Muitos resultados</a:t>
            </a:r>
            <a:endParaRPr sz="1800">
              <a:solidFill>
                <a:schemeClr val="dk1"/>
              </a:solidFill>
              <a:latin typeface="Calibri"/>
              <a:ea typeface="Calibri"/>
              <a:cs typeface="Calibri"/>
              <a:sym typeface="Calibri"/>
            </a:endParaRPr>
          </a:p>
        </p:txBody>
      </p:sp>
      <p:sp>
        <p:nvSpPr>
          <p:cNvPr id="931" name="Google Shape;931;p71"/>
          <p:cNvSpPr txBox="1"/>
          <p:nvPr/>
        </p:nvSpPr>
        <p:spPr>
          <a:xfrm>
            <a:off x="4251325" y="1371600"/>
            <a:ext cx="45879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Filtro de baixa complexidade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Alterar a matriz de GAPS/penalidades/programa BLAST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Alterar a matriz de GAPs ou penalidades para verificar a robustez da partida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Alterar os bancos de dados ou filtrar as saídas por palavra-chave ou aumentar o filtro com o valor </a:t>
            </a:r>
            <a:r>
              <a:rPr i="1" lang="en-US" sz="1800">
                <a:solidFill>
                  <a:schemeClr val="dk1"/>
                </a:solidFill>
                <a:latin typeface="Calibri"/>
                <a:ea typeface="Calibri"/>
                <a:cs typeface="Calibri"/>
                <a:sym typeface="Calibri"/>
              </a:rPr>
              <a:t>e</a:t>
            </a:r>
            <a:endParaRPr i="1" sz="1800">
              <a:solidFill>
                <a:schemeClr val="dk1"/>
              </a:solidFill>
              <a:latin typeface="Calibri"/>
              <a:ea typeface="Calibri"/>
              <a:cs typeface="Calibri"/>
              <a:sym typeface="Calibri"/>
            </a:endParaRPr>
          </a:p>
        </p:txBody>
      </p:sp>
      <p:sp>
        <p:nvSpPr>
          <p:cNvPr id="932" name="Google Shape;932;p71"/>
          <p:cNvSpPr/>
          <p:nvPr/>
        </p:nvSpPr>
        <p:spPr>
          <a:xfrm>
            <a:off x="3429000" y="1676400"/>
            <a:ext cx="533400" cy="304800"/>
          </a:xfrm>
          <a:prstGeom prst="rightArrow">
            <a:avLst>
              <a:gd fmla="val 50000" name="adj1"/>
              <a:gd fmla="val 43750" name="adj2"/>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71"/>
          <p:cNvSpPr/>
          <p:nvPr/>
        </p:nvSpPr>
        <p:spPr>
          <a:xfrm>
            <a:off x="3429000" y="2667000"/>
            <a:ext cx="533400" cy="304800"/>
          </a:xfrm>
          <a:prstGeom prst="rightArrow">
            <a:avLst>
              <a:gd fmla="val 50000" name="adj1"/>
              <a:gd fmla="val 43750" name="adj2"/>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71"/>
          <p:cNvSpPr/>
          <p:nvPr/>
        </p:nvSpPr>
        <p:spPr>
          <a:xfrm>
            <a:off x="3429000" y="3886200"/>
            <a:ext cx="533400" cy="304800"/>
          </a:xfrm>
          <a:prstGeom prst="rightArrow">
            <a:avLst>
              <a:gd fmla="val 50000" name="adj1"/>
              <a:gd fmla="val 43750" name="adj2"/>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71"/>
          <p:cNvSpPr/>
          <p:nvPr/>
        </p:nvSpPr>
        <p:spPr>
          <a:xfrm>
            <a:off x="3429000" y="5029200"/>
            <a:ext cx="533400" cy="304800"/>
          </a:xfrm>
          <a:prstGeom prst="rightArrow">
            <a:avLst>
              <a:gd fmla="val 50000" name="adj1"/>
              <a:gd fmla="val 43750" name="adj2"/>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72"/>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941" name="Google Shape;941;p72"/>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942" name="Google Shape;942;p72"/>
          <p:cNvPicPr preferRelativeResize="0"/>
          <p:nvPr/>
        </p:nvPicPr>
        <p:blipFill rotWithShape="1">
          <a:blip r:embed="rId3">
            <a:alphaModFix/>
          </a:blip>
          <a:srcRect b="0" l="0" r="0" t="0"/>
          <a:stretch/>
        </p:blipFill>
        <p:spPr>
          <a:xfrm>
            <a:off x="0" y="0"/>
            <a:ext cx="8153400" cy="687546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7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948" name="Google Shape;948;p73"/>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949" name="Google Shape;949;p73"/>
          <p:cNvPicPr preferRelativeResize="0"/>
          <p:nvPr/>
        </p:nvPicPr>
        <p:blipFill rotWithShape="1">
          <a:blip r:embed="rId3">
            <a:alphaModFix/>
          </a:blip>
          <a:srcRect b="0" l="0" r="0" t="0"/>
          <a:stretch/>
        </p:blipFill>
        <p:spPr>
          <a:xfrm>
            <a:off x="0" y="0"/>
            <a:ext cx="8153400" cy="6875463"/>
          </a:xfrm>
          <a:prstGeom prst="rect">
            <a:avLst/>
          </a:prstGeom>
          <a:noFill/>
          <a:ln>
            <a:noFill/>
          </a:ln>
        </p:spPr>
      </p:pic>
      <p:sp>
        <p:nvSpPr>
          <p:cNvPr id="950" name="Google Shape;950;p73"/>
          <p:cNvSpPr/>
          <p:nvPr/>
        </p:nvSpPr>
        <p:spPr>
          <a:xfrm>
            <a:off x="5791200" y="990600"/>
            <a:ext cx="1752600" cy="1219200"/>
          </a:xfrm>
          <a:prstGeom prst="roundRect">
            <a:avLst>
              <a:gd fmla="val 16667" name="adj"/>
            </a:avLst>
          </a:prstGeom>
          <a:noFill/>
          <a:ln cap="flat" cmpd="sng" w="19050">
            <a:solidFill>
              <a:srgbClr val="FF00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74"/>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956" name="Google Shape;956;p74"/>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957" name="Google Shape;957;p74"/>
          <p:cNvPicPr preferRelativeResize="0"/>
          <p:nvPr/>
        </p:nvPicPr>
        <p:blipFill rotWithShape="1">
          <a:blip r:embed="rId3">
            <a:alphaModFix/>
          </a:blip>
          <a:srcRect b="0" l="0" r="0" t="0"/>
          <a:stretch/>
        </p:blipFill>
        <p:spPr>
          <a:xfrm>
            <a:off x="0" y="0"/>
            <a:ext cx="8153400" cy="6875463"/>
          </a:xfrm>
          <a:prstGeom prst="rect">
            <a:avLst/>
          </a:prstGeom>
          <a:noFill/>
          <a:ln>
            <a:noFill/>
          </a:ln>
        </p:spPr>
      </p:pic>
      <p:sp>
        <p:nvSpPr>
          <p:cNvPr id="958" name="Google Shape;958;p74"/>
          <p:cNvSpPr/>
          <p:nvPr/>
        </p:nvSpPr>
        <p:spPr>
          <a:xfrm>
            <a:off x="1676400" y="3962400"/>
            <a:ext cx="3962400" cy="457200"/>
          </a:xfrm>
          <a:prstGeom prst="roundRect">
            <a:avLst>
              <a:gd fmla="val 16667" name="adj"/>
            </a:avLst>
          </a:prstGeom>
          <a:noFill/>
          <a:ln cap="flat" cmpd="sng" w="19050">
            <a:solidFill>
              <a:srgbClr val="FF00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75"/>
          <p:cNvSpPr txBox="1"/>
          <p:nvPr>
            <p:ph type="title"/>
          </p:nvPr>
        </p:nvSpPr>
        <p:spPr>
          <a:xfrm>
            <a:off x="500063" y="0"/>
            <a:ext cx="8229600"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Entrez query</a:t>
            </a:r>
            <a:endParaRPr/>
          </a:p>
        </p:txBody>
      </p:sp>
      <p:sp>
        <p:nvSpPr>
          <p:cNvPr id="964" name="Google Shape;964;p75"/>
          <p:cNvSpPr txBox="1"/>
          <p:nvPr>
            <p:ph idx="1" type="body"/>
          </p:nvPr>
        </p:nvSpPr>
        <p:spPr>
          <a:xfrm>
            <a:off x="457200" y="1071563"/>
            <a:ext cx="8229600" cy="5572125"/>
          </a:xfrm>
          <a:prstGeom prst="rect">
            <a:avLst/>
          </a:prstGeom>
          <a:noFill/>
          <a:ln>
            <a:noFill/>
          </a:ln>
        </p:spPr>
        <p:txBody>
          <a:bodyPr anchorCtr="0" anchor="t" bIns="45700" lIns="91425" spcFirstLastPara="1" rIns="91425" wrap="square" tIns="45700">
            <a:normAutofit lnSpcReduction="10000"/>
          </a:bodyPr>
          <a:lstStyle/>
          <a:p>
            <a:pPr indent="-454025" lvl="0" marL="454025" rtl="0" algn="l">
              <a:spcBef>
                <a:spcPts val="0"/>
              </a:spcBef>
              <a:spcAft>
                <a:spcPts val="0"/>
              </a:spcAft>
              <a:buSzPts val="2160"/>
              <a:buChar char="🡽"/>
            </a:pPr>
            <a:r>
              <a:rPr lang="en-US"/>
              <a:t>a seguinte sintaxe é usada</a:t>
            </a:r>
            <a:endParaRPr/>
          </a:p>
          <a:p>
            <a:pPr indent="-454025" lvl="0" marL="454025" rtl="0" algn="l">
              <a:spcBef>
                <a:spcPts val="2000"/>
              </a:spcBef>
              <a:spcAft>
                <a:spcPts val="0"/>
              </a:spcAft>
              <a:buSzPts val="2160"/>
              <a:buChar char="🡽"/>
            </a:pPr>
            <a:r>
              <a:rPr b="1" lang="en-US">
                <a:solidFill>
                  <a:srgbClr val="00B050"/>
                </a:solidFill>
              </a:rPr>
              <a:t>term [field]  </a:t>
            </a:r>
            <a:r>
              <a:rPr b="1" lang="en-US">
                <a:solidFill>
                  <a:srgbClr val="FF0000"/>
                </a:solidFill>
              </a:rPr>
              <a:t>OPERATOR</a:t>
            </a:r>
            <a:r>
              <a:rPr b="1" lang="en-US"/>
              <a:t>   </a:t>
            </a:r>
            <a:r>
              <a:rPr b="1" lang="en-US">
                <a:solidFill>
                  <a:srgbClr val="0070C0"/>
                </a:solidFill>
              </a:rPr>
              <a:t>term [field]</a:t>
            </a:r>
            <a:endParaRPr b="1">
              <a:solidFill>
                <a:srgbClr val="0070C0"/>
              </a:solidFill>
            </a:endParaRPr>
          </a:p>
          <a:p>
            <a:pPr indent="-316865" lvl="0" marL="454025" rtl="0" algn="l">
              <a:spcBef>
                <a:spcPts val="2000"/>
              </a:spcBef>
              <a:spcAft>
                <a:spcPts val="0"/>
              </a:spcAft>
              <a:buSzPts val="2160"/>
              <a:buNone/>
            </a:pPr>
            <a:r>
              <a:t/>
            </a:r>
            <a:endParaRPr b="1">
              <a:solidFill>
                <a:srgbClr val="0070C0"/>
              </a:solidFill>
            </a:endParaRPr>
          </a:p>
          <a:p>
            <a:pPr indent="-454025" lvl="0" marL="454025" rtl="0" algn="l">
              <a:spcBef>
                <a:spcPts val="2000"/>
              </a:spcBef>
              <a:spcAft>
                <a:spcPts val="0"/>
              </a:spcAft>
              <a:buSzPts val="2160"/>
              <a:buChar char="🡽"/>
            </a:pPr>
            <a:r>
              <a:rPr b="1" lang="en-US">
                <a:solidFill>
                  <a:srgbClr val="00B050"/>
                </a:solidFill>
              </a:rPr>
              <a:t>Protease</a:t>
            </a:r>
            <a:r>
              <a:rPr b="1" lang="en-US"/>
              <a:t> </a:t>
            </a:r>
            <a:r>
              <a:rPr b="1" lang="en-US">
                <a:solidFill>
                  <a:srgbClr val="FF0000"/>
                </a:solidFill>
              </a:rPr>
              <a:t>NOT</a:t>
            </a:r>
            <a:r>
              <a:rPr b="1" lang="en-US"/>
              <a:t> </a:t>
            </a:r>
            <a:r>
              <a:rPr b="1" lang="en-US">
                <a:solidFill>
                  <a:srgbClr val="0070C0"/>
                </a:solidFill>
              </a:rPr>
              <a:t>hiv1[organism]</a:t>
            </a:r>
            <a:r>
              <a:rPr lang="en-US">
                <a:solidFill>
                  <a:srgbClr val="0070C0"/>
                </a:solidFill>
              </a:rPr>
              <a:t> </a:t>
            </a:r>
            <a:r>
              <a:rPr lang="en-US"/>
              <a:t>Limita a busca de BLAST a todos os proteases, exceto o HIV 1</a:t>
            </a:r>
            <a:endParaRPr/>
          </a:p>
          <a:p>
            <a:pPr indent="-419735" lvl="0" marL="454025" rtl="0" algn="l">
              <a:spcBef>
                <a:spcPts val="2000"/>
              </a:spcBef>
              <a:spcAft>
                <a:spcPts val="0"/>
              </a:spcAft>
              <a:buSzPts val="1620"/>
              <a:buChar char="🡽"/>
            </a:pPr>
            <a:r>
              <a:t/>
            </a:r>
            <a:endParaRPr/>
          </a:p>
          <a:p>
            <a:pPr indent="-454025" lvl="0" marL="454025" rtl="0" algn="l">
              <a:spcBef>
                <a:spcPts val="2000"/>
              </a:spcBef>
              <a:spcAft>
                <a:spcPts val="0"/>
              </a:spcAft>
              <a:buSzPts val="2160"/>
              <a:buChar char="🡽"/>
            </a:pPr>
            <a:r>
              <a:rPr b="1" lang="en-US">
                <a:solidFill>
                  <a:srgbClr val="0070C0"/>
                </a:solidFill>
              </a:rPr>
              <a:t>1000:2000[slen]</a:t>
            </a:r>
            <a:r>
              <a:rPr lang="en-US"/>
              <a:t>  </a:t>
            </a:r>
            <a:r>
              <a:rPr lang="en-US"/>
              <a:t>Limita a busca a sequências entre 1000 e 2000 bases para nucleotídeos ou 1000 a 2000 resíduos para proteínas</a:t>
            </a:r>
            <a:endParaRPr/>
          </a:p>
          <a:p>
            <a:pPr indent="0" lvl="0" marL="0" rtl="0" algn="l">
              <a:spcBef>
                <a:spcPts val="2000"/>
              </a:spcBef>
              <a:spcAft>
                <a:spcPts val="0"/>
              </a:spcAft>
              <a:buNone/>
            </a:pPr>
            <a:r>
              <a:t/>
            </a:r>
            <a:endParaRPr/>
          </a:p>
          <a:p>
            <a:pPr indent="-316865" lvl="0" marL="454025" rtl="0" algn="l">
              <a:spcBef>
                <a:spcPts val="2000"/>
              </a:spcBef>
              <a:spcAft>
                <a:spcPts val="0"/>
              </a:spcAft>
              <a:buSzPts val="2160"/>
              <a:buNone/>
            </a:pPr>
            <a:r>
              <a:t/>
            </a:r>
            <a:endParaRPr b="1">
              <a:solidFill>
                <a:srgbClr val="0070C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76"/>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6190"/>
              <a:buFont typeface="Arial"/>
              <a:buNone/>
            </a:pPr>
            <a:r>
              <a:rPr lang="en-US"/>
              <a:t>Outros exemplos de entrada na Consulta Entrez no BLAST</a:t>
            </a:r>
            <a:endParaRPr/>
          </a:p>
        </p:txBody>
      </p:sp>
      <p:sp>
        <p:nvSpPr>
          <p:cNvPr id="970" name="Google Shape;970;p76"/>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lnSpcReduction="20000"/>
          </a:bodyPr>
          <a:lstStyle/>
          <a:p>
            <a:pPr indent="-316865" lvl="0" marL="454025" rtl="0" algn="l">
              <a:lnSpc>
                <a:spcPct val="90000"/>
              </a:lnSpc>
              <a:spcBef>
                <a:spcPts val="0"/>
              </a:spcBef>
              <a:spcAft>
                <a:spcPts val="0"/>
              </a:spcAft>
              <a:buSzPts val="2160"/>
              <a:buNone/>
            </a:pPr>
            <a:r>
              <a:t/>
            </a:r>
            <a:endParaRPr/>
          </a:p>
          <a:p>
            <a:pPr indent="-454025" lvl="0" marL="454025" rtl="0" algn="l">
              <a:lnSpc>
                <a:spcPct val="90000"/>
              </a:lnSpc>
              <a:spcBef>
                <a:spcPts val="2000"/>
              </a:spcBef>
              <a:spcAft>
                <a:spcPts val="0"/>
              </a:spcAft>
              <a:buSzPts val="2160"/>
              <a:buChar char="🡽"/>
            </a:pPr>
            <a:r>
              <a:rPr b="1" lang="en-US">
                <a:solidFill>
                  <a:srgbClr val="00B050"/>
                </a:solidFill>
              </a:rPr>
              <a:t>Mus musculus[organism] </a:t>
            </a:r>
            <a:r>
              <a:rPr b="1" lang="en-US">
                <a:solidFill>
                  <a:srgbClr val="FF0000"/>
                </a:solidFill>
              </a:rPr>
              <a:t>AND</a:t>
            </a:r>
            <a:r>
              <a:rPr b="1" lang="en-US"/>
              <a:t> </a:t>
            </a:r>
            <a:r>
              <a:rPr b="1" lang="en-US">
                <a:solidFill>
                  <a:srgbClr val="0070C0"/>
                </a:solidFill>
              </a:rPr>
              <a:t>biomol_mrna[properties] </a:t>
            </a:r>
            <a:endParaRPr/>
          </a:p>
          <a:p>
            <a:pPr indent="-454025" lvl="0" marL="454025" rtl="0" algn="l">
              <a:lnSpc>
                <a:spcPct val="90000"/>
              </a:lnSpc>
              <a:spcBef>
                <a:spcPts val="2000"/>
              </a:spcBef>
              <a:spcAft>
                <a:spcPts val="0"/>
              </a:spcAft>
              <a:buSzPts val="2160"/>
              <a:buChar char="🡽"/>
            </a:pPr>
            <a:r>
              <a:rPr lang="en-US"/>
              <a:t>Limita a busca em RNAm de Rato</a:t>
            </a:r>
            <a:endParaRPr/>
          </a:p>
          <a:p>
            <a:pPr indent="-316865" lvl="0" marL="454025" rtl="0" algn="l">
              <a:lnSpc>
                <a:spcPct val="90000"/>
              </a:lnSpc>
              <a:spcBef>
                <a:spcPts val="2000"/>
              </a:spcBef>
              <a:spcAft>
                <a:spcPts val="0"/>
              </a:spcAft>
              <a:buSzPts val="2160"/>
              <a:buNone/>
            </a:pPr>
            <a:r>
              <a:t/>
            </a:r>
            <a:endParaRPr/>
          </a:p>
          <a:p>
            <a:pPr indent="-454025" lvl="0" marL="454025" rtl="0" algn="l">
              <a:lnSpc>
                <a:spcPct val="90000"/>
              </a:lnSpc>
              <a:spcBef>
                <a:spcPts val="2000"/>
              </a:spcBef>
              <a:spcAft>
                <a:spcPts val="0"/>
              </a:spcAft>
              <a:buSzPts val="2160"/>
              <a:buChar char="🡽"/>
            </a:pPr>
            <a:r>
              <a:rPr b="1" lang="en-US">
                <a:solidFill>
                  <a:srgbClr val="0070C0"/>
                </a:solidFill>
              </a:rPr>
              <a:t>10000:100000[mlwt] </a:t>
            </a:r>
            <a:r>
              <a:rPr lang="en-US">
                <a:solidFill>
                  <a:schemeClr val="dk1"/>
                </a:solidFill>
              </a:rPr>
              <a:t>Isso limita a busca de sequências proteicas com peso molecular entre 10 kD e 100 kD.</a:t>
            </a:r>
            <a:endParaRPr>
              <a:solidFill>
                <a:schemeClr val="dk1"/>
              </a:solidFill>
            </a:endParaRPr>
          </a:p>
          <a:p>
            <a:pPr indent="-419735" lvl="0" marL="454025" rtl="0" algn="l">
              <a:lnSpc>
                <a:spcPct val="90000"/>
              </a:lnSpc>
              <a:spcBef>
                <a:spcPts val="2000"/>
              </a:spcBef>
              <a:spcAft>
                <a:spcPts val="0"/>
              </a:spcAft>
              <a:buClr>
                <a:srgbClr val="0070C0"/>
              </a:buClr>
              <a:buSzPts val="1620"/>
              <a:buChar char="🡽"/>
            </a:pPr>
            <a:r>
              <a:t/>
            </a:r>
            <a:endParaRPr>
              <a:solidFill>
                <a:srgbClr val="0070C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77"/>
          <p:cNvSpPr txBox="1"/>
          <p:nvPr>
            <p:ph type="title"/>
          </p:nvPr>
        </p:nvSpPr>
        <p:spPr>
          <a:xfrm>
            <a:off x="428625" y="0"/>
            <a:ext cx="8229600" cy="114300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8947"/>
              <a:buFont typeface="Arial"/>
              <a:buNone/>
            </a:pPr>
            <a:r>
              <a:rPr lang="en-US" sz="3800"/>
              <a:t>CAMPOS E ONDE ELES PODEM SER USADOS</a:t>
            </a:r>
            <a:endParaRPr sz="3800"/>
          </a:p>
        </p:txBody>
      </p:sp>
      <p:graphicFrame>
        <p:nvGraphicFramePr>
          <p:cNvPr id="976" name="Google Shape;976;p77"/>
          <p:cNvGraphicFramePr/>
          <p:nvPr/>
        </p:nvGraphicFramePr>
        <p:xfrm>
          <a:off x="757238" y="1143000"/>
          <a:ext cx="3000000" cy="3000000"/>
        </p:xfrm>
        <a:graphic>
          <a:graphicData uri="http://schemas.openxmlformats.org/drawingml/2006/table">
            <a:tbl>
              <a:tblPr>
                <a:noFill/>
                <a:tableStyleId>{A6C46DD3-651D-409B-BDD0-54E2560F1B5B}</a:tableStyleId>
              </a:tblPr>
              <a:tblGrid>
                <a:gridCol w="2143125"/>
                <a:gridCol w="1714500"/>
                <a:gridCol w="1085850"/>
                <a:gridCol w="1257300"/>
                <a:gridCol w="1257300"/>
              </a:tblGrid>
              <a:tr h="858850">
                <a:tc>
                  <a:txBody>
                    <a:bodyPr/>
                    <a:lstStyle/>
                    <a:p>
                      <a:pPr indent="0" lvl="0" marL="0" marR="0" rtl="0" algn="ctr">
                        <a:lnSpc>
                          <a:spcPct val="100000"/>
                        </a:lnSpc>
                        <a:spcBef>
                          <a:spcPts val="0"/>
                        </a:spcBef>
                        <a:spcAft>
                          <a:spcPts val="0"/>
                        </a:spcAft>
                        <a:buClr>
                          <a:srgbClr val="0000FF"/>
                        </a:buClr>
                        <a:buSzPts val="2400"/>
                        <a:buFont typeface="Calibri"/>
                        <a:buNone/>
                      </a:pPr>
                      <a:r>
                        <a:rPr b="0" i="0" lang="en-US" sz="2400" u="sng" cap="none" strike="noStrike">
                          <a:solidFill>
                            <a:srgbClr val="0000FF"/>
                          </a:solidFill>
                          <a:latin typeface="Calibri"/>
                          <a:ea typeface="Calibri"/>
                          <a:cs typeface="Calibri"/>
                          <a:sym typeface="Calibri"/>
                        </a:rPr>
                        <a:t>FIELDS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Nucleotide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Protein</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Genome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Structure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Accession</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All Fields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Author Name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EC/RN Number</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Feature Key</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No</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No</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Filter</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Gene Name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No</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Issue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Journal Name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Keyword</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No</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4095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Modification Date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Yes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78"/>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28947"/>
              <a:buFont typeface="Arial"/>
              <a:buNone/>
            </a:pPr>
            <a:r>
              <a:rPr lang="en-US" sz="3800"/>
              <a:t>CAMPOS E ONDE ELES PODEM SER USADOS</a:t>
            </a:r>
            <a:endParaRPr sz="3800"/>
          </a:p>
        </p:txBody>
      </p:sp>
      <p:graphicFrame>
        <p:nvGraphicFramePr>
          <p:cNvPr id="982" name="Google Shape;982;p78"/>
          <p:cNvGraphicFramePr/>
          <p:nvPr/>
        </p:nvGraphicFramePr>
        <p:xfrm>
          <a:off x="928688" y="1357313"/>
          <a:ext cx="3000000" cy="3000000"/>
        </p:xfrm>
        <a:graphic>
          <a:graphicData uri="http://schemas.openxmlformats.org/drawingml/2006/table">
            <a:tbl>
              <a:tblPr>
                <a:noFill/>
                <a:tableStyleId>{A6C46DD3-651D-409B-BDD0-54E2560F1B5B}</a:tableStyleId>
              </a:tblPr>
              <a:tblGrid>
                <a:gridCol w="2390425"/>
                <a:gridCol w="1384650"/>
                <a:gridCol w="1088200"/>
                <a:gridCol w="1236425"/>
                <a:gridCol w="1236425"/>
              </a:tblGrid>
              <a:tr h="398825">
                <a:tc>
                  <a:txBody>
                    <a:bodyPr/>
                    <a:lstStyle/>
                    <a:p>
                      <a:pPr indent="0" lvl="0" marL="0" marR="0" rtl="0" algn="ctr">
                        <a:spcBef>
                          <a:spcPts val="0"/>
                        </a:spcBef>
                        <a:spcAft>
                          <a:spcPts val="0"/>
                        </a:spcAft>
                        <a:buNone/>
                      </a:pPr>
                      <a:r>
                        <a:rPr b="0" i="0" lang="en-US" sz="2400" u="sng" strike="noStrike">
                          <a:solidFill>
                            <a:srgbClr val="0000FF"/>
                          </a:solidFill>
                          <a:latin typeface="Calibri"/>
                          <a:ea typeface="Calibri"/>
                          <a:cs typeface="Calibri"/>
                          <a:sym typeface="Calibri"/>
                        </a:rPr>
                        <a:t>FIELDS</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Calibri"/>
                          <a:ea typeface="Calibri"/>
                          <a:cs typeface="Calibri"/>
                          <a:sym typeface="Calibri"/>
                        </a:rPr>
                        <a:t>Nucleotide</a:t>
                      </a:r>
                      <a:endParaRPr b="0" i="0" sz="2400" u="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0" i="0" sz="2400" u="none" strike="noStrike">
                        <a:solidFill>
                          <a:srgbClr val="000000"/>
                        </a:solidFill>
                        <a:latin typeface="Calibri"/>
                        <a:ea typeface="Calibri"/>
                        <a:cs typeface="Calibri"/>
                        <a:sym typeface="Calibri"/>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US" sz="2400" u="none" strike="noStrike">
                          <a:solidFill>
                            <a:srgbClr val="000000"/>
                          </a:solidFill>
                          <a:latin typeface="Calibri"/>
                          <a:ea typeface="Calibri"/>
                          <a:cs typeface="Calibri"/>
                          <a:sym typeface="Calibri"/>
                        </a:rPr>
                        <a:t>Protein</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Calibri"/>
                          <a:ea typeface="Calibri"/>
                          <a:cs typeface="Calibri"/>
                          <a:sym typeface="Calibri"/>
                        </a:rPr>
                        <a:t>Genome</a:t>
                      </a:r>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US" sz="2400" u="none" strike="noStrike">
                          <a:solidFill>
                            <a:srgbClr val="000000"/>
                          </a:solidFill>
                          <a:latin typeface="Calibri"/>
                          <a:ea typeface="Calibri"/>
                          <a:cs typeface="Calibri"/>
                          <a:sym typeface="Calibri"/>
                        </a:rPr>
                        <a:t>Structure</a:t>
                      </a:r>
                      <a:endParaRPr b="0" i="0" sz="2400" u="none" strike="noStrike">
                        <a:solidFill>
                          <a:srgbClr val="000000"/>
                        </a:solidFill>
                        <a:latin typeface="Calibri"/>
                        <a:ea typeface="Calibri"/>
                        <a:cs typeface="Calibri"/>
                        <a:sym typeface="Calibri"/>
                      </a:endParaRPr>
                    </a:p>
                  </a:txBody>
                  <a:tcPr marT="7775" marB="0" marR="7775" marL="7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Molecular Weight</a:t>
                      </a:r>
                      <a:endParaRPr b="1" i="0" sz="1600" u="none" strike="noStrike">
                        <a:solidFill>
                          <a:srgbClr val="000000"/>
                        </a:solidFill>
                        <a:latin typeface="Calibri"/>
                        <a:ea typeface="Calibri"/>
                        <a:cs typeface="Calibri"/>
                        <a:sym typeface="Calibri"/>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Organism</a:t>
                      </a:r>
                      <a:endParaRPr b="1" i="0" sz="1600" u="none" strike="noStrike">
                        <a:solidFill>
                          <a:srgbClr val="000000"/>
                        </a:solidFill>
                        <a:latin typeface="Calibri"/>
                        <a:ea typeface="Calibri"/>
                        <a:cs typeface="Calibri"/>
                        <a:sym typeface="Calibri"/>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Page Number</a:t>
                      </a:r>
                      <a:endParaRPr b="1" i="0" sz="1600" u="none" strike="noStrike">
                        <a:solidFill>
                          <a:srgbClr val="000000"/>
                        </a:solidFill>
                        <a:latin typeface="Calibri"/>
                        <a:ea typeface="Calibri"/>
                        <a:cs typeface="Calibri"/>
                        <a:sym typeface="Calibri"/>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Primary Accession</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Properties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Protein Name</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Publication Date</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SeqID String</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Sequence Length</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Substance Name</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Text Word</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Title Word</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No</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353975">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Volume</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Yes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79"/>
          <p:cNvSpPr txBox="1"/>
          <p:nvPr>
            <p:ph type="title"/>
          </p:nvPr>
        </p:nvSpPr>
        <p:spPr>
          <a:xfrm>
            <a:off x="457200" y="76200"/>
            <a:ext cx="8229600"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t>Códigos para cada um dos Campos</a:t>
            </a:r>
            <a:endParaRPr/>
          </a:p>
        </p:txBody>
      </p:sp>
      <p:graphicFrame>
        <p:nvGraphicFramePr>
          <p:cNvPr id="988" name="Google Shape;988;p79"/>
          <p:cNvGraphicFramePr/>
          <p:nvPr/>
        </p:nvGraphicFramePr>
        <p:xfrm>
          <a:off x="571500" y="1285875"/>
          <a:ext cx="3000000" cy="3000000"/>
        </p:xfrm>
        <a:graphic>
          <a:graphicData uri="http://schemas.openxmlformats.org/drawingml/2006/table">
            <a:tbl>
              <a:tblPr>
                <a:noFill/>
                <a:tableStyleId>{A6C46DD3-651D-409B-BDD0-54E2560F1B5B}</a:tableStyleId>
              </a:tblPr>
              <a:tblGrid>
                <a:gridCol w="4430900"/>
                <a:gridCol w="3570150"/>
              </a:tblGrid>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Index Search Field</a:t>
                      </a:r>
                      <a:endParaRPr b="1" i="0" sz="1400" u="none" strike="noStrike">
                        <a:solidFill>
                          <a:srgbClr val="000000"/>
                        </a:solidFill>
                        <a:latin typeface="Calibri"/>
                        <a:ea typeface="Calibri"/>
                        <a:cs typeface="Calibri"/>
                        <a:sym typeface="Calibri"/>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Qualifier</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Accession</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[ACCN] or [ACCESSION]</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BFBF"/>
                    </a:solidFill>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All Fields</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[ALL] or [ALL FIELDS]</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Author</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[AUTH] or [AUTHOR]</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EC/RN Number</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[ECNO]</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Feature Key</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[FKEY]</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Filter</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[FILT] or [SB]</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Gene Name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[GENE]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Issue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[ISS] or [ISSUE]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Keyword</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[KYWD] or [KEYWORD]</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Journal Name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[JOUR] or [JOURNAL]</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Modification Date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[MDAT]</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Organism</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[ORGN] or [ORGANISM]</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Page Number</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[PAGE]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Primary Accession</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[PACC]</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Properties</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[PROP]</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Protein Name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[PROT]</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Publication Date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[PDAT]</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SeqID String</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[SQID]</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Sequence Length</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[SLEN]</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Substance Name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[SUBS]</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Text Word</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[WORD]</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Title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[TITL]</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00">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Volume</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Calibri"/>
                          <a:ea typeface="Calibri"/>
                          <a:cs typeface="Calibri"/>
                          <a:sym typeface="Calibri"/>
                        </a:rPr>
                        <a:t>[VOL]</a:t>
                      </a:r>
                      <a:endParaRPr/>
                    </a:p>
                  </a:txBody>
                  <a:tcPr marT="8475" marB="0" marR="8475" marL="84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80"/>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994" name="Google Shape;994;p80"/>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995" name="Google Shape;995;p80"/>
          <p:cNvPicPr preferRelativeResize="0"/>
          <p:nvPr/>
        </p:nvPicPr>
        <p:blipFill rotWithShape="1">
          <a:blip r:embed="rId3">
            <a:alphaModFix/>
          </a:blip>
          <a:srcRect b="0" l="0" r="0" t="0"/>
          <a:stretch/>
        </p:blipFill>
        <p:spPr>
          <a:xfrm>
            <a:off x="0" y="-990600"/>
            <a:ext cx="13101638" cy="818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9"/>
          <p:cNvSpPr txBox="1"/>
          <p:nvPr>
            <p:ph type="title"/>
          </p:nvPr>
        </p:nvSpPr>
        <p:spPr>
          <a:xfrm>
            <a:off x="457200" y="56997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a:p>
        </p:txBody>
      </p:sp>
      <p:sp>
        <p:nvSpPr>
          <p:cNvPr id="238" name="Google Shape;238;p9"/>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39" name="Google Shape;239;p9"/>
          <p:cNvSpPr txBox="1"/>
          <p:nvPr/>
        </p:nvSpPr>
        <p:spPr>
          <a:xfrm>
            <a:off x="641660" y="1603689"/>
            <a:ext cx="7860680" cy="1046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chemeClr val="dk1"/>
                </a:solidFill>
                <a:latin typeface="Calibri"/>
                <a:ea typeface="Calibri"/>
                <a:cs typeface="Calibri"/>
                <a:sym typeface="Calibri"/>
              </a:rPr>
              <a:t>O que em realidade  precisamos saber e se  as duas sequencias são homologas ou não</a:t>
            </a:r>
            <a:endParaRPr/>
          </a:p>
        </p:txBody>
      </p:sp>
      <p:sp>
        <p:nvSpPr>
          <p:cNvPr id="240" name="Google Shape;240;p9"/>
          <p:cNvSpPr txBox="1"/>
          <p:nvPr/>
        </p:nvSpPr>
        <p:spPr>
          <a:xfrm>
            <a:off x="620183" y="3532178"/>
            <a:ext cx="76962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Estratégia: Comparar a probabilidade que as duas sequencias sejam homologas, com a probabilidade que não sejam. Convenientemente isto pode ser avaliada para cada uma das posições do alinhamento.</a:t>
            </a:r>
            <a:endParaRPr/>
          </a:p>
        </p:txBody>
      </p:sp>
      <p:sp>
        <p:nvSpPr>
          <p:cNvPr id="241" name="Google Shape;241;p9"/>
          <p:cNvSpPr txBox="1"/>
          <p:nvPr/>
        </p:nvSpPr>
        <p:spPr>
          <a:xfrm>
            <a:off x="4953000" y="5966936"/>
            <a:ext cx="381000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Where did the BLOSUM62 alignment score matrix come from?.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22:1035-1036.</a:t>
            </a:r>
            <a:endParaRPr b="1" sz="1400">
              <a:solidFill>
                <a:schemeClr val="dk1"/>
              </a:solidFill>
              <a:latin typeface="Calibri"/>
              <a:ea typeface="Calibri"/>
              <a:cs typeface="Calibri"/>
              <a:sym typeface="Calibri"/>
            </a:endParaRPr>
          </a:p>
        </p:txBody>
      </p:sp>
      <p:sp>
        <p:nvSpPr>
          <p:cNvPr id="242" name="Google Shape;242;p9"/>
          <p:cNvSpPr txBox="1"/>
          <p:nvPr/>
        </p:nvSpPr>
        <p:spPr>
          <a:xfrm>
            <a:off x="762000" y="2557804"/>
            <a:ext cx="7620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Precisamos calcular uma pontuação para cada um dos alinhamentos possíveis. Essa pontuação tem que refletir a probabilidade que as sequencias sejam homologas, e deveria permitir escolher o melhor alinhamento</a:t>
            </a:r>
            <a:endParaRPr/>
          </a:p>
        </p:txBody>
      </p:sp>
      <p:sp>
        <p:nvSpPr>
          <p:cNvPr id="243" name="Google Shape;243;p9"/>
          <p:cNvSpPr txBox="1"/>
          <p:nvPr/>
        </p:nvSpPr>
        <p:spPr>
          <a:xfrm>
            <a:off x="424391" y="4540857"/>
            <a:ext cx="799041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Para fazer isto temos dois modelos que atribuem probabilidades para cada caso (homologa vs não homologa), e depois consideram a  quociente entre essas duas probabilidades;</a:t>
            </a:r>
            <a:endParaRPr/>
          </a:p>
        </p:txBody>
      </p:sp>
      <p:sp>
        <p:nvSpPr>
          <p:cNvPr id="244" name="Google Shape;244;p9"/>
          <p:cNvSpPr txBox="1"/>
          <p:nvPr/>
        </p:nvSpPr>
        <p:spPr>
          <a:xfrm>
            <a:off x="959807" y="5498068"/>
            <a:ext cx="74221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Modelo aleatório y modelo de pareamento (</a:t>
            </a:r>
            <a:r>
              <a:rPr i="1" lang="en-US" sz="1800">
                <a:solidFill>
                  <a:schemeClr val="dk1"/>
                </a:solidFill>
                <a:latin typeface="Calibri"/>
                <a:ea typeface="Calibri"/>
                <a:cs typeface="Calibri"/>
                <a:sym typeface="Calibri"/>
              </a:rPr>
              <a:t>match</a:t>
            </a:r>
            <a:r>
              <a:rPr lang="en-US" sz="1800">
                <a:solidFill>
                  <a:schemeClr val="dk1"/>
                </a:solidFill>
                <a:latin typeface="Calibri"/>
                <a:ea typeface="Calibri"/>
                <a:cs typeface="Calibri"/>
                <a:sym typeface="Calibri"/>
              </a:rPr>
              <a:t>)</a:t>
            </a:r>
            <a:endParaRPr i="1" sz="1800">
              <a:solidFill>
                <a:schemeClr val="dk1"/>
              </a:solidFill>
              <a:latin typeface="Calibri"/>
              <a:ea typeface="Calibri"/>
              <a:cs typeface="Calibri"/>
              <a:sym typeface="Calibri"/>
            </a:endParaRPr>
          </a:p>
        </p:txBody>
      </p:sp>
      <p:sp>
        <p:nvSpPr>
          <p:cNvPr id="245" name="Google Shape;245;p9"/>
          <p:cNvSpPr txBox="1"/>
          <p:nvPr/>
        </p:nvSpPr>
        <p:spPr>
          <a:xfrm>
            <a:off x="152400" y="5943600"/>
            <a:ext cx="426720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Durbin R, Eddy S, Krogh A &amp; Mitchinson G. 1998. </a:t>
            </a:r>
            <a:r>
              <a:rPr b="1" lang="en-US" sz="1400">
                <a:solidFill>
                  <a:schemeClr val="dk1"/>
                </a:solidFill>
                <a:latin typeface="Calibri"/>
                <a:ea typeface="Calibri"/>
                <a:cs typeface="Calibri"/>
                <a:sym typeface="Calibri"/>
              </a:rPr>
              <a:t>Biological Sequence Analysis: probabilistic models of proteins and nucleic acids</a:t>
            </a:r>
            <a:r>
              <a:rPr lang="en-US" sz="1400">
                <a:solidFill>
                  <a:schemeClr val="dk1"/>
                </a:solidFill>
                <a:latin typeface="Calibri"/>
                <a:ea typeface="Calibri"/>
                <a:cs typeface="Calibri"/>
                <a:sym typeface="Calibri"/>
              </a:rPr>
              <a:t>. Cambridge University Press.</a:t>
            </a:r>
            <a:endParaRPr b="1" sz="1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81"/>
          <p:cNvSpPr txBox="1"/>
          <p:nvPr>
            <p:ph type="title"/>
          </p:nvPr>
        </p:nvSpPr>
        <p:spPr>
          <a:xfrm>
            <a:off x="0" y="258763"/>
            <a:ext cx="8731250" cy="579437"/>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200"/>
              <a:buFont typeface="Comic Sans MS"/>
              <a:buNone/>
            </a:pPr>
            <a:r>
              <a:rPr b="1" lang="en-US" sz="3200">
                <a:latin typeface="Comic Sans MS"/>
                <a:ea typeface="Comic Sans MS"/>
                <a:cs typeface="Comic Sans MS"/>
                <a:sym typeface="Comic Sans MS"/>
              </a:rPr>
              <a:t>BDs BLAST: proteinas</a:t>
            </a:r>
            <a:endParaRPr/>
          </a:p>
        </p:txBody>
      </p:sp>
      <p:sp>
        <p:nvSpPr>
          <p:cNvPr id="1002" name="Google Shape;1002;p81"/>
          <p:cNvSpPr txBox="1"/>
          <p:nvPr>
            <p:ph idx="1" type="body"/>
          </p:nvPr>
        </p:nvSpPr>
        <p:spPr>
          <a:xfrm>
            <a:off x="842963" y="1651000"/>
            <a:ext cx="7386637" cy="3530600"/>
          </a:xfrm>
          <a:prstGeom prst="rect">
            <a:avLst/>
          </a:prstGeom>
          <a:solidFill>
            <a:srgbClr val="FFFFFF"/>
          </a:solidFill>
          <a:ln>
            <a:noFill/>
          </a:ln>
        </p:spPr>
        <p:txBody>
          <a:bodyPr anchorCtr="0" anchor="t" bIns="45700" lIns="91425" spcFirstLastPara="1" rIns="91425" wrap="square" tIns="45700">
            <a:normAutofit/>
          </a:bodyPr>
          <a:lstStyle/>
          <a:p>
            <a:pPr indent="-454025" lvl="0" marL="454025" rtl="0" algn="l">
              <a:spcBef>
                <a:spcPts val="0"/>
              </a:spcBef>
              <a:spcAft>
                <a:spcPts val="0"/>
              </a:spcAft>
              <a:buSzPts val="3600"/>
              <a:buFont typeface="Comic Sans MS"/>
              <a:buNone/>
            </a:pPr>
            <a:r>
              <a:rPr b="1" lang="en-US" sz="4000" u="sng">
                <a:solidFill>
                  <a:srgbClr val="009900"/>
                </a:solidFill>
                <a:latin typeface="Comic Sans MS"/>
                <a:ea typeface="Comic Sans MS"/>
                <a:cs typeface="Comic Sans MS"/>
                <a:sym typeface="Comic Sans MS"/>
              </a:rPr>
              <a:t>nr</a:t>
            </a:r>
            <a:r>
              <a:rPr lang="en-US">
                <a:latin typeface="Comic Sans MS"/>
                <a:ea typeface="Comic Sans MS"/>
                <a:cs typeface="Comic Sans MS"/>
                <a:sym typeface="Comic Sans MS"/>
              </a:rPr>
              <a:t> (</a:t>
            </a:r>
            <a:r>
              <a:rPr lang="en-US">
                <a:latin typeface="Comic Sans MS"/>
                <a:ea typeface="Comic Sans MS"/>
                <a:cs typeface="Comic Sans MS"/>
                <a:sym typeface="Comic Sans MS"/>
              </a:rPr>
              <a:t>sequências proteicas não redundantes</a:t>
            </a:r>
            <a:r>
              <a:rPr lang="en-US">
                <a:latin typeface="Comic Sans MS"/>
                <a:ea typeface="Comic Sans MS"/>
                <a:cs typeface="Comic Sans MS"/>
                <a:sym typeface="Comic Sans MS"/>
              </a:rPr>
              <a:t>)</a:t>
            </a:r>
            <a:endParaRPr/>
          </a:p>
          <a:p>
            <a:pPr indent="-457200" lvl="1" marL="914400" rtl="0" algn="l">
              <a:spcBef>
                <a:spcPts val="600"/>
              </a:spcBef>
              <a:spcAft>
                <a:spcPts val="0"/>
              </a:spcAft>
              <a:buSzPts val="1980"/>
              <a:buChar char="🡽"/>
            </a:pPr>
            <a:r>
              <a:rPr lang="en-US">
                <a:latin typeface="Comic Sans MS"/>
                <a:ea typeface="Comic Sans MS"/>
                <a:cs typeface="Comic Sans MS"/>
                <a:sym typeface="Comic Sans MS"/>
              </a:rPr>
              <a:t>GenBank CDS </a:t>
            </a:r>
            <a:r>
              <a:rPr lang="en-US">
                <a:latin typeface="Comic Sans MS"/>
                <a:ea typeface="Comic Sans MS"/>
                <a:cs typeface="Comic Sans MS"/>
                <a:sym typeface="Comic Sans MS"/>
              </a:rPr>
              <a:t>Traduções</a:t>
            </a:r>
            <a:endParaRPr>
              <a:latin typeface="Comic Sans MS"/>
              <a:ea typeface="Comic Sans MS"/>
              <a:cs typeface="Comic Sans MS"/>
              <a:sym typeface="Comic Sans MS"/>
            </a:endParaRPr>
          </a:p>
          <a:p>
            <a:pPr indent="-457200" lvl="1" marL="914400" rtl="0" algn="l">
              <a:spcBef>
                <a:spcPts val="600"/>
              </a:spcBef>
              <a:spcAft>
                <a:spcPts val="0"/>
              </a:spcAft>
              <a:buSzPts val="1980"/>
              <a:buChar char="🡽"/>
            </a:pPr>
            <a:r>
              <a:rPr lang="en-US">
                <a:latin typeface="Comic Sans MS"/>
                <a:ea typeface="Comic Sans MS"/>
                <a:cs typeface="Comic Sans MS"/>
                <a:sym typeface="Comic Sans MS"/>
              </a:rPr>
              <a:t>NP_ RefSeqs</a:t>
            </a:r>
            <a:endParaRPr/>
          </a:p>
          <a:p>
            <a:pPr indent="-457200" lvl="1" marL="914400" rtl="0" algn="l">
              <a:spcBef>
                <a:spcPts val="600"/>
              </a:spcBef>
              <a:spcAft>
                <a:spcPts val="0"/>
              </a:spcAft>
              <a:buSzPts val="1980"/>
              <a:buChar char="🡽"/>
            </a:pPr>
            <a:r>
              <a:rPr lang="en-US">
                <a:latin typeface="Comic Sans MS"/>
                <a:ea typeface="Comic Sans MS"/>
                <a:cs typeface="Comic Sans MS"/>
                <a:sym typeface="Comic Sans MS"/>
              </a:rPr>
              <a:t>Proteína externa</a:t>
            </a:r>
            <a:endParaRPr>
              <a:latin typeface="Comic Sans MS"/>
              <a:ea typeface="Comic Sans MS"/>
              <a:cs typeface="Comic Sans MS"/>
              <a:sym typeface="Comic Sans MS"/>
            </a:endParaRPr>
          </a:p>
          <a:p>
            <a:pPr indent="-346075" lvl="2" marL="1260475" rtl="0" algn="l">
              <a:spcBef>
                <a:spcPts val="600"/>
              </a:spcBef>
              <a:spcAft>
                <a:spcPts val="0"/>
              </a:spcAft>
              <a:buSzPts val="1800"/>
              <a:buChar char="🡽"/>
            </a:pPr>
            <a:r>
              <a:rPr lang="en-US">
                <a:latin typeface="Comic Sans MS"/>
                <a:ea typeface="Comic Sans MS"/>
                <a:cs typeface="Comic Sans MS"/>
                <a:sym typeface="Comic Sans MS"/>
              </a:rPr>
              <a:t>PIR, </a:t>
            </a:r>
            <a:r>
              <a:rPr b="1" lang="en-US" u="sng">
                <a:solidFill>
                  <a:srgbClr val="009900"/>
                </a:solidFill>
                <a:latin typeface="Comic Sans MS"/>
                <a:ea typeface="Comic Sans MS"/>
                <a:cs typeface="Comic Sans MS"/>
                <a:sym typeface="Comic Sans MS"/>
              </a:rPr>
              <a:t>Swiss-Prot</a:t>
            </a:r>
            <a:r>
              <a:rPr lang="en-US">
                <a:latin typeface="Comic Sans MS"/>
                <a:ea typeface="Comic Sans MS"/>
                <a:cs typeface="Comic Sans MS"/>
                <a:sym typeface="Comic Sans MS"/>
              </a:rPr>
              <a:t>, PRF</a:t>
            </a:r>
            <a:endParaRPr/>
          </a:p>
          <a:p>
            <a:pPr indent="-457200" lvl="1" marL="914400" rtl="0" algn="l">
              <a:spcBef>
                <a:spcPts val="600"/>
              </a:spcBef>
              <a:spcAft>
                <a:spcPts val="0"/>
              </a:spcAft>
              <a:buSzPts val="1980"/>
              <a:buChar char="🡽"/>
            </a:pPr>
            <a:r>
              <a:rPr b="1" lang="en-US" u="sng">
                <a:solidFill>
                  <a:srgbClr val="009900"/>
                </a:solidFill>
                <a:latin typeface="Comic Sans MS"/>
                <a:ea typeface="Comic Sans MS"/>
                <a:cs typeface="Comic Sans MS"/>
                <a:sym typeface="Comic Sans MS"/>
              </a:rPr>
              <a:t>PDB</a:t>
            </a:r>
            <a:r>
              <a:rPr lang="en-US">
                <a:latin typeface="Comic Sans MS"/>
                <a:ea typeface="Comic Sans MS"/>
                <a:cs typeface="Comic Sans MS"/>
                <a:sym typeface="Comic Sans MS"/>
              </a:rPr>
              <a:t> </a:t>
            </a:r>
            <a:r>
              <a:rPr lang="en-US" sz="1800">
                <a:latin typeface="Comic Sans MS"/>
                <a:ea typeface="Comic Sans MS"/>
                <a:cs typeface="Comic Sans MS"/>
                <a:sym typeface="Comic Sans MS"/>
              </a:rPr>
              <a:t>(</a:t>
            </a:r>
            <a:r>
              <a:rPr lang="en-US" sz="1800">
                <a:latin typeface="Comic Sans MS"/>
                <a:ea typeface="Comic Sans MS"/>
                <a:cs typeface="Comic Sans MS"/>
                <a:sym typeface="Comic Sans MS"/>
              </a:rPr>
              <a:t>sequências de estruturas</a:t>
            </a:r>
            <a:r>
              <a:rPr lang="en-US" sz="1800">
                <a:latin typeface="Comic Sans MS"/>
                <a:ea typeface="Comic Sans MS"/>
                <a:cs typeface="Comic Sans MS"/>
                <a:sym typeface="Comic Sans MS"/>
              </a:rPr>
              <a:t>)</a:t>
            </a:r>
            <a:endParaRPr/>
          </a:p>
          <a:p>
            <a:pPr indent="-354330" lvl="1" marL="914400" rtl="0" algn="l">
              <a:spcBef>
                <a:spcPts val="600"/>
              </a:spcBef>
              <a:spcAft>
                <a:spcPts val="0"/>
              </a:spcAft>
              <a:buSzPts val="1620"/>
              <a:buNone/>
            </a:pPr>
            <a:r>
              <a:t/>
            </a:r>
            <a:endParaRPr sz="1800">
              <a:latin typeface="Comic Sans MS"/>
              <a:ea typeface="Comic Sans MS"/>
              <a:cs typeface="Comic Sans MS"/>
              <a:sym typeface="Comic Sans M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82"/>
          <p:cNvSpPr txBox="1"/>
          <p:nvPr>
            <p:ph type="title"/>
          </p:nvPr>
        </p:nvSpPr>
        <p:spPr>
          <a:xfrm>
            <a:off x="1084263" y="128588"/>
            <a:ext cx="6992937" cy="64135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2800"/>
              <a:buFont typeface="Comic Sans MS"/>
              <a:buNone/>
            </a:pPr>
            <a:r>
              <a:rPr b="1" lang="en-US" sz="2800">
                <a:latin typeface="Comic Sans MS"/>
                <a:ea typeface="Comic Sans MS"/>
                <a:cs typeface="Comic Sans MS"/>
                <a:sym typeface="Comic Sans MS"/>
              </a:rPr>
              <a:t>BDs BLAST: </a:t>
            </a:r>
            <a:r>
              <a:rPr b="1" lang="en-US" sz="2800">
                <a:latin typeface="Comic Sans MS"/>
                <a:ea typeface="Comic Sans MS"/>
                <a:cs typeface="Comic Sans MS"/>
                <a:sym typeface="Comic Sans MS"/>
              </a:rPr>
              <a:t>Ácidos nucleicos</a:t>
            </a:r>
            <a:endParaRPr b="1" sz="2800">
              <a:latin typeface="Comic Sans MS"/>
              <a:ea typeface="Comic Sans MS"/>
              <a:cs typeface="Comic Sans MS"/>
              <a:sym typeface="Comic Sans MS"/>
            </a:endParaRPr>
          </a:p>
        </p:txBody>
      </p:sp>
      <p:sp>
        <p:nvSpPr>
          <p:cNvPr id="1009" name="Google Shape;1009;p82"/>
          <p:cNvSpPr txBox="1"/>
          <p:nvPr>
            <p:ph idx="1" type="body"/>
          </p:nvPr>
        </p:nvSpPr>
        <p:spPr>
          <a:xfrm>
            <a:off x="855675" y="951550"/>
            <a:ext cx="5014800" cy="5829600"/>
          </a:xfrm>
          <a:prstGeom prst="rect">
            <a:avLst/>
          </a:prstGeom>
          <a:noFill/>
          <a:ln>
            <a:noFill/>
          </a:ln>
        </p:spPr>
        <p:txBody>
          <a:bodyPr anchorCtr="0" anchor="t" bIns="45700" lIns="91425" spcFirstLastPara="1" rIns="91425" wrap="square" tIns="45700">
            <a:spAutoFit/>
          </a:bodyPr>
          <a:lstStyle/>
          <a:p>
            <a:pPr indent="-454025" lvl="0" marL="454025" rtl="0" algn="l">
              <a:lnSpc>
                <a:spcPct val="80000"/>
              </a:lnSpc>
              <a:spcBef>
                <a:spcPts val="0"/>
              </a:spcBef>
              <a:spcAft>
                <a:spcPts val="0"/>
              </a:spcAft>
              <a:buSzPts val="2160"/>
              <a:buChar char="🡽"/>
            </a:pPr>
            <a:r>
              <a:rPr b="1" lang="en-US" u="sng">
                <a:solidFill>
                  <a:srgbClr val="000066"/>
                </a:solidFill>
              </a:rPr>
              <a:t>nr (nt)</a:t>
            </a:r>
            <a:endParaRPr/>
          </a:p>
          <a:p>
            <a:pPr indent="-457200" lvl="1" marL="914400" rtl="0" algn="l">
              <a:lnSpc>
                <a:spcPct val="80000"/>
              </a:lnSpc>
              <a:spcBef>
                <a:spcPts val="600"/>
              </a:spcBef>
              <a:spcAft>
                <a:spcPts val="0"/>
              </a:spcAft>
              <a:buSzPts val="2160"/>
              <a:buChar char="🡽"/>
            </a:pPr>
            <a:r>
              <a:rPr lang="en-US" sz="2400"/>
              <a:t>Traditional GenBank Divisions</a:t>
            </a:r>
            <a:endParaRPr/>
          </a:p>
          <a:p>
            <a:pPr indent="-457200" lvl="1" marL="914400" rtl="0" algn="l">
              <a:lnSpc>
                <a:spcPct val="80000"/>
              </a:lnSpc>
              <a:spcBef>
                <a:spcPts val="600"/>
              </a:spcBef>
              <a:spcAft>
                <a:spcPts val="0"/>
              </a:spcAft>
              <a:buSzPts val="2160"/>
              <a:buChar char="🡽"/>
            </a:pPr>
            <a:r>
              <a:rPr lang="en-US" sz="2400"/>
              <a:t>NM_ and XM_ RefSeqs</a:t>
            </a:r>
            <a:endParaRPr/>
          </a:p>
          <a:p>
            <a:pPr indent="-454025" lvl="0" marL="454025" rtl="0" algn="l">
              <a:lnSpc>
                <a:spcPct val="80000"/>
              </a:lnSpc>
              <a:spcBef>
                <a:spcPts val="2000"/>
              </a:spcBef>
              <a:spcAft>
                <a:spcPts val="0"/>
              </a:spcAft>
              <a:buSzPts val="2160"/>
              <a:buChar char="🡽"/>
            </a:pPr>
            <a:r>
              <a:rPr b="1" lang="en-US" u="sng">
                <a:solidFill>
                  <a:srgbClr val="000066"/>
                </a:solidFill>
              </a:rPr>
              <a:t>dbest</a:t>
            </a:r>
            <a:r>
              <a:rPr lang="en-US">
                <a:solidFill>
                  <a:srgbClr val="000066"/>
                </a:solidFill>
              </a:rPr>
              <a:t> </a:t>
            </a:r>
            <a:r>
              <a:rPr lang="en-US" sz="2800"/>
              <a:t> </a:t>
            </a:r>
            <a:endParaRPr/>
          </a:p>
          <a:p>
            <a:pPr indent="-457200" lvl="1" marL="914400" rtl="0" algn="l">
              <a:lnSpc>
                <a:spcPct val="80000"/>
              </a:lnSpc>
              <a:spcBef>
                <a:spcPts val="600"/>
              </a:spcBef>
              <a:spcAft>
                <a:spcPts val="0"/>
              </a:spcAft>
              <a:buSzPts val="2160"/>
              <a:buChar char="🡽"/>
            </a:pPr>
            <a:r>
              <a:rPr lang="en-US" sz="2400"/>
              <a:t>EST Division</a:t>
            </a:r>
            <a:endParaRPr/>
          </a:p>
          <a:p>
            <a:pPr indent="-454025" lvl="0" marL="454025" rtl="0" algn="l">
              <a:lnSpc>
                <a:spcPct val="80000"/>
              </a:lnSpc>
              <a:spcBef>
                <a:spcPts val="2000"/>
              </a:spcBef>
              <a:spcAft>
                <a:spcPts val="0"/>
              </a:spcAft>
              <a:buSzPts val="2160"/>
              <a:buChar char="🡽"/>
            </a:pPr>
            <a:r>
              <a:rPr b="1" lang="en-US" u="sng">
                <a:solidFill>
                  <a:srgbClr val="000066"/>
                </a:solidFill>
              </a:rPr>
              <a:t>htgs</a:t>
            </a:r>
            <a:r>
              <a:rPr lang="en-US"/>
              <a:t>    </a:t>
            </a:r>
            <a:endParaRPr/>
          </a:p>
          <a:p>
            <a:pPr indent="-457200" lvl="1" marL="914400" rtl="0" algn="l">
              <a:lnSpc>
                <a:spcPct val="80000"/>
              </a:lnSpc>
              <a:spcBef>
                <a:spcPts val="600"/>
              </a:spcBef>
              <a:spcAft>
                <a:spcPts val="0"/>
              </a:spcAft>
              <a:buSzPts val="2160"/>
              <a:buChar char="🡽"/>
            </a:pPr>
            <a:r>
              <a:rPr lang="en-US" sz="2400"/>
              <a:t>HTG division</a:t>
            </a:r>
            <a:endParaRPr/>
          </a:p>
          <a:p>
            <a:pPr indent="-454025" lvl="0" marL="454025" rtl="0" algn="l">
              <a:lnSpc>
                <a:spcPct val="80000"/>
              </a:lnSpc>
              <a:spcBef>
                <a:spcPts val="2000"/>
              </a:spcBef>
              <a:spcAft>
                <a:spcPts val="0"/>
              </a:spcAft>
              <a:buSzPts val="2160"/>
              <a:buChar char="🡽"/>
            </a:pPr>
            <a:r>
              <a:rPr b="1" lang="en-US" u="sng">
                <a:solidFill>
                  <a:srgbClr val="000066"/>
                </a:solidFill>
              </a:rPr>
              <a:t>gss</a:t>
            </a:r>
            <a:r>
              <a:rPr lang="en-US" sz="2800"/>
              <a:t>       </a:t>
            </a:r>
            <a:endParaRPr/>
          </a:p>
          <a:p>
            <a:pPr indent="-457200" lvl="1" marL="914400" rtl="0" algn="l">
              <a:lnSpc>
                <a:spcPct val="80000"/>
              </a:lnSpc>
              <a:spcBef>
                <a:spcPts val="600"/>
              </a:spcBef>
              <a:spcAft>
                <a:spcPts val="0"/>
              </a:spcAft>
              <a:buSzPts val="2160"/>
              <a:buChar char="🡽"/>
            </a:pPr>
            <a:r>
              <a:rPr lang="en-US" sz="2400"/>
              <a:t>GSS division</a:t>
            </a:r>
            <a:endParaRPr/>
          </a:p>
          <a:p>
            <a:pPr indent="-454025" lvl="0" marL="454025" rtl="0" algn="l">
              <a:lnSpc>
                <a:spcPct val="80000"/>
              </a:lnSpc>
              <a:spcBef>
                <a:spcPts val="2000"/>
              </a:spcBef>
              <a:spcAft>
                <a:spcPts val="0"/>
              </a:spcAft>
              <a:buSzPts val="2160"/>
              <a:buChar char="🡽"/>
            </a:pPr>
            <a:r>
              <a:rPr b="1" lang="en-US" u="sng">
                <a:solidFill>
                  <a:srgbClr val="000066"/>
                </a:solidFill>
              </a:rPr>
              <a:t>chromosome</a:t>
            </a:r>
            <a:r>
              <a:rPr lang="en-US">
                <a:solidFill>
                  <a:srgbClr val="000066"/>
                </a:solidFill>
              </a:rPr>
              <a:t> </a:t>
            </a:r>
            <a:endParaRPr/>
          </a:p>
          <a:p>
            <a:pPr indent="-457200" lvl="1" marL="914400" rtl="0" algn="l">
              <a:lnSpc>
                <a:spcPct val="80000"/>
              </a:lnSpc>
              <a:spcBef>
                <a:spcPts val="600"/>
              </a:spcBef>
              <a:spcAft>
                <a:spcPts val="0"/>
              </a:spcAft>
              <a:buSzPts val="2160"/>
              <a:buChar char="🡽"/>
            </a:pPr>
            <a:r>
              <a:rPr lang="en-US" sz="2400"/>
              <a:t>NC_ RefSeqs</a:t>
            </a:r>
            <a:endParaRPr/>
          </a:p>
          <a:p>
            <a:pPr indent="-454025" lvl="0" marL="454025" rtl="0" algn="l">
              <a:lnSpc>
                <a:spcPct val="80000"/>
              </a:lnSpc>
              <a:spcBef>
                <a:spcPts val="2000"/>
              </a:spcBef>
              <a:spcAft>
                <a:spcPts val="0"/>
              </a:spcAft>
              <a:buSzPts val="2160"/>
              <a:buChar char="🡽"/>
            </a:pPr>
            <a:r>
              <a:rPr b="1" lang="en-US" u="sng"/>
              <a:t>wgs</a:t>
            </a:r>
            <a:endParaRPr/>
          </a:p>
          <a:p>
            <a:pPr indent="-457200" lvl="1" marL="914400" rtl="0" algn="l">
              <a:lnSpc>
                <a:spcPct val="80000"/>
              </a:lnSpc>
              <a:spcBef>
                <a:spcPts val="600"/>
              </a:spcBef>
              <a:spcAft>
                <a:spcPts val="0"/>
              </a:spcAft>
              <a:buSzPts val="1980"/>
              <a:buChar char="🡽"/>
            </a:pPr>
            <a:r>
              <a:rPr lang="en-US"/>
              <a:t>whole genome shotgun</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83"/>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16" name="Google Shape;1016;p83"/>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17" name="Google Shape;1017;p83"/>
          <p:cNvPicPr preferRelativeResize="0"/>
          <p:nvPr/>
        </p:nvPicPr>
        <p:blipFill rotWithShape="1">
          <a:blip r:embed="rId3">
            <a:alphaModFix/>
          </a:blip>
          <a:srcRect b="0" l="0" r="0" t="0"/>
          <a:stretch/>
        </p:blipFill>
        <p:spPr>
          <a:xfrm>
            <a:off x="0" y="0"/>
            <a:ext cx="11455400" cy="7632700"/>
          </a:xfrm>
          <a:prstGeom prst="rect">
            <a:avLst/>
          </a:prstGeom>
          <a:noFill/>
          <a:ln>
            <a:noFill/>
          </a:ln>
        </p:spPr>
      </p:pic>
      <p:sp>
        <p:nvSpPr>
          <p:cNvPr id="1018" name="Google Shape;1018;p83"/>
          <p:cNvSpPr/>
          <p:nvPr/>
        </p:nvSpPr>
        <p:spPr>
          <a:xfrm>
            <a:off x="1676400" y="2295525"/>
            <a:ext cx="1600200" cy="600075"/>
          </a:xfrm>
          <a:prstGeom prst="roundRect">
            <a:avLst>
              <a:gd fmla="val 16667" name="adj"/>
            </a:avLst>
          </a:prstGeom>
          <a:noFill/>
          <a:ln cap="flat" cmpd="sng" w="19050">
            <a:solidFill>
              <a:srgbClr val="FF00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9" name="Google Shape;1019;p83"/>
          <p:cNvSpPr txBox="1"/>
          <p:nvPr/>
        </p:nvSpPr>
        <p:spPr>
          <a:xfrm>
            <a:off x="3886200" y="2524125"/>
            <a:ext cx="4800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Limite de valor esperado: O número de alinhamentos com pontuações ≥ do que uma pontuação S que deve ocorrer em um banco de dados por acaso.</a:t>
            </a:r>
            <a:endParaRPr sz="18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84"/>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25" name="Google Shape;1025;p84"/>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26" name="Google Shape;1026;p84"/>
          <p:cNvPicPr preferRelativeResize="0"/>
          <p:nvPr/>
        </p:nvPicPr>
        <p:blipFill rotWithShape="1">
          <a:blip r:embed="rId3">
            <a:alphaModFix/>
          </a:blip>
          <a:srcRect b="0" l="0" r="0" t="0"/>
          <a:stretch/>
        </p:blipFill>
        <p:spPr>
          <a:xfrm>
            <a:off x="-533400" y="-1600200"/>
            <a:ext cx="13533438" cy="8458200"/>
          </a:xfrm>
          <a:prstGeom prst="rect">
            <a:avLst/>
          </a:prstGeom>
          <a:noFill/>
          <a:ln>
            <a:noFill/>
          </a:ln>
        </p:spPr>
      </p:pic>
      <p:sp>
        <p:nvSpPr>
          <p:cNvPr id="1027" name="Google Shape;1027;p84"/>
          <p:cNvSpPr txBox="1"/>
          <p:nvPr/>
        </p:nvSpPr>
        <p:spPr>
          <a:xfrm>
            <a:off x="2819400" y="2057400"/>
            <a:ext cx="7459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O algoritmo BLAST divide a sequência objetivo em sequências menores (palavras). Em Blastp, tamanho &gt; = +precisão.</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Para nucleotídeos (Blastn), </a:t>
            </a:r>
            <a:r>
              <a:rPr i="1" lang="en-US" sz="1800">
                <a:solidFill>
                  <a:schemeClr val="dk1"/>
                </a:solidFill>
                <a:latin typeface="Calibri"/>
                <a:ea typeface="Calibri"/>
                <a:cs typeface="Calibri"/>
                <a:sym typeface="Calibri"/>
              </a:rPr>
              <a:t>w</a:t>
            </a:r>
            <a:r>
              <a:rPr lang="en-US" sz="1800">
                <a:solidFill>
                  <a:schemeClr val="dk1"/>
                </a:solidFill>
                <a:latin typeface="Calibri"/>
                <a:ea typeface="Calibri"/>
                <a:cs typeface="Calibri"/>
                <a:sym typeface="Calibri"/>
              </a:rPr>
              <a:t> padrão para 11 (7-15) e tamanho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85"/>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lang="en-US"/>
              <a:t>WORD SIZE</a:t>
            </a:r>
            <a:endParaRPr/>
          </a:p>
        </p:txBody>
      </p:sp>
      <p:graphicFrame>
        <p:nvGraphicFramePr>
          <p:cNvPr id="1033" name="Google Shape;1033;p85"/>
          <p:cNvGraphicFramePr/>
          <p:nvPr/>
        </p:nvGraphicFramePr>
        <p:xfrm>
          <a:off x="357188" y="1571625"/>
          <a:ext cx="3000000" cy="3000000"/>
        </p:xfrm>
        <a:graphic>
          <a:graphicData uri="http://schemas.openxmlformats.org/drawingml/2006/table">
            <a:tbl>
              <a:tblPr>
                <a:noFill/>
                <a:tableStyleId>{A6C46DD3-651D-409B-BDD0-54E2560F1B5B}</a:tableStyleId>
              </a:tblPr>
              <a:tblGrid>
                <a:gridCol w="2143125"/>
                <a:gridCol w="4914900"/>
                <a:gridCol w="1300150"/>
              </a:tblGrid>
              <a:tr h="428625">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txBody>
                  <a:tcPr marT="0" marB="0" marR="0" marL="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Calibri"/>
                        <a:buNone/>
                      </a:pPr>
                      <a:r>
                        <a:rPr b="1" lang="en-US" sz="1800">
                          <a:latin typeface="Calibri"/>
                          <a:ea typeface="Calibri"/>
                          <a:cs typeface="Calibri"/>
                          <a:sym typeface="Calibri"/>
                        </a:rPr>
                        <a:t>TAMANHO DE PALAVRA</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8000">
                <a:tc rowSpan="4">
                  <a:txBody>
                    <a:bodyPr/>
                    <a:lstStyle/>
                    <a:p>
                      <a:pPr indent="0" lvl="0" marL="0" marR="0" rtl="0" algn="ctr">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BLAST N</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chemeClr val="dk1"/>
                        </a:buClr>
                        <a:buSzPts val="1100"/>
                        <a:buFont typeface="Arial"/>
                        <a:buNone/>
                      </a:pPr>
                      <a:r>
                        <a:rPr lang="en-US" sz="2200">
                          <a:latin typeface="Calibri"/>
                          <a:ea typeface="Calibri"/>
                          <a:cs typeface="Calibri"/>
                          <a:sym typeface="Calibri"/>
                        </a:rPr>
                        <a:t>Sequências altamente similares</a:t>
                      </a:r>
                      <a:endParaRPr sz="2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200" u="none" cap="none" strike="noStrike">
                          <a:solidFill>
                            <a:srgbClr val="000000"/>
                          </a:solidFill>
                          <a:latin typeface="Calibri"/>
                          <a:ea typeface="Calibri"/>
                          <a:cs typeface="Calibri"/>
                          <a:sym typeface="Calibri"/>
                        </a:rPr>
                        <a:t> (megablast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16,18,20,24</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8000">
                <a:tc vMerge="1"/>
                <a:tc vMerge="1"/>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28,32,48,64</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7575">
                <a:tc vMerge="1"/>
                <a:tc>
                  <a:txBody>
                    <a:bodyPr/>
                    <a:lstStyle/>
                    <a:p>
                      <a:pPr indent="0" lvl="0" marL="0" marR="0" rtl="0" algn="l">
                        <a:lnSpc>
                          <a:spcPct val="100000"/>
                        </a:lnSpc>
                        <a:spcBef>
                          <a:spcPts val="0"/>
                        </a:spcBef>
                        <a:spcAft>
                          <a:spcPts val="0"/>
                        </a:spcAft>
                        <a:buClr>
                          <a:schemeClr val="dk1"/>
                        </a:buClr>
                        <a:buSzPts val="1100"/>
                        <a:buFont typeface="Arial"/>
                        <a:buNone/>
                      </a:pPr>
                      <a:r>
                        <a:rPr lang="en-US" sz="2200">
                          <a:latin typeface="Calibri"/>
                          <a:ea typeface="Calibri"/>
                          <a:cs typeface="Calibri"/>
                          <a:sym typeface="Calibri"/>
                        </a:rPr>
                        <a:t>Sequências mais diferentes</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 (discontiguous megablast)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11,12</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8200">
                <a:tc vMerge="1"/>
                <a:tc>
                  <a:txBody>
                    <a:bodyPr/>
                    <a:lstStyle/>
                    <a:p>
                      <a:pPr indent="0" lvl="0" marL="0" marR="0" rtl="0" algn="l">
                        <a:lnSpc>
                          <a:spcPct val="100000"/>
                        </a:lnSpc>
                        <a:spcBef>
                          <a:spcPts val="0"/>
                        </a:spcBef>
                        <a:spcAft>
                          <a:spcPts val="0"/>
                        </a:spcAft>
                        <a:buClr>
                          <a:schemeClr val="dk1"/>
                        </a:buClr>
                        <a:buSzPts val="1100"/>
                        <a:buFont typeface="Arial"/>
                        <a:buNone/>
                      </a:pPr>
                      <a:r>
                        <a:rPr lang="en-US" sz="2200">
                          <a:latin typeface="Calibri"/>
                          <a:ea typeface="Calibri"/>
                          <a:cs typeface="Calibri"/>
                          <a:sym typeface="Calibri"/>
                        </a:rPr>
                        <a:t>Sequências um pouco semelhantes</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 (BLASTn)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7,11,15</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8000">
                <a:tc rowSpan="3">
                  <a:txBody>
                    <a:bodyPr/>
                    <a:lstStyle/>
                    <a:p>
                      <a:pPr indent="0" lvl="0" marL="0" marR="0" rtl="0" algn="ctr">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BLAST P</a:t>
                      </a:r>
                      <a:endParaRPr/>
                    </a:p>
                  </a:txBody>
                  <a:tcPr marT="0" marB="0" marR="0" marL="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BLASTp (protein-protein BLAST) </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2,3</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7575">
                <a:tc vMerge="1"/>
                <a:tc>
                  <a:txBody>
                    <a:bodyPr/>
                    <a:lstStyle/>
                    <a:p>
                      <a:pPr indent="0" lvl="0" marL="0" marR="0" rtl="0" algn="l">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PSI-BLAST (Position-Specific Iterated BLAST)</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2,3</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8775">
                <a:tc vMerge="1"/>
                <a:tc>
                  <a:txBody>
                    <a:bodyPr/>
                    <a:lstStyle/>
                    <a:p>
                      <a:pPr indent="0" lvl="0" marL="0" marR="0" rtl="0" algn="l">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PHI-BLAST (Pattern Hit Initiated BLAST)</a:t>
                      </a:r>
                      <a:endParaRPr/>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2,3</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86"/>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39" name="Google Shape;1039;p86"/>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40" name="Google Shape;1040;p86"/>
          <p:cNvPicPr preferRelativeResize="0"/>
          <p:nvPr/>
        </p:nvPicPr>
        <p:blipFill rotWithShape="1">
          <a:blip r:embed="rId3">
            <a:alphaModFix/>
          </a:blip>
          <a:srcRect b="0" l="0" r="0" t="0"/>
          <a:stretch/>
        </p:blipFill>
        <p:spPr>
          <a:xfrm>
            <a:off x="-457200" y="-1219200"/>
            <a:ext cx="13655675" cy="8534400"/>
          </a:xfrm>
          <a:prstGeom prst="rect">
            <a:avLst/>
          </a:prstGeom>
          <a:noFill/>
          <a:ln>
            <a:noFill/>
          </a:ln>
        </p:spPr>
      </p:pic>
      <p:sp>
        <p:nvSpPr>
          <p:cNvPr id="1041" name="Google Shape;1041;p86"/>
          <p:cNvSpPr txBox="1"/>
          <p:nvPr/>
        </p:nvSpPr>
        <p:spPr>
          <a:xfrm>
            <a:off x="2895600" y="2590800"/>
            <a:ext cx="5791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Matrizes de substituição de aminoácidos. Em Blastp. É aconselhável realizar buscas com mais de uma.</a:t>
            </a:r>
            <a:endParaRPr sz="180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87"/>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47" name="Google Shape;1047;p87"/>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48" name="Google Shape;1048;p87"/>
          <p:cNvPicPr preferRelativeResize="0"/>
          <p:nvPr/>
        </p:nvPicPr>
        <p:blipFill rotWithShape="1">
          <a:blip r:embed="rId3">
            <a:alphaModFix/>
          </a:blip>
          <a:srcRect b="0" l="0" r="0" t="0"/>
          <a:stretch/>
        </p:blipFill>
        <p:spPr>
          <a:xfrm>
            <a:off x="-457200" y="-1447800"/>
            <a:ext cx="14143038" cy="8839200"/>
          </a:xfrm>
          <a:prstGeom prst="rect">
            <a:avLst/>
          </a:prstGeom>
          <a:noFill/>
          <a:ln>
            <a:noFill/>
          </a:ln>
        </p:spPr>
      </p:pic>
      <p:sp>
        <p:nvSpPr>
          <p:cNvPr id="1049" name="Google Shape;1049;p87"/>
          <p:cNvSpPr txBox="1"/>
          <p:nvPr/>
        </p:nvSpPr>
        <p:spPr>
          <a:xfrm>
            <a:off x="4343400" y="2362200"/>
            <a:ext cx="48768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Custo dos GAP: G=penalidade por abrir uma brecha. L=penalidade de extensão de GAPs; é uma GAP de n desperdício:</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Custo= G+nL As opções dependem do conjunto de substituições selecionados. Empiricamente determinado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88"/>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56" name="Google Shape;1056;p88"/>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57" name="Google Shape;1057;p88"/>
          <p:cNvPicPr preferRelativeResize="0"/>
          <p:nvPr/>
        </p:nvPicPr>
        <p:blipFill rotWithShape="1">
          <a:blip r:embed="rId3">
            <a:alphaModFix/>
          </a:blip>
          <a:srcRect b="0" l="0" r="0" t="0"/>
          <a:stretch/>
        </p:blipFill>
        <p:spPr>
          <a:xfrm>
            <a:off x="-533400" y="-1371600"/>
            <a:ext cx="14020800" cy="8763000"/>
          </a:xfrm>
          <a:prstGeom prst="rect">
            <a:avLst/>
          </a:prstGeom>
          <a:noFill/>
          <a:ln>
            <a:noFill/>
          </a:ln>
        </p:spPr>
      </p:pic>
      <p:sp>
        <p:nvSpPr>
          <p:cNvPr id="1058" name="Google Shape;1058;p88"/>
          <p:cNvSpPr txBox="1"/>
          <p:nvPr/>
        </p:nvSpPr>
        <p:spPr>
          <a:xfrm>
            <a:off x="3200400" y="3236913"/>
            <a:ext cx="54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1800">
                <a:solidFill>
                  <a:schemeClr val="dk1"/>
                </a:solidFill>
                <a:latin typeface="Calibri"/>
                <a:ea typeface="Calibri"/>
                <a:cs typeface="Calibri"/>
                <a:sym typeface="Calibri"/>
              </a:rPr>
              <a:t>Ajustes na matriz de substituição com base na composição da sequência</a:t>
            </a:r>
            <a:endParaRPr sz="1800">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89"/>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64" name="Google Shape;1064;p89"/>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65" name="Google Shape;1065;p89"/>
          <p:cNvPicPr preferRelativeResize="0"/>
          <p:nvPr/>
        </p:nvPicPr>
        <p:blipFill rotWithShape="1">
          <a:blip r:embed="rId3">
            <a:alphaModFix/>
          </a:blip>
          <a:srcRect b="0" l="0" r="0" t="0"/>
          <a:stretch/>
        </p:blipFill>
        <p:spPr>
          <a:xfrm>
            <a:off x="-457200" y="-1371600"/>
            <a:ext cx="14143038" cy="8839200"/>
          </a:xfrm>
          <a:prstGeom prst="rect">
            <a:avLst/>
          </a:prstGeom>
          <a:noFill/>
          <a:ln>
            <a:noFill/>
          </a:ln>
        </p:spPr>
      </p:pic>
      <p:sp>
        <p:nvSpPr>
          <p:cNvPr id="1066" name="Google Shape;1066;p89"/>
          <p:cNvSpPr txBox="1"/>
          <p:nvPr/>
        </p:nvSpPr>
        <p:spPr>
          <a:xfrm>
            <a:off x="3200400" y="2362200"/>
            <a:ext cx="3810000" cy="175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Filtrar para mascarar sequência de aminoácidos comuns (ou nucleotídeos) com baixo conteúdo de informação (dinucleotídeos, regiões ricas em certos a.a., hidrofóbicos...).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89"/>
          <p:cNvSpPr/>
          <p:nvPr/>
        </p:nvSpPr>
        <p:spPr>
          <a:xfrm>
            <a:off x="1447800" y="5105400"/>
            <a:ext cx="2514600" cy="295275"/>
          </a:xfrm>
          <a:prstGeom prst="roundRect">
            <a:avLst>
              <a:gd fmla="val 16667" name="adj"/>
            </a:avLst>
          </a:prstGeom>
          <a:noFill/>
          <a:ln cap="flat" cmpd="sng" w="19050">
            <a:solidFill>
              <a:srgbClr val="FF0000"/>
            </a:solidFill>
            <a:prstDash val="solid"/>
            <a:round/>
            <a:headEnd len="sm" w="sm" type="none"/>
            <a:tailEnd len="sm" w="sm" type="none"/>
          </a:ln>
          <a:effectLst>
            <a:outerShdw blurRad="38100" sx="101000" rotWithShape="0" dir="6600000" dist="254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90"/>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sp>
        <p:nvSpPr>
          <p:cNvPr id="1073" name="Google Shape;1073;p90"/>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a:bodyPr>
          <a:lstStyle/>
          <a:p>
            <a:pPr indent="-316865" lvl="0" marL="454025" rtl="0" algn="l">
              <a:spcBef>
                <a:spcPts val="0"/>
              </a:spcBef>
              <a:spcAft>
                <a:spcPts val="0"/>
              </a:spcAft>
              <a:buSzPts val="2160"/>
              <a:buNone/>
            </a:pPr>
            <a:r>
              <a:t/>
            </a:r>
            <a:endParaRPr/>
          </a:p>
        </p:txBody>
      </p:sp>
      <p:pic>
        <p:nvPicPr>
          <p:cNvPr id="1074" name="Google Shape;1074;p90"/>
          <p:cNvPicPr preferRelativeResize="0"/>
          <p:nvPr/>
        </p:nvPicPr>
        <p:blipFill rotWithShape="1">
          <a:blip r:embed="rId3">
            <a:alphaModFix/>
          </a:blip>
          <a:srcRect b="0" l="0" r="0" t="0"/>
          <a:stretch/>
        </p:blipFill>
        <p:spPr>
          <a:xfrm>
            <a:off x="222250" y="228600"/>
            <a:ext cx="8699500" cy="631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0"/>
          <p:cNvSpPr txBox="1"/>
          <p:nvPr>
            <p:ph type="title"/>
          </p:nvPr>
        </p:nvSpPr>
        <p:spPr>
          <a:xfrm>
            <a:off x="533400" y="552946"/>
            <a:ext cx="8077200" cy="808038"/>
          </a:xfrm>
          <a:prstGeom prst="rect">
            <a:avLst/>
          </a:prstGeom>
          <a:solidFill>
            <a:srgbClr val="262626">
              <a:alpha val="69803"/>
            </a:srgbClr>
          </a:solid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200"/>
              <a:buFont typeface="Corbel"/>
              <a:buNone/>
            </a:pPr>
            <a:r>
              <a:rPr lang="en-US" sz="3200"/>
              <a:t>Alinhamento de sequências – Similaridade</a:t>
            </a:r>
            <a:endParaRPr sz="3200"/>
          </a:p>
        </p:txBody>
      </p:sp>
      <p:sp>
        <p:nvSpPr>
          <p:cNvPr id="252" name="Google Shape;252;p10"/>
          <p:cNvSpPr txBox="1"/>
          <p:nvPr>
            <p:ph idx="12" type="sldNum"/>
          </p:nvPr>
        </p:nvSpPr>
        <p:spPr>
          <a:xfrm>
            <a:off x="8534400" y="6260592"/>
            <a:ext cx="609600" cy="5212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rgbClr val="FFFFFF"/>
                </a:solidFill>
                <a:latin typeface="Calibri"/>
                <a:ea typeface="Calibri"/>
                <a:cs typeface="Calibri"/>
                <a:sym typeface="Calibri"/>
              </a:rPr>
              <a:t>‹#›</a:t>
            </a:fld>
            <a:endParaRPr b="1" sz="1400">
              <a:solidFill>
                <a:srgbClr val="FFFFFF"/>
              </a:solidFill>
              <a:latin typeface="Calibri"/>
              <a:ea typeface="Calibri"/>
              <a:cs typeface="Calibri"/>
              <a:sym typeface="Calibri"/>
            </a:endParaRPr>
          </a:p>
        </p:txBody>
      </p:sp>
      <p:sp>
        <p:nvSpPr>
          <p:cNvPr id="253" name="Google Shape;253;p10"/>
          <p:cNvSpPr txBox="1"/>
          <p:nvPr/>
        </p:nvSpPr>
        <p:spPr>
          <a:xfrm>
            <a:off x="454477" y="1776984"/>
            <a:ext cx="7860680" cy="5693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chemeClr val="dk1"/>
                </a:solidFill>
                <a:latin typeface="Calibri"/>
                <a:ea typeface="Calibri"/>
                <a:cs typeface="Calibri"/>
                <a:sym typeface="Calibri"/>
              </a:rPr>
              <a:t>Modelo aleatório</a:t>
            </a:r>
            <a:endParaRPr/>
          </a:p>
        </p:txBody>
      </p:sp>
      <p:sp>
        <p:nvSpPr>
          <p:cNvPr id="254" name="Google Shape;254;p10"/>
          <p:cNvSpPr txBox="1"/>
          <p:nvPr/>
        </p:nvSpPr>
        <p:spPr>
          <a:xfrm>
            <a:off x="762665" y="2596013"/>
            <a:ext cx="742219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É o modelo mais simples. Assume que o resíduo (nucleotídeo ou amino ácido) ocorre independentemente e com frequência </a:t>
            </a:r>
            <a:r>
              <a:rPr i="1" lang="en-US" sz="1800">
                <a:solidFill>
                  <a:schemeClr val="dk1"/>
                </a:solidFill>
                <a:latin typeface="Calibri"/>
                <a:ea typeface="Calibri"/>
                <a:cs typeface="Calibri"/>
                <a:sym typeface="Calibri"/>
              </a:rPr>
              <a:t>f</a:t>
            </a:r>
            <a:r>
              <a:rPr baseline="-25000" i="1" lang="en-US" sz="1800">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 Então a probabilidade de observar os resíduos </a:t>
            </a:r>
            <a:r>
              <a:rPr i="1" lang="en-US" sz="1800">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 y </a:t>
            </a:r>
            <a:r>
              <a:rPr i="1" lang="en-US" sz="1800">
                <a:solidFill>
                  <a:schemeClr val="dk1"/>
                </a:solidFill>
                <a:latin typeface="Calibri"/>
                <a:ea typeface="Calibri"/>
                <a:cs typeface="Calibri"/>
                <a:sym typeface="Calibri"/>
              </a:rPr>
              <a:t>b</a:t>
            </a:r>
            <a:r>
              <a:rPr lang="en-US" sz="1800">
                <a:solidFill>
                  <a:schemeClr val="dk1"/>
                </a:solidFill>
                <a:latin typeface="Calibri"/>
                <a:ea typeface="Calibri"/>
                <a:cs typeface="Calibri"/>
                <a:sym typeface="Calibri"/>
              </a:rPr>
              <a:t> é</a:t>
            </a:r>
            <a:endParaRPr i="1" sz="1800">
              <a:solidFill>
                <a:schemeClr val="dk1"/>
              </a:solidFill>
              <a:latin typeface="Calibri"/>
              <a:ea typeface="Calibri"/>
              <a:cs typeface="Calibri"/>
              <a:sym typeface="Calibri"/>
            </a:endParaRPr>
          </a:p>
        </p:txBody>
      </p:sp>
      <p:pic>
        <p:nvPicPr>
          <p:cNvPr id="255" name="Google Shape;255;p10"/>
          <p:cNvPicPr preferRelativeResize="0"/>
          <p:nvPr/>
        </p:nvPicPr>
        <p:blipFill rotWithShape="1">
          <a:blip r:embed="rId3">
            <a:alphaModFix/>
          </a:blip>
          <a:srcRect b="0" l="0" r="0" t="0"/>
          <a:stretch/>
        </p:blipFill>
        <p:spPr>
          <a:xfrm>
            <a:off x="2743200" y="4002254"/>
            <a:ext cx="3461124" cy="717550"/>
          </a:xfrm>
          <a:prstGeom prst="rect">
            <a:avLst/>
          </a:prstGeom>
          <a:noFill/>
          <a:ln>
            <a:noFill/>
          </a:ln>
        </p:spPr>
      </p:pic>
      <p:sp>
        <p:nvSpPr>
          <p:cNvPr id="256" name="Google Shape;256;p10"/>
          <p:cNvSpPr txBox="1"/>
          <p:nvPr/>
        </p:nvSpPr>
        <p:spPr>
          <a:xfrm>
            <a:off x="152400" y="5943600"/>
            <a:ext cx="42672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Durbin R, Eddy S, Krogh A &amp; Mitchinson G. 1998. </a:t>
            </a:r>
            <a:r>
              <a:rPr b="1" lang="en-US" sz="1400">
                <a:solidFill>
                  <a:schemeClr val="dk1"/>
                </a:solidFill>
                <a:latin typeface="Calibri"/>
                <a:ea typeface="Calibri"/>
                <a:cs typeface="Calibri"/>
                <a:sym typeface="Calibri"/>
              </a:rPr>
              <a:t>Biological Sequence Analysis: probabilistic models of proteins and nucleic acids</a:t>
            </a:r>
            <a:r>
              <a:rPr lang="en-US" sz="1400">
                <a:solidFill>
                  <a:schemeClr val="dk1"/>
                </a:solidFill>
                <a:latin typeface="Calibri"/>
                <a:ea typeface="Calibri"/>
                <a:cs typeface="Calibri"/>
                <a:sym typeface="Calibri"/>
              </a:rPr>
              <a:t>. Cambridge University Press.</a:t>
            </a:r>
            <a:endParaRPr b="1" sz="1400">
              <a:solidFill>
                <a:schemeClr val="dk1"/>
              </a:solidFill>
              <a:latin typeface="Calibri"/>
              <a:ea typeface="Calibri"/>
              <a:cs typeface="Calibri"/>
              <a:sym typeface="Calibri"/>
            </a:endParaRPr>
          </a:p>
        </p:txBody>
      </p:sp>
      <p:sp>
        <p:nvSpPr>
          <p:cNvPr id="257" name="Google Shape;257;p10"/>
          <p:cNvSpPr txBox="1"/>
          <p:nvPr/>
        </p:nvSpPr>
        <p:spPr>
          <a:xfrm>
            <a:off x="4953000" y="5966936"/>
            <a:ext cx="38100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Eddy SA. 2004. </a:t>
            </a:r>
            <a:r>
              <a:rPr b="1" lang="en-US" sz="1400">
                <a:solidFill>
                  <a:schemeClr val="dk1"/>
                </a:solidFill>
                <a:latin typeface="Calibri"/>
                <a:ea typeface="Calibri"/>
                <a:cs typeface="Calibri"/>
                <a:sym typeface="Calibri"/>
              </a:rPr>
              <a:t>Where did the BLOSUM62 alignment score matrix come from?. </a:t>
            </a:r>
            <a:r>
              <a:rPr i="1" lang="en-US" sz="1400">
                <a:solidFill>
                  <a:schemeClr val="dk1"/>
                </a:solidFill>
                <a:latin typeface="Calibri"/>
                <a:ea typeface="Calibri"/>
                <a:cs typeface="Calibri"/>
                <a:sym typeface="Calibri"/>
              </a:rPr>
              <a:t>Nature Biotech. </a:t>
            </a:r>
            <a:r>
              <a:rPr lang="en-US" sz="1400">
                <a:solidFill>
                  <a:schemeClr val="dk1"/>
                </a:solidFill>
                <a:latin typeface="Calibri"/>
                <a:ea typeface="Calibri"/>
                <a:cs typeface="Calibri"/>
                <a:sym typeface="Calibri"/>
              </a:rPr>
              <a:t>22:1035-1036.</a:t>
            </a:r>
            <a:endParaRPr b="1" sz="1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91"/>
          <p:cNvSpPr txBox="1"/>
          <p:nvPr>
            <p:ph type="title"/>
          </p:nvPr>
        </p:nvSpPr>
        <p:spPr>
          <a:xfrm>
            <a:off x="457200" y="228600"/>
            <a:ext cx="8229600"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sz="3200">
                <a:latin typeface="Comic Sans MS"/>
                <a:ea typeface="Comic Sans MS"/>
                <a:cs typeface="Comic Sans MS"/>
                <a:sym typeface="Comic Sans MS"/>
              </a:rPr>
              <a:t>Filtros: mascarando regiões de baixa complexidade</a:t>
            </a:r>
            <a:endParaRPr sz="3200">
              <a:latin typeface="Comic Sans MS"/>
              <a:ea typeface="Comic Sans MS"/>
              <a:cs typeface="Comic Sans MS"/>
              <a:sym typeface="Comic Sans MS"/>
            </a:endParaRPr>
          </a:p>
        </p:txBody>
      </p:sp>
      <p:sp>
        <p:nvSpPr>
          <p:cNvPr id="1080" name="Google Shape;1080;p91"/>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lnSpcReduction="20000"/>
          </a:bodyPr>
          <a:lstStyle/>
          <a:p>
            <a:pPr indent="-454025" lvl="0" marL="454025" rtl="0" algn="l">
              <a:lnSpc>
                <a:spcPct val="90000"/>
              </a:lnSpc>
              <a:spcBef>
                <a:spcPts val="0"/>
              </a:spcBef>
              <a:spcAft>
                <a:spcPts val="0"/>
              </a:spcAft>
              <a:buSzPts val="1620"/>
              <a:buFont typeface="Comic Sans MS"/>
              <a:buNone/>
            </a:pPr>
            <a:r>
              <a:rPr lang="en-US" sz="1800">
                <a:latin typeface="Comic Sans MS"/>
                <a:ea typeface="Comic Sans MS"/>
                <a:cs typeface="Comic Sans MS"/>
                <a:sym typeface="Comic Sans MS"/>
              </a:rPr>
              <a:t>&gt;gi_3914458_sp_Q40375_PRP2_MEDTR REPETITIVE PROLINE-RICH CELL WALL PROTEIN 2 PRECURSOR</a:t>
            </a:r>
            <a:endParaRPr/>
          </a:p>
          <a:p>
            <a:pPr indent="-454025" lvl="0" marL="454025" rtl="0" algn="l">
              <a:lnSpc>
                <a:spcPct val="90000"/>
              </a:lnSpc>
              <a:spcBef>
                <a:spcPts val="2000"/>
              </a:spcBef>
              <a:spcAft>
                <a:spcPts val="0"/>
              </a:spcAft>
              <a:buSzPts val="1620"/>
              <a:buFont typeface="Comic Sans MS"/>
              <a:buNone/>
            </a:pPr>
            <a:r>
              <a:rPr lang="en-US" sz="1800">
                <a:latin typeface="Comic Sans MS"/>
                <a:ea typeface="Comic Sans MS"/>
                <a:cs typeface="Comic Sans MS"/>
                <a:sym typeface="Comic Sans MS"/>
              </a:rPr>
              <a:t>MASSNLLVLLLFALFAIPRGLANYDKPPVYQPPVYKPPVEKPPVYKPPVEKPPVYKPPVEKPPVYKPPVEKPPVYKPPVEKPPVYKPPVEKPPVYKPPVEKPPVYKPPVEKPPVYKPPVEKPPVYKPPVEKPPVYKPPVEKPPVYKPPVEKPPVYKPPVEKPPVYKPPVEKPPVYKPPVEKPPVYKPPVEKPPVYKPPVEKPPVYKPPVEKPPVYKPPVEKPPVYKPPVEKPPIYKPPVEKPPVYKPPVEKPPVYKPPVEKPPIYKPPVEKPPVYKPPVEKPPVYKPPVEKPPVYKPPVEKPPVYKPPVEKPPVYKPPVYKPPVYKPPVEKPPVYKPPVYKPPVEKPPVYKPPVYKPPVEKPPVYGPPHHP</a:t>
            </a:r>
            <a:endParaRPr/>
          </a:p>
          <a:p>
            <a:pPr indent="-454025" lvl="0" marL="454025" rtl="0" algn="l">
              <a:lnSpc>
                <a:spcPct val="90000"/>
              </a:lnSpc>
              <a:spcBef>
                <a:spcPts val="2000"/>
              </a:spcBef>
              <a:spcAft>
                <a:spcPts val="0"/>
              </a:spcAft>
              <a:buSzPts val="1620"/>
              <a:buFont typeface="Calibri"/>
              <a:buNone/>
            </a:pPr>
            <a:r>
              <a:t/>
            </a:r>
            <a:endParaRPr sz="1800">
              <a:latin typeface="Comic Sans MS"/>
              <a:ea typeface="Comic Sans MS"/>
              <a:cs typeface="Comic Sans MS"/>
              <a:sym typeface="Comic Sans MS"/>
            </a:endParaRPr>
          </a:p>
          <a:p>
            <a:pPr indent="-454025" lvl="0" marL="454025" rtl="0" algn="l">
              <a:lnSpc>
                <a:spcPct val="90000"/>
              </a:lnSpc>
              <a:spcBef>
                <a:spcPts val="2000"/>
              </a:spcBef>
              <a:spcAft>
                <a:spcPts val="0"/>
              </a:spcAft>
              <a:buSzPts val="1100"/>
              <a:buFont typeface="Arial"/>
              <a:buNone/>
            </a:pPr>
            <a:r>
              <a:rPr lang="en-US">
                <a:latin typeface="Comic Sans MS"/>
                <a:ea typeface="Comic Sans MS"/>
                <a:cs typeface="Comic Sans MS"/>
                <a:sym typeface="Comic Sans MS"/>
              </a:rPr>
              <a:t>Faça Blastp com a sequência contra a proteína Arabidopsis (</a:t>
            </a:r>
            <a:r>
              <a:rPr lang="en-US">
                <a:latin typeface="Comic Sans MS"/>
                <a:ea typeface="Comic Sans MS"/>
                <a:cs typeface="Comic Sans MS"/>
                <a:sym typeface="Comic Sans MS"/>
              </a:rPr>
              <a:t>con filter on u off)</a:t>
            </a:r>
            <a:endParaRPr/>
          </a:p>
          <a:p>
            <a:pPr indent="-454025" lvl="0" marL="454025" rtl="0" algn="l">
              <a:lnSpc>
                <a:spcPct val="90000"/>
              </a:lnSpc>
              <a:spcBef>
                <a:spcPts val="2000"/>
              </a:spcBef>
              <a:spcAft>
                <a:spcPts val="0"/>
              </a:spcAft>
              <a:buSzPts val="1100"/>
              <a:buFont typeface="Arial"/>
              <a:buNone/>
            </a:pPr>
            <a:r>
              <a:rPr lang="en-US">
                <a:latin typeface="Comic Sans MS"/>
                <a:ea typeface="Comic Sans MS"/>
                <a:cs typeface="Comic Sans MS"/>
                <a:sym typeface="Comic Sans MS"/>
              </a:rPr>
              <a:t>Reveja os resultados</a:t>
            </a:r>
            <a:endParaRPr>
              <a:latin typeface="Comic Sans MS"/>
              <a:ea typeface="Comic Sans MS"/>
              <a:cs typeface="Comic Sans MS"/>
              <a:sym typeface="Comic Sans MS"/>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92"/>
          <p:cNvSpPr txBox="1"/>
          <p:nvPr>
            <p:ph type="title"/>
          </p:nvPr>
        </p:nvSpPr>
        <p:spPr>
          <a:xfrm>
            <a:off x="284163" y="630382"/>
            <a:ext cx="8574087" cy="967840"/>
          </a:xfrm>
          <a:prstGeom prst="rect">
            <a:avLst/>
          </a:prstGeom>
          <a:no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30555"/>
              <a:buFont typeface="Arial"/>
              <a:buNone/>
            </a:pPr>
            <a:r>
              <a:rPr lang="en-US" sz="3600">
                <a:latin typeface="Comic Sans MS"/>
                <a:ea typeface="Comic Sans MS"/>
                <a:cs typeface="Comic Sans MS"/>
                <a:sym typeface="Comic Sans MS"/>
              </a:rPr>
              <a:t>Filtros: mascarando regiões de baixa complexidae</a:t>
            </a:r>
            <a:endParaRPr sz="3600">
              <a:latin typeface="Comic Sans MS"/>
              <a:ea typeface="Comic Sans MS"/>
              <a:cs typeface="Comic Sans MS"/>
              <a:sym typeface="Comic Sans MS"/>
            </a:endParaRPr>
          </a:p>
        </p:txBody>
      </p:sp>
      <p:sp>
        <p:nvSpPr>
          <p:cNvPr id="1086" name="Google Shape;1086;p92"/>
          <p:cNvSpPr txBox="1"/>
          <p:nvPr/>
        </p:nvSpPr>
        <p:spPr>
          <a:xfrm>
            <a:off x="304800" y="1828800"/>
            <a:ext cx="8550300" cy="37866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Essas regiões podem dar valores e muito bons, mas não necessariamente as regiões de consulta e sequência de db estão relacionadas.</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 No entanto, essas regiões podem ser importantes, por exemplo, os dedos de Zn. Para encontrar razões relacionadas: </a:t>
            </a:r>
            <a:endParaRPr sz="2400">
              <a:solidFill>
                <a:schemeClr val="dk1"/>
              </a:solidFill>
              <a:latin typeface="Calibri"/>
              <a:ea typeface="Calibri"/>
              <a:cs typeface="Calibri"/>
              <a:sym typeface="Calibri"/>
            </a:endParaRPr>
          </a:p>
          <a:p>
            <a:pPr indent="-381000" lvl="1" marL="91440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Pesquise com pesquisa de CD, InterProScan ou Pfscan para encontrar os domínios da minha proteína </a:t>
            </a:r>
            <a:endParaRPr sz="2400">
              <a:solidFill>
                <a:schemeClr val="dk1"/>
              </a:solidFill>
              <a:latin typeface="Calibri"/>
              <a:ea typeface="Calibri"/>
              <a:cs typeface="Calibri"/>
              <a:sym typeface="Calibri"/>
            </a:endParaRPr>
          </a:p>
          <a:p>
            <a:pPr indent="-381000" lvl="1" marL="91440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Leia a documentação para o domínio ou razão </a:t>
            </a:r>
            <a:endParaRPr sz="2400">
              <a:solidFill>
                <a:schemeClr val="dk1"/>
              </a:solidFill>
              <a:latin typeface="Calibri"/>
              <a:ea typeface="Calibri"/>
              <a:cs typeface="Calibri"/>
              <a:sym typeface="Calibri"/>
            </a:endParaRPr>
          </a:p>
          <a:p>
            <a:pPr indent="-381000" lvl="1" marL="91440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Refaça o Blast com e sem o filtro</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t/>
            </a:r>
            <a:endParaRPr sz="24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93"/>
          <p:cNvSpPr txBox="1"/>
          <p:nvPr>
            <p:ph type="title"/>
          </p:nvPr>
        </p:nvSpPr>
        <p:spPr>
          <a:xfrm>
            <a:off x="284163" y="630382"/>
            <a:ext cx="8574087" cy="967840"/>
          </a:xfrm>
          <a:prstGeom prst="rect">
            <a:avLst/>
          </a:prstGeom>
          <a:no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30555"/>
              <a:buFont typeface="Arial"/>
              <a:buNone/>
            </a:pPr>
            <a:r>
              <a:rPr lang="en-US" sz="3600">
                <a:latin typeface="Comic Sans MS"/>
                <a:ea typeface="Comic Sans MS"/>
                <a:cs typeface="Comic Sans MS"/>
                <a:sym typeface="Comic Sans MS"/>
              </a:rPr>
              <a:t>Filtros: mascarando regiões de baixa complexidade</a:t>
            </a:r>
            <a:endParaRPr sz="3600">
              <a:latin typeface="Comic Sans MS"/>
              <a:ea typeface="Comic Sans MS"/>
              <a:cs typeface="Comic Sans MS"/>
              <a:sym typeface="Comic Sans MS"/>
            </a:endParaRPr>
          </a:p>
        </p:txBody>
      </p:sp>
      <p:sp>
        <p:nvSpPr>
          <p:cNvPr id="1092" name="Google Shape;1092;p93"/>
          <p:cNvSpPr txBox="1"/>
          <p:nvPr/>
        </p:nvSpPr>
        <p:spPr>
          <a:xfrm>
            <a:off x="0" y="2133600"/>
            <a:ext cx="87789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2400">
                <a:solidFill>
                  <a:schemeClr val="dk1"/>
                </a:solidFill>
                <a:latin typeface="Calibri"/>
                <a:ea typeface="Calibri"/>
                <a:cs typeface="Calibri"/>
                <a:sym typeface="Calibri"/>
              </a:rPr>
              <a:t>Para o DNA: mais complicado porque os bancos de dados estão cheios de sequências ruins ou há muitas repetições no genoma</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 repetições humanas podem ser filtradas</a:t>
            </a:r>
            <a:endParaRPr sz="24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2400">
                <a:solidFill>
                  <a:schemeClr val="dk1"/>
                </a:solidFill>
                <a:latin typeface="Calibri"/>
                <a:ea typeface="Calibri"/>
                <a:cs typeface="Calibri"/>
                <a:sym typeface="Calibri"/>
              </a:rPr>
              <a:t>- Filtrar por consulta entrez </a:t>
            </a:r>
            <a:endParaRPr sz="24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2400">
                <a:solidFill>
                  <a:schemeClr val="dk1"/>
                </a:solidFill>
                <a:latin typeface="Calibri"/>
                <a:ea typeface="Calibri"/>
                <a:cs typeface="Calibri"/>
                <a:sym typeface="Calibri"/>
              </a:rPr>
              <a:t> - Palavra, etc.</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pic>
        <p:nvPicPr>
          <p:cNvPr id="1098" name="Google Shape;1098;p94"/>
          <p:cNvPicPr preferRelativeResize="0"/>
          <p:nvPr/>
        </p:nvPicPr>
        <p:blipFill rotWithShape="1">
          <a:blip r:embed="rId3">
            <a:alphaModFix/>
          </a:blip>
          <a:srcRect b="7729" l="1059" r="5292" t="20094"/>
          <a:stretch/>
        </p:blipFill>
        <p:spPr>
          <a:xfrm>
            <a:off x="344488" y="1660525"/>
            <a:ext cx="8089900" cy="4268788"/>
          </a:xfrm>
          <a:prstGeom prst="rect">
            <a:avLst/>
          </a:prstGeom>
          <a:noFill/>
          <a:ln cap="flat" cmpd="sng" w="25400">
            <a:solidFill>
              <a:schemeClr val="dk1"/>
            </a:solidFill>
            <a:prstDash val="solid"/>
            <a:miter lim="800000"/>
            <a:headEnd len="sm" w="sm" type="none"/>
            <a:tailEnd len="sm" w="sm" type="none"/>
          </a:ln>
        </p:spPr>
      </p:pic>
      <p:sp>
        <p:nvSpPr>
          <p:cNvPr id="1099" name="Google Shape;1099;p94"/>
          <p:cNvSpPr txBox="1"/>
          <p:nvPr>
            <p:ph type="title"/>
          </p:nvPr>
        </p:nvSpPr>
        <p:spPr>
          <a:xfrm>
            <a:off x="1449388" y="0"/>
            <a:ext cx="6418262"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2800"/>
              <a:buFont typeface="Comic Sans MS"/>
              <a:buNone/>
            </a:pPr>
            <a:r>
              <a:rPr b="1" lang="en-US" sz="2800">
                <a:latin typeface="Comic Sans MS"/>
                <a:ea typeface="Comic Sans MS"/>
                <a:cs typeface="Comic Sans MS"/>
                <a:sym typeface="Comic Sans MS"/>
              </a:rPr>
              <a:t>BLAST Output: Gráfico</a:t>
            </a:r>
            <a:endParaRPr/>
          </a:p>
        </p:txBody>
      </p:sp>
      <p:sp>
        <p:nvSpPr>
          <p:cNvPr id="1100" name="Google Shape;1100;p94"/>
          <p:cNvSpPr/>
          <p:nvPr/>
        </p:nvSpPr>
        <p:spPr>
          <a:xfrm>
            <a:off x="5122863" y="4643438"/>
            <a:ext cx="923925" cy="409575"/>
          </a:xfrm>
          <a:prstGeom prst="wedgeRectCallout">
            <a:avLst>
              <a:gd fmla="val -11606" name="adj1"/>
              <a:gd fmla="val -212792"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a:solidFill>
                  <a:schemeClr val="dk2"/>
                </a:solidFill>
                <a:latin typeface="Calibri"/>
                <a:ea typeface="Calibri"/>
                <a:cs typeface="Calibri"/>
                <a:sym typeface="Calibri"/>
              </a:rPr>
              <a:t>mouse</a:t>
            </a:r>
            <a:endParaRPr/>
          </a:p>
        </p:txBody>
      </p:sp>
      <p:sp>
        <p:nvSpPr>
          <p:cNvPr id="1101" name="Google Shape;1101;p94"/>
          <p:cNvSpPr/>
          <p:nvPr/>
        </p:nvSpPr>
        <p:spPr>
          <a:xfrm>
            <a:off x="2882900" y="1411288"/>
            <a:ext cx="2433638" cy="376237"/>
          </a:xfrm>
          <a:prstGeom prst="wedgeRectCallout">
            <a:avLst>
              <a:gd fmla="val -91347" name="adj1"/>
              <a:gd fmla="val 76583" name="adj2"/>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Orde</a:t>
            </a:r>
            <a:r>
              <a:rPr lang="en-US" sz="1800">
                <a:latin typeface="Calibri"/>
                <a:ea typeface="Calibri"/>
                <a:cs typeface="Calibri"/>
                <a:sym typeface="Calibri"/>
              </a:rPr>
              <a:t>m</a:t>
            </a:r>
            <a:r>
              <a:rPr lang="en-US" sz="1800">
                <a:solidFill>
                  <a:srgbClr val="000000"/>
                </a:solidFill>
                <a:latin typeface="Calibri"/>
                <a:ea typeface="Calibri"/>
                <a:cs typeface="Calibri"/>
                <a:sym typeface="Calibri"/>
              </a:rPr>
              <a:t> por </a:t>
            </a:r>
            <a:r>
              <a:rPr lang="en-US" sz="1800">
                <a:latin typeface="Calibri"/>
                <a:ea typeface="Calibri"/>
                <a:cs typeface="Calibri"/>
                <a:sym typeface="Calibri"/>
              </a:rPr>
              <a:t>taxonomia</a:t>
            </a:r>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pic>
        <p:nvPicPr>
          <p:cNvPr id="1107" name="Google Shape;1107;p95"/>
          <p:cNvPicPr preferRelativeResize="0"/>
          <p:nvPr/>
        </p:nvPicPr>
        <p:blipFill rotWithShape="1">
          <a:blip r:embed="rId3">
            <a:alphaModFix/>
          </a:blip>
          <a:srcRect b="6303" l="878" r="2635" t="6302"/>
          <a:stretch/>
        </p:blipFill>
        <p:spPr>
          <a:xfrm>
            <a:off x="762000" y="906463"/>
            <a:ext cx="7856538" cy="5951537"/>
          </a:xfrm>
          <a:prstGeom prst="rect">
            <a:avLst/>
          </a:prstGeom>
          <a:noFill/>
          <a:ln cap="flat" cmpd="sng" w="12700">
            <a:solidFill>
              <a:schemeClr val="dk1"/>
            </a:solidFill>
            <a:prstDash val="solid"/>
            <a:miter lim="800000"/>
            <a:headEnd len="sm" w="sm" type="none"/>
            <a:tailEnd len="sm" w="sm" type="none"/>
          </a:ln>
        </p:spPr>
      </p:pic>
      <p:sp>
        <p:nvSpPr>
          <p:cNvPr id="1108" name="Google Shape;1108;p95"/>
          <p:cNvSpPr txBox="1"/>
          <p:nvPr>
            <p:ph type="title"/>
          </p:nvPr>
        </p:nvSpPr>
        <p:spPr>
          <a:xfrm>
            <a:off x="725488" y="23813"/>
            <a:ext cx="7691437" cy="674687"/>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2800"/>
              <a:buFont typeface="Comic Sans MS"/>
              <a:buNone/>
            </a:pPr>
            <a:r>
              <a:rPr b="1" lang="en-US" sz="2800">
                <a:latin typeface="Comic Sans MS"/>
                <a:ea typeface="Comic Sans MS"/>
                <a:cs typeface="Comic Sans MS"/>
                <a:sym typeface="Comic Sans MS"/>
              </a:rPr>
              <a:t>BLAST Output: </a:t>
            </a:r>
            <a:r>
              <a:rPr b="1" lang="en-US" sz="2800">
                <a:latin typeface="Comic Sans MS"/>
                <a:ea typeface="Comic Sans MS"/>
                <a:cs typeface="Comic Sans MS"/>
                <a:sym typeface="Comic Sans MS"/>
              </a:rPr>
              <a:t>Descrições</a:t>
            </a:r>
            <a:endParaRPr b="1" sz="2800">
              <a:latin typeface="Comic Sans MS"/>
              <a:ea typeface="Comic Sans MS"/>
              <a:cs typeface="Comic Sans MS"/>
              <a:sym typeface="Comic Sans MS"/>
            </a:endParaRPr>
          </a:p>
        </p:txBody>
      </p:sp>
      <p:grpSp>
        <p:nvGrpSpPr>
          <p:cNvPr id="1109" name="Google Shape;1109;p95"/>
          <p:cNvGrpSpPr/>
          <p:nvPr/>
        </p:nvGrpSpPr>
        <p:grpSpPr>
          <a:xfrm>
            <a:off x="682625" y="838200"/>
            <a:ext cx="6292850" cy="4356100"/>
            <a:chOff x="430" y="528"/>
            <a:chExt cx="3964" cy="2744"/>
          </a:xfrm>
        </p:grpSpPr>
        <p:sp>
          <p:nvSpPr>
            <p:cNvPr id="1110" name="Google Shape;1110;p95"/>
            <p:cNvSpPr/>
            <p:nvPr/>
          </p:nvSpPr>
          <p:spPr>
            <a:xfrm>
              <a:off x="430" y="1584"/>
              <a:ext cx="1200" cy="300"/>
            </a:xfrm>
            <a:prstGeom prst="wedgeRectCallout">
              <a:avLst>
                <a:gd fmla="val 9014" name="adj1"/>
                <a:gd fmla="val -265542"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link entrez</a:t>
              </a:r>
              <a:endParaRPr/>
            </a:p>
          </p:txBody>
        </p:sp>
        <p:sp>
          <p:nvSpPr>
            <p:cNvPr id="1111" name="Google Shape;1111;p95"/>
            <p:cNvSpPr/>
            <p:nvPr/>
          </p:nvSpPr>
          <p:spPr>
            <a:xfrm>
              <a:off x="2524" y="528"/>
              <a:ext cx="1802" cy="296"/>
            </a:xfrm>
            <a:prstGeom prst="wedgeRectCallout">
              <a:avLst>
                <a:gd fmla="val -10000" name="adj1"/>
                <a:gd fmla="val -9120"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Ordem por e values</a:t>
              </a:r>
              <a:endParaRPr/>
            </a:p>
          </p:txBody>
        </p:sp>
        <p:sp>
          <p:nvSpPr>
            <p:cNvPr id="1112" name="Google Shape;1112;p95"/>
            <p:cNvSpPr/>
            <p:nvPr/>
          </p:nvSpPr>
          <p:spPr>
            <a:xfrm>
              <a:off x="2880" y="1008"/>
              <a:ext cx="906" cy="296"/>
            </a:xfrm>
            <a:prstGeom prst="wedgeRectCallout">
              <a:avLst>
                <a:gd fmla="val 173287" name="adj1"/>
                <a:gd fmla="val -36148"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4 X 10</a:t>
              </a:r>
              <a:r>
                <a:rPr baseline="30000" lang="en-US" sz="2400">
                  <a:solidFill>
                    <a:schemeClr val="dk1"/>
                  </a:solidFill>
                  <a:latin typeface="Calibri"/>
                  <a:ea typeface="Calibri"/>
                  <a:cs typeface="Calibri"/>
                  <a:sym typeface="Calibri"/>
                </a:rPr>
                <a:t>-56</a:t>
              </a:r>
              <a:endParaRPr sz="2400">
                <a:solidFill>
                  <a:schemeClr val="dk1"/>
                </a:solidFill>
                <a:latin typeface="Calibri"/>
                <a:ea typeface="Calibri"/>
                <a:cs typeface="Calibri"/>
                <a:sym typeface="Calibri"/>
              </a:endParaRPr>
            </a:p>
          </p:txBody>
        </p:sp>
        <p:sp>
          <p:nvSpPr>
            <p:cNvPr id="1113" name="Google Shape;1113;p95"/>
            <p:cNvSpPr/>
            <p:nvPr/>
          </p:nvSpPr>
          <p:spPr>
            <a:xfrm>
              <a:off x="2016" y="2976"/>
              <a:ext cx="2378" cy="296"/>
            </a:xfrm>
            <a:prstGeom prst="wedgeRectCallout">
              <a:avLst>
                <a:gd fmla="val 69681" name="adj1"/>
                <a:gd fmla="val 358106"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Default e value cutoff 10</a:t>
              </a:r>
              <a:endParaRPr/>
            </a:p>
          </p:txBody>
        </p:sp>
        <p:sp>
          <p:nvSpPr>
            <p:cNvPr id="1114" name="Google Shape;1114;p95"/>
            <p:cNvSpPr/>
            <p:nvPr/>
          </p:nvSpPr>
          <p:spPr>
            <a:xfrm>
              <a:off x="3312" y="1920"/>
              <a:ext cx="988" cy="296"/>
            </a:xfrm>
            <a:prstGeom prst="wedgeRectCallout">
              <a:avLst>
                <a:gd fmla="val 146356" name="adj1"/>
                <a:gd fmla="val -333782" name="adj2"/>
              </a:avLst>
            </a:prstGeom>
            <a:solidFill>
              <a:srgbClr val="FFFFCC"/>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LocusLink</a:t>
              </a:r>
              <a:endParaRPr/>
            </a:p>
          </p:txBody>
        </p:sp>
      </p:grpSp>
      <p:grpSp>
        <p:nvGrpSpPr>
          <p:cNvPr id="1115" name="Google Shape;1115;p95"/>
          <p:cNvGrpSpPr/>
          <p:nvPr/>
        </p:nvGrpSpPr>
        <p:grpSpPr>
          <a:xfrm>
            <a:off x="609600" y="2133600"/>
            <a:ext cx="7696200" cy="3657600"/>
            <a:chOff x="384" y="1296"/>
            <a:chExt cx="4848" cy="2208"/>
          </a:xfrm>
        </p:grpSpPr>
        <p:sp>
          <p:nvSpPr>
            <p:cNvPr id="1116" name="Google Shape;1116;p95"/>
            <p:cNvSpPr/>
            <p:nvPr/>
          </p:nvSpPr>
          <p:spPr>
            <a:xfrm>
              <a:off x="384" y="1296"/>
              <a:ext cx="4848" cy="2208"/>
            </a:xfrm>
            <a:prstGeom prst="rect">
              <a:avLst/>
            </a:prstGeom>
            <a:noFill/>
            <a:ln cap="flat" cmpd="sng" w="25400">
              <a:solidFill>
                <a:srgbClr val="FF66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95"/>
            <p:cNvSpPr txBox="1"/>
            <p:nvPr/>
          </p:nvSpPr>
          <p:spPr>
            <a:xfrm>
              <a:off x="3024" y="3264"/>
              <a:ext cx="2190" cy="20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Bacterial mismatch repair proteins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96"/>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t/>
            </a:r>
            <a:endParaRPr/>
          </a:p>
        </p:txBody>
      </p:sp>
      <p:pic>
        <p:nvPicPr>
          <p:cNvPr id="1124" name="Google Shape;1124;p96"/>
          <p:cNvPicPr preferRelativeResize="0"/>
          <p:nvPr/>
        </p:nvPicPr>
        <p:blipFill rotWithShape="1">
          <a:blip r:embed="rId3">
            <a:alphaModFix/>
          </a:blip>
          <a:srcRect b="0" l="0" r="0" t="0"/>
          <a:stretch/>
        </p:blipFill>
        <p:spPr>
          <a:xfrm>
            <a:off x="222250" y="190500"/>
            <a:ext cx="8699500" cy="64770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97"/>
          <p:cNvSpPr txBox="1"/>
          <p:nvPr>
            <p:ph type="title"/>
          </p:nvPr>
        </p:nvSpPr>
        <p:spPr>
          <a:xfrm>
            <a:off x="920750" y="0"/>
            <a:ext cx="7300913"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2800"/>
              <a:buFont typeface="Comic Sans MS"/>
              <a:buNone/>
            </a:pPr>
            <a:r>
              <a:rPr b="1" lang="en-US" sz="2800">
                <a:latin typeface="Comic Sans MS"/>
                <a:ea typeface="Comic Sans MS"/>
                <a:cs typeface="Comic Sans MS"/>
                <a:sym typeface="Comic Sans MS"/>
              </a:rPr>
              <a:t>Salida de BLAST: alineamientos</a:t>
            </a:r>
            <a:endParaRPr/>
          </a:p>
        </p:txBody>
      </p:sp>
      <p:pic>
        <p:nvPicPr>
          <p:cNvPr id="1131" name="Google Shape;1131;p97"/>
          <p:cNvPicPr preferRelativeResize="0"/>
          <p:nvPr/>
        </p:nvPicPr>
        <p:blipFill rotWithShape="1">
          <a:blip r:embed="rId3">
            <a:alphaModFix/>
          </a:blip>
          <a:srcRect b="0" l="0" r="0" t="0"/>
          <a:stretch/>
        </p:blipFill>
        <p:spPr>
          <a:xfrm>
            <a:off x="457200" y="285750"/>
            <a:ext cx="8229600" cy="628650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98"/>
          <p:cNvSpPr txBox="1"/>
          <p:nvPr>
            <p:ph type="title"/>
          </p:nvPr>
        </p:nvSpPr>
        <p:spPr>
          <a:xfrm>
            <a:off x="457200" y="0"/>
            <a:ext cx="8229600" cy="114300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lang="en-US">
                <a:latin typeface="Comic Sans MS"/>
                <a:ea typeface="Comic Sans MS"/>
                <a:cs typeface="Comic Sans MS"/>
                <a:sym typeface="Comic Sans MS"/>
              </a:rPr>
              <a:t>Opções de BLAST</a:t>
            </a:r>
            <a:endParaRPr>
              <a:latin typeface="Comic Sans MS"/>
              <a:ea typeface="Comic Sans MS"/>
              <a:cs typeface="Comic Sans MS"/>
              <a:sym typeface="Comic Sans MS"/>
            </a:endParaRPr>
          </a:p>
        </p:txBody>
      </p:sp>
      <p:sp>
        <p:nvSpPr>
          <p:cNvPr id="1138" name="Google Shape;1138;p98"/>
          <p:cNvSpPr txBox="1"/>
          <p:nvPr>
            <p:ph idx="1" type="body"/>
          </p:nvPr>
        </p:nvSpPr>
        <p:spPr>
          <a:xfrm>
            <a:off x="1360488" y="1143000"/>
            <a:ext cx="6988200" cy="5421300"/>
          </a:xfrm>
          <a:prstGeom prst="rect">
            <a:avLst/>
          </a:prstGeom>
          <a:solidFill>
            <a:schemeClr val="lt1"/>
          </a:solidFill>
          <a:ln>
            <a:noFill/>
          </a:ln>
        </p:spPr>
        <p:txBody>
          <a:bodyPr anchorCtr="0" anchor="t" bIns="45700" lIns="91425" spcFirstLastPara="1" rIns="91425" wrap="square" tIns="45700">
            <a:spAutoFit/>
          </a:bodyPr>
          <a:lstStyle/>
          <a:p>
            <a:pPr indent="-454025" lvl="0" marL="454025" rtl="0" algn="l">
              <a:lnSpc>
                <a:spcPct val="80000"/>
              </a:lnSpc>
              <a:spcBef>
                <a:spcPts val="0"/>
              </a:spcBef>
              <a:spcAft>
                <a:spcPts val="0"/>
              </a:spcAft>
              <a:buSzPts val="2520"/>
              <a:buChar char="🡽"/>
            </a:pPr>
            <a:r>
              <a:rPr lang="en-US" sz="2800">
                <a:latin typeface="Comic Sans MS"/>
                <a:ea typeface="Comic Sans MS"/>
                <a:cs typeface="Comic Sans MS"/>
                <a:sym typeface="Comic Sans MS"/>
              </a:rPr>
              <a:t>Pontuação independente de posição</a:t>
            </a:r>
            <a:endParaRPr sz="2800">
              <a:latin typeface="Comic Sans MS"/>
              <a:ea typeface="Comic Sans MS"/>
              <a:cs typeface="Comic Sans MS"/>
              <a:sym typeface="Comic Sans MS"/>
            </a:endParaRPr>
          </a:p>
          <a:p>
            <a:pPr indent="-457200" lvl="1" marL="914400" rtl="0" algn="l">
              <a:lnSpc>
                <a:spcPct val="80000"/>
              </a:lnSpc>
              <a:spcBef>
                <a:spcPts val="600"/>
              </a:spcBef>
              <a:spcAft>
                <a:spcPts val="0"/>
              </a:spcAft>
              <a:buSzPts val="2160"/>
              <a:buChar char="🡽"/>
            </a:pPr>
            <a:r>
              <a:rPr lang="en-US" sz="2400">
                <a:latin typeface="Comic Sans MS"/>
                <a:ea typeface="Comic Sans MS"/>
                <a:cs typeface="Comic Sans MS"/>
                <a:sym typeface="Comic Sans MS"/>
              </a:rPr>
              <a:t>Standard BLAST</a:t>
            </a:r>
            <a:endParaRPr/>
          </a:p>
          <a:p>
            <a:pPr indent="-346075" lvl="2" marL="1260475" rtl="0" algn="l">
              <a:lnSpc>
                <a:spcPct val="80000"/>
              </a:lnSpc>
              <a:spcBef>
                <a:spcPts val="600"/>
              </a:spcBef>
              <a:spcAft>
                <a:spcPts val="0"/>
              </a:spcAft>
              <a:buSzPts val="1800"/>
              <a:buChar char="🡽"/>
            </a:pPr>
            <a:r>
              <a:rPr lang="en-US">
                <a:latin typeface="Comic Sans MS"/>
                <a:ea typeface="Comic Sans MS"/>
                <a:cs typeface="Comic Sans MS"/>
                <a:sym typeface="Comic Sans MS"/>
              </a:rPr>
              <a:t>tradicional ̈contigous word hit ̈ nucleotídeos, proteínas e traduções</a:t>
            </a:r>
            <a:endParaRPr>
              <a:latin typeface="Comic Sans MS"/>
              <a:ea typeface="Comic Sans MS"/>
              <a:cs typeface="Comic Sans MS"/>
              <a:sym typeface="Comic Sans MS"/>
            </a:endParaRPr>
          </a:p>
          <a:p>
            <a:pPr indent="-457200" lvl="1" marL="914400" rtl="0" algn="l">
              <a:lnSpc>
                <a:spcPct val="80000"/>
              </a:lnSpc>
              <a:spcBef>
                <a:spcPts val="600"/>
              </a:spcBef>
              <a:spcAft>
                <a:spcPts val="0"/>
              </a:spcAft>
              <a:buSzPts val="2160"/>
              <a:buChar char="🡽"/>
            </a:pPr>
            <a:r>
              <a:rPr lang="en-US" sz="2400">
                <a:latin typeface="Comic Sans MS"/>
                <a:ea typeface="Comic Sans MS"/>
                <a:cs typeface="Comic Sans MS"/>
                <a:sym typeface="Comic Sans MS"/>
              </a:rPr>
              <a:t>Megablast</a:t>
            </a:r>
            <a:endParaRPr/>
          </a:p>
          <a:p>
            <a:pPr indent="-346075" lvl="2" marL="1260475" rtl="0" algn="l">
              <a:lnSpc>
                <a:spcPct val="80000"/>
              </a:lnSpc>
              <a:spcBef>
                <a:spcPts val="600"/>
              </a:spcBef>
              <a:spcAft>
                <a:spcPts val="0"/>
              </a:spcAft>
              <a:buSzPts val="1800"/>
              <a:buChar char="🡽"/>
            </a:pPr>
            <a:r>
              <a:rPr lang="en-US" sz="2000">
                <a:latin typeface="Comic Sans MS"/>
                <a:ea typeface="Comic Sans MS"/>
                <a:cs typeface="Comic Sans MS"/>
                <a:sym typeface="Comic Sans MS"/>
              </a:rPr>
              <a:t>P</a:t>
            </a:r>
            <a:r>
              <a:rPr lang="en-US">
                <a:latin typeface="Comic Sans MS"/>
                <a:ea typeface="Comic Sans MS"/>
                <a:cs typeface="Comic Sans MS"/>
                <a:sym typeface="Comic Sans MS"/>
              </a:rPr>
              <a:t>ode</a:t>
            </a:r>
            <a:r>
              <a:rPr lang="en-US" sz="2000">
                <a:latin typeface="Comic Sans MS"/>
                <a:ea typeface="Comic Sans MS"/>
                <a:cs typeface="Comic Sans MS"/>
                <a:sym typeface="Comic Sans MS"/>
              </a:rPr>
              <a:t> usar ¨discontiguous words¨</a:t>
            </a:r>
            <a:endParaRPr/>
          </a:p>
          <a:p>
            <a:pPr indent="-346075" lvl="2" marL="1260475" rtl="0" algn="l">
              <a:lnSpc>
                <a:spcPct val="80000"/>
              </a:lnSpc>
              <a:spcBef>
                <a:spcPts val="600"/>
              </a:spcBef>
              <a:spcAft>
                <a:spcPts val="0"/>
              </a:spcAft>
              <a:buSzPts val="1800"/>
              <a:buChar char="🡽"/>
            </a:pPr>
            <a:r>
              <a:rPr lang="en-US" sz="2000">
                <a:latin typeface="Comic Sans MS"/>
                <a:ea typeface="Comic Sans MS"/>
                <a:cs typeface="Comic Sans MS"/>
                <a:sym typeface="Comic Sans MS"/>
              </a:rPr>
              <a:t>S</a:t>
            </a:r>
            <a:r>
              <a:rPr lang="en-US">
                <a:latin typeface="Comic Sans MS"/>
                <a:ea typeface="Comic Sans MS"/>
                <a:cs typeface="Comic Sans MS"/>
                <a:sym typeface="Comic Sans MS"/>
              </a:rPr>
              <a:t>ó</a:t>
            </a:r>
            <a:r>
              <a:rPr lang="en-US" sz="2000">
                <a:latin typeface="Comic Sans MS"/>
                <a:ea typeface="Comic Sans MS"/>
                <a:cs typeface="Comic Sans MS"/>
                <a:sym typeface="Comic Sans MS"/>
              </a:rPr>
              <a:t> nucleótido</a:t>
            </a:r>
            <a:endParaRPr/>
          </a:p>
          <a:p>
            <a:pPr indent="-346075" lvl="2" marL="1260475" rtl="0" algn="l">
              <a:lnSpc>
                <a:spcPct val="80000"/>
              </a:lnSpc>
              <a:spcBef>
                <a:spcPts val="600"/>
              </a:spcBef>
              <a:spcAft>
                <a:spcPts val="0"/>
              </a:spcAft>
              <a:buSzPts val="1800"/>
              <a:buChar char="🡽"/>
            </a:pPr>
            <a:r>
              <a:rPr lang="en-US">
                <a:latin typeface="Comic Sans MS"/>
                <a:ea typeface="Comic Sans MS"/>
                <a:cs typeface="Comic Sans MS"/>
                <a:sym typeface="Comic Sans MS"/>
              </a:rPr>
              <a:t>Otimizado para conjuntos grandes</a:t>
            </a:r>
            <a:endParaRPr>
              <a:latin typeface="Comic Sans MS"/>
              <a:ea typeface="Comic Sans MS"/>
              <a:cs typeface="Comic Sans MS"/>
              <a:sym typeface="Comic Sans MS"/>
            </a:endParaRPr>
          </a:p>
          <a:p>
            <a:pPr indent="-334644" lvl="2" marL="1260475" rtl="0" algn="l">
              <a:lnSpc>
                <a:spcPct val="80000"/>
              </a:lnSpc>
              <a:spcBef>
                <a:spcPts val="600"/>
              </a:spcBef>
              <a:spcAft>
                <a:spcPts val="0"/>
              </a:spcAft>
              <a:buSzPts val="1620"/>
              <a:buFont typeface="Comic Sans MS"/>
              <a:buChar char="🡽"/>
            </a:pPr>
            <a:r>
              <a:t/>
            </a:r>
            <a:endParaRPr>
              <a:latin typeface="Comic Sans MS"/>
              <a:ea typeface="Comic Sans MS"/>
              <a:cs typeface="Comic Sans MS"/>
              <a:sym typeface="Comic Sans MS"/>
            </a:endParaRPr>
          </a:p>
          <a:p>
            <a:pPr indent="-511175" lvl="0" marL="454025" rtl="0" algn="l">
              <a:lnSpc>
                <a:spcPct val="80000"/>
              </a:lnSpc>
              <a:spcBef>
                <a:spcPts val="0"/>
              </a:spcBef>
              <a:spcAft>
                <a:spcPts val="0"/>
              </a:spcAft>
              <a:buSzPts val="2520"/>
              <a:buChar char="🡽"/>
            </a:pPr>
            <a:r>
              <a:rPr lang="en-US" sz="2800">
                <a:latin typeface="Comic Sans MS"/>
                <a:ea typeface="Comic Sans MS"/>
                <a:cs typeface="Comic Sans MS"/>
                <a:sym typeface="Comic Sans MS"/>
              </a:rPr>
              <a:t>Pontuação independente de posição</a:t>
            </a:r>
            <a:endParaRPr sz="2800">
              <a:solidFill>
                <a:srgbClr val="3366FF"/>
              </a:solidFill>
              <a:latin typeface="Comic Sans MS"/>
              <a:ea typeface="Comic Sans MS"/>
              <a:cs typeface="Comic Sans MS"/>
              <a:sym typeface="Comic Sans MS"/>
            </a:endParaRPr>
          </a:p>
          <a:p>
            <a:pPr indent="-457200" lvl="1" marL="914400" rtl="0" algn="l">
              <a:lnSpc>
                <a:spcPct val="120000"/>
              </a:lnSpc>
              <a:spcBef>
                <a:spcPts val="600"/>
              </a:spcBef>
              <a:spcAft>
                <a:spcPts val="0"/>
              </a:spcAft>
              <a:buSzPts val="2160"/>
              <a:buChar char="🡽"/>
            </a:pPr>
            <a:r>
              <a:rPr lang="en-US" sz="2400">
                <a:solidFill>
                  <a:srgbClr val="0066FF"/>
                </a:solidFill>
                <a:latin typeface="Comic Sans MS"/>
                <a:ea typeface="Comic Sans MS"/>
                <a:cs typeface="Comic Sans MS"/>
                <a:sym typeface="Comic Sans MS"/>
              </a:rPr>
              <a:t>PSI-BLAST</a:t>
            </a:r>
            <a:endParaRPr/>
          </a:p>
          <a:p>
            <a:pPr indent="-346075" lvl="2" marL="1260475" rtl="0" algn="l">
              <a:lnSpc>
                <a:spcPct val="80000"/>
              </a:lnSpc>
              <a:spcBef>
                <a:spcPts val="600"/>
              </a:spcBef>
              <a:spcAft>
                <a:spcPts val="0"/>
              </a:spcAft>
              <a:buSzPts val="1800"/>
              <a:buChar char="🡽"/>
            </a:pPr>
            <a:r>
              <a:rPr lang="en-US">
                <a:solidFill>
                  <a:srgbClr val="0066FF"/>
                </a:solidFill>
                <a:latin typeface="Comic Sans MS"/>
                <a:ea typeface="Comic Sans MS"/>
                <a:cs typeface="Comic Sans MS"/>
                <a:sym typeface="Comic Sans MS"/>
              </a:rPr>
              <a:t>constrói PSSMs automaticamente procure por BDs de proteína com PSSMs</a:t>
            </a:r>
            <a:endParaRPr>
              <a:solidFill>
                <a:srgbClr val="0066FF"/>
              </a:solidFill>
              <a:latin typeface="Comic Sans MS"/>
              <a:ea typeface="Comic Sans MS"/>
              <a:cs typeface="Comic Sans MS"/>
              <a:sym typeface="Comic Sans MS"/>
            </a:endParaRPr>
          </a:p>
          <a:p>
            <a:pPr indent="-457200" lvl="1" marL="914400" rtl="0" algn="l">
              <a:lnSpc>
                <a:spcPct val="80000"/>
              </a:lnSpc>
              <a:spcBef>
                <a:spcPts val="600"/>
              </a:spcBef>
              <a:spcAft>
                <a:spcPts val="0"/>
              </a:spcAft>
              <a:buSzPts val="2160"/>
              <a:buChar char="🡽"/>
            </a:pPr>
            <a:r>
              <a:rPr lang="en-US" sz="2400">
                <a:solidFill>
                  <a:srgbClr val="0066FF"/>
                </a:solidFill>
                <a:latin typeface="Comic Sans MS"/>
                <a:ea typeface="Comic Sans MS"/>
                <a:cs typeface="Comic Sans MS"/>
                <a:sym typeface="Comic Sans MS"/>
              </a:rPr>
              <a:t>RPS BLAST</a:t>
            </a:r>
            <a:endParaRPr/>
          </a:p>
          <a:p>
            <a:pPr indent="-346075" lvl="2" marL="1260475" rtl="0" algn="l">
              <a:lnSpc>
                <a:spcPct val="80000"/>
              </a:lnSpc>
              <a:spcBef>
                <a:spcPts val="600"/>
              </a:spcBef>
              <a:spcAft>
                <a:spcPts val="0"/>
              </a:spcAft>
              <a:buSzPts val="1800"/>
              <a:buChar char="🡽"/>
            </a:pPr>
            <a:r>
              <a:rPr lang="en-US">
                <a:solidFill>
                  <a:srgbClr val="0066FF"/>
                </a:solidFill>
                <a:latin typeface="Comic Sans MS"/>
                <a:ea typeface="Comic Sans MS"/>
                <a:cs typeface="Comic Sans MS"/>
                <a:sym typeface="Comic Sans MS"/>
              </a:rPr>
              <a:t>Encontre um banco de dados PSSMS Base de um banco de dados de domínios preservados</a:t>
            </a:r>
            <a:endParaRPr>
              <a:solidFill>
                <a:srgbClr val="0066FF"/>
              </a:solidFill>
              <a:latin typeface="Comic Sans MS"/>
              <a:ea typeface="Comic Sans MS"/>
              <a:cs typeface="Comic Sans MS"/>
              <a:sym typeface="Comic Sans MS"/>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99"/>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100"/>
              <a:buFont typeface="Arial"/>
              <a:buNone/>
            </a:pPr>
            <a:r>
              <a:rPr b="1" lang="en-US"/>
              <a:t>Seleção de Programa </a:t>
            </a:r>
            <a:r>
              <a:rPr b="1" lang="en-US"/>
              <a:t>BLASTn</a:t>
            </a:r>
            <a:endParaRPr b="1"/>
          </a:p>
        </p:txBody>
      </p:sp>
      <p:pic>
        <p:nvPicPr>
          <p:cNvPr id="1144" name="Google Shape;1144;p99"/>
          <p:cNvPicPr preferRelativeResize="0"/>
          <p:nvPr>
            <p:ph idx="1" type="body"/>
          </p:nvPr>
        </p:nvPicPr>
        <p:blipFill rotWithShape="1">
          <a:blip r:embed="rId3">
            <a:alphaModFix/>
          </a:blip>
          <a:srcRect b="0" l="0" r="0" t="0"/>
          <a:stretch/>
        </p:blipFill>
        <p:spPr>
          <a:xfrm>
            <a:off x="0" y="1785938"/>
            <a:ext cx="9144000" cy="3500437"/>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00"/>
          <p:cNvSpPr txBox="1"/>
          <p:nvPr>
            <p:ph type="title"/>
          </p:nvPr>
        </p:nvSpPr>
        <p:spPr>
          <a:xfrm>
            <a:off x="284163" y="630382"/>
            <a:ext cx="8574087" cy="967840"/>
          </a:xfrm>
          <a:prstGeom prst="rect">
            <a:avLst/>
          </a:prstGeom>
          <a:solidFill>
            <a:srgbClr val="262626">
              <a:alpha val="69803"/>
            </a:srgbClr>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200"/>
              <a:buFont typeface="Corbel"/>
              <a:buNone/>
            </a:pPr>
            <a:r>
              <a:rPr b="1" lang="en-US"/>
              <a:t>Mega BLAST</a:t>
            </a:r>
            <a:endParaRPr/>
          </a:p>
        </p:txBody>
      </p:sp>
      <p:sp>
        <p:nvSpPr>
          <p:cNvPr id="1150" name="Google Shape;1150;p100"/>
          <p:cNvSpPr txBox="1"/>
          <p:nvPr>
            <p:ph idx="1" type="body"/>
          </p:nvPr>
        </p:nvSpPr>
        <p:spPr>
          <a:xfrm>
            <a:off x="1781503" y="2133600"/>
            <a:ext cx="7076747" cy="3992563"/>
          </a:xfrm>
          <a:prstGeom prst="rect">
            <a:avLst/>
          </a:prstGeom>
          <a:noFill/>
          <a:ln>
            <a:noFill/>
          </a:ln>
        </p:spPr>
        <p:txBody>
          <a:bodyPr anchorCtr="0" anchor="t" bIns="45700" lIns="91425" spcFirstLastPara="1" rIns="91425" wrap="square" tIns="45700">
            <a:normAutofit lnSpcReduction="10000"/>
          </a:bodyPr>
          <a:lstStyle/>
          <a:p>
            <a:pPr indent="-454025" lvl="0" marL="454025" rtl="0" algn="l">
              <a:spcBef>
                <a:spcPts val="0"/>
              </a:spcBef>
              <a:spcAft>
                <a:spcPts val="0"/>
              </a:spcAft>
              <a:buSzPts val="2160"/>
              <a:buChar char="🡽"/>
            </a:pPr>
            <a:r>
              <a:rPr lang="en-US"/>
              <a:t>Ele usa um algoritmo para a busca de alinhamento de sequências de nucleotídeos.</a:t>
            </a:r>
            <a:endParaRPr/>
          </a:p>
          <a:p>
            <a:pPr indent="-454025" lvl="0" marL="454025" rtl="0" algn="l">
              <a:spcBef>
                <a:spcPts val="2000"/>
              </a:spcBef>
              <a:spcAft>
                <a:spcPts val="0"/>
              </a:spcAft>
              <a:buSzPts val="2160"/>
              <a:buChar char="🡽"/>
            </a:pPr>
            <a:r>
              <a:rPr lang="en-US"/>
              <a:t>É otimizado para alinhar sequências que divergem ligeiramente como resultado de possíveis erros de sequência ou semelhantes.</a:t>
            </a:r>
            <a:endParaRPr/>
          </a:p>
          <a:p>
            <a:pPr indent="-454025" lvl="0" marL="454025" rtl="0" algn="l">
              <a:spcBef>
                <a:spcPts val="2000"/>
              </a:spcBef>
              <a:spcAft>
                <a:spcPts val="0"/>
              </a:spcAft>
              <a:buSzPts val="2160"/>
              <a:buChar char="🡽"/>
            </a:pPr>
            <a:r>
              <a:rPr lang="en-US"/>
              <a:t>Usa uma largura de palavra maior 10 vezes mais rápido e pode trabalhar com sequências de DNA muito mais longas</a:t>
            </a:r>
            <a:endParaRPr/>
          </a:p>
          <a:p>
            <a:pPr indent="-316865" lvl="0" marL="454025" rtl="0" algn="l">
              <a:spcBef>
                <a:spcPts val="2000"/>
              </a:spcBef>
              <a:spcAft>
                <a:spcPts val="0"/>
              </a:spcAft>
              <a:buSzPts val="216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pectro">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2020-02-28T03:33:59Z</dcterms:created>
  <dc:creator>Diego Mauricio Riaño Pachón</dc:creator>
</cp:coreProperties>
</file>