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0" r:id="rId6"/>
    <p:sldId id="271" r:id="rId7"/>
    <p:sldId id="258" r:id="rId8"/>
    <p:sldId id="259" r:id="rId9"/>
    <p:sldId id="260" r:id="rId10"/>
    <p:sldId id="262" r:id="rId11"/>
    <p:sldId id="263" r:id="rId12"/>
    <p:sldId id="261" r:id="rId13"/>
    <p:sldId id="264" r:id="rId14"/>
    <p:sldId id="265" r:id="rId15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4"/>
  </p:normalViewPr>
  <p:slideViewPr>
    <p:cSldViewPr>
      <p:cViewPr varScale="1">
        <p:scale>
          <a:sx n="105" d="100"/>
          <a:sy n="105" d="100"/>
        </p:scale>
        <p:origin x="1840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8125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593408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171677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58681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68364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19178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6713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68228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569300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477784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12184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AD4A26-65C6-435C-89C0-1D52629F1991}" type="datetimeFigureOut">
              <a:rPr lang="pt-BR" smtClean="0"/>
              <a:t>04/03/2020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0EF851-BB29-4869-A721-B1E7F91CF0D3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102704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9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p/w192llqd7x98g8gg4k7b169w0000gn/T/com.microsoft.Word/WebArchiveCopyPasteTempFiles/extensc3a3o-impc3a9rio-romano.png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file:////var/folders/1p/w192llqd7x98g8gg4k7b169w0000gn/T/com.microsoft.Word/WebArchiveCopyPasteTempFiles/1-a-queda-do-imprio-romano-em-476d-20-638.jpg%3fcb=1426602421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b="1" dirty="0"/>
              <a:t>Família romano-germânica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265511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Fontes do sistema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lei: </a:t>
            </a:r>
            <a:endParaRPr lang="pt-BR" dirty="0"/>
          </a:p>
          <a:p>
            <a:pPr lvl="2"/>
            <a:r>
              <a:rPr lang="pt-BR" dirty="0"/>
              <a:t>hierarquizada (constituição no vértice)</a:t>
            </a:r>
          </a:p>
          <a:p>
            <a:pPr lvl="2"/>
            <a:r>
              <a:rPr lang="pt-BR" dirty="0"/>
              <a:t>ponto de partida para a solução de um problema</a:t>
            </a:r>
          </a:p>
          <a:p>
            <a:pPr lvl="2"/>
            <a:r>
              <a:rPr lang="pt-BR" dirty="0"/>
              <a:t>resultado de uma decisão política, estabelece o quadro normativo </a:t>
            </a:r>
          </a:p>
          <a:p>
            <a:pPr lvl="2"/>
            <a:r>
              <a:rPr lang="pt-BR" dirty="0"/>
              <a:t>prescreve como os indivíduos devem se comportar, e não como um determinado litígio deve ser resolvido</a:t>
            </a:r>
          </a:p>
          <a:p>
            <a:pPr lvl="2"/>
            <a:r>
              <a:rPr lang="pt-BR" dirty="0"/>
              <a:t>os códigos são o ponto de partida do raciocínio dos juristas para descobrir a solução a aplicar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9083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pt-BR" b="1" dirty="0"/>
              <a:t>jurisprudência:</a:t>
            </a:r>
            <a:r>
              <a:rPr lang="pt-BR" dirty="0"/>
              <a:t> formuladas dentro do quadro estabelecido pelo legislador</a:t>
            </a:r>
          </a:p>
          <a:p>
            <a:pPr lvl="2"/>
            <a:r>
              <a:rPr lang="pt-BR" dirty="0"/>
              <a:t>interpretação lógica, gramatical, complementada pelos trabalhos preparatórios. </a:t>
            </a:r>
          </a:p>
          <a:p>
            <a:pPr lvl="2"/>
            <a:r>
              <a:rPr lang="pt-BR" dirty="0"/>
              <a:t>métodos de interpretação que libertam o juiz da lei, sem ignorá-la: </a:t>
            </a:r>
          </a:p>
          <a:p>
            <a:pPr lvl="3"/>
            <a:r>
              <a:rPr lang="pt-BR" dirty="0"/>
              <a:t>interpretar dentro do espírito do nosso tempo, e não do tempo do legislador (p.ex.: o espírito de uma revolução)</a:t>
            </a:r>
          </a:p>
          <a:p>
            <a:pPr lvl="3"/>
            <a:r>
              <a:rPr lang="pt-BR" dirty="0"/>
              <a:t>interpretar a partir de prescrições de caráter geral contidas no ordenamento ou desenvolvidas pela doutrina: bons costumes, consciência do homem honesto</a:t>
            </a:r>
          </a:p>
          <a:p>
            <a:pPr lvl="2"/>
            <a:r>
              <a:rPr lang="pt-BR" dirty="0"/>
              <a:t>interpretação como ato de escolha política</a:t>
            </a:r>
          </a:p>
          <a:p>
            <a:pPr lvl="2"/>
            <a:r>
              <a:rPr lang="pt-BR" dirty="0"/>
              <a:t>estilos de jurisprudência</a:t>
            </a:r>
          </a:p>
          <a:p>
            <a:pPr lvl="3"/>
            <a:r>
              <a:rPr lang="pt-BR" dirty="0"/>
              <a:t>acórdãos formados por votos individuais (STF)</a:t>
            </a:r>
          </a:p>
          <a:p>
            <a:pPr lvl="3"/>
            <a:r>
              <a:rPr lang="pt-BR" dirty="0"/>
              <a:t>decisões coletivas</a:t>
            </a:r>
          </a:p>
          <a:p>
            <a:pPr lvl="4"/>
            <a:r>
              <a:rPr lang="pt-BR" dirty="0"/>
              <a:t>votos concordantes em separado</a:t>
            </a:r>
          </a:p>
          <a:p>
            <a:pPr lvl="4"/>
            <a:r>
              <a:rPr lang="pt-BR" dirty="0"/>
              <a:t>votos dissidentes em separado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41704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princípios gerais: </a:t>
            </a:r>
            <a:endParaRPr lang="pt-BR" dirty="0"/>
          </a:p>
          <a:p>
            <a:pPr lvl="2"/>
            <a:r>
              <a:rPr lang="pt-BR" dirty="0"/>
              <a:t>presentes no texto legal ou no universo legislativo: igualdade entre homem e mulher, igualdade entre filhos havidos dentro e fora do casamento</a:t>
            </a:r>
          </a:p>
          <a:p>
            <a:pPr lvl="2"/>
            <a:r>
              <a:rPr lang="pt-BR" dirty="0"/>
              <a:t>deduzidos de fora da lei : abuso de direito, não agir contra fato próprio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40385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pt-BR" b="1" dirty="0"/>
              <a:t>costume: </a:t>
            </a:r>
            <a:endParaRPr lang="pt-BR" dirty="0"/>
          </a:p>
          <a:p>
            <a:pPr lvl="2"/>
            <a:r>
              <a:rPr lang="pt-BR" dirty="0"/>
              <a:t>serve como complemento para interpretar a lei escrita</a:t>
            </a:r>
          </a:p>
          <a:p>
            <a:pPr lvl="2"/>
            <a:r>
              <a:rPr lang="pt-BR" dirty="0"/>
              <a:t>o costume poderá vincular se, no caso concreto, for demonstrado que determinado tipo de comportamento, dada a sua repetição, criou expectativas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339055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lvl="1"/>
            <a:r>
              <a:rPr lang="pt-BR" b="1" dirty="0"/>
              <a:t>doutrina: </a:t>
            </a:r>
            <a:r>
              <a:rPr lang="pt-BR" dirty="0"/>
              <a:t>em que sentido a doutrina pode ser fonte de direito?</a:t>
            </a:r>
          </a:p>
          <a:p>
            <a:pPr lvl="2"/>
            <a:r>
              <a:rPr lang="pt-BR" dirty="0"/>
              <a:t>interpretação da norma escrita feita por acadêmicos (p.ex.: significado de dano moral)</a:t>
            </a:r>
          </a:p>
          <a:p>
            <a:pPr lvl="2"/>
            <a:r>
              <a:rPr lang="pt-BR" dirty="0"/>
              <a:t>cria instrumento de trabalho para os juristas </a:t>
            </a:r>
          </a:p>
          <a:p>
            <a:pPr lvl="2"/>
            <a:r>
              <a:rPr lang="pt-BR" dirty="0"/>
              <a:t>estilos de doutrina</a:t>
            </a:r>
          </a:p>
          <a:p>
            <a:pPr lvl="3"/>
            <a:r>
              <a:rPr lang="pt-BR" dirty="0"/>
              <a:t>comentários aos códigos </a:t>
            </a:r>
          </a:p>
          <a:p>
            <a:pPr lvl="3"/>
            <a:r>
              <a:rPr lang="pt-BR" dirty="0"/>
              <a:t>manuais e tratados </a:t>
            </a:r>
          </a:p>
          <a:p>
            <a:pPr lvl="2"/>
            <a:r>
              <a:rPr lang="pt-BR" dirty="0"/>
              <a:t>apenas de modo mediato a doutrina é fonte de direito:</a:t>
            </a:r>
          </a:p>
          <a:p>
            <a:pPr lvl="3"/>
            <a:r>
              <a:rPr lang="pt-BR" dirty="0"/>
              <a:t>poder legislativo transforma em lei o que foi elaborado nas universidades</a:t>
            </a:r>
          </a:p>
          <a:p>
            <a:pPr lvl="3"/>
            <a:r>
              <a:rPr lang="pt-BR" dirty="0"/>
              <a:t>poder judiciário interpreta recorrendo a conceitos desenvolvidos nas universidades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973638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DF17544-AB10-2045-AFE0-147ADB6CDC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C536657-4523-C640-9494-BA9727670E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BR" b="1" dirty="0"/>
              <a:t>Ponto de partida: </a:t>
            </a:r>
            <a:r>
              <a:rPr lang="pt-BR" dirty="0"/>
              <a:t>século V. Queda do </a:t>
            </a:r>
            <a:r>
              <a:rPr lang="pt-BR" i="1" dirty="0"/>
              <a:t>Império romano do ocidente</a:t>
            </a:r>
            <a:r>
              <a:rPr lang="pt-BR" dirty="0"/>
              <a:t>, com as invasões de povos germânicos (francos, lombardos, visigodos etc.).</a:t>
            </a:r>
          </a:p>
        </p:txBody>
      </p:sp>
    </p:spTree>
    <p:extLst>
      <p:ext uri="{BB962C8B-B14F-4D97-AF65-F5344CB8AC3E}">
        <p14:creationId xmlns:p14="http://schemas.microsoft.com/office/powerpoint/2010/main" val="4605807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D13C8C8-79DC-B14A-A749-A34FDB103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90B20B-1AE7-7C46-85B2-9EB3E07C1C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199" y="1600201"/>
            <a:ext cx="13941911" cy="5861880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FF8E80D-A20A-2745-BB5A-BD41B305D6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-2" y="-1"/>
            <a:ext cx="15491013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1027" name="Imagem 2" descr="Uma imagem contendo texto, mapa&#10;&#10;Descrição gerada automaticamente">
            <a:extLst>
              <a:ext uri="{FF2B5EF4-FFF2-40B4-BE49-F238E27FC236}">
                <a16:creationId xmlns:a16="http://schemas.microsoft.com/office/drawing/2014/main" id="{A8AE7099-1348-EE41-B9CE-A8E89FB1F61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03426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C2FABD8-5874-7041-806D-499080364B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B4EADAB-DC7B-B44C-8E27-73E2676309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14766118" cy="7209429"/>
          </a:xfrm>
        </p:spPr>
        <p:txBody>
          <a:bodyPr/>
          <a:lstStyle/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sp>
        <p:nvSpPr>
          <p:cNvPr id="4" name="Rectangle 2">
            <a:extLst>
              <a:ext uri="{FF2B5EF4-FFF2-40B4-BE49-F238E27FC236}">
                <a16:creationId xmlns:a16="http://schemas.microsoft.com/office/drawing/2014/main" id="{5904ED29-3A4D-F441-8989-B9D06058C1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1"/>
            <a:ext cx="16406798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pt-BR"/>
          </a:p>
        </p:txBody>
      </p:sp>
      <p:pic>
        <p:nvPicPr>
          <p:cNvPr id="2049" name="Imagem 3" descr="Economia amonetária e natural;&#10;Caça, pesca, saque, pastoreio, agricultura&#10;rudimentar;&#10;Propriedade coletiva da terra;&#10;D...">
            <a:extLst>
              <a:ext uri="{FF2B5EF4-FFF2-40B4-BE49-F238E27FC236}">
                <a16:creationId xmlns:a16="http://schemas.microsoft.com/office/drawing/2014/main" id="{5414DD4C-1B01-1A4E-AC2A-7CEBB0C7C57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r:link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9684568" cy="7269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5596586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CF24666-D686-C242-A202-086CB5CEA7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DECCB08-46FB-3F48-8B0E-0BE0F23BA7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desaparecimento das cidades</a:t>
            </a:r>
          </a:p>
          <a:p>
            <a:pPr lvl="1"/>
            <a:r>
              <a:rPr lang="pt-BR" dirty="0"/>
              <a:t>migração da população para o campo. Em troca de proteção e trabalho, pessoas passam a viver nas terras de nobres e ricos senhores. </a:t>
            </a:r>
          </a:p>
          <a:p>
            <a:pPr lvl="1"/>
            <a:r>
              <a:rPr lang="pt-BR" dirty="0"/>
              <a:t>decadência das atividades econômicas</a:t>
            </a:r>
          </a:p>
          <a:p>
            <a:pPr lvl="1"/>
            <a:r>
              <a:rPr lang="pt-BR" dirty="0"/>
              <a:t>diminuição da circulação de moedas</a:t>
            </a:r>
          </a:p>
          <a:p>
            <a:pPr lvl="0"/>
            <a:r>
              <a:rPr lang="pt-BR" dirty="0"/>
              <a:t>desaparecimento gradual do direito romano. Em seu lugar, o direito consuetudinário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26267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2113BB2-60FD-7743-A4A6-E2065B754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15274732-BC24-B14E-B919-B0008410A4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dirty="0"/>
              <a:t>substituição do ideal de justiça do direito romano de dar a cada um o que lhe pertence pelos ideais</a:t>
            </a:r>
          </a:p>
          <a:p>
            <a:pPr lvl="1"/>
            <a:r>
              <a:rPr lang="pt-BR" dirty="0"/>
              <a:t>de manter a coesão do grupo, assegurando convivência pacífica entre rivais</a:t>
            </a:r>
          </a:p>
          <a:p>
            <a:pPr lvl="1"/>
            <a:r>
              <a:rPr lang="pt-BR" dirty="0"/>
              <a:t>de uma sociedade cristã fundada na fraternidade e caridade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410192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Renascimento do direito romano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pt-BR" b="1" dirty="0"/>
              <a:t>Condições de possibilidade </a:t>
            </a:r>
            <a:r>
              <a:rPr lang="pt-BR" dirty="0"/>
              <a:t>(séc. </a:t>
            </a:r>
            <a:r>
              <a:rPr lang="pt-BR" dirty="0" err="1"/>
              <a:t>XII-XIII</a:t>
            </a:r>
            <a:r>
              <a:rPr lang="pt-BR" dirty="0"/>
              <a:t>, Ocidente europeu)</a:t>
            </a:r>
          </a:p>
          <a:p>
            <a:pPr marL="0" lvl="0" indent="0">
              <a:buNone/>
            </a:pPr>
            <a:r>
              <a:rPr lang="pt-BR" dirty="0"/>
              <a:t>1. expansão do comércio</a:t>
            </a:r>
          </a:p>
          <a:p>
            <a:pPr marL="0" lvl="0" indent="0">
              <a:buNone/>
            </a:pPr>
            <a:r>
              <a:rPr lang="pt-BR" dirty="0"/>
              <a:t>2. crescimento de centros urbanos</a:t>
            </a:r>
          </a:p>
          <a:p>
            <a:pPr marL="0" lvl="0" indent="0">
              <a:buNone/>
            </a:pPr>
            <a:r>
              <a:rPr lang="pt-BR" dirty="0"/>
              <a:t>3. necessidade de segurança jurídica, que inexistia num ambiente em que os processos eram resolvidos mediante apelo ao sobrenatural </a:t>
            </a:r>
          </a:p>
          <a:p>
            <a:pPr marL="0" lvl="0" indent="0">
              <a:buNone/>
            </a:pPr>
            <a:r>
              <a:rPr lang="pt-BR" dirty="0"/>
              <a:t>4. a insuficiência dos costumes tribais dos povos germânicos para novas matérias e para abranger áreas fora de seus domínios territoriais. 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014668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/>
              <a:t>Pilares do sistema romano-germânico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pt-BR" dirty="0"/>
              <a:t>ensino do direito romano em todas as universidades europeias, juntamente com o direito canônico</a:t>
            </a:r>
          </a:p>
          <a:p>
            <a:pPr lvl="2"/>
            <a:r>
              <a:rPr lang="pt-BR" dirty="0"/>
              <a:t>obra da razão</a:t>
            </a:r>
          </a:p>
          <a:p>
            <a:pPr lvl="2"/>
            <a:r>
              <a:rPr lang="pt-BR" dirty="0"/>
              <a:t>vocação universal, não está ligado a nenhuma tradição local</a:t>
            </a:r>
          </a:p>
          <a:p>
            <a:pPr lvl="2"/>
            <a:r>
              <a:rPr lang="pt-BR" dirty="0"/>
              <a:t>o direito é visto como conjunto de normas que prescrevem como os indivíduos devem se comportar e não como um litígio deve ser resolvido</a:t>
            </a:r>
          </a:p>
          <a:p>
            <a:pPr lvl="1"/>
            <a:r>
              <a:rPr lang="pt-BR" dirty="0"/>
              <a:t>direitos germânicos </a:t>
            </a:r>
          </a:p>
          <a:p>
            <a:pPr lvl="2"/>
            <a:r>
              <a:rPr lang="pt-BR" dirty="0"/>
              <a:t>direito consuetudinário: sociedades tradicionais e fechadas</a:t>
            </a:r>
          </a:p>
          <a:p>
            <a:pPr lvl="2"/>
            <a:r>
              <a:rPr lang="pt-BR" dirty="0"/>
              <a:t>espírito comunitário e não individualista</a:t>
            </a:r>
          </a:p>
          <a:p>
            <a:pPr lvl="2"/>
            <a:r>
              <a:rPr lang="pt-BR" dirty="0"/>
              <a:t>relações de família</a:t>
            </a:r>
          </a:p>
          <a:p>
            <a:pPr lvl="2"/>
            <a:r>
              <a:rPr lang="pt-BR" dirty="0"/>
              <a:t>regime de terras</a:t>
            </a:r>
          </a:p>
          <a:p>
            <a:pPr lvl="2"/>
            <a:r>
              <a:rPr lang="pt-BR" dirty="0"/>
              <a:t>sucessões</a:t>
            </a:r>
          </a:p>
        </p:txBody>
      </p:sp>
    </p:spTree>
    <p:extLst>
      <p:ext uri="{BB962C8B-B14F-4D97-AF65-F5344CB8AC3E}">
        <p14:creationId xmlns:p14="http://schemas.microsoft.com/office/powerpoint/2010/main" val="29511785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b="1" dirty="0"/>
              <a:t>Elementos constitutivos do sistema</a:t>
            </a:r>
            <a:endParaRPr lang="pt-BR" dirty="0"/>
          </a:p>
          <a:p>
            <a:pPr lvl="1"/>
            <a:r>
              <a:rPr lang="pt-BR" dirty="0"/>
              <a:t>direito público e direito privado</a:t>
            </a:r>
          </a:p>
          <a:p>
            <a:pPr lvl="2"/>
            <a:r>
              <a:rPr lang="pt-BR" dirty="0"/>
              <a:t>direito público: relação entre poder público e poder privado. Princípio da legalidade</a:t>
            </a:r>
          </a:p>
          <a:p>
            <a:pPr lvl="2"/>
            <a:r>
              <a:rPr lang="pt-BR" dirty="0"/>
              <a:t>direito privado: relação entre particulares. Princípio da liberdade</a:t>
            </a:r>
          </a:p>
          <a:p>
            <a:pPr lvl="1"/>
            <a:r>
              <a:rPr lang="pt-BR" dirty="0"/>
              <a:t>direito material e direito processual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9151223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</TotalTime>
  <Words>631</Words>
  <Application>Microsoft Macintosh PowerPoint</Application>
  <PresentationFormat>Apresentação na tela (4:3)</PresentationFormat>
  <Paragraphs>72</Paragraphs>
  <Slides>14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14</vt:i4>
      </vt:variant>
    </vt:vector>
  </HeadingPairs>
  <TitlesOfParts>
    <vt:vector size="17" baseType="lpstr">
      <vt:lpstr>Arial</vt:lpstr>
      <vt:lpstr>Calibri</vt:lpstr>
      <vt:lpstr>Tema do Office</vt:lpstr>
      <vt:lpstr>Família romano-germânica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Renascimento do direito romano</vt:lpstr>
      <vt:lpstr>Pilares do sistema romano-germânico</vt:lpstr>
      <vt:lpstr>Apresentação do PowerPoint</vt:lpstr>
      <vt:lpstr>Fontes do sistema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Família romano-germânica</dc:title>
  <dc:creator>Geraldo Miniuci</dc:creator>
  <cp:lastModifiedBy>Geraldo Miniuci</cp:lastModifiedBy>
  <cp:revision>11</cp:revision>
  <dcterms:created xsi:type="dcterms:W3CDTF">2019-03-14T14:10:00Z</dcterms:created>
  <dcterms:modified xsi:type="dcterms:W3CDTF">2020-03-04T21:10:03Z</dcterms:modified>
</cp:coreProperties>
</file>