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8" r:id="rId3"/>
    <p:sldId id="290" r:id="rId4"/>
    <p:sldId id="310" r:id="rId5"/>
    <p:sldId id="311" r:id="rId6"/>
    <p:sldId id="316" r:id="rId7"/>
    <p:sldId id="317" r:id="rId8"/>
    <p:sldId id="312" r:id="rId9"/>
    <p:sldId id="321" r:id="rId10"/>
    <p:sldId id="313" r:id="rId11"/>
    <p:sldId id="314" r:id="rId12"/>
    <p:sldId id="300" r:id="rId13"/>
    <p:sldId id="301" r:id="rId14"/>
    <p:sldId id="315" r:id="rId15"/>
    <p:sldId id="285" r:id="rId16"/>
    <p:sldId id="318" r:id="rId17"/>
    <p:sldId id="302" r:id="rId18"/>
    <p:sldId id="322" r:id="rId19"/>
    <p:sldId id="346" r:id="rId20"/>
    <p:sldId id="323" r:id="rId21"/>
    <p:sldId id="325" r:id="rId22"/>
    <p:sldId id="327" r:id="rId23"/>
    <p:sldId id="326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47" r:id="rId43"/>
    <p:sldId id="348" r:id="rId44"/>
    <p:sldId id="349" r:id="rId45"/>
    <p:sldId id="350" r:id="rId46"/>
    <p:sldId id="351" r:id="rId47"/>
    <p:sldId id="352" r:id="rId4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006600"/>
    <a:srgbClr val="CCCCFF"/>
    <a:srgbClr val="FFFF99"/>
    <a:srgbClr val="FFFF66"/>
    <a:srgbClr val="CC0000"/>
    <a:srgbClr val="66FF33"/>
    <a:srgbClr val="FFCCFF"/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3B751B-363F-4390-A30C-91511144D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AE3643-C815-4E89-983F-F764A9B7B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97680D-9F1B-4508-B010-B1BCC6841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20/06/2020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A60187-E581-4F6B-8E06-B37D870DB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40B643-5E68-4852-8333-627EA839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3102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43A701-AAD8-472A-B8B4-4C192D430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81C9736-94A5-4292-B0C9-2854ABB72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476346-0F61-4661-B063-F1FB0E798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20/06/2020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A47CB1-09CC-437E-9515-23055061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D78CB-CD7E-4D3F-B72F-546AF4162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5858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A9682DE-FA2E-48C1-A2A1-BB43B7EDA7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64CFB5D-2708-4B36-B97E-C11D157C8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246BEF-71A2-4B39-9776-9262893ED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20/06/2020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35CBAA-754E-46AF-8895-191B44491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9AA89F-2678-4528-8A11-A4715055D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24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351B1-4121-4072-96C7-9813405AE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8234C1-93F4-4708-887B-E49EF76A7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3529CA-9467-463F-A856-C2565CBD5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20/06/2020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801A27-EA04-471F-B268-76CC0086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9E6A4C-6893-4C35-BF62-0EBF1643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55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CBEC7-CEFD-4654-91C8-A9D293073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DE056D-088E-4C80-BD70-B77364FBF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09DB17-A779-4178-98F2-C8C4BA10A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20/06/2020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262112-6691-481B-8E06-F937C4A4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24ED85-F05E-4E36-977F-DA509DE4E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9583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CF6C1F-9DDA-4671-A785-AF90CA6B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58C0F1-B189-41D4-A8BC-1A8FC26B66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C92F136-CB5D-4250-A015-8871E8882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C7C2D2-0524-4C55-8661-1BDBC792E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20/06/2020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8E58CA1-25DF-4E12-BB1D-9D9118BCF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642E4A-1B98-4446-94C8-2DD5E18F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033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D2200-A702-49FE-BC12-64D5CBB51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407866-A454-4434-8506-57C960697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A260BE-104B-40EA-A18C-59D7C6798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93F1EE-24DD-4089-84B9-FA175721DE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2E72A4C-4414-4F9D-A484-A7BD6EC03B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E9613A6-FDA5-451F-BDCF-D448C2F44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20/06/2020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AC88673-1FF3-4AE9-BA57-13EDA58B9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32D895B-695C-45C3-B5A9-ECF27BE31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52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EE6F4C-FF05-40A4-BBF2-8C4FCD6D3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B60A698-5FE5-45D2-9C76-F1C59E92C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20/06/2020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7D91F05-FCAC-4513-831A-9B39D8F49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CA4DAE0-2ABF-405F-AC07-81C6E84D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154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E62D4B6-1D31-4146-A605-C5EB9FF6A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20/06/2020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01D1332-B049-45FC-BCEC-C83A0F0E4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846E7CB-602C-4ABA-9C91-EACDCD154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90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C3797-3D8B-4FF1-9CE6-6D9F7CE68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3AFBA-4F22-4A14-BD73-FA29688CF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10CFC8D-35EC-4A1F-8DF4-3F7914CD4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0F0FCF5-DCE3-412B-BCA5-7478E01D5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20/06/2020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B2DFA6-3D15-4BDD-BE7C-2E9674C5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396F84-708F-47AF-8B94-4CDE0D3A9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595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958CE1-E1C4-4292-8EB6-03CA9D1D3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6252972-2EF6-4EEF-A551-44DABD8F2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E38C645-1102-4116-8B24-CCF7F8B5B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66CEF3F-EF33-4B18-B652-3A8E6580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20/06/2020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63C2EEB-C3D3-4751-B611-B66C9803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F4DBBAC-F532-451B-A81E-90B52953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7397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4E4E31C-C7EE-492D-9F86-2B31C9B0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FA241A4-5D51-46C0-9E38-99F58DA3B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CB1002-3431-4937-BB3F-DD68376A1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828F1-ACB9-44B5-BB1B-812B6609E2DB}" type="datetimeFigureOut">
              <a:rPr lang="pt-BR" smtClean="0"/>
              <a:t>20/06/2020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DBA772-D0CF-41A6-981C-C794005D4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9C2A30-6DFE-4AA0-975E-B5BE27292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50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63.svg"/><Relationship Id="rId3" Type="http://schemas.openxmlformats.org/officeDocument/2006/relationships/image" Target="../media/image58.svg"/><Relationship Id="rId7" Type="http://schemas.openxmlformats.org/officeDocument/2006/relationships/image" Target="../media/image16.svg"/><Relationship Id="rId12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61.svg"/><Relationship Id="rId5" Type="http://schemas.openxmlformats.org/officeDocument/2006/relationships/image" Target="../media/image59.svg"/><Relationship Id="rId10" Type="http://schemas.openxmlformats.org/officeDocument/2006/relationships/image" Target="../media/image60.png"/><Relationship Id="rId4" Type="http://schemas.openxmlformats.org/officeDocument/2006/relationships/image" Target="../media/image55.png"/><Relationship Id="rId9" Type="http://schemas.openxmlformats.org/officeDocument/2006/relationships/image" Target="../media/image5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63.svg"/><Relationship Id="rId3" Type="http://schemas.openxmlformats.org/officeDocument/2006/relationships/image" Target="../media/image58.svg"/><Relationship Id="rId7" Type="http://schemas.openxmlformats.org/officeDocument/2006/relationships/image" Target="../media/image16.svg"/><Relationship Id="rId12" Type="http://schemas.openxmlformats.org/officeDocument/2006/relationships/image" Target="../media/image62.png"/><Relationship Id="rId17" Type="http://schemas.openxmlformats.org/officeDocument/2006/relationships/image" Target="../media/image65.svg"/><Relationship Id="rId2" Type="http://schemas.openxmlformats.org/officeDocument/2006/relationships/image" Target="../media/image57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61.svg"/><Relationship Id="rId5" Type="http://schemas.openxmlformats.org/officeDocument/2006/relationships/image" Target="../media/image59.svg"/><Relationship Id="rId15" Type="http://schemas.openxmlformats.org/officeDocument/2006/relationships/image" Target="../media/image42.svg"/><Relationship Id="rId10" Type="http://schemas.openxmlformats.org/officeDocument/2006/relationships/image" Target="../media/image60.png"/><Relationship Id="rId4" Type="http://schemas.openxmlformats.org/officeDocument/2006/relationships/image" Target="../media/image55.png"/><Relationship Id="rId9" Type="http://schemas.openxmlformats.org/officeDocument/2006/relationships/image" Target="../media/image54.svg"/><Relationship Id="rId1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63.svg"/><Relationship Id="rId3" Type="http://schemas.openxmlformats.org/officeDocument/2006/relationships/image" Target="../media/image58.svg"/><Relationship Id="rId7" Type="http://schemas.openxmlformats.org/officeDocument/2006/relationships/image" Target="../media/image16.svg"/><Relationship Id="rId12" Type="http://schemas.openxmlformats.org/officeDocument/2006/relationships/image" Target="../media/image62.png"/><Relationship Id="rId17" Type="http://schemas.openxmlformats.org/officeDocument/2006/relationships/image" Target="../media/image66.svg"/><Relationship Id="rId2" Type="http://schemas.openxmlformats.org/officeDocument/2006/relationships/image" Target="../media/image57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61.svg"/><Relationship Id="rId5" Type="http://schemas.openxmlformats.org/officeDocument/2006/relationships/image" Target="../media/image59.svg"/><Relationship Id="rId15" Type="http://schemas.openxmlformats.org/officeDocument/2006/relationships/image" Target="../media/image42.svg"/><Relationship Id="rId10" Type="http://schemas.openxmlformats.org/officeDocument/2006/relationships/image" Target="../media/image60.png"/><Relationship Id="rId4" Type="http://schemas.openxmlformats.org/officeDocument/2006/relationships/image" Target="../media/image55.png"/><Relationship Id="rId9" Type="http://schemas.openxmlformats.org/officeDocument/2006/relationships/image" Target="../media/image54.svg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35.png"/><Relationship Id="rId39" Type="http://schemas.openxmlformats.org/officeDocument/2006/relationships/image" Target="../media/image28.svg"/><Relationship Id="rId3" Type="http://schemas.openxmlformats.org/officeDocument/2006/relationships/image" Target="../media/image2.svg"/><Relationship Id="rId21" Type="http://schemas.openxmlformats.org/officeDocument/2006/relationships/image" Target="../media/image30.svg"/><Relationship Id="rId34" Type="http://schemas.openxmlformats.org/officeDocument/2006/relationships/image" Target="../media/image23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34.svg"/><Relationship Id="rId33" Type="http://schemas.openxmlformats.org/officeDocument/2006/relationships/image" Target="../media/image22.svg"/><Relationship Id="rId38" Type="http://schemas.openxmlformats.org/officeDocument/2006/relationships/image" Target="../media/image27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29.png"/><Relationship Id="rId29" Type="http://schemas.openxmlformats.org/officeDocument/2006/relationships/image" Target="../media/image3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33.png"/><Relationship Id="rId32" Type="http://schemas.openxmlformats.org/officeDocument/2006/relationships/image" Target="../media/image21.png"/><Relationship Id="rId37" Type="http://schemas.openxmlformats.org/officeDocument/2006/relationships/image" Target="../media/image4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32.svg"/><Relationship Id="rId28" Type="http://schemas.openxmlformats.org/officeDocument/2006/relationships/image" Target="../media/image37.png"/><Relationship Id="rId36" Type="http://schemas.openxmlformats.org/officeDocument/2006/relationships/image" Target="../media/image25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20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31.png"/><Relationship Id="rId27" Type="http://schemas.openxmlformats.org/officeDocument/2006/relationships/image" Target="../media/image36.svg"/><Relationship Id="rId30" Type="http://schemas.openxmlformats.org/officeDocument/2006/relationships/image" Target="../media/image19.png"/><Relationship Id="rId35" Type="http://schemas.openxmlformats.org/officeDocument/2006/relationships/image" Target="../media/image3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35.png"/><Relationship Id="rId39" Type="http://schemas.openxmlformats.org/officeDocument/2006/relationships/image" Target="../media/image39.svg"/><Relationship Id="rId3" Type="http://schemas.openxmlformats.org/officeDocument/2006/relationships/image" Target="../media/image2.svg"/><Relationship Id="rId21" Type="http://schemas.openxmlformats.org/officeDocument/2006/relationships/image" Target="../media/image30.svg"/><Relationship Id="rId34" Type="http://schemas.openxmlformats.org/officeDocument/2006/relationships/image" Target="../media/image19.png"/><Relationship Id="rId42" Type="http://schemas.openxmlformats.org/officeDocument/2006/relationships/image" Target="../media/image27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34.svg"/><Relationship Id="rId33" Type="http://schemas.openxmlformats.org/officeDocument/2006/relationships/image" Target="../media/image44.svg"/><Relationship Id="rId38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29.png"/><Relationship Id="rId29" Type="http://schemas.openxmlformats.org/officeDocument/2006/relationships/image" Target="../media/image38.svg"/><Relationship Id="rId41" Type="http://schemas.openxmlformats.org/officeDocument/2006/relationships/image" Target="../media/image4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33.png"/><Relationship Id="rId32" Type="http://schemas.openxmlformats.org/officeDocument/2006/relationships/image" Target="../media/image43.png"/><Relationship Id="rId37" Type="http://schemas.openxmlformats.org/officeDocument/2006/relationships/image" Target="../media/image22.svg"/><Relationship Id="rId40" Type="http://schemas.openxmlformats.org/officeDocument/2006/relationships/image" Target="../media/image25.png"/><Relationship Id="rId45" Type="http://schemas.openxmlformats.org/officeDocument/2006/relationships/image" Target="../media/image46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32.svg"/><Relationship Id="rId28" Type="http://schemas.openxmlformats.org/officeDocument/2006/relationships/image" Target="../media/image37.png"/><Relationship Id="rId36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42.svg"/><Relationship Id="rId44" Type="http://schemas.openxmlformats.org/officeDocument/2006/relationships/image" Target="../media/image45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31.png"/><Relationship Id="rId27" Type="http://schemas.openxmlformats.org/officeDocument/2006/relationships/image" Target="../media/image36.svg"/><Relationship Id="rId30" Type="http://schemas.openxmlformats.org/officeDocument/2006/relationships/image" Target="../media/image41.png"/><Relationship Id="rId35" Type="http://schemas.openxmlformats.org/officeDocument/2006/relationships/image" Target="../media/image20.svg"/><Relationship Id="rId43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5.png"/><Relationship Id="rId26" Type="http://schemas.openxmlformats.org/officeDocument/2006/relationships/image" Target="../media/image33.png"/><Relationship Id="rId39" Type="http://schemas.openxmlformats.org/officeDocument/2006/relationships/image" Target="../media/image20.svg"/><Relationship Id="rId3" Type="http://schemas.openxmlformats.org/officeDocument/2006/relationships/image" Target="../media/image48.svg"/><Relationship Id="rId21" Type="http://schemas.openxmlformats.org/officeDocument/2006/relationships/image" Target="../media/image18.svg"/><Relationship Id="rId34" Type="http://schemas.openxmlformats.org/officeDocument/2006/relationships/image" Target="../media/image45.png"/><Relationship Id="rId42" Type="http://schemas.openxmlformats.org/officeDocument/2006/relationships/image" Target="../media/image23.png"/><Relationship Id="rId47" Type="http://schemas.openxmlformats.org/officeDocument/2006/relationships/image" Target="../media/image28.svg"/><Relationship Id="rId50" Type="http://schemas.openxmlformats.org/officeDocument/2006/relationships/image" Target="../media/image51.pn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5" Type="http://schemas.openxmlformats.org/officeDocument/2006/relationships/image" Target="../media/image32.svg"/><Relationship Id="rId33" Type="http://schemas.openxmlformats.org/officeDocument/2006/relationships/image" Target="../media/image42.svg"/><Relationship Id="rId38" Type="http://schemas.openxmlformats.org/officeDocument/2006/relationships/image" Target="../media/image19.png"/><Relationship Id="rId46" Type="http://schemas.openxmlformats.org/officeDocument/2006/relationships/image" Target="../media/image27.png"/><Relationship Id="rId2" Type="http://schemas.openxmlformats.org/officeDocument/2006/relationships/image" Target="../media/image47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36.svg"/><Relationship Id="rId41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24" Type="http://schemas.openxmlformats.org/officeDocument/2006/relationships/image" Target="../media/image31.png"/><Relationship Id="rId32" Type="http://schemas.openxmlformats.org/officeDocument/2006/relationships/image" Target="../media/image41.png"/><Relationship Id="rId37" Type="http://schemas.openxmlformats.org/officeDocument/2006/relationships/image" Target="../media/image44.svg"/><Relationship Id="rId40" Type="http://schemas.openxmlformats.org/officeDocument/2006/relationships/image" Target="../media/image21.png"/><Relationship Id="rId45" Type="http://schemas.openxmlformats.org/officeDocument/2006/relationships/image" Target="../media/image40.sv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23" Type="http://schemas.openxmlformats.org/officeDocument/2006/relationships/image" Target="../media/image30.sv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49" Type="http://schemas.openxmlformats.org/officeDocument/2006/relationships/image" Target="../media/image50.svg"/><Relationship Id="rId10" Type="http://schemas.openxmlformats.org/officeDocument/2006/relationships/image" Target="../media/image7.png"/><Relationship Id="rId19" Type="http://schemas.openxmlformats.org/officeDocument/2006/relationships/image" Target="../media/image16.svg"/><Relationship Id="rId31" Type="http://schemas.openxmlformats.org/officeDocument/2006/relationships/image" Target="../media/image38.svg"/><Relationship Id="rId44" Type="http://schemas.openxmlformats.org/officeDocument/2006/relationships/image" Target="../media/image25.pn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Relationship Id="rId22" Type="http://schemas.openxmlformats.org/officeDocument/2006/relationships/image" Target="../media/image29.png"/><Relationship Id="rId27" Type="http://schemas.openxmlformats.org/officeDocument/2006/relationships/image" Target="../media/image34.svg"/><Relationship Id="rId30" Type="http://schemas.openxmlformats.org/officeDocument/2006/relationships/image" Target="../media/image37.png"/><Relationship Id="rId35" Type="http://schemas.openxmlformats.org/officeDocument/2006/relationships/image" Target="../media/image46.svg"/><Relationship Id="rId43" Type="http://schemas.openxmlformats.org/officeDocument/2006/relationships/image" Target="../media/image39.svg"/><Relationship Id="rId48" Type="http://schemas.openxmlformats.org/officeDocument/2006/relationships/image" Target="../media/image49.png"/><Relationship Id="rId8" Type="http://schemas.openxmlformats.org/officeDocument/2006/relationships/image" Target="../media/image5.png"/><Relationship Id="rId51" Type="http://schemas.openxmlformats.org/officeDocument/2006/relationships/image" Target="../media/image5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41.png"/><Relationship Id="rId39" Type="http://schemas.openxmlformats.org/officeDocument/2006/relationships/image" Target="../media/image54.svg"/><Relationship Id="rId3" Type="http://schemas.openxmlformats.org/officeDocument/2006/relationships/image" Target="../media/image2.svg"/><Relationship Id="rId21" Type="http://schemas.openxmlformats.org/officeDocument/2006/relationships/image" Target="../media/image30.svg"/><Relationship Id="rId34" Type="http://schemas.openxmlformats.org/officeDocument/2006/relationships/image" Target="../media/image25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38.svg"/><Relationship Id="rId33" Type="http://schemas.openxmlformats.org/officeDocument/2006/relationships/image" Target="../media/image39.svg"/><Relationship Id="rId38" Type="http://schemas.openxmlformats.org/officeDocument/2006/relationships/image" Target="../media/image53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29.png"/><Relationship Id="rId29" Type="http://schemas.openxmlformats.org/officeDocument/2006/relationships/image" Target="../media/image20.svg"/><Relationship Id="rId41" Type="http://schemas.openxmlformats.org/officeDocument/2006/relationships/image" Target="../media/image5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37.png"/><Relationship Id="rId32" Type="http://schemas.openxmlformats.org/officeDocument/2006/relationships/image" Target="../media/image23.png"/><Relationship Id="rId37" Type="http://schemas.openxmlformats.org/officeDocument/2006/relationships/image" Target="../media/image28.svg"/><Relationship Id="rId40" Type="http://schemas.openxmlformats.org/officeDocument/2006/relationships/image" Target="../media/image55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34.svg"/><Relationship Id="rId28" Type="http://schemas.openxmlformats.org/officeDocument/2006/relationships/image" Target="../media/image19.png"/><Relationship Id="rId36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22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33.png"/><Relationship Id="rId27" Type="http://schemas.openxmlformats.org/officeDocument/2006/relationships/image" Target="../media/image42.svg"/><Relationship Id="rId30" Type="http://schemas.openxmlformats.org/officeDocument/2006/relationships/image" Target="../media/image21.png"/><Relationship Id="rId35" Type="http://schemas.openxmlformats.org/officeDocument/2006/relationships/image" Target="../media/image4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63.svg"/><Relationship Id="rId3" Type="http://schemas.openxmlformats.org/officeDocument/2006/relationships/image" Target="../media/image58.svg"/><Relationship Id="rId7" Type="http://schemas.openxmlformats.org/officeDocument/2006/relationships/image" Target="../media/image16.svg"/><Relationship Id="rId12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61.svg"/><Relationship Id="rId5" Type="http://schemas.openxmlformats.org/officeDocument/2006/relationships/image" Target="../media/image59.svg"/><Relationship Id="rId10" Type="http://schemas.openxmlformats.org/officeDocument/2006/relationships/image" Target="../media/image60.png"/><Relationship Id="rId4" Type="http://schemas.openxmlformats.org/officeDocument/2006/relationships/image" Target="../media/image55.png"/><Relationship Id="rId9" Type="http://schemas.openxmlformats.org/officeDocument/2006/relationships/image" Target="../media/image5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073F516-40CE-4AE4-98D3-66B975461921}"/>
              </a:ext>
            </a:extLst>
          </p:cNvPr>
          <p:cNvSpPr txBox="1"/>
          <p:nvPr/>
        </p:nvSpPr>
        <p:spPr>
          <a:xfrm>
            <a:off x="1652793" y="1335984"/>
            <a:ext cx="8886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Mercado de Capitais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D654DBE-DF0D-4029-B517-BC3C836A2200}"/>
              </a:ext>
            </a:extLst>
          </p:cNvPr>
          <p:cNvSpPr txBox="1"/>
          <p:nvPr/>
        </p:nvSpPr>
        <p:spPr>
          <a:xfrm>
            <a:off x="1477616" y="2768688"/>
            <a:ext cx="923676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2060"/>
                </a:solidFill>
              </a:rPr>
              <a:t>Governança Corporativa e o NDGC</a:t>
            </a:r>
          </a:p>
          <a:p>
            <a:pPr algn="ctr"/>
            <a:endParaRPr lang="pt-BR" sz="4800" dirty="0">
              <a:solidFill>
                <a:srgbClr val="002060"/>
              </a:solidFill>
            </a:endParaRPr>
          </a:p>
          <a:p>
            <a:pPr algn="ctr"/>
            <a:r>
              <a:rPr lang="pt-BR" sz="2400" dirty="0"/>
              <a:t>Prof. Dr. Tabajara Pimenta Junior</a:t>
            </a:r>
          </a:p>
          <a:p>
            <a:pPr algn="ctr"/>
            <a:r>
              <a:rPr lang="pt-BR" sz="2400" dirty="0"/>
              <a:t>FEA-RP/USP</a:t>
            </a:r>
          </a:p>
        </p:txBody>
      </p:sp>
    </p:spTree>
    <p:extLst>
      <p:ext uri="{BB962C8B-B14F-4D97-AF65-F5344CB8AC3E}">
        <p14:creationId xmlns:p14="http://schemas.microsoft.com/office/powerpoint/2010/main" val="2367529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276A3411-4B3A-45A1-8671-040F411FBCD9}"/>
              </a:ext>
            </a:extLst>
          </p:cNvPr>
          <p:cNvSpPr/>
          <p:nvPr/>
        </p:nvSpPr>
        <p:spPr>
          <a:xfrm>
            <a:off x="8291607" y="1845481"/>
            <a:ext cx="36697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A empresa prosperou</a:t>
            </a:r>
          </a:p>
          <a:p>
            <a:endParaRPr lang="pt-BR" sz="2400" dirty="0"/>
          </a:p>
          <a:p>
            <a:r>
              <a:rPr lang="pt-BR" sz="2400" dirty="0"/>
              <a:t>Distribuir participação (ações ou quotas).</a:t>
            </a:r>
          </a:p>
          <a:p>
            <a:endParaRPr lang="pt-BR" sz="2400" dirty="0"/>
          </a:p>
          <a:p>
            <a:r>
              <a:rPr lang="pt-BR" sz="2400" dirty="0"/>
              <a:t>Muitos sócios.</a:t>
            </a:r>
          </a:p>
          <a:p>
            <a:endParaRPr lang="pt-BR" sz="2400" dirty="0"/>
          </a:p>
          <a:p>
            <a:r>
              <a:rPr lang="pt-BR" sz="2400" dirty="0">
                <a:solidFill>
                  <a:srgbClr val="0070C0"/>
                </a:solidFill>
              </a:rPr>
              <a:t>Assembleias de cotistas ou acionistas!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3759DB29-4277-402E-87D7-36AB92BF9A2B}"/>
              </a:ext>
            </a:extLst>
          </p:cNvPr>
          <p:cNvCxnSpPr>
            <a:cxnSpLocks/>
          </p:cNvCxnSpPr>
          <p:nvPr/>
        </p:nvCxnSpPr>
        <p:spPr>
          <a:xfrm>
            <a:off x="7858539" y="478422"/>
            <a:ext cx="0" cy="58097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Agrupar 1">
            <a:extLst>
              <a:ext uri="{FF2B5EF4-FFF2-40B4-BE49-F238E27FC236}">
                <a16:creationId xmlns:a16="http://schemas.microsoft.com/office/drawing/2014/main" id="{2270F90B-0AB2-49BE-AB97-E67C6AE21AED}"/>
              </a:ext>
            </a:extLst>
          </p:cNvPr>
          <p:cNvGrpSpPr/>
          <p:nvPr/>
        </p:nvGrpSpPr>
        <p:grpSpPr>
          <a:xfrm>
            <a:off x="1399387" y="1121950"/>
            <a:ext cx="4884344" cy="4850156"/>
            <a:chOff x="1399387" y="1121950"/>
            <a:chExt cx="4884344" cy="4850156"/>
          </a:xfrm>
        </p:grpSpPr>
        <p:pic>
          <p:nvPicPr>
            <p:cNvPr id="35" name="Gráfico 34" descr="Produção">
              <a:extLst>
                <a:ext uri="{FF2B5EF4-FFF2-40B4-BE49-F238E27FC236}">
                  <a16:creationId xmlns:a16="http://schemas.microsoft.com/office/drawing/2014/main" id="{FCEB398E-7411-4380-83EF-5583AA297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5747" y="1583615"/>
              <a:ext cx="3273286" cy="2948159"/>
            </a:xfrm>
            <a:prstGeom prst="rect">
              <a:avLst/>
            </a:prstGeom>
          </p:spPr>
        </p:pic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FFA3EAB1-B0AE-46F2-B417-E4F2BB4B79C1}"/>
                </a:ext>
              </a:extLst>
            </p:cNvPr>
            <p:cNvSpPr txBox="1"/>
            <p:nvPr/>
          </p:nvSpPr>
          <p:spPr>
            <a:xfrm>
              <a:off x="4059843" y="5510441"/>
              <a:ext cx="14888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Sócios</a:t>
              </a:r>
            </a:p>
          </p:txBody>
        </p:sp>
        <p:grpSp>
          <p:nvGrpSpPr>
            <p:cNvPr id="29" name="Agrupar 28">
              <a:extLst>
                <a:ext uri="{FF2B5EF4-FFF2-40B4-BE49-F238E27FC236}">
                  <a16:creationId xmlns:a16="http://schemas.microsoft.com/office/drawing/2014/main" id="{8EEB3451-3359-4D77-9320-4F0ED1D2D6DB}"/>
                </a:ext>
              </a:extLst>
            </p:cNvPr>
            <p:cNvGrpSpPr/>
            <p:nvPr/>
          </p:nvGrpSpPr>
          <p:grpSpPr>
            <a:xfrm>
              <a:off x="1399387" y="2270483"/>
              <a:ext cx="1146498" cy="1312863"/>
              <a:chOff x="2979539" y="1601077"/>
              <a:chExt cx="1146498" cy="1312863"/>
            </a:xfrm>
          </p:grpSpPr>
          <p:grpSp>
            <p:nvGrpSpPr>
              <p:cNvPr id="30" name="Agrupar 29">
                <a:extLst>
                  <a:ext uri="{FF2B5EF4-FFF2-40B4-BE49-F238E27FC236}">
                    <a16:creationId xmlns:a16="http://schemas.microsoft.com/office/drawing/2014/main" id="{4243FC69-1CD4-42DC-BA91-71A3946FBC22}"/>
                  </a:ext>
                </a:extLst>
              </p:cNvPr>
              <p:cNvGrpSpPr/>
              <p:nvPr/>
            </p:nvGrpSpPr>
            <p:grpSpPr>
              <a:xfrm>
                <a:off x="2979539" y="1601077"/>
                <a:ext cx="1146498" cy="1175329"/>
                <a:chOff x="1733700" y="167029"/>
                <a:chExt cx="1146498" cy="1175329"/>
              </a:xfrm>
            </p:grpSpPr>
            <p:sp>
              <p:nvSpPr>
                <p:cNvPr id="32" name="Elipse 31">
                  <a:extLst>
                    <a:ext uri="{FF2B5EF4-FFF2-40B4-BE49-F238E27FC236}">
                      <a16:creationId xmlns:a16="http://schemas.microsoft.com/office/drawing/2014/main" id="{22E4B9D5-398C-4A6B-9A4D-B913F0B1850E}"/>
                    </a:ext>
                  </a:extLst>
                </p:cNvPr>
                <p:cNvSpPr/>
                <p:nvPr/>
              </p:nvSpPr>
              <p:spPr>
                <a:xfrm>
                  <a:off x="1733700" y="167029"/>
                  <a:ext cx="1146498" cy="1175329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pic>
              <p:nvPicPr>
                <p:cNvPr id="33" name="Gráfico 32" descr="Menino estudante">
                  <a:extLst>
                    <a:ext uri="{FF2B5EF4-FFF2-40B4-BE49-F238E27FC236}">
                      <a16:creationId xmlns:a16="http://schemas.microsoft.com/office/drawing/2014/main" id="{3D4FDE31-CAA3-4445-88B8-C1DFC85EE2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96316" y="344060"/>
                  <a:ext cx="821267" cy="821267"/>
                </a:xfrm>
                <a:prstGeom prst="rect">
                  <a:avLst/>
                </a:prstGeom>
              </p:spPr>
            </p:pic>
          </p:grpSp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FD7F91D9-95CE-4952-ACEE-DAE86FA3D36C}"/>
                  </a:ext>
                </a:extLst>
              </p:cNvPr>
              <p:cNvSpPr txBox="1"/>
              <p:nvPr/>
            </p:nvSpPr>
            <p:spPr>
              <a:xfrm>
                <a:off x="3033260" y="2513830"/>
                <a:ext cx="1026558" cy="400110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b="1" dirty="0"/>
                  <a:t>Gestor</a:t>
                </a:r>
              </a:p>
            </p:txBody>
          </p:sp>
        </p:grpSp>
        <p:grpSp>
          <p:nvGrpSpPr>
            <p:cNvPr id="40" name="Agrupar 39">
              <a:extLst>
                <a:ext uri="{FF2B5EF4-FFF2-40B4-BE49-F238E27FC236}">
                  <a16:creationId xmlns:a16="http://schemas.microsoft.com/office/drawing/2014/main" id="{B8D37CF0-6419-481D-89B3-19C516A0DB46}"/>
                </a:ext>
              </a:extLst>
            </p:cNvPr>
            <p:cNvGrpSpPr/>
            <p:nvPr/>
          </p:nvGrpSpPr>
          <p:grpSpPr>
            <a:xfrm>
              <a:off x="3313250" y="4551834"/>
              <a:ext cx="2970481" cy="794957"/>
              <a:chOff x="2120624" y="4435047"/>
              <a:chExt cx="2970481" cy="794957"/>
            </a:xfrm>
          </p:grpSpPr>
          <p:pic>
            <p:nvPicPr>
              <p:cNvPr id="11" name="Gráfico 10" descr="Homem">
                <a:extLst>
                  <a:ext uri="{FF2B5EF4-FFF2-40B4-BE49-F238E27FC236}">
                    <a16:creationId xmlns:a16="http://schemas.microsoft.com/office/drawing/2014/main" id="{2EE5DCC6-38A7-42B0-B52B-9BF6239D3E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565402" y="4456943"/>
                <a:ext cx="746593" cy="746593"/>
              </a:xfrm>
              <a:prstGeom prst="rect">
                <a:avLst/>
              </a:prstGeom>
            </p:spPr>
          </p:pic>
          <p:pic>
            <p:nvPicPr>
              <p:cNvPr id="28" name="Gráfico 27" descr="Homem">
                <a:extLst>
                  <a:ext uri="{FF2B5EF4-FFF2-40B4-BE49-F238E27FC236}">
                    <a16:creationId xmlns:a16="http://schemas.microsoft.com/office/drawing/2014/main" id="{67C720C1-D33A-4A14-AB91-0A99B21F22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120624" y="4483411"/>
                <a:ext cx="746593" cy="746593"/>
              </a:xfrm>
              <a:prstGeom prst="rect">
                <a:avLst/>
              </a:prstGeom>
            </p:spPr>
          </p:pic>
          <p:pic>
            <p:nvPicPr>
              <p:cNvPr id="36" name="Gráfico 35" descr="Homem">
                <a:extLst>
                  <a:ext uri="{FF2B5EF4-FFF2-40B4-BE49-F238E27FC236}">
                    <a16:creationId xmlns:a16="http://schemas.microsoft.com/office/drawing/2014/main" id="{2FCC1701-0D73-4A8B-B1B0-FC2BC1B1DF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010180" y="4469595"/>
                <a:ext cx="746593" cy="746593"/>
              </a:xfrm>
              <a:prstGeom prst="rect">
                <a:avLst/>
              </a:prstGeom>
            </p:spPr>
          </p:pic>
          <p:pic>
            <p:nvPicPr>
              <p:cNvPr id="37" name="Gráfico 36" descr="Homem">
                <a:extLst>
                  <a:ext uri="{FF2B5EF4-FFF2-40B4-BE49-F238E27FC236}">
                    <a16:creationId xmlns:a16="http://schemas.microsoft.com/office/drawing/2014/main" id="{142DB41B-BE31-42E1-9341-09D82FDE49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454958" y="4450869"/>
                <a:ext cx="746593" cy="746593"/>
              </a:xfrm>
              <a:prstGeom prst="rect">
                <a:avLst/>
              </a:prstGeom>
            </p:spPr>
          </p:pic>
          <p:pic>
            <p:nvPicPr>
              <p:cNvPr id="38" name="Gráfico 37" descr="Homem">
                <a:extLst>
                  <a:ext uri="{FF2B5EF4-FFF2-40B4-BE49-F238E27FC236}">
                    <a16:creationId xmlns:a16="http://schemas.microsoft.com/office/drawing/2014/main" id="{1F1E27D2-71CD-4469-A7DC-F39E03249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344512" y="4463269"/>
                <a:ext cx="746593" cy="746593"/>
              </a:xfrm>
              <a:prstGeom prst="rect">
                <a:avLst/>
              </a:prstGeom>
            </p:spPr>
          </p:pic>
          <p:pic>
            <p:nvPicPr>
              <p:cNvPr id="39" name="Gráfico 38" descr="Homem">
                <a:extLst>
                  <a:ext uri="{FF2B5EF4-FFF2-40B4-BE49-F238E27FC236}">
                    <a16:creationId xmlns:a16="http://schemas.microsoft.com/office/drawing/2014/main" id="{231C71C5-18B8-4DA7-9E95-9BCF50AD0A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899736" y="4435047"/>
                <a:ext cx="746593" cy="746593"/>
              </a:xfrm>
              <a:prstGeom prst="rect">
                <a:avLst/>
              </a:prstGeom>
            </p:spPr>
          </p:pic>
        </p:grpSp>
        <p:grpSp>
          <p:nvGrpSpPr>
            <p:cNvPr id="41" name="Agrupar 40">
              <a:extLst>
                <a:ext uri="{FF2B5EF4-FFF2-40B4-BE49-F238E27FC236}">
                  <a16:creationId xmlns:a16="http://schemas.microsoft.com/office/drawing/2014/main" id="{7B0699C9-3EE3-43B3-B4EE-4D925F49F5F2}"/>
                </a:ext>
              </a:extLst>
            </p:cNvPr>
            <p:cNvGrpSpPr/>
            <p:nvPr/>
          </p:nvGrpSpPr>
          <p:grpSpPr>
            <a:xfrm>
              <a:off x="4413216" y="1121950"/>
              <a:ext cx="1759297" cy="1437132"/>
              <a:chOff x="4034375" y="586972"/>
              <a:chExt cx="2229433" cy="1965089"/>
            </a:xfrm>
          </p:grpSpPr>
          <p:pic>
            <p:nvPicPr>
              <p:cNvPr id="42" name="Gráfico 41" descr="Homem">
                <a:extLst>
                  <a:ext uri="{FF2B5EF4-FFF2-40B4-BE49-F238E27FC236}">
                    <a16:creationId xmlns:a16="http://schemas.microsoft.com/office/drawing/2014/main" id="{75CEAA6D-A48E-4836-92C1-C90B7EE47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479153" y="882247"/>
                <a:ext cx="746593" cy="746593"/>
              </a:xfrm>
              <a:prstGeom prst="rect">
                <a:avLst/>
              </a:prstGeom>
            </p:spPr>
          </p:pic>
          <p:pic>
            <p:nvPicPr>
              <p:cNvPr id="43" name="Gráfico 42" descr="Homem">
                <a:extLst>
                  <a:ext uri="{FF2B5EF4-FFF2-40B4-BE49-F238E27FC236}">
                    <a16:creationId xmlns:a16="http://schemas.microsoft.com/office/drawing/2014/main" id="{29729464-A5F2-4745-90CF-020EE3CB31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034375" y="908715"/>
                <a:ext cx="746593" cy="746593"/>
              </a:xfrm>
              <a:prstGeom prst="rect">
                <a:avLst/>
              </a:prstGeom>
            </p:spPr>
          </p:pic>
          <p:pic>
            <p:nvPicPr>
              <p:cNvPr id="44" name="Gráfico 43" descr="Mulher">
                <a:extLst>
                  <a:ext uri="{FF2B5EF4-FFF2-40B4-BE49-F238E27FC236}">
                    <a16:creationId xmlns:a16="http://schemas.microsoft.com/office/drawing/2014/main" id="{6C079AA5-81F1-4A7A-AB06-D20D923F8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4955063" y="895462"/>
                <a:ext cx="746594" cy="746594"/>
              </a:xfrm>
              <a:prstGeom prst="rect">
                <a:avLst/>
              </a:prstGeom>
            </p:spPr>
          </p:pic>
          <p:pic>
            <p:nvPicPr>
              <p:cNvPr id="45" name="Gráfico 44" descr="Golfe">
                <a:extLst>
                  <a:ext uri="{FF2B5EF4-FFF2-40B4-BE49-F238E27FC236}">
                    <a16:creationId xmlns:a16="http://schemas.microsoft.com/office/drawing/2014/main" id="{69D78533-77FA-4997-9644-4920FAC41A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473276" y="908677"/>
                <a:ext cx="746594" cy="746594"/>
              </a:xfrm>
              <a:prstGeom prst="rect">
                <a:avLst/>
              </a:prstGeom>
            </p:spPr>
          </p:pic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42E157AB-ACAA-478B-BA56-0D443DBAC654}"/>
                  </a:ext>
                </a:extLst>
              </p:cNvPr>
              <p:cNvSpPr/>
              <p:nvPr/>
            </p:nvSpPr>
            <p:spPr>
              <a:xfrm>
                <a:off x="4034375" y="586972"/>
                <a:ext cx="2229433" cy="1400854"/>
              </a:xfrm>
              <a:prstGeom prst="roundRect">
                <a:avLst/>
              </a:prstGeom>
              <a:noFill/>
              <a:ln w="28575"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CC89F112-B29F-41D1-B263-ABFB5A2F7E75}"/>
                  </a:ext>
                </a:extLst>
              </p:cNvPr>
              <p:cNvSpPr txBox="1"/>
              <p:nvPr/>
            </p:nvSpPr>
            <p:spPr>
              <a:xfrm>
                <a:off x="4381897" y="2004963"/>
                <a:ext cx="1488843" cy="5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b="1" dirty="0"/>
                  <a:t>Conselho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623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4392A29-79CB-4A5B-BAC3-B7DD0EFDBE58}"/>
              </a:ext>
            </a:extLst>
          </p:cNvPr>
          <p:cNvSpPr/>
          <p:nvPr/>
        </p:nvSpPr>
        <p:spPr>
          <a:xfrm>
            <a:off x="7710334" y="1414349"/>
            <a:ext cx="42547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Projetos maiores. </a:t>
            </a:r>
          </a:p>
          <a:p>
            <a:r>
              <a:rPr lang="pt-BR" sz="2400" dirty="0"/>
              <a:t>Elevados volumes de recursos.</a:t>
            </a:r>
          </a:p>
          <a:p>
            <a:endParaRPr lang="pt-BR" sz="2400" dirty="0"/>
          </a:p>
          <a:p>
            <a:r>
              <a:rPr lang="pt-BR" sz="2400" dirty="0"/>
              <a:t>Abrir o capital da empresa!</a:t>
            </a:r>
          </a:p>
          <a:p>
            <a:endParaRPr lang="pt-BR" sz="2400" dirty="0"/>
          </a:p>
          <a:p>
            <a:r>
              <a:rPr lang="pt-BR" sz="2400" dirty="0"/>
              <a:t>Milhares de sócios.</a:t>
            </a:r>
          </a:p>
          <a:p>
            <a:endParaRPr lang="pt-BR" sz="2400" dirty="0"/>
          </a:p>
          <a:p>
            <a:r>
              <a:rPr lang="pt-BR" sz="2400" dirty="0"/>
              <a:t>Muitos stakeholders.</a:t>
            </a:r>
          </a:p>
          <a:p>
            <a:endParaRPr lang="pt-BR" sz="2400" b="1" dirty="0">
              <a:solidFill>
                <a:srgbClr val="00B050"/>
              </a:solidFill>
            </a:endParaRPr>
          </a:p>
          <a:p>
            <a:r>
              <a:rPr lang="pt-BR" sz="2400" b="1" dirty="0">
                <a:solidFill>
                  <a:srgbClr val="00B050"/>
                </a:solidFill>
              </a:rPr>
              <a:t>Políticas de transparência e de qualidade de informação.</a:t>
            </a:r>
            <a:endParaRPr lang="pt-BR" sz="2400" dirty="0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C0BF4F11-702F-4032-B52E-A6C97F9EFBCE}"/>
              </a:ext>
            </a:extLst>
          </p:cNvPr>
          <p:cNvCxnSpPr>
            <a:cxnSpLocks/>
          </p:cNvCxnSpPr>
          <p:nvPr/>
        </p:nvCxnSpPr>
        <p:spPr>
          <a:xfrm>
            <a:off x="7447722" y="572398"/>
            <a:ext cx="0" cy="58097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D6E3C8C9-2CD4-4CB0-A13B-174E8FA3DEEF}"/>
              </a:ext>
            </a:extLst>
          </p:cNvPr>
          <p:cNvGrpSpPr/>
          <p:nvPr/>
        </p:nvGrpSpPr>
        <p:grpSpPr>
          <a:xfrm>
            <a:off x="678058" y="766226"/>
            <a:ext cx="6300238" cy="5615910"/>
            <a:chOff x="572041" y="815197"/>
            <a:chExt cx="6300238" cy="5615910"/>
          </a:xfrm>
        </p:grpSpPr>
        <p:pic>
          <p:nvPicPr>
            <p:cNvPr id="3" name="Gráfico 2" descr="Produção">
              <a:extLst>
                <a:ext uri="{FF2B5EF4-FFF2-40B4-BE49-F238E27FC236}">
                  <a16:creationId xmlns:a16="http://schemas.microsoft.com/office/drawing/2014/main" id="{6ABBED7E-22C7-4100-9BEA-1CAF755D7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66219" y="2813943"/>
              <a:ext cx="1921043" cy="1730231"/>
            </a:xfrm>
            <a:prstGeom prst="rect">
              <a:avLst/>
            </a:prstGeom>
          </p:spPr>
        </p:pic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71B6925B-AA14-4DA4-AC5E-315099EB139B}"/>
                </a:ext>
              </a:extLst>
            </p:cNvPr>
            <p:cNvGrpSpPr/>
            <p:nvPr/>
          </p:nvGrpSpPr>
          <p:grpSpPr>
            <a:xfrm>
              <a:off x="4412267" y="3157341"/>
              <a:ext cx="775017" cy="1041568"/>
              <a:chOff x="2979539" y="1601077"/>
              <a:chExt cx="1146498" cy="1414228"/>
            </a:xfrm>
          </p:grpSpPr>
          <p:grpSp>
            <p:nvGrpSpPr>
              <p:cNvPr id="8" name="Agrupar 7">
                <a:extLst>
                  <a:ext uri="{FF2B5EF4-FFF2-40B4-BE49-F238E27FC236}">
                    <a16:creationId xmlns:a16="http://schemas.microsoft.com/office/drawing/2014/main" id="{690765EB-84E4-497D-B9CB-D745BDB3F73F}"/>
                  </a:ext>
                </a:extLst>
              </p:cNvPr>
              <p:cNvGrpSpPr/>
              <p:nvPr/>
            </p:nvGrpSpPr>
            <p:grpSpPr>
              <a:xfrm>
                <a:off x="2979539" y="1601077"/>
                <a:ext cx="1146498" cy="1175329"/>
                <a:chOff x="1733700" y="167029"/>
                <a:chExt cx="1146498" cy="1175329"/>
              </a:xfrm>
            </p:grpSpPr>
            <p:sp>
              <p:nvSpPr>
                <p:cNvPr id="10" name="Elipse 9">
                  <a:extLst>
                    <a:ext uri="{FF2B5EF4-FFF2-40B4-BE49-F238E27FC236}">
                      <a16:creationId xmlns:a16="http://schemas.microsoft.com/office/drawing/2014/main" id="{070AA80C-4A3E-4C1D-9EEC-17CEBBB1B087}"/>
                    </a:ext>
                  </a:extLst>
                </p:cNvPr>
                <p:cNvSpPr/>
                <p:nvPr/>
              </p:nvSpPr>
              <p:spPr>
                <a:xfrm>
                  <a:off x="1733700" y="167029"/>
                  <a:ext cx="1146498" cy="1175329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pic>
              <p:nvPicPr>
                <p:cNvPr id="11" name="Gráfico 10" descr="Menino estudante">
                  <a:extLst>
                    <a:ext uri="{FF2B5EF4-FFF2-40B4-BE49-F238E27FC236}">
                      <a16:creationId xmlns:a16="http://schemas.microsoft.com/office/drawing/2014/main" id="{E05D8303-D5E2-4776-9488-D7701E8195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96316" y="344060"/>
                  <a:ext cx="821267" cy="821267"/>
                </a:xfrm>
                <a:prstGeom prst="rect">
                  <a:avLst/>
                </a:prstGeom>
              </p:spPr>
            </p:pic>
          </p:grpSp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12D402D5-7B5C-4AA1-9ABA-2242010EA593}"/>
                  </a:ext>
                </a:extLst>
              </p:cNvPr>
              <p:cNvSpPr txBox="1"/>
              <p:nvPr/>
            </p:nvSpPr>
            <p:spPr>
              <a:xfrm>
                <a:off x="3033260" y="2513830"/>
                <a:ext cx="1026558" cy="501475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/>
                  <a:t>CEO</a:t>
                </a:r>
              </a:p>
            </p:txBody>
          </p:sp>
        </p:grp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4B94CA30-E137-40E2-80FF-BF06D1E02F77}"/>
                </a:ext>
              </a:extLst>
            </p:cNvPr>
            <p:cNvSpPr txBox="1"/>
            <p:nvPr/>
          </p:nvSpPr>
          <p:spPr>
            <a:xfrm>
              <a:off x="2678261" y="6030997"/>
              <a:ext cx="22799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/>
                <a:t>Acionistas</a:t>
              </a:r>
            </a:p>
          </p:txBody>
        </p:sp>
        <p:grpSp>
          <p:nvGrpSpPr>
            <p:cNvPr id="32" name="Agrupar 31">
              <a:extLst>
                <a:ext uri="{FF2B5EF4-FFF2-40B4-BE49-F238E27FC236}">
                  <a16:creationId xmlns:a16="http://schemas.microsoft.com/office/drawing/2014/main" id="{8BBF36D4-F389-45AA-9678-EDFD1C907DC9}"/>
                </a:ext>
              </a:extLst>
            </p:cNvPr>
            <p:cNvGrpSpPr/>
            <p:nvPr/>
          </p:nvGrpSpPr>
          <p:grpSpPr>
            <a:xfrm>
              <a:off x="4333985" y="1283157"/>
              <a:ext cx="1759297" cy="1437132"/>
              <a:chOff x="4034375" y="586972"/>
              <a:chExt cx="2229433" cy="1965089"/>
            </a:xfrm>
          </p:grpSpPr>
          <p:pic>
            <p:nvPicPr>
              <p:cNvPr id="20" name="Gráfico 19" descr="Homem">
                <a:extLst>
                  <a:ext uri="{FF2B5EF4-FFF2-40B4-BE49-F238E27FC236}">
                    <a16:creationId xmlns:a16="http://schemas.microsoft.com/office/drawing/2014/main" id="{DA55349E-A863-42E8-99A4-DAC8C3C140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479153" y="882247"/>
                <a:ext cx="746593" cy="746593"/>
              </a:xfrm>
              <a:prstGeom prst="rect">
                <a:avLst/>
              </a:prstGeom>
            </p:spPr>
          </p:pic>
          <p:pic>
            <p:nvPicPr>
              <p:cNvPr id="21" name="Gráfico 20" descr="Homem">
                <a:extLst>
                  <a:ext uri="{FF2B5EF4-FFF2-40B4-BE49-F238E27FC236}">
                    <a16:creationId xmlns:a16="http://schemas.microsoft.com/office/drawing/2014/main" id="{DFA56FA0-142E-4C86-B99A-D47066C123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034375" y="908715"/>
                <a:ext cx="746593" cy="746593"/>
              </a:xfrm>
              <a:prstGeom prst="rect">
                <a:avLst/>
              </a:prstGeom>
            </p:spPr>
          </p:pic>
          <p:pic>
            <p:nvPicPr>
              <p:cNvPr id="27" name="Gráfico 26" descr="Mulher">
                <a:extLst>
                  <a:ext uri="{FF2B5EF4-FFF2-40B4-BE49-F238E27FC236}">
                    <a16:creationId xmlns:a16="http://schemas.microsoft.com/office/drawing/2014/main" id="{B6C26F3F-A1E8-4DF9-AD77-F9FDB7CFAA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4955063" y="895462"/>
                <a:ext cx="746594" cy="746594"/>
              </a:xfrm>
              <a:prstGeom prst="rect">
                <a:avLst/>
              </a:prstGeom>
            </p:spPr>
          </p:pic>
          <p:pic>
            <p:nvPicPr>
              <p:cNvPr id="29" name="Gráfico 28" descr="Golfe">
                <a:extLst>
                  <a:ext uri="{FF2B5EF4-FFF2-40B4-BE49-F238E27FC236}">
                    <a16:creationId xmlns:a16="http://schemas.microsoft.com/office/drawing/2014/main" id="{CC9FC921-EC23-42E8-AAF4-9593ADF2C0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473276" y="908677"/>
                <a:ext cx="746594" cy="746594"/>
              </a:xfrm>
              <a:prstGeom prst="rect">
                <a:avLst/>
              </a:prstGeom>
            </p:spPr>
          </p:pic>
          <p:sp>
            <p:nvSpPr>
              <p:cNvPr id="30" name="Retângulo: Cantos Arredondados 29">
                <a:extLst>
                  <a:ext uri="{FF2B5EF4-FFF2-40B4-BE49-F238E27FC236}">
                    <a16:creationId xmlns:a16="http://schemas.microsoft.com/office/drawing/2014/main" id="{FE992927-755C-4B3C-8DA4-EF402088FF78}"/>
                  </a:ext>
                </a:extLst>
              </p:cNvPr>
              <p:cNvSpPr/>
              <p:nvPr/>
            </p:nvSpPr>
            <p:spPr>
              <a:xfrm>
                <a:off x="4034375" y="586972"/>
                <a:ext cx="2229433" cy="1400854"/>
              </a:xfrm>
              <a:prstGeom prst="roundRect">
                <a:avLst/>
              </a:prstGeom>
              <a:noFill/>
              <a:ln w="28575"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2E65F688-1F16-428E-AFDE-DABDE754F54C}"/>
                  </a:ext>
                </a:extLst>
              </p:cNvPr>
              <p:cNvSpPr txBox="1"/>
              <p:nvPr/>
            </p:nvSpPr>
            <p:spPr>
              <a:xfrm>
                <a:off x="4381897" y="2004963"/>
                <a:ext cx="1488843" cy="5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b="1" dirty="0"/>
                  <a:t>Conselho </a:t>
                </a:r>
              </a:p>
            </p:txBody>
          </p:sp>
        </p:grpSp>
        <p:grpSp>
          <p:nvGrpSpPr>
            <p:cNvPr id="62" name="Agrupar 61">
              <a:extLst>
                <a:ext uri="{FF2B5EF4-FFF2-40B4-BE49-F238E27FC236}">
                  <a16:creationId xmlns:a16="http://schemas.microsoft.com/office/drawing/2014/main" id="{5023C054-FA84-401F-8E97-744C71E244BB}"/>
                </a:ext>
              </a:extLst>
            </p:cNvPr>
            <p:cNvGrpSpPr/>
            <p:nvPr/>
          </p:nvGrpSpPr>
          <p:grpSpPr>
            <a:xfrm>
              <a:off x="2023144" y="4764265"/>
              <a:ext cx="3506010" cy="1180861"/>
              <a:chOff x="1062017" y="5405832"/>
              <a:chExt cx="3506010" cy="1180861"/>
            </a:xfrm>
          </p:grpSpPr>
          <p:grpSp>
            <p:nvGrpSpPr>
              <p:cNvPr id="12" name="Agrupar 11">
                <a:extLst>
                  <a:ext uri="{FF2B5EF4-FFF2-40B4-BE49-F238E27FC236}">
                    <a16:creationId xmlns:a16="http://schemas.microsoft.com/office/drawing/2014/main" id="{3467726F-71D4-4B91-A016-F95EE44CB3DE}"/>
                  </a:ext>
                </a:extLst>
              </p:cNvPr>
              <p:cNvGrpSpPr/>
              <p:nvPr/>
            </p:nvGrpSpPr>
            <p:grpSpPr>
              <a:xfrm>
                <a:off x="2719991" y="6017493"/>
                <a:ext cx="1822997" cy="569200"/>
                <a:chOff x="2120624" y="4435047"/>
                <a:chExt cx="2970481" cy="794957"/>
              </a:xfrm>
            </p:grpSpPr>
            <p:pic>
              <p:nvPicPr>
                <p:cNvPr id="13" name="Gráfico 12" descr="Homem">
                  <a:extLst>
                    <a:ext uri="{FF2B5EF4-FFF2-40B4-BE49-F238E27FC236}">
                      <a16:creationId xmlns:a16="http://schemas.microsoft.com/office/drawing/2014/main" id="{CE1C492D-978E-4D3D-908D-6A623CD6CF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5402" y="4456943"/>
                  <a:ext cx="746593" cy="746593"/>
                </a:xfrm>
                <a:prstGeom prst="rect">
                  <a:avLst/>
                </a:prstGeom>
              </p:spPr>
            </p:pic>
            <p:pic>
              <p:nvPicPr>
                <p:cNvPr id="14" name="Gráfico 13" descr="Homem">
                  <a:extLst>
                    <a:ext uri="{FF2B5EF4-FFF2-40B4-BE49-F238E27FC236}">
                      <a16:creationId xmlns:a16="http://schemas.microsoft.com/office/drawing/2014/main" id="{198DCA2A-0367-47EE-93EB-CB29BA9AAF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20624" y="4483411"/>
                  <a:ext cx="746593" cy="746593"/>
                </a:xfrm>
                <a:prstGeom prst="rect">
                  <a:avLst/>
                </a:prstGeom>
              </p:spPr>
            </p:pic>
            <p:pic>
              <p:nvPicPr>
                <p:cNvPr id="15" name="Gráfico 14" descr="Homem">
                  <a:extLst>
                    <a:ext uri="{FF2B5EF4-FFF2-40B4-BE49-F238E27FC236}">
                      <a16:creationId xmlns:a16="http://schemas.microsoft.com/office/drawing/2014/main" id="{6BA9DA18-2012-4061-A345-A441F06E78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10180" y="4469595"/>
                  <a:ext cx="746593" cy="746593"/>
                </a:xfrm>
                <a:prstGeom prst="rect">
                  <a:avLst/>
                </a:prstGeom>
              </p:spPr>
            </p:pic>
            <p:pic>
              <p:nvPicPr>
                <p:cNvPr id="16" name="Gráfico 15" descr="Homem">
                  <a:extLst>
                    <a:ext uri="{FF2B5EF4-FFF2-40B4-BE49-F238E27FC236}">
                      <a16:creationId xmlns:a16="http://schemas.microsoft.com/office/drawing/2014/main" id="{A9413408-E905-47C9-8B26-4C164BAB2F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54958" y="4450869"/>
                  <a:ext cx="746593" cy="746593"/>
                </a:xfrm>
                <a:prstGeom prst="rect">
                  <a:avLst/>
                </a:prstGeom>
              </p:spPr>
            </p:pic>
            <p:pic>
              <p:nvPicPr>
                <p:cNvPr id="17" name="Gráfico 16" descr="Homem">
                  <a:extLst>
                    <a:ext uri="{FF2B5EF4-FFF2-40B4-BE49-F238E27FC236}">
                      <a16:creationId xmlns:a16="http://schemas.microsoft.com/office/drawing/2014/main" id="{8A430FD8-7D5D-4EE5-A086-83F09E0EA5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44512" y="4463269"/>
                  <a:ext cx="746593" cy="746593"/>
                </a:xfrm>
                <a:prstGeom prst="rect">
                  <a:avLst/>
                </a:prstGeom>
              </p:spPr>
            </p:pic>
            <p:pic>
              <p:nvPicPr>
                <p:cNvPr id="18" name="Gráfico 17" descr="Homem">
                  <a:extLst>
                    <a:ext uri="{FF2B5EF4-FFF2-40B4-BE49-F238E27FC236}">
                      <a16:creationId xmlns:a16="http://schemas.microsoft.com/office/drawing/2014/main" id="{9930C2DB-B773-4F40-AF68-6189A67C73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99736" y="4435047"/>
                  <a:ext cx="746593" cy="746593"/>
                </a:xfrm>
                <a:prstGeom prst="rect">
                  <a:avLst/>
                </a:prstGeom>
              </p:spPr>
            </p:pic>
          </p:grpSp>
          <p:grpSp>
            <p:nvGrpSpPr>
              <p:cNvPr id="41" name="Agrupar 40">
                <a:extLst>
                  <a:ext uri="{FF2B5EF4-FFF2-40B4-BE49-F238E27FC236}">
                    <a16:creationId xmlns:a16="http://schemas.microsoft.com/office/drawing/2014/main" id="{B522CC7F-E5C4-443C-9D54-A31EF8DB1E34}"/>
                  </a:ext>
                </a:extLst>
              </p:cNvPr>
              <p:cNvGrpSpPr/>
              <p:nvPr/>
            </p:nvGrpSpPr>
            <p:grpSpPr>
              <a:xfrm>
                <a:off x="2745030" y="5405832"/>
                <a:ext cx="1822997" cy="569200"/>
                <a:chOff x="2120624" y="4435047"/>
                <a:chExt cx="2970481" cy="794957"/>
              </a:xfrm>
            </p:grpSpPr>
            <p:pic>
              <p:nvPicPr>
                <p:cNvPr id="42" name="Gráfico 41" descr="Homem">
                  <a:extLst>
                    <a:ext uri="{FF2B5EF4-FFF2-40B4-BE49-F238E27FC236}">
                      <a16:creationId xmlns:a16="http://schemas.microsoft.com/office/drawing/2014/main" id="{2396B6D9-7E48-4D3C-9FAB-C7DE152667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5402" y="4456943"/>
                  <a:ext cx="746593" cy="746593"/>
                </a:xfrm>
                <a:prstGeom prst="rect">
                  <a:avLst/>
                </a:prstGeom>
              </p:spPr>
            </p:pic>
            <p:pic>
              <p:nvPicPr>
                <p:cNvPr id="43" name="Gráfico 42" descr="Homem">
                  <a:extLst>
                    <a:ext uri="{FF2B5EF4-FFF2-40B4-BE49-F238E27FC236}">
                      <a16:creationId xmlns:a16="http://schemas.microsoft.com/office/drawing/2014/main" id="{5D23C584-4783-4E10-ACB5-0CDF882C24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20624" y="4483411"/>
                  <a:ext cx="746593" cy="746593"/>
                </a:xfrm>
                <a:prstGeom prst="rect">
                  <a:avLst/>
                </a:prstGeom>
              </p:spPr>
            </p:pic>
            <p:pic>
              <p:nvPicPr>
                <p:cNvPr id="44" name="Gráfico 43" descr="Homem">
                  <a:extLst>
                    <a:ext uri="{FF2B5EF4-FFF2-40B4-BE49-F238E27FC236}">
                      <a16:creationId xmlns:a16="http://schemas.microsoft.com/office/drawing/2014/main" id="{2EB2A421-AF72-4809-B92B-3560123E26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10180" y="4469595"/>
                  <a:ext cx="746593" cy="746593"/>
                </a:xfrm>
                <a:prstGeom prst="rect">
                  <a:avLst/>
                </a:prstGeom>
              </p:spPr>
            </p:pic>
            <p:pic>
              <p:nvPicPr>
                <p:cNvPr id="45" name="Gráfico 44" descr="Homem">
                  <a:extLst>
                    <a:ext uri="{FF2B5EF4-FFF2-40B4-BE49-F238E27FC236}">
                      <a16:creationId xmlns:a16="http://schemas.microsoft.com/office/drawing/2014/main" id="{57A63AA6-4D4D-4DE5-BE17-C5DF0CA0B0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54958" y="4450869"/>
                  <a:ext cx="746593" cy="746593"/>
                </a:xfrm>
                <a:prstGeom prst="rect">
                  <a:avLst/>
                </a:prstGeom>
              </p:spPr>
            </p:pic>
            <p:pic>
              <p:nvPicPr>
                <p:cNvPr id="46" name="Gráfico 45" descr="Homem">
                  <a:extLst>
                    <a:ext uri="{FF2B5EF4-FFF2-40B4-BE49-F238E27FC236}">
                      <a16:creationId xmlns:a16="http://schemas.microsoft.com/office/drawing/2014/main" id="{E3743A3B-58DC-489E-876B-8CE6C854CF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44512" y="4463269"/>
                  <a:ext cx="746593" cy="746593"/>
                </a:xfrm>
                <a:prstGeom prst="rect">
                  <a:avLst/>
                </a:prstGeom>
              </p:spPr>
            </p:pic>
            <p:pic>
              <p:nvPicPr>
                <p:cNvPr id="47" name="Gráfico 46" descr="Homem">
                  <a:extLst>
                    <a:ext uri="{FF2B5EF4-FFF2-40B4-BE49-F238E27FC236}">
                      <a16:creationId xmlns:a16="http://schemas.microsoft.com/office/drawing/2014/main" id="{034A6B8B-64E3-498A-B85D-4E00C90164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99736" y="4435047"/>
                  <a:ext cx="746593" cy="746593"/>
                </a:xfrm>
                <a:prstGeom prst="rect">
                  <a:avLst/>
                </a:prstGeom>
              </p:spPr>
            </p:pic>
          </p:grpSp>
          <p:grpSp>
            <p:nvGrpSpPr>
              <p:cNvPr id="48" name="Agrupar 47">
                <a:extLst>
                  <a:ext uri="{FF2B5EF4-FFF2-40B4-BE49-F238E27FC236}">
                    <a16:creationId xmlns:a16="http://schemas.microsoft.com/office/drawing/2014/main" id="{6BEB427E-B96D-4435-9105-1359822BE36C}"/>
                  </a:ext>
                </a:extLst>
              </p:cNvPr>
              <p:cNvGrpSpPr/>
              <p:nvPr/>
            </p:nvGrpSpPr>
            <p:grpSpPr>
              <a:xfrm>
                <a:off x="1094007" y="5405832"/>
                <a:ext cx="1822997" cy="569200"/>
                <a:chOff x="2120624" y="4435047"/>
                <a:chExt cx="2970481" cy="794957"/>
              </a:xfrm>
            </p:grpSpPr>
            <p:pic>
              <p:nvPicPr>
                <p:cNvPr id="49" name="Gráfico 48" descr="Homem">
                  <a:extLst>
                    <a:ext uri="{FF2B5EF4-FFF2-40B4-BE49-F238E27FC236}">
                      <a16:creationId xmlns:a16="http://schemas.microsoft.com/office/drawing/2014/main" id="{0E36C501-8B27-460C-9199-3045535E63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5402" y="4456943"/>
                  <a:ext cx="746593" cy="746593"/>
                </a:xfrm>
                <a:prstGeom prst="rect">
                  <a:avLst/>
                </a:prstGeom>
              </p:spPr>
            </p:pic>
            <p:pic>
              <p:nvPicPr>
                <p:cNvPr id="50" name="Gráfico 49" descr="Homem">
                  <a:extLst>
                    <a:ext uri="{FF2B5EF4-FFF2-40B4-BE49-F238E27FC236}">
                      <a16:creationId xmlns:a16="http://schemas.microsoft.com/office/drawing/2014/main" id="{E97DD1E9-858E-42A5-8240-C9DB8E489E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20624" y="4483411"/>
                  <a:ext cx="746593" cy="746593"/>
                </a:xfrm>
                <a:prstGeom prst="rect">
                  <a:avLst/>
                </a:prstGeom>
              </p:spPr>
            </p:pic>
            <p:pic>
              <p:nvPicPr>
                <p:cNvPr id="51" name="Gráfico 50" descr="Homem">
                  <a:extLst>
                    <a:ext uri="{FF2B5EF4-FFF2-40B4-BE49-F238E27FC236}">
                      <a16:creationId xmlns:a16="http://schemas.microsoft.com/office/drawing/2014/main" id="{AB758E8B-3E1E-4FA8-84AE-C7564BD28F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10180" y="4469595"/>
                  <a:ext cx="746593" cy="746593"/>
                </a:xfrm>
                <a:prstGeom prst="rect">
                  <a:avLst/>
                </a:prstGeom>
              </p:spPr>
            </p:pic>
            <p:pic>
              <p:nvPicPr>
                <p:cNvPr id="52" name="Gráfico 51" descr="Homem">
                  <a:extLst>
                    <a:ext uri="{FF2B5EF4-FFF2-40B4-BE49-F238E27FC236}">
                      <a16:creationId xmlns:a16="http://schemas.microsoft.com/office/drawing/2014/main" id="{F2210AC9-9D8A-4D1E-A586-7960F8447E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54958" y="4450869"/>
                  <a:ext cx="746593" cy="746593"/>
                </a:xfrm>
                <a:prstGeom prst="rect">
                  <a:avLst/>
                </a:prstGeom>
              </p:spPr>
            </p:pic>
            <p:pic>
              <p:nvPicPr>
                <p:cNvPr id="53" name="Gráfico 52" descr="Homem">
                  <a:extLst>
                    <a:ext uri="{FF2B5EF4-FFF2-40B4-BE49-F238E27FC236}">
                      <a16:creationId xmlns:a16="http://schemas.microsoft.com/office/drawing/2014/main" id="{C7F49575-2A77-4298-8C35-7FEB4608B7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44512" y="4463269"/>
                  <a:ext cx="746593" cy="746593"/>
                </a:xfrm>
                <a:prstGeom prst="rect">
                  <a:avLst/>
                </a:prstGeom>
              </p:spPr>
            </p:pic>
            <p:pic>
              <p:nvPicPr>
                <p:cNvPr id="54" name="Gráfico 53" descr="Homem">
                  <a:extLst>
                    <a:ext uri="{FF2B5EF4-FFF2-40B4-BE49-F238E27FC236}">
                      <a16:creationId xmlns:a16="http://schemas.microsoft.com/office/drawing/2014/main" id="{60E738F0-F499-4F8F-AC2E-8ADEB1E084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99736" y="4435047"/>
                  <a:ext cx="746593" cy="746593"/>
                </a:xfrm>
                <a:prstGeom prst="rect">
                  <a:avLst/>
                </a:prstGeom>
              </p:spPr>
            </p:pic>
          </p:grpSp>
          <p:grpSp>
            <p:nvGrpSpPr>
              <p:cNvPr id="55" name="Agrupar 54">
                <a:extLst>
                  <a:ext uri="{FF2B5EF4-FFF2-40B4-BE49-F238E27FC236}">
                    <a16:creationId xmlns:a16="http://schemas.microsoft.com/office/drawing/2014/main" id="{2A332008-90F2-486C-A5DC-170D48050B9C}"/>
                  </a:ext>
                </a:extLst>
              </p:cNvPr>
              <p:cNvGrpSpPr/>
              <p:nvPr/>
            </p:nvGrpSpPr>
            <p:grpSpPr>
              <a:xfrm>
                <a:off x="1062017" y="6017493"/>
                <a:ext cx="1822997" cy="569200"/>
                <a:chOff x="2120624" y="4435047"/>
                <a:chExt cx="2970481" cy="794957"/>
              </a:xfrm>
            </p:grpSpPr>
            <p:pic>
              <p:nvPicPr>
                <p:cNvPr id="56" name="Gráfico 55" descr="Homem">
                  <a:extLst>
                    <a:ext uri="{FF2B5EF4-FFF2-40B4-BE49-F238E27FC236}">
                      <a16:creationId xmlns:a16="http://schemas.microsoft.com/office/drawing/2014/main" id="{405EDD51-636C-458F-A81E-1DD9214AFD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5402" y="4456943"/>
                  <a:ext cx="746593" cy="746593"/>
                </a:xfrm>
                <a:prstGeom prst="rect">
                  <a:avLst/>
                </a:prstGeom>
              </p:spPr>
            </p:pic>
            <p:pic>
              <p:nvPicPr>
                <p:cNvPr id="57" name="Gráfico 56" descr="Homem">
                  <a:extLst>
                    <a:ext uri="{FF2B5EF4-FFF2-40B4-BE49-F238E27FC236}">
                      <a16:creationId xmlns:a16="http://schemas.microsoft.com/office/drawing/2014/main" id="{856356D6-F06A-44A2-A250-66C49C3B80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20624" y="4483411"/>
                  <a:ext cx="746593" cy="746593"/>
                </a:xfrm>
                <a:prstGeom prst="rect">
                  <a:avLst/>
                </a:prstGeom>
              </p:spPr>
            </p:pic>
            <p:pic>
              <p:nvPicPr>
                <p:cNvPr id="58" name="Gráfico 57" descr="Homem">
                  <a:extLst>
                    <a:ext uri="{FF2B5EF4-FFF2-40B4-BE49-F238E27FC236}">
                      <a16:creationId xmlns:a16="http://schemas.microsoft.com/office/drawing/2014/main" id="{860A405C-9194-4CAF-8115-9047338A21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10180" y="4469595"/>
                  <a:ext cx="746593" cy="746593"/>
                </a:xfrm>
                <a:prstGeom prst="rect">
                  <a:avLst/>
                </a:prstGeom>
              </p:spPr>
            </p:pic>
            <p:pic>
              <p:nvPicPr>
                <p:cNvPr id="59" name="Gráfico 58" descr="Homem">
                  <a:extLst>
                    <a:ext uri="{FF2B5EF4-FFF2-40B4-BE49-F238E27FC236}">
                      <a16:creationId xmlns:a16="http://schemas.microsoft.com/office/drawing/2014/main" id="{6BDEB846-74B8-4EFD-84E9-90DF35D69B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54958" y="4450869"/>
                  <a:ext cx="746593" cy="746593"/>
                </a:xfrm>
                <a:prstGeom prst="rect">
                  <a:avLst/>
                </a:prstGeom>
              </p:spPr>
            </p:pic>
            <p:pic>
              <p:nvPicPr>
                <p:cNvPr id="60" name="Gráfico 59" descr="Homem">
                  <a:extLst>
                    <a:ext uri="{FF2B5EF4-FFF2-40B4-BE49-F238E27FC236}">
                      <a16:creationId xmlns:a16="http://schemas.microsoft.com/office/drawing/2014/main" id="{2111D6D1-343F-4793-B743-49F785795F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44512" y="4463269"/>
                  <a:ext cx="746593" cy="746593"/>
                </a:xfrm>
                <a:prstGeom prst="rect">
                  <a:avLst/>
                </a:prstGeom>
              </p:spPr>
            </p:pic>
            <p:pic>
              <p:nvPicPr>
                <p:cNvPr id="61" name="Gráfico 60" descr="Homem">
                  <a:extLst>
                    <a:ext uri="{FF2B5EF4-FFF2-40B4-BE49-F238E27FC236}">
                      <a16:creationId xmlns:a16="http://schemas.microsoft.com/office/drawing/2014/main" id="{45C01120-E628-42E6-A60C-89EED05962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99736" y="4435047"/>
                  <a:ext cx="746593" cy="746593"/>
                </a:xfrm>
                <a:prstGeom prst="rect">
                  <a:avLst/>
                </a:prstGeom>
              </p:spPr>
            </p:pic>
          </p:grpSp>
        </p:grpSp>
        <p:pic>
          <p:nvPicPr>
            <p:cNvPr id="63" name="Gráfico 62" descr="Edifício">
              <a:extLst>
                <a:ext uri="{FF2B5EF4-FFF2-40B4-BE49-F238E27FC236}">
                  <a16:creationId xmlns:a16="http://schemas.microsoft.com/office/drawing/2014/main" id="{7FB4B4E6-3EF6-4785-B437-DF958CC5E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234044" y="1215309"/>
              <a:ext cx="699587" cy="699587"/>
            </a:xfrm>
            <a:prstGeom prst="rect">
              <a:avLst/>
            </a:prstGeom>
          </p:spPr>
        </p:pic>
        <p:pic>
          <p:nvPicPr>
            <p:cNvPr id="64" name="Gráfico 63" descr="Edifício">
              <a:extLst>
                <a:ext uri="{FF2B5EF4-FFF2-40B4-BE49-F238E27FC236}">
                  <a16:creationId xmlns:a16="http://schemas.microsoft.com/office/drawing/2014/main" id="{30E06918-4C34-4392-B314-528983837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618603" y="1315175"/>
              <a:ext cx="699587" cy="699587"/>
            </a:xfrm>
            <a:prstGeom prst="rect">
              <a:avLst/>
            </a:prstGeom>
          </p:spPr>
        </p:pic>
        <p:pic>
          <p:nvPicPr>
            <p:cNvPr id="65" name="Gráfico 64" descr="Edifício">
              <a:extLst>
                <a:ext uri="{FF2B5EF4-FFF2-40B4-BE49-F238E27FC236}">
                  <a16:creationId xmlns:a16="http://schemas.microsoft.com/office/drawing/2014/main" id="{49CD045A-07A2-40AF-8473-67AA5B1CF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48440" y="1761316"/>
              <a:ext cx="699587" cy="699587"/>
            </a:xfrm>
            <a:prstGeom prst="rect">
              <a:avLst/>
            </a:prstGeom>
          </p:spPr>
        </p:pic>
        <p:sp>
          <p:nvSpPr>
            <p:cNvPr id="70" name="CaixaDeTexto 69">
              <a:extLst>
                <a:ext uri="{FF2B5EF4-FFF2-40B4-BE49-F238E27FC236}">
                  <a16:creationId xmlns:a16="http://schemas.microsoft.com/office/drawing/2014/main" id="{0F410BA8-7CE4-46AE-AFA0-4BA2D2F9C7E1}"/>
                </a:ext>
              </a:extLst>
            </p:cNvPr>
            <p:cNvSpPr txBox="1"/>
            <p:nvPr/>
          </p:nvSpPr>
          <p:spPr>
            <a:xfrm>
              <a:off x="2010108" y="2444611"/>
              <a:ext cx="693939" cy="369332"/>
            </a:xfrm>
            <a:prstGeom prst="rect">
              <a:avLst/>
            </a:prstGeom>
            <a:solidFill>
              <a:srgbClr val="CCCCFF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CVM</a:t>
              </a:r>
            </a:p>
          </p:txBody>
        </p:sp>
        <p:sp>
          <p:nvSpPr>
            <p:cNvPr id="71" name="Retângulo 70">
              <a:extLst>
                <a:ext uri="{FF2B5EF4-FFF2-40B4-BE49-F238E27FC236}">
                  <a16:creationId xmlns:a16="http://schemas.microsoft.com/office/drawing/2014/main" id="{3BE89BE1-4883-40DF-82EC-341DF45D0031}"/>
                </a:ext>
              </a:extLst>
            </p:cNvPr>
            <p:cNvSpPr/>
            <p:nvPr/>
          </p:nvSpPr>
          <p:spPr>
            <a:xfrm>
              <a:off x="768495" y="815197"/>
              <a:ext cx="21840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000" b="1" dirty="0"/>
                <a:t>Sistema Financeiro</a:t>
              </a:r>
              <a:endParaRPr lang="pt-BR" sz="2000" dirty="0"/>
            </a:p>
          </p:txBody>
        </p:sp>
        <p:grpSp>
          <p:nvGrpSpPr>
            <p:cNvPr id="73" name="Agrupar 72">
              <a:extLst>
                <a:ext uri="{FF2B5EF4-FFF2-40B4-BE49-F238E27FC236}">
                  <a16:creationId xmlns:a16="http://schemas.microsoft.com/office/drawing/2014/main" id="{A9DA1737-4545-4CCB-8878-5EA055E81CED}"/>
                </a:ext>
              </a:extLst>
            </p:cNvPr>
            <p:cNvGrpSpPr/>
            <p:nvPr/>
          </p:nvGrpSpPr>
          <p:grpSpPr>
            <a:xfrm>
              <a:off x="572041" y="2991762"/>
              <a:ext cx="1484124" cy="1823856"/>
              <a:chOff x="771345" y="3058872"/>
              <a:chExt cx="1484124" cy="1823856"/>
            </a:xfrm>
          </p:grpSpPr>
          <p:pic>
            <p:nvPicPr>
              <p:cNvPr id="67" name="Gráfico 66" descr="Perfil masculino">
                <a:extLst>
                  <a:ext uri="{FF2B5EF4-FFF2-40B4-BE49-F238E27FC236}">
                    <a16:creationId xmlns:a16="http://schemas.microsoft.com/office/drawing/2014/main" id="{E9B93C34-706D-4B2A-9C79-0D29CF74A3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300051" y="3058872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68" name="Gráfico 67" descr="Perfil masculino">
                <a:extLst>
                  <a:ext uri="{FF2B5EF4-FFF2-40B4-BE49-F238E27FC236}">
                    <a16:creationId xmlns:a16="http://schemas.microsoft.com/office/drawing/2014/main" id="{2491B9A2-9CE9-4C23-AE36-186683AE54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373792" y="3705562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69" name="Gráfico 68" descr="Perfil masculino">
                <a:extLst>
                  <a:ext uri="{FF2B5EF4-FFF2-40B4-BE49-F238E27FC236}">
                    <a16:creationId xmlns:a16="http://schemas.microsoft.com/office/drawing/2014/main" id="{C9CD308B-FD62-494F-9F5E-B9EF1A49FE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13930" y="3429000"/>
                <a:ext cx="457200" cy="457200"/>
              </a:xfrm>
              <a:prstGeom prst="rect">
                <a:avLst/>
              </a:prstGeom>
            </p:spPr>
          </p:pic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B93A5C09-59C4-4FA9-B36A-ADCE9C07EF26}"/>
                  </a:ext>
                </a:extLst>
              </p:cNvPr>
              <p:cNvSpPr/>
              <p:nvPr/>
            </p:nvSpPr>
            <p:spPr>
              <a:xfrm>
                <a:off x="771345" y="4174842"/>
                <a:ext cx="148412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2000" b="1" dirty="0"/>
                  <a:t>Investidores</a:t>
                </a:r>
              </a:p>
              <a:p>
                <a:pPr algn="ctr"/>
                <a:r>
                  <a:rPr lang="pt-BR" sz="2000" b="1" dirty="0"/>
                  <a:t>Potenciais</a:t>
                </a:r>
                <a:endParaRPr lang="pt-BR" sz="2000" dirty="0"/>
              </a:p>
            </p:txBody>
          </p:sp>
        </p:grpSp>
        <p:sp>
          <p:nvSpPr>
            <p:cNvPr id="74" name="Retângulo 73">
              <a:extLst>
                <a:ext uri="{FF2B5EF4-FFF2-40B4-BE49-F238E27FC236}">
                  <a16:creationId xmlns:a16="http://schemas.microsoft.com/office/drawing/2014/main" id="{F6352AD8-881A-45D4-A0C9-DE8FA5088D57}"/>
                </a:ext>
              </a:extLst>
            </p:cNvPr>
            <p:cNvSpPr/>
            <p:nvPr/>
          </p:nvSpPr>
          <p:spPr>
            <a:xfrm>
              <a:off x="5396169" y="2972675"/>
              <a:ext cx="1476110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pt-BR" b="1" dirty="0"/>
                <a:t>Fornecedores</a:t>
              </a:r>
              <a:endParaRPr lang="pt-BR" dirty="0"/>
            </a:p>
          </p:txBody>
        </p:sp>
        <p:sp>
          <p:nvSpPr>
            <p:cNvPr id="75" name="Retângulo 74">
              <a:extLst>
                <a:ext uri="{FF2B5EF4-FFF2-40B4-BE49-F238E27FC236}">
                  <a16:creationId xmlns:a16="http://schemas.microsoft.com/office/drawing/2014/main" id="{B3D3E9DA-C7B7-4F5F-B31E-F52CE3CF67AD}"/>
                </a:ext>
              </a:extLst>
            </p:cNvPr>
            <p:cNvSpPr/>
            <p:nvPr/>
          </p:nvSpPr>
          <p:spPr>
            <a:xfrm>
              <a:off x="2049561" y="3269120"/>
              <a:ext cx="939553" cy="3693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pt-BR" b="1" dirty="0"/>
                <a:t>Clientes</a:t>
              </a:r>
              <a:endParaRPr lang="pt-BR" dirty="0"/>
            </a:p>
          </p:txBody>
        </p:sp>
        <p:sp>
          <p:nvSpPr>
            <p:cNvPr id="76" name="CaixaDeTexto 75">
              <a:extLst>
                <a:ext uri="{FF2B5EF4-FFF2-40B4-BE49-F238E27FC236}">
                  <a16:creationId xmlns:a16="http://schemas.microsoft.com/office/drawing/2014/main" id="{2F400ECF-A8D9-4645-8EF0-2B51A87B8B2F}"/>
                </a:ext>
              </a:extLst>
            </p:cNvPr>
            <p:cNvSpPr txBox="1"/>
            <p:nvPr/>
          </p:nvSpPr>
          <p:spPr>
            <a:xfrm>
              <a:off x="3086899" y="2014762"/>
              <a:ext cx="1016200" cy="3693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Governo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0332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D7B99C8E-440F-4CCA-808B-5BCF0DCD7BF8}"/>
              </a:ext>
            </a:extLst>
          </p:cNvPr>
          <p:cNvSpPr/>
          <p:nvPr/>
        </p:nvSpPr>
        <p:spPr>
          <a:xfrm>
            <a:off x="7948593" y="707831"/>
            <a:ext cx="37750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A empresa agora tem:</a:t>
            </a:r>
          </a:p>
          <a:p>
            <a:endParaRPr lang="pt-BR" sz="2400" dirty="0"/>
          </a:p>
          <a:p>
            <a:r>
              <a:rPr lang="pt-BR" sz="2400" dirty="0"/>
              <a:t>Diretoria</a:t>
            </a:r>
          </a:p>
          <a:p>
            <a:r>
              <a:rPr lang="pt-BR" sz="2400" dirty="0"/>
              <a:t>Conselho de Administração</a:t>
            </a:r>
          </a:p>
          <a:p>
            <a:r>
              <a:rPr lang="pt-BR" sz="2400" dirty="0"/>
              <a:t>Assembleia de Acionistas</a:t>
            </a:r>
          </a:p>
          <a:p>
            <a:r>
              <a:rPr lang="pt-BR" sz="2400" dirty="0"/>
              <a:t>Conselho Fiscal</a:t>
            </a:r>
          </a:p>
          <a:p>
            <a:r>
              <a:rPr lang="pt-BR" sz="2400" dirty="0"/>
              <a:t>Conselho de Auditoria</a:t>
            </a:r>
          </a:p>
          <a:p>
            <a:r>
              <a:rPr lang="pt-BR" sz="2400" dirty="0"/>
              <a:t>Auditoria Independente</a:t>
            </a:r>
          </a:p>
          <a:p>
            <a:r>
              <a:rPr lang="pt-BR" sz="2400" dirty="0"/>
              <a:t>Contabilidade Auditada</a:t>
            </a:r>
          </a:p>
          <a:p>
            <a:r>
              <a:rPr lang="pt-BR" sz="2400" dirty="0"/>
              <a:t>Diretoria de RI</a:t>
            </a:r>
          </a:p>
          <a:p>
            <a:r>
              <a:rPr lang="pt-BR" sz="2400" dirty="0"/>
              <a:t>Estatuto Social</a:t>
            </a:r>
          </a:p>
          <a:p>
            <a:r>
              <a:rPr lang="pt-BR" sz="2400" dirty="0"/>
              <a:t>Normas formalizadas</a:t>
            </a:r>
          </a:p>
          <a:p>
            <a:r>
              <a:rPr lang="pt-BR" sz="2400" dirty="0"/>
              <a:t>Código de Ética</a:t>
            </a:r>
          </a:p>
          <a:p>
            <a:r>
              <a:rPr lang="pt-BR" sz="2400" dirty="0"/>
              <a:t>Manual de Procedimentos</a:t>
            </a:r>
          </a:p>
          <a:p>
            <a:r>
              <a:rPr lang="pt-BR" sz="2400" dirty="0"/>
              <a:t>Políticas estabelecidas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CA0146AF-CBB3-49A9-A7DC-F1537805D05C}"/>
              </a:ext>
            </a:extLst>
          </p:cNvPr>
          <p:cNvCxnSpPr>
            <a:cxnSpLocks/>
          </p:cNvCxnSpPr>
          <p:nvPr/>
        </p:nvCxnSpPr>
        <p:spPr>
          <a:xfrm>
            <a:off x="7593496" y="544093"/>
            <a:ext cx="0" cy="58097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Agrupar 1">
            <a:extLst>
              <a:ext uri="{FF2B5EF4-FFF2-40B4-BE49-F238E27FC236}">
                <a16:creationId xmlns:a16="http://schemas.microsoft.com/office/drawing/2014/main" id="{4B8CDCF6-3DD6-4511-AC2C-73CF14D78760}"/>
              </a:ext>
            </a:extLst>
          </p:cNvPr>
          <p:cNvGrpSpPr/>
          <p:nvPr/>
        </p:nvGrpSpPr>
        <p:grpSpPr>
          <a:xfrm>
            <a:off x="704562" y="737921"/>
            <a:ext cx="6300238" cy="5615910"/>
            <a:chOff x="572041" y="815197"/>
            <a:chExt cx="6300238" cy="5615910"/>
          </a:xfrm>
        </p:grpSpPr>
        <p:pic>
          <p:nvPicPr>
            <p:cNvPr id="6" name="Gráfico 5" descr="Produção">
              <a:extLst>
                <a:ext uri="{FF2B5EF4-FFF2-40B4-BE49-F238E27FC236}">
                  <a16:creationId xmlns:a16="http://schemas.microsoft.com/office/drawing/2014/main" id="{273CE76B-94AC-4D35-AF35-D9A4544F2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66219" y="2813943"/>
              <a:ext cx="1921043" cy="1730231"/>
            </a:xfrm>
            <a:prstGeom prst="rect">
              <a:avLst/>
            </a:prstGeom>
          </p:spPr>
        </p:pic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569AEDF3-8BA9-42E8-87B1-43D3FE67489A}"/>
                </a:ext>
              </a:extLst>
            </p:cNvPr>
            <p:cNvGrpSpPr/>
            <p:nvPr/>
          </p:nvGrpSpPr>
          <p:grpSpPr>
            <a:xfrm>
              <a:off x="4412267" y="3157341"/>
              <a:ext cx="775017" cy="1041568"/>
              <a:chOff x="2979539" y="1601077"/>
              <a:chExt cx="1146498" cy="1414228"/>
            </a:xfrm>
          </p:grpSpPr>
          <p:grpSp>
            <p:nvGrpSpPr>
              <p:cNvPr id="10" name="Agrupar 9">
                <a:extLst>
                  <a:ext uri="{FF2B5EF4-FFF2-40B4-BE49-F238E27FC236}">
                    <a16:creationId xmlns:a16="http://schemas.microsoft.com/office/drawing/2014/main" id="{5C44C77C-CD10-4032-9A03-E1F4E6C98693}"/>
                  </a:ext>
                </a:extLst>
              </p:cNvPr>
              <p:cNvGrpSpPr/>
              <p:nvPr/>
            </p:nvGrpSpPr>
            <p:grpSpPr>
              <a:xfrm>
                <a:off x="2979539" y="1601077"/>
                <a:ext cx="1146498" cy="1175329"/>
                <a:chOff x="1733700" y="167029"/>
                <a:chExt cx="1146498" cy="1175329"/>
              </a:xfrm>
            </p:grpSpPr>
            <p:sp>
              <p:nvSpPr>
                <p:cNvPr id="12" name="Elipse 11">
                  <a:extLst>
                    <a:ext uri="{FF2B5EF4-FFF2-40B4-BE49-F238E27FC236}">
                      <a16:creationId xmlns:a16="http://schemas.microsoft.com/office/drawing/2014/main" id="{E64BCD5E-E760-48B7-B73E-BB127F8B9953}"/>
                    </a:ext>
                  </a:extLst>
                </p:cNvPr>
                <p:cNvSpPr/>
                <p:nvPr/>
              </p:nvSpPr>
              <p:spPr>
                <a:xfrm>
                  <a:off x="1733700" y="167029"/>
                  <a:ext cx="1146498" cy="1175329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pic>
              <p:nvPicPr>
                <p:cNvPr id="13" name="Gráfico 12" descr="Menino estudante">
                  <a:extLst>
                    <a:ext uri="{FF2B5EF4-FFF2-40B4-BE49-F238E27FC236}">
                      <a16:creationId xmlns:a16="http://schemas.microsoft.com/office/drawing/2014/main" id="{90EDA967-680C-43FB-9CAC-BCCEF4C243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96316" y="344060"/>
                  <a:ext cx="821267" cy="821267"/>
                </a:xfrm>
                <a:prstGeom prst="rect">
                  <a:avLst/>
                </a:prstGeom>
              </p:spPr>
            </p:pic>
          </p:grpSp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2E43D66B-C4B4-4EAC-A5EA-80E43D37C018}"/>
                  </a:ext>
                </a:extLst>
              </p:cNvPr>
              <p:cNvSpPr txBox="1"/>
              <p:nvPr/>
            </p:nvSpPr>
            <p:spPr>
              <a:xfrm>
                <a:off x="3033260" y="2513830"/>
                <a:ext cx="1026558" cy="501475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/>
                  <a:t>CEO</a:t>
                </a:r>
              </a:p>
            </p:txBody>
          </p:sp>
        </p:grp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C564F30B-7D03-49DF-8BD1-DF2BAF1129C1}"/>
                </a:ext>
              </a:extLst>
            </p:cNvPr>
            <p:cNvSpPr txBox="1"/>
            <p:nvPr/>
          </p:nvSpPr>
          <p:spPr>
            <a:xfrm>
              <a:off x="2678261" y="6030997"/>
              <a:ext cx="22799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/>
                <a:t>Acionistas</a:t>
              </a:r>
            </a:p>
          </p:txBody>
        </p:sp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DF94C356-2DD8-47EA-A6C3-BA018F925AC3}"/>
                </a:ext>
              </a:extLst>
            </p:cNvPr>
            <p:cNvGrpSpPr/>
            <p:nvPr/>
          </p:nvGrpSpPr>
          <p:grpSpPr>
            <a:xfrm>
              <a:off x="4333985" y="1283157"/>
              <a:ext cx="1759297" cy="1437132"/>
              <a:chOff x="4034375" y="586972"/>
              <a:chExt cx="2229433" cy="1965089"/>
            </a:xfrm>
          </p:grpSpPr>
          <p:pic>
            <p:nvPicPr>
              <p:cNvPr id="16" name="Gráfico 15" descr="Homem">
                <a:extLst>
                  <a:ext uri="{FF2B5EF4-FFF2-40B4-BE49-F238E27FC236}">
                    <a16:creationId xmlns:a16="http://schemas.microsoft.com/office/drawing/2014/main" id="{FD345931-757B-48A5-98C6-D797BAB6DC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479153" y="882247"/>
                <a:ext cx="746593" cy="746593"/>
              </a:xfrm>
              <a:prstGeom prst="rect">
                <a:avLst/>
              </a:prstGeom>
            </p:spPr>
          </p:pic>
          <p:pic>
            <p:nvPicPr>
              <p:cNvPr id="19" name="Gráfico 18" descr="Homem">
                <a:extLst>
                  <a:ext uri="{FF2B5EF4-FFF2-40B4-BE49-F238E27FC236}">
                    <a16:creationId xmlns:a16="http://schemas.microsoft.com/office/drawing/2014/main" id="{5450F6D1-5C78-4515-97B9-B99EEBCB60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034375" y="908715"/>
                <a:ext cx="746593" cy="746593"/>
              </a:xfrm>
              <a:prstGeom prst="rect">
                <a:avLst/>
              </a:prstGeom>
            </p:spPr>
          </p:pic>
          <p:pic>
            <p:nvPicPr>
              <p:cNvPr id="21" name="Gráfico 20" descr="Mulher">
                <a:extLst>
                  <a:ext uri="{FF2B5EF4-FFF2-40B4-BE49-F238E27FC236}">
                    <a16:creationId xmlns:a16="http://schemas.microsoft.com/office/drawing/2014/main" id="{AF42DCDF-C011-4A18-91F9-E02D4C8CB2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4955063" y="895462"/>
                <a:ext cx="746594" cy="746594"/>
              </a:xfrm>
              <a:prstGeom prst="rect">
                <a:avLst/>
              </a:prstGeom>
            </p:spPr>
          </p:pic>
          <p:pic>
            <p:nvPicPr>
              <p:cNvPr id="23" name="Gráfico 22" descr="Golfe">
                <a:extLst>
                  <a:ext uri="{FF2B5EF4-FFF2-40B4-BE49-F238E27FC236}">
                    <a16:creationId xmlns:a16="http://schemas.microsoft.com/office/drawing/2014/main" id="{48C4A106-9599-43D8-A8A5-B5345B52A3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473276" y="908677"/>
                <a:ext cx="746594" cy="746594"/>
              </a:xfrm>
              <a:prstGeom prst="rect">
                <a:avLst/>
              </a:prstGeom>
            </p:spPr>
          </p:pic>
          <p:sp>
            <p:nvSpPr>
              <p:cNvPr id="24" name="Retângulo: Cantos Arredondados 23">
                <a:extLst>
                  <a:ext uri="{FF2B5EF4-FFF2-40B4-BE49-F238E27FC236}">
                    <a16:creationId xmlns:a16="http://schemas.microsoft.com/office/drawing/2014/main" id="{7626F958-2A9F-4857-A4D4-7C364FE06CB5}"/>
                  </a:ext>
                </a:extLst>
              </p:cNvPr>
              <p:cNvSpPr/>
              <p:nvPr/>
            </p:nvSpPr>
            <p:spPr>
              <a:xfrm>
                <a:off x="4034375" y="586972"/>
                <a:ext cx="2229433" cy="1400854"/>
              </a:xfrm>
              <a:prstGeom prst="roundRect">
                <a:avLst/>
              </a:prstGeom>
              <a:noFill/>
              <a:ln w="28575"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393E32C2-C797-47E5-AA59-61BD77F97E02}"/>
                  </a:ext>
                </a:extLst>
              </p:cNvPr>
              <p:cNvSpPr txBox="1"/>
              <p:nvPr/>
            </p:nvSpPr>
            <p:spPr>
              <a:xfrm>
                <a:off x="4381897" y="2004963"/>
                <a:ext cx="1488843" cy="5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b="1" dirty="0"/>
                  <a:t>Conselho </a:t>
                </a:r>
              </a:p>
            </p:txBody>
          </p:sp>
        </p:grpSp>
        <p:grpSp>
          <p:nvGrpSpPr>
            <p:cNvPr id="26" name="Agrupar 25">
              <a:extLst>
                <a:ext uri="{FF2B5EF4-FFF2-40B4-BE49-F238E27FC236}">
                  <a16:creationId xmlns:a16="http://schemas.microsoft.com/office/drawing/2014/main" id="{E88985DF-210C-4AEC-AB61-FAD838287D4A}"/>
                </a:ext>
              </a:extLst>
            </p:cNvPr>
            <p:cNvGrpSpPr/>
            <p:nvPr/>
          </p:nvGrpSpPr>
          <p:grpSpPr>
            <a:xfrm>
              <a:off x="2023144" y="4764265"/>
              <a:ext cx="3506010" cy="1180861"/>
              <a:chOff x="1062017" y="5405832"/>
              <a:chExt cx="3506010" cy="1180861"/>
            </a:xfrm>
          </p:grpSpPr>
          <p:grpSp>
            <p:nvGrpSpPr>
              <p:cNvPr id="27" name="Agrupar 26">
                <a:extLst>
                  <a:ext uri="{FF2B5EF4-FFF2-40B4-BE49-F238E27FC236}">
                    <a16:creationId xmlns:a16="http://schemas.microsoft.com/office/drawing/2014/main" id="{04C2E544-9062-4D05-A1BE-288FA2337B1E}"/>
                  </a:ext>
                </a:extLst>
              </p:cNvPr>
              <p:cNvGrpSpPr/>
              <p:nvPr/>
            </p:nvGrpSpPr>
            <p:grpSpPr>
              <a:xfrm>
                <a:off x="2719991" y="6017493"/>
                <a:ext cx="1822997" cy="569200"/>
                <a:chOff x="2120624" y="4435047"/>
                <a:chExt cx="2970481" cy="794957"/>
              </a:xfrm>
            </p:grpSpPr>
            <p:pic>
              <p:nvPicPr>
                <p:cNvPr id="49" name="Gráfico 48" descr="Homem">
                  <a:extLst>
                    <a:ext uri="{FF2B5EF4-FFF2-40B4-BE49-F238E27FC236}">
                      <a16:creationId xmlns:a16="http://schemas.microsoft.com/office/drawing/2014/main" id="{152DE963-1A69-477F-96AD-0946B50CC7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5402" y="4456943"/>
                  <a:ext cx="746593" cy="746593"/>
                </a:xfrm>
                <a:prstGeom prst="rect">
                  <a:avLst/>
                </a:prstGeom>
              </p:spPr>
            </p:pic>
            <p:pic>
              <p:nvPicPr>
                <p:cNvPr id="50" name="Gráfico 49" descr="Homem">
                  <a:extLst>
                    <a:ext uri="{FF2B5EF4-FFF2-40B4-BE49-F238E27FC236}">
                      <a16:creationId xmlns:a16="http://schemas.microsoft.com/office/drawing/2014/main" id="{A25EA529-C7C7-4067-B72B-1102A29163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20624" y="4483411"/>
                  <a:ext cx="746593" cy="746593"/>
                </a:xfrm>
                <a:prstGeom prst="rect">
                  <a:avLst/>
                </a:prstGeom>
              </p:spPr>
            </p:pic>
            <p:pic>
              <p:nvPicPr>
                <p:cNvPr id="51" name="Gráfico 50" descr="Homem">
                  <a:extLst>
                    <a:ext uri="{FF2B5EF4-FFF2-40B4-BE49-F238E27FC236}">
                      <a16:creationId xmlns:a16="http://schemas.microsoft.com/office/drawing/2014/main" id="{C841EE0A-0795-42CB-8DBF-B11C804611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10180" y="4469595"/>
                  <a:ext cx="746593" cy="746593"/>
                </a:xfrm>
                <a:prstGeom prst="rect">
                  <a:avLst/>
                </a:prstGeom>
              </p:spPr>
            </p:pic>
            <p:pic>
              <p:nvPicPr>
                <p:cNvPr id="52" name="Gráfico 51" descr="Homem">
                  <a:extLst>
                    <a:ext uri="{FF2B5EF4-FFF2-40B4-BE49-F238E27FC236}">
                      <a16:creationId xmlns:a16="http://schemas.microsoft.com/office/drawing/2014/main" id="{F6912289-DFF4-4B3D-AB36-F7FEE3CDBC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54958" y="4450869"/>
                  <a:ext cx="746593" cy="746593"/>
                </a:xfrm>
                <a:prstGeom prst="rect">
                  <a:avLst/>
                </a:prstGeom>
              </p:spPr>
            </p:pic>
            <p:pic>
              <p:nvPicPr>
                <p:cNvPr id="53" name="Gráfico 52" descr="Homem">
                  <a:extLst>
                    <a:ext uri="{FF2B5EF4-FFF2-40B4-BE49-F238E27FC236}">
                      <a16:creationId xmlns:a16="http://schemas.microsoft.com/office/drawing/2014/main" id="{1E471DC4-61D9-471B-A7DB-79F025E535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44512" y="4463269"/>
                  <a:ext cx="746593" cy="746593"/>
                </a:xfrm>
                <a:prstGeom prst="rect">
                  <a:avLst/>
                </a:prstGeom>
              </p:spPr>
            </p:pic>
            <p:pic>
              <p:nvPicPr>
                <p:cNvPr id="54" name="Gráfico 53" descr="Homem">
                  <a:extLst>
                    <a:ext uri="{FF2B5EF4-FFF2-40B4-BE49-F238E27FC236}">
                      <a16:creationId xmlns:a16="http://schemas.microsoft.com/office/drawing/2014/main" id="{8597E2F8-21C6-41C2-A7A7-6F845F68CB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99736" y="4435047"/>
                  <a:ext cx="746593" cy="746593"/>
                </a:xfrm>
                <a:prstGeom prst="rect">
                  <a:avLst/>
                </a:prstGeom>
              </p:spPr>
            </p:pic>
          </p:grpSp>
          <p:grpSp>
            <p:nvGrpSpPr>
              <p:cNvPr id="28" name="Agrupar 27">
                <a:extLst>
                  <a:ext uri="{FF2B5EF4-FFF2-40B4-BE49-F238E27FC236}">
                    <a16:creationId xmlns:a16="http://schemas.microsoft.com/office/drawing/2014/main" id="{255FAFBB-1A44-4487-9985-7838778F7C00}"/>
                  </a:ext>
                </a:extLst>
              </p:cNvPr>
              <p:cNvGrpSpPr/>
              <p:nvPr/>
            </p:nvGrpSpPr>
            <p:grpSpPr>
              <a:xfrm>
                <a:off x="2745030" y="5405832"/>
                <a:ext cx="1822997" cy="569200"/>
                <a:chOff x="2120624" y="4435047"/>
                <a:chExt cx="2970481" cy="794957"/>
              </a:xfrm>
            </p:grpSpPr>
            <p:pic>
              <p:nvPicPr>
                <p:cNvPr id="43" name="Gráfico 42" descr="Homem">
                  <a:extLst>
                    <a:ext uri="{FF2B5EF4-FFF2-40B4-BE49-F238E27FC236}">
                      <a16:creationId xmlns:a16="http://schemas.microsoft.com/office/drawing/2014/main" id="{F0A15FEC-EFE8-4975-BEFA-930909ED56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5402" y="4456943"/>
                  <a:ext cx="746593" cy="746593"/>
                </a:xfrm>
                <a:prstGeom prst="rect">
                  <a:avLst/>
                </a:prstGeom>
              </p:spPr>
            </p:pic>
            <p:pic>
              <p:nvPicPr>
                <p:cNvPr id="44" name="Gráfico 43" descr="Homem">
                  <a:extLst>
                    <a:ext uri="{FF2B5EF4-FFF2-40B4-BE49-F238E27FC236}">
                      <a16:creationId xmlns:a16="http://schemas.microsoft.com/office/drawing/2014/main" id="{1C346185-3EA9-49D3-BF89-654970A2DA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20624" y="4483411"/>
                  <a:ext cx="746593" cy="746593"/>
                </a:xfrm>
                <a:prstGeom prst="rect">
                  <a:avLst/>
                </a:prstGeom>
              </p:spPr>
            </p:pic>
            <p:pic>
              <p:nvPicPr>
                <p:cNvPr id="45" name="Gráfico 44" descr="Homem">
                  <a:extLst>
                    <a:ext uri="{FF2B5EF4-FFF2-40B4-BE49-F238E27FC236}">
                      <a16:creationId xmlns:a16="http://schemas.microsoft.com/office/drawing/2014/main" id="{260310E1-9C3C-41AD-A54C-6DB0A64737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10180" y="4469595"/>
                  <a:ext cx="746593" cy="746593"/>
                </a:xfrm>
                <a:prstGeom prst="rect">
                  <a:avLst/>
                </a:prstGeom>
              </p:spPr>
            </p:pic>
            <p:pic>
              <p:nvPicPr>
                <p:cNvPr id="46" name="Gráfico 45" descr="Homem">
                  <a:extLst>
                    <a:ext uri="{FF2B5EF4-FFF2-40B4-BE49-F238E27FC236}">
                      <a16:creationId xmlns:a16="http://schemas.microsoft.com/office/drawing/2014/main" id="{6C82F22C-81BA-4051-BD66-A8AA03D83C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54958" y="4450869"/>
                  <a:ext cx="746593" cy="746593"/>
                </a:xfrm>
                <a:prstGeom prst="rect">
                  <a:avLst/>
                </a:prstGeom>
              </p:spPr>
            </p:pic>
            <p:pic>
              <p:nvPicPr>
                <p:cNvPr id="47" name="Gráfico 46" descr="Homem">
                  <a:extLst>
                    <a:ext uri="{FF2B5EF4-FFF2-40B4-BE49-F238E27FC236}">
                      <a16:creationId xmlns:a16="http://schemas.microsoft.com/office/drawing/2014/main" id="{EA0401E6-B638-4DB9-8649-FE9CD1EB4F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44512" y="4463269"/>
                  <a:ext cx="746593" cy="746593"/>
                </a:xfrm>
                <a:prstGeom prst="rect">
                  <a:avLst/>
                </a:prstGeom>
              </p:spPr>
            </p:pic>
            <p:pic>
              <p:nvPicPr>
                <p:cNvPr id="48" name="Gráfico 47" descr="Homem">
                  <a:extLst>
                    <a:ext uri="{FF2B5EF4-FFF2-40B4-BE49-F238E27FC236}">
                      <a16:creationId xmlns:a16="http://schemas.microsoft.com/office/drawing/2014/main" id="{BCE34D86-E358-46B4-A139-05CF5263A4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99736" y="4435047"/>
                  <a:ext cx="746593" cy="746593"/>
                </a:xfrm>
                <a:prstGeom prst="rect">
                  <a:avLst/>
                </a:prstGeom>
              </p:spPr>
            </p:pic>
          </p:grpSp>
          <p:grpSp>
            <p:nvGrpSpPr>
              <p:cNvPr id="29" name="Agrupar 28">
                <a:extLst>
                  <a:ext uri="{FF2B5EF4-FFF2-40B4-BE49-F238E27FC236}">
                    <a16:creationId xmlns:a16="http://schemas.microsoft.com/office/drawing/2014/main" id="{DD374979-97DA-41D3-B530-419B32F38B30}"/>
                  </a:ext>
                </a:extLst>
              </p:cNvPr>
              <p:cNvGrpSpPr/>
              <p:nvPr/>
            </p:nvGrpSpPr>
            <p:grpSpPr>
              <a:xfrm>
                <a:off x="1094007" y="5405832"/>
                <a:ext cx="1822997" cy="569200"/>
                <a:chOff x="2120624" y="4435047"/>
                <a:chExt cx="2970481" cy="794957"/>
              </a:xfrm>
            </p:grpSpPr>
            <p:pic>
              <p:nvPicPr>
                <p:cNvPr id="37" name="Gráfico 36" descr="Homem">
                  <a:extLst>
                    <a:ext uri="{FF2B5EF4-FFF2-40B4-BE49-F238E27FC236}">
                      <a16:creationId xmlns:a16="http://schemas.microsoft.com/office/drawing/2014/main" id="{6264C25E-D8E5-4F6E-8538-501CADFA2B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5402" y="4456943"/>
                  <a:ext cx="746593" cy="746593"/>
                </a:xfrm>
                <a:prstGeom prst="rect">
                  <a:avLst/>
                </a:prstGeom>
              </p:spPr>
            </p:pic>
            <p:pic>
              <p:nvPicPr>
                <p:cNvPr id="38" name="Gráfico 37" descr="Homem">
                  <a:extLst>
                    <a:ext uri="{FF2B5EF4-FFF2-40B4-BE49-F238E27FC236}">
                      <a16:creationId xmlns:a16="http://schemas.microsoft.com/office/drawing/2014/main" id="{5321A93C-144B-4514-AD69-023D9C3F4E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20624" y="4483411"/>
                  <a:ext cx="746593" cy="746593"/>
                </a:xfrm>
                <a:prstGeom prst="rect">
                  <a:avLst/>
                </a:prstGeom>
              </p:spPr>
            </p:pic>
            <p:pic>
              <p:nvPicPr>
                <p:cNvPr id="39" name="Gráfico 38" descr="Homem">
                  <a:extLst>
                    <a:ext uri="{FF2B5EF4-FFF2-40B4-BE49-F238E27FC236}">
                      <a16:creationId xmlns:a16="http://schemas.microsoft.com/office/drawing/2014/main" id="{43EB1CF8-489D-4822-8232-E4DC7BED70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10180" y="4469595"/>
                  <a:ext cx="746593" cy="746593"/>
                </a:xfrm>
                <a:prstGeom prst="rect">
                  <a:avLst/>
                </a:prstGeom>
              </p:spPr>
            </p:pic>
            <p:pic>
              <p:nvPicPr>
                <p:cNvPr id="40" name="Gráfico 39" descr="Homem">
                  <a:extLst>
                    <a:ext uri="{FF2B5EF4-FFF2-40B4-BE49-F238E27FC236}">
                      <a16:creationId xmlns:a16="http://schemas.microsoft.com/office/drawing/2014/main" id="{FA396F43-6761-456A-995A-B09F86BE4F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54958" y="4450869"/>
                  <a:ext cx="746593" cy="746593"/>
                </a:xfrm>
                <a:prstGeom prst="rect">
                  <a:avLst/>
                </a:prstGeom>
              </p:spPr>
            </p:pic>
            <p:pic>
              <p:nvPicPr>
                <p:cNvPr id="41" name="Gráfico 40" descr="Homem">
                  <a:extLst>
                    <a:ext uri="{FF2B5EF4-FFF2-40B4-BE49-F238E27FC236}">
                      <a16:creationId xmlns:a16="http://schemas.microsoft.com/office/drawing/2014/main" id="{5FF464D9-3F0F-4527-BB12-9E396BE5C0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44512" y="4463269"/>
                  <a:ext cx="746593" cy="746593"/>
                </a:xfrm>
                <a:prstGeom prst="rect">
                  <a:avLst/>
                </a:prstGeom>
              </p:spPr>
            </p:pic>
            <p:pic>
              <p:nvPicPr>
                <p:cNvPr id="42" name="Gráfico 41" descr="Homem">
                  <a:extLst>
                    <a:ext uri="{FF2B5EF4-FFF2-40B4-BE49-F238E27FC236}">
                      <a16:creationId xmlns:a16="http://schemas.microsoft.com/office/drawing/2014/main" id="{98DA33C2-7D31-40A5-AF66-5BFF022720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99736" y="4435047"/>
                  <a:ext cx="746593" cy="746593"/>
                </a:xfrm>
                <a:prstGeom prst="rect">
                  <a:avLst/>
                </a:prstGeom>
              </p:spPr>
            </p:pic>
          </p:grpSp>
          <p:grpSp>
            <p:nvGrpSpPr>
              <p:cNvPr id="30" name="Agrupar 29">
                <a:extLst>
                  <a:ext uri="{FF2B5EF4-FFF2-40B4-BE49-F238E27FC236}">
                    <a16:creationId xmlns:a16="http://schemas.microsoft.com/office/drawing/2014/main" id="{A8C3C58C-7C0D-4094-B3E8-2667CEE5B6D0}"/>
                  </a:ext>
                </a:extLst>
              </p:cNvPr>
              <p:cNvGrpSpPr/>
              <p:nvPr/>
            </p:nvGrpSpPr>
            <p:grpSpPr>
              <a:xfrm>
                <a:off x="1062017" y="6017493"/>
                <a:ext cx="1822997" cy="569200"/>
                <a:chOff x="2120624" y="4435047"/>
                <a:chExt cx="2970481" cy="794957"/>
              </a:xfrm>
            </p:grpSpPr>
            <p:pic>
              <p:nvPicPr>
                <p:cNvPr id="31" name="Gráfico 30" descr="Homem">
                  <a:extLst>
                    <a:ext uri="{FF2B5EF4-FFF2-40B4-BE49-F238E27FC236}">
                      <a16:creationId xmlns:a16="http://schemas.microsoft.com/office/drawing/2014/main" id="{4E24F743-7A66-4BD1-B3BF-289AF56BC8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5402" y="4456943"/>
                  <a:ext cx="746593" cy="746593"/>
                </a:xfrm>
                <a:prstGeom prst="rect">
                  <a:avLst/>
                </a:prstGeom>
              </p:spPr>
            </p:pic>
            <p:pic>
              <p:nvPicPr>
                <p:cNvPr id="32" name="Gráfico 31" descr="Homem">
                  <a:extLst>
                    <a:ext uri="{FF2B5EF4-FFF2-40B4-BE49-F238E27FC236}">
                      <a16:creationId xmlns:a16="http://schemas.microsoft.com/office/drawing/2014/main" id="{7A15894A-7FA0-454B-A3D9-C3EBC0DC0F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20624" y="4483411"/>
                  <a:ext cx="746593" cy="746593"/>
                </a:xfrm>
                <a:prstGeom prst="rect">
                  <a:avLst/>
                </a:prstGeom>
              </p:spPr>
            </p:pic>
            <p:pic>
              <p:nvPicPr>
                <p:cNvPr id="33" name="Gráfico 32" descr="Homem">
                  <a:extLst>
                    <a:ext uri="{FF2B5EF4-FFF2-40B4-BE49-F238E27FC236}">
                      <a16:creationId xmlns:a16="http://schemas.microsoft.com/office/drawing/2014/main" id="{707B4C93-0142-406E-8A3F-B802E791D3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10180" y="4469595"/>
                  <a:ext cx="746593" cy="746593"/>
                </a:xfrm>
                <a:prstGeom prst="rect">
                  <a:avLst/>
                </a:prstGeom>
              </p:spPr>
            </p:pic>
            <p:pic>
              <p:nvPicPr>
                <p:cNvPr id="34" name="Gráfico 33" descr="Homem">
                  <a:extLst>
                    <a:ext uri="{FF2B5EF4-FFF2-40B4-BE49-F238E27FC236}">
                      <a16:creationId xmlns:a16="http://schemas.microsoft.com/office/drawing/2014/main" id="{E0D102F6-D173-4A79-8BB0-C763336900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54958" y="4450869"/>
                  <a:ext cx="746593" cy="746593"/>
                </a:xfrm>
                <a:prstGeom prst="rect">
                  <a:avLst/>
                </a:prstGeom>
              </p:spPr>
            </p:pic>
            <p:pic>
              <p:nvPicPr>
                <p:cNvPr id="35" name="Gráfico 34" descr="Homem">
                  <a:extLst>
                    <a:ext uri="{FF2B5EF4-FFF2-40B4-BE49-F238E27FC236}">
                      <a16:creationId xmlns:a16="http://schemas.microsoft.com/office/drawing/2014/main" id="{AACE38F5-01BC-47C2-81F1-79D02DA46B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44512" y="4463269"/>
                  <a:ext cx="746593" cy="746593"/>
                </a:xfrm>
                <a:prstGeom prst="rect">
                  <a:avLst/>
                </a:prstGeom>
              </p:spPr>
            </p:pic>
            <p:pic>
              <p:nvPicPr>
                <p:cNvPr id="36" name="Gráfico 35" descr="Homem">
                  <a:extLst>
                    <a:ext uri="{FF2B5EF4-FFF2-40B4-BE49-F238E27FC236}">
                      <a16:creationId xmlns:a16="http://schemas.microsoft.com/office/drawing/2014/main" id="{6D237655-FF03-4FC2-8D75-3C638A83A8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99736" y="4435047"/>
                  <a:ext cx="746593" cy="746593"/>
                </a:xfrm>
                <a:prstGeom prst="rect">
                  <a:avLst/>
                </a:prstGeom>
              </p:spPr>
            </p:pic>
          </p:grpSp>
        </p:grpSp>
        <p:pic>
          <p:nvPicPr>
            <p:cNvPr id="55" name="Gráfico 54" descr="Edifício">
              <a:extLst>
                <a:ext uri="{FF2B5EF4-FFF2-40B4-BE49-F238E27FC236}">
                  <a16:creationId xmlns:a16="http://schemas.microsoft.com/office/drawing/2014/main" id="{2A875EBB-6C55-44E9-9558-B3D7EE30F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234044" y="1215309"/>
              <a:ext cx="699587" cy="699587"/>
            </a:xfrm>
            <a:prstGeom prst="rect">
              <a:avLst/>
            </a:prstGeom>
          </p:spPr>
        </p:pic>
        <p:pic>
          <p:nvPicPr>
            <p:cNvPr id="56" name="Gráfico 55" descr="Edifício">
              <a:extLst>
                <a:ext uri="{FF2B5EF4-FFF2-40B4-BE49-F238E27FC236}">
                  <a16:creationId xmlns:a16="http://schemas.microsoft.com/office/drawing/2014/main" id="{A1AB528B-33CA-4B16-9583-5468297B0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618603" y="1315175"/>
              <a:ext cx="699587" cy="699587"/>
            </a:xfrm>
            <a:prstGeom prst="rect">
              <a:avLst/>
            </a:prstGeom>
          </p:spPr>
        </p:pic>
        <p:pic>
          <p:nvPicPr>
            <p:cNvPr id="57" name="Gráfico 56" descr="Edifício">
              <a:extLst>
                <a:ext uri="{FF2B5EF4-FFF2-40B4-BE49-F238E27FC236}">
                  <a16:creationId xmlns:a16="http://schemas.microsoft.com/office/drawing/2014/main" id="{9342C9BD-6709-44CC-AE1C-62AAAC0DC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48440" y="1761316"/>
              <a:ext cx="699587" cy="699587"/>
            </a:xfrm>
            <a:prstGeom prst="rect">
              <a:avLst/>
            </a:prstGeom>
          </p:spPr>
        </p:pic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6B6594AC-161E-42A9-B041-FFBC0F403FFA}"/>
                </a:ext>
              </a:extLst>
            </p:cNvPr>
            <p:cNvSpPr txBox="1"/>
            <p:nvPr/>
          </p:nvSpPr>
          <p:spPr>
            <a:xfrm>
              <a:off x="2010108" y="2444611"/>
              <a:ext cx="693939" cy="369332"/>
            </a:xfrm>
            <a:prstGeom prst="rect">
              <a:avLst/>
            </a:prstGeom>
            <a:solidFill>
              <a:srgbClr val="CCCCFF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CVM</a:t>
              </a:r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72125909-E8CB-44BC-8416-561A075F9F91}"/>
                </a:ext>
              </a:extLst>
            </p:cNvPr>
            <p:cNvSpPr/>
            <p:nvPr/>
          </p:nvSpPr>
          <p:spPr>
            <a:xfrm>
              <a:off x="768495" y="815197"/>
              <a:ext cx="21840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000" b="1" dirty="0"/>
                <a:t>Sistema Financeiro</a:t>
              </a:r>
              <a:endParaRPr lang="pt-BR" sz="2000" dirty="0"/>
            </a:p>
          </p:txBody>
        </p:sp>
        <p:grpSp>
          <p:nvGrpSpPr>
            <p:cNvPr id="60" name="Agrupar 59">
              <a:extLst>
                <a:ext uri="{FF2B5EF4-FFF2-40B4-BE49-F238E27FC236}">
                  <a16:creationId xmlns:a16="http://schemas.microsoft.com/office/drawing/2014/main" id="{2BDF34A4-8FBC-4ECE-A956-BAC05FC10505}"/>
                </a:ext>
              </a:extLst>
            </p:cNvPr>
            <p:cNvGrpSpPr/>
            <p:nvPr/>
          </p:nvGrpSpPr>
          <p:grpSpPr>
            <a:xfrm>
              <a:off x="572041" y="2991762"/>
              <a:ext cx="1484124" cy="1823856"/>
              <a:chOff x="771345" y="3058872"/>
              <a:chExt cx="1484124" cy="1823856"/>
            </a:xfrm>
          </p:grpSpPr>
          <p:pic>
            <p:nvPicPr>
              <p:cNvPr id="61" name="Gráfico 60" descr="Perfil masculino">
                <a:extLst>
                  <a:ext uri="{FF2B5EF4-FFF2-40B4-BE49-F238E27FC236}">
                    <a16:creationId xmlns:a16="http://schemas.microsoft.com/office/drawing/2014/main" id="{16736056-CC72-4BB5-9520-C6157BE8E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300051" y="3058872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62" name="Gráfico 61" descr="Perfil masculino">
                <a:extLst>
                  <a:ext uri="{FF2B5EF4-FFF2-40B4-BE49-F238E27FC236}">
                    <a16:creationId xmlns:a16="http://schemas.microsoft.com/office/drawing/2014/main" id="{1CAB4D7E-7BE4-42AC-B0DA-D1B00EF04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373792" y="3705562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63" name="Gráfico 62" descr="Perfil masculino">
                <a:extLst>
                  <a:ext uri="{FF2B5EF4-FFF2-40B4-BE49-F238E27FC236}">
                    <a16:creationId xmlns:a16="http://schemas.microsoft.com/office/drawing/2014/main" id="{58F026EC-D4E4-4F26-93F2-CD447BACDA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13930" y="3429000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E00FE589-9007-4142-B151-246D95EF35F3}"/>
                  </a:ext>
                </a:extLst>
              </p:cNvPr>
              <p:cNvSpPr/>
              <p:nvPr/>
            </p:nvSpPr>
            <p:spPr>
              <a:xfrm>
                <a:off x="771345" y="4174842"/>
                <a:ext cx="148412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2000" b="1" dirty="0"/>
                  <a:t>Investidores</a:t>
                </a:r>
              </a:p>
              <a:p>
                <a:pPr algn="ctr"/>
                <a:r>
                  <a:rPr lang="pt-BR" sz="2000" b="1" dirty="0"/>
                  <a:t>Potenciais</a:t>
                </a:r>
                <a:endParaRPr lang="pt-BR" sz="2000" dirty="0"/>
              </a:p>
            </p:txBody>
          </p:sp>
        </p:grpSp>
        <p:sp>
          <p:nvSpPr>
            <p:cNvPr id="65" name="Retângulo 64">
              <a:extLst>
                <a:ext uri="{FF2B5EF4-FFF2-40B4-BE49-F238E27FC236}">
                  <a16:creationId xmlns:a16="http://schemas.microsoft.com/office/drawing/2014/main" id="{2C7E0EFE-E7B0-4BA1-99AF-4E715CF28CDC}"/>
                </a:ext>
              </a:extLst>
            </p:cNvPr>
            <p:cNvSpPr/>
            <p:nvPr/>
          </p:nvSpPr>
          <p:spPr>
            <a:xfrm>
              <a:off x="5396169" y="2972675"/>
              <a:ext cx="1476110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pt-BR" b="1" dirty="0"/>
                <a:t>Fornecedores</a:t>
              </a:r>
              <a:endParaRPr lang="pt-BR" dirty="0"/>
            </a:p>
          </p:txBody>
        </p:sp>
        <p:sp>
          <p:nvSpPr>
            <p:cNvPr id="66" name="Retângulo 65">
              <a:extLst>
                <a:ext uri="{FF2B5EF4-FFF2-40B4-BE49-F238E27FC236}">
                  <a16:creationId xmlns:a16="http://schemas.microsoft.com/office/drawing/2014/main" id="{CF5CB8EF-1ECF-4CFD-9346-2031B5DF69F6}"/>
                </a:ext>
              </a:extLst>
            </p:cNvPr>
            <p:cNvSpPr/>
            <p:nvPr/>
          </p:nvSpPr>
          <p:spPr>
            <a:xfrm>
              <a:off x="2049561" y="3269120"/>
              <a:ext cx="939553" cy="3693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pt-BR" b="1" dirty="0"/>
                <a:t>Clientes</a:t>
              </a:r>
              <a:endParaRPr lang="pt-BR" dirty="0"/>
            </a:p>
          </p:txBody>
        </p:sp>
        <p:sp>
          <p:nvSpPr>
            <p:cNvPr id="67" name="CaixaDeTexto 66">
              <a:extLst>
                <a:ext uri="{FF2B5EF4-FFF2-40B4-BE49-F238E27FC236}">
                  <a16:creationId xmlns:a16="http://schemas.microsoft.com/office/drawing/2014/main" id="{02785E66-48E8-4EA6-8DC3-893DE754FB3B}"/>
                </a:ext>
              </a:extLst>
            </p:cNvPr>
            <p:cNvSpPr txBox="1"/>
            <p:nvPr/>
          </p:nvSpPr>
          <p:spPr>
            <a:xfrm>
              <a:off x="3086899" y="2014762"/>
              <a:ext cx="1016200" cy="3693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Governo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4061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7">
            <a:extLst>
              <a:ext uri="{FF2B5EF4-FFF2-40B4-BE49-F238E27FC236}">
                <a16:creationId xmlns:a16="http://schemas.microsoft.com/office/drawing/2014/main" id="{8E6BE38F-F5C4-40D2-BCA7-A2CBAA0F2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5706" y="2322099"/>
            <a:ext cx="7240587" cy="32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chemeClr val="accent2"/>
              </a:buClr>
              <a:buSzPct val="60000"/>
            </a:pPr>
            <a:r>
              <a:rPr kumimoji="0" lang="en-US" altLang="pt-BR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Governança</a:t>
            </a:r>
            <a:r>
              <a:rPr kumimoji="0" lang="en-US" altLang="pt-BR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pt-BR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Corporativa</a:t>
            </a:r>
            <a:r>
              <a:rPr kumimoji="0" lang="en-US" altLang="pt-BR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pt-BR" dirty="0">
                <a:latin typeface="Calibri" panose="020F0502020204030204" pitchFamily="34" charset="0"/>
                <a:cs typeface="Calibri" panose="020F0502020204030204" pitchFamily="34" charset="0"/>
              </a:rPr>
              <a:t>é o </a:t>
            </a:r>
            <a:r>
              <a:rPr kumimoji="0" lang="en-US" alt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sistema</a:t>
            </a:r>
            <a:r>
              <a:rPr kumimoji="0" lang="en-US" altLang="pt-B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pelo</a:t>
            </a:r>
            <a:r>
              <a:rPr kumimoji="0" lang="en-US" altLang="pt-BR" dirty="0">
                <a:latin typeface="Calibri" panose="020F0502020204030204" pitchFamily="34" charset="0"/>
                <a:cs typeface="Calibri" panose="020F0502020204030204" pitchFamily="34" charset="0"/>
              </a:rPr>
              <a:t> qual as </a:t>
            </a:r>
            <a:r>
              <a:rPr kumimoji="0" lang="en-US" alt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sociedades</a:t>
            </a:r>
            <a:r>
              <a:rPr kumimoji="0" lang="en-US" altLang="pt-B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são</a:t>
            </a:r>
            <a:r>
              <a:rPr kumimoji="0" lang="en-US" altLang="pt-B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dirigidas</a:t>
            </a:r>
            <a:r>
              <a:rPr kumimoji="0" lang="en-US" altLang="pt-BR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kumimoji="0" lang="en-US" alt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monitoradas</a:t>
            </a:r>
            <a:r>
              <a:rPr kumimoji="0" lang="en-US" altLang="pt-BR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envolvendo</a:t>
            </a:r>
            <a:r>
              <a:rPr kumimoji="0" lang="en-US" altLang="pt-B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kumimoji="0" lang="en-US" altLang="pt-B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relacionamentos</a:t>
            </a:r>
            <a:r>
              <a:rPr kumimoji="0" lang="en-US" altLang="pt-BR" dirty="0">
                <a:latin typeface="Calibri" panose="020F0502020204030204" pitchFamily="34" charset="0"/>
                <a:cs typeface="Calibri" panose="020F0502020204030204" pitchFamily="34" charset="0"/>
              </a:rPr>
              <a:t> entre </a:t>
            </a:r>
            <a:r>
              <a:rPr kumimoji="0" lang="en-US" alt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acionistas</a:t>
            </a:r>
            <a:r>
              <a:rPr kumimoji="0" lang="en-US" altLang="pt-BR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0" lang="en-US" alt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cotistas</a:t>
            </a:r>
            <a:r>
              <a:rPr kumimoji="0" lang="en-US" altLang="pt-BR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conselho</a:t>
            </a:r>
            <a:r>
              <a:rPr kumimoji="0" lang="en-US" altLang="pt-BR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kumimoji="0" lang="en-US" alt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administração</a:t>
            </a:r>
            <a:r>
              <a:rPr kumimoji="0" lang="en-US" altLang="pt-BR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diretoria</a:t>
            </a:r>
            <a:r>
              <a:rPr kumimoji="0" lang="en-US" altLang="pt-BR" dirty="0">
                <a:latin typeface="Calibri" panose="020F0502020204030204" pitchFamily="34" charset="0"/>
                <a:cs typeface="Calibri" panose="020F0502020204030204" pitchFamily="34" charset="0"/>
              </a:rPr>
              <a:t>, auditoria </a:t>
            </a:r>
            <a:r>
              <a:rPr kumimoji="0" lang="en-US" alt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independente</a:t>
            </a:r>
            <a:r>
              <a:rPr kumimoji="0" lang="en-US" altLang="pt-BR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kumimoji="0" lang="en-US" alt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conselho</a:t>
            </a:r>
            <a:r>
              <a:rPr kumimoji="0" lang="en-US" altLang="pt-BR" dirty="0">
                <a:latin typeface="Calibri" panose="020F0502020204030204" pitchFamily="34" charset="0"/>
                <a:cs typeface="Calibri" panose="020F0502020204030204" pitchFamily="34" charset="0"/>
              </a:rPr>
              <a:t> fiscal. As boas </a:t>
            </a:r>
            <a:r>
              <a:rPr kumimoji="0" lang="en-US" alt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práticas</a:t>
            </a:r>
            <a:r>
              <a:rPr kumimoji="0" lang="en-US" altLang="pt-BR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kumimoji="0" lang="en-US" alt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governança</a:t>
            </a:r>
            <a:r>
              <a:rPr kumimoji="0" lang="en-US" altLang="pt-B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corporativa</a:t>
            </a:r>
            <a:r>
              <a:rPr kumimoji="0" lang="en-US" altLang="pt-B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têm</a:t>
            </a:r>
            <a:r>
              <a:rPr kumimoji="0" lang="en-US" altLang="pt-BR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kumimoji="0" lang="en-US" alt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finalidade</a:t>
            </a:r>
            <a:r>
              <a:rPr kumimoji="0" lang="en-US" altLang="pt-BR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kumimoji="0" lang="en-US" alt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aumentar</a:t>
            </a:r>
            <a:r>
              <a:rPr kumimoji="0" lang="en-US" altLang="pt-BR" dirty="0">
                <a:latin typeface="Calibri" panose="020F0502020204030204" pitchFamily="34" charset="0"/>
                <a:cs typeface="Calibri" panose="020F0502020204030204" pitchFamily="34" charset="0"/>
              </a:rPr>
              <a:t> o valor da </a:t>
            </a:r>
            <a:r>
              <a:rPr kumimoji="0" lang="en-US" alt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sociedade</a:t>
            </a:r>
            <a:r>
              <a:rPr kumimoji="0" lang="en-US" altLang="pt-BR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facilitar</a:t>
            </a:r>
            <a:r>
              <a:rPr kumimoji="0" lang="en-US" altLang="pt-B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seu</a:t>
            </a:r>
            <a:r>
              <a:rPr kumimoji="0" lang="en-US" altLang="pt-B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acesso</a:t>
            </a:r>
            <a:r>
              <a:rPr kumimoji="0" lang="en-US" altLang="pt-B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kumimoji="0" lang="en-US" altLang="pt-BR" dirty="0">
                <a:latin typeface="Calibri" panose="020F0502020204030204" pitchFamily="34" charset="0"/>
                <a:cs typeface="Calibri" panose="020F0502020204030204" pitchFamily="34" charset="0"/>
              </a:rPr>
              <a:t> capital e </a:t>
            </a:r>
            <a:r>
              <a:rPr kumimoji="0" lang="en-US" alt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contribuir</a:t>
            </a:r>
            <a:r>
              <a:rPr kumimoji="0" lang="en-US" altLang="pt-BR" dirty="0"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kumimoji="0" lang="en-US" alt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sua</a:t>
            </a:r>
            <a:r>
              <a:rPr kumimoji="0" lang="en-US" altLang="pt-B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perenidade</a:t>
            </a:r>
            <a:r>
              <a:rPr kumimoji="0" lang="en-US" altLang="pt-BR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pt-BR" alt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30DF756-1F40-4D71-96FC-2F466F57F732}"/>
              </a:ext>
            </a:extLst>
          </p:cNvPr>
          <p:cNvSpPr/>
          <p:nvPr/>
        </p:nvSpPr>
        <p:spPr>
          <a:xfrm>
            <a:off x="2475706" y="1190247"/>
            <a:ext cx="65264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pt-BR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Definição</a:t>
            </a:r>
            <a:r>
              <a:rPr lang="en-US" alt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pt-BR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Governança</a:t>
            </a:r>
            <a:r>
              <a:rPr lang="en-US" alt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pt-BR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Corporativa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369519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7">
            <a:extLst>
              <a:ext uri="{FF2B5EF4-FFF2-40B4-BE49-F238E27FC236}">
                <a16:creationId xmlns:a16="http://schemas.microsoft.com/office/drawing/2014/main" id="{64A6E777-99F6-4276-9491-C6A38111B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5706" y="2741371"/>
            <a:ext cx="7240587" cy="137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2"/>
              </a:buClr>
              <a:buSzPct val="60000"/>
            </a:pPr>
            <a:r>
              <a:rPr kumimoji="0" lang="en-US" altLang="pt-BR" sz="2800" b="1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Governança</a:t>
            </a:r>
            <a:r>
              <a:rPr kumimoji="0" lang="en-US" altLang="pt-BR" sz="2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pt-BR" sz="2800" b="1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Corporativa</a:t>
            </a:r>
            <a:r>
              <a:rPr kumimoji="0" lang="en-US" altLang="pt-BR" sz="2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é um conjunto de </a:t>
            </a:r>
            <a:r>
              <a:rPr kumimoji="0" lang="en-US" altLang="pt-B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práticas</a:t>
            </a:r>
            <a:r>
              <a:rPr kumimoji="0" lang="en-US" alt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kumimoji="0" lang="en-US" altLang="pt-B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monitoramento</a:t>
            </a:r>
            <a:r>
              <a:rPr kumimoji="0" lang="en-US" alt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pt-B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controle</a:t>
            </a:r>
            <a:r>
              <a:rPr kumimoji="0" lang="en-US" alt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kumimoji="0" lang="en-US" altLang="pt-B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ampla</a:t>
            </a:r>
            <a:r>
              <a:rPr kumimoji="0" lang="en-US" alt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pt-B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divulgação</a:t>
            </a:r>
            <a:r>
              <a:rPr kumimoji="0" lang="en-US" alt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kumimoji="0" lang="en-US" altLang="pt-B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informações</a:t>
            </a:r>
            <a:r>
              <a:rPr kumimoji="0" lang="en-US" alt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pt-BR" alt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F56444F-551C-41CF-8831-B2903247DC09}"/>
              </a:ext>
            </a:extLst>
          </p:cNvPr>
          <p:cNvSpPr/>
          <p:nvPr/>
        </p:nvSpPr>
        <p:spPr>
          <a:xfrm>
            <a:off x="2475706" y="1190247"/>
            <a:ext cx="34421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De forma simples…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979811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7">
            <a:extLst>
              <a:ext uri="{FF2B5EF4-FFF2-40B4-BE49-F238E27FC236}">
                <a16:creationId xmlns:a16="http://schemas.microsoft.com/office/drawing/2014/main" id="{993D3EF8-B911-4743-8068-FF4686B84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656" y="793859"/>
            <a:ext cx="35734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Estudos Seminais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E356303-D309-4F4D-99DB-879A76D25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3657" y="4466079"/>
            <a:ext cx="100400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pt-B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JENSEN, M. C; MECKLING, W. H. Theory of the firm: managerial behavior, agency costs and ownership structure.</a:t>
            </a:r>
            <a:r>
              <a:rPr lang="en-US" altLang="pt-BR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pt-BR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Journal of Financial Economics, </a:t>
            </a:r>
            <a:r>
              <a:rPr lang="en-US" altLang="pt-B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v. 3, p. 305-360, 1976.</a:t>
            </a:r>
            <a:endParaRPr lang="en-US" altLang="pt-BR" sz="4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Retângulo 10">
            <a:extLst>
              <a:ext uri="{FF2B5EF4-FFF2-40B4-BE49-F238E27FC236}">
                <a16:creationId xmlns:a16="http://schemas.microsoft.com/office/drawing/2014/main" id="{15BC14CD-0632-4673-A112-05A385921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3656" y="1926366"/>
            <a:ext cx="95023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pt-BR" dirty="0">
                <a:latin typeface="Calibri" panose="020F0502020204030204" pitchFamily="34" charset="0"/>
                <a:cs typeface="Calibri" panose="020F0502020204030204" pitchFamily="34" charset="0"/>
              </a:rPr>
              <a:t>BERLE, A.; MEANS, G. </a:t>
            </a:r>
            <a:r>
              <a:rPr lang="en-US" altLang="pt-BR" b="1" dirty="0">
                <a:latin typeface="Calibri" panose="020F0502020204030204" pitchFamily="34" charset="0"/>
                <a:cs typeface="Calibri" panose="020F0502020204030204" pitchFamily="34" charset="0"/>
              </a:rPr>
              <a:t>The Modern Corporation and Private Property</a:t>
            </a:r>
            <a:r>
              <a:rPr lang="en-US" altLang="pt-BR" i="1" dirty="0">
                <a:latin typeface="Calibri" panose="020F0502020204030204" pitchFamily="34" charset="0"/>
                <a:cs typeface="Calibri" panose="020F0502020204030204" pitchFamily="34" charset="0"/>
              </a:rPr>
              <a:t>. New </a:t>
            </a:r>
            <a:r>
              <a:rPr lang="pt-BR" altLang="pt-BR" dirty="0">
                <a:latin typeface="Calibri" panose="020F0502020204030204" pitchFamily="34" charset="0"/>
                <a:cs typeface="Calibri" panose="020F0502020204030204" pitchFamily="34" charset="0"/>
              </a:rPr>
              <a:t>York: </a:t>
            </a:r>
            <a:r>
              <a:rPr lang="pt-BR" alt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Macmillan</a:t>
            </a:r>
            <a:r>
              <a:rPr lang="pt-BR" altLang="pt-BR" dirty="0">
                <a:latin typeface="Calibri" panose="020F0502020204030204" pitchFamily="34" charset="0"/>
                <a:cs typeface="Calibri" panose="020F0502020204030204" pitchFamily="34" charset="0"/>
              </a:rPr>
              <a:t>, 1932.</a:t>
            </a:r>
          </a:p>
        </p:txBody>
      </p:sp>
      <p:sp>
        <p:nvSpPr>
          <p:cNvPr id="7" name="Retângulo 11">
            <a:extLst>
              <a:ext uri="{FF2B5EF4-FFF2-40B4-BE49-F238E27FC236}">
                <a16:creationId xmlns:a16="http://schemas.microsoft.com/office/drawing/2014/main" id="{50D727E3-D87E-453A-9469-416BBEDBF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3656" y="3456682"/>
            <a:ext cx="98091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pt-BR" dirty="0">
                <a:latin typeface="Calibri" panose="020F0502020204030204" pitchFamily="34" charset="0"/>
                <a:cs typeface="Calibri" panose="020F0502020204030204" pitchFamily="34" charset="0"/>
              </a:rPr>
              <a:t>COASE, R. The nature of the firm. </a:t>
            </a:r>
            <a:r>
              <a:rPr lang="en-US" altLang="pt-BR" b="1" dirty="0" err="1">
                <a:latin typeface="Calibri" panose="020F0502020204030204" pitchFamily="34" charset="0"/>
                <a:cs typeface="Calibri" panose="020F0502020204030204" pitchFamily="34" charset="0"/>
              </a:rPr>
              <a:t>Economica</a:t>
            </a:r>
            <a:r>
              <a:rPr lang="en-US" altLang="pt-BR" i="1" dirty="0">
                <a:latin typeface="Calibri" panose="020F0502020204030204" pitchFamily="34" charset="0"/>
                <a:cs typeface="Calibri" panose="020F0502020204030204" pitchFamily="34" charset="0"/>
              </a:rPr>
              <a:t>, v. 4, n. 16, p. 386-405, </a:t>
            </a:r>
            <a:r>
              <a:rPr lang="pt-BR" altLang="pt-BR" dirty="0">
                <a:latin typeface="Calibri" panose="020F0502020204030204" pitchFamily="34" charset="0"/>
                <a:cs typeface="Calibri" panose="020F0502020204030204" pitchFamily="34" charset="0"/>
              </a:rPr>
              <a:t>1937.</a:t>
            </a:r>
          </a:p>
        </p:txBody>
      </p:sp>
      <p:sp>
        <p:nvSpPr>
          <p:cNvPr id="9" name="CaixaDeTexto 12">
            <a:extLst>
              <a:ext uri="{FF2B5EF4-FFF2-40B4-BE49-F238E27FC236}">
                <a16:creationId xmlns:a16="http://schemas.microsoft.com/office/drawing/2014/main" id="{E3ED3DB3-22FA-4C48-99DA-53C5DA153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656" y="2763232"/>
            <a:ext cx="86432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20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Acionistas dependiam dos dirigentes / Mercado dos EUA / Criação da SEC</a:t>
            </a:r>
          </a:p>
        </p:txBody>
      </p:sp>
      <p:sp>
        <p:nvSpPr>
          <p:cNvPr id="10" name="CaixaDeTexto 13">
            <a:extLst>
              <a:ext uri="{FF2B5EF4-FFF2-40B4-BE49-F238E27FC236}">
                <a16:creationId xmlns:a16="http://schemas.microsoft.com/office/drawing/2014/main" id="{19AA0902-6229-4484-9145-FBC7DD623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656" y="3887546"/>
            <a:ext cx="86432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20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Conceito de custos de transação e de firma</a:t>
            </a:r>
          </a:p>
        </p:txBody>
      </p:sp>
      <p:sp>
        <p:nvSpPr>
          <p:cNvPr id="11" name="CaixaDeTexto 14">
            <a:extLst>
              <a:ext uri="{FF2B5EF4-FFF2-40B4-BE49-F238E27FC236}">
                <a16:creationId xmlns:a16="http://schemas.microsoft.com/office/drawing/2014/main" id="{606B4DF3-9121-42EE-B2BA-BDF25883F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656" y="5666408"/>
            <a:ext cx="86432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20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Proposição da Teoria de Agência / Firma como um conjunto de contratos</a:t>
            </a:r>
          </a:p>
        </p:txBody>
      </p:sp>
    </p:spTree>
    <p:extLst>
      <p:ext uri="{BB962C8B-B14F-4D97-AF65-F5344CB8AC3E}">
        <p14:creationId xmlns:p14="http://schemas.microsoft.com/office/powerpoint/2010/main" val="249499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">
            <a:extLst>
              <a:ext uri="{FF2B5EF4-FFF2-40B4-BE49-F238E27FC236}">
                <a16:creationId xmlns:a16="http://schemas.microsoft.com/office/drawing/2014/main" id="{2C2073F5-963C-4EE1-8774-6202C00DA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471" y="1864578"/>
            <a:ext cx="99645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pt-BR" dirty="0">
                <a:latin typeface="Calibri" panose="020F0502020204030204" pitchFamily="34" charset="0"/>
                <a:cs typeface="Calibri" panose="020F0502020204030204" pitchFamily="34" charset="0"/>
              </a:rPr>
              <a:t>FAMA, E.; JENSEN, M. Separation of ownership and control. </a:t>
            </a:r>
            <a:r>
              <a:rPr lang="en-US" altLang="pt-BR" b="1" dirty="0">
                <a:latin typeface="Calibri" panose="020F0502020204030204" pitchFamily="34" charset="0"/>
                <a:cs typeface="Calibri" panose="020F0502020204030204" pitchFamily="34" charset="0"/>
              </a:rPr>
              <a:t>Journal of Law and Economics</a:t>
            </a:r>
            <a:r>
              <a:rPr lang="en-US" altLang="pt-BR" dirty="0">
                <a:latin typeface="Calibri" panose="020F0502020204030204" pitchFamily="34" charset="0"/>
                <a:cs typeface="Calibri" panose="020F0502020204030204" pitchFamily="34" charset="0"/>
              </a:rPr>
              <a:t>, v. 26, n. 2, p. 301-327, 1983</a:t>
            </a:r>
            <a:r>
              <a:rPr lang="en-US" altLang="pt-BR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BR" alt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13">
            <a:extLst>
              <a:ext uri="{FF2B5EF4-FFF2-40B4-BE49-F238E27FC236}">
                <a16:creationId xmlns:a16="http://schemas.microsoft.com/office/drawing/2014/main" id="{8D835F02-2FE3-4F3D-B8C3-0FD7CF53E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71" y="5498275"/>
            <a:ext cx="89677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20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Estrutura de poder/ Firma como um conjunto de contratos</a:t>
            </a:r>
          </a:p>
        </p:txBody>
      </p:sp>
      <p:sp>
        <p:nvSpPr>
          <p:cNvPr id="6" name="CaixaDeTexto 14">
            <a:extLst>
              <a:ext uri="{FF2B5EF4-FFF2-40B4-BE49-F238E27FC236}">
                <a16:creationId xmlns:a16="http://schemas.microsoft.com/office/drawing/2014/main" id="{ECA6F54C-7204-4BD0-A58E-DE8CE2A07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71" y="2610797"/>
            <a:ext cx="89677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20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Separação de controle e propriedade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84EDE13-C57A-429B-9F66-58FA528DE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471" y="3235213"/>
            <a:ext cx="104170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pt-B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JENSEN, M. C. Agency costs of free cash flow, corporate finance and takeovers.</a:t>
            </a:r>
            <a:r>
              <a:rPr lang="en-US" altLang="pt-BR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pt-BR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American Economics Review, </a:t>
            </a:r>
            <a:r>
              <a:rPr lang="en-US" altLang="pt-B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v. 76, p. 323-329, 1986.</a:t>
            </a:r>
            <a:endParaRPr lang="en-US" altLang="pt-BR" sz="4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CaixaDeTexto 18">
            <a:extLst>
              <a:ext uri="{FF2B5EF4-FFF2-40B4-BE49-F238E27FC236}">
                <a16:creationId xmlns:a16="http://schemas.microsoft.com/office/drawing/2014/main" id="{D1DBB3EB-6A36-4090-8B13-2441CF544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71" y="4037013"/>
            <a:ext cx="89677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20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Excesso de FCF e mordomias</a:t>
            </a:r>
          </a:p>
        </p:txBody>
      </p:sp>
      <p:sp>
        <p:nvSpPr>
          <p:cNvPr id="9" name="Retângulo 21">
            <a:extLst>
              <a:ext uri="{FF2B5EF4-FFF2-40B4-BE49-F238E27FC236}">
                <a16:creationId xmlns:a16="http://schemas.microsoft.com/office/drawing/2014/main" id="{3C650B01-A8DD-4CF0-87D6-67B92D90B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471" y="4652228"/>
            <a:ext cx="101045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pt-BR" dirty="0">
                <a:latin typeface="Calibri" panose="020F0502020204030204" pitchFamily="34" charset="0"/>
                <a:cs typeface="Calibri" panose="020F0502020204030204" pitchFamily="34" charset="0"/>
              </a:rPr>
              <a:t>DEMSETZ, H. The structure of ownership and the theory of the firm. </a:t>
            </a:r>
            <a:r>
              <a:rPr lang="en-US" altLang="pt-BR" b="1" dirty="0">
                <a:latin typeface="Calibri" panose="020F0502020204030204" pitchFamily="34" charset="0"/>
                <a:cs typeface="Calibri" panose="020F0502020204030204" pitchFamily="34" charset="0"/>
              </a:rPr>
              <a:t>Journal of Law and Economics</a:t>
            </a:r>
            <a:r>
              <a:rPr lang="en-US" altLang="pt-BR" dirty="0">
                <a:latin typeface="Calibri" panose="020F0502020204030204" pitchFamily="34" charset="0"/>
                <a:cs typeface="Calibri" panose="020F0502020204030204" pitchFamily="34" charset="0"/>
              </a:rPr>
              <a:t>, v. 26, p. 375–390, 1983</a:t>
            </a:r>
            <a:r>
              <a:rPr lang="en-US" altLang="pt-BR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BR" alt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ixaDeTexto 7">
            <a:extLst>
              <a:ext uri="{FF2B5EF4-FFF2-40B4-BE49-F238E27FC236}">
                <a16:creationId xmlns:a16="http://schemas.microsoft.com/office/drawing/2014/main" id="{0B251875-13C4-4D0D-A4F1-48BBC46F8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656" y="793859"/>
            <a:ext cx="35734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Estudos Seminais</a:t>
            </a:r>
          </a:p>
        </p:txBody>
      </p:sp>
    </p:spTree>
    <p:extLst>
      <p:ext uri="{BB962C8B-B14F-4D97-AF65-F5344CB8AC3E}">
        <p14:creationId xmlns:p14="http://schemas.microsoft.com/office/powerpoint/2010/main" val="2866786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>
            <a:extLst>
              <a:ext uri="{FF2B5EF4-FFF2-40B4-BE49-F238E27FC236}">
                <a16:creationId xmlns:a16="http://schemas.microsoft.com/office/drawing/2014/main" id="{52CE0324-ACAC-4334-8576-F7CF59CFB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557" y="1859860"/>
            <a:ext cx="5392737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2"/>
              </a:buClr>
              <a:buSzPct val="60000"/>
            </a:pPr>
            <a:r>
              <a:rPr kumimoji="0" lang="en-US" altLang="pt-BR" b="1">
                <a:latin typeface="Calibri" panose="020F0502020204030204" pitchFamily="34" charset="0"/>
                <a:cs typeface="Calibri" panose="020F0502020204030204" pitchFamily="34" charset="0"/>
              </a:rPr>
              <a:t>Robert Stempel</a:t>
            </a:r>
            <a:endParaRPr kumimoji="0" lang="pt-BR" altLang="pt-BR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Pct val="60000"/>
            </a:pPr>
            <a:r>
              <a:rPr kumimoji="0" lang="pt-BR" altLang="pt-BR">
                <a:latin typeface="Calibri" panose="020F0502020204030204" pitchFamily="34" charset="0"/>
                <a:cs typeface="Calibri" panose="020F0502020204030204" pitchFamily="34" charset="0"/>
              </a:rPr>
              <a:t>Presidente da GM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Pct val="60000"/>
            </a:pPr>
            <a:r>
              <a:rPr kumimoji="0" lang="pt-BR" altLang="pt-BR">
                <a:latin typeface="Calibri" panose="020F0502020204030204" pitchFamily="34" charset="0"/>
                <a:cs typeface="Calibri" panose="020F0502020204030204" pitchFamily="34" charset="0"/>
              </a:rPr>
              <a:t>Presidente do Conselho de Administração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Pct val="60000"/>
            </a:pPr>
            <a:endParaRPr kumimoji="0" lang="pt-BR" altLang="pt-BR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Pct val="60000"/>
            </a:pPr>
            <a:r>
              <a:rPr kumimoji="0" lang="pt-BR" altLang="pt-BR">
                <a:latin typeface="Calibri" panose="020F0502020204030204" pitchFamily="34" charset="0"/>
                <a:cs typeface="Calibri" panose="020F0502020204030204" pitchFamily="34" charset="0"/>
              </a:rPr>
              <a:t>Demitido em 1992.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Pct val="60000"/>
            </a:pPr>
            <a:r>
              <a:rPr kumimoji="0" lang="pt-BR" altLang="pt-BR">
                <a:latin typeface="Calibri" panose="020F0502020204030204" pitchFamily="34" charset="0"/>
                <a:cs typeface="Calibri" panose="020F0502020204030204" pitchFamily="34" charset="0"/>
              </a:rPr>
              <a:t>Reações em todo o mundo.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Pct val="60000"/>
            </a:pPr>
            <a:r>
              <a:rPr kumimoji="0" lang="pt-BR" altLang="pt-BR">
                <a:latin typeface="Calibri" panose="020F0502020204030204" pitchFamily="34" charset="0"/>
                <a:cs typeface="Calibri" panose="020F0502020204030204" pitchFamily="34" charset="0"/>
              </a:rPr>
              <a:t>Mudança na atuação dos conselhos.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Pct val="60000"/>
            </a:pPr>
            <a:endParaRPr kumimoji="0" lang="en-US" alt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307CBA4-B2F0-43DC-A196-73D7B15C5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732" y="2001148"/>
            <a:ext cx="15494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28">
            <a:extLst>
              <a:ext uri="{FF2B5EF4-FFF2-40B4-BE49-F238E27FC236}">
                <a16:creationId xmlns:a16="http://schemas.microsoft.com/office/drawing/2014/main" id="{1653A7D8-CB70-41C2-AE2D-3395AFA6E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2221" y="696912"/>
            <a:ext cx="6732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kumimoji="0" lang="pt-BR" altLang="pt-BR" sz="36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Início da GC no mundo</a:t>
            </a:r>
          </a:p>
        </p:txBody>
      </p:sp>
      <p:sp>
        <p:nvSpPr>
          <p:cNvPr id="15" name="Text Box 1028">
            <a:extLst>
              <a:ext uri="{FF2B5EF4-FFF2-40B4-BE49-F238E27FC236}">
                <a16:creationId xmlns:a16="http://schemas.microsoft.com/office/drawing/2014/main" id="{F0ECDEB4-0D71-4AE2-B52B-BE599F9E9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507" y="5006285"/>
            <a:ext cx="67325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kumimoji="0" lang="pt-BR" altLang="pt-BR" b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Escândalos corporativos no final dos anos 1980</a:t>
            </a:r>
          </a:p>
        </p:txBody>
      </p:sp>
    </p:spTree>
    <p:extLst>
      <p:ext uri="{BB962C8B-B14F-4D97-AF65-F5344CB8AC3E}">
        <p14:creationId xmlns:p14="http://schemas.microsoft.com/office/powerpoint/2010/main" val="2426059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>
            <a:extLst>
              <a:ext uri="{FF2B5EF4-FFF2-40B4-BE49-F238E27FC236}">
                <a16:creationId xmlns:a16="http://schemas.microsoft.com/office/drawing/2014/main" id="{8F373687-502A-4C5D-9D37-82C41BAB0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035" y="1343025"/>
            <a:ext cx="5392737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2"/>
              </a:buClr>
              <a:buSzPct val="60000"/>
            </a:pPr>
            <a:r>
              <a:rPr kumimoji="0" lang="en-US" altLang="pt-BR" b="1">
                <a:latin typeface="Calibri" panose="020F0502020204030204" pitchFamily="34" charset="0"/>
                <a:cs typeface="Calibri" panose="020F0502020204030204" pitchFamily="34" charset="0"/>
              </a:rPr>
              <a:t>Em 1992 e 1993</a:t>
            </a:r>
            <a:endParaRPr kumimoji="0" lang="pt-BR" altLang="pt-BR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Pct val="60000"/>
            </a:pPr>
            <a:r>
              <a:rPr kumimoji="0" lang="pt-BR" altLang="pt-BR">
                <a:latin typeface="Calibri" panose="020F0502020204030204" pitchFamily="34" charset="0"/>
                <a:cs typeface="Calibri" panose="020F0502020204030204" pitchFamily="34" charset="0"/>
              </a:rPr>
              <a:t>Onda de demissões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Pct val="60000"/>
            </a:pPr>
            <a:r>
              <a:rPr kumimoji="0" lang="pt-BR" altLang="pt-BR">
                <a:latin typeface="Calibri" panose="020F0502020204030204" pitchFamily="34" charset="0"/>
                <a:cs typeface="Calibri" panose="020F0502020204030204" pitchFamily="34" charset="0"/>
              </a:rPr>
              <a:t>Presidentes poderosos de multinacionais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Pct val="60000"/>
            </a:pPr>
            <a:endParaRPr kumimoji="0" lang="pt-BR" altLang="pt-BR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Pct val="60000"/>
            </a:pPr>
            <a:r>
              <a:rPr kumimoji="0" lang="pt-BR" altLang="pt-BR">
                <a:latin typeface="Calibri" panose="020F0502020204030204" pitchFamily="34" charset="0"/>
                <a:cs typeface="Calibri" panose="020F0502020204030204" pitchFamily="34" charset="0"/>
              </a:rPr>
              <a:t>American Express / Tenneco / Compaq Digital / IBM / Westinghouse / Kodak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Pct val="60000"/>
            </a:pPr>
            <a:r>
              <a:rPr kumimoji="0" lang="pt-BR" altLang="pt-BR">
                <a:latin typeface="Calibri" panose="020F0502020204030204" pitchFamily="34" charset="0"/>
                <a:cs typeface="Calibri" panose="020F0502020204030204" pitchFamily="34" charset="0"/>
              </a:rPr>
              <a:t>Sears / Time Warner / Exxon ...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Pct val="60000"/>
            </a:pPr>
            <a:endParaRPr kumimoji="0" lang="en-US" alt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1028">
            <a:extLst>
              <a:ext uri="{FF2B5EF4-FFF2-40B4-BE49-F238E27FC236}">
                <a16:creationId xmlns:a16="http://schemas.microsoft.com/office/drawing/2014/main" id="{19F73AAC-4952-4EED-A791-6B11056F0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472" y="4678363"/>
            <a:ext cx="48244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pt-BR" altLang="pt-BR" sz="2800" b="1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Conselhos de Administração</a:t>
            </a:r>
          </a:p>
          <a:p>
            <a:pPr>
              <a:spcBef>
                <a:spcPct val="0"/>
              </a:spcBef>
            </a:pPr>
            <a:r>
              <a:rPr kumimoji="0" lang="pt-BR" altLang="pt-BR" sz="2800" b="1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Grupos de Acionistas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D6A85E9-7C68-4092-B9A1-6ED1728B9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60" y="1428750"/>
            <a:ext cx="2133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DCE37D-AC5E-43F3-AD61-0AED950E5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497" y="4492625"/>
            <a:ext cx="2286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6D93142-396C-4418-9CEA-BFE7B01F1ED7}"/>
              </a:ext>
            </a:extLst>
          </p:cNvPr>
          <p:cNvSpPr txBox="1"/>
          <p:nvPr/>
        </p:nvSpPr>
        <p:spPr>
          <a:xfrm>
            <a:off x="2123385" y="4835991"/>
            <a:ext cx="530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378122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>
            <a:extLst>
              <a:ext uri="{FF2B5EF4-FFF2-40B4-BE49-F238E27FC236}">
                <a16:creationId xmlns:a16="http://schemas.microsoft.com/office/drawing/2014/main" id="{B6B768F9-4885-4C76-9C88-3FC48F5BE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2158" y="1517097"/>
            <a:ext cx="5440156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2"/>
              </a:buClr>
              <a:buSzPct val="60000"/>
            </a:pPr>
            <a:r>
              <a:rPr kumimoji="0" lang="en-US" altLang="pt-BR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Necessidade</a:t>
            </a:r>
            <a:r>
              <a:rPr kumimoji="0" lang="en-US" alt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kumimoji="0" lang="en-US" altLang="pt-BR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novas</a:t>
            </a:r>
            <a:r>
              <a:rPr kumimoji="0" lang="en-US" alt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pt-BR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regras</a:t>
            </a:r>
            <a:endParaRPr kumimoji="0" lang="pt-BR" altLang="pt-B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Pct val="60000"/>
            </a:pPr>
            <a:endParaRPr kumimoji="0" lang="pt-BR" alt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Pct val="60000"/>
            </a:pPr>
            <a:r>
              <a:rPr kumimoji="0" lang="pt-BR" alt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Abusos de diretorias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Pct val="60000"/>
            </a:pPr>
            <a:r>
              <a:rPr kumimoji="0" lang="pt-BR" alt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Conselhos inoperantes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Pct val="60000"/>
            </a:pPr>
            <a:r>
              <a:rPr kumimoji="0" lang="pt-BR" alt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Auditorias omissas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Pct val="60000"/>
            </a:pPr>
            <a:r>
              <a:rPr kumimoji="0" lang="pt-BR" alt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Acionistas insatisfeitos</a:t>
            </a:r>
          </a:p>
        </p:txBody>
      </p:sp>
      <p:sp>
        <p:nvSpPr>
          <p:cNvPr id="3" name="Text Box 1028">
            <a:extLst>
              <a:ext uri="{FF2B5EF4-FFF2-40B4-BE49-F238E27FC236}">
                <a16:creationId xmlns:a16="http://schemas.microsoft.com/office/drawing/2014/main" id="{DC68E3E5-DBCE-4FCB-9826-16ECC20AE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254" y="4377773"/>
            <a:ext cx="74787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kumimoji="0" lang="pt-BR" altLang="pt-BR" sz="2800" b="1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Conceito de Governança Corporativa</a:t>
            </a:r>
          </a:p>
          <a:p>
            <a:pPr algn="ctr">
              <a:spcBef>
                <a:spcPct val="0"/>
              </a:spcBef>
            </a:pPr>
            <a:r>
              <a:rPr kumimoji="0" lang="pt-BR" altLang="pt-BR" sz="2800" b="1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EUA e Inglaterra / Europa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DFF5F1-344B-4631-8D2A-437FBECC6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296" y="1654416"/>
            <a:ext cx="3552197" cy="239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115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A9D74AD-CD0E-47E7-BE7C-0E3C21F95ACB}"/>
              </a:ext>
            </a:extLst>
          </p:cNvPr>
          <p:cNvSpPr txBox="1"/>
          <p:nvPr/>
        </p:nvSpPr>
        <p:spPr>
          <a:xfrm>
            <a:off x="3326227" y="1143742"/>
            <a:ext cx="5539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Governança Corporativa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5428D83-F2DD-4EE6-B09E-ADAA87B188E4}"/>
              </a:ext>
            </a:extLst>
          </p:cNvPr>
          <p:cNvSpPr/>
          <p:nvPr/>
        </p:nvSpPr>
        <p:spPr>
          <a:xfrm>
            <a:off x="2491407" y="2303467"/>
            <a:ext cx="7209184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/>
              <a:t>As origens da governança corporativa, como teoria, residem nos conflitos inerentes à propriedade dispersa e à divergência entre os interesses dos sócios e dos gestores.</a:t>
            </a:r>
          </a:p>
        </p:txBody>
      </p:sp>
    </p:spTree>
    <p:extLst>
      <p:ext uri="{BB962C8B-B14F-4D97-AF65-F5344CB8AC3E}">
        <p14:creationId xmlns:p14="http://schemas.microsoft.com/office/powerpoint/2010/main" val="1411995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D68A8B2-DB78-4983-8DCB-DDFAD283813F}"/>
              </a:ext>
            </a:extLst>
          </p:cNvPr>
          <p:cNvSpPr/>
          <p:nvPr/>
        </p:nvSpPr>
        <p:spPr>
          <a:xfrm>
            <a:off x="1338470" y="2229203"/>
            <a:ext cx="102306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Conselhos não podem ser muito grandes;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Conselheiros externos são fundamentais;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Comitês de auditoria não pode ficar sob a influência do presidente;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Comitês de remuneração não pode ficar sob a influência do presidente;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Auditores externos devem ser contratados pelo conselho;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O presidente da diretoria não pode ser também o presidente do conselho;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A remuneração do presidente não pode ser fixada por ele mesmo;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O conselheiro deve ter uma idade-limite e ficar menos de dez anos no cargo.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DCA651C-61BC-4B08-AE6D-D177A985A674}"/>
              </a:ext>
            </a:extLst>
          </p:cNvPr>
          <p:cNvSpPr/>
          <p:nvPr/>
        </p:nvSpPr>
        <p:spPr>
          <a:xfrm>
            <a:off x="1338470" y="1216752"/>
            <a:ext cx="5769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/>
              <a:t>Os acionistas começaram a ver que... </a:t>
            </a:r>
          </a:p>
        </p:txBody>
      </p:sp>
    </p:spTree>
    <p:extLst>
      <p:ext uri="{BB962C8B-B14F-4D97-AF65-F5344CB8AC3E}">
        <p14:creationId xmlns:p14="http://schemas.microsoft.com/office/powerpoint/2010/main" val="3775154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>
            <a:extLst>
              <a:ext uri="{FF2B5EF4-FFF2-40B4-BE49-F238E27FC236}">
                <a16:creationId xmlns:a16="http://schemas.microsoft.com/office/drawing/2014/main" id="{9E9F8F23-0E8B-4CB1-8214-A549CF6E5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425" y="1096962"/>
            <a:ext cx="661925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2"/>
              </a:buClr>
              <a:buSzPct val="60000"/>
            </a:pPr>
            <a:r>
              <a:rPr kumimoji="0" lang="en-US" altLang="pt-BR" sz="3200" b="1" dirty="0" err="1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Relatório</a:t>
            </a:r>
            <a:r>
              <a:rPr kumimoji="0" lang="en-US" altLang="pt-BR" sz="3200" b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Cadbury</a:t>
            </a:r>
            <a:endParaRPr kumimoji="0" lang="pt-BR" altLang="pt-BR" sz="3200" b="1" dirty="0">
              <a:solidFill>
                <a:srgbClr val="33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Pct val="60000"/>
            </a:pPr>
            <a:endParaRPr kumimoji="0" lang="pt-BR" alt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Pct val="60000"/>
            </a:pPr>
            <a:r>
              <a:rPr kumimoji="0" lang="pt-BR" alt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1º Código de boas práticas de GC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Pct val="60000"/>
            </a:pPr>
            <a:r>
              <a:rPr kumimoji="0" lang="pt-BR" alt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Inglaterra – 1992</a:t>
            </a:r>
          </a:p>
          <a:p>
            <a:pPr eaLnBrk="1" hangingPunct="1">
              <a:spcBef>
                <a:spcPts val="600"/>
              </a:spcBef>
              <a:buClr>
                <a:schemeClr val="accent2"/>
              </a:buClr>
              <a:buSzPct val="60000"/>
            </a:pPr>
            <a:r>
              <a:rPr kumimoji="0" lang="pt-BR" alt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Resposta aos escândalos corporativos</a:t>
            </a:r>
          </a:p>
        </p:txBody>
      </p:sp>
      <p:sp>
        <p:nvSpPr>
          <p:cNvPr id="3" name="Text Box 1028">
            <a:extLst>
              <a:ext uri="{FF2B5EF4-FFF2-40B4-BE49-F238E27FC236}">
                <a16:creationId xmlns:a16="http://schemas.microsoft.com/office/drawing/2014/main" id="{02BD4BD5-D9AA-4ACB-833F-2F68C9CD7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952" y="4002088"/>
            <a:ext cx="64181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pt-BR" altLang="pt-BR" b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Financial </a:t>
            </a:r>
            <a:r>
              <a:rPr kumimoji="0" lang="pt-BR" altLang="pt-BR" b="1" dirty="0" err="1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Aspects</a:t>
            </a:r>
            <a:r>
              <a:rPr kumimoji="0" lang="pt-BR" altLang="pt-BR" b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altLang="pt-BR" b="1" dirty="0" err="1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kumimoji="0" lang="pt-BR" altLang="pt-BR" b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Corporate </a:t>
            </a:r>
            <a:r>
              <a:rPr kumimoji="0" lang="pt-BR" altLang="pt-BR" b="1" dirty="0" err="1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Governance</a:t>
            </a:r>
            <a:r>
              <a:rPr kumimoji="0" lang="pt-BR" altLang="pt-BR" sz="3200" b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altLang="pt-BR" sz="32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E309A0-B491-4D53-BA85-E943D84CF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058" y="2119312"/>
            <a:ext cx="160178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BC24C8-3CB2-4B84-9AE5-539390606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494" y="3633610"/>
            <a:ext cx="1677262" cy="223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C695A52E-9E9A-44E7-8CC6-A9722D82778C}"/>
              </a:ext>
            </a:extLst>
          </p:cNvPr>
          <p:cNvSpPr/>
          <p:nvPr/>
        </p:nvSpPr>
        <p:spPr>
          <a:xfrm>
            <a:off x="2615268" y="5475287"/>
            <a:ext cx="5685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b="1" dirty="0"/>
              <a:t> Chairman do Comitê de Assuntos Financeiros do Conselho de Administração do Banco da Inglaterra</a:t>
            </a:r>
          </a:p>
        </p:txBody>
      </p:sp>
      <p:sp>
        <p:nvSpPr>
          <p:cNvPr id="7" name="Retângulo 13">
            <a:extLst>
              <a:ext uri="{FF2B5EF4-FFF2-40B4-BE49-F238E27FC236}">
                <a16:creationId xmlns:a16="http://schemas.microsoft.com/office/drawing/2014/main" id="{F0E9CBAD-D2DF-4EF8-AF36-F8B615B52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1975" y="5946524"/>
            <a:ext cx="2654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pt-BR" alt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Sir Adrian </a:t>
            </a:r>
            <a:r>
              <a:rPr kumimoji="0" lang="pt-BR" altLang="pt-BR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Cadbury</a:t>
            </a:r>
            <a:endParaRPr lang="pt-BR" altLang="pt-BR" sz="1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42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28">
            <a:extLst>
              <a:ext uri="{FF2B5EF4-FFF2-40B4-BE49-F238E27FC236}">
                <a16:creationId xmlns:a16="http://schemas.microsoft.com/office/drawing/2014/main" id="{52C3A6AD-CCB5-4398-B52D-0C0E62191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09" y="2059394"/>
            <a:ext cx="11039061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pt-BR" alt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Investidores Institucionais -&gt; novas demandas</a:t>
            </a:r>
          </a:p>
          <a:p>
            <a:pPr>
              <a:spcBef>
                <a:spcPct val="0"/>
              </a:spcBef>
            </a:pPr>
            <a:endParaRPr kumimoji="0" lang="pt-BR" altLang="pt-BR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0" lang="pt-BR" altLang="pt-BR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Comitê </a:t>
            </a:r>
            <a:r>
              <a:rPr kumimoji="0" lang="pt-BR" altLang="pt-BR" sz="2800" b="1" dirty="0" err="1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Cadbury</a:t>
            </a:r>
            <a:r>
              <a:rPr kumimoji="0" lang="pt-BR" altLang="pt-BR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(1992) – prestação responsável de contas / transparência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0" lang="pt-BR" altLang="pt-BR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Comitê </a:t>
            </a:r>
            <a:r>
              <a:rPr kumimoji="0" lang="pt-BR" altLang="pt-BR" sz="2800" b="1" dirty="0" err="1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Greenbury</a:t>
            </a:r>
            <a:r>
              <a:rPr kumimoji="0" lang="pt-BR" altLang="pt-BR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(1995) – remuneração de executivos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0" lang="pt-BR" altLang="pt-BR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Comitê </a:t>
            </a:r>
            <a:r>
              <a:rPr kumimoji="0" lang="pt-BR" altLang="pt-BR" sz="2800" b="1" dirty="0" err="1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Hampel</a:t>
            </a:r>
            <a:r>
              <a:rPr kumimoji="0" lang="pt-BR" altLang="pt-BR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(1998) – responsabilidade e prosperidade</a:t>
            </a:r>
          </a:p>
        </p:txBody>
      </p:sp>
    </p:spTree>
    <p:extLst>
      <p:ext uri="{BB962C8B-B14F-4D97-AF65-F5344CB8AC3E}">
        <p14:creationId xmlns:p14="http://schemas.microsoft.com/office/powerpoint/2010/main" val="2804328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>
            <a:extLst>
              <a:ext uri="{FF2B5EF4-FFF2-40B4-BE49-F238E27FC236}">
                <a16:creationId xmlns:a16="http://schemas.microsoft.com/office/drawing/2014/main" id="{3C3C018A-529F-4ED9-9B40-7408DABEB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425" y="1096962"/>
            <a:ext cx="6619253" cy="67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2"/>
              </a:buClr>
              <a:buSzPct val="60000"/>
            </a:pPr>
            <a:r>
              <a:rPr kumimoji="0" lang="pt-BR" altLang="pt-BR" sz="3200" b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Nos EUA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A663C79-76CB-4771-BE12-C6058B832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070" y="2147866"/>
            <a:ext cx="1288651" cy="1281134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1000E756-3627-4FD5-B5FE-FEBF362BF138}"/>
              </a:ext>
            </a:extLst>
          </p:cNvPr>
          <p:cNvSpPr/>
          <p:nvPr/>
        </p:nvSpPr>
        <p:spPr>
          <a:xfrm>
            <a:off x="3386138" y="4391197"/>
            <a:ext cx="7214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/>
              <a:t>California </a:t>
            </a:r>
            <a:r>
              <a:rPr lang="pt-BR" sz="2800" dirty="0" err="1"/>
              <a:t>Public</a:t>
            </a:r>
            <a:r>
              <a:rPr lang="pt-BR" sz="2800" dirty="0"/>
              <a:t> </a:t>
            </a:r>
            <a:r>
              <a:rPr lang="pt-BR" sz="2800" dirty="0" err="1"/>
              <a:t>Employees</a:t>
            </a:r>
            <a:r>
              <a:rPr lang="pt-BR" sz="2800" dirty="0"/>
              <a:t> </a:t>
            </a:r>
            <a:r>
              <a:rPr lang="pt-BR" sz="2800" dirty="0" err="1"/>
              <a:t>Retirement</a:t>
            </a:r>
            <a:r>
              <a:rPr lang="pt-BR" sz="2800" dirty="0"/>
              <a:t> System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1118A6B-DBF4-4F14-8809-8096CE0A7A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33" t="1195" r="5503" b="7256"/>
          <a:stretch/>
        </p:blipFill>
        <p:spPr>
          <a:xfrm>
            <a:off x="1378225" y="3850854"/>
            <a:ext cx="1736035" cy="1370504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66517BA6-BF63-4425-9242-404F46F145BC}"/>
              </a:ext>
            </a:extLst>
          </p:cNvPr>
          <p:cNvSpPr/>
          <p:nvPr/>
        </p:nvSpPr>
        <p:spPr>
          <a:xfrm>
            <a:off x="3386138" y="2526823"/>
            <a:ext cx="2471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/>
              <a:t>General Motors</a:t>
            </a:r>
          </a:p>
        </p:txBody>
      </p:sp>
    </p:spTree>
    <p:extLst>
      <p:ext uri="{BB962C8B-B14F-4D97-AF65-F5344CB8AC3E}">
        <p14:creationId xmlns:p14="http://schemas.microsoft.com/office/powerpoint/2010/main" val="1011406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A96038A-09E6-4DFF-A160-57D0422D0C8F}"/>
              </a:ext>
            </a:extLst>
          </p:cNvPr>
          <p:cNvSpPr/>
          <p:nvPr/>
        </p:nvSpPr>
        <p:spPr>
          <a:xfrm>
            <a:off x="2082800" y="5287963"/>
            <a:ext cx="9555231" cy="11393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" name="Rectangle 1027">
            <a:extLst>
              <a:ext uri="{FF2B5EF4-FFF2-40B4-BE49-F238E27FC236}">
                <a16:creationId xmlns:a16="http://schemas.microsoft.com/office/drawing/2014/main" id="{DD2FA516-072F-4181-BC9D-6142302DF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9787" y="700087"/>
            <a:ext cx="9528244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Pct val="60000"/>
            </a:pPr>
            <a:r>
              <a:rPr kumimoji="0" lang="pt-BR" alt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Novos Códigos de GC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Pct val="60000"/>
            </a:pPr>
            <a:endParaRPr kumimoji="0" lang="pt-BR" altLang="pt-B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accent2"/>
              </a:buClr>
              <a:buSzPct val="60000"/>
            </a:pPr>
            <a:r>
              <a:rPr kumimoji="0" lang="pt-BR" altLang="pt-BR" dirty="0">
                <a:latin typeface="Calibri" panose="020F0502020204030204" pitchFamily="34" charset="0"/>
                <a:cs typeface="Calibri" panose="020F0502020204030204" pitchFamily="34" charset="0"/>
              </a:rPr>
              <a:t>Relatório </a:t>
            </a:r>
            <a:r>
              <a:rPr kumimoji="0" lang="pt-BR" alt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Vienot</a:t>
            </a:r>
            <a:r>
              <a:rPr kumimoji="0" lang="pt-BR" altLang="pt-BR" dirty="0">
                <a:latin typeface="Calibri" panose="020F0502020204030204" pitchFamily="34" charset="0"/>
                <a:cs typeface="Calibri" panose="020F0502020204030204" pitchFamily="34" charset="0"/>
              </a:rPr>
              <a:t> – França (1995)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Pct val="60000"/>
            </a:pPr>
            <a:r>
              <a:rPr kumimoji="0" lang="pt-BR" altLang="pt-BR" sz="20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Separação de cargos / Conselhos / Remuneração</a:t>
            </a:r>
          </a:p>
          <a:p>
            <a:pPr eaLnBrk="1" hangingPunct="1">
              <a:spcBef>
                <a:spcPts val="1200"/>
              </a:spcBef>
              <a:buClr>
                <a:schemeClr val="accent2"/>
              </a:buClr>
              <a:buSzPct val="60000"/>
            </a:pPr>
            <a:r>
              <a:rPr kumimoji="0" lang="pt-BR" altLang="pt-BR" dirty="0">
                <a:latin typeface="Calibri" panose="020F0502020204030204" pitchFamily="34" charset="0"/>
                <a:cs typeface="Calibri" panose="020F0502020204030204" pitchFamily="34" charset="0"/>
              </a:rPr>
              <a:t>Normativo </a:t>
            </a:r>
            <a:r>
              <a:rPr kumimoji="0" lang="pt-BR" alt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Neuer</a:t>
            </a:r>
            <a:r>
              <a:rPr kumimoji="0" lang="pt-BR" altLang="pt-BR" dirty="0">
                <a:latin typeface="Calibri" panose="020F0502020204030204" pitchFamily="34" charset="0"/>
                <a:cs typeface="Calibri" panose="020F0502020204030204" pitchFamily="34" charset="0"/>
              </a:rPr>
              <a:t> Market – Alemanha (1997)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Pct val="60000"/>
            </a:pPr>
            <a:r>
              <a:rPr kumimoji="0" lang="pt-BR" altLang="pt-BR" sz="20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Proteção a minoritários / Transparência / Padrões Internacionais</a:t>
            </a:r>
            <a:endParaRPr kumimoji="0" lang="pt-BR" altLang="pt-BR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accent2"/>
              </a:buClr>
              <a:buSzPct val="60000"/>
            </a:pPr>
            <a:r>
              <a:rPr kumimoji="0" lang="pt-BR" altLang="pt-BR" dirty="0">
                <a:latin typeface="Calibri" panose="020F0502020204030204" pitchFamily="34" charset="0"/>
                <a:cs typeface="Calibri" panose="020F0502020204030204" pitchFamily="34" charset="0"/>
              </a:rPr>
              <a:t>Corporate </a:t>
            </a:r>
            <a:r>
              <a:rPr kumimoji="0" lang="pt-BR" alt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Governance</a:t>
            </a:r>
            <a:r>
              <a:rPr kumimoji="0" lang="pt-BR" altLang="pt-B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alt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Principles</a:t>
            </a:r>
            <a:r>
              <a:rPr kumimoji="0" lang="pt-BR" altLang="pt-BR" dirty="0">
                <a:latin typeface="Calibri" panose="020F0502020204030204" pitchFamily="34" charset="0"/>
                <a:cs typeface="Calibri" panose="020F0502020204030204" pitchFamily="34" charset="0"/>
              </a:rPr>
              <a:t> – Japão (1998)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Pct val="60000"/>
            </a:pPr>
            <a:r>
              <a:rPr kumimoji="0" lang="pt-BR" altLang="pt-BR" sz="20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Diretrizes modestas / Recomendações / Empresas japonesas</a:t>
            </a:r>
          </a:p>
          <a:p>
            <a:pPr eaLnBrk="1" hangingPunct="1">
              <a:spcBef>
                <a:spcPts val="1200"/>
              </a:spcBef>
              <a:buClr>
                <a:schemeClr val="accent2"/>
              </a:buClr>
              <a:buSzPct val="60000"/>
            </a:pPr>
            <a:r>
              <a:rPr kumimoji="0" lang="pt-BR" altLang="pt-BR" dirty="0">
                <a:latin typeface="Calibri" panose="020F0502020204030204" pitchFamily="34" charset="0"/>
                <a:cs typeface="Calibri" panose="020F0502020204030204" pitchFamily="34" charset="0"/>
              </a:rPr>
              <a:t>Corporate </a:t>
            </a:r>
            <a:r>
              <a:rPr kumimoji="0" lang="pt-BR" alt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Governance</a:t>
            </a:r>
            <a:r>
              <a:rPr kumimoji="0" lang="pt-BR" altLang="pt-B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alt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Principles</a:t>
            </a:r>
            <a:r>
              <a:rPr kumimoji="0" lang="pt-BR" altLang="pt-BR" dirty="0">
                <a:latin typeface="Calibri" panose="020F0502020204030204" pitchFamily="34" charset="0"/>
                <a:cs typeface="Calibri" panose="020F0502020204030204" pitchFamily="34" charset="0"/>
              </a:rPr>
              <a:t> – OCDE (1999)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Pct val="60000"/>
            </a:pPr>
            <a:r>
              <a:rPr kumimoji="0" lang="pt-BR" altLang="pt-BR" sz="20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 países membros / Marcos legais, institucionais e normativos</a:t>
            </a:r>
          </a:p>
          <a:p>
            <a:pPr eaLnBrk="1" hangingPunct="1">
              <a:spcBef>
                <a:spcPts val="1800"/>
              </a:spcBef>
              <a:buClr>
                <a:schemeClr val="accent2"/>
              </a:buClr>
              <a:buSzPct val="60000"/>
            </a:pPr>
            <a:r>
              <a:rPr kumimoji="0" lang="pt-BR" altLang="pt-BR" dirty="0">
                <a:solidFill>
                  <a:srgbClr val="33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Código das Melhores Práticas de GC – Brasil (1999)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Pct val="60000"/>
            </a:pPr>
            <a:r>
              <a:rPr kumimoji="0" lang="pt-BR" altLang="pt-BR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Conselho de Administração / Proteção de minoritários / Transparência / Responsabilidade corporativa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Pct val="60000"/>
            </a:pPr>
            <a:endParaRPr kumimoji="0" lang="pt-BR" altLang="pt-BR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accent2"/>
              </a:buClr>
              <a:buSzPct val="60000"/>
            </a:pPr>
            <a:endParaRPr kumimoji="0" lang="pt-BR" alt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787E247-BDCA-4277-9D97-A6C255219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35" y="5479808"/>
            <a:ext cx="7540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50F0DF-84B3-4CCC-B707-2269846EA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322" y="1079500"/>
            <a:ext cx="1652587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871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>
            <a:extLst>
              <a:ext uri="{FF2B5EF4-FFF2-40B4-BE49-F238E27FC236}">
                <a16:creationId xmlns:a16="http://schemas.microsoft.com/office/drawing/2014/main" id="{E25C62E7-C20D-49B9-9AB0-85E9F813E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765" y="4059722"/>
            <a:ext cx="10204174" cy="138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chemeClr val="accent2"/>
              </a:buClr>
              <a:buSzPct val="60000"/>
            </a:pPr>
            <a:r>
              <a:rPr kumimoji="0" lang="en-US" altLang="pt-BR" sz="2800" b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IBGC – Instituto </a:t>
            </a:r>
            <a:r>
              <a:rPr kumimoji="0" lang="en-US" altLang="pt-BR" sz="2800" b="1" dirty="0" err="1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Brasileiro</a:t>
            </a:r>
            <a:r>
              <a:rPr kumimoji="0" lang="en-US" altLang="pt-BR" sz="2800" b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kumimoji="0" lang="en-US" altLang="pt-BR" sz="2800" b="1" dirty="0" err="1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Governança</a:t>
            </a:r>
            <a:r>
              <a:rPr kumimoji="0" lang="en-US" altLang="pt-BR" sz="2800" b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pt-BR" sz="2800" b="1" dirty="0" err="1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Corporativa</a:t>
            </a:r>
            <a:endParaRPr kumimoji="0" lang="pt-BR" altLang="pt-BR" sz="2800" b="1" dirty="0">
              <a:solidFill>
                <a:srgbClr val="33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chemeClr val="accent2"/>
              </a:buClr>
              <a:buSzPct val="60000"/>
            </a:pPr>
            <a:r>
              <a:rPr kumimoji="0" lang="pt-BR" altLang="pt-BR" dirty="0">
                <a:latin typeface="Calibri" panose="020F0502020204030204" pitchFamily="34" charset="0"/>
                <a:cs typeface="Calibri" panose="020F0502020204030204" pitchFamily="34" charset="0"/>
              </a:rPr>
              <a:t>Nova denominação adotada em 1999</a:t>
            </a:r>
          </a:p>
          <a:p>
            <a:pPr eaLnBrk="1" hangingPunct="1">
              <a:spcBef>
                <a:spcPts val="600"/>
              </a:spcBef>
              <a:buClr>
                <a:schemeClr val="accent2"/>
              </a:buClr>
              <a:buSzPct val="60000"/>
            </a:pPr>
            <a:r>
              <a:rPr kumimoji="0" lang="pt-BR" altLang="pt-BR" dirty="0">
                <a:latin typeface="Calibri" panose="020F0502020204030204" pitchFamily="34" charset="0"/>
                <a:cs typeface="Calibri" panose="020F0502020204030204" pitchFamily="34" charset="0"/>
              </a:rPr>
              <a:t>Mais de 2000 associados em 2019</a:t>
            </a:r>
            <a:endParaRPr kumimoji="0" lang="pt-BR" alt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B58A80-1AC3-429B-9AB1-1EE3784B9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034" y="3013869"/>
            <a:ext cx="31019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8031E98D-8D93-4F4F-84D4-87F4FC3BD361}"/>
              </a:ext>
            </a:extLst>
          </p:cNvPr>
          <p:cNvSpPr/>
          <p:nvPr/>
        </p:nvSpPr>
        <p:spPr>
          <a:xfrm>
            <a:off x="1616765" y="1165432"/>
            <a:ext cx="928977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chemeClr val="accent2"/>
              </a:buClr>
              <a:buSzPct val="60000"/>
            </a:pPr>
            <a:r>
              <a:rPr lang="en-US" alt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IBCA – Instituto </a:t>
            </a:r>
            <a:r>
              <a:rPr lang="en-US" altLang="pt-B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Brasileiro</a:t>
            </a:r>
            <a:r>
              <a:rPr lang="en-US" alt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pt-B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Conselheiros</a:t>
            </a:r>
            <a:r>
              <a:rPr lang="en-US" alt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pt-B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Administração</a:t>
            </a:r>
            <a:endParaRPr lang="pt-BR" altLang="pt-B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60000"/>
            </a:pPr>
            <a:r>
              <a:rPr lang="pt-BR" alt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Fundado em 27/11/1995		Ata de fundação com 36 membros</a:t>
            </a:r>
            <a:endParaRPr lang="pt-BR" alt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4F2AC66-2DD4-4832-8F12-89D0A6BA5217}"/>
              </a:ext>
            </a:extLst>
          </p:cNvPr>
          <p:cNvSpPr/>
          <p:nvPr/>
        </p:nvSpPr>
        <p:spPr>
          <a:xfrm>
            <a:off x="1364974" y="5598530"/>
            <a:ext cx="9117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666666"/>
                </a:solidFill>
              </a:rPr>
              <a:t>42% executivos + 29% conselheiros + 16% sócios e herdeiros  + 13% especialistas 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31324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D3732F6-F0CE-4A4C-BCC0-8D9B61BC1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371600"/>
            <a:ext cx="2197100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27">
            <a:extLst>
              <a:ext uri="{FF2B5EF4-FFF2-40B4-BE49-F238E27FC236}">
                <a16:creationId xmlns:a16="http://schemas.microsoft.com/office/drawing/2014/main" id="{909E3C67-2585-46DE-9E02-63396C82B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863" y="1277938"/>
            <a:ext cx="77836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2"/>
              </a:buClr>
              <a:buSzPct val="60000"/>
            </a:pPr>
            <a:r>
              <a:rPr kumimoji="0" lang="en-US" alt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Arnold Wald</a:t>
            </a:r>
            <a:endParaRPr kumimoji="0" lang="pt-BR" altLang="pt-B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Pct val="60000"/>
            </a:pPr>
            <a:endParaRPr kumimoji="0" lang="pt-BR" alt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Pct val="60000"/>
            </a:pPr>
            <a:r>
              <a:rPr kumimoji="0" lang="pt-BR" alt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Advogado especialista em Direito Societário</a:t>
            </a:r>
          </a:p>
          <a:p>
            <a:pPr eaLnBrk="1" hangingPunct="1">
              <a:spcBef>
                <a:spcPts val="600"/>
              </a:spcBef>
              <a:buClr>
                <a:schemeClr val="accent2"/>
              </a:buClr>
              <a:buSzPct val="60000"/>
            </a:pPr>
            <a:r>
              <a:rPr kumimoji="0" lang="pt-BR" alt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Artigo: “Governo das Empresas”</a:t>
            </a:r>
          </a:p>
        </p:txBody>
      </p:sp>
      <p:sp>
        <p:nvSpPr>
          <p:cNvPr id="4" name="Retângulo 10">
            <a:extLst>
              <a:ext uri="{FF2B5EF4-FFF2-40B4-BE49-F238E27FC236}">
                <a16:creationId xmlns:a16="http://schemas.microsoft.com/office/drawing/2014/main" id="{CBA96D4E-7A17-4197-8D26-A13B3E201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863" y="3584575"/>
            <a:ext cx="8721724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pt-BR" altLang="pt-BR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Corporação ≠ Sociedade Anônima</a:t>
            </a:r>
          </a:p>
          <a:p>
            <a:pPr algn="just" eaLnBrk="1" hangingPunct="1"/>
            <a:endParaRPr lang="pt-BR" alt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/>
            <a:r>
              <a:rPr lang="pt-BR" altLang="pt-BR" dirty="0">
                <a:latin typeface="Calibri" panose="020F0502020204030204" pitchFamily="34" charset="0"/>
                <a:cs typeface="Calibri" panose="020F0502020204030204" pitchFamily="34" charset="0"/>
              </a:rPr>
              <a:t>Na cultura brasileira, a palavra corporação está ligada a associações profissionais, e os termos “corporativo” e “corporativista” têm sentido pejorativo, ao passar a ideia de predominância de interesses de grupos específicos.</a:t>
            </a:r>
          </a:p>
        </p:txBody>
      </p:sp>
    </p:spTree>
    <p:extLst>
      <p:ext uri="{BB962C8B-B14F-4D97-AF65-F5344CB8AC3E}">
        <p14:creationId xmlns:p14="http://schemas.microsoft.com/office/powerpoint/2010/main" val="72512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CB2C904-A634-42E0-9043-6C88BC028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542" y="2156722"/>
            <a:ext cx="7046913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kumimoji="0" lang="en-US" altLang="pt-B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Transparência</a:t>
            </a:r>
            <a:r>
              <a:rPr kumimoji="0" lang="en-US" alt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altLang="pt-BR" sz="2800" i="1" dirty="0">
                <a:latin typeface="Calibri" panose="020F0502020204030204" pitchFamily="34" charset="0"/>
                <a:cs typeface="Calibri" panose="020F0502020204030204" pitchFamily="34" charset="0"/>
              </a:rPr>
              <a:t>disclosure</a:t>
            </a:r>
            <a:r>
              <a:rPr kumimoji="0" lang="en-US" alt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kumimoji="0" lang="en-US" altLang="pt-BR" sz="20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Divulgação</a:t>
            </a:r>
            <a:r>
              <a:rPr kumimoji="0" lang="en-US" altLang="pt-BR" sz="20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kumimoji="0" lang="en-US" altLang="pt-BR" sz="20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informações</a:t>
            </a:r>
            <a:r>
              <a:rPr kumimoji="0" lang="en-US" altLang="pt-BR" sz="20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kumimoji="0" lang="en-US" altLang="pt-BR" sz="20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sociedade</a:t>
            </a:r>
            <a:endParaRPr kumimoji="0" lang="en-US" altLang="pt-BR" sz="2000" b="1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kumimoji="0" lang="en-US" altLang="pt-B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Eqüidade</a:t>
            </a:r>
            <a:r>
              <a:rPr kumimoji="0" lang="en-US" alt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altLang="pt-BR" sz="2800" i="1" dirty="0">
                <a:latin typeface="Calibri" panose="020F0502020204030204" pitchFamily="34" charset="0"/>
                <a:cs typeface="Calibri" panose="020F0502020204030204" pitchFamily="34" charset="0"/>
              </a:rPr>
              <a:t>fairness</a:t>
            </a:r>
            <a:r>
              <a:rPr kumimoji="0" lang="en-US" alt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>
                <a:schemeClr val="folHlink"/>
              </a:buClr>
              <a:buSzPct val="60000"/>
            </a:pPr>
            <a:r>
              <a:rPr kumimoji="0" lang="en-US" altLang="pt-BR" sz="20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Tratamento</a:t>
            </a:r>
            <a:r>
              <a:rPr kumimoji="0" lang="en-US" altLang="pt-BR" sz="20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pt-BR" sz="20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justo</a:t>
            </a:r>
            <a:r>
              <a:rPr kumimoji="0" lang="en-US" altLang="pt-BR" sz="20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kumimoji="0" lang="en-US" altLang="pt-BR" sz="20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igualitário</a:t>
            </a:r>
            <a:endParaRPr kumimoji="0" lang="en-US" altLang="pt-BR" sz="2000" b="1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600"/>
              </a:spcBef>
              <a:buClr>
                <a:schemeClr val="folHlink"/>
              </a:buClr>
              <a:buSzPct val="60000"/>
            </a:pPr>
            <a:r>
              <a:rPr kumimoji="0" lang="en-US" altLang="pt-B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Prestação</a:t>
            </a:r>
            <a:r>
              <a:rPr kumimoji="0" lang="en-US" alt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kumimoji="0" lang="en-US" altLang="pt-B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Contas</a:t>
            </a:r>
            <a:r>
              <a:rPr kumimoji="0" lang="en-US" alt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 (accountability)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>
                <a:schemeClr val="folHlink"/>
              </a:buClr>
              <a:buSzPct val="60000"/>
            </a:pPr>
            <a:r>
              <a:rPr kumimoji="0" lang="en-US" altLang="pt-BR" sz="20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Prestação</a:t>
            </a:r>
            <a:r>
              <a:rPr kumimoji="0" lang="en-US" altLang="pt-BR" sz="20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pt-BR" sz="20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clara</a:t>
            </a:r>
            <a:r>
              <a:rPr kumimoji="0" lang="en-US" altLang="pt-BR" sz="20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kumimoji="0" lang="en-US" altLang="pt-BR" sz="20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responsável</a:t>
            </a:r>
            <a:endParaRPr kumimoji="0" lang="en-US" altLang="pt-BR" sz="2000" b="1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kumimoji="0" lang="en-US" altLang="pt-B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Cumprimento</a:t>
            </a:r>
            <a:r>
              <a:rPr kumimoji="0" lang="en-US" alt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 das Leis (compliance)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>
                <a:schemeClr val="folHlink"/>
              </a:buClr>
              <a:buSzPct val="60000"/>
            </a:pPr>
            <a:r>
              <a:rPr kumimoji="0" lang="en-US" altLang="pt-BR" sz="20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Responsabilidade</a:t>
            </a:r>
            <a:r>
              <a:rPr kumimoji="0" lang="en-US" altLang="pt-BR" sz="20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kumimoji="0" lang="en-US" altLang="pt-BR" sz="20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códigos</a:t>
            </a:r>
            <a:r>
              <a:rPr kumimoji="0" lang="en-US" altLang="pt-BR" sz="20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pt-BR" sz="20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estatutos</a:t>
            </a:r>
            <a:r>
              <a:rPr kumimoji="0" lang="en-US" altLang="pt-BR" sz="20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pt-BR" sz="20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contratos</a:t>
            </a:r>
            <a:r>
              <a:rPr kumimoji="0" lang="en-US" altLang="pt-BR" sz="20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pt-BR" sz="20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manuais</a:t>
            </a:r>
            <a:r>
              <a:rPr kumimoji="0" lang="en-US" altLang="pt-BR" sz="20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3" name="Rectangle 1027">
            <a:extLst>
              <a:ext uri="{FF2B5EF4-FFF2-40B4-BE49-F238E27FC236}">
                <a16:creationId xmlns:a16="http://schemas.microsoft.com/office/drawing/2014/main" id="{7A16F711-82ED-47FE-B1CD-8A60FB29F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042" y="1264547"/>
            <a:ext cx="5783263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2"/>
              </a:buClr>
              <a:buSzPct val="60000"/>
            </a:pPr>
            <a:r>
              <a:rPr kumimoji="0" lang="en-US" altLang="pt-BR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Princípios</a:t>
            </a:r>
            <a:r>
              <a:rPr kumimoji="0" lang="en-US" alt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pt-BR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Fundamentais</a:t>
            </a:r>
            <a:r>
              <a:rPr kumimoji="0" lang="en-US" alt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 da GC</a:t>
            </a:r>
            <a:endParaRPr kumimoji="0" lang="pt-BR" altLang="pt-B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6F6C44F-C7A2-432B-8C0D-994606C87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80" y="1573316"/>
            <a:ext cx="3711367" cy="371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598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88BCEE6-BA7B-4648-AE18-46935CE6B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821" y="1741176"/>
            <a:ext cx="7046913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kumimoji="0" lang="en-US" altLang="pt-B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Propriedade</a:t>
            </a:r>
            <a:endParaRPr kumimoji="0" lang="en-US" alt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kumimoji="0" lang="en-US" altLang="pt-BR" sz="20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Perfil</a:t>
            </a:r>
            <a:r>
              <a:rPr kumimoji="0" lang="en-US" altLang="pt-BR" sz="20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kumimoji="0" lang="en-US" altLang="pt-BR" sz="20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grupo</a:t>
            </a:r>
            <a:r>
              <a:rPr kumimoji="0" lang="en-US" altLang="pt-BR" sz="20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kumimoji="0" lang="en-US" altLang="pt-BR" sz="20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controle</a:t>
            </a:r>
            <a:r>
              <a:rPr kumimoji="0" lang="en-US" altLang="pt-BR" sz="20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kumimoji="0" lang="en-US" altLang="pt-BR" sz="20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demais</a:t>
            </a:r>
            <a:r>
              <a:rPr kumimoji="0" lang="en-US" altLang="pt-BR" sz="20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pt-BR" sz="20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proprietários</a:t>
            </a:r>
            <a:endParaRPr kumimoji="0" lang="en-US" altLang="pt-BR" sz="2000" b="1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kumimoji="0" lang="en-US" altLang="pt-B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Conselho</a:t>
            </a:r>
            <a:r>
              <a:rPr kumimoji="0" lang="en-US" alt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kumimoji="0" lang="en-US" altLang="pt-B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Administração</a:t>
            </a:r>
            <a:endParaRPr kumimoji="0" lang="en-US" alt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>
                <a:schemeClr val="folHlink"/>
              </a:buClr>
              <a:buSzPct val="60000"/>
            </a:pPr>
            <a:r>
              <a:rPr kumimoji="0" lang="en-US" altLang="pt-BR" sz="20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Estratégia</a:t>
            </a:r>
            <a:r>
              <a:rPr kumimoji="0" lang="en-US" altLang="pt-BR" sz="20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kumimoji="0" lang="en-US" altLang="pt-BR" sz="20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supervisão</a:t>
            </a:r>
            <a:r>
              <a:rPr kumimoji="0" lang="en-US" altLang="pt-BR" sz="20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kumimoji="0" lang="en-US" altLang="pt-BR" sz="20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princípios</a:t>
            </a:r>
            <a:r>
              <a:rPr kumimoji="0" lang="en-US" altLang="pt-BR" sz="20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GC</a:t>
            </a:r>
          </a:p>
          <a:p>
            <a:pPr algn="just" eaLnBrk="1" hangingPunct="1">
              <a:spcBef>
                <a:spcPts val="600"/>
              </a:spcBef>
              <a:buClr>
                <a:schemeClr val="folHlink"/>
              </a:buClr>
              <a:buSzPct val="60000"/>
            </a:pPr>
            <a:r>
              <a:rPr kumimoji="0" lang="en-US" altLang="pt-B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Gestão</a:t>
            </a:r>
            <a:endParaRPr kumimoji="0" lang="en-US" alt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>
                <a:schemeClr val="folHlink"/>
              </a:buClr>
              <a:buSzPct val="60000"/>
            </a:pPr>
            <a:r>
              <a:rPr kumimoji="0" lang="en-US" altLang="pt-BR" sz="20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CEO e </a:t>
            </a:r>
            <a:r>
              <a:rPr kumimoji="0" lang="en-US" altLang="pt-BR" sz="20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Diretoria</a:t>
            </a:r>
            <a:r>
              <a:rPr kumimoji="0" lang="en-US" altLang="pt-BR" sz="20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pt-BR" sz="20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Executiva</a:t>
            </a:r>
            <a:endParaRPr kumimoji="0" lang="en-US" altLang="pt-BR" sz="2000" b="1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kumimoji="0" lang="en-US" altLang="pt-B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Fiscalização</a:t>
            </a:r>
            <a:endParaRPr kumimoji="0" lang="en-US" alt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>
                <a:schemeClr val="folHlink"/>
              </a:buClr>
              <a:buSzPct val="60000"/>
            </a:pPr>
            <a:r>
              <a:rPr kumimoji="0" lang="en-US" altLang="pt-BR" sz="20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Auditoria e </a:t>
            </a:r>
            <a:r>
              <a:rPr kumimoji="0" lang="en-US" altLang="pt-BR" sz="20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Conselho</a:t>
            </a:r>
            <a:r>
              <a:rPr kumimoji="0" lang="en-US" altLang="pt-BR" sz="20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Fiscal</a:t>
            </a:r>
          </a:p>
          <a:p>
            <a:pPr algn="just" eaLnBrk="1" hangingPunct="1">
              <a:spcBef>
                <a:spcPct val="0"/>
              </a:spcBef>
              <a:buClr>
                <a:schemeClr val="folHlink"/>
              </a:buClr>
              <a:buSzPct val="60000"/>
            </a:pPr>
            <a:r>
              <a:rPr kumimoji="0" lang="en-US" altLang="pt-B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Ética</a:t>
            </a:r>
            <a:r>
              <a:rPr kumimoji="0" lang="en-US" alt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kumimoji="0" lang="en-US" altLang="pt-B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Cidadania</a:t>
            </a:r>
            <a:r>
              <a:rPr kumimoji="0" lang="en-US" alt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pt-B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Corporativa</a:t>
            </a:r>
            <a:endParaRPr kumimoji="0" lang="en-US" alt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chemeClr val="folHlink"/>
              </a:buClr>
              <a:buSzPct val="60000"/>
            </a:pPr>
            <a:r>
              <a:rPr kumimoji="0" lang="en-US" altLang="pt-BR" sz="20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Expectativas</a:t>
            </a:r>
            <a:r>
              <a:rPr kumimoji="0" lang="en-US" altLang="pt-BR" sz="20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kumimoji="0" lang="en-US" altLang="pt-BR" sz="20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sociedade</a:t>
            </a:r>
            <a:endParaRPr kumimoji="0" lang="en-US" altLang="pt-BR" sz="2000" b="1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chemeClr val="folHlink"/>
              </a:buClr>
              <a:buSzPct val="60000"/>
            </a:pPr>
            <a:endParaRPr kumimoji="0" lang="en-US" alt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1027">
            <a:extLst>
              <a:ext uri="{FF2B5EF4-FFF2-40B4-BE49-F238E27FC236}">
                <a16:creationId xmlns:a16="http://schemas.microsoft.com/office/drawing/2014/main" id="{887195C0-33FF-43C8-B2E2-F7ED3026C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321" y="1034739"/>
            <a:ext cx="2754313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2"/>
              </a:buClr>
              <a:buSzPct val="60000"/>
            </a:pPr>
            <a:r>
              <a:rPr kumimoji="0" lang="en-US" altLang="pt-BR" sz="3200" b="1">
                <a:latin typeface="Calibri" panose="020F0502020204030204" pitchFamily="34" charset="0"/>
                <a:cs typeface="Calibri" panose="020F0502020204030204" pitchFamily="34" charset="0"/>
              </a:rPr>
              <a:t>Pilares da GC</a:t>
            </a:r>
            <a:endParaRPr kumimoji="0" lang="pt-BR" altLang="pt-BR" sz="3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882A793-0446-4690-A739-7478EB2F3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592" y="1453356"/>
            <a:ext cx="2870407" cy="436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196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id="{9FD666A4-B390-4A37-9E0F-30751C9F4CDA}"/>
              </a:ext>
            </a:extLst>
          </p:cNvPr>
          <p:cNvGrpSpPr/>
          <p:nvPr/>
        </p:nvGrpSpPr>
        <p:grpSpPr>
          <a:xfrm>
            <a:off x="2398644" y="980661"/>
            <a:ext cx="7621726" cy="5189538"/>
            <a:chOff x="2670175" y="1472096"/>
            <a:chExt cx="7005638" cy="4605338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FC9F5E7B-1BD3-4569-A3E6-623D9421AA5C}"/>
                </a:ext>
              </a:extLst>
            </p:cNvPr>
            <p:cNvSpPr/>
            <p:nvPr/>
          </p:nvSpPr>
          <p:spPr>
            <a:xfrm>
              <a:off x="3397250" y="2473809"/>
              <a:ext cx="727075" cy="28971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4095FBEF-0DEF-4529-992C-F16BFEE2FCD4}"/>
                </a:ext>
              </a:extLst>
            </p:cNvPr>
            <p:cNvSpPr/>
            <p:nvPr/>
          </p:nvSpPr>
          <p:spPr>
            <a:xfrm>
              <a:off x="4587875" y="2473809"/>
              <a:ext cx="727075" cy="28971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29B7F90C-FF35-47C6-A83E-5541C4816295}"/>
                </a:ext>
              </a:extLst>
            </p:cNvPr>
            <p:cNvSpPr/>
            <p:nvPr/>
          </p:nvSpPr>
          <p:spPr>
            <a:xfrm>
              <a:off x="5778500" y="2473809"/>
              <a:ext cx="727075" cy="28971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D8D9CBE8-BB50-467D-AB88-39F6091D066B}"/>
                </a:ext>
              </a:extLst>
            </p:cNvPr>
            <p:cNvSpPr/>
            <p:nvPr/>
          </p:nvSpPr>
          <p:spPr>
            <a:xfrm>
              <a:off x="6969125" y="2473809"/>
              <a:ext cx="727075" cy="28971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493F1FAF-EA70-4AC9-B9EE-2A7485B79B4E}"/>
                </a:ext>
              </a:extLst>
            </p:cNvPr>
            <p:cNvSpPr/>
            <p:nvPr/>
          </p:nvSpPr>
          <p:spPr>
            <a:xfrm>
              <a:off x="8159750" y="2473809"/>
              <a:ext cx="727075" cy="28971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6E61FD8-39C8-4044-AE60-E36245B760BA}"/>
                </a:ext>
              </a:extLst>
            </p:cNvPr>
            <p:cNvSpPr/>
            <p:nvPr/>
          </p:nvSpPr>
          <p:spPr>
            <a:xfrm>
              <a:off x="2670175" y="5471009"/>
              <a:ext cx="6851650" cy="60642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8" name="Triângulo isósceles 7">
              <a:extLst>
                <a:ext uri="{FF2B5EF4-FFF2-40B4-BE49-F238E27FC236}">
                  <a16:creationId xmlns:a16="http://schemas.microsoft.com/office/drawing/2014/main" id="{4338D882-10C7-4839-BF00-142E36C93B24}"/>
                </a:ext>
              </a:extLst>
            </p:cNvPr>
            <p:cNvSpPr/>
            <p:nvPr/>
          </p:nvSpPr>
          <p:spPr>
            <a:xfrm>
              <a:off x="2670175" y="1472096"/>
              <a:ext cx="7005638" cy="903288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9236B71-E8DA-4E9D-922D-6EBE750C6063}"/>
                </a:ext>
              </a:extLst>
            </p:cNvPr>
            <p:cNvSpPr txBox="1"/>
            <p:nvPr/>
          </p:nvSpPr>
          <p:spPr>
            <a:xfrm rot="16200000">
              <a:off x="2878137" y="3675547"/>
              <a:ext cx="1730375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2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Calibri" pitchFamily="34" charset="0"/>
                  <a:cs typeface="Calibri" pitchFamily="34" charset="0"/>
                </a:rPr>
                <a:t>Propriedade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64B59936-02B0-4C70-B331-C36A1BC79501}"/>
                </a:ext>
              </a:extLst>
            </p:cNvPr>
            <p:cNvSpPr txBox="1"/>
            <p:nvPr/>
          </p:nvSpPr>
          <p:spPr>
            <a:xfrm rot="16200000">
              <a:off x="4076700" y="3521559"/>
              <a:ext cx="1730375" cy="708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2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Calibri" pitchFamily="34" charset="0"/>
                  <a:cs typeface="Calibri" pitchFamily="34" charset="0"/>
                </a:rPr>
                <a:t>Conselho de Administração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8C81D3B8-8B47-4176-AA34-979C43E6B2BE}"/>
                </a:ext>
              </a:extLst>
            </p:cNvPr>
            <p:cNvSpPr txBox="1"/>
            <p:nvPr/>
          </p:nvSpPr>
          <p:spPr>
            <a:xfrm rot="16200000">
              <a:off x="5276850" y="3675547"/>
              <a:ext cx="1730375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2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Calibri" pitchFamily="34" charset="0"/>
                  <a:cs typeface="Calibri" pitchFamily="34" charset="0"/>
                </a:rPr>
                <a:t>Gestão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A4127E22-9920-4386-91E4-058F86D86F45}"/>
                </a:ext>
              </a:extLst>
            </p:cNvPr>
            <p:cNvSpPr txBox="1"/>
            <p:nvPr/>
          </p:nvSpPr>
          <p:spPr>
            <a:xfrm rot="16200000">
              <a:off x="6475412" y="3675547"/>
              <a:ext cx="1730375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2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Calibri" pitchFamily="34" charset="0"/>
                  <a:cs typeface="Calibri" pitchFamily="34" charset="0"/>
                </a:rPr>
                <a:t>Fiscalização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5C3D98F5-0CA4-4440-9710-2FD7311E7AAE}"/>
                </a:ext>
              </a:extLst>
            </p:cNvPr>
            <p:cNvSpPr txBox="1"/>
            <p:nvPr/>
          </p:nvSpPr>
          <p:spPr>
            <a:xfrm rot="16200000">
              <a:off x="7673975" y="3521559"/>
              <a:ext cx="1730375" cy="708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2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Calibri" pitchFamily="34" charset="0"/>
                  <a:cs typeface="Calibri" pitchFamily="34" charset="0"/>
                </a:rPr>
                <a:t>Ética e Cidadania</a:t>
              </a:r>
            </a:p>
          </p:txBody>
        </p:sp>
        <p:sp>
          <p:nvSpPr>
            <p:cNvPr id="14" name="CaixaDeTexto 24">
              <a:extLst>
                <a:ext uri="{FF2B5EF4-FFF2-40B4-BE49-F238E27FC236}">
                  <a16:creationId xmlns:a16="http://schemas.microsoft.com/office/drawing/2014/main" id="{C11CF758-5A66-4A44-92AD-7C66932838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0050" y="5578959"/>
              <a:ext cx="63388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sz="2000" b="1" dirty="0" err="1">
                  <a:solidFill>
                    <a:srgbClr val="99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Disclosure</a:t>
              </a:r>
              <a:r>
                <a:rPr lang="pt-BR" altLang="pt-BR" sz="2000" b="1" dirty="0">
                  <a:solidFill>
                    <a:srgbClr val="99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/ </a:t>
              </a:r>
              <a:r>
                <a:rPr lang="pt-BR" altLang="pt-BR" sz="2000" b="1" dirty="0" err="1">
                  <a:solidFill>
                    <a:srgbClr val="99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Fairness</a:t>
              </a:r>
              <a:r>
                <a:rPr lang="pt-BR" altLang="pt-BR" sz="2000" b="1" dirty="0">
                  <a:solidFill>
                    <a:srgbClr val="99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/ </a:t>
              </a:r>
              <a:r>
                <a:rPr lang="pt-BR" altLang="pt-BR" sz="2000" b="1" dirty="0" err="1">
                  <a:solidFill>
                    <a:srgbClr val="99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Accountability</a:t>
              </a:r>
              <a:r>
                <a:rPr lang="pt-BR" altLang="pt-BR" sz="2000" b="1" dirty="0">
                  <a:solidFill>
                    <a:srgbClr val="99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/ </a:t>
              </a:r>
              <a:r>
                <a:rPr lang="pt-BR" altLang="pt-BR" sz="2000" b="1" dirty="0" err="1">
                  <a:solidFill>
                    <a:srgbClr val="99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Compliance</a:t>
              </a:r>
              <a:r>
                <a:rPr lang="pt-BR" altLang="pt-BR" sz="2000" b="1" dirty="0">
                  <a:solidFill>
                    <a:srgbClr val="99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5" name="CaixaDeTexto 25">
              <a:extLst>
                <a:ext uri="{FF2B5EF4-FFF2-40B4-BE49-F238E27FC236}">
                  <a16:creationId xmlns:a16="http://schemas.microsoft.com/office/drawing/2014/main" id="{D903AA4A-DF05-4FDA-8FEE-C38873D2A4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4275" y="1834046"/>
              <a:ext cx="235743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sz="20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Boas Práticas de GC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4734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Agrupar 24">
            <a:extLst>
              <a:ext uri="{FF2B5EF4-FFF2-40B4-BE49-F238E27FC236}">
                <a16:creationId xmlns:a16="http://schemas.microsoft.com/office/drawing/2014/main" id="{7227C5D8-613B-4C0B-8266-5ADAE82DD637}"/>
              </a:ext>
            </a:extLst>
          </p:cNvPr>
          <p:cNvGrpSpPr/>
          <p:nvPr/>
        </p:nvGrpSpPr>
        <p:grpSpPr>
          <a:xfrm>
            <a:off x="1782317" y="1082628"/>
            <a:ext cx="5055805" cy="4954568"/>
            <a:chOff x="1040195" y="1374176"/>
            <a:chExt cx="5055805" cy="4954568"/>
          </a:xfrm>
        </p:grpSpPr>
        <p:pic>
          <p:nvPicPr>
            <p:cNvPr id="3" name="Gráfico 2" descr="Registrar">
              <a:extLst>
                <a:ext uri="{FF2B5EF4-FFF2-40B4-BE49-F238E27FC236}">
                  <a16:creationId xmlns:a16="http://schemas.microsoft.com/office/drawing/2014/main" id="{61E5BE55-2AE5-4A24-89D9-191993C76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40195" y="3429000"/>
              <a:ext cx="914400" cy="914400"/>
            </a:xfrm>
            <a:prstGeom prst="rect">
              <a:avLst/>
            </a:prstGeom>
          </p:spPr>
        </p:pic>
        <p:pic>
          <p:nvPicPr>
            <p:cNvPr id="5" name="Gráfico 4" descr="Sala de reuniões">
              <a:extLst>
                <a:ext uri="{FF2B5EF4-FFF2-40B4-BE49-F238E27FC236}">
                  <a16:creationId xmlns:a16="http://schemas.microsoft.com/office/drawing/2014/main" id="{595A99E2-2133-4ED5-A390-DA8137644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69640" y="1900856"/>
              <a:ext cx="914400" cy="914400"/>
            </a:xfrm>
            <a:prstGeom prst="rect">
              <a:avLst/>
            </a:prstGeom>
          </p:spPr>
        </p:pic>
        <p:pic>
          <p:nvPicPr>
            <p:cNvPr id="7" name="Gráfico 6" descr="Área de Transferência">
              <a:extLst>
                <a:ext uri="{FF2B5EF4-FFF2-40B4-BE49-F238E27FC236}">
                  <a16:creationId xmlns:a16="http://schemas.microsoft.com/office/drawing/2014/main" id="{16FB0DFC-7CD9-4476-8B7C-0075F0112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81600" y="3391255"/>
              <a:ext cx="914400" cy="914400"/>
            </a:xfrm>
            <a:prstGeom prst="rect">
              <a:avLst/>
            </a:prstGeom>
          </p:spPr>
        </p:pic>
        <p:pic>
          <p:nvPicPr>
            <p:cNvPr id="10" name="Gráfico 9" descr="Notas adesivas">
              <a:extLst>
                <a:ext uri="{FF2B5EF4-FFF2-40B4-BE49-F238E27FC236}">
                  <a16:creationId xmlns:a16="http://schemas.microsoft.com/office/drawing/2014/main" id="{38FAEC4A-B9D6-4987-AE41-86CFFC7FE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569640" y="4881654"/>
              <a:ext cx="914400" cy="914400"/>
            </a:xfrm>
            <a:prstGeom prst="rect">
              <a:avLst/>
            </a:prstGeom>
          </p:spPr>
        </p:pic>
        <p:pic>
          <p:nvPicPr>
            <p:cNvPr id="12" name="Gráfico 11" descr="fluxo de trabalho">
              <a:extLst>
                <a:ext uri="{FF2B5EF4-FFF2-40B4-BE49-F238E27FC236}">
                  <a16:creationId xmlns:a16="http://schemas.microsoft.com/office/drawing/2014/main" id="{5047D2EA-8481-42C9-A0FD-3D4623C7B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041260" y="1374176"/>
              <a:ext cx="914400" cy="914400"/>
            </a:xfrm>
            <a:prstGeom prst="rect">
              <a:avLst/>
            </a:prstGeom>
          </p:spPr>
        </p:pic>
        <p:pic>
          <p:nvPicPr>
            <p:cNvPr id="14" name="Gráfico 13" descr="Assinatura">
              <a:extLst>
                <a:ext uri="{FF2B5EF4-FFF2-40B4-BE49-F238E27FC236}">
                  <a16:creationId xmlns:a16="http://schemas.microsoft.com/office/drawing/2014/main" id="{36DD9B1E-267F-4540-9E2C-A8B0309E0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030263" y="5414344"/>
              <a:ext cx="914400" cy="914400"/>
            </a:xfrm>
            <a:prstGeom prst="rect">
              <a:avLst/>
            </a:prstGeom>
          </p:spPr>
        </p:pic>
        <p:pic>
          <p:nvPicPr>
            <p:cNvPr id="16" name="Gráfico 15" descr="Arquivo de caixa de arquivamento">
              <a:extLst>
                <a:ext uri="{FF2B5EF4-FFF2-40B4-BE49-F238E27FC236}">
                  <a16:creationId xmlns:a16="http://schemas.microsoft.com/office/drawing/2014/main" id="{78034583-CBB4-4B3E-9DCB-BB532C960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512880" y="4881654"/>
              <a:ext cx="914400" cy="914400"/>
            </a:xfrm>
            <a:prstGeom prst="rect">
              <a:avLst/>
            </a:prstGeom>
          </p:spPr>
        </p:pic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70FD4054-9328-40DA-922F-C71CC68BE3F9}"/>
                </a:ext>
              </a:extLst>
            </p:cNvPr>
            <p:cNvGrpSpPr/>
            <p:nvPr/>
          </p:nvGrpSpPr>
          <p:grpSpPr>
            <a:xfrm>
              <a:off x="2550803" y="3194205"/>
              <a:ext cx="1895313" cy="1314510"/>
              <a:chOff x="2550803" y="3391255"/>
              <a:chExt cx="1895313" cy="1314510"/>
            </a:xfrm>
          </p:grpSpPr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52B2A41D-03D9-4EB9-9B03-DD5572099A10}"/>
                  </a:ext>
                </a:extLst>
              </p:cNvPr>
              <p:cNvSpPr txBox="1"/>
              <p:nvPr/>
            </p:nvSpPr>
            <p:spPr>
              <a:xfrm>
                <a:off x="2550803" y="4305655"/>
                <a:ext cx="18953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b="1" dirty="0"/>
                  <a:t>Empreendedor</a:t>
                </a:r>
              </a:p>
            </p:txBody>
          </p:sp>
          <p:pic>
            <p:nvPicPr>
              <p:cNvPr id="20" name="Gráfico 19" descr="Homem">
                <a:extLst>
                  <a:ext uri="{FF2B5EF4-FFF2-40B4-BE49-F238E27FC236}">
                    <a16:creationId xmlns:a16="http://schemas.microsoft.com/office/drawing/2014/main" id="{0A7829B0-0CD9-4ED0-8F6A-363DC31EF8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3041260" y="3391255"/>
                <a:ext cx="914400" cy="914400"/>
              </a:xfrm>
              <a:prstGeom prst="rect">
                <a:avLst/>
              </a:prstGeom>
            </p:spPr>
          </p:pic>
        </p:grpSp>
        <p:pic>
          <p:nvPicPr>
            <p:cNvPr id="22" name="Gráfico 21" descr="Quiosque">
              <a:extLst>
                <a:ext uri="{FF2B5EF4-FFF2-40B4-BE49-F238E27FC236}">
                  <a16:creationId xmlns:a16="http://schemas.microsoft.com/office/drawing/2014/main" id="{5C138FFF-7813-43C7-849B-CE819FB3C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512880" y="1900856"/>
              <a:ext cx="914400" cy="914400"/>
            </a:xfrm>
            <a:prstGeom prst="rect">
              <a:avLst/>
            </a:prstGeom>
          </p:spPr>
        </p:pic>
      </p:grpSp>
      <p:sp>
        <p:nvSpPr>
          <p:cNvPr id="26" name="Retângulo 25">
            <a:extLst>
              <a:ext uri="{FF2B5EF4-FFF2-40B4-BE49-F238E27FC236}">
                <a16:creationId xmlns:a16="http://schemas.microsoft.com/office/drawing/2014/main" id="{FEF95606-F1C3-479F-9F00-C3B5D15E5A5B}"/>
              </a:ext>
            </a:extLst>
          </p:cNvPr>
          <p:cNvSpPr/>
          <p:nvPr/>
        </p:nvSpPr>
        <p:spPr>
          <a:xfrm>
            <a:off x="8529304" y="2271956"/>
            <a:ext cx="3464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Iniciativa de um empreendedor.</a:t>
            </a:r>
          </a:p>
          <a:p>
            <a:endParaRPr lang="pt-BR" sz="2400" dirty="0"/>
          </a:p>
          <a:p>
            <a:r>
              <a:rPr lang="pt-BR" sz="2400" dirty="0"/>
              <a:t>Faz tudo sozinho!</a:t>
            </a:r>
          </a:p>
          <a:p>
            <a:endParaRPr lang="pt-BR" sz="2400" dirty="0"/>
          </a:p>
          <a:p>
            <a:r>
              <a:rPr lang="pt-BR" sz="2400" dirty="0">
                <a:solidFill>
                  <a:schemeClr val="accent5">
                    <a:lumMod val="75000"/>
                  </a:schemeClr>
                </a:solidFill>
              </a:rPr>
              <a:t>Toma as decisões todas!</a:t>
            </a:r>
            <a:r>
              <a:rPr lang="pt-BR" sz="2400" dirty="0"/>
              <a:t> </a:t>
            </a:r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8A6A18EC-3068-4278-A483-4F609952370B}"/>
              </a:ext>
            </a:extLst>
          </p:cNvPr>
          <p:cNvCxnSpPr>
            <a:cxnSpLocks/>
          </p:cNvCxnSpPr>
          <p:nvPr/>
        </p:nvCxnSpPr>
        <p:spPr>
          <a:xfrm>
            <a:off x="8282608" y="934709"/>
            <a:ext cx="0" cy="49828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531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00417E2C-EFBD-47AC-B4BE-3AA82E96B52E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69573" y="1857561"/>
            <a:ext cx="623832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lIns="0" tIns="0" rIns="0" bIns="0" anchor="ctr">
            <a:spAutoFit/>
          </a:bodyPr>
          <a:lstStyle/>
          <a:p>
            <a:pPr marL="349250" indent="-349250" defTabSz="933450" eaLnBrk="0" hangingPunct="0">
              <a:spcBef>
                <a:spcPct val="0"/>
              </a:spcBef>
              <a:defRPr/>
            </a:pPr>
            <a:r>
              <a:rPr kumimoji="0" lang="pt-BR" sz="3200" b="1" dirty="0">
                <a:latin typeface="Calibri" pitchFamily="34" charset="0"/>
                <a:cs typeface="Calibri" pitchFamily="34" charset="0"/>
              </a:rPr>
              <a:t>Modelo Histórico da GC no Brasil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AB103C81-4177-491D-8F06-6C3B8EBB8C0B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02899" y="2660996"/>
            <a:ext cx="7529513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lIns="0" tIns="0" rIns="0" bIns="0" anchor="ctr">
            <a:spAutoFit/>
          </a:bodyPr>
          <a:lstStyle/>
          <a:p>
            <a:pPr marL="457200" indent="-457200" defTabSz="933450" eaLnBrk="0" hangingPunct="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0" lang="pt-BR" sz="2800" dirty="0">
                <a:latin typeface="Calibri" pitchFamily="34" charset="0"/>
                <a:cs typeface="Calibri" pitchFamily="34" charset="0"/>
              </a:rPr>
              <a:t>Propriedade concentrada nas mãos de poucos</a:t>
            </a:r>
          </a:p>
          <a:p>
            <a:pPr marL="457200" indent="-457200" defTabSz="933450" eaLnBrk="0" hangingPunct="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0" lang="pt-BR" sz="2800" dirty="0">
                <a:latin typeface="Calibri" pitchFamily="34" charset="0"/>
                <a:cs typeface="Calibri" pitchFamily="34" charset="0"/>
              </a:rPr>
              <a:t>Práticas informais de GC</a:t>
            </a:r>
          </a:p>
          <a:p>
            <a:pPr marL="457200" indent="-457200" defTabSz="933450" eaLnBrk="0" hangingPunct="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0" lang="pt-BR" sz="2800" dirty="0">
                <a:latin typeface="Calibri" pitchFamily="34" charset="0"/>
                <a:cs typeface="Calibri" pitchFamily="34" charset="0"/>
              </a:rPr>
              <a:t>Tratamento desigual a </a:t>
            </a:r>
            <a:r>
              <a:rPr kumimoji="0" lang="pt-BR" sz="2800" dirty="0" err="1">
                <a:latin typeface="Calibri" pitchFamily="34" charset="0"/>
                <a:cs typeface="Calibri" pitchFamily="34" charset="0"/>
              </a:rPr>
              <a:t>stakeholders</a:t>
            </a:r>
            <a:endParaRPr kumimoji="0" lang="pt-BR" sz="2800" dirty="0">
              <a:latin typeface="Calibri" pitchFamily="34" charset="0"/>
              <a:cs typeface="Calibri" pitchFamily="34" charset="0"/>
            </a:endParaRPr>
          </a:p>
          <a:p>
            <a:pPr marL="457200" indent="-457200" defTabSz="933450" eaLnBrk="0" hangingPunct="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0" lang="pt-BR" sz="2800" dirty="0">
                <a:latin typeface="Calibri" pitchFamily="34" charset="0"/>
                <a:cs typeface="Calibri" pitchFamily="34" charset="0"/>
              </a:rPr>
              <a:t>Baixa Responsabilidade Social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F4EC0B7-183F-4130-99DC-B77654621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864" y="1725957"/>
            <a:ext cx="7540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4595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66A8FF77-5664-4FB7-80DE-03739D81A50A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69573" y="2440933"/>
            <a:ext cx="7705725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lIns="0" tIns="0" rIns="0" bIns="0" anchor="ctr">
            <a:spAutoFit/>
          </a:bodyPr>
          <a:lstStyle/>
          <a:p>
            <a:pPr marL="457200" indent="-457200" defTabSz="933450" eaLnBrk="0" hangingPunct="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0" lang="pt-BR" sz="2800" dirty="0">
                <a:latin typeface="Calibri" pitchFamily="34" charset="0"/>
                <a:cs typeface="Calibri" pitchFamily="34" charset="0"/>
              </a:rPr>
              <a:t>Propriedade concentrada nas mãos de poucos</a:t>
            </a:r>
          </a:p>
          <a:p>
            <a:pPr marL="457200" indent="-457200" defTabSz="933450" eaLnBrk="0" hangingPunct="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0" lang="pt-BR" sz="2800" dirty="0">
                <a:latin typeface="Calibri" pitchFamily="34" charset="0"/>
                <a:cs typeface="Calibri" pitchFamily="34" charset="0"/>
              </a:rPr>
              <a:t>Práticas formais de GC</a:t>
            </a:r>
          </a:p>
          <a:p>
            <a:pPr marL="457200" indent="-457200" defTabSz="933450" eaLnBrk="0" hangingPunct="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0" lang="pt-BR" sz="2800" dirty="0">
                <a:latin typeface="Calibri" pitchFamily="34" charset="0"/>
                <a:cs typeface="Calibri" pitchFamily="34" charset="0"/>
              </a:rPr>
              <a:t>Maior atenção à </a:t>
            </a:r>
            <a:r>
              <a:rPr kumimoji="0" lang="pt-BR" sz="2800" dirty="0" err="1">
                <a:latin typeface="Calibri" pitchFamily="34" charset="0"/>
                <a:cs typeface="Calibri" pitchFamily="34" charset="0"/>
              </a:rPr>
              <a:t>stakeholders</a:t>
            </a:r>
            <a:endParaRPr kumimoji="0" lang="pt-BR" sz="2800" dirty="0">
              <a:latin typeface="Calibri" pitchFamily="34" charset="0"/>
              <a:cs typeface="Calibri" pitchFamily="34" charset="0"/>
            </a:endParaRPr>
          </a:p>
          <a:p>
            <a:pPr marL="457200" indent="-457200" defTabSz="933450" eaLnBrk="0" hangingPunct="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0" lang="pt-BR" sz="2800" dirty="0">
                <a:latin typeface="Calibri" pitchFamily="34" charset="0"/>
                <a:cs typeface="Calibri" pitchFamily="34" charset="0"/>
              </a:rPr>
              <a:t>Maior atenção à Responsabilidade Social</a:t>
            </a:r>
          </a:p>
          <a:p>
            <a:pPr marL="457200" indent="-457200" defTabSz="933450" eaLnBrk="0" hangingPunct="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0" lang="pt-BR" sz="2800" dirty="0">
                <a:latin typeface="Calibri" pitchFamily="34" charset="0"/>
                <a:cs typeface="Calibri" pitchFamily="34" charset="0"/>
              </a:rPr>
              <a:t>Maiores volumes de captação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3718583-833E-400C-8A55-B7535CBA7AB7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69573" y="1499750"/>
            <a:ext cx="623832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lIns="0" tIns="0" rIns="0" bIns="0" anchor="ctr">
            <a:spAutoFit/>
          </a:bodyPr>
          <a:lstStyle/>
          <a:p>
            <a:pPr marL="349250" indent="-349250" defTabSz="933450" eaLnBrk="0" hangingPunct="0">
              <a:spcBef>
                <a:spcPct val="0"/>
              </a:spcBef>
              <a:defRPr/>
            </a:pPr>
            <a:r>
              <a:rPr kumimoji="0" lang="pt-BR" sz="3200" b="1" dirty="0">
                <a:latin typeface="Calibri" pitchFamily="34" charset="0"/>
                <a:cs typeface="Calibri" pitchFamily="34" charset="0"/>
              </a:rPr>
              <a:t>Modelo de Transição da GC no Brasil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A61899-A40F-4724-9916-2065699EE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751" y="1368146"/>
            <a:ext cx="7540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10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D009CF29-5949-42BF-AF31-5888DA74AC8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41851" y="2112160"/>
            <a:ext cx="7802563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lIns="0" tIns="0" rIns="0" bIns="0" anchor="ctr">
            <a:spAutoFit/>
          </a:bodyPr>
          <a:lstStyle/>
          <a:p>
            <a:pPr marL="457200" indent="-457200" defTabSz="933450" eaLnBrk="0" hangingPunc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pt-BR" sz="2800" dirty="0">
                <a:latin typeface="Calibri" pitchFamily="34" charset="0"/>
                <a:cs typeface="Calibri" pitchFamily="34" charset="0"/>
              </a:rPr>
              <a:t>Propriedade pulverizada</a:t>
            </a:r>
          </a:p>
          <a:p>
            <a:pPr marL="457200" indent="-457200" defTabSz="933450" eaLnBrk="0" hangingPunc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pt-BR" sz="2800" dirty="0">
                <a:latin typeface="Calibri" pitchFamily="34" charset="0"/>
                <a:cs typeface="Calibri" pitchFamily="34" charset="0"/>
              </a:rPr>
              <a:t>Práticas formais de GC</a:t>
            </a:r>
          </a:p>
          <a:p>
            <a:pPr marL="457200" indent="-457200" defTabSz="933450" eaLnBrk="0" hangingPunc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pt-BR" sz="2800" dirty="0">
                <a:latin typeface="Calibri" pitchFamily="34" charset="0"/>
                <a:cs typeface="Calibri" pitchFamily="34" charset="0"/>
              </a:rPr>
              <a:t>Atenção adequada aos </a:t>
            </a:r>
            <a:r>
              <a:rPr kumimoji="0" lang="pt-BR" sz="2800" dirty="0" err="1">
                <a:latin typeface="Calibri" pitchFamily="34" charset="0"/>
                <a:cs typeface="Calibri" pitchFamily="34" charset="0"/>
              </a:rPr>
              <a:t>stakeholders</a:t>
            </a:r>
            <a:endParaRPr kumimoji="0" lang="pt-BR" sz="2800" dirty="0">
              <a:latin typeface="Calibri" pitchFamily="34" charset="0"/>
              <a:cs typeface="Calibri" pitchFamily="34" charset="0"/>
            </a:endParaRPr>
          </a:p>
          <a:p>
            <a:pPr marL="457200" indent="-457200" defTabSz="933450" eaLnBrk="0" hangingPunc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pt-BR" sz="2800" dirty="0">
                <a:latin typeface="Calibri" pitchFamily="34" charset="0"/>
                <a:cs typeface="Calibri" pitchFamily="34" charset="0"/>
              </a:rPr>
              <a:t>Responsabilidade Social</a:t>
            </a:r>
          </a:p>
          <a:p>
            <a:pPr marL="457200" indent="-457200" defTabSz="933450" eaLnBrk="0" hangingPunc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pt-BR" sz="2800" dirty="0">
                <a:latin typeface="Calibri" pitchFamily="34" charset="0"/>
                <a:cs typeface="Calibri" pitchFamily="34" charset="0"/>
              </a:rPr>
              <a:t>Capacidade Competitiva Global</a:t>
            </a:r>
          </a:p>
          <a:p>
            <a:pPr marL="457200" indent="-457200" defTabSz="933450" eaLnBrk="0" hangingPunc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pt-BR" sz="2800" dirty="0">
                <a:latin typeface="Calibri" pitchFamily="34" charset="0"/>
                <a:cs typeface="Calibri" pitchFamily="34" charset="0"/>
              </a:rPr>
              <a:t>Compartilhamento de Controle, valores e ideais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8BB1143-A26F-4076-81F9-61D9B35C6BC1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69573" y="1367230"/>
            <a:ext cx="623832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lIns="0" tIns="0" rIns="0" bIns="0" anchor="ctr">
            <a:spAutoFit/>
          </a:bodyPr>
          <a:lstStyle/>
          <a:p>
            <a:pPr marL="349250" indent="-349250" defTabSz="933450" eaLnBrk="0" hangingPunct="0">
              <a:spcBef>
                <a:spcPct val="0"/>
              </a:spcBef>
              <a:defRPr/>
            </a:pPr>
            <a:r>
              <a:rPr kumimoji="0" lang="pt-BR" sz="3200" b="1" dirty="0">
                <a:latin typeface="Calibri" pitchFamily="34" charset="0"/>
                <a:cs typeface="Calibri" pitchFamily="34" charset="0"/>
              </a:rPr>
              <a:t>GC no Brasil: </a:t>
            </a:r>
            <a:r>
              <a:rPr lang="pt-BR" sz="3200" b="1" dirty="0">
                <a:latin typeface="Calibri" pitchFamily="34" charset="0"/>
                <a:cs typeface="Calibri" pitchFamily="34" charset="0"/>
              </a:rPr>
              <a:t>Modelo de Mercado</a:t>
            </a:r>
            <a:endParaRPr kumimoji="0" lang="pt-BR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E32087-CEC3-40C4-9F97-DDF342DEB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896" y="1233879"/>
            <a:ext cx="7540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536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4">
            <a:extLst>
              <a:ext uri="{FF2B5EF4-FFF2-40B4-BE49-F238E27FC236}">
                <a16:creationId xmlns:a16="http://schemas.microsoft.com/office/drawing/2014/main" id="{5F344362-8498-47DA-8711-5AE263A8A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0949" y="1826523"/>
            <a:ext cx="7480300" cy="420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pt-BR" altLang="pt-BR" dirty="0">
                <a:latin typeface="Calibri" panose="020F0502020204030204" pitchFamily="34" charset="0"/>
                <a:cs typeface="Calibri" panose="020F0502020204030204" pitchFamily="34" charset="0"/>
              </a:rPr>
              <a:t>É um conceito, segundo o qual, as empresas decidem, numa </a:t>
            </a:r>
            <a:r>
              <a:rPr lang="pt-BR" altLang="pt-BR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voluntária</a:t>
            </a:r>
            <a:r>
              <a:rPr lang="pt-BR" altLang="pt-BR" dirty="0">
                <a:latin typeface="Calibri" panose="020F0502020204030204" pitchFamily="34" charset="0"/>
                <a:cs typeface="Calibri" panose="020F0502020204030204" pitchFamily="34" charset="0"/>
              </a:rPr>
              <a:t>, contribuir para uma </a:t>
            </a:r>
            <a:r>
              <a:rPr lang="pt-BR" altLang="pt-BR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sociedade mais justa</a:t>
            </a:r>
            <a:r>
              <a:rPr lang="pt-BR" altLang="pt-BR" dirty="0">
                <a:latin typeface="Calibri" panose="020F0502020204030204" pitchFamily="34" charset="0"/>
                <a:cs typeface="Calibri" panose="020F0502020204030204" pitchFamily="34" charset="0"/>
              </a:rPr>
              <a:t> e para um </a:t>
            </a:r>
            <a:r>
              <a:rPr lang="pt-BR" altLang="pt-BR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ambiente mais limpo</a:t>
            </a:r>
            <a:r>
              <a:rPr lang="pt-BR" altLang="pt-BR" dirty="0">
                <a:latin typeface="Calibri" panose="020F0502020204030204" pitchFamily="34" charset="0"/>
                <a:cs typeface="Calibri" panose="020F0502020204030204" pitchFamily="34" charset="0"/>
              </a:rPr>
              <a:t>. Com base nesse pressuposto, a gestão das empresas não pode, e/ou não deve, ser norteada apenas para o cumprimento de interesses dos proprietários das mesmas, mas também pelos de </a:t>
            </a:r>
            <a:r>
              <a:rPr lang="pt-BR" altLang="pt-BR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outros detentores de interesses</a:t>
            </a:r>
            <a:r>
              <a:rPr lang="pt-BR" altLang="pt-B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dirty="0">
                <a:latin typeface="Calibri" panose="020F0502020204030204" pitchFamily="34" charset="0"/>
                <a:cs typeface="Calibri" panose="020F0502020204030204" pitchFamily="34" charset="0"/>
              </a:rPr>
              <a:t>como, por exemplo, os trabalhadores, as comunidades locais, os clientes, os fornecedores, as autoridades públicas, os concorrentes e a sociedade em geral.</a:t>
            </a:r>
          </a:p>
          <a:p>
            <a:pPr algn="r" eaLnBrk="1" hangingPunct="1">
              <a:spcBef>
                <a:spcPts val="600"/>
              </a:spcBef>
            </a:pPr>
            <a:r>
              <a:rPr lang="pt-BR" alt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Livro Verde da Comissão </a:t>
            </a:r>
            <a:r>
              <a:rPr lang="pt-BR" altLang="pt-BR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Européia</a:t>
            </a:r>
            <a:endParaRPr lang="pt-BR" altLang="pt-B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ABE33BE-B8A6-4F95-BA7A-6D43E3BF9D7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80949" y="1003694"/>
            <a:ext cx="432586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lIns="0" tIns="0" rIns="0" bIns="0" anchor="ctr">
            <a:spAutoFit/>
          </a:bodyPr>
          <a:lstStyle/>
          <a:p>
            <a:pPr marL="349250" indent="-349250" defTabSz="933450" eaLnBrk="0" hangingPunct="0">
              <a:spcBef>
                <a:spcPct val="0"/>
              </a:spcBef>
              <a:defRPr/>
            </a:pPr>
            <a:r>
              <a:rPr kumimoji="0" lang="pt-BR" sz="3200" b="1" dirty="0">
                <a:latin typeface="Calibri" pitchFamily="34" charset="0"/>
                <a:cs typeface="Calibri" pitchFamily="34" charset="0"/>
              </a:rPr>
              <a:t>Responsabilidade Social</a:t>
            </a:r>
          </a:p>
        </p:txBody>
      </p:sp>
    </p:spTree>
    <p:extLst>
      <p:ext uri="{BB962C8B-B14F-4D97-AF65-F5344CB8AC3E}">
        <p14:creationId xmlns:p14="http://schemas.microsoft.com/office/powerpoint/2010/main" val="34717015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4">
            <a:extLst>
              <a:ext uri="{FF2B5EF4-FFF2-40B4-BE49-F238E27FC236}">
                <a16:creationId xmlns:a16="http://schemas.microsoft.com/office/drawing/2014/main" id="{BD4B3245-F4B6-4E1A-9C59-28DACF6B8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1412" y="1712499"/>
            <a:ext cx="74723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pt-BR" alt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Responsabilidade Social</a:t>
            </a:r>
            <a:r>
              <a:rPr lang="pt-BR" alt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 diz respeito ao cumprimento dos deveres e obrigações dos indivíduos e empresas com a sociedade em geral.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4D81DBE-74B3-42D9-8D3D-504F0952C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12" y="3656495"/>
            <a:ext cx="26003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6C149C30-5305-42AD-B957-8841007BF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400" y="3667608"/>
            <a:ext cx="2492375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17BDAB33-042D-4506-8BAF-763FAEE73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925" y="3656495"/>
            <a:ext cx="217487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752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E59A11EC-543C-4AB3-BC24-E76E3C6DE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765" y="2428279"/>
            <a:ext cx="10482469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lIns="0" tIns="0" rIns="0" bIns="0" anchor="ctr">
            <a:spAutoFit/>
          </a:bodyPr>
          <a:lstStyle>
            <a:defPPr>
              <a:defRPr lang="pt-BR"/>
            </a:defPPr>
            <a:lvl1pPr marL="457200" indent="-457200" defTabSz="933450" eaLnBrk="0" hangingPunc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 kumimoji="0" sz="2800">
                <a:latin typeface="Calibri" pitchFamily="34" charset="0"/>
                <a:cs typeface="Calibri" pitchFamily="34" charset="0"/>
              </a:defRPr>
            </a:lvl1pPr>
          </a:lstStyle>
          <a:p>
            <a:pPr indent="288000"/>
            <a:r>
              <a:rPr lang="en-US" altLang="pt-BR" sz="2400" dirty="0"/>
              <a:t>International comparison of board best </a:t>
            </a:r>
            <a:r>
              <a:rPr lang="en-US" altLang="pt-BR" sz="2400" dirty="0" err="1"/>
              <a:t>pratices</a:t>
            </a:r>
            <a:endParaRPr lang="en-US" altLang="pt-BR" sz="2400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pt-BR" sz="2000" dirty="0"/>
              <a:t>	</a:t>
            </a:r>
            <a:r>
              <a:rPr lang="en-US" altLang="pt-BR" sz="2000" b="1" dirty="0">
                <a:solidFill>
                  <a:srgbClr val="0070C0"/>
                </a:solidFill>
              </a:rPr>
              <a:t>Holly Gregory e Elizabeth </a:t>
            </a:r>
            <a:r>
              <a:rPr lang="en-US" altLang="pt-BR" sz="2000" b="1" dirty="0" err="1">
                <a:solidFill>
                  <a:srgbClr val="0070C0"/>
                </a:solidFill>
              </a:rPr>
              <a:t>Forminard</a:t>
            </a:r>
            <a:r>
              <a:rPr lang="en-US" altLang="pt-BR" sz="2000" b="1" dirty="0">
                <a:solidFill>
                  <a:srgbClr val="0070C0"/>
                </a:solidFill>
              </a:rPr>
              <a:t> (1988) – EUA – 15 </a:t>
            </a:r>
            <a:r>
              <a:rPr lang="en-US" altLang="pt-BR" sz="2000" b="1" dirty="0" err="1">
                <a:solidFill>
                  <a:srgbClr val="0070C0"/>
                </a:solidFill>
              </a:rPr>
              <a:t>códigos</a:t>
            </a:r>
            <a:endParaRPr lang="en-US" altLang="pt-BR" sz="2000" b="1" dirty="0">
              <a:solidFill>
                <a:srgbClr val="0070C0"/>
              </a:solidFill>
            </a:endParaRPr>
          </a:p>
          <a:p>
            <a:pPr indent="288000"/>
            <a:r>
              <a:rPr lang="en-US" altLang="pt-BR" sz="2400" dirty="0"/>
              <a:t>GC – </a:t>
            </a:r>
            <a:r>
              <a:rPr lang="en-US" altLang="pt-BR" sz="2400" dirty="0" err="1"/>
              <a:t>subsídios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ao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código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brasileiro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melhores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práticas</a:t>
            </a:r>
            <a:endParaRPr lang="en-US" altLang="pt-BR" sz="2400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pt-BR" sz="2000" dirty="0"/>
              <a:t>	</a:t>
            </a:r>
            <a:r>
              <a:rPr lang="en-US" altLang="pt-BR" sz="2000" b="1" dirty="0">
                <a:solidFill>
                  <a:srgbClr val="0070C0"/>
                </a:solidFill>
              </a:rPr>
              <a:t>Top Management Summit – </a:t>
            </a:r>
            <a:r>
              <a:rPr lang="en-US" altLang="pt-BR" sz="2000" b="1" dirty="0" err="1">
                <a:solidFill>
                  <a:srgbClr val="0070C0"/>
                </a:solidFill>
              </a:rPr>
              <a:t>Fundação</a:t>
            </a:r>
            <a:r>
              <a:rPr lang="en-US" altLang="pt-BR" sz="2000" b="1" dirty="0">
                <a:solidFill>
                  <a:srgbClr val="0070C0"/>
                </a:solidFill>
              </a:rPr>
              <a:t> Dom Cabral (1997)</a:t>
            </a:r>
          </a:p>
          <a:p>
            <a:pPr indent="288000"/>
            <a:r>
              <a:rPr lang="en-US" altLang="pt-BR" sz="2400" dirty="0" err="1"/>
              <a:t>Conselho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administração</a:t>
            </a:r>
            <a:r>
              <a:rPr lang="en-US" altLang="pt-BR" sz="2400" dirty="0"/>
              <a:t> – </a:t>
            </a:r>
            <a:r>
              <a:rPr lang="en-US" altLang="pt-BR" sz="2400" dirty="0" err="1"/>
              <a:t>recomendações</a:t>
            </a:r>
            <a:r>
              <a:rPr lang="en-US" altLang="pt-BR" sz="2400" dirty="0"/>
              <a:t> para </a:t>
            </a:r>
            <a:r>
              <a:rPr lang="en-US" altLang="pt-BR" sz="2400" dirty="0" err="1"/>
              <a:t>seu</a:t>
            </a:r>
            <a:r>
              <a:rPr lang="en-US" altLang="pt-BR" sz="2400" dirty="0"/>
              <a:t> </a:t>
            </a:r>
            <a:r>
              <a:rPr lang="en-US" altLang="pt-BR" sz="2400" dirty="0" err="1"/>
              <a:t>melhor</a:t>
            </a:r>
            <a:r>
              <a:rPr lang="en-US" altLang="pt-BR" sz="2400" dirty="0"/>
              <a:t> </a:t>
            </a:r>
            <a:r>
              <a:rPr lang="en-US" altLang="pt-BR" sz="2400" dirty="0" err="1"/>
              <a:t>funcionamento</a:t>
            </a:r>
            <a:endParaRPr lang="en-US" altLang="pt-BR" sz="2400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pt-BR" sz="2000" dirty="0"/>
              <a:t>	</a:t>
            </a:r>
            <a:r>
              <a:rPr lang="en-US" altLang="pt-BR" sz="2000" b="1" dirty="0">
                <a:solidFill>
                  <a:srgbClr val="0070C0"/>
                </a:solidFill>
              </a:rPr>
              <a:t>Roberto Teixeira da Costa (1996)</a:t>
            </a:r>
          </a:p>
          <a:p>
            <a:pPr indent="288000"/>
            <a:r>
              <a:rPr lang="en-US" altLang="pt-BR" sz="2400" dirty="0" err="1"/>
              <a:t>Reflexões</a:t>
            </a:r>
            <a:r>
              <a:rPr lang="en-US" altLang="pt-BR" sz="2400" dirty="0"/>
              <a:t> e </a:t>
            </a:r>
            <a:r>
              <a:rPr lang="en-US" altLang="pt-BR" sz="2400" dirty="0" err="1"/>
              <a:t>experiências</a:t>
            </a:r>
            <a:r>
              <a:rPr lang="en-US" altLang="pt-BR" sz="2400" dirty="0"/>
              <a:t> dos </a:t>
            </a:r>
            <a:r>
              <a:rPr lang="en-US" altLang="pt-BR" sz="2400" dirty="0" err="1"/>
              <a:t>conselheiros</a:t>
            </a:r>
            <a:r>
              <a:rPr lang="en-US" altLang="pt-BR" sz="2400" dirty="0"/>
              <a:t> do IBGC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pt-BR" sz="2000" dirty="0"/>
              <a:t>	</a:t>
            </a:r>
            <a:r>
              <a:rPr lang="en-US" altLang="pt-BR" sz="2000" b="1" dirty="0">
                <a:solidFill>
                  <a:srgbClr val="0070C0"/>
                </a:solidFill>
              </a:rPr>
              <a:t>IBGC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2AC72B3-C0CC-450B-8293-A156928FE92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8564" y="1420748"/>
            <a:ext cx="821289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lIns="0" tIns="0" rIns="0" bIns="0" anchor="ctr">
            <a:spAutoFit/>
          </a:bodyPr>
          <a:lstStyle/>
          <a:p>
            <a:pPr marL="349250" indent="-349250" defTabSz="933450" eaLnBrk="0" hangingPunct="0">
              <a:spcBef>
                <a:spcPct val="0"/>
              </a:spcBef>
              <a:defRPr/>
            </a:pPr>
            <a:r>
              <a:rPr kumimoji="0" lang="pt-BR" sz="3200" b="1" dirty="0">
                <a:latin typeface="Calibri" pitchFamily="34" charset="0"/>
                <a:cs typeface="Calibri" pitchFamily="34" charset="0"/>
              </a:rPr>
              <a:t>O Código de GC brasileiro foi baseado em: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DC098C-9AF1-4BB0-94C8-8A0308129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42" y="2175061"/>
            <a:ext cx="7540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484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A9D74AD-CD0E-47E7-BE7C-0E3C21F95ACB}"/>
              </a:ext>
            </a:extLst>
          </p:cNvPr>
          <p:cNvSpPr txBox="1"/>
          <p:nvPr/>
        </p:nvSpPr>
        <p:spPr>
          <a:xfrm>
            <a:off x="3723794" y="878699"/>
            <a:ext cx="5539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Níveis Diferenciados de Governança Corporativa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5428D83-F2DD-4EE6-B09E-ADAA87B188E4}"/>
              </a:ext>
            </a:extLst>
          </p:cNvPr>
          <p:cNvSpPr/>
          <p:nvPr/>
        </p:nvSpPr>
        <p:spPr>
          <a:xfrm>
            <a:off x="4161115" y="2473332"/>
            <a:ext cx="7871791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Segmentos especiais de listagem na B3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Implantados em dezembro de 2000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Requisitos mais rígidos de GC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Informações ampliadas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Maior proteção de minoritários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Adesão voluntária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5EB9FEF-67D8-4FD0-A077-43F691504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89" y="2900864"/>
            <a:ext cx="2876799" cy="19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279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9">
            <a:extLst>
              <a:ext uri="{FF2B5EF4-FFF2-40B4-BE49-F238E27FC236}">
                <a16:creationId xmlns:a16="http://schemas.microsoft.com/office/drawing/2014/main" id="{955B9E9D-0435-439D-82CF-A41732D619BD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0661" y="1029893"/>
            <a:ext cx="331946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lIns="0" tIns="0" rIns="0" bIns="0" anchor="ctr">
            <a:spAutoFit/>
          </a:bodyPr>
          <a:lstStyle/>
          <a:p>
            <a:pPr marL="349250" indent="-349250" algn="ctr" defTabSz="933450" eaLnBrk="0" hangingPunct="0">
              <a:spcBef>
                <a:spcPct val="0"/>
              </a:spcBef>
              <a:defRPr/>
            </a:pPr>
            <a:r>
              <a:rPr kumimoji="0" lang="pt-BR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Níveis de GC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414E073A-D6B9-4B55-85AF-77F467CAA62D}"/>
              </a:ext>
            </a:extLst>
          </p:cNvPr>
          <p:cNvGrpSpPr/>
          <p:nvPr/>
        </p:nvGrpSpPr>
        <p:grpSpPr>
          <a:xfrm>
            <a:off x="1926650" y="1276115"/>
            <a:ext cx="8338699" cy="4630440"/>
            <a:chOff x="2307101" y="951444"/>
            <a:chExt cx="8338699" cy="4630440"/>
          </a:xfrm>
        </p:grpSpPr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1FC95DFB-2CDE-41D1-A4EB-06D88E58ED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7101" y="951444"/>
              <a:ext cx="8338699" cy="4630440"/>
              <a:chOff x="576" y="1306"/>
              <a:chExt cx="4586" cy="2534"/>
            </a:xfrm>
          </p:grpSpPr>
          <p:sp>
            <p:nvSpPr>
              <p:cNvPr id="23" name="Rectangle 6">
                <a:extLst>
                  <a:ext uri="{FF2B5EF4-FFF2-40B4-BE49-F238E27FC236}">
                    <a16:creationId xmlns:a16="http://schemas.microsoft.com/office/drawing/2014/main" id="{9948F953-D4EB-49E8-A505-33548091CE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3160"/>
                <a:ext cx="567" cy="68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7" name="Rectangle 7">
                <a:extLst>
                  <a:ext uri="{FF2B5EF4-FFF2-40B4-BE49-F238E27FC236}">
                    <a16:creationId xmlns:a16="http://schemas.microsoft.com/office/drawing/2014/main" id="{937174A5-3166-4817-B46A-07639BEC64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2706"/>
                <a:ext cx="567" cy="113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" name="Rectangle 8">
                <a:extLst>
                  <a:ext uri="{FF2B5EF4-FFF2-40B4-BE49-F238E27FC236}">
                    <a16:creationId xmlns:a16="http://schemas.microsoft.com/office/drawing/2014/main" id="{ACFC2504-2837-4026-AA9C-D0D4F38D58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2253"/>
                <a:ext cx="567" cy="158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30" name="Rectangle 9">
                <a:extLst>
                  <a:ext uri="{FF2B5EF4-FFF2-40B4-BE49-F238E27FC236}">
                    <a16:creationId xmlns:a16="http://schemas.microsoft.com/office/drawing/2014/main" id="{05DAABFE-B10B-4F02-A3B6-AD6EC7B992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" y="1800"/>
                <a:ext cx="567" cy="20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33" name="Text Box 12">
                <a:extLst>
                  <a:ext uri="{FF2B5EF4-FFF2-40B4-BE49-F238E27FC236}">
                    <a16:creationId xmlns:a16="http://schemas.microsoft.com/office/drawing/2014/main" id="{998FD084-8937-4CD7-92F0-4693456036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2804"/>
                <a:ext cx="1104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buFont typeface="Webdings" panose="05030102010509060703" pitchFamily="18" charset="2"/>
                  <a:buNone/>
                </a:pPr>
                <a:r>
                  <a:rPr lang="pt-BR" altLang="pt-BR" sz="1800" b="1" dirty="0">
                    <a:latin typeface="+mn-lt"/>
                  </a:rPr>
                  <a:t>Atender a Regulamentação</a:t>
                </a:r>
              </a:p>
            </p:txBody>
          </p:sp>
          <p:sp>
            <p:nvSpPr>
              <p:cNvPr id="34" name="Text Box 13">
                <a:extLst>
                  <a:ext uri="{FF2B5EF4-FFF2-40B4-BE49-F238E27FC236}">
                    <a16:creationId xmlns:a16="http://schemas.microsoft.com/office/drawing/2014/main" id="{AF5EC853-EF7C-4C77-B1A7-99B584549F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3" y="2190"/>
                <a:ext cx="1104" cy="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buFont typeface="Webdings" panose="05030102010509060703" pitchFamily="18" charset="2"/>
                  <a:buNone/>
                </a:pPr>
                <a:r>
                  <a:rPr lang="pt-BR" altLang="pt-BR" sz="1800" b="1" dirty="0">
                    <a:latin typeface="+mn-lt"/>
                  </a:rPr>
                  <a:t>Adicionalmente, atender requisitos de transparência</a:t>
                </a:r>
              </a:p>
            </p:txBody>
          </p:sp>
          <p:sp>
            <p:nvSpPr>
              <p:cNvPr id="35" name="Text Box 14">
                <a:extLst>
                  <a:ext uri="{FF2B5EF4-FFF2-40B4-BE49-F238E27FC236}">
                    <a16:creationId xmlns:a16="http://schemas.microsoft.com/office/drawing/2014/main" id="{8C0CCEB7-4582-41C4-B07F-CE57D612C8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1728"/>
                <a:ext cx="1200" cy="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buFont typeface="Webdings" panose="05030102010509060703" pitchFamily="18" charset="2"/>
                  <a:buNone/>
                </a:pPr>
                <a:r>
                  <a:rPr lang="pt-BR" altLang="pt-BR" sz="1800" b="1" dirty="0">
                    <a:latin typeface="+mn-lt"/>
                  </a:rPr>
                  <a:t>Adicionalmente, atender requisitos societários</a:t>
                </a:r>
              </a:p>
            </p:txBody>
          </p:sp>
          <p:sp>
            <p:nvSpPr>
              <p:cNvPr id="36" name="Text Box 15">
                <a:extLst>
                  <a:ext uri="{FF2B5EF4-FFF2-40B4-BE49-F238E27FC236}">
                    <a16:creationId xmlns:a16="http://schemas.microsoft.com/office/drawing/2014/main" id="{439FAD33-4C5C-4108-AE83-ED443F7679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40" y="1306"/>
                <a:ext cx="1022" cy="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1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buFont typeface="Webdings" panose="05030102010509060703" pitchFamily="18" charset="2"/>
                  <a:buNone/>
                </a:pPr>
                <a:r>
                  <a:rPr lang="pt-BR" altLang="pt-BR" sz="1800" b="1" dirty="0">
                    <a:latin typeface="+mn-lt"/>
                  </a:rPr>
                  <a:t>Adicionalmente, ter apenas ações ordinárias</a:t>
                </a:r>
              </a:p>
            </p:txBody>
          </p:sp>
        </p:grpSp>
        <p:pic>
          <p:nvPicPr>
            <p:cNvPr id="1026" name="Picture 2" descr="Governança corporativa na B3 - Trademap">
              <a:extLst>
                <a:ext uri="{FF2B5EF4-FFF2-40B4-BE49-F238E27FC236}">
                  <a16:creationId xmlns:a16="http://schemas.microsoft.com/office/drawing/2014/main" id="{5BF3B736-989B-438F-B49D-73543E1C38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074"/>
            <a:stretch/>
          </p:blipFill>
          <p:spPr bwMode="auto">
            <a:xfrm>
              <a:off x="4243313" y="4284456"/>
              <a:ext cx="1914525" cy="732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Níveis de Governança Corporativa na Bovespa - Bússola do Investidor">
              <a:extLst>
                <a:ext uri="{FF2B5EF4-FFF2-40B4-BE49-F238E27FC236}">
                  <a16:creationId xmlns:a16="http://schemas.microsoft.com/office/drawing/2014/main" id="{F5BF7DF7-55E2-4A1D-B268-B137953BC3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100"/>
            <a:stretch/>
          </p:blipFill>
          <p:spPr bwMode="auto">
            <a:xfrm>
              <a:off x="6681506" y="3866372"/>
              <a:ext cx="1679337" cy="836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NOVO MERCADO">
              <a:extLst>
                <a:ext uri="{FF2B5EF4-FFF2-40B4-BE49-F238E27FC236}">
                  <a16:creationId xmlns:a16="http://schemas.microsoft.com/office/drawing/2014/main" id="{19818D92-919B-44E1-9DE0-D957F06AFC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84"/>
            <a:stretch/>
          </p:blipFill>
          <p:spPr bwMode="auto">
            <a:xfrm>
              <a:off x="8884511" y="3310957"/>
              <a:ext cx="1597748" cy="97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 Box 3">
              <a:extLst>
                <a:ext uri="{FF2B5EF4-FFF2-40B4-BE49-F238E27FC236}">
                  <a16:creationId xmlns:a16="http://schemas.microsoft.com/office/drawing/2014/main" id="{CE1CB964-6C1A-4BFF-8FA3-0043F32010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5282" y="4818778"/>
              <a:ext cx="1544313" cy="553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anchor="ctr" anchorCtr="1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buFont typeface="Webdings" panose="05030102010509060703" pitchFamily="18" charset="2"/>
                <a:buNone/>
              </a:pPr>
              <a:r>
                <a:rPr lang="pt-BR" altLang="pt-BR" sz="1800" b="1" dirty="0">
                  <a:solidFill>
                    <a:srgbClr val="002060"/>
                  </a:solidFill>
                  <a:latin typeface="Corbel Light" panose="020B0303020204020204" pitchFamily="34" charset="0"/>
                </a:rPr>
                <a:t>MERCADO TRADICIONAL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44449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>
            <a:extLst>
              <a:ext uri="{FF2B5EF4-FFF2-40B4-BE49-F238E27FC236}">
                <a16:creationId xmlns:a16="http://schemas.microsoft.com/office/drawing/2014/main" id="{C42857A6-EC4D-4A00-9C06-F820FEF9BAFF}"/>
              </a:ext>
            </a:extLst>
          </p:cNvPr>
          <p:cNvSpPr/>
          <p:nvPr/>
        </p:nvSpPr>
        <p:spPr>
          <a:xfrm>
            <a:off x="0" y="0"/>
            <a:ext cx="349223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C9A56B3-D267-4D82-AA3B-35AE57AE5D66}"/>
              </a:ext>
            </a:extLst>
          </p:cNvPr>
          <p:cNvSpPr txBox="1"/>
          <p:nvPr/>
        </p:nvSpPr>
        <p:spPr>
          <a:xfrm>
            <a:off x="638924" y="1933615"/>
            <a:ext cx="2124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>
                    <a:lumMod val="95000"/>
                  </a:schemeClr>
                </a:solidFill>
              </a:rPr>
              <a:t>Segmentos Especiais de Acesso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8F9CCC0-68B5-4E45-8BBA-829230F9018E}"/>
              </a:ext>
            </a:extLst>
          </p:cNvPr>
          <p:cNvSpPr/>
          <p:nvPr/>
        </p:nvSpPr>
        <p:spPr>
          <a:xfrm>
            <a:off x="7118973" y="454010"/>
            <a:ext cx="2019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Bovespa Mais 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78B402CE-F9DF-4061-B50A-44C9DB718CE9}"/>
              </a:ext>
            </a:extLst>
          </p:cNvPr>
          <p:cNvSpPr/>
          <p:nvPr/>
        </p:nvSpPr>
        <p:spPr>
          <a:xfrm>
            <a:off x="7118973" y="1012405"/>
            <a:ext cx="416428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5C5F60"/>
                </a:solidFill>
              </a:rPr>
              <a:t>Pequenas e médias empresas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5C5F60"/>
                </a:solidFill>
              </a:rPr>
              <a:t>Captações menores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5C5F60"/>
                </a:solidFill>
              </a:rPr>
              <a:t>Financiar projetos de crescimento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5C5F60"/>
                </a:solidFill>
              </a:rPr>
              <a:t>Atrair investidores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5C5F60"/>
                </a:solidFill>
              </a:rPr>
              <a:t>Listagem sem oferta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5C5F60"/>
                </a:solidFill>
              </a:rPr>
              <a:t>IPO em até sete anos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5C5F60"/>
                </a:solidFill>
              </a:rPr>
              <a:t>Aprimorar a GC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5C5F60"/>
                </a:solidFill>
              </a:rPr>
              <a:t>Cobertura de analistas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5C5F60"/>
                </a:solidFill>
              </a:rPr>
              <a:t>Isentas de taxa de listagem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5C5F60"/>
                </a:solidFill>
              </a:rPr>
              <a:t>Anuidade com desconto regressivo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CF79ED23-18EA-4650-A74D-99633A73DB9D}"/>
              </a:ext>
            </a:extLst>
          </p:cNvPr>
          <p:cNvSpPr/>
          <p:nvPr/>
        </p:nvSpPr>
        <p:spPr>
          <a:xfrm>
            <a:off x="7118973" y="4507365"/>
            <a:ext cx="2895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Bovespa Mais Nível 2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7D351028-FF09-45FA-BB0F-64AE7B9D3671}"/>
              </a:ext>
            </a:extLst>
          </p:cNvPr>
          <p:cNvSpPr/>
          <p:nvPr/>
        </p:nvSpPr>
        <p:spPr>
          <a:xfrm>
            <a:off x="7118973" y="5065760"/>
            <a:ext cx="485248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5C5F60"/>
                </a:solidFill>
              </a:rPr>
              <a:t>Mesmas características do Bovespa Mais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5C5F60"/>
                </a:solidFill>
              </a:rPr>
              <a:t>Permite ações preferenciais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err="1">
                <a:solidFill>
                  <a:srgbClr val="5C5F60"/>
                </a:solidFill>
              </a:rPr>
              <a:t>Tag</a:t>
            </a:r>
            <a:r>
              <a:rPr lang="pt-BR" sz="2000" dirty="0">
                <a:solidFill>
                  <a:srgbClr val="5C5F60"/>
                </a:solidFill>
              </a:rPr>
              <a:t> </a:t>
            </a:r>
            <a:r>
              <a:rPr lang="pt-BR" sz="2000" dirty="0" err="1">
                <a:solidFill>
                  <a:srgbClr val="5C5F60"/>
                </a:solidFill>
              </a:rPr>
              <a:t>Along</a:t>
            </a:r>
            <a:r>
              <a:rPr lang="pt-BR" sz="2000" dirty="0">
                <a:solidFill>
                  <a:srgbClr val="5C5F60"/>
                </a:solidFill>
              </a:rPr>
              <a:t> de 100%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5C5F60"/>
                </a:solidFill>
              </a:rPr>
              <a:t>Preferenciais votam em temas críticos</a:t>
            </a:r>
          </a:p>
        </p:txBody>
      </p:sp>
      <p:pic>
        <p:nvPicPr>
          <p:cNvPr id="24578" name="Picture 2" descr="Governança corporativa na B3 - Trademap">
            <a:extLst>
              <a:ext uri="{FF2B5EF4-FFF2-40B4-BE49-F238E27FC236}">
                <a16:creationId xmlns:a16="http://schemas.microsoft.com/office/drawing/2014/main" id="{2F6F0389-0415-47CD-B53E-06FD6514F4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09"/>
          <a:stretch/>
        </p:blipFill>
        <p:spPr bwMode="auto">
          <a:xfrm>
            <a:off x="4386469" y="1687752"/>
            <a:ext cx="2241723" cy="88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Ações em Circulação no Mercado">
            <a:extLst>
              <a:ext uri="{FF2B5EF4-FFF2-40B4-BE49-F238E27FC236}">
                <a16:creationId xmlns:a16="http://schemas.microsoft.com/office/drawing/2014/main" id="{6DE5D673-4CB2-48AB-A673-B2C354A563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3" b="28228"/>
          <a:stretch/>
        </p:blipFill>
        <p:spPr bwMode="auto">
          <a:xfrm>
            <a:off x="4194312" y="5304640"/>
            <a:ext cx="2626036" cy="64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2592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>
            <a:extLst>
              <a:ext uri="{FF2B5EF4-FFF2-40B4-BE49-F238E27FC236}">
                <a16:creationId xmlns:a16="http://schemas.microsoft.com/office/drawing/2014/main" id="{557F99FA-5865-4D19-B9DB-0F7C3049A554}"/>
              </a:ext>
            </a:extLst>
          </p:cNvPr>
          <p:cNvGrpSpPr/>
          <p:nvPr/>
        </p:nvGrpSpPr>
        <p:grpSpPr>
          <a:xfrm>
            <a:off x="6034509" y="3421416"/>
            <a:ext cx="2015428" cy="2429419"/>
            <a:chOff x="4908619" y="3438460"/>
            <a:chExt cx="2015428" cy="2429419"/>
          </a:xfrm>
        </p:grpSpPr>
        <p:sp>
          <p:nvSpPr>
            <p:cNvPr id="44" name="Rectangle 7">
              <a:extLst>
                <a:ext uri="{FF2B5EF4-FFF2-40B4-BE49-F238E27FC236}">
                  <a16:creationId xmlns:a16="http://schemas.microsoft.com/office/drawing/2014/main" id="{C5F27E68-6241-4A5A-882E-0A4154649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6702" y="3438460"/>
              <a:ext cx="1085309" cy="24294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pic>
          <p:nvPicPr>
            <p:cNvPr id="39" name="Picture 2" descr="Governança corporativa na B3 - Trademap">
              <a:extLst>
                <a:ext uri="{FF2B5EF4-FFF2-40B4-BE49-F238E27FC236}">
                  <a16:creationId xmlns:a16="http://schemas.microsoft.com/office/drawing/2014/main" id="{05F21B25-77E0-481B-968D-47E20F2511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074"/>
            <a:stretch/>
          </p:blipFill>
          <p:spPr bwMode="auto">
            <a:xfrm>
              <a:off x="4908619" y="4346782"/>
              <a:ext cx="2015428" cy="859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A9C936B7-771E-456A-8568-C264AA78CD55}"/>
              </a:ext>
            </a:extLst>
          </p:cNvPr>
          <p:cNvGrpSpPr/>
          <p:nvPr/>
        </p:nvGrpSpPr>
        <p:grpSpPr>
          <a:xfrm>
            <a:off x="8144277" y="2450934"/>
            <a:ext cx="1767845" cy="3399901"/>
            <a:chOff x="7475315" y="2467978"/>
            <a:chExt cx="1767845" cy="3399901"/>
          </a:xfrm>
        </p:grpSpPr>
        <p:sp>
          <p:nvSpPr>
            <p:cNvPr id="45" name="Rectangle 8">
              <a:extLst>
                <a:ext uri="{FF2B5EF4-FFF2-40B4-BE49-F238E27FC236}">
                  <a16:creationId xmlns:a16="http://schemas.microsoft.com/office/drawing/2014/main" id="{A788B703-DFD6-44BC-802A-7A340AB43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3654" y="2467978"/>
              <a:ext cx="1085309" cy="33999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pic>
          <p:nvPicPr>
            <p:cNvPr id="40" name="Picture 4" descr="Níveis de Governança Corporativa na Bovespa - Bússola do Investidor">
              <a:extLst>
                <a:ext uri="{FF2B5EF4-FFF2-40B4-BE49-F238E27FC236}">
                  <a16:creationId xmlns:a16="http://schemas.microsoft.com/office/drawing/2014/main" id="{D230C1C8-CCFC-42EE-8C5C-DCB21C8FCF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100"/>
            <a:stretch/>
          </p:blipFill>
          <p:spPr bwMode="auto">
            <a:xfrm>
              <a:off x="7475315" y="3856623"/>
              <a:ext cx="1767845" cy="980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C22D2318-AB2F-443E-89FD-5C667AE5B8EE}"/>
              </a:ext>
            </a:extLst>
          </p:cNvPr>
          <p:cNvGrpSpPr/>
          <p:nvPr/>
        </p:nvGrpSpPr>
        <p:grpSpPr>
          <a:xfrm>
            <a:off x="10006462" y="1480452"/>
            <a:ext cx="1681956" cy="4370383"/>
            <a:chOff x="9794427" y="1497496"/>
            <a:chExt cx="1681956" cy="4370383"/>
          </a:xfrm>
        </p:grpSpPr>
        <p:sp>
          <p:nvSpPr>
            <p:cNvPr id="46" name="Rectangle 9">
              <a:extLst>
                <a:ext uri="{FF2B5EF4-FFF2-40B4-BE49-F238E27FC236}">
                  <a16:creationId xmlns:a16="http://schemas.microsoft.com/office/drawing/2014/main" id="{A84419D6-5449-4370-9E28-CB755B5C7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8727" y="1497496"/>
              <a:ext cx="1085309" cy="437038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pic>
          <p:nvPicPr>
            <p:cNvPr id="41" name="Picture 6" descr="NOVO MERCADO">
              <a:extLst>
                <a:ext uri="{FF2B5EF4-FFF2-40B4-BE49-F238E27FC236}">
                  <a16:creationId xmlns:a16="http://schemas.microsoft.com/office/drawing/2014/main" id="{FC80E6C6-FD59-45EA-BBF6-B69562E2E2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84"/>
            <a:stretch/>
          </p:blipFill>
          <p:spPr bwMode="auto">
            <a:xfrm>
              <a:off x="9794427" y="3205457"/>
              <a:ext cx="1681956" cy="1141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66BA8ED0-12DA-420D-BBB5-6779E3ADDA53}"/>
              </a:ext>
            </a:extLst>
          </p:cNvPr>
          <p:cNvSpPr txBox="1"/>
          <p:nvPr/>
        </p:nvSpPr>
        <p:spPr>
          <a:xfrm>
            <a:off x="1539160" y="1263632"/>
            <a:ext cx="3697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Segmentos de Listagem da B3</a:t>
            </a:r>
          </a:p>
        </p:txBody>
      </p:sp>
      <p:sp>
        <p:nvSpPr>
          <p:cNvPr id="52" name="Rectangle 6">
            <a:extLst>
              <a:ext uri="{FF2B5EF4-FFF2-40B4-BE49-F238E27FC236}">
                <a16:creationId xmlns:a16="http://schemas.microsoft.com/office/drawing/2014/main" id="{35E87787-20EB-4216-BA00-D1326F77E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5184" y="4394039"/>
            <a:ext cx="1085309" cy="14567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 lIns="0" tIns="0" rIns="0" bIns="0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57" name="Picture 2" descr="Governança corporativa na B3 - Trademap">
            <a:extLst>
              <a:ext uri="{FF2B5EF4-FFF2-40B4-BE49-F238E27FC236}">
                <a16:creationId xmlns:a16="http://schemas.microsoft.com/office/drawing/2014/main" id="{82DE5A73-0357-42B6-BA4C-BBA1F17941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" r="8031" b="38810"/>
          <a:stretch/>
        </p:blipFill>
        <p:spPr bwMode="auto">
          <a:xfrm>
            <a:off x="2503300" y="4899063"/>
            <a:ext cx="1625705" cy="7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D006938F-39BF-4FB3-91F3-DB50EA2F136C}"/>
              </a:ext>
            </a:extLst>
          </p:cNvPr>
          <p:cNvSpPr/>
          <p:nvPr/>
        </p:nvSpPr>
        <p:spPr>
          <a:xfrm>
            <a:off x="4642824" y="3975652"/>
            <a:ext cx="1085309" cy="18751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Text Box 3">
            <a:extLst>
              <a:ext uri="{FF2B5EF4-FFF2-40B4-BE49-F238E27FC236}">
                <a16:creationId xmlns:a16="http://schemas.microsoft.com/office/drawing/2014/main" id="{0FB32A6D-8A0B-411E-B3FE-63EDEAB7A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278" y="4688753"/>
            <a:ext cx="1625705" cy="64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 anchorCtr="1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 typeface="Webdings" panose="05030102010509060703" pitchFamily="18" charset="2"/>
              <a:buNone/>
            </a:pPr>
            <a:r>
              <a:rPr lang="pt-BR" altLang="pt-BR" sz="1800" b="1" dirty="0">
                <a:solidFill>
                  <a:srgbClr val="002060"/>
                </a:solidFill>
                <a:latin typeface="Corbel Light" panose="020B0303020204020204" pitchFamily="34" charset="0"/>
              </a:rPr>
              <a:t>MERCADO TRADICIONAL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75211730-4116-4850-8F05-94C595A9F048}"/>
              </a:ext>
            </a:extLst>
          </p:cNvPr>
          <p:cNvSpPr/>
          <p:nvPr/>
        </p:nvSpPr>
        <p:spPr>
          <a:xfrm>
            <a:off x="978430" y="4571931"/>
            <a:ext cx="1085309" cy="12789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8" name="Picture 4" descr="Ações em Circulação no Mercado">
            <a:extLst>
              <a:ext uri="{FF2B5EF4-FFF2-40B4-BE49-F238E27FC236}">
                <a16:creationId xmlns:a16="http://schemas.microsoft.com/office/drawing/2014/main" id="{DE99A066-6B20-4653-82AF-344B095B0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3" b="28228"/>
          <a:stretch/>
        </p:blipFill>
        <p:spPr bwMode="auto">
          <a:xfrm>
            <a:off x="347539" y="5122436"/>
            <a:ext cx="1931592" cy="47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065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4BDB3A2B-25F3-48A5-850F-14622729BE88}"/>
              </a:ext>
            </a:extLst>
          </p:cNvPr>
          <p:cNvSpPr/>
          <p:nvPr/>
        </p:nvSpPr>
        <p:spPr>
          <a:xfrm>
            <a:off x="8447779" y="2087290"/>
            <a:ext cx="31975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Precisa de ajuda.</a:t>
            </a:r>
          </a:p>
          <a:p>
            <a:endParaRPr lang="pt-BR" sz="2400" dirty="0"/>
          </a:p>
          <a:p>
            <a:r>
              <a:rPr lang="pt-BR" sz="2400" dirty="0"/>
              <a:t>Primeiros funcionários.</a:t>
            </a:r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>
                <a:solidFill>
                  <a:schemeClr val="accent5">
                    <a:lumMod val="75000"/>
                  </a:schemeClr>
                </a:solidFill>
              </a:rPr>
              <a:t>Divisão de poderes e responsabilidades!</a:t>
            </a:r>
            <a:r>
              <a:rPr lang="pt-BR" sz="2400" dirty="0"/>
              <a:t> 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7B1B0C09-F24B-48BF-B257-6FA15CA70635}"/>
              </a:ext>
            </a:extLst>
          </p:cNvPr>
          <p:cNvCxnSpPr>
            <a:cxnSpLocks/>
          </p:cNvCxnSpPr>
          <p:nvPr/>
        </p:nvCxnSpPr>
        <p:spPr>
          <a:xfrm>
            <a:off x="8083826" y="934709"/>
            <a:ext cx="0" cy="49828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Agrupar 2">
            <a:extLst>
              <a:ext uri="{FF2B5EF4-FFF2-40B4-BE49-F238E27FC236}">
                <a16:creationId xmlns:a16="http://schemas.microsoft.com/office/drawing/2014/main" id="{6378C7AB-F849-4009-B7DE-C648CDF14781}"/>
              </a:ext>
            </a:extLst>
          </p:cNvPr>
          <p:cNvGrpSpPr/>
          <p:nvPr/>
        </p:nvGrpSpPr>
        <p:grpSpPr>
          <a:xfrm>
            <a:off x="867797" y="547827"/>
            <a:ext cx="6480756" cy="5542377"/>
            <a:chOff x="280310" y="561080"/>
            <a:chExt cx="6480756" cy="5542377"/>
          </a:xfrm>
        </p:grpSpPr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A8738181-B51F-49D2-A4F2-6449733277CD}"/>
                </a:ext>
              </a:extLst>
            </p:cNvPr>
            <p:cNvGrpSpPr/>
            <p:nvPr/>
          </p:nvGrpSpPr>
          <p:grpSpPr>
            <a:xfrm>
              <a:off x="1040195" y="1148889"/>
              <a:ext cx="5055805" cy="4954568"/>
              <a:chOff x="1040195" y="1374176"/>
              <a:chExt cx="5055805" cy="4954568"/>
            </a:xfrm>
          </p:grpSpPr>
          <p:pic>
            <p:nvPicPr>
              <p:cNvPr id="5" name="Gráfico 4" descr="Registrar">
                <a:extLst>
                  <a:ext uri="{FF2B5EF4-FFF2-40B4-BE49-F238E27FC236}">
                    <a16:creationId xmlns:a16="http://schemas.microsoft.com/office/drawing/2014/main" id="{EA7D21C6-4968-47B8-B38D-C46948C4C2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40195" y="34290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6" name="Gráfico 5" descr="Sala de reuniões">
                <a:extLst>
                  <a:ext uri="{FF2B5EF4-FFF2-40B4-BE49-F238E27FC236}">
                    <a16:creationId xmlns:a16="http://schemas.microsoft.com/office/drawing/2014/main" id="{A8C16F64-96CB-4FD2-A0E7-689A6A2D89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569640" y="190085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7" name="Gráfico 6" descr="Área de Transferência">
                <a:extLst>
                  <a:ext uri="{FF2B5EF4-FFF2-40B4-BE49-F238E27FC236}">
                    <a16:creationId xmlns:a16="http://schemas.microsoft.com/office/drawing/2014/main" id="{A12BF0A2-E015-47A2-A698-77FE489F6B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181600" y="3391255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8" name="Gráfico 7" descr="Notas adesivas">
                <a:extLst>
                  <a:ext uri="{FF2B5EF4-FFF2-40B4-BE49-F238E27FC236}">
                    <a16:creationId xmlns:a16="http://schemas.microsoft.com/office/drawing/2014/main" id="{8552A395-D3AE-4D58-97F1-15D483BFCF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569640" y="488165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9" name="Gráfico 8" descr="fluxo de trabalho">
                <a:extLst>
                  <a:ext uri="{FF2B5EF4-FFF2-40B4-BE49-F238E27FC236}">
                    <a16:creationId xmlns:a16="http://schemas.microsoft.com/office/drawing/2014/main" id="{BE6E9383-2BF0-4F7C-9131-5C3D56A7EC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041260" y="137417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0" name="Gráfico 9" descr="Assinatura">
                <a:extLst>
                  <a:ext uri="{FF2B5EF4-FFF2-40B4-BE49-F238E27FC236}">
                    <a16:creationId xmlns:a16="http://schemas.microsoft.com/office/drawing/2014/main" id="{4F9EC1AB-A190-4DE0-B580-712FA9D4E1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3030263" y="541434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1" name="Gráfico 10" descr="Arquivo de caixa de arquivamento">
                <a:extLst>
                  <a:ext uri="{FF2B5EF4-FFF2-40B4-BE49-F238E27FC236}">
                    <a16:creationId xmlns:a16="http://schemas.microsoft.com/office/drawing/2014/main" id="{98331B97-28BD-4FAF-97B7-C40AEFD12D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512880" y="4881654"/>
                <a:ext cx="914400" cy="914400"/>
              </a:xfrm>
              <a:prstGeom prst="rect">
                <a:avLst/>
              </a:prstGeom>
            </p:spPr>
          </p:pic>
          <p:grpSp>
            <p:nvGrpSpPr>
              <p:cNvPr id="12" name="Agrupar 11">
                <a:extLst>
                  <a:ext uri="{FF2B5EF4-FFF2-40B4-BE49-F238E27FC236}">
                    <a16:creationId xmlns:a16="http://schemas.microsoft.com/office/drawing/2014/main" id="{7710FB38-7572-4F0B-B92F-BE06ED439BAF}"/>
                  </a:ext>
                </a:extLst>
              </p:cNvPr>
              <p:cNvGrpSpPr/>
              <p:nvPr/>
            </p:nvGrpSpPr>
            <p:grpSpPr>
              <a:xfrm>
                <a:off x="2550803" y="3194205"/>
                <a:ext cx="1895313" cy="1314510"/>
                <a:chOff x="2550803" y="3391255"/>
                <a:chExt cx="1895313" cy="1314510"/>
              </a:xfrm>
            </p:grpSpPr>
            <p:sp>
              <p:nvSpPr>
                <p:cNvPr id="14" name="CaixaDeTexto 13">
                  <a:extLst>
                    <a:ext uri="{FF2B5EF4-FFF2-40B4-BE49-F238E27FC236}">
                      <a16:creationId xmlns:a16="http://schemas.microsoft.com/office/drawing/2014/main" id="{BEEEF1F1-E024-4522-B96C-9E5DB4125CD6}"/>
                    </a:ext>
                  </a:extLst>
                </p:cNvPr>
                <p:cNvSpPr txBox="1"/>
                <p:nvPr/>
              </p:nvSpPr>
              <p:spPr>
                <a:xfrm>
                  <a:off x="2550803" y="4305655"/>
                  <a:ext cx="189531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2000" b="1" dirty="0"/>
                    <a:t>Empreendedor</a:t>
                  </a:r>
                </a:p>
              </p:txBody>
            </p:sp>
            <p:pic>
              <p:nvPicPr>
                <p:cNvPr id="15" name="Gráfico 14" descr="Homem">
                  <a:extLst>
                    <a:ext uri="{FF2B5EF4-FFF2-40B4-BE49-F238E27FC236}">
                      <a16:creationId xmlns:a16="http://schemas.microsoft.com/office/drawing/2014/main" id="{33764EE9-C1AC-413C-8AF8-4F5198DF73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41260" y="3391255"/>
                  <a:ext cx="914400" cy="914400"/>
                </a:xfrm>
                <a:prstGeom prst="rect">
                  <a:avLst/>
                </a:prstGeom>
              </p:spPr>
            </p:pic>
          </p:grpSp>
          <p:pic>
            <p:nvPicPr>
              <p:cNvPr id="13" name="Gráfico 12" descr="Quiosque">
                <a:extLst>
                  <a:ext uri="{FF2B5EF4-FFF2-40B4-BE49-F238E27FC236}">
                    <a16:creationId xmlns:a16="http://schemas.microsoft.com/office/drawing/2014/main" id="{C276EF34-B3D5-4C91-B45C-3815DBA8F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1512880" y="1900856"/>
                <a:ext cx="914400" cy="914400"/>
              </a:xfrm>
              <a:prstGeom prst="rect">
                <a:avLst/>
              </a:prstGeom>
            </p:spPr>
          </p:pic>
        </p:grpSp>
        <p:pic>
          <p:nvPicPr>
            <p:cNvPr id="19" name="Gráfico 18" descr="Mulher">
              <a:extLst>
                <a:ext uri="{FF2B5EF4-FFF2-40B4-BE49-F238E27FC236}">
                  <a16:creationId xmlns:a16="http://schemas.microsoft.com/office/drawing/2014/main" id="{B8286C0B-535A-4B4C-8E1A-860E5219E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011648" y="3281924"/>
              <a:ext cx="749418" cy="749418"/>
            </a:xfrm>
            <a:prstGeom prst="rect">
              <a:avLst/>
            </a:prstGeom>
          </p:spPr>
        </p:pic>
        <p:pic>
          <p:nvPicPr>
            <p:cNvPr id="21" name="Gráfico 20" descr="Perfil de mulher">
              <a:extLst>
                <a:ext uri="{FF2B5EF4-FFF2-40B4-BE49-F238E27FC236}">
                  <a16:creationId xmlns:a16="http://schemas.microsoft.com/office/drawing/2014/main" id="{A77C1518-3D5D-4D3C-8AC9-4E3B73651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5414824" y="5417300"/>
              <a:ext cx="686157" cy="686157"/>
            </a:xfrm>
            <a:prstGeom prst="rect">
              <a:avLst/>
            </a:prstGeom>
          </p:spPr>
        </p:pic>
        <p:pic>
          <p:nvPicPr>
            <p:cNvPr id="23" name="Gráfico 22" descr="Homem e mulher">
              <a:extLst>
                <a:ext uri="{FF2B5EF4-FFF2-40B4-BE49-F238E27FC236}">
                  <a16:creationId xmlns:a16="http://schemas.microsoft.com/office/drawing/2014/main" id="{00E8663E-94C6-43F2-B263-017107E49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913522" y="1288370"/>
              <a:ext cx="692783" cy="692783"/>
            </a:xfrm>
            <a:prstGeom prst="rect">
              <a:avLst/>
            </a:prstGeom>
          </p:spPr>
        </p:pic>
        <p:pic>
          <p:nvPicPr>
            <p:cNvPr id="25" name="Gráfico 24" descr="Perfil masculino">
              <a:extLst>
                <a:ext uri="{FF2B5EF4-FFF2-40B4-BE49-F238E27FC236}">
                  <a16:creationId xmlns:a16="http://schemas.microsoft.com/office/drawing/2014/main" id="{58D7B6C2-5C63-434F-B17E-5630DF7AF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280310" y="3330949"/>
              <a:ext cx="651368" cy="651368"/>
            </a:xfrm>
            <a:prstGeom prst="rect">
              <a:avLst/>
            </a:prstGeom>
          </p:spPr>
        </p:pic>
        <p:pic>
          <p:nvPicPr>
            <p:cNvPr id="26" name="Gráfico 25" descr="Perfil masculino">
              <a:extLst>
                <a:ext uri="{FF2B5EF4-FFF2-40B4-BE49-F238E27FC236}">
                  <a16:creationId xmlns:a16="http://schemas.microsoft.com/office/drawing/2014/main" id="{E197F07D-101F-43A2-B654-EEB953369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3216615" y="561080"/>
              <a:ext cx="601061" cy="601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63590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7">
            <a:extLst>
              <a:ext uri="{FF2B5EF4-FFF2-40B4-BE49-F238E27FC236}">
                <a16:creationId xmlns:a16="http://schemas.microsoft.com/office/drawing/2014/main" id="{8E4B9ACE-F368-4CF1-9276-F5069D4AA725}"/>
              </a:ext>
            </a:extLst>
          </p:cNvPr>
          <p:cNvGraphicFramePr>
            <a:graphicFrameLocks noGrp="1"/>
          </p:cNvGraphicFramePr>
          <p:nvPr/>
        </p:nvGraphicFramePr>
        <p:xfrm>
          <a:off x="331426" y="200040"/>
          <a:ext cx="11501748" cy="645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9727">
                  <a:extLst>
                    <a:ext uri="{9D8B030D-6E8A-4147-A177-3AD203B41FA5}">
                      <a16:colId xmlns:a16="http://schemas.microsoft.com/office/drawing/2014/main" val="2164377083"/>
                    </a:ext>
                  </a:extLst>
                </a:gridCol>
                <a:gridCol w="1599727">
                  <a:extLst>
                    <a:ext uri="{9D8B030D-6E8A-4147-A177-3AD203B41FA5}">
                      <a16:colId xmlns:a16="http://schemas.microsoft.com/office/drawing/2014/main" val="2471029157"/>
                    </a:ext>
                  </a:extLst>
                </a:gridCol>
                <a:gridCol w="1710710">
                  <a:extLst>
                    <a:ext uri="{9D8B030D-6E8A-4147-A177-3AD203B41FA5}">
                      <a16:colId xmlns:a16="http://schemas.microsoft.com/office/drawing/2014/main" val="855591798"/>
                    </a:ext>
                  </a:extLst>
                </a:gridCol>
                <a:gridCol w="1660047">
                  <a:extLst>
                    <a:ext uri="{9D8B030D-6E8A-4147-A177-3AD203B41FA5}">
                      <a16:colId xmlns:a16="http://schemas.microsoft.com/office/drawing/2014/main" val="2074836796"/>
                    </a:ext>
                  </a:extLst>
                </a:gridCol>
                <a:gridCol w="134413">
                  <a:extLst>
                    <a:ext uri="{9D8B030D-6E8A-4147-A177-3AD203B41FA5}">
                      <a16:colId xmlns:a16="http://schemas.microsoft.com/office/drawing/2014/main" val="2227500183"/>
                    </a:ext>
                  </a:extLst>
                </a:gridCol>
                <a:gridCol w="1465314">
                  <a:extLst>
                    <a:ext uri="{9D8B030D-6E8A-4147-A177-3AD203B41FA5}">
                      <a16:colId xmlns:a16="http://schemas.microsoft.com/office/drawing/2014/main" val="3636963859"/>
                    </a:ext>
                  </a:extLst>
                </a:gridCol>
                <a:gridCol w="1626958">
                  <a:extLst>
                    <a:ext uri="{9D8B030D-6E8A-4147-A177-3AD203B41FA5}">
                      <a16:colId xmlns:a16="http://schemas.microsoft.com/office/drawing/2014/main" val="2088171918"/>
                    </a:ext>
                  </a:extLst>
                </a:gridCol>
                <a:gridCol w="1704852">
                  <a:extLst>
                    <a:ext uri="{9D8B030D-6E8A-4147-A177-3AD203B41FA5}">
                      <a16:colId xmlns:a16="http://schemas.microsoft.com/office/drawing/2014/main" val="4292571498"/>
                    </a:ext>
                  </a:extLst>
                </a:gridCol>
              </a:tblGrid>
              <a:tr h="92256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Equilíbrio de Direitos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Bovespa Mais Nível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Bovespa Mais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Mercado Tradicional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Nível 1</a:t>
                      </a:r>
                    </a:p>
                    <a:p>
                      <a:pPr algn="ctr"/>
                      <a:r>
                        <a:rPr lang="pt-BR" dirty="0"/>
                        <a:t>N1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Nível 2</a:t>
                      </a:r>
                    </a:p>
                    <a:p>
                      <a:pPr algn="ctr"/>
                      <a:r>
                        <a:rPr lang="pt-BR" dirty="0"/>
                        <a:t>N2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Novo Mercado</a:t>
                      </a:r>
                    </a:p>
                    <a:p>
                      <a:pPr algn="ctr"/>
                      <a:r>
                        <a:rPr lang="pt-BR" dirty="0"/>
                        <a:t>NM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263071"/>
                  </a:ext>
                </a:extLst>
              </a:tr>
              <a:tr h="92256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Ações emitidas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ON e PN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Somente 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ON e PN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ON e PN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ON e PN com direitos adicionais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Somente ON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27967499"/>
                  </a:ext>
                </a:extLst>
              </a:tr>
              <a:tr h="922560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Free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Float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Mínimo de 25% até o 7º ano de listagem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Não há regra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Mínimo de 25%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1404821"/>
                  </a:ext>
                </a:extLst>
              </a:tr>
              <a:tr h="92256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Conselho de administração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Mínimo de três membros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Mínimo de cinco membros, 20% externos, mandato de dois anos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1956001"/>
                  </a:ext>
                </a:extLst>
              </a:tr>
              <a:tr h="92256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Acumulação de Cargos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Não há regra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/>
                        <a:t>Presidente do Conselho de Administração não pode ser o Diretor Principal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40288"/>
                  </a:ext>
                </a:extLst>
              </a:tr>
              <a:tr h="92256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OPA por valor econômico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Obrigatório em caso de fechamento do capital ou saída do segmento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/>
                        <a:t>Conforme legislação do mercado tradicional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Obrigatório em caso de fechamento do capital ou saída do segmento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525329"/>
                  </a:ext>
                </a:extLst>
              </a:tr>
              <a:tr h="922560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Tag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Along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100% para ON e 80% para PN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100% para ON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80% para ON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80% para PN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100% para ON e PN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100% para ON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129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80881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Tabela 17">
            <a:extLst>
              <a:ext uri="{FF2B5EF4-FFF2-40B4-BE49-F238E27FC236}">
                <a16:creationId xmlns:a16="http://schemas.microsoft.com/office/drawing/2014/main" id="{5A136270-F21B-4BC3-86DD-A779E52067E7}"/>
              </a:ext>
            </a:extLst>
          </p:cNvPr>
          <p:cNvGraphicFramePr>
            <a:graphicFrameLocks noGrp="1"/>
          </p:cNvGraphicFramePr>
          <p:nvPr/>
        </p:nvGraphicFramePr>
        <p:xfrm>
          <a:off x="447322" y="200040"/>
          <a:ext cx="11297356" cy="645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9727">
                  <a:extLst>
                    <a:ext uri="{9D8B030D-6E8A-4147-A177-3AD203B41FA5}">
                      <a16:colId xmlns:a16="http://schemas.microsoft.com/office/drawing/2014/main" val="2164377083"/>
                    </a:ext>
                  </a:extLst>
                </a:gridCol>
                <a:gridCol w="1599727">
                  <a:extLst>
                    <a:ext uri="{9D8B030D-6E8A-4147-A177-3AD203B41FA5}">
                      <a16:colId xmlns:a16="http://schemas.microsoft.com/office/drawing/2014/main" val="2471029157"/>
                    </a:ext>
                  </a:extLst>
                </a:gridCol>
                <a:gridCol w="1599727">
                  <a:extLst>
                    <a:ext uri="{9D8B030D-6E8A-4147-A177-3AD203B41FA5}">
                      <a16:colId xmlns:a16="http://schemas.microsoft.com/office/drawing/2014/main" val="855591798"/>
                    </a:ext>
                  </a:extLst>
                </a:gridCol>
                <a:gridCol w="1599727">
                  <a:extLst>
                    <a:ext uri="{9D8B030D-6E8A-4147-A177-3AD203B41FA5}">
                      <a16:colId xmlns:a16="http://schemas.microsoft.com/office/drawing/2014/main" val="2074836796"/>
                    </a:ext>
                  </a:extLst>
                </a:gridCol>
                <a:gridCol w="134413">
                  <a:extLst>
                    <a:ext uri="{9D8B030D-6E8A-4147-A177-3AD203B41FA5}">
                      <a16:colId xmlns:a16="http://schemas.microsoft.com/office/drawing/2014/main" val="2227500183"/>
                    </a:ext>
                  </a:extLst>
                </a:gridCol>
                <a:gridCol w="1465314">
                  <a:extLst>
                    <a:ext uri="{9D8B030D-6E8A-4147-A177-3AD203B41FA5}">
                      <a16:colId xmlns:a16="http://schemas.microsoft.com/office/drawing/2014/main" val="3636963859"/>
                    </a:ext>
                  </a:extLst>
                </a:gridCol>
                <a:gridCol w="1626958">
                  <a:extLst>
                    <a:ext uri="{9D8B030D-6E8A-4147-A177-3AD203B41FA5}">
                      <a16:colId xmlns:a16="http://schemas.microsoft.com/office/drawing/2014/main" val="2088171918"/>
                    </a:ext>
                  </a:extLst>
                </a:gridCol>
                <a:gridCol w="1671763">
                  <a:extLst>
                    <a:ext uri="{9D8B030D-6E8A-4147-A177-3AD203B41FA5}">
                      <a16:colId xmlns:a16="http://schemas.microsoft.com/office/drawing/2014/main" val="4292571498"/>
                    </a:ext>
                  </a:extLst>
                </a:gridCol>
              </a:tblGrid>
              <a:tr h="92256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Transparência Ampliada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Bovespa Mais Nível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Bovespa Mais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Mercado Tradicional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Nível 1</a:t>
                      </a:r>
                    </a:p>
                    <a:p>
                      <a:pPr algn="ctr"/>
                      <a:r>
                        <a:rPr lang="pt-BR" dirty="0"/>
                        <a:t>N1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Nível 2</a:t>
                      </a:r>
                    </a:p>
                    <a:p>
                      <a:pPr algn="ctr"/>
                      <a:r>
                        <a:rPr lang="pt-BR" dirty="0"/>
                        <a:t>N2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Novo Mercado</a:t>
                      </a:r>
                    </a:p>
                    <a:p>
                      <a:pPr algn="ctr"/>
                      <a:r>
                        <a:rPr lang="pt-BR" dirty="0"/>
                        <a:t>NM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263071"/>
                  </a:ext>
                </a:extLst>
              </a:tr>
              <a:tr h="92256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Informações trimestrais ampliadas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Não são exigidas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BR" dirty="0"/>
                        <a:t>Divulgação necessária, incluindo Código de Conduta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7967499"/>
                  </a:ext>
                </a:extLst>
              </a:tr>
              <a:tr h="92256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Contabilidade US GAAP</a:t>
                      </a:r>
                    </a:p>
                    <a:p>
                      <a:pPr algn="ctr"/>
                      <a:r>
                        <a:rPr lang="pt-BR" dirty="0"/>
                        <a:t>IAS GAAP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Não é exigido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Obrigatório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404821"/>
                  </a:ext>
                </a:extLst>
              </a:tr>
              <a:tr h="92256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Reuniões públicas com analistas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Não são exigidas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Obrigatórias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1956001"/>
                  </a:ext>
                </a:extLst>
              </a:tr>
              <a:tr h="92256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Adesão à Câmara de Arbitragem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Não é exigida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Obrigatória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0288"/>
                  </a:ext>
                </a:extLst>
              </a:tr>
              <a:tr h="922560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Disclosure</a:t>
                      </a:r>
                      <a:r>
                        <a:rPr lang="pt-BR" dirty="0"/>
                        <a:t> em negociação de ativos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Não é exigido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/>
                        <a:t>Divulgação obrigatória de informações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1525329"/>
                  </a:ext>
                </a:extLst>
              </a:tr>
              <a:tr h="92256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Eventos Corporativos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Não há regra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/>
                        <a:t>Divulgação obrigatória do calendário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9013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1362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3">
            <a:extLst>
              <a:ext uri="{FF2B5EF4-FFF2-40B4-BE49-F238E27FC236}">
                <a16:creationId xmlns:a16="http://schemas.microsoft.com/office/drawing/2014/main" id="{51BA434D-ADBD-4A02-BA89-4F307D0A6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955" y="2171838"/>
            <a:ext cx="53213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9250" indent="-349250" defTabSz="93345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defTabSz="9334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defTabSz="93345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defTabSz="93345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defTabSz="93345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93345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93345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93345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93345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ü"/>
            </a:pPr>
            <a:r>
              <a:rPr kumimoji="0" lang="pt-BR" altLang="pt-BR" sz="2400" b="1">
                <a:latin typeface="Calibri" panose="020F0502020204030204" pitchFamily="34" charset="0"/>
                <a:cs typeface="Calibri" panose="020F0502020204030204" pitchFamily="34" charset="0"/>
              </a:rPr>
              <a:t>Informações Trimestrais ampliadas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ü"/>
            </a:pPr>
            <a:r>
              <a:rPr kumimoji="0" lang="pt-BR" altLang="pt-BR" sz="2400" b="1">
                <a:latin typeface="Calibri" panose="020F0502020204030204" pitchFamily="34" charset="0"/>
                <a:cs typeface="Calibri" panose="020F0502020204030204" pitchFamily="34" charset="0"/>
              </a:rPr>
              <a:t>Operações com papéis da empresa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ü"/>
            </a:pPr>
            <a:r>
              <a:rPr kumimoji="0" lang="pt-BR" altLang="pt-BR" sz="2400" b="1">
                <a:latin typeface="Calibri" panose="020F0502020204030204" pitchFamily="34" charset="0"/>
                <a:cs typeface="Calibri" panose="020F0502020204030204" pitchFamily="34" charset="0"/>
              </a:rPr>
              <a:t>US GAAP / IAS GAAP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ü"/>
            </a:pPr>
            <a:r>
              <a:rPr kumimoji="0" lang="pt-BR" altLang="pt-BR" sz="2400" b="1">
                <a:latin typeface="Calibri" panose="020F0502020204030204" pitchFamily="34" charset="0"/>
                <a:cs typeface="Calibri" panose="020F0502020204030204" pitchFamily="34" charset="0"/>
              </a:rPr>
              <a:t>Reuniões públicas com analistas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ü"/>
            </a:pPr>
            <a:r>
              <a:rPr kumimoji="0" lang="pt-BR" altLang="pt-BR" sz="2400" b="1">
                <a:latin typeface="Calibri" panose="020F0502020204030204" pitchFamily="34" charset="0"/>
                <a:cs typeface="Calibri" panose="020F0502020204030204" pitchFamily="34" charset="0"/>
              </a:rPr>
              <a:t>Free Float de 25% do capital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ü"/>
            </a:pPr>
            <a:r>
              <a:rPr kumimoji="0" lang="pt-BR" altLang="pt-BR" sz="2400" b="1">
                <a:latin typeface="Calibri" panose="020F0502020204030204" pitchFamily="34" charset="0"/>
                <a:cs typeface="Calibri" panose="020F0502020204030204" pitchFamily="34" charset="0"/>
              </a:rPr>
              <a:t>Adesão à Câmara de Arbitragem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8494E3B9-164C-4128-9839-B84C74C0D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963997"/>
              </p:ext>
            </p:extLst>
          </p:nvPr>
        </p:nvGraphicFramePr>
        <p:xfrm>
          <a:off x="7500455" y="1809888"/>
          <a:ext cx="2651124" cy="3724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3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90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N1</a:t>
                      </a:r>
                    </a:p>
                  </a:txBody>
                  <a:tcPr marL="91431" marR="91431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N2</a:t>
                      </a:r>
                    </a:p>
                  </a:txBody>
                  <a:tcPr marL="91431" marR="91431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NM</a:t>
                      </a:r>
                    </a:p>
                  </a:txBody>
                  <a:tcPr marL="91431" marR="91431" marT="45724" marB="4572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0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>
                          <a:latin typeface="Arial" pitchFamily="34" charset="0"/>
                          <a:cs typeface="Arial" pitchFamily="34" charset="0"/>
                          <a:sym typeface="Webdings"/>
                        </a:rPr>
                        <a:t></a:t>
                      </a:r>
                      <a:endParaRPr lang="pt-BR" sz="2800" dirty="0"/>
                    </a:p>
                  </a:txBody>
                  <a:tcPr marL="91431" marR="91431" marT="45724" marB="457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>
                          <a:latin typeface="Arial" pitchFamily="34" charset="0"/>
                          <a:cs typeface="Arial" pitchFamily="34" charset="0"/>
                          <a:sym typeface="Webdings"/>
                        </a:rPr>
                        <a:t></a:t>
                      </a:r>
                      <a:endParaRPr lang="pt-BR" sz="2800" dirty="0"/>
                    </a:p>
                  </a:txBody>
                  <a:tcPr marL="91431" marR="91431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latin typeface="Arial" pitchFamily="34" charset="0"/>
                          <a:cs typeface="Arial" pitchFamily="34" charset="0"/>
                          <a:sym typeface="Webdings"/>
                        </a:rPr>
                        <a:t></a:t>
                      </a:r>
                      <a:endParaRPr lang="pt-BR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24" marB="457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0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>
                          <a:latin typeface="Arial" pitchFamily="34" charset="0"/>
                          <a:cs typeface="Arial" pitchFamily="34" charset="0"/>
                          <a:sym typeface="Webdings"/>
                        </a:rPr>
                        <a:t></a:t>
                      </a:r>
                      <a:endParaRPr lang="pt-BR" sz="2800" dirty="0"/>
                    </a:p>
                  </a:txBody>
                  <a:tcPr marL="91431" marR="91431" marT="45724" marB="457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>
                          <a:latin typeface="Arial" pitchFamily="34" charset="0"/>
                          <a:cs typeface="Arial" pitchFamily="34" charset="0"/>
                          <a:sym typeface="Webdings"/>
                        </a:rPr>
                        <a:t></a:t>
                      </a:r>
                      <a:endParaRPr lang="pt-BR" sz="2800" dirty="0"/>
                    </a:p>
                  </a:txBody>
                  <a:tcPr marL="91431" marR="91431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latin typeface="Arial" pitchFamily="34" charset="0"/>
                          <a:cs typeface="Arial" pitchFamily="34" charset="0"/>
                          <a:sym typeface="Webdings"/>
                        </a:rPr>
                        <a:t></a:t>
                      </a:r>
                      <a:endParaRPr lang="pt-BR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24" marB="4572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062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6699FF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pt-BR" sz="1400" dirty="0">
                        <a:solidFill>
                          <a:srgbClr val="6699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24" marB="457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>
                          <a:latin typeface="Arial" pitchFamily="34" charset="0"/>
                          <a:cs typeface="Arial" pitchFamily="34" charset="0"/>
                          <a:sym typeface="Webdings"/>
                        </a:rPr>
                        <a:t></a:t>
                      </a:r>
                      <a:endParaRPr lang="pt-BR" sz="2800" dirty="0"/>
                    </a:p>
                  </a:txBody>
                  <a:tcPr marL="91431" marR="91431" marT="45724" marB="457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>
                          <a:latin typeface="Arial" pitchFamily="34" charset="0"/>
                          <a:cs typeface="Arial" pitchFamily="34" charset="0"/>
                          <a:sym typeface="Webdings"/>
                        </a:rPr>
                        <a:t></a:t>
                      </a:r>
                      <a:endParaRPr lang="pt-BR" sz="2800" dirty="0"/>
                    </a:p>
                  </a:txBody>
                  <a:tcPr marL="91431" marR="91431" marT="45724" marB="457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0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rgbClr val="6699FF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pt-BR" sz="1400" dirty="0">
                        <a:solidFill>
                          <a:srgbClr val="6699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24" marB="457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>
                          <a:latin typeface="Arial" pitchFamily="34" charset="0"/>
                          <a:cs typeface="Arial" pitchFamily="34" charset="0"/>
                          <a:sym typeface="Webdings"/>
                        </a:rPr>
                        <a:t></a:t>
                      </a:r>
                      <a:endParaRPr lang="pt-BR" sz="2800" dirty="0"/>
                    </a:p>
                  </a:txBody>
                  <a:tcPr marL="91431" marR="91431" marT="45724" marB="457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>
                          <a:latin typeface="Arial" pitchFamily="34" charset="0"/>
                          <a:cs typeface="Arial" pitchFamily="34" charset="0"/>
                          <a:sym typeface="Webdings"/>
                        </a:rPr>
                        <a:t></a:t>
                      </a:r>
                      <a:endParaRPr lang="pt-BR" sz="2800" dirty="0"/>
                    </a:p>
                  </a:txBody>
                  <a:tcPr marL="91431" marR="91431" marT="45724" marB="4572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0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>
                          <a:latin typeface="Arial" pitchFamily="34" charset="0"/>
                          <a:cs typeface="Arial" pitchFamily="34" charset="0"/>
                          <a:sym typeface="Webdings"/>
                        </a:rPr>
                        <a:t></a:t>
                      </a:r>
                      <a:endParaRPr lang="pt-BR" sz="2800" dirty="0"/>
                    </a:p>
                  </a:txBody>
                  <a:tcPr marL="91431" marR="91431" marT="45724" marB="457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>
                          <a:latin typeface="Arial" pitchFamily="34" charset="0"/>
                          <a:cs typeface="Arial" pitchFamily="34" charset="0"/>
                          <a:sym typeface="Webdings"/>
                        </a:rPr>
                        <a:t></a:t>
                      </a:r>
                      <a:endParaRPr lang="pt-BR" sz="2800" dirty="0"/>
                    </a:p>
                  </a:txBody>
                  <a:tcPr marL="91431" marR="91431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latin typeface="Arial" pitchFamily="34" charset="0"/>
                          <a:cs typeface="Arial" pitchFamily="34" charset="0"/>
                          <a:sym typeface="Webdings"/>
                        </a:rPr>
                        <a:t></a:t>
                      </a:r>
                      <a:endParaRPr lang="pt-BR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24" marB="4572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0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rgbClr val="6699FF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pt-BR" sz="1400" dirty="0">
                        <a:solidFill>
                          <a:srgbClr val="6699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24" marB="457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>
                          <a:latin typeface="Arial" pitchFamily="34" charset="0"/>
                          <a:cs typeface="Arial" pitchFamily="34" charset="0"/>
                          <a:sym typeface="Webdings"/>
                        </a:rPr>
                        <a:t></a:t>
                      </a:r>
                      <a:endParaRPr lang="pt-BR" sz="2800" dirty="0"/>
                    </a:p>
                  </a:txBody>
                  <a:tcPr marL="91431" marR="91431" marT="45724" marB="457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>
                          <a:latin typeface="Arial" pitchFamily="34" charset="0"/>
                          <a:cs typeface="Arial" pitchFamily="34" charset="0"/>
                          <a:sym typeface="Webdings"/>
                        </a:rPr>
                        <a:t></a:t>
                      </a:r>
                      <a:endParaRPr lang="pt-BR" sz="2800" dirty="0"/>
                    </a:p>
                  </a:txBody>
                  <a:tcPr marL="91431" marR="91431" marT="45724" marB="4572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CaixaDeTexto 7">
            <a:extLst>
              <a:ext uri="{FF2B5EF4-FFF2-40B4-BE49-F238E27FC236}">
                <a16:creationId xmlns:a16="http://schemas.microsoft.com/office/drawing/2014/main" id="{E833C190-35AC-4110-B49C-A6A300729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1968" y="1476513"/>
            <a:ext cx="5321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Padrão Superior de Transparência</a:t>
            </a:r>
            <a:endParaRPr lang="pt-BR" altLang="pt-B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78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4">
            <a:extLst>
              <a:ext uri="{FF2B5EF4-FFF2-40B4-BE49-F238E27FC236}">
                <a16:creationId xmlns:a16="http://schemas.microsoft.com/office/drawing/2014/main" id="{C6628B1B-D90F-479D-B6AA-66FD3F62C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469" y="2234233"/>
            <a:ext cx="51149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9250" indent="-349250" defTabSz="93345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defTabSz="9334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defTabSz="93345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defTabSz="93345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defTabSz="93345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93345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93345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93345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93345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ü"/>
            </a:pPr>
            <a:r>
              <a:rPr kumimoji="0" lang="pt-BR" altLang="pt-BR" sz="2400" b="1">
                <a:latin typeface="Calibri" panose="020F0502020204030204" pitchFamily="34" charset="0"/>
                <a:cs typeface="Calibri" panose="020F0502020204030204" pitchFamily="34" charset="0"/>
              </a:rPr>
              <a:t>Emissão apenas de ações ordinárias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ü"/>
            </a:pPr>
            <a:r>
              <a:rPr kumimoji="0" lang="pt-BR" altLang="pt-BR" sz="2400" b="1">
                <a:latin typeface="Calibri" panose="020F0502020204030204" pitchFamily="34" charset="0"/>
                <a:cs typeface="Calibri" panose="020F0502020204030204" pitchFamily="34" charset="0"/>
              </a:rPr>
              <a:t>Tag Along de 100%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ü"/>
            </a:pPr>
            <a:r>
              <a:rPr kumimoji="0" lang="pt-BR" altLang="pt-BR" sz="2400" b="1">
                <a:latin typeface="Calibri" panose="020F0502020204030204" pitchFamily="34" charset="0"/>
                <a:cs typeface="Calibri" panose="020F0502020204030204" pitchFamily="34" charset="0"/>
              </a:rPr>
              <a:t>Tag Along de 100% ON e 80% PN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ü"/>
            </a:pPr>
            <a:r>
              <a:rPr kumimoji="0" lang="pt-BR" altLang="pt-BR" sz="2400" b="1">
                <a:latin typeface="Calibri" panose="020F0502020204030204" pitchFamily="34" charset="0"/>
                <a:cs typeface="Calibri" panose="020F0502020204030204" pitchFamily="34" charset="0"/>
              </a:rPr>
              <a:t>Fechamento: Valor Econômico 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ü"/>
            </a:pPr>
            <a:r>
              <a:rPr kumimoji="0" lang="pt-BR" altLang="pt-BR" sz="2400" b="1">
                <a:latin typeface="Calibri" panose="020F0502020204030204" pitchFamily="34" charset="0"/>
                <a:cs typeface="Calibri" panose="020F0502020204030204" pitchFamily="34" charset="0"/>
              </a:rPr>
              <a:t>Conselho: 20% externo (mín. 5) 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ü"/>
            </a:pPr>
            <a:r>
              <a:rPr kumimoji="0" lang="pt-BR" altLang="pt-BR" sz="2400" b="1">
                <a:latin typeface="Calibri" panose="020F0502020204030204" pitchFamily="34" charset="0"/>
                <a:cs typeface="Calibri" panose="020F0502020204030204" pitchFamily="34" charset="0"/>
              </a:rPr>
              <a:t>PN Voto em matérias específicas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3DD4502-C315-408A-B36C-39903596B5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626027"/>
              </p:ext>
            </p:extLst>
          </p:nvPr>
        </p:nvGraphicFramePr>
        <p:xfrm>
          <a:off x="7356407" y="1850058"/>
          <a:ext cx="2651124" cy="3798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3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65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N1</a:t>
                      </a:r>
                    </a:p>
                  </a:txBody>
                  <a:tcPr marL="91431" marR="9143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N2</a:t>
                      </a:r>
                    </a:p>
                  </a:txBody>
                  <a:tcPr marL="91431" marR="9143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NM</a:t>
                      </a:r>
                    </a:p>
                  </a:txBody>
                  <a:tcPr marL="91431" marR="91431" marT="45716" marB="4571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205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6699FF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91431" marR="9143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6699FF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91431" marR="9143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latin typeface="Arial" pitchFamily="34" charset="0"/>
                          <a:cs typeface="Arial" pitchFamily="34" charset="0"/>
                          <a:sym typeface="Webdings"/>
                        </a:rPr>
                        <a:t></a:t>
                      </a:r>
                      <a:endParaRPr lang="pt-BR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16" marB="4571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2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rgbClr val="6699FF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91431" marR="91431" marT="45716" marB="4571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rgbClr val="6699FF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91431" marR="91431" marT="45716" marB="4571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>
                          <a:latin typeface="Arial" pitchFamily="34" charset="0"/>
                          <a:cs typeface="Arial" pitchFamily="34" charset="0"/>
                          <a:sym typeface="Webdings"/>
                        </a:rPr>
                        <a:t></a:t>
                      </a:r>
                      <a:endParaRPr lang="pt-BR" sz="2800" dirty="0"/>
                    </a:p>
                  </a:txBody>
                  <a:tcPr marL="91431" marR="91431" marT="45716" marB="4571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205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6699FF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pt-BR" sz="1400" dirty="0">
                        <a:solidFill>
                          <a:srgbClr val="6699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16" marB="4571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>
                          <a:latin typeface="Arial" pitchFamily="34" charset="0"/>
                          <a:cs typeface="Arial" pitchFamily="34" charset="0"/>
                          <a:sym typeface="Webdings"/>
                        </a:rPr>
                        <a:t></a:t>
                      </a:r>
                      <a:endParaRPr lang="pt-BR" sz="2800" dirty="0"/>
                    </a:p>
                  </a:txBody>
                  <a:tcPr marL="91431" marR="9143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6699FF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pt-BR" sz="1400" dirty="0">
                        <a:solidFill>
                          <a:srgbClr val="6699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16" marB="4571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2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rgbClr val="6699FF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pt-BR" sz="1400" dirty="0">
                        <a:solidFill>
                          <a:srgbClr val="6699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16" marB="4571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>
                          <a:latin typeface="Arial" pitchFamily="34" charset="0"/>
                          <a:cs typeface="Arial" pitchFamily="34" charset="0"/>
                          <a:sym typeface="Webdings"/>
                        </a:rPr>
                        <a:t></a:t>
                      </a:r>
                      <a:endParaRPr lang="pt-BR" sz="2800" dirty="0"/>
                    </a:p>
                  </a:txBody>
                  <a:tcPr marL="91431" marR="91431" marT="45716" marB="4571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>
                          <a:latin typeface="Arial" pitchFamily="34" charset="0"/>
                          <a:cs typeface="Arial" pitchFamily="34" charset="0"/>
                          <a:sym typeface="Webdings"/>
                        </a:rPr>
                        <a:t></a:t>
                      </a:r>
                      <a:endParaRPr lang="pt-BR" sz="2800" dirty="0"/>
                    </a:p>
                  </a:txBody>
                  <a:tcPr marL="91431" marR="91431" marT="45716" marB="4571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72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rgbClr val="6699FF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pt-BR" sz="1400" dirty="0">
                        <a:solidFill>
                          <a:srgbClr val="6699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16" marB="4571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>
                          <a:latin typeface="Arial" pitchFamily="34" charset="0"/>
                          <a:cs typeface="Arial" pitchFamily="34" charset="0"/>
                          <a:sym typeface="Webdings"/>
                        </a:rPr>
                        <a:t></a:t>
                      </a:r>
                      <a:endParaRPr lang="pt-BR" sz="2800" dirty="0"/>
                    </a:p>
                  </a:txBody>
                  <a:tcPr marL="91431" marR="91431" marT="45716" marB="4571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>
                          <a:latin typeface="Arial" pitchFamily="34" charset="0"/>
                          <a:cs typeface="Arial" pitchFamily="34" charset="0"/>
                          <a:sym typeface="Webdings"/>
                        </a:rPr>
                        <a:t></a:t>
                      </a:r>
                      <a:endParaRPr lang="pt-BR" sz="2800" dirty="0"/>
                    </a:p>
                  </a:txBody>
                  <a:tcPr marL="91431" marR="91431" marT="45716" marB="4571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7205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6699FF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pt-BR" sz="1400" dirty="0">
                        <a:solidFill>
                          <a:srgbClr val="6699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16" marB="4571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>
                          <a:latin typeface="Arial" pitchFamily="34" charset="0"/>
                          <a:cs typeface="Arial" pitchFamily="34" charset="0"/>
                          <a:sym typeface="Webdings"/>
                        </a:rPr>
                        <a:t></a:t>
                      </a:r>
                      <a:endParaRPr lang="pt-BR" sz="2800" dirty="0"/>
                    </a:p>
                  </a:txBody>
                  <a:tcPr marL="91431" marR="9143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6699FF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pt-BR" sz="1400" dirty="0">
                        <a:solidFill>
                          <a:srgbClr val="6699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16" marB="4571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CaixaDeTexto 11">
            <a:extLst>
              <a:ext uri="{FF2B5EF4-FFF2-40B4-BE49-F238E27FC236}">
                <a16:creationId xmlns:a16="http://schemas.microsoft.com/office/drawing/2014/main" id="{5724B638-7C0A-4272-BC34-1E0BD031D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219" y="1461121"/>
            <a:ext cx="3584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 b="1" dirty="0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Equilíbrio de Direitos</a:t>
            </a:r>
            <a:endParaRPr lang="pt-BR" altLang="pt-BR" sz="28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6970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FFFC966E-E3FD-4547-9357-AE2C45C6A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990" y="2255562"/>
            <a:ext cx="850741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6725" indent="-45720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ü"/>
            </a:pPr>
            <a:r>
              <a:rPr lang="pt-BR" altLang="pt-BR" sz="2000" b="1">
                <a:latin typeface="Calibri" panose="020F0502020204030204" pitchFamily="34" charset="0"/>
                <a:cs typeface="Calibri" panose="020F0502020204030204" pitchFamily="34" charset="0"/>
              </a:rPr>
              <a:t>Manutenção em circulação 25% (vinte e cinco por cento) do capital;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ü"/>
            </a:pPr>
            <a:r>
              <a:rPr lang="pt-BR" altLang="pt-BR" sz="2000" b="1">
                <a:latin typeface="Calibri" panose="020F0502020204030204" pitchFamily="34" charset="0"/>
                <a:cs typeface="Calibri" panose="020F0502020204030204" pitchFamily="34" charset="0"/>
              </a:rPr>
              <a:t>Ofertas públicas com mecanismos que favoreçam a dispersão do capital;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ü"/>
            </a:pPr>
            <a:r>
              <a:rPr lang="pt-BR" altLang="pt-BR" sz="2000" b="1">
                <a:latin typeface="Calibri" panose="020F0502020204030204" pitchFamily="34" charset="0"/>
                <a:cs typeface="Calibri" panose="020F0502020204030204" pitchFamily="34" charset="0"/>
              </a:rPr>
              <a:t>Inexistência de partes beneficiárias emitidas;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ü"/>
            </a:pPr>
            <a:r>
              <a:rPr lang="pt-BR" altLang="pt-BR" sz="2000" b="1">
                <a:latin typeface="Calibri" panose="020F0502020204030204" pitchFamily="34" charset="0"/>
                <a:cs typeface="Calibri" panose="020F0502020204030204" pitchFamily="34" charset="0"/>
              </a:rPr>
              <a:t>Melhorias nas informações trimestrais (consolidação e revisão especial);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ü"/>
            </a:pPr>
            <a:r>
              <a:rPr lang="pt-BR" altLang="pt-BR" sz="2000" b="1">
                <a:latin typeface="Calibri" panose="020F0502020204030204" pitchFamily="34" charset="0"/>
                <a:cs typeface="Calibri" panose="020F0502020204030204" pitchFamily="34" charset="0"/>
              </a:rPr>
              <a:t>Disclosure em operações envolvendo ativos da companhia;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ü"/>
            </a:pPr>
            <a:r>
              <a:rPr lang="pt-BR" altLang="pt-BR" sz="2000" b="1">
                <a:latin typeface="Calibri" panose="020F0502020204030204" pitchFamily="34" charset="0"/>
                <a:cs typeface="Calibri" panose="020F0502020204030204" pitchFamily="34" charset="0"/>
              </a:rPr>
              <a:t>Divulgação de contratos, acordos e programas de opções de compra;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ü"/>
            </a:pPr>
            <a:r>
              <a:rPr lang="pt-BR" altLang="pt-BR" sz="2000" b="1">
                <a:latin typeface="Calibri" panose="020F0502020204030204" pitchFamily="34" charset="0"/>
                <a:cs typeface="Calibri" panose="020F0502020204030204" pitchFamily="34" charset="0"/>
              </a:rPr>
              <a:t>Disponibilização de um calendário anual de eventos corporativos. </a:t>
            </a:r>
          </a:p>
        </p:txBody>
      </p:sp>
      <p:sp>
        <p:nvSpPr>
          <p:cNvPr id="3" name="CaixaDeTexto 7">
            <a:extLst>
              <a:ext uri="{FF2B5EF4-FFF2-40B4-BE49-F238E27FC236}">
                <a16:creationId xmlns:a16="http://schemas.microsoft.com/office/drawing/2014/main" id="{397D5694-D97F-49CD-9DB7-A8724F826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3165" y="1499912"/>
            <a:ext cx="5321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Regras Diferenciadas do N1</a:t>
            </a:r>
            <a:endParaRPr lang="pt-BR" altLang="pt-B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2258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0593E7BC-42B3-49EF-8E47-7F41B0AAE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0649" y="2176463"/>
            <a:ext cx="8507412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6725" indent="-45720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ü"/>
            </a:pPr>
            <a:r>
              <a:rPr lang="pt-BR" alt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Atender a todas as regras do Nível 1;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ü"/>
            </a:pPr>
            <a:r>
              <a:rPr lang="pt-BR" alt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Mandato unificado de até dois anos para o Conselho de Administração;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ü"/>
            </a:pPr>
            <a:r>
              <a:rPr lang="pt-BR" alt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20% de conselheiros independentes;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ü"/>
            </a:pPr>
            <a:r>
              <a:rPr lang="pt-BR" alt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Balanço anual seguindo padrões internacionais (IASC GAAP ou US GAAP);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ü"/>
            </a:pPr>
            <a:r>
              <a:rPr lang="pt-BR" altLang="pt-B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Tag</a:t>
            </a:r>
            <a:r>
              <a:rPr lang="pt-BR" alt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Along</a:t>
            </a:r>
            <a:r>
              <a:rPr lang="pt-BR" alt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de 100% para ON e de 80% para PN;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ü"/>
            </a:pPr>
            <a:r>
              <a:rPr lang="pt-BR" alt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PN com direito de voto em matérias específicas (fusões &amp; aquisições);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ü"/>
            </a:pPr>
            <a:r>
              <a:rPr lang="pt-BR" alt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OPA pelo valor econômico;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ü"/>
            </a:pPr>
            <a:r>
              <a:rPr lang="pt-BR" alt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Adesão à câmara de arbitragem.</a:t>
            </a:r>
          </a:p>
        </p:txBody>
      </p:sp>
      <p:sp>
        <p:nvSpPr>
          <p:cNvPr id="3" name="CaixaDeTexto 7">
            <a:extLst>
              <a:ext uri="{FF2B5EF4-FFF2-40B4-BE49-F238E27FC236}">
                <a16:creationId xmlns:a16="http://schemas.microsoft.com/office/drawing/2014/main" id="{EC5B1826-5464-40B4-93C4-2F2CCB2D8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174" y="1354138"/>
            <a:ext cx="5321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Regras Diferenciadas do N2</a:t>
            </a:r>
            <a:endParaRPr lang="pt-BR" altLang="pt-B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2886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25640138-02F0-457D-8989-EE4E6FC08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7060" y="2286000"/>
            <a:ext cx="63801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6725" indent="-45720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ü"/>
            </a:pPr>
            <a:r>
              <a:rPr lang="pt-BR" altLang="pt-BR" sz="2400" b="1">
                <a:latin typeface="Calibri" panose="020F0502020204030204" pitchFamily="34" charset="0"/>
                <a:cs typeface="Calibri" panose="020F0502020204030204" pitchFamily="34" charset="0"/>
              </a:rPr>
              <a:t>Atender a todas as regras do nível 2;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ü"/>
            </a:pPr>
            <a:r>
              <a:rPr lang="pt-BR" altLang="pt-BR" sz="2400" b="1">
                <a:latin typeface="Calibri" panose="020F0502020204030204" pitchFamily="34" charset="0"/>
                <a:cs typeface="Calibri" panose="020F0502020204030204" pitchFamily="34" charset="0"/>
              </a:rPr>
              <a:t>Ter somente ações ordinárias.</a:t>
            </a:r>
          </a:p>
        </p:txBody>
      </p:sp>
      <p:sp>
        <p:nvSpPr>
          <p:cNvPr id="3" name="CaixaDeTexto 7">
            <a:extLst>
              <a:ext uri="{FF2B5EF4-FFF2-40B4-BE49-F238E27FC236}">
                <a16:creationId xmlns:a16="http://schemas.microsoft.com/office/drawing/2014/main" id="{F3F9CAE7-A588-4259-B7BC-DD5FBEA10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6835" y="1508125"/>
            <a:ext cx="5321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Regras Diferenciadas do NM</a:t>
            </a:r>
            <a:endParaRPr lang="pt-BR" altLang="pt-B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8909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4">
            <a:extLst>
              <a:ext uri="{FF2B5EF4-FFF2-40B4-BE49-F238E27FC236}">
                <a16:creationId xmlns:a16="http://schemas.microsoft.com/office/drawing/2014/main" id="{EC7D3371-BC99-4E22-9635-A5FBB15C4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9368" y="660218"/>
            <a:ext cx="9697328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3200" dirty="0">
                <a:cs typeface="Arial" charset="0"/>
              </a:rPr>
              <a:t>No. de empresas por segmento de listagem (Dez/2019)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EFDA9F11-2DE4-4EA4-B2B6-AEAB37462E1A}"/>
              </a:ext>
            </a:extLst>
          </p:cNvPr>
          <p:cNvGrpSpPr/>
          <p:nvPr/>
        </p:nvGrpSpPr>
        <p:grpSpPr>
          <a:xfrm>
            <a:off x="1965806" y="1745636"/>
            <a:ext cx="8844197" cy="4769634"/>
            <a:chOff x="1965806" y="1745636"/>
            <a:chExt cx="8844197" cy="4769634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9789200A-C346-4FC1-907B-37FA60FB6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5806" y="1745636"/>
              <a:ext cx="8551221" cy="4769634"/>
            </a:xfrm>
            <a:prstGeom prst="rect">
              <a:avLst/>
            </a:prstGeom>
          </p:spPr>
        </p:pic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25F49B06-16F8-4C1E-B46D-636D8FE3690D}"/>
                </a:ext>
              </a:extLst>
            </p:cNvPr>
            <p:cNvSpPr txBox="1"/>
            <p:nvPr/>
          </p:nvSpPr>
          <p:spPr>
            <a:xfrm>
              <a:off x="2171930" y="2226659"/>
              <a:ext cx="11676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[36,9 %]</a:t>
              </a: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2778B8CD-0788-41DB-B4A9-2AC6E3375C63}"/>
                </a:ext>
              </a:extLst>
            </p:cNvPr>
            <p:cNvSpPr txBox="1"/>
            <p:nvPr/>
          </p:nvSpPr>
          <p:spPr>
            <a:xfrm>
              <a:off x="3537058" y="5650663"/>
              <a:ext cx="11676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[6,9 %]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60587E0C-AF89-40DE-A5FD-42356674EF1E}"/>
                </a:ext>
              </a:extLst>
            </p:cNvPr>
            <p:cNvSpPr txBox="1"/>
            <p:nvPr/>
          </p:nvSpPr>
          <p:spPr>
            <a:xfrm>
              <a:off x="2602625" y="5031010"/>
              <a:ext cx="11676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[2,9 %]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5492E0F8-380E-4778-B63A-490BD916A241}"/>
                </a:ext>
              </a:extLst>
            </p:cNvPr>
            <p:cNvSpPr txBox="1"/>
            <p:nvPr/>
          </p:nvSpPr>
          <p:spPr>
            <a:xfrm>
              <a:off x="9642385" y="2958842"/>
              <a:ext cx="11676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[53,3 %]</a:t>
              </a:r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734808C3-1DA1-421B-B650-4DF10CBBC424}"/>
              </a:ext>
            </a:extLst>
          </p:cNvPr>
          <p:cNvSpPr txBox="1"/>
          <p:nvPr/>
        </p:nvSpPr>
        <p:spPr>
          <a:xfrm>
            <a:off x="4581686" y="1343922"/>
            <a:ext cx="2769601" cy="369332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377 empresas</a:t>
            </a:r>
          </a:p>
        </p:txBody>
      </p:sp>
    </p:spTree>
    <p:extLst>
      <p:ext uri="{BB962C8B-B14F-4D97-AF65-F5344CB8AC3E}">
        <p14:creationId xmlns:p14="http://schemas.microsoft.com/office/powerpoint/2010/main" val="243529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EE31164E-C19A-418C-B7AE-73F2CCA874E1}"/>
              </a:ext>
            </a:extLst>
          </p:cNvPr>
          <p:cNvSpPr/>
          <p:nvPr/>
        </p:nvSpPr>
        <p:spPr>
          <a:xfrm>
            <a:off x="7867732" y="2234217"/>
            <a:ext cx="42047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Controles formais. </a:t>
            </a:r>
          </a:p>
          <a:p>
            <a:endParaRPr lang="pt-BR" sz="2400" dirty="0"/>
          </a:p>
          <a:p>
            <a:r>
              <a:rPr lang="pt-BR" sz="2400" dirty="0"/>
              <a:t>Registros, planilhas, reuniões... </a:t>
            </a:r>
          </a:p>
          <a:p>
            <a:endParaRPr lang="pt-BR" sz="2400" dirty="0"/>
          </a:p>
          <a:p>
            <a:r>
              <a:rPr lang="pt-BR" sz="2400" dirty="0">
                <a:solidFill>
                  <a:schemeClr val="accent5">
                    <a:lumMod val="75000"/>
                  </a:schemeClr>
                </a:solidFill>
              </a:rPr>
              <a:t>Gestão compartilhada!</a:t>
            </a:r>
            <a:r>
              <a:rPr lang="pt-BR" sz="2400" dirty="0"/>
              <a:t> 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608C2A9C-D273-4676-9E90-DE5735B1F551}"/>
              </a:ext>
            </a:extLst>
          </p:cNvPr>
          <p:cNvCxnSpPr>
            <a:cxnSpLocks/>
          </p:cNvCxnSpPr>
          <p:nvPr/>
        </p:nvCxnSpPr>
        <p:spPr>
          <a:xfrm>
            <a:off x="7686261" y="878466"/>
            <a:ext cx="0" cy="49828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Agrupar 1">
            <a:extLst>
              <a:ext uri="{FF2B5EF4-FFF2-40B4-BE49-F238E27FC236}">
                <a16:creationId xmlns:a16="http://schemas.microsoft.com/office/drawing/2014/main" id="{C7F69BA6-F0A0-47F1-86AA-AF00E12ACE44}"/>
              </a:ext>
            </a:extLst>
          </p:cNvPr>
          <p:cNvGrpSpPr/>
          <p:nvPr/>
        </p:nvGrpSpPr>
        <p:grpSpPr>
          <a:xfrm>
            <a:off x="704380" y="598686"/>
            <a:ext cx="6480756" cy="5542377"/>
            <a:chOff x="280310" y="561080"/>
            <a:chExt cx="6480756" cy="5542377"/>
          </a:xfrm>
        </p:grpSpPr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B0E93DBC-28C0-404A-915A-C72CFD8E5583}"/>
                </a:ext>
              </a:extLst>
            </p:cNvPr>
            <p:cNvSpPr/>
            <p:nvPr/>
          </p:nvSpPr>
          <p:spPr>
            <a:xfrm>
              <a:off x="2037299" y="2160290"/>
              <a:ext cx="3050351" cy="287869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8CB774B0-3EBF-4B4B-87F7-4063EC1FD2DE}"/>
                </a:ext>
              </a:extLst>
            </p:cNvPr>
            <p:cNvGrpSpPr/>
            <p:nvPr/>
          </p:nvGrpSpPr>
          <p:grpSpPr>
            <a:xfrm>
              <a:off x="1040195" y="1148889"/>
              <a:ext cx="5055805" cy="4954568"/>
              <a:chOff x="1040195" y="1374176"/>
              <a:chExt cx="5055805" cy="4954568"/>
            </a:xfrm>
          </p:grpSpPr>
          <p:pic>
            <p:nvPicPr>
              <p:cNvPr id="5" name="Gráfico 4" descr="Registrar">
                <a:extLst>
                  <a:ext uri="{FF2B5EF4-FFF2-40B4-BE49-F238E27FC236}">
                    <a16:creationId xmlns:a16="http://schemas.microsoft.com/office/drawing/2014/main" id="{5D36AF4D-DB6A-4C20-B93D-C1B4C034CD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40195" y="34290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6" name="Gráfico 5" descr="Sala de reuniões">
                <a:extLst>
                  <a:ext uri="{FF2B5EF4-FFF2-40B4-BE49-F238E27FC236}">
                    <a16:creationId xmlns:a16="http://schemas.microsoft.com/office/drawing/2014/main" id="{7C864265-2A04-4713-8EF3-715C1E96F5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569640" y="190085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7" name="Gráfico 6" descr="Área de Transferência">
                <a:extLst>
                  <a:ext uri="{FF2B5EF4-FFF2-40B4-BE49-F238E27FC236}">
                    <a16:creationId xmlns:a16="http://schemas.microsoft.com/office/drawing/2014/main" id="{FB88EC4F-BF38-4937-8C36-59ED730DD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181600" y="3391255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8" name="Gráfico 7" descr="Notas adesivas">
                <a:extLst>
                  <a:ext uri="{FF2B5EF4-FFF2-40B4-BE49-F238E27FC236}">
                    <a16:creationId xmlns:a16="http://schemas.microsoft.com/office/drawing/2014/main" id="{4DF379BB-EC78-4070-B463-CEE29B9FC2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569640" y="488165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9" name="Gráfico 8" descr="fluxo de trabalho">
                <a:extLst>
                  <a:ext uri="{FF2B5EF4-FFF2-40B4-BE49-F238E27FC236}">
                    <a16:creationId xmlns:a16="http://schemas.microsoft.com/office/drawing/2014/main" id="{D65AC5FA-96EC-4A02-BCF2-5C7094663E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041260" y="137417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0" name="Gráfico 9" descr="Assinatura">
                <a:extLst>
                  <a:ext uri="{FF2B5EF4-FFF2-40B4-BE49-F238E27FC236}">
                    <a16:creationId xmlns:a16="http://schemas.microsoft.com/office/drawing/2014/main" id="{CF393EF9-05DA-4C97-B4D5-CE02782504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3030263" y="541434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1" name="Gráfico 10" descr="Arquivo de caixa de arquivamento">
                <a:extLst>
                  <a:ext uri="{FF2B5EF4-FFF2-40B4-BE49-F238E27FC236}">
                    <a16:creationId xmlns:a16="http://schemas.microsoft.com/office/drawing/2014/main" id="{7639B3CC-6806-4B51-A1E9-486A23FD6F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512880" y="4881654"/>
                <a:ext cx="914400" cy="914400"/>
              </a:xfrm>
              <a:prstGeom prst="rect">
                <a:avLst/>
              </a:prstGeom>
            </p:spPr>
          </p:pic>
          <p:grpSp>
            <p:nvGrpSpPr>
              <p:cNvPr id="12" name="Agrupar 11">
                <a:extLst>
                  <a:ext uri="{FF2B5EF4-FFF2-40B4-BE49-F238E27FC236}">
                    <a16:creationId xmlns:a16="http://schemas.microsoft.com/office/drawing/2014/main" id="{E9B7C8FB-8FA1-4EE9-8A17-65240473F315}"/>
                  </a:ext>
                </a:extLst>
              </p:cNvPr>
              <p:cNvGrpSpPr/>
              <p:nvPr/>
            </p:nvGrpSpPr>
            <p:grpSpPr>
              <a:xfrm>
                <a:off x="2550803" y="3194205"/>
                <a:ext cx="1895313" cy="1314510"/>
                <a:chOff x="2550803" y="3391255"/>
                <a:chExt cx="1895313" cy="1314510"/>
              </a:xfrm>
            </p:grpSpPr>
            <p:sp>
              <p:nvSpPr>
                <p:cNvPr id="14" name="CaixaDeTexto 13">
                  <a:extLst>
                    <a:ext uri="{FF2B5EF4-FFF2-40B4-BE49-F238E27FC236}">
                      <a16:creationId xmlns:a16="http://schemas.microsoft.com/office/drawing/2014/main" id="{F223BB61-9E95-4C6F-8ED2-A5E1F84CDDE3}"/>
                    </a:ext>
                  </a:extLst>
                </p:cNvPr>
                <p:cNvSpPr txBox="1"/>
                <p:nvPr/>
              </p:nvSpPr>
              <p:spPr>
                <a:xfrm>
                  <a:off x="2550803" y="4305655"/>
                  <a:ext cx="189531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2000" b="1" dirty="0"/>
                    <a:t>Empreendedor</a:t>
                  </a:r>
                </a:p>
              </p:txBody>
            </p:sp>
            <p:pic>
              <p:nvPicPr>
                <p:cNvPr id="15" name="Gráfico 14" descr="Homem">
                  <a:extLst>
                    <a:ext uri="{FF2B5EF4-FFF2-40B4-BE49-F238E27FC236}">
                      <a16:creationId xmlns:a16="http://schemas.microsoft.com/office/drawing/2014/main" id="{16248605-F371-45AF-9817-1412D8D7BE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41260" y="3391255"/>
                  <a:ext cx="914400" cy="914400"/>
                </a:xfrm>
                <a:prstGeom prst="rect">
                  <a:avLst/>
                </a:prstGeom>
              </p:spPr>
            </p:pic>
          </p:grpSp>
          <p:pic>
            <p:nvPicPr>
              <p:cNvPr id="13" name="Gráfico 12" descr="Quiosque">
                <a:extLst>
                  <a:ext uri="{FF2B5EF4-FFF2-40B4-BE49-F238E27FC236}">
                    <a16:creationId xmlns:a16="http://schemas.microsoft.com/office/drawing/2014/main" id="{D525A44E-7778-43F6-B244-8B41F9E4FD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1512880" y="1900856"/>
                <a:ext cx="914400" cy="914400"/>
              </a:xfrm>
              <a:prstGeom prst="rect">
                <a:avLst/>
              </a:prstGeom>
            </p:spPr>
          </p:pic>
        </p:grpSp>
        <p:pic>
          <p:nvPicPr>
            <p:cNvPr id="24" name="Gráfico 23" descr="Gráfico de barras com tendência ascendente">
              <a:extLst>
                <a:ext uri="{FF2B5EF4-FFF2-40B4-BE49-F238E27FC236}">
                  <a16:creationId xmlns:a16="http://schemas.microsoft.com/office/drawing/2014/main" id="{4DA19B77-9AD8-4982-BA27-A249CCBBD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2088189" y="3030059"/>
              <a:ext cx="914400" cy="914400"/>
            </a:xfrm>
            <a:prstGeom prst="rect">
              <a:avLst/>
            </a:prstGeom>
          </p:spPr>
        </p:pic>
        <p:pic>
          <p:nvPicPr>
            <p:cNvPr id="26" name="Gráfico 25" descr="Debate de grupo">
              <a:extLst>
                <a:ext uri="{FF2B5EF4-FFF2-40B4-BE49-F238E27FC236}">
                  <a16:creationId xmlns:a16="http://schemas.microsoft.com/office/drawing/2014/main" id="{A782834B-1616-42FF-9F4C-FC1AE3451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3603714" y="2227961"/>
              <a:ext cx="914400" cy="914400"/>
            </a:xfrm>
            <a:prstGeom prst="rect">
              <a:avLst/>
            </a:prstGeom>
          </p:spPr>
        </p:pic>
        <p:pic>
          <p:nvPicPr>
            <p:cNvPr id="28" name="Gráfico 27" descr="Reunião">
              <a:extLst>
                <a:ext uri="{FF2B5EF4-FFF2-40B4-BE49-F238E27FC236}">
                  <a16:creationId xmlns:a16="http://schemas.microsoft.com/office/drawing/2014/main" id="{8B267AE9-0571-4312-B520-2664A5A89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3030263" y="4092118"/>
              <a:ext cx="914400" cy="914400"/>
            </a:xfrm>
            <a:prstGeom prst="rect">
              <a:avLst/>
            </a:prstGeom>
          </p:spPr>
        </p:pic>
        <p:pic>
          <p:nvPicPr>
            <p:cNvPr id="30" name="Gráfico 29" descr="Perguntas">
              <a:extLst>
                <a:ext uri="{FF2B5EF4-FFF2-40B4-BE49-F238E27FC236}">
                  <a16:creationId xmlns:a16="http://schemas.microsoft.com/office/drawing/2014/main" id="{8AD4A37D-7BC9-4713-B1AB-E1F1E18AC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2606376" y="2227961"/>
              <a:ext cx="914400" cy="914400"/>
            </a:xfrm>
            <a:prstGeom prst="rect">
              <a:avLst/>
            </a:prstGeom>
          </p:spPr>
        </p:pic>
        <p:pic>
          <p:nvPicPr>
            <p:cNvPr id="32" name="Gráfico 31" descr="Rede social">
              <a:extLst>
                <a:ext uri="{FF2B5EF4-FFF2-40B4-BE49-F238E27FC236}">
                  <a16:creationId xmlns:a16="http://schemas.microsoft.com/office/drawing/2014/main" id="{062755A8-179A-4067-99DF-0F9418148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4082866" y="3050255"/>
              <a:ext cx="914400" cy="914400"/>
            </a:xfrm>
            <a:prstGeom prst="rect">
              <a:avLst/>
            </a:prstGeom>
          </p:spPr>
        </p:pic>
        <p:pic>
          <p:nvPicPr>
            <p:cNvPr id="34" name="Gráfico 33" descr="Mulher">
              <a:extLst>
                <a:ext uri="{FF2B5EF4-FFF2-40B4-BE49-F238E27FC236}">
                  <a16:creationId xmlns:a16="http://schemas.microsoft.com/office/drawing/2014/main" id="{3DE6E64D-4CE9-4FEC-8B24-227122F12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6011648" y="3281924"/>
              <a:ext cx="749418" cy="749418"/>
            </a:xfrm>
            <a:prstGeom prst="rect">
              <a:avLst/>
            </a:prstGeom>
          </p:spPr>
        </p:pic>
        <p:pic>
          <p:nvPicPr>
            <p:cNvPr id="35" name="Gráfico 34" descr="Perfil de mulher">
              <a:extLst>
                <a:ext uri="{FF2B5EF4-FFF2-40B4-BE49-F238E27FC236}">
                  <a16:creationId xmlns:a16="http://schemas.microsoft.com/office/drawing/2014/main" id="{FE162713-D2E0-47CB-B78C-7D66AF1B7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5414824" y="5417300"/>
              <a:ext cx="686157" cy="686157"/>
            </a:xfrm>
            <a:prstGeom prst="rect">
              <a:avLst/>
            </a:prstGeom>
          </p:spPr>
        </p:pic>
        <p:pic>
          <p:nvPicPr>
            <p:cNvPr id="36" name="Gráfico 35" descr="Homem e mulher">
              <a:extLst>
                <a:ext uri="{FF2B5EF4-FFF2-40B4-BE49-F238E27FC236}">
                  <a16:creationId xmlns:a16="http://schemas.microsoft.com/office/drawing/2014/main" id="{F3C85CAD-E109-416D-83C2-949FA0876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913522" y="1288370"/>
              <a:ext cx="692783" cy="692783"/>
            </a:xfrm>
            <a:prstGeom prst="rect">
              <a:avLst/>
            </a:prstGeom>
          </p:spPr>
        </p:pic>
        <p:pic>
          <p:nvPicPr>
            <p:cNvPr id="37" name="Gráfico 36" descr="Perfil masculino">
              <a:extLst>
                <a:ext uri="{FF2B5EF4-FFF2-40B4-BE49-F238E27FC236}">
                  <a16:creationId xmlns:a16="http://schemas.microsoft.com/office/drawing/2014/main" id="{8580497D-C802-4C1E-BE63-9B766664D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280310" y="3330949"/>
              <a:ext cx="651368" cy="651368"/>
            </a:xfrm>
            <a:prstGeom prst="rect">
              <a:avLst/>
            </a:prstGeom>
          </p:spPr>
        </p:pic>
        <p:pic>
          <p:nvPicPr>
            <p:cNvPr id="38" name="Gráfico 37" descr="Perfil masculino">
              <a:extLst>
                <a:ext uri="{FF2B5EF4-FFF2-40B4-BE49-F238E27FC236}">
                  <a16:creationId xmlns:a16="http://schemas.microsoft.com/office/drawing/2014/main" id="{66D6576F-56AA-4913-B433-7C194C773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3216615" y="561080"/>
              <a:ext cx="601061" cy="601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8017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2CABC539-F1CC-42AD-B2B8-4996FD73906B}"/>
              </a:ext>
            </a:extLst>
          </p:cNvPr>
          <p:cNvSpPr/>
          <p:nvPr/>
        </p:nvSpPr>
        <p:spPr>
          <a:xfrm>
            <a:off x="7715125" y="1799295"/>
            <a:ext cx="43743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Oportunidade de expansão.</a:t>
            </a:r>
          </a:p>
          <a:p>
            <a:endParaRPr lang="pt-BR" sz="2400" dirty="0"/>
          </a:p>
          <a:p>
            <a:r>
              <a:rPr lang="pt-BR" sz="2400" dirty="0"/>
              <a:t>Recursos de um banco.</a:t>
            </a:r>
          </a:p>
          <a:p>
            <a:endParaRPr lang="pt-BR" sz="2400" dirty="0"/>
          </a:p>
          <a:p>
            <a:r>
              <a:rPr lang="pt-BR" sz="2400" dirty="0"/>
              <a:t>Exigências para crédito.</a:t>
            </a:r>
          </a:p>
          <a:p>
            <a:endParaRPr lang="pt-BR" sz="2400" dirty="0"/>
          </a:p>
          <a:p>
            <a:r>
              <a:rPr lang="pt-BR" sz="2400" dirty="0">
                <a:solidFill>
                  <a:schemeClr val="accent5">
                    <a:lumMod val="75000"/>
                  </a:schemeClr>
                </a:solidFill>
              </a:rPr>
              <a:t>Controles aprimorados, números auditados e informações mais rigorosas!</a:t>
            </a:r>
            <a:r>
              <a:rPr lang="pt-BR" sz="2400" dirty="0"/>
              <a:t> 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A26D89AE-7265-4FDF-97D3-3D6E19720916}"/>
              </a:ext>
            </a:extLst>
          </p:cNvPr>
          <p:cNvCxnSpPr>
            <a:cxnSpLocks/>
          </p:cNvCxnSpPr>
          <p:nvPr/>
        </p:nvCxnSpPr>
        <p:spPr>
          <a:xfrm>
            <a:off x="7527234" y="1044172"/>
            <a:ext cx="0" cy="49828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Agrupar 1">
            <a:extLst>
              <a:ext uri="{FF2B5EF4-FFF2-40B4-BE49-F238E27FC236}">
                <a16:creationId xmlns:a16="http://schemas.microsoft.com/office/drawing/2014/main" id="{AE8F131B-C5BB-4AE1-B9C4-A1A1D184B6B2}"/>
              </a:ext>
            </a:extLst>
          </p:cNvPr>
          <p:cNvGrpSpPr/>
          <p:nvPr/>
        </p:nvGrpSpPr>
        <p:grpSpPr>
          <a:xfrm>
            <a:off x="532102" y="540293"/>
            <a:ext cx="6500730" cy="5777414"/>
            <a:chOff x="280310" y="326043"/>
            <a:chExt cx="6500730" cy="5777414"/>
          </a:xfrm>
        </p:grpSpPr>
        <p:sp>
          <p:nvSpPr>
            <p:cNvPr id="50" name="Elipse 49">
              <a:extLst>
                <a:ext uri="{FF2B5EF4-FFF2-40B4-BE49-F238E27FC236}">
                  <a16:creationId xmlns:a16="http://schemas.microsoft.com/office/drawing/2014/main" id="{431E75FC-087D-4C53-B00C-E4CEE82C72CE}"/>
                </a:ext>
              </a:extLst>
            </p:cNvPr>
            <p:cNvSpPr/>
            <p:nvPr/>
          </p:nvSpPr>
          <p:spPr>
            <a:xfrm>
              <a:off x="4235692" y="404412"/>
              <a:ext cx="1146498" cy="117532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05646138-D0C3-4090-88D0-763063F03173}"/>
                </a:ext>
              </a:extLst>
            </p:cNvPr>
            <p:cNvSpPr/>
            <p:nvPr/>
          </p:nvSpPr>
          <p:spPr>
            <a:xfrm>
              <a:off x="2037299" y="2160290"/>
              <a:ext cx="3050351" cy="287869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430561B5-A99D-45FF-9B55-780E34C9EC0D}"/>
                </a:ext>
              </a:extLst>
            </p:cNvPr>
            <p:cNvGrpSpPr/>
            <p:nvPr/>
          </p:nvGrpSpPr>
          <p:grpSpPr>
            <a:xfrm>
              <a:off x="1040195" y="1148889"/>
              <a:ext cx="5055805" cy="4954568"/>
              <a:chOff x="1040195" y="1374176"/>
              <a:chExt cx="5055805" cy="4954568"/>
            </a:xfrm>
          </p:grpSpPr>
          <p:pic>
            <p:nvPicPr>
              <p:cNvPr id="5" name="Gráfico 4" descr="Registrar">
                <a:extLst>
                  <a:ext uri="{FF2B5EF4-FFF2-40B4-BE49-F238E27FC236}">
                    <a16:creationId xmlns:a16="http://schemas.microsoft.com/office/drawing/2014/main" id="{C9C7B7F8-2EF9-42F8-9085-7E1E3D999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40195" y="34290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6" name="Gráfico 5" descr="Sala de reuniões">
                <a:extLst>
                  <a:ext uri="{FF2B5EF4-FFF2-40B4-BE49-F238E27FC236}">
                    <a16:creationId xmlns:a16="http://schemas.microsoft.com/office/drawing/2014/main" id="{C3D3C7B3-D6BA-43F5-82AC-558CA2521A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569640" y="190085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7" name="Gráfico 6" descr="Área de Transferência">
                <a:extLst>
                  <a:ext uri="{FF2B5EF4-FFF2-40B4-BE49-F238E27FC236}">
                    <a16:creationId xmlns:a16="http://schemas.microsoft.com/office/drawing/2014/main" id="{2329D870-20EF-4EB2-B126-CA2D34A18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181600" y="3391255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8" name="Gráfico 7" descr="Notas adesivas">
                <a:extLst>
                  <a:ext uri="{FF2B5EF4-FFF2-40B4-BE49-F238E27FC236}">
                    <a16:creationId xmlns:a16="http://schemas.microsoft.com/office/drawing/2014/main" id="{94561FC2-2050-4CAB-92E1-25F8D608E3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569640" y="488165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9" name="Gráfico 8" descr="fluxo de trabalho">
                <a:extLst>
                  <a:ext uri="{FF2B5EF4-FFF2-40B4-BE49-F238E27FC236}">
                    <a16:creationId xmlns:a16="http://schemas.microsoft.com/office/drawing/2014/main" id="{D4E77D95-9C12-4EAC-9E8C-E65B0E617E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041260" y="137417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0" name="Gráfico 9" descr="Assinatura">
                <a:extLst>
                  <a:ext uri="{FF2B5EF4-FFF2-40B4-BE49-F238E27FC236}">
                    <a16:creationId xmlns:a16="http://schemas.microsoft.com/office/drawing/2014/main" id="{17290E77-5450-46FB-8BBB-37D5820CD7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3030263" y="541434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1" name="Gráfico 10" descr="Arquivo de caixa de arquivamento">
                <a:extLst>
                  <a:ext uri="{FF2B5EF4-FFF2-40B4-BE49-F238E27FC236}">
                    <a16:creationId xmlns:a16="http://schemas.microsoft.com/office/drawing/2014/main" id="{92869CF5-6866-4237-A77A-44BCAADBA1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512880" y="4881654"/>
                <a:ext cx="914400" cy="914400"/>
              </a:xfrm>
              <a:prstGeom prst="rect">
                <a:avLst/>
              </a:prstGeom>
            </p:spPr>
          </p:pic>
          <p:grpSp>
            <p:nvGrpSpPr>
              <p:cNvPr id="12" name="Agrupar 11">
                <a:extLst>
                  <a:ext uri="{FF2B5EF4-FFF2-40B4-BE49-F238E27FC236}">
                    <a16:creationId xmlns:a16="http://schemas.microsoft.com/office/drawing/2014/main" id="{9B0B4937-00BC-4229-A0A9-99C08FC2AD39}"/>
                  </a:ext>
                </a:extLst>
              </p:cNvPr>
              <p:cNvGrpSpPr/>
              <p:nvPr/>
            </p:nvGrpSpPr>
            <p:grpSpPr>
              <a:xfrm>
                <a:off x="2550803" y="3194205"/>
                <a:ext cx="1895313" cy="1314510"/>
                <a:chOff x="2550803" y="3391255"/>
                <a:chExt cx="1895313" cy="1314510"/>
              </a:xfrm>
            </p:grpSpPr>
            <p:sp>
              <p:nvSpPr>
                <p:cNvPr id="14" name="CaixaDeTexto 13">
                  <a:extLst>
                    <a:ext uri="{FF2B5EF4-FFF2-40B4-BE49-F238E27FC236}">
                      <a16:creationId xmlns:a16="http://schemas.microsoft.com/office/drawing/2014/main" id="{918428AA-3063-4F93-9E48-34E69A0D53C1}"/>
                    </a:ext>
                  </a:extLst>
                </p:cNvPr>
                <p:cNvSpPr txBox="1"/>
                <p:nvPr/>
              </p:nvSpPr>
              <p:spPr>
                <a:xfrm>
                  <a:off x="2550803" y="4305655"/>
                  <a:ext cx="189531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2000" b="1" dirty="0"/>
                    <a:t>Empreendedor</a:t>
                  </a:r>
                </a:p>
              </p:txBody>
            </p:sp>
            <p:pic>
              <p:nvPicPr>
                <p:cNvPr id="15" name="Gráfico 14" descr="Homem">
                  <a:extLst>
                    <a:ext uri="{FF2B5EF4-FFF2-40B4-BE49-F238E27FC236}">
                      <a16:creationId xmlns:a16="http://schemas.microsoft.com/office/drawing/2014/main" id="{5C737620-C854-44F8-98D5-B62A519A89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41260" y="3391255"/>
                  <a:ext cx="914400" cy="914400"/>
                </a:xfrm>
                <a:prstGeom prst="rect">
                  <a:avLst/>
                </a:prstGeom>
              </p:spPr>
            </p:pic>
          </p:grpSp>
          <p:pic>
            <p:nvPicPr>
              <p:cNvPr id="13" name="Gráfico 12" descr="Quiosque">
                <a:extLst>
                  <a:ext uri="{FF2B5EF4-FFF2-40B4-BE49-F238E27FC236}">
                    <a16:creationId xmlns:a16="http://schemas.microsoft.com/office/drawing/2014/main" id="{4C8C25EB-B97F-483E-A0CE-B70896820E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1512880" y="1900856"/>
                <a:ext cx="914400" cy="914400"/>
              </a:xfrm>
              <a:prstGeom prst="rect">
                <a:avLst/>
              </a:prstGeom>
            </p:spPr>
          </p:pic>
        </p:grpSp>
        <p:pic>
          <p:nvPicPr>
            <p:cNvPr id="23" name="Gráfico 22" descr="Gráfico de barras com tendência ascendente">
              <a:extLst>
                <a:ext uri="{FF2B5EF4-FFF2-40B4-BE49-F238E27FC236}">
                  <a16:creationId xmlns:a16="http://schemas.microsoft.com/office/drawing/2014/main" id="{072A09AE-8B43-4902-B8E9-783BED068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2088189" y="3030059"/>
              <a:ext cx="914400" cy="914400"/>
            </a:xfrm>
            <a:prstGeom prst="rect">
              <a:avLst/>
            </a:prstGeom>
          </p:spPr>
        </p:pic>
        <p:pic>
          <p:nvPicPr>
            <p:cNvPr id="24" name="Gráfico 23" descr="Debate de grupo">
              <a:extLst>
                <a:ext uri="{FF2B5EF4-FFF2-40B4-BE49-F238E27FC236}">
                  <a16:creationId xmlns:a16="http://schemas.microsoft.com/office/drawing/2014/main" id="{DCB2305B-23FD-47E4-8B10-2E9F56D5C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3603714" y="2227961"/>
              <a:ext cx="914400" cy="914400"/>
            </a:xfrm>
            <a:prstGeom prst="rect">
              <a:avLst/>
            </a:prstGeom>
          </p:spPr>
        </p:pic>
        <p:pic>
          <p:nvPicPr>
            <p:cNvPr id="25" name="Gráfico 24" descr="Reunião">
              <a:extLst>
                <a:ext uri="{FF2B5EF4-FFF2-40B4-BE49-F238E27FC236}">
                  <a16:creationId xmlns:a16="http://schemas.microsoft.com/office/drawing/2014/main" id="{0D63A954-4E27-45D2-AE9B-6E94524D1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3030263" y="4092118"/>
              <a:ext cx="914400" cy="914400"/>
            </a:xfrm>
            <a:prstGeom prst="rect">
              <a:avLst/>
            </a:prstGeom>
          </p:spPr>
        </p:pic>
        <p:pic>
          <p:nvPicPr>
            <p:cNvPr id="26" name="Gráfico 25" descr="Perguntas">
              <a:extLst>
                <a:ext uri="{FF2B5EF4-FFF2-40B4-BE49-F238E27FC236}">
                  <a16:creationId xmlns:a16="http://schemas.microsoft.com/office/drawing/2014/main" id="{97A97A9A-E3EE-449B-BFCF-F23E8D603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2606376" y="2227961"/>
              <a:ext cx="914400" cy="914400"/>
            </a:xfrm>
            <a:prstGeom prst="rect">
              <a:avLst/>
            </a:prstGeom>
          </p:spPr>
        </p:pic>
        <p:pic>
          <p:nvPicPr>
            <p:cNvPr id="27" name="Gráfico 26" descr="Rede social">
              <a:extLst>
                <a:ext uri="{FF2B5EF4-FFF2-40B4-BE49-F238E27FC236}">
                  <a16:creationId xmlns:a16="http://schemas.microsoft.com/office/drawing/2014/main" id="{3694A031-DC5C-4277-9C99-08033B7DA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4082866" y="3050255"/>
              <a:ext cx="914400" cy="914400"/>
            </a:xfrm>
            <a:prstGeom prst="rect">
              <a:avLst/>
            </a:prstGeom>
          </p:spPr>
        </p:pic>
        <p:pic>
          <p:nvPicPr>
            <p:cNvPr id="29" name="Gráfico 28" descr="Edifício">
              <a:extLst>
                <a:ext uri="{FF2B5EF4-FFF2-40B4-BE49-F238E27FC236}">
                  <a16:creationId xmlns:a16="http://schemas.microsoft.com/office/drawing/2014/main" id="{28B06486-6ECD-4DB3-AF6A-5625CBA67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5836403" y="326043"/>
              <a:ext cx="914400" cy="914400"/>
            </a:xfrm>
            <a:prstGeom prst="rect">
              <a:avLst/>
            </a:prstGeom>
          </p:spPr>
        </p:pic>
        <p:pic>
          <p:nvPicPr>
            <p:cNvPr id="37" name="Gráfico 36" descr="Empréstimo">
              <a:extLst>
                <a:ext uri="{FF2B5EF4-FFF2-40B4-BE49-F238E27FC236}">
                  <a16:creationId xmlns:a16="http://schemas.microsoft.com/office/drawing/2014/main" id="{BB7878B8-991E-4AB7-895B-35A1F3239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4371446" y="586972"/>
              <a:ext cx="914400" cy="914400"/>
            </a:xfrm>
            <a:prstGeom prst="rect">
              <a:avLst/>
            </a:prstGeom>
          </p:spPr>
        </p:pic>
        <p:cxnSp>
          <p:nvCxnSpPr>
            <p:cNvPr id="43" name="Conector reto 42">
              <a:extLst>
                <a:ext uri="{FF2B5EF4-FFF2-40B4-BE49-F238E27FC236}">
                  <a16:creationId xmlns:a16="http://schemas.microsoft.com/office/drawing/2014/main" id="{BB29D969-6706-42A5-A3DE-755AF92D9F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58612" y="1501373"/>
              <a:ext cx="245754" cy="56191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>
              <a:extLst>
                <a:ext uri="{FF2B5EF4-FFF2-40B4-BE49-F238E27FC236}">
                  <a16:creationId xmlns:a16="http://schemas.microsoft.com/office/drawing/2014/main" id="{64F52014-F6E7-4A4A-9CE4-529ADCB6BCA6}"/>
                </a:ext>
              </a:extLst>
            </p:cNvPr>
            <p:cNvCxnSpPr>
              <a:cxnSpLocks/>
            </p:cNvCxnSpPr>
            <p:nvPr/>
          </p:nvCxnSpPr>
          <p:spPr>
            <a:xfrm>
              <a:off x="5433521" y="783243"/>
              <a:ext cx="55895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Gráfico 50" descr="Mulher">
              <a:extLst>
                <a:ext uri="{FF2B5EF4-FFF2-40B4-BE49-F238E27FC236}">
                  <a16:creationId xmlns:a16="http://schemas.microsoft.com/office/drawing/2014/main" id="{03D875D7-C173-4280-B449-3AAF19337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6011648" y="3281924"/>
              <a:ext cx="749418" cy="749418"/>
            </a:xfrm>
            <a:prstGeom prst="rect">
              <a:avLst/>
            </a:prstGeom>
          </p:spPr>
        </p:pic>
        <p:pic>
          <p:nvPicPr>
            <p:cNvPr id="52" name="Gráfico 51" descr="Perfil de mulher">
              <a:extLst>
                <a:ext uri="{FF2B5EF4-FFF2-40B4-BE49-F238E27FC236}">
                  <a16:creationId xmlns:a16="http://schemas.microsoft.com/office/drawing/2014/main" id="{862631A0-77A5-4AA5-87AD-EFA4868D4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5414824" y="5417300"/>
              <a:ext cx="686157" cy="686157"/>
            </a:xfrm>
            <a:prstGeom prst="rect">
              <a:avLst/>
            </a:prstGeom>
          </p:spPr>
        </p:pic>
        <p:pic>
          <p:nvPicPr>
            <p:cNvPr id="53" name="Gráfico 52" descr="Homem e mulher">
              <a:extLst>
                <a:ext uri="{FF2B5EF4-FFF2-40B4-BE49-F238E27FC236}">
                  <a16:creationId xmlns:a16="http://schemas.microsoft.com/office/drawing/2014/main" id="{A1CB89D6-B2FB-46B8-A189-F6314BF45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913522" y="1288370"/>
              <a:ext cx="692783" cy="692783"/>
            </a:xfrm>
            <a:prstGeom prst="rect">
              <a:avLst/>
            </a:prstGeom>
          </p:spPr>
        </p:pic>
        <p:pic>
          <p:nvPicPr>
            <p:cNvPr id="54" name="Gráfico 53" descr="Perfil masculino">
              <a:extLst>
                <a:ext uri="{FF2B5EF4-FFF2-40B4-BE49-F238E27FC236}">
                  <a16:creationId xmlns:a16="http://schemas.microsoft.com/office/drawing/2014/main" id="{2F04D89A-07D7-4ECF-B373-B3EAA9AAA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280310" y="3330949"/>
              <a:ext cx="651368" cy="651368"/>
            </a:xfrm>
            <a:prstGeom prst="rect">
              <a:avLst/>
            </a:prstGeom>
          </p:spPr>
        </p:pic>
        <p:pic>
          <p:nvPicPr>
            <p:cNvPr id="55" name="Gráfico 54" descr="Perfil masculino">
              <a:extLst>
                <a:ext uri="{FF2B5EF4-FFF2-40B4-BE49-F238E27FC236}">
                  <a16:creationId xmlns:a16="http://schemas.microsoft.com/office/drawing/2014/main" id="{31764D48-6580-44A3-97F7-A41B1D4CB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3216615" y="561080"/>
              <a:ext cx="601061" cy="601061"/>
            </a:xfrm>
            <a:prstGeom prst="rect">
              <a:avLst/>
            </a:prstGeom>
          </p:spPr>
        </p:pic>
        <p:pic>
          <p:nvPicPr>
            <p:cNvPr id="56" name="Gráfico 55" descr="Contrato">
              <a:extLst>
                <a:ext uri="{FF2B5EF4-FFF2-40B4-BE49-F238E27FC236}">
                  <a16:creationId xmlns:a16="http://schemas.microsoft.com/office/drawing/2014/main" id="{A07A642C-34CC-43B2-8D59-F21692589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5328246" y="1141219"/>
              <a:ext cx="599397" cy="599397"/>
            </a:xfrm>
            <a:prstGeom prst="rect">
              <a:avLst/>
            </a:prstGeom>
          </p:spPr>
        </p:pic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AE82C977-944B-444C-9589-6BB84F05E174}"/>
                </a:ext>
              </a:extLst>
            </p:cNvPr>
            <p:cNvSpPr txBox="1"/>
            <p:nvPr/>
          </p:nvSpPr>
          <p:spPr>
            <a:xfrm>
              <a:off x="5754482" y="1184485"/>
              <a:ext cx="10265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/>
                <a:t>Banco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9828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60644612-6339-4CE3-B079-860799CC5862}"/>
              </a:ext>
            </a:extLst>
          </p:cNvPr>
          <p:cNvSpPr/>
          <p:nvPr/>
        </p:nvSpPr>
        <p:spPr>
          <a:xfrm>
            <a:off x="8274475" y="1782331"/>
            <a:ext cx="354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Aporte de capital.</a:t>
            </a:r>
          </a:p>
          <a:p>
            <a:endParaRPr lang="pt-BR" sz="2400" dirty="0"/>
          </a:p>
          <a:p>
            <a:r>
              <a:rPr lang="pt-BR" sz="2400" dirty="0"/>
              <a:t>Novo sócio.</a:t>
            </a:r>
          </a:p>
          <a:p>
            <a:endParaRPr lang="pt-BR" sz="2400" dirty="0"/>
          </a:p>
          <a:p>
            <a:r>
              <a:rPr lang="pt-BR" sz="2400" dirty="0"/>
              <a:t>Decisões compartilhadas.</a:t>
            </a:r>
          </a:p>
          <a:p>
            <a:endParaRPr lang="pt-BR" sz="2400" dirty="0"/>
          </a:p>
          <a:p>
            <a:r>
              <a:rPr lang="pt-BR" sz="2400" dirty="0">
                <a:solidFill>
                  <a:schemeClr val="accent5">
                    <a:lumMod val="75000"/>
                  </a:schemeClr>
                </a:solidFill>
              </a:rPr>
              <a:t>A empresa maior e mais complexa!</a:t>
            </a:r>
            <a:r>
              <a:rPr lang="pt-BR" sz="2400" dirty="0"/>
              <a:t> </a:t>
            </a: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ABB70F68-16F9-447B-A4C6-97F56A2A3649}"/>
              </a:ext>
            </a:extLst>
          </p:cNvPr>
          <p:cNvCxnSpPr>
            <a:cxnSpLocks/>
          </p:cNvCxnSpPr>
          <p:nvPr/>
        </p:nvCxnSpPr>
        <p:spPr>
          <a:xfrm>
            <a:off x="7898296" y="783243"/>
            <a:ext cx="0" cy="55351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Agrupar 2">
            <a:extLst>
              <a:ext uri="{FF2B5EF4-FFF2-40B4-BE49-F238E27FC236}">
                <a16:creationId xmlns:a16="http://schemas.microsoft.com/office/drawing/2014/main" id="{174FE1E7-8BFE-4989-B90C-DEA17A6D6E2E}"/>
              </a:ext>
            </a:extLst>
          </p:cNvPr>
          <p:cNvGrpSpPr/>
          <p:nvPr/>
        </p:nvGrpSpPr>
        <p:grpSpPr>
          <a:xfrm>
            <a:off x="89932" y="242502"/>
            <a:ext cx="7221195" cy="6372995"/>
            <a:chOff x="89932" y="242502"/>
            <a:chExt cx="7221195" cy="6372995"/>
          </a:xfrm>
        </p:grpSpPr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F8F64E20-E850-4803-8C14-62750A130009}"/>
                </a:ext>
              </a:extLst>
            </p:cNvPr>
            <p:cNvGrpSpPr/>
            <p:nvPr/>
          </p:nvGrpSpPr>
          <p:grpSpPr>
            <a:xfrm>
              <a:off x="757365" y="242502"/>
              <a:ext cx="6553762" cy="6372995"/>
              <a:chOff x="227278" y="326043"/>
              <a:chExt cx="6553762" cy="6372995"/>
            </a:xfrm>
          </p:grpSpPr>
          <p:sp>
            <p:nvSpPr>
              <p:cNvPr id="48" name="Elipse 47">
                <a:extLst>
                  <a:ext uri="{FF2B5EF4-FFF2-40B4-BE49-F238E27FC236}">
                    <a16:creationId xmlns:a16="http://schemas.microsoft.com/office/drawing/2014/main" id="{2A7C4031-738E-488A-8D58-981173D9572B}"/>
                  </a:ext>
                </a:extLst>
              </p:cNvPr>
              <p:cNvSpPr/>
              <p:nvPr/>
            </p:nvSpPr>
            <p:spPr>
              <a:xfrm>
                <a:off x="1313288" y="5523709"/>
                <a:ext cx="1146498" cy="1175329"/>
              </a:xfrm>
              <a:prstGeom prst="ellipse">
                <a:avLst/>
              </a:prstGeom>
              <a:solidFill>
                <a:srgbClr val="99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5" name="Gráfico 4" descr="Aperto de mão">
                <a:extLst>
                  <a:ext uri="{FF2B5EF4-FFF2-40B4-BE49-F238E27FC236}">
                    <a16:creationId xmlns:a16="http://schemas.microsoft.com/office/drawing/2014/main" id="{B72CAC96-B0B6-45F0-AF91-3F867DF0B4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45645" y="5826035"/>
                <a:ext cx="570675" cy="570675"/>
              </a:xfrm>
              <a:prstGeom prst="rect">
                <a:avLst/>
              </a:prstGeom>
            </p:spPr>
          </p:pic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9A45FB30-DDF9-4667-9457-2DE7546F937B}"/>
                  </a:ext>
                </a:extLst>
              </p:cNvPr>
              <p:cNvSpPr/>
              <p:nvPr/>
            </p:nvSpPr>
            <p:spPr>
              <a:xfrm>
                <a:off x="4235692" y="404412"/>
                <a:ext cx="1146498" cy="1175329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22B21C4D-05DF-4136-9F9A-DB0291DE5B1F}"/>
                  </a:ext>
                </a:extLst>
              </p:cNvPr>
              <p:cNvSpPr/>
              <p:nvPr/>
            </p:nvSpPr>
            <p:spPr>
              <a:xfrm>
                <a:off x="2037299" y="2160290"/>
                <a:ext cx="3050351" cy="2878698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9" name="Agrupar 8">
                <a:extLst>
                  <a:ext uri="{FF2B5EF4-FFF2-40B4-BE49-F238E27FC236}">
                    <a16:creationId xmlns:a16="http://schemas.microsoft.com/office/drawing/2014/main" id="{806EEBED-D8DC-4F11-933D-BE16C16F3D7E}"/>
                  </a:ext>
                </a:extLst>
              </p:cNvPr>
              <p:cNvGrpSpPr/>
              <p:nvPr/>
            </p:nvGrpSpPr>
            <p:grpSpPr>
              <a:xfrm>
                <a:off x="1040195" y="1148889"/>
                <a:ext cx="5055805" cy="4954568"/>
                <a:chOff x="1040195" y="1374176"/>
                <a:chExt cx="5055805" cy="4954568"/>
              </a:xfrm>
            </p:grpSpPr>
            <p:pic>
              <p:nvPicPr>
                <p:cNvPr id="10" name="Gráfico 9" descr="Registrar">
                  <a:extLst>
                    <a:ext uri="{FF2B5EF4-FFF2-40B4-BE49-F238E27FC236}">
                      <a16:creationId xmlns:a16="http://schemas.microsoft.com/office/drawing/2014/main" id="{025A6109-3E75-4420-87F6-79191BEDBA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0195" y="342900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1" name="Gráfico 10" descr="Sala de reuniões">
                  <a:extLst>
                    <a:ext uri="{FF2B5EF4-FFF2-40B4-BE49-F238E27FC236}">
                      <a16:creationId xmlns:a16="http://schemas.microsoft.com/office/drawing/2014/main" id="{4EFF21F1-F110-46B5-80E6-F7A33697AF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69640" y="1900856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2" name="Gráfico 11" descr="Área de Transferência">
                  <a:extLst>
                    <a:ext uri="{FF2B5EF4-FFF2-40B4-BE49-F238E27FC236}">
                      <a16:creationId xmlns:a16="http://schemas.microsoft.com/office/drawing/2014/main" id="{6F02674A-3AFE-4DF2-B6F9-3FF421AE0E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81600" y="339125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3" name="Gráfico 12" descr="Notas adesivas">
                  <a:extLst>
                    <a:ext uri="{FF2B5EF4-FFF2-40B4-BE49-F238E27FC236}">
                      <a16:creationId xmlns:a16="http://schemas.microsoft.com/office/drawing/2014/main" id="{7EC84C58-7B62-439A-886E-B2D10F0FFF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69640" y="4881654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4" name="Gráfico 13" descr="fluxo de trabalho">
                  <a:extLst>
                    <a:ext uri="{FF2B5EF4-FFF2-40B4-BE49-F238E27FC236}">
                      <a16:creationId xmlns:a16="http://schemas.microsoft.com/office/drawing/2014/main" id="{04FC37F9-DA14-4BD9-A27F-58EBCC623E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41260" y="1374176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5" name="Gráfico 14" descr="Assinatura">
                  <a:extLst>
                    <a:ext uri="{FF2B5EF4-FFF2-40B4-BE49-F238E27FC236}">
                      <a16:creationId xmlns:a16="http://schemas.microsoft.com/office/drawing/2014/main" id="{4509CAC6-FBF1-40A6-9FBF-6FAD148916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30263" y="5414344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6" name="Gráfico 15" descr="Arquivo de caixa de arquivamento">
                  <a:extLst>
                    <a:ext uri="{FF2B5EF4-FFF2-40B4-BE49-F238E27FC236}">
                      <a16:creationId xmlns:a16="http://schemas.microsoft.com/office/drawing/2014/main" id="{C584E521-F9B9-426E-8C48-AC61DEBEFC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12880" y="4881654"/>
                  <a:ext cx="914400" cy="914400"/>
                </a:xfrm>
                <a:prstGeom prst="rect">
                  <a:avLst/>
                </a:prstGeom>
              </p:spPr>
            </p:pic>
            <p:grpSp>
              <p:nvGrpSpPr>
                <p:cNvPr id="17" name="Agrupar 16">
                  <a:extLst>
                    <a:ext uri="{FF2B5EF4-FFF2-40B4-BE49-F238E27FC236}">
                      <a16:creationId xmlns:a16="http://schemas.microsoft.com/office/drawing/2014/main" id="{F3E1C44E-FE00-453B-B054-C3405C266BD9}"/>
                    </a:ext>
                  </a:extLst>
                </p:cNvPr>
                <p:cNvGrpSpPr/>
                <p:nvPr/>
              </p:nvGrpSpPr>
              <p:grpSpPr>
                <a:xfrm>
                  <a:off x="2550803" y="3194205"/>
                  <a:ext cx="1895313" cy="1314510"/>
                  <a:chOff x="2550803" y="3391255"/>
                  <a:chExt cx="1895313" cy="1314510"/>
                </a:xfrm>
              </p:grpSpPr>
              <p:sp>
                <p:nvSpPr>
                  <p:cNvPr id="19" name="CaixaDeTexto 18">
                    <a:extLst>
                      <a:ext uri="{FF2B5EF4-FFF2-40B4-BE49-F238E27FC236}">
                        <a16:creationId xmlns:a16="http://schemas.microsoft.com/office/drawing/2014/main" id="{4E11BC21-91FF-484D-A3F4-493EBAAD297F}"/>
                      </a:ext>
                    </a:extLst>
                  </p:cNvPr>
                  <p:cNvSpPr txBox="1"/>
                  <p:nvPr/>
                </p:nvSpPr>
                <p:spPr>
                  <a:xfrm>
                    <a:off x="2550803" y="4305655"/>
                    <a:ext cx="189531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pt-BR" sz="2000" b="1" dirty="0"/>
                      <a:t>Empreendedor</a:t>
                    </a:r>
                  </a:p>
                </p:txBody>
              </p:sp>
              <p:pic>
                <p:nvPicPr>
                  <p:cNvPr id="20" name="Gráfico 19" descr="Homem">
                    <a:extLst>
                      <a:ext uri="{FF2B5EF4-FFF2-40B4-BE49-F238E27FC236}">
                        <a16:creationId xmlns:a16="http://schemas.microsoft.com/office/drawing/2014/main" id="{043A6A56-6598-4CAB-92D1-5C568705622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8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041260" y="3391255"/>
                    <a:ext cx="914400" cy="9144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Gráfico 17" descr="Quiosque">
                  <a:extLst>
                    <a:ext uri="{FF2B5EF4-FFF2-40B4-BE49-F238E27FC236}">
                      <a16:creationId xmlns:a16="http://schemas.microsoft.com/office/drawing/2014/main" id="{A9D307FA-8118-4FC6-AED9-6261F75F4E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12880" y="1900856"/>
                  <a:ext cx="914400" cy="914400"/>
                </a:xfrm>
                <a:prstGeom prst="rect">
                  <a:avLst/>
                </a:prstGeom>
              </p:spPr>
            </p:pic>
          </p:grpSp>
          <p:pic>
            <p:nvPicPr>
              <p:cNvPr id="28" name="Gráfico 27" descr="Gráfico de barras com tendência ascendente">
                <a:extLst>
                  <a:ext uri="{FF2B5EF4-FFF2-40B4-BE49-F238E27FC236}">
                    <a16:creationId xmlns:a16="http://schemas.microsoft.com/office/drawing/2014/main" id="{2C6FFBE2-D91B-4080-90DC-E9782552CD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2088189" y="303005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9" name="Gráfico 28" descr="Debate de grupo">
                <a:extLst>
                  <a:ext uri="{FF2B5EF4-FFF2-40B4-BE49-F238E27FC236}">
                    <a16:creationId xmlns:a16="http://schemas.microsoft.com/office/drawing/2014/main" id="{E63D130F-3443-45D8-B87A-5877B78A42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3603714" y="222796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0" name="Gráfico 29" descr="Reunião">
                <a:extLst>
                  <a:ext uri="{FF2B5EF4-FFF2-40B4-BE49-F238E27FC236}">
                    <a16:creationId xmlns:a16="http://schemas.microsoft.com/office/drawing/2014/main" id="{6B0F6886-0EA0-43FD-BEA0-63B4A7ECF2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p:blipFill>
            <p:spPr>
              <a:xfrm>
                <a:off x="3030263" y="4092118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1" name="Gráfico 30" descr="Perguntas">
                <a:extLst>
                  <a:ext uri="{FF2B5EF4-FFF2-40B4-BE49-F238E27FC236}">
                    <a16:creationId xmlns:a16="http://schemas.microsoft.com/office/drawing/2014/main" id="{533B8BDA-3953-4EC2-B6BA-6F4D070A8B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p:blipFill>
            <p:spPr>
              <a:xfrm>
                <a:off x="2606376" y="222796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2" name="Gráfico 31" descr="Rede social">
                <a:extLst>
                  <a:ext uri="{FF2B5EF4-FFF2-40B4-BE49-F238E27FC236}">
                    <a16:creationId xmlns:a16="http://schemas.microsoft.com/office/drawing/2014/main" id="{E79D3072-B064-4703-8EDD-36CB24D1FC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p:blipFill>
            <p:spPr>
              <a:xfrm>
                <a:off x="4082866" y="3050255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3" name="Gráfico 32" descr="Edifício">
                <a:extLst>
                  <a:ext uri="{FF2B5EF4-FFF2-40B4-BE49-F238E27FC236}">
                    <a16:creationId xmlns:a16="http://schemas.microsoft.com/office/drawing/2014/main" id="{D24A57EE-DF52-456A-8617-7945CDE082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p:blipFill>
            <p:spPr>
              <a:xfrm>
                <a:off x="5836403" y="32604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4" name="Gráfico 33" descr="Contrato">
                <a:extLst>
                  <a:ext uri="{FF2B5EF4-FFF2-40B4-BE49-F238E27FC236}">
                    <a16:creationId xmlns:a16="http://schemas.microsoft.com/office/drawing/2014/main" id="{E06BC0D2-9854-4D7C-855E-0EFDD0F617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p:blipFill>
            <p:spPr>
              <a:xfrm>
                <a:off x="5328246" y="1141219"/>
                <a:ext cx="599397" cy="599397"/>
              </a:xfrm>
              <a:prstGeom prst="rect">
                <a:avLst/>
              </a:prstGeom>
            </p:spPr>
          </p:pic>
          <p:pic>
            <p:nvPicPr>
              <p:cNvPr id="35" name="Gráfico 34" descr="Empréstimo">
                <a:extLst>
                  <a:ext uri="{FF2B5EF4-FFF2-40B4-BE49-F238E27FC236}">
                    <a16:creationId xmlns:a16="http://schemas.microsoft.com/office/drawing/2014/main" id="{81E3CEB7-AF40-4338-839B-4179E76F06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p:blipFill>
            <p:spPr>
              <a:xfrm>
                <a:off x="4371446" y="586972"/>
                <a:ext cx="914400" cy="914400"/>
              </a:xfrm>
              <a:prstGeom prst="rect">
                <a:avLst/>
              </a:prstGeom>
            </p:spPr>
          </p:pic>
          <p:cxnSp>
            <p:nvCxnSpPr>
              <p:cNvPr id="37" name="Conector reto 36">
                <a:extLst>
                  <a:ext uri="{FF2B5EF4-FFF2-40B4-BE49-F238E27FC236}">
                    <a16:creationId xmlns:a16="http://schemas.microsoft.com/office/drawing/2014/main" id="{E7187912-8713-40F8-8937-EB624C9E62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8612" y="1501373"/>
                <a:ext cx="245754" cy="5619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37">
                <a:extLst>
                  <a:ext uri="{FF2B5EF4-FFF2-40B4-BE49-F238E27FC236}">
                    <a16:creationId xmlns:a16="http://schemas.microsoft.com/office/drawing/2014/main" id="{BE6B0CA3-7649-439B-9682-FB573B054B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33521" y="783243"/>
                <a:ext cx="55895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9" name="Gráfico 38" descr="Mulher">
                <a:extLst>
                  <a:ext uri="{FF2B5EF4-FFF2-40B4-BE49-F238E27FC236}">
                    <a16:creationId xmlns:a16="http://schemas.microsoft.com/office/drawing/2014/main" id="{E9C3FB31-6CC3-483B-B105-A4BC3A90A0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9"/>
                  </a:ext>
                </a:extLst>
              </a:blip>
              <a:stretch>
                <a:fillRect/>
              </a:stretch>
            </p:blipFill>
            <p:spPr>
              <a:xfrm>
                <a:off x="6011648" y="3281924"/>
                <a:ext cx="749418" cy="749418"/>
              </a:xfrm>
              <a:prstGeom prst="rect">
                <a:avLst/>
              </a:prstGeom>
            </p:spPr>
          </p:pic>
          <p:pic>
            <p:nvPicPr>
              <p:cNvPr id="40" name="Gráfico 39" descr="Perfil de mulher">
                <a:extLst>
                  <a:ext uri="{FF2B5EF4-FFF2-40B4-BE49-F238E27FC236}">
                    <a16:creationId xmlns:a16="http://schemas.microsoft.com/office/drawing/2014/main" id="{65CB8756-EC59-4F7A-8BC2-8E098A9575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1"/>
                  </a:ext>
                </a:extLst>
              </a:blip>
              <a:stretch>
                <a:fillRect/>
              </a:stretch>
            </p:blipFill>
            <p:spPr>
              <a:xfrm>
                <a:off x="5414824" y="5417300"/>
                <a:ext cx="686157" cy="686157"/>
              </a:xfrm>
              <a:prstGeom prst="rect">
                <a:avLst/>
              </a:prstGeom>
            </p:spPr>
          </p:pic>
          <p:pic>
            <p:nvPicPr>
              <p:cNvPr id="41" name="Gráfico 40" descr="Homem e mulher">
                <a:extLst>
                  <a:ext uri="{FF2B5EF4-FFF2-40B4-BE49-F238E27FC236}">
                    <a16:creationId xmlns:a16="http://schemas.microsoft.com/office/drawing/2014/main" id="{8C3F7FFB-3D8C-434C-99D6-6E4F189A5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3"/>
                  </a:ext>
                </a:extLst>
              </a:blip>
              <a:stretch>
                <a:fillRect/>
              </a:stretch>
            </p:blipFill>
            <p:spPr>
              <a:xfrm>
                <a:off x="913522" y="1288370"/>
                <a:ext cx="692783" cy="692783"/>
              </a:xfrm>
              <a:prstGeom prst="rect">
                <a:avLst/>
              </a:prstGeom>
            </p:spPr>
          </p:pic>
          <p:pic>
            <p:nvPicPr>
              <p:cNvPr id="42" name="Gráfico 41" descr="Perfil masculino">
                <a:extLst>
                  <a:ext uri="{FF2B5EF4-FFF2-40B4-BE49-F238E27FC236}">
                    <a16:creationId xmlns:a16="http://schemas.microsoft.com/office/drawing/2014/main" id="{FCA8FD92-C5A8-4BB4-B794-C7515EE178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5"/>
                  </a:ext>
                </a:extLst>
              </a:blip>
              <a:stretch>
                <a:fillRect/>
              </a:stretch>
            </p:blipFill>
            <p:spPr>
              <a:xfrm>
                <a:off x="280310" y="3330949"/>
                <a:ext cx="651368" cy="651368"/>
              </a:xfrm>
              <a:prstGeom prst="rect">
                <a:avLst/>
              </a:prstGeom>
            </p:spPr>
          </p:pic>
          <p:pic>
            <p:nvPicPr>
              <p:cNvPr id="43" name="Gráfico 42" descr="Perfil masculino">
                <a:extLst>
                  <a:ext uri="{FF2B5EF4-FFF2-40B4-BE49-F238E27FC236}">
                    <a16:creationId xmlns:a16="http://schemas.microsoft.com/office/drawing/2014/main" id="{1DBE286C-0256-4BA2-81C5-8F7B11F876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7"/>
                  </a:ext>
                </a:extLst>
              </a:blip>
              <a:stretch>
                <a:fillRect/>
              </a:stretch>
            </p:blipFill>
            <p:spPr>
              <a:xfrm>
                <a:off x="3216615" y="561080"/>
                <a:ext cx="601061" cy="601061"/>
              </a:xfrm>
              <a:prstGeom prst="rect">
                <a:avLst/>
              </a:prstGeom>
            </p:spPr>
          </p:pic>
          <p:pic>
            <p:nvPicPr>
              <p:cNvPr id="45" name="Gráfico 44" descr="Menino estudante">
                <a:extLst>
                  <a:ext uri="{FF2B5EF4-FFF2-40B4-BE49-F238E27FC236}">
                    <a16:creationId xmlns:a16="http://schemas.microsoft.com/office/drawing/2014/main" id="{45D93B24-85C5-4CB4-9237-CDC4437914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9"/>
                  </a:ext>
                </a:extLst>
              </a:blip>
              <a:stretch>
                <a:fillRect/>
              </a:stretch>
            </p:blipFill>
            <p:spPr>
              <a:xfrm>
                <a:off x="227278" y="5085774"/>
                <a:ext cx="692784" cy="692784"/>
              </a:xfrm>
              <a:prstGeom prst="rect">
                <a:avLst/>
              </a:prstGeom>
            </p:spPr>
          </p:pic>
          <p:pic>
            <p:nvPicPr>
              <p:cNvPr id="47" name="Gráfico 46" descr="Dinheiro">
                <a:extLst>
                  <a:ext uri="{FF2B5EF4-FFF2-40B4-BE49-F238E27FC236}">
                    <a16:creationId xmlns:a16="http://schemas.microsoft.com/office/drawing/2014/main" id="{35CE6335-34B4-45ED-AEE3-59A1D88E05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1"/>
                  </a:ext>
                </a:extLst>
              </a:blip>
              <a:stretch>
                <a:fillRect/>
              </a:stretch>
            </p:blipFill>
            <p:spPr>
              <a:xfrm>
                <a:off x="1526629" y="5718538"/>
                <a:ext cx="719571" cy="719571"/>
              </a:xfrm>
              <a:prstGeom prst="rect">
                <a:avLst/>
              </a:prstGeom>
            </p:spPr>
          </p:pic>
          <p:cxnSp>
            <p:nvCxnSpPr>
              <p:cNvPr id="49" name="Conector reto 48">
                <a:extLst>
                  <a:ext uri="{FF2B5EF4-FFF2-40B4-BE49-F238E27FC236}">
                    <a16:creationId xmlns:a16="http://schemas.microsoft.com/office/drawing/2014/main" id="{F95798DB-0A08-4387-8A05-9DBA32D521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17175" y="4995336"/>
                <a:ext cx="449516" cy="65226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to 50">
                <a:extLst>
                  <a:ext uri="{FF2B5EF4-FFF2-40B4-BE49-F238E27FC236}">
                    <a16:creationId xmlns:a16="http://schemas.microsoft.com/office/drawing/2014/main" id="{749DE4C4-11E3-4972-96DE-2C5BEA233D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3522" y="5570767"/>
                <a:ext cx="346391" cy="27031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CFE82D3F-B59A-4F9A-B8A1-1C1B3DF25BB0}"/>
                  </a:ext>
                </a:extLst>
              </p:cNvPr>
              <p:cNvSpPr txBox="1"/>
              <p:nvPr/>
            </p:nvSpPr>
            <p:spPr>
              <a:xfrm>
                <a:off x="5754482" y="1184485"/>
                <a:ext cx="10265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b="1" dirty="0"/>
                  <a:t>Banco</a:t>
                </a:r>
              </a:p>
            </p:txBody>
          </p:sp>
        </p:grp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AF301B9D-E42A-44A2-8562-034680E38A13}"/>
                </a:ext>
              </a:extLst>
            </p:cNvPr>
            <p:cNvSpPr txBox="1"/>
            <p:nvPr/>
          </p:nvSpPr>
          <p:spPr>
            <a:xfrm>
              <a:off x="89932" y="4784629"/>
              <a:ext cx="10265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/>
                <a:t>Sócio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7323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E4E020AF-0FE8-4CF5-A673-F394C4B9D944}"/>
              </a:ext>
            </a:extLst>
          </p:cNvPr>
          <p:cNvSpPr/>
          <p:nvPr/>
        </p:nvSpPr>
        <p:spPr>
          <a:xfrm>
            <a:off x="8136835" y="1477550"/>
            <a:ext cx="38348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Gestor profissional.</a:t>
            </a:r>
          </a:p>
          <a:p>
            <a:endParaRPr lang="pt-BR" sz="2400" dirty="0"/>
          </a:p>
          <a:p>
            <a:r>
              <a:rPr lang="pt-BR" sz="2400" dirty="0"/>
              <a:t>Sócios com as diretrizes estratégicas.</a:t>
            </a:r>
          </a:p>
          <a:p>
            <a:endParaRPr lang="pt-BR" sz="2400" dirty="0"/>
          </a:p>
          <a:p>
            <a:r>
              <a:rPr lang="pt-BR" sz="2400" dirty="0">
                <a:solidFill>
                  <a:srgbClr val="CC0000"/>
                </a:solidFill>
              </a:rPr>
              <a:t>Primeiro passo na separação entre propriedade e gestão!</a:t>
            </a:r>
          </a:p>
          <a:p>
            <a:endParaRPr lang="pt-BR" sz="2400" dirty="0"/>
          </a:p>
          <a:p>
            <a:r>
              <a:rPr lang="pt-BR" sz="2400" dirty="0"/>
              <a:t>Fundamental: controle sobre a atuação do gestor.  </a:t>
            </a: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CBE48F84-15CA-4E06-ADF8-9F5BFCA551A1}"/>
              </a:ext>
            </a:extLst>
          </p:cNvPr>
          <p:cNvCxnSpPr>
            <a:cxnSpLocks/>
          </p:cNvCxnSpPr>
          <p:nvPr/>
        </p:nvCxnSpPr>
        <p:spPr>
          <a:xfrm>
            <a:off x="7752521" y="574415"/>
            <a:ext cx="0" cy="58097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Agrupar 1">
            <a:extLst>
              <a:ext uri="{FF2B5EF4-FFF2-40B4-BE49-F238E27FC236}">
                <a16:creationId xmlns:a16="http://schemas.microsoft.com/office/drawing/2014/main" id="{45D465B3-5E69-427D-B761-B9D60E2F95CA}"/>
              </a:ext>
            </a:extLst>
          </p:cNvPr>
          <p:cNvGrpSpPr/>
          <p:nvPr/>
        </p:nvGrpSpPr>
        <p:grpSpPr>
          <a:xfrm>
            <a:off x="704380" y="467008"/>
            <a:ext cx="6480756" cy="6024551"/>
            <a:chOff x="280310" y="372159"/>
            <a:chExt cx="6480756" cy="6024551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1E26FF3E-9A01-4465-8511-9B2D45D18E1A}"/>
                </a:ext>
              </a:extLst>
            </p:cNvPr>
            <p:cNvSpPr/>
            <p:nvPr/>
          </p:nvSpPr>
          <p:spPr>
            <a:xfrm>
              <a:off x="2037299" y="2160290"/>
              <a:ext cx="3050351" cy="287869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9" name="Gráfico 8" descr="Registrar">
              <a:extLst>
                <a:ext uri="{FF2B5EF4-FFF2-40B4-BE49-F238E27FC236}">
                  <a16:creationId xmlns:a16="http://schemas.microsoft.com/office/drawing/2014/main" id="{F2CBEF6C-CCC9-49A8-921F-B284FD2A9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40195" y="3203713"/>
              <a:ext cx="914400" cy="914400"/>
            </a:xfrm>
            <a:prstGeom prst="rect">
              <a:avLst/>
            </a:prstGeom>
          </p:spPr>
        </p:pic>
        <p:pic>
          <p:nvPicPr>
            <p:cNvPr id="10" name="Gráfico 9" descr="Sala de reuniões">
              <a:extLst>
                <a:ext uri="{FF2B5EF4-FFF2-40B4-BE49-F238E27FC236}">
                  <a16:creationId xmlns:a16="http://schemas.microsoft.com/office/drawing/2014/main" id="{79C4A9E6-7DBA-4199-803B-C1538D7A9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69640" y="1675569"/>
              <a:ext cx="914400" cy="914400"/>
            </a:xfrm>
            <a:prstGeom prst="rect">
              <a:avLst/>
            </a:prstGeom>
          </p:spPr>
        </p:pic>
        <p:pic>
          <p:nvPicPr>
            <p:cNvPr id="11" name="Gráfico 10" descr="Área de Transferência">
              <a:extLst>
                <a:ext uri="{FF2B5EF4-FFF2-40B4-BE49-F238E27FC236}">
                  <a16:creationId xmlns:a16="http://schemas.microsoft.com/office/drawing/2014/main" id="{A8D9080E-9E51-4D12-8999-1419AEAD7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81600" y="3165968"/>
              <a:ext cx="914400" cy="914400"/>
            </a:xfrm>
            <a:prstGeom prst="rect">
              <a:avLst/>
            </a:prstGeom>
          </p:spPr>
        </p:pic>
        <p:pic>
          <p:nvPicPr>
            <p:cNvPr id="12" name="Gráfico 11" descr="Notas adesivas">
              <a:extLst>
                <a:ext uri="{FF2B5EF4-FFF2-40B4-BE49-F238E27FC236}">
                  <a16:creationId xmlns:a16="http://schemas.microsoft.com/office/drawing/2014/main" id="{E318BFC1-DFE5-4231-8C4D-E309013E3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569640" y="4656367"/>
              <a:ext cx="914400" cy="914400"/>
            </a:xfrm>
            <a:prstGeom prst="rect">
              <a:avLst/>
            </a:prstGeom>
          </p:spPr>
        </p:pic>
        <p:pic>
          <p:nvPicPr>
            <p:cNvPr id="13" name="Gráfico 12" descr="fluxo de trabalho">
              <a:extLst>
                <a:ext uri="{FF2B5EF4-FFF2-40B4-BE49-F238E27FC236}">
                  <a16:creationId xmlns:a16="http://schemas.microsoft.com/office/drawing/2014/main" id="{B2D5D8D7-5574-401D-8044-9D171C9A2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041260" y="1148889"/>
              <a:ext cx="914400" cy="914400"/>
            </a:xfrm>
            <a:prstGeom prst="rect">
              <a:avLst/>
            </a:prstGeom>
          </p:spPr>
        </p:pic>
        <p:pic>
          <p:nvPicPr>
            <p:cNvPr id="14" name="Gráfico 13" descr="Assinatura">
              <a:extLst>
                <a:ext uri="{FF2B5EF4-FFF2-40B4-BE49-F238E27FC236}">
                  <a16:creationId xmlns:a16="http://schemas.microsoft.com/office/drawing/2014/main" id="{9DF220A3-9265-45F8-B1D9-8F342CD0C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030263" y="5189057"/>
              <a:ext cx="914400" cy="914400"/>
            </a:xfrm>
            <a:prstGeom prst="rect">
              <a:avLst/>
            </a:prstGeom>
          </p:spPr>
        </p:pic>
        <p:pic>
          <p:nvPicPr>
            <p:cNvPr id="15" name="Gráfico 14" descr="Arquivo de caixa de arquivamento">
              <a:extLst>
                <a:ext uri="{FF2B5EF4-FFF2-40B4-BE49-F238E27FC236}">
                  <a16:creationId xmlns:a16="http://schemas.microsoft.com/office/drawing/2014/main" id="{3A846778-16EE-4A27-B193-B6A520F06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512880" y="4656367"/>
              <a:ext cx="914400" cy="914400"/>
            </a:xfrm>
            <a:prstGeom prst="rect">
              <a:avLst/>
            </a:prstGeom>
          </p:spPr>
        </p:pic>
        <p:pic>
          <p:nvPicPr>
            <p:cNvPr id="19" name="Gráfico 18" descr="Homem">
              <a:extLst>
                <a:ext uri="{FF2B5EF4-FFF2-40B4-BE49-F238E27FC236}">
                  <a16:creationId xmlns:a16="http://schemas.microsoft.com/office/drawing/2014/main" id="{3E12C592-7D55-4B81-940D-7B823CE7C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201884" y="5650117"/>
              <a:ext cx="746593" cy="746593"/>
            </a:xfrm>
            <a:prstGeom prst="rect">
              <a:avLst/>
            </a:prstGeom>
          </p:spPr>
        </p:pic>
        <p:pic>
          <p:nvPicPr>
            <p:cNvPr id="17" name="Gráfico 16" descr="Quiosque">
              <a:extLst>
                <a:ext uri="{FF2B5EF4-FFF2-40B4-BE49-F238E27FC236}">
                  <a16:creationId xmlns:a16="http://schemas.microsoft.com/office/drawing/2014/main" id="{AA14C105-8E2A-43E9-AF52-0B8449302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512880" y="1675569"/>
              <a:ext cx="914400" cy="914400"/>
            </a:xfrm>
            <a:prstGeom prst="rect">
              <a:avLst/>
            </a:prstGeom>
          </p:spPr>
        </p:pic>
        <p:pic>
          <p:nvPicPr>
            <p:cNvPr id="22" name="Gráfico 21" descr="Gráfico de barras com tendência ascendente">
              <a:extLst>
                <a:ext uri="{FF2B5EF4-FFF2-40B4-BE49-F238E27FC236}">
                  <a16:creationId xmlns:a16="http://schemas.microsoft.com/office/drawing/2014/main" id="{3EFE9AF5-94A7-46C9-B11E-D2B953DE4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2088189" y="3030059"/>
              <a:ext cx="914400" cy="914400"/>
            </a:xfrm>
            <a:prstGeom prst="rect">
              <a:avLst/>
            </a:prstGeom>
          </p:spPr>
        </p:pic>
        <p:pic>
          <p:nvPicPr>
            <p:cNvPr id="24" name="Gráfico 23" descr="Reunião">
              <a:extLst>
                <a:ext uri="{FF2B5EF4-FFF2-40B4-BE49-F238E27FC236}">
                  <a16:creationId xmlns:a16="http://schemas.microsoft.com/office/drawing/2014/main" id="{0BBCA800-7D14-4B36-AB02-1962DFAFC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3030263" y="4092118"/>
              <a:ext cx="914400" cy="914400"/>
            </a:xfrm>
            <a:prstGeom prst="rect">
              <a:avLst/>
            </a:prstGeom>
          </p:spPr>
        </p:pic>
        <p:pic>
          <p:nvPicPr>
            <p:cNvPr id="26" name="Gráfico 25" descr="Rede social">
              <a:extLst>
                <a:ext uri="{FF2B5EF4-FFF2-40B4-BE49-F238E27FC236}">
                  <a16:creationId xmlns:a16="http://schemas.microsoft.com/office/drawing/2014/main" id="{0ECB57CF-0B20-433A-B3EF-EB4E87FA9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4082866" y="3050255"/>
              <a:ext cx="914400" cy="914400"/>
            </a:xfrm>
            <a:prstGeom prst="rect">
              <a:avLst/>
            </a:prstGeom>
          </p:spPr>
        </p:pic>
        <p:pic>
          <p:nvPicPr>
            <p:cNvPr id="27" name="Gráfico 26" descr="Edifício">
              <a:extLst>
                <a:ext uri="{FF2B5EF4-FFF2-40B4-BE49-F238E27FC236}">
                  <a16:creationId xmlns:a16="http://schemas.microsoft.com/office/drawing/2014/main" id="{C450E299-6C8F-4E94-BB86-4B64FD9EF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4358059" y="372159"/>
              <a:ext cx="914400" cy="914400"/>
            </a:xfrm>
            <a:prstGeom prst="rect">
              <a:avLst/>
            </a:prstGeom>
          </p:spPr>
        </p:pic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id="{0EBF0533-502A-4381-90BB-FEE98CB849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58612" y="1501373"/>
              <a:ext cx="245754" cy="56191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Gráfico 31" descr="Mulher">
              <a:extLst>
                <a:ext uri="{FF2B5EF4-FFF2-40B4-BE49-F238E27FC236}">
                  <a16:creationId xmlns:a16="http://schemas.microsoft.com/office/drawing/2014/main" id="{6702F518-E197-440C-B2A5-672416918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6011648" y="3281924"/>
              <a:ext cx="749418" cy="749418"/>
            </a:xfrm>
            <a:prstGeom prst="rect">
              <a:avLst/>
            </a:prstGeom>
          </p:spPr>
        </p:pic>
        <p:pic>
          <p:nvPicPr>
            <p:cNvPr id="33" name="Gráfico 32" descr="Perfil de mulher">
              <a:extLst>
                <a:ext uri="{FF2B5EF4-FFF2-40B4-BE49-F238E27FC236}">
                  <a16:creationId xmlns:a16="http://schemas.microsoft.com/office/drawing/2014/main" id="{8B34F8A2-02C2-4BF9-9313-243091296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5414824" y="5417300"/>
              <a:ext cx="686157" cy="686157"/>
            </a:xfrm>
            <a:prstGeom prst="rect">
              <a:avLst/>
            </a:prstGeom>
          </p:spPr>
        </p:pic>
        <p:pic>
          <p:nvPicPr>
            <p:cNvPr id="34" name="Gráfico 33" descr="Homem e mulher">
              <a:extLst>
                <a:ext uri="{FF2B5EF4-FFF2-40B4-BE49-F238E27FC236}">
                  <a16:creationId xmlns:a16="http://schemas.microsoft.com/office/drawing/2014/main" id="{004085EC-A0EC-4A1F-AF46-F7F24D818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913522" y="1288370"/>
              <a:ext cx="692783" cy="692783"/>
            </a:xfrm>
            <a:prstGeom prst="rect">
              <a:avLst/>
            </a:prstGeom>
          </p:spPr>
        </p:pic>
        <p:pic>
          <p:nvPicPr>
            <p:cNvPr id="35" name="Gráfico 34" descr="Perfil masculino">
              <a:extLst>
                <a:ext uri="{FF2B5EF4-FFF2-40B4-BE49-F238E27FC236}">
                  <a16:creationId xmlns:a16="http://schemas.microsoft.com/office/drawing/2014/main" id="{CD50450E-0D69-4D24-883C-13628210D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280310" y="3330949"/>
              <a:ext cx="651368" cy="651368"/>
            </a:xfrm>
            <a:prstGeom prst="rect">
              <a:avLst/>
            </a:prstGeom>
          </p:spPr>
        </p:pic>
        <p:pic>
          <p:nvPicPr>
            <p:cNvPr id="36" name="Gráfico 35" descr="Perfil masculino">
              <a:extLst>
                <a:ext uri="{FF2B5EF4-FFF2-40B4-BE49-F238E27FC236}">
                  <a16:creationId xmlns:a16="http://schemas.microsoft.com/office/drawing/2014/main" id="{63770840-1C46-453D-B30C-0854AA632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3216615" y="561080"/>
              <a:ext cx="601061" cy="601061"/>
            </a:xfrm>
            <a:prstGeom prst="rect">
              <a:avLst/>
            </a:prstGeom>
          </p:spPr>
        </p:pic>
        <p:cxnSp>
          <p:nvCxnSpPr>
            <p:cNvPr id="39" name="Conector reto 38">
              <a:extLst>
                <a:ext uri="{FF2B5EF4-FFF2-40B4-BE49-F238E27FC236}">
                  <a16:creationId xmlns:a16="http://schemas.microsoft.com/office/drawing/2014/main" id="{80A6FE2A-B0A5-4319-9333-142D357A42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7175" y="4995336"/>
              <a:ext cx="449516" cy="65226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CaixaDeTexto 40">
              <a:extLst>
                <a:ext uri="{FF2B5EF4-FFF2-40B4-BE49-F238E27FC236}">
                  <a16:creationId xmlns:a16="http://schemas.microsoft.com/office/drawing/2014/main" id="{39CEF140-019D-41C2-B3C9-1F86E801E040}"/>
                </a:ext>
              </a:extLst>
            </p:cNvPr>
            <p:cNvSpPr txBox="1"/>
            <p:nvPr/>
          </p:nvSpPr>
          <p:spPr>
            <a:xfrm>
              <a:off x="4305797" y="1183505"/>
              <a:ext cx="10265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/>
                <a:t>Banco</a:t>
              </a:r>
            </a:p>
          </p:txBody>
        </p:sp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F8EA6599-B3CF-464C-BABB-8ADBCDB90517}"/>
                </a:ext>
              </a:extLst>
            </p:cNvPr>
            <p:cNvSpPr txBox="1"/>
            <p:nvPr/>
          </p:nvSpPr>
          <p:spPr>
            <a:xfrm>
              <a:off x="714458" y="5824466"/>
              <a:ext cx="10265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/>
                <a:t>Sócios</a:t>
              </a:r>
            </a:p>
          </p:txBody>
        </p:sp>
        <p:pic>
          <p:nvPicPr>
            <p:cNvPr id="46" name="Gráfico 45" descr="Homem">
              <a:extLst>
                <a:ext uri="{FF2B5EF4-FFF2-40B4-BE49-F238E27FC236}">
                  <a16:creationId xmlns:a16="http://schemas.microsoft.com/office/drawing/2014/main" id="{12F1B4E4-2BD3-4451-A577-ADDF6E5F8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1799292" y="5637560"/>
              <a:ext cx="746593" cy="746593"/>
            </a:xfrm>
            <a:prstGeom prst="rect">
              <a:avLst/>
            </a:prstGeom>
          </p:spPr>
        </p:pic>
        <p:grpSp>
          <p:nvGrpSpPr>
            <p:cNvPr id="50" name="Agrupar 49">
              <a:extLst>
                <a:ext uri="{FF2B5EF4-FFF2-40B4-BE49-F238E27FC236}">
                  <a16:creationId xmlns:a16="http://schemas.microsoft.com/office/drawing/2014/main" id="{DF6B7F3B-9956-410B-B1C6-31F2C7D4EE0A}"/>
                </a:ext>
              </a:extLst>
            </p:cNvPr>
            <p:cNvGrpSpPr/>
            <p:nvPr/>
          </p:nvGrpSpPr>
          <p:grpSpPr>
            <a:xfrm>
              <a:off x="2993700" y="2289015"/>
              <a:ext cx="1146498" cy="1312863"/>
              <a:chOff x="2979539" y="1601077"/>
              <a:chExt cx="1146498" cy="1312863"/>
            </a:xfrm>
          </p:grpSpPr>
          <p:grpSp>
            <p:nvGrpSpPr>
              <p:cNvPr id="49" name="Agrupar 48">
                <a:extLst>
                  <a:ext uri="{FF2B5EF4-FFF2-40B4-BE49-F238E27FC236}">
                    <a16:creationId xmlns:a16="http://schemas.microsoft.com/office/drawing/2014/main" id="{F7AB1EB8-0309-45B9-A2F5-155EAD965505}"/>
                  </a:ext>
                </a:extLst>
              </p:cNvPr>
              <p:cNvGrpSpPr/>
              <p:nvPr/>
            </p:nvGrpSpPr>
            <p:grpSpPr>
              <a:xfrm>
                <a:off x="2979539" y="1601077"/>
                <a:ext cx="1146498" cy="1175329"/>
                <a:chOff x="1733700" y="167029"/>
                <a:chExt cx="1146498" cy="1175329"/>
              </a:xfrm>
            </p:grpSpPr>
            <p:sp>
              <p:nvSpPr>
                <p:cNvPr id="47" name="Elipse 46">
                  <a:extLst>
                    <a:ext uri="{FF2B5EF4-FFF2-40B4-BE49-F238E27FC236}">
                      <a16:creationId xmlns:a16="http://schemas.microsoft.com/office/drawing/2014/main" id="{5B75BA44-E9CC-40F1-9F58-D21E47CC61B4}"/>
                    </a:ext>
                  </a:extLst>
                </p:cNvPr>
                <p:cNvSpPr/>
                <p:nvPr/>
              </p:nvSpPr>
              <p:spPr>
                <a:xfrm>
                  <a:off x="1733700" y="167029"/>
                  <a:ext cx="1146498" cy="1175329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pic>
              <p:nvPicPr>
                <p:cNvPr id="37" name="Gráfico 36" descr="Menino estudante">
                  <a:extLst>
                    <a:ext uri="{FF2B5EF4-FFF2-40B4-BE49-F238E27FC236}">
                      <a16:creationId xmlns:a16="http://schemas.microsoft.com/office/drawing/2014/main" id="{1B200A9B-450C-48CC-9CEC-BA6E67E945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96316" y="344060"/>
                  <a:ext cx="821267" cy="821267"/>
                </a:xfrm>
                <a:prstGeom prst="rect">
                  <a:avLst/>
                </a:prstGeom>
              </p:spPr>
            </p:pic>
          </p:grpSp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02ECD9BC-3163-4890-B18C-8D3146E6452B}"/>
                  </a:ext>
                </a:extLst>
              </p:cNvPr>
              <p:cNvSpPr txBox="1"/>
              <p:nvPr/>
            </p:nvSpPr>
            <p:spPr>
              <a:xfrm>
                <a:off x="3033260" y="2513830"/>
                <a:ext cx="1026558" cy="400110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b="1" dirty="0"/>
                  <a:t>Gestor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0009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276A3411-4B3A-45A1-8671-040F411FBCD9}"/>
              </a:ext>
            </a:extLst>
          </p:cNvPr>
          <p:cNvSpPr/>
          <p:nvPr/>
        </p:nvSpPr>
        <p:spPr>
          <a:xfrm>
            <a:off x="8004817" y="2022455"/>
            <a:ext cx="39251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Sócios com necessidade de conhecimentos mais amplos.</a:t>
            </a:r>
          </a:p>
          <a:p>
            <a:endParaRPr lang="pt-BR" sz="2400" dirty="0"/>
          </a:p>
          <a:p>
            <a:r>
              <a:rPr lang="pt-BR" sz="2400" dirty="0"/>
              <a:t>Convidam empresários e especialistas.</a:t>
            </a:r>
          </a:p>
          <a:p>
            <a:endParaRPr lang="pt-BR" sz="2400" dirty="0"/>
          </a:p>
          <a:p>
            <a:r>
              <a:rPr lang="pt-BR" sz="2400" dirty="0">
                <a:solidFill>
                  <a:srgbClr val="0070C0"/>
                </a:solidFill>
              </a:rPr>
              <a:t>Conselho de Administração.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3759DB29-4277-402E-87D7-36AB92BF9A2B}"/>
              </a:ext>
            </a:extLst>
          </p:cNvPr>
          <p:cNvCxnSpPr>
            <a:cxnSpLocks/>
          </p:cNvCxnSpPr>
          <p:nvPr/>
        </p:nvCxnSpPr>
        <p:spPr>
          <a:xfrm>
            <a:off x="7646504" y="595813"/>
            <a:ext cx="0" cy="58097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Agrupar 1">
            <a:extLst>
              <a:ext uri="{FF2B5EF4-FFF2-40B4-BE49-F238E27FC236}">
                <a16:creationId xmlns:a16="http://schemas.microsoft.com/office/drawing/2014/main" id="{1A61767F-1062-4BB9-92A4-20B504A7A5A9}"/>
              </a:ext>
            </a:extLst>
          </p:cNvPr>
          <p:cNvGrpSpPr/>
          <p:nvPr/>
        </p:nvGrpSpPr>
        <p:grpSpPr>
          <a:xfrm>
            <a:off x="1876609" y="940430"/>
            <a:ext cx="4411866" cy="4977140"/>
            <a:chOff x="1240504" y="785378"/>
            <a:chExt cx="4411866" cy="4977140"/>
          </a:xfrm>
        </p:grpSpPr>
        <p:pic>
          <p:nvPicPr>
            <p:cNvPr id="35" name="Gráfico 34" descr="Produção">
              <a:extLst>
                <a:ext uri="{FF2B5EF4-FFF2-40B4-BE49-F238E27FC236}">
                  <a16:creationId xmlns:a16="http://schemas.microsoft.com/office/drawing/2014/main" id="{FCEB398E-7411-4380-83EF-5583AA297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504" y="1415983"/>
              <a:ext cx="3273286" cy="2948159"/>
            </a:xfrm>
            <a:prstGeom prst="rect">
              <a:avLst/>
            </a:prstGeom>
          </p:spPr>
        </p:pic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FFA3EAB1-B0AE-46F2-B417-E4F2BB4B79C1}"/>
                </a:ext>
              </a:extLst>
            </p:cNvPr>
            <p:cNvSpPr txBox="1"/>
            <p:nvPr/>
          </p:nvSpPr>
          <p:spPr>
            <a:xfrm>
              <a:off x="1566234" y="5300853"/>
              <a:ext cx="14888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Sócios</a:t>
              </a:r>
            </a:p>
          </p:txBody>
        </p:sp>
        <p:grpSp>
          <p:nvGrpSpPr>
            <p:cNvPr id="29" name="Agrupar 28">
              <a:extLst>
                <a:ext uri="{FF2B5EF4-FFF2-40B4-BE49-F238E27FC236}">
                  <a16:creationId xmlns:a16="http://schemas.microsoft.com/office/drawing/2014/main" id="{8EEB3451-3359-4D77-9320-4F0ED1D2D6DB}"/>
                </a:ext>
              </a:extLst>
            </p:cNvPr>
            <p:cNvGrpSpPr/>
            <p:nvPr/>
          </p:nvGrpSpPr>
          <p:grpSpPr>
            <a:xfrm>
              <a:off x="4505872" y="2664718"/>
              <a:ext cx="1146498" cy="1312863"/>
              <a:chOff x="2979539" y="1601077"/>
              <a:chExt cx="1146498" cy="1312863"/>
            </a:xfrm>
          </p:grpSpPr>
          <p:grpSp>
            <p:nvGrpSpPr>
              <p:cNvPr id="30" name="Agrupar 29">
                <a:extLst>
                  <a:ext uri="{FF2B5EF4-FFF2-40B4-BE49-F238E27FC236}">
                    <a16:creationId xmlns:a16="http://schemas.microsoft.com/office/drawing/2014/main" id="{4243FC69-1CD4-42DC-BA91-71A3946FBC22}"/>
                  </a:ext>
                </a:extLst>
              </p:cNvPr>
              <p:cNvGrpSpPr/>
              <p:nvPr/>
            </p:nvGrpSpPr>
            <p:grpSpPr>
              <a:xfrm>
                <a:off x="2979539" y="1601077"/>
                <a:ext cx="1146498" cy="1175329"/>
                <a:chOff x="1733700" y="167029"/>
                <a:chExt cx="1146498" cy="1175329"/>
              </a:xfrm>
            </p:grpSpPr>
            <p:sp>
              <p:nvSpPr>
                <p:cNvPr id="32" name="Elipse 31">
                  <a:extLst>
                    <a:ext uri="{FF2B5EF4-FFF2-40B4-BE49-F238E27FC236}">
                      <a16:creationId xmlns:a16="http://schemas.microsoft.com/office/drawing/2014/main" id="{22E4B9D5-398C-4A6B-9A4D-B913F0B1850E}"/>
                    </a:ext>
                  </a:extLst>
                </p:cNvPr>
                <p:cNvSpPr/>
                <p:nvPr/>
              </p:nvSpPr>
              <p:spPr>
                <a:xfrm>
                  <a:off x="1733700" y="167029"/>
                  <a:ext cx="1146498" cy="1175329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pic>
              <p:nvPicPr>
                <p:cNvPr id="33" name="Gráfico 32" descr="Menino estudante">
                  <a:extLst>
                    <a:ext uri="{FF2B5EF4-FFF2-40B4-BE49-F238E27FC236}">
                      <a16:creationId xmlns:a16="http://schemas.microsoft.com/office/drawing/2014/main" id="{3D4FDE31-CAA3-4445-88B8-C1DFC85EE2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96316" y="344060"/>
                  <a:ext cx="821267" cy="821267"/>
                </a:xfrm>
                <a:prstGeom prst="rect">
                  <a:avLst/>
                </a:prstGeom>
              </p:spPr>
            </p:pic>
          </p:grpSp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FD7F91D9-95CE-4952-ACEE-DAE86FA3D36C}"/>
                  </a:ext>
                </a:extLst>
              </p:cNvPr>
              <p:cNvSpPr txBox="1"/>
              <p:nvPr/>
            </p:nvSpPr>
            <p:spPr>
              <a:xfrm>
                <a:off x="3033260" y="2513830"/>
                <a:ext cx="1026558" cy="400110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b="1" dirty="0"/>
                  <a:t>Gestor</a:t>
                </a:r>
              </a:p>
            </p:txBody>
          </p:sp>
        </p:grpSp>
        <p:pic>
          <p:nvPicPr>
            <p:cNvPr id="11" name="Gráfico 10" descr="Homem">
              <a:extLst>
                <a:ext uri="{FF2B5EF4-FFF2-40B4-BE49-F238E27FC236}">
                  <a16:creationId xmlns:a16="http://schemas.microsoft.com/office/drawing/2014/main" id="{2EE5DCC6-38A7-42B0-B52B-9BF6239D3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141183" y="4554260"/>
              <a:ext cx="746593" cy="746593"/>
            </a:xfrm>
            <a:prstGeom prst="rect">
              <a:avLst/>
            </a:prstGeom>
          </p:spPr>
        </p:pic>
        <p:pic>
          <p:nvPicPr>
            <p:cNvPr id="28" name="Gráfico 27" descr="Homem">
              <a:extLst>
                <a:ext uri="{FF2B5EF4-FFF2-40B4-BE49-F238E27FC236}">
                  <a16:creationId xmlns:a16="http://schemas.microsoft.com/office/drawing/2014/main" id="{67C720C1-D33A-4A14-AB91-0A99B21F2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696405" y="4554260"/>
              <a:ext cx="746593" cy="746593"/>
            </a:xfrm>
            <a:prstGeom prst="rect">
              <a:avLst/>
            </a:prstGeom>
          </p:spPr>
        </p:pic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BF35CD46-398C-402E-80C1-AFD944972AC2}"/>
                </a:ext>
              </a:extLst>
            </p:cNvPr>
            <p:cNvGrpSpPr/>
            <p:nvPr/>
          </p:nvGrpSpPr>
          <p:grpSpPr>
            <a:xfrm>
              <a:off x="3545162" y="785378"/>
              <a:ext cx="1759297" cy="1437132"/>
              <a:chOff x="4034375" y="586972"/>
              <a:chExt cx="2229433" cy="1965089"/>
            </a:xfrm>
          </p:grpSpPr>
          <p:pic>
            <p:nvPicPr>
              <p:cNvPr id="19" name="Gráfico 18" descr="Homem">
                <a:extLst>
                  <a:ext uri="{FF2B5EF4-FFF2-40B4-BE49-F238E27FC236}">
                    <a16:creationId xmlns:a16="http://schemas.microsoft.com/office/drawing/2014/main" id="{13F7D8F5-A810-48BA-B831-13ED0ACE0C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479153" y="882247"/>
                <a:ext cx="746593" cy="746593"/>
              </a:xfrm>
              <a:prstGeom prst="rect">
                <a:avLst/>
              </a:prstGeom>
            </p:spPr>
          </p:pic>
          <p:pic>
            <p:nvPicPr>
              <p:cNvPr id="20" name="Gráfico 19" descr="Homem">
                <a:extLst>
                  <a:ext uri="{FF2B5EF4-FFF2-40B4-BE49-F238E27FC236}">
                    <a16:creationId xmlns:a16="http://schemas.microsoft.com/office/drawing/2014/main" id="{19207472-0582-470B-8231-A4BFCDF766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034375" y="908715"/>
                <a:ext cx="746593" cy="746593"/>
              </a:xfrm>
              <a:prstGeom prst="rect">
                <a:avLst/>
              </a:prstGeom>
            </p:spPr>
          </p:pic>
          <p:pic>
            <p:nvPicPr>
              <p:cNvPr id="21" name="Gráfico 20" descr="Mulher">
                <a:extLst>
                  <a:ext uri="{FF2B5EF4-FFF2-40B4-BE49-F238E27FC236}">
                    <a16:creationId xmlns:a16="http://schemas.microsoft.com/office/drawing/2014/main" id="{C7BD6487-2CA1-40E2-AF6E-F5997D631B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4955063" y="895462"/>
                <a:ext cx="746594" cy="746594"/>
              </a:xfrm>
              <a:prstGeom prst="rect">
                <a:avLst/>
              </a:prstGeom>
            </p:spPr>
          </p:pic>
          <p:pic>
            <p:nvPicPr>
              <p:cNvPr id="22" name="Gráfico 21" descr="Golfe">
                <a:extLst>
                  <a:ext uri="{FF2B5EF4-FFF2-40B4-BE49-F238E27FC236}">
                    <a16:creationId xmlns:a16="http://schemas.microsoft.com/office/drawing/2014/main" id="{FC608901-B333-4918-B65A-16C734B79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473276" y="908677"/>
                <a:ext cx="746594" cy="746594"/>
              </a:xfrm>
              <a:prstGeom prst="rect">
                <a:avLst/>
              </a:prstGeom>
            </p:spPr>
          </p:pic>
          <p:sp>
            <p:nvSpPr>
              <p:cNvPr id="23" name="Retângulo: Cantos Arredondados 22">
                <a:extLst>
                  <a:ext uri="{FF2B5EF4-FFF2-40B4-BE49-F238E27FC236}">
                    <a16:creationId xmlns:a16="http://schemas.microsoft.com/office/drawing/2014/main" id="{C22DBF7D-2942-4C63-A1F8-DDACF8E80F9B}"/>
                  </a:ext>
                </a:extLst>
              </p:cNvPr>
              <p:cNvSpPr/>
              <p:nvPr/>
            </p:nvSpPr>
            <p:spPr>
              <a:xfrm>
                <a:off x="4034375" y="586972"/>
                <a:ext cx="2229433" cy="1400854"/>
              </a:xfrm>
              <a:prstGeom prst="roundRect">
                <a:avLst/>
              </a:prstGeom>
              <a:noFill/>
              <a:ln w="28575"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5BD1F3A7-73E6-4334-A837-1AD1F20F8F5A}"/>
                  </a:ext>
                </a:extLst>
              </p:cNvPr>
              <p:cNvSpPr txBox="1"/>
              <p:nvPr/>
            </p:nvSpPr>
            <p:spPr>
              <a:xfrm>
                <a:off x="4381897" y="2004963"/>
                <a:ext cx="1488843" cy="5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b="1" dirty="0"/>
                  <a:t>Conselho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09803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97.375"/>
  <p:tag name="LLEFT" val=" 8.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97.375"/>
  <p:tag name="LLEFT" val=" 8.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97.375"/>
  <p:tag name="LLEFT" val=" 8.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97.375"/>
  <p:tag name="LLEFT" val=" 8.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97.375"/>
  <p:tag name="LLEFT" val=" 8.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97.375"/>
  <p:tag name="LLEFT" val=" 8.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97.375"/>
  <p:tag name="LLEFT" val=" 8.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97.375"/>
  <p:tag name="LLEFT" val=" 8.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97.375"/>
  <p:tag name="LLEFT" val=" 8.75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2982</TotalTime>
  <Words>2167</Words>
  <Application>Microsoft Office PowerPoint</Application>
  <PresentationFormat>Widescreen</PresentationFormat>
  <Paragraphs>451</Paragraphs>
  <Slides>47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5" baseType="lpstr">
      <vt:lpstr>Arial</vt:lpstr>
      <vt:lpstr>Calibri</vt:lpstr>
      <vt:lpstr>Calibri Light</vt:lpstr>
      <vt:lpstr>Corbel Light</vt:lpstr>
      <vt:lpstr>Times New Roman</vt:lpstr>
      <vt:lpstr>Webdings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Tabajara Pimenta Junior</dc:creator>
  <cp:lastModifiedBy>Tabajara Pimenta Junior</cp:lastModifiedBy>
  <cp:revision>141</cp:revision>
  <dcterms:created xsi:type="dcterms:W3CDTF">2020-06-06T13:24:47Z</dcterms:created>
  <dcterms:modified xsi:type="dcterms:W3CDTF">2020-06-20T14:25:19Z</dcterms:modified>
</cp:coreProperties>
</file>