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2" r:id="rId3"/>
    <p:sldId id="259" r:id="rId4"/>
    <p:sldId id="257" r:id="rId5"/>
    <p:sldId id="258" r:id="rId6"/>
    <p:sldId id="263" r:id="rId7"/>
    <p:sldId id="260" r:id="rId8"/>
    <p:sldId id="261"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6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pt-BR"/>
              <a:t>Clique para editar o título mestre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pt-BR"/>
              <a:t>Clique para editar o título mestre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pt-BR"/>
              <a:t>Clique para editar o título mestre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pt-BR"/>
              <a:t>Clique para editar o título mestre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pt-BR"/>
              <a:t>Clique para editar o título mestre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8E36636D-D922-432D-A958-524484B5923D}" type="datetimeFigureOut">
              <a:rPr lang="en-US" dirty="0"/>
              <a:pPr/>
              <a:t>4/5/2018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4/5/2018</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O funcionalismo “moderado”, “heurístico” ou “empírico” de Roberto K. Merton</a:t>
            </a:r>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3113500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Funções manifestas e funções latentes</a:t>
            </a:r>
          </a:p>
        </p:txBody>
      </p:sp>
      <p:sp>
        <p:nvSpPr>
          <p:cNvPr id="3" name="Espaço Reservado para Conteúdo 2"/>
          <p:cNvSpPr>
            <a:spLocks noGrp="1"/>
          </p:cNvSpPr>
          <p:nvPr>
            <p:ph idx="1"/>
          </p:nvPr>
        </p:nvSpPr>
        <p:spPr>
          <a:xfrm>
            <a:off x="913795" y="1580051"/>
            <a:ext cx="10353762" cy="4211150"/>
          </a:xfrm>
        </p:spPr>
        <p:txBody>
          <a:bodyPr>
            <a:normAutofit lnSpcReduction="10000"/>
          </a:bodyPr>
          <a:lstStyle/>
          <a:p>
            <a:r>
              <a:rPr lang="pt-BR" dirty="0"/>
              <a:t>A análise funcional como ideologia: nem conservadora nem radical. Comparação com as orientações ideológicas do materialismo dialético: ver </a:t>
            </a:r>
            <a:r>
              <a:rPr lang="pt-BR" dirty="0" err="1"/>
              <a:t>pg</a:t>
            </a:r>
            <a:r>
              <a:rPr lang="pt-BR" dirty="0"/>
              <a:t> 106-108</a:t>
            </a:r>
          </a:p>
          <a:p>
            <a:r>
              <a:rPr lang="pt-BR" dirty="0"/>
              <a:t>Finalidades do paradigma: oferecer (a) o número mínimo de conceitos necessários a uma análise funcional e (b) um guia para o estudo crítico das análises existentes.</a:t>
            </a:r>
          </a:p>
          <a:p>
            <a:r>
              <a:rPr lang="pt-BR" dirty="0"/>
              <a:t>O que é que eu vou observar, o que é que eu vou incorporar às minhas anotações de campo e o que poderei omitir sem prejuízo? (</a:t>
            </a:r>
            <a:r>
              <a:rPr lang="pt-BR" dirty="0" err="1"/>
              <a:t>pg</a:t>
            </a:r>
            <a:r>
              <a:rPr lang="pt-BR" dirty="0"/>
              <a:t> 122)</a:t>
            </a:r>
          </a:p>
          <a:p>
            <a:r>
              <a:rPr lang="pt-BR" dirty="0"/>
              <a:t>O protocolo descritivo deve incorporar as </a:t>
            </a:r>
            <a:r>
              <a:rPr lang="pt-BR" dirty="0">
                <a:solidFill>
                  <a:srgbClr val="FF0000"/>
                </a:solidFill>
              </a:rPr>
              <a:t>funções manifestas </a:t>
            </a:r>
            <a:r>
              <a:rPr lang="pt-BR" dirty="0"/>
              <a:t>e as </a:t>
            </a:r>
            <a:r>
              <a:rPr lang="pt-BR" dirty="0">
                <a:solidFill>
                  <a:srgbClr val="FF0000"/>
                </a:solidFill>
              </a:rPr>
              <a:t>funções latentes</a:t>
            </a:r>
            <a:r>
              <a:rPr lang="pt-BR" dirty="0"/>
              <a:t>.</a:t>
            </a:r>
          </a:p>
          <a:p>
            <a:pPr marL="36900" indent="0">
              <a:buNone/>
            </a:pPr>
            <a:r>
              <a:rPr lang="pt-BR" dirty="0"/>
              <a:t> 						objetivas, consequências antecipadas     involuntárias, inconscientes</a:t>
            </a:r>
          </a:p>
          <a:p>
            <a:pPr marL="36900" indent="0">
              <a:buNone/>
            </a:pPr>
            <a:r>
              <a:rPr lang="pt-BR" dirty="0">
                <a:effectLst/>
              </a:rPr>
              <a:t>“</a:t>
            </a:r>
            <a:r>
              <a:rPr lang="pt-BR" dirty="0" err="1">
                <a:effectLst/>
              </a:rPr>
              <a:t>conseqüências</a:t>
            </a:r>
            <a:r>
              <a:rPr lang="pt-BR" dirty="0">
                <a:effectLst/>
              </a:rPr>
              <a:t> funcionais são manifestas quando intencionalmente perseguidas pelos atores e latentes como resultado não-antecipado, não reconhecido e não intencionado da ação”</a:t>
            </a:r>
            <a:endParaRPr lang="pt-BR" dirty="0"/>
          </a:p>
          <a:p>
            <a:pPr marL="36900" indent="0">
              <a:buNone/>
            </a:pPr>
            <a:r>
              <a:rPr lang="pt-BR" dirty="0"/>
              <a:t>Ver pg. 127-130</a:t>
            </a:r>
          </a:p>
          <a:p>
            <a:pPr marL="36900" indent="0">
              <a:buNone/>
            </a:pPr>
            <a:endParaRPr lang="pt-BR" dirty="0"/>
          </a:p>
          <a:p>
            <a:endParaRPr lang="pt-BR" dirty="0"/>
          </a:p>
          <a:p>
            <a:endParaRPr lang="pt-BR" dirty="0"/>
          </a:p>
        </p:txBody>
      </p:sp>
      <p:sp>
        <p:nvSpPr>
          <p:cNvPr id="5" name="Seta para baixo 4"/>
          <p:cNvSpPr/>
          <p:nvPr/>
        </p:nvSpPr>
        <p:spPr>
          <a:xfrm>
            <a:off x="6390167" y="3903202"/>
            <a:ext cx="484632" cy="238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baixo 5"/>
          <p:cNvSpPr/>
          <p:nvPr/>
        </p:nvSpPr>
        <p:spPr>
          <a:xfrm>
            <a:off x="9079150" y="3903202"/>
            <a:ext cx="484632" cy="2388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775765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Funções manifestas e funções latentes</a:t>
            </a:r>
          </a:p>
        </p:txBody>
      </p:sp>
      <p:sp>
        <p:nvSpPr>
          <p:cNvPr id="3" name="Espaço Reservado para Conteúdo 2"/>
          <p:cNvSpPr>
            <a:spLocks noGrp="1"/>
          </p:cNvSpPr>
          <p:nvPr>
            <p:ph idx="1"/>
          </p:nvPr>
        </p:nvSpPr>
        <p:spPr/>
        <p:txBody>
          <a:bodyPr/>
          <a:lstStyle/>
          <a:p>
            <a:r>
              <a:rPr lang="pt-BR" dirty="0"/>
              <a:t>Propósitos heurísticos da distinção: </a:t>
            </a:r>
          </a:p>
          <a:p>
            <a:pPr>
              <a:buFontTx/>
              <a:buChar char="-"/>
            </a:pPr>
            <a:r>
              <a:rPr lang="pt-BR" dirty="0"/>
              <a:t>esclarecer a análise de padrões aparentemente irracionais.</a:t>
            </a:r>
          </a:p>
          <a:p>
            <a:pPr>
              <a:buFontTx/>
              <a:buChar char="-"/>
            </a:pPr>
            <a:r>
              <a:rPr lang="pt-BR" dirty="0"/>
              <a:t>dirigir a atenção para campos de pesquisa teoricamente frutíferos: consequências inesperadas!</a:t>
            </a:r>
          </a:p>
          <a:p>
            <a:pPr>
              <a:buFontTx/>
              <a:buChar char="-"/>
            </a:pPr>
            <a:r>
              <a:rPr lang="pt-BR" dirty="0"/>
              <a:t>revelar aquilo que não é do conhecimento comum justamente porque não é reconhecido.</a:t>
            </a:r>
          </a:p>
          <a:p>
            <a:pPr marL="36900" indent="0">
              <a:buNone/>
            </a:pPr>
            <a:r>
              <a:rPr lang="pt-BR" dirty="0"/>
              <a:t>ver comentários sobre </a:t>
            </a:r>
            <a:r>
              <a:rPr lang="pt-BR" dirty="0" err="1"/>
              <a:t>Veblen</a:t>
            </a:r>
            <a:r>
              <a:rPr lang="pt-BR" dirty="0"/>
              <a:t> e o consumo conspícuo (</a:t>
            </a:r>
            <a:r>
              <a:rPr lang="pt-BR" dirty="0" err="1"/>
              <a:t>pg</a:t>
            </a:r>
            <a:r>
              <a:rPr lang="pt-BR" dirty="0"/>
              <a:t> 136)</a:t>
            </a:r>
          </a:p>
          <a:p>
            <a:pPr>
              <a:buFontTx/>
              <a:buChar char="-"/>
            </a:pPr>
            <a:r>
              <a:rPr lang="pt-BR" dirty="0"/>
              <a:t>impedir a substituição da análise sociológica por juízos morais ingênuos. (Ex.: máquina política – </a:t>
            </a:r>
            <a:r>
              <a:rPr lang="pt-BR" i="1" dirty="0" err="1"/>
              <a:t>bossism</a:t>
            </a:r>
            <a:r>
              <a:rPr lang="pt-BR" dirty="0"/>
              <a:t>). Ver </a:t>
            </a:r>
            <a:r>
              <a:rPr lang="pt-BR" dirty="0" err="1"/>
              <a:t>pg</a:t>
            </a:r>
            <a:r>
              <a:rPr lang="pt-BR" dirty="0"/>
              <a:t> 148</a:t>
            </a:r>
          </a:p>
          <a:p>
            <a:pPr>
              <a:buFontTx/>
              <a:buChar char="-"/>
            </a:pPr>
            <a:endParaRPr lang="pt-BR" dirty="0"/>
          </a:p>
          <a:p>
            <a:pPr>
              <a:buFontTx/>
              <a:buChar char="-"/>
            </a:pPr>
            <a:endParaRPr lang="pt-BR" dirty="0"/>
          </a:p>
        </p:txBody>
      </p:sp>
    </p:spTree>
    <p:extLst>
      <p:ext uri="{BB962C8B-B14F-4D97-AF65-F5344CB8AC3E}">
        <p14:creationId xmlns:p14="http://schemas.microsoft.com/office/powerpoint/2010/main" val="1131540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A46B0-BEC6-4EE6-9E7B-54E18DDA2E20}"/>
              </a:ext>
            </a:extLst>
          </p:cNvPr>
          <p:cNvSpPr>
            <a:spLocks noGrp="1"/>
          </p:cNvSpPr>
          <p:nvPr>
            <p:ph type="title"/>
          </p:nvPr>
        </p:nvSpPr>
        <p:spPr/>
        <p:txBody>
          <a:bodyPr/>
          <a:lstStyle/>
          <a:p>
            <a:r>
              <a:rPr lang="pt-BR" dirty="0"/>
              <a:t>Resumindo...</a:t>
            </a:r>
          </a:p>
        </p:txBody>
      </p:sp>
      <p:sp>
        <p:nvSpPr>
          <p:cNvPr id="3" name="Espaço Reservado para Conteúdo 2">
            <a:extLst>
              <a:ext uri="{FF2B5EF4-FFF2-40B4-BE49-F238E27FC236}">
                <a16:creationId xmlns:a16="http://schemas.microsoft.com/office/drawing/2014/main" id="{16E00F80-36F1-4028-A40A-BB755314F830}"/>
              </a:ext>
            </a:extLst>
          </p:cNvPr>
          <p:cNvSpPr>
            <a:spLocks noGrp="1"/>
          </p:cNvSpPr>
          <p:nvPr>
            <p:ph idx="1"/>
          </p:nvPr>
        </p:nvSpPr>
        <p:spPr/>
        <p:txBody>
          <a:bodyPr>
            <a:normAutofit lnSpcReduction="10000"/>
          </a:bodyPr>
          <a:lstStyle/>
          <a:p>
            <a:r>
              <a:rPr lang="pt-BR" dirty="0">
                <a:effectLst/>
              </a:rPr>
              <a:t>Efeitos antecipados são intrinsecamente desejados pelo agente. Mas... efeitos não antecipados         efeitos indesejáveis. </a:t>
            </a:r>
          </a:p>
          <a:p>
            <a:r>
              <a:rPr lang="pt-BR" dirty="0">
                <a:effectLst/>
              </a:rPr>
              <a:t>Merton distingue entre as consequências para o agente e para os outros, estando estas últimas mediadas pela cultura, pela estrutura social e pela civilização.</a:t>
            </a:r>
          </a:p>
          <a:p>
            <a:r>
              <a:rPr lang="pt-BR" dirty="0">
                <a:effectLst/>
              </a:rPr>
              <a:t>Insucesso de uma ação intencional        irracionalidade. Podemos agir racionalmente dentro de um espaço de possibilidades limitado, selecionando o meio adequado, porém, sem atingir o objetivo almejado. </a:t>
            </a:r>
          </a:p>
          <a:p>
            <a:r>
              <a:rPr lang="pt-BR" dirty="0">
                <a:effectLst/>
              </a:rPr>
              <a:t>2 problemas metodológicos: </a:t>
            </a:r>
          </a:p>
          <a:p>
            <a:pPr>
              <a:buFontTx/>
              <a:buChar char="-"/>
            </a:pPr>
            <a:r>
              <a:rPr lang="pt-BR" dirty="0">
                <a:effectLst/>
              </a:rPr>
              <a:t>como e em que medida determinadas consequências podem ser atribuídas a ações específicas (imputação causal)? </a:t>
            </a:r>
          </a:p>
          <a:p>
            <a:pPr>
              <a:buFontTx/>
              <a:buChar char="-"/>
            </a:pPr>
            <a:r>
              <a:rPr lang="pt-BR" dirty="0">
                <a:effectLst/>
              </a:rPr>
              <a:t>como podemos distinguir entre uma intenção verdadeira e uma justificativa </a:t>
            </a:r>
            <a:r>
              <a:rPr lang="pt-BR" i="1" dirty="0" err="1">
                <a:effectLst/>
              </a:rPr>
              <a:t>ex</a:t>
            </a:r>
            <a:r>
              <a:rPr lang="pt-BR" i="1" dirty="0">
                <a:effectLst/>
              </a:rPr>
              <a:t>-post-facto?</a:t>
            </a:r>
            <a:r>
              <a:rPr lang="pt-BR" dirty="0">
                <a:effectLst/>
              </a:rPr>
              <a:t> </a:t>
            </a:r>
          </a:p>
          <a:p>
            <a:endParaRPr lang="pt-BR" dirty="0"/>
          </a:p>
        </p:txBody>
      </p:sp>
      <p:sp>
        <p:nvSpPr>
          <p:cNvPr id="4" name="Diferente de 3">
            <a:extLst>
              <a:ext uri="{FF2B5EF4-FFF2-40B4-BE49-F238E27FC236}">
                <a16:creationId xmlns:a16="http://schemas.microsoft.com/office/drawing/2014/main" id="{92459992-0EEF-43B9-949E-D9D812257D7B}"/>
              </a:ext>
            </a:extLst>
          </p:cNvPr>
          <p:cNvSpPr/>
          <p:nvPr/>
        </p:nvSpPr>
        <p:spPr>
          <a:xfrm>
            <a:off x="2785730" y="2051425"/>
            <a:ext cx="329610" cy="266472"/>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Diferente de 4">
            <a:extLst>
              <a:ext uri="{FF2B5EF4-FFF2-40B4-BE49-F238E27FC236}">
                <a16:creationId xmlns:a16="http://schemas.microsoft.com/office/drawing/2014/main" id="{CDE9D7F3-C2F4-46B5-BB88-B710F154BE34}"/>
              </a:ext>
            </a:extLst>
          </p:cNvPr>
          <p:cNvSpPr/>
          <p:nvPr/>
        </p:nvSpPr>
        <p:spPr>
          <a:xfrm>
            <a:off x="5124892" y="3152553"/>
            <a:ext cx="393405" cy="276447"/>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17627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17F822-ACEB-411F-8EFC-39534903E86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1CD0D25-AC70-4ED5-A4D5-0C25DADF3932}"/>
              </a:ext>
            </a:extLst>
          </p:cNvPr>
          <p:cNvSpPr>
            <a:spLocks noGrp="1"/>
          </p:cNvSpPr>
          <p:nvPr>
            <p:ph idx="1"/>
          </p:nvPr>
        </p:nvSpPr>
        <p:spPr/>
        <p:txBody>
          <a:bodyPr>
            <a:normAutofit/>
          </a:bodyPr>
          <a:lstStyle/>
          <a:p>
            <a:r>
              <a:rPr lang="pt-BR" dirty="0">
                <a:effectLst/>
              </a:rPr>
              <a:t>O erro é fonte de consequências não esperadas e ocorre em qualquer fase da ação intencional: no diagnóstico, na inferência da situação futura, na seleção do curso de ação e na execução da ação escolhida. </a:t>
            </a:r>
          </a:p>
          <a:p>
            <a:r>
              <a:rPr lang="pt-BR" dirty="0">
                <a:effectLst/>
              </a:rPr>
              <a:t>2 mecanismos que induzem ao erro: 1) a falácia do hábito e 2) a parcialidade (esquecimento, falta de sistematicidade, obsessão ou afetos)</a:t>
            </a:r>
          </a:p>
          <a:p>
            <a:r>
              <a:rPr lang="pt-BR" dirty="0">
                <a:effectLst/>
              </a:rPr>
              <a:t>Agir de forma interessada       cálculo racional da situação. Uma ação racional em relação com um valor básico do interesse pode ser irracional em relação com outros valores do indivíduo. Uma ação interessada pode voltar-se contra si mesma.</a:t>
            </a:r>
          </a:p>
          <a:p>
            <a:endParaRPr lang="pt-BR" dirty="0"/>
          </a:p>
        </p:txBody>
      </p:sp>
      <p:sp>
        <p:nvSpPr>
          <p:cNvPr id="4" name="Diferente de 3">
            <a:extLst>
              <a:ext uri="{FF2B5EF4-FFF2-40B4-BE49-F238E27FC236}">
                <a16:creationId xmlns:a16="http://schemas.microsoft.com/office/drawing/2014/main" id="{C15B66D2-8EB8-4714-8FD3-273EA4CCBF28}"/>
              </a:ext>
            </a:extLst>
          </p:cNvPr>
          <p:cNvSpPr/>
          <p:nvPr/>
        </p:nvSpPr>
        <p:spPr>
          <a:xfrm>
            <a:off x="4125430" y="3618284"/>
            <a:ext cx="435935" cy="28707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3963298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BB489-9D49-4D09-BCCA-0CC1AA094ACD}"/>
              </a:ext>
            </a:extLst>
          </p:cNvPr>
          <p:cNvSpPr>
            <a:spLocks noGrp="1"/>
          </p:cNvSpPr>
          <p:nvPr>
            <p:ph type="title"/>
          </p:nvPr>
        </p:nvSpPr>
        <p:spPr/>
        <p:txBody>
          <a:bodyPr/>
          <a:lstStyle/>
          <a:p>
            <a:r>
              <a:rPr lang="pt-BR" dirty="0"/>
              <a:t>Algumas críticas</a:t>
            </a:r>
          </a:p>
        </p:txBody>
      </p:sp>
      <p:sp>
        <p:nvSpPr>
          <p:cNvPr id="3" name="Espaço Reservado para Conteúdo 2">
            <a:extLst>
              <a:ext uri="{FF2B5EF4-FFF2-40B4-BE49-F238E27FC236}">
                <a16:creationId xmlns:a16="http://schemas.microsoft.com/office/drawing/2014/main" id="{E5AFA394-0A1A-4595-A22A-CB36C52F831A}"/>
              </a:ext>
            </a:extLst>
          </p:cNvPr>
          <p:cNvSpPr>
            <a:spLocks noGrp="1"/>
          </p:cNvSpPr>
          <p:nvPr>
            <p:ph idx="1"/>
          </p:nvPr>
        </p:nvSpPr>
        <p:spPr/>
        <p:txBody>
          <a:bodyPr>
            <a:normAutofit/>
          </a:bodyPr>
          <a:lstStyle/>
          <a:p>
            <a:r>
              <a:rPr lang="pt-BR" dirty="0">
                <a:effectLst/>
              </a:rPr>
              <a:t>Para o individualismo metodológico (</a:t>
            </a:r>
            <a:r>
              <a:rPr lang="pt-BR" dirty="0" err="1">
                <a:effectLst/>
              </a:rPr>
              <a:t>ex.Boudon</a:t>
            </a:r>
            <a:r>
              <a:rPr lang="pt-BR" dirty="0">
                <a:effectLst/>
              </a:rPr>
              <a:t>, </a:t>
            </a:r>
            <a:r>
              <a:rPr lang="pt-BR" dirty="0" err="1">
                <a:effectLst/>
              </a:rPr>
              <a:t>Elster</a:t>
            </a:r>
            <a:r>
              <a:rPr lang="pt-BR" dirty="0">
                <a:effectLst/>
              </a:rPr>
              <a:t>): explicação funcional equivoca-se  ao enfatizar o agir compulsório dos indivíduos pela força das limitações materiais, as normas e os valores socais. Caráter tautológico e </a:t>
            </a:r>
            <a:r>
              <a:rPr lang="pt-BR" i="1" dirty="0" err="1">
                <a:effectLst/>
              </a:rPr>
              <a:t>ex</a:t>
            </a:r>
            <a:r>
              <a:rPr lang="pt-BR" i="1" dirty="0">
                <a:effectLst/>
              </a:rPr>
              <a:t>-post-facto</a:t>
            </a:r>
            <a:r>
              <a:rPr lang="pt-BR" dirty="0">
                <a:effectLst/>
              </a:rPr>
              <a:t> do conceito de função latente: o sociólogo sempre deverá esperar o resultado latente para verificar se um determinado elemento do sistema social traz coesão e estabilidade ao próprio sistema </a:t>
            </a:r>
            <a:r>
              <a:rPr lang="pt-BR" i="1" dirty="0">
                <a:effectLst/>
              </a:rPr>
              <a:t>(</a:t>
            </a:r>
            <a:r>
              <a:rPr lang="pt-BR" i="1" dirty="0" err="1">
                <a:effectLst/>
              </a:rPr>
              <a:t>ex</a:t>
            </a:r>
            <a:r>
              <a:rPr lang="pt-BR" i="1">
                <a:effectLst/>
              </a:rPr>
              <a:t>-post-facto</a:t>
            </a:r>
            <a:r>
              <a:rPr lang="pt-BR" i="1" dirty="0">
                <a:effectLst/>
              </a:rPr>
              <a:t>), </a:t>
            </a:r>
            <a:r>
              <a:rPr lang="pt-BR" dirty="0">
                <a:effectLst/>
              </a:rPr>
              <a:t>o  que conduz a identificar funções latentes onde há ordem e coesão social = "algo é socialmente funcional porque funciona bem". </a:t>
            </a:r>
          </a:p>
          <a:p>
            <a:r>
              <a:rPr lang="pt-BR" dirty="0">
                <a:effectLst/>
              </a:rPr>
              <a:t>A explicação funcional não identifica o mecanismo causal nem explica a gênese de determinadas instituições. </a:t>
            </a:r>
            <a:r>
              <a:rPr lang="pt-BR" dirty="0" err="1">
                <a:effectLst/>
              </a:rPr>
              <a:t>Parson</a:t>
            </a:r>
            <a:r>
              <a:rPr lang="pt-BR" dirty="0">
                <a:effectLst/>
              </a:rPr>
              <a:t>, por ex., identifica a função do matrimônio -- enquadrar as trocas matrimoniais na busca de valores últimos --, mas não explica por que vigora o matrimônio monogâmico e não o matrimônio poligâmico em um determinado sistema social.</a:t>
            </a:r>
          </a:p>
          <a:p>
            <a:endParaRPr lang="pt-BR" dirty="0"/>
          </a:p>
        </p:txBody>
      </p:sp>
    </p:spTree>
    <p:extLst>
      <p:ext uri="{BB962C8B-B14F-4D97-AF65-F5344CB8AC3E}">
        <p14:creationId xmlns:p14="http://schemas.microsoft.com/office/powerpoint/2010/main" val="5464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Nota biográfica</a:t>
            </a:r>
          </a:p>
        </p:txBody>
      </p:sp>
      <p:sp>
        <p:nvSpPr>
          <p:cNvPr id="3" name="Espaço Reservado para Conteúdo 2"/>
          <p:cNvSpPr>
            <a:spLocks noGrp="1"/>
          </p:cNvSpPr>
          <p:nvPr>
            <p:ph idx="1"/>
          </p:nvPr>
        </p:nvSpPr>
        <p:spPr/>
        <p:txBody>
          <a:bodyPr>
            <a:normAutofit fontScale="92500" lnSpcReduction="20000"/>
          </a:bodyPr>
          <a:lstStyle/>
          <a:p>
            <a:r>
              <a:rPr lang="pt-BR" dirty="0">
                <a:effectLst/>
              </a:rPr>
              <a:t>Robert King Merton (1910-2003) nasceu na Filadélfia, EUA, no dia 4 de julho de 1910. Filho de imigrantes de origem judaica, nascido Meyer R. </a:t>
            </a:r>
            <a:r>
              <a:rPr lang="pt-BR" dirty="0" err="1">
                <a:effectLst/>
              </a:rPr>
              <a:t>Schkoinick</a:t>
            </a:r>
            <a:r>
              <a:rPr lang="pt-BR" dirty="0">
                <a:effectLst/>
              </a:rPr>
              <a:t>, com 14 anos mudou seu nome para Robert Merlin e com 19 para Robert King Merton.</a:t>
            </a:r>
          </a:p>
          <a:p>
            <a:r>
              <a:rPr lang="pt-BR" dirty="0">
                <a:effectLst/>
              </a:rPr>
              <a:t>Em 1931 concorreu a uma bolsa de estudos em Harvard para trabalhar como aluno assistente de </a:t>
            </a:r>
            <a:r>
              <a:rPr lang="pt-BR" dirty="0" err="1">
                <a:effectLst/>
              </a:rPr>
              <a:t>Pitirim</a:t>
            </a:r>
            <a:r>
              <a:rPr lang="pt-BR" dirty="0">
                <a:effectLst/>
              </a:rPr>
              <a:t> </a:t>
            </a:r>
            <a:r>
              <a:rPr lang="pt-BR" dirty="0" err="1">
                <a:effectLst/>
              </a:rPr>
              <a:t>Sorokin</a:t>
            </a:r>
            <a:r>
              <a:rPr lang="pt-BR" dirty="0">
                <a:effectLst/>
              </a:rPr>
              <a:t>. Em 1936 defendeu a dissertação “Science, Technology </a:t>
            </a:r>
            <a:r>
              <a:rPr lang="pt-BR" dirty="0" err="1">
                <a:effectLst/>
              </a:rPr>
              <a:t>and</a:t>
            </a:r>
            <a:r>
              <a:rPr lang="pt-BR" dirty="0">
                <a:effectLst/>
              </a:rPr>
              <a:t> Society in </a:t>
            </a:r>
            <a:r>
              <a:rPr lang="pt-BR" dirty="0" err="1">
                <a:effectLst/>
              </a:rPr>
              <a:t>the</a:t>
            </a:r>
            <a:r>
              <a:rPr lang="pt-BR" dirty="0">
                <a:effectLst/>
              </a:rPr>
              <a:t> </a:t>
            </a:r>
            <a:r>
              <a:rPr lang="pt-BR" dirty="0" err="1">
                <a:effectLst/>
              </a:rPr>
              <a:t>Seventeenth-century</a:t>
            </a:r>
            <a:r>
              <a:rPr lang="pt-BR" dirty="0">
                <a:effectLst/>
              </a:rPr>
              <a:t> </a:t>
            </a:r>
            <a:r>
              <a:rPr lang="pt-BR" dirty="0" err="1">
                <a:effectLst/>
              </a:rPr>
              <a:t>England</a:t>
            </a:r>
            <a:r>
              <a:rPr lang="pt-BR" dirty="0">
                <a:effectLst/>
              </a:rPr>
              <a:t>” (com Parsons como membro da banca). Lecionou em Harvard até 1939 e em 1941 ingressou na Columbia </a:t>
            </a:r>
            <a:r>
              <a:rPr lang="pt-BR" dirty="0" err="1">
                <a:effectLst/>
              </a:rPr>
              <a:t>University</a:t>
            </a:r>
            <a:r>
              <a:rPr lang="pt-BR" dirty="0">
                <a:effectLst/>
              </a:rPr>
              <a:t>. Em 1957 foi eleito Presidente da Associação Americana de Sociólogos.</a:t>
            </a:r>
          </a:p>
          <a:p>
            <a:r>
              <a:rPr lang="pt-BR" dirty="0">
                <a:effectLst/>
              </a:rPr>
              <a:t>Ao estudar as consequências provenientes da burocracia - como forma de associação humana, baseada na racionalidade (na adequação dos meios ao fim), notou a presença de </a:t>
            </a:r>
            <a:r>
              <a:rPr lang="pt-BR" b="1" dirty="0">
                <a:effectLst/>
              </a:rPr>
              <a:t>consequências indesejáveis </a:t>
            </a:r>
            <a:r>
              <a:rPr lang="pt-BR" dirty="0">
                <a:effectLst/>
              </a:rPr>
              <a:t>às quais chamou de </a:t>
            </a:r>
            <a:r>
              <a:rPr lang="pt-BR" b="1" dirty="0">
                <a:effectLst/>
              </a:rPr>
              <a:t>disfunções</a:t>
            </a:r>
            <a:r>
              <a:rPr lang="pt-BR" dirty="0">
                <a:effectLst/>
              </a:rPr>
              <a:t> da burocracia, que levam à ineficiência e às imperfeições. Entre suas obras destacam-se: “Sociologia: Teoria e Estrutura”, “The </a:t>
            </a:r>
            <a:r>
              <a:rPr lang="pt-BR" dirty="0" err="1">
                <a:effectLst/>
              </a:rPr>
              <a:t>Sociology</a:t>
            </a:r>
            <a:r>
              <a:rPr lang="pt-BR" dirty="0">
                <a:effectLst/>
              </a:rPr>
              <a:t> </a:t>
            </a:r>
            <a:r>
              <a:rPr lang="pt-BR" dirty="0" err="1">
                <a:effectLst/>
              </a:rPr>
              <a:t>of</a:t>
            </a:r>
            <a:r>
              <a:rPr lang="pt-BR" dirty="0">
                <a:effectLst/>
              </a:rPr>
              <a:t> Science” e “</a:t>
            </a:r>
            <a:r>
              <a:rPr lang="pt-BR" dirty="0" err="1">
                <a:effectLst/>
              </a:rPr>
              <a:t>On</a:t>
            </a:r>
            <a:r>
              <a:rPr lang="pt-BR" dirty="0">
                <a:effectLst/>
              </a:rPr>
              <a:t> Social </a:t>
            </a:r>
            <a:r>
              <a:rPr lang="pt-BR" dirty="0" err="1">
                <a:effectLst/>
              </a:rPr>
              <a:t>Structure</a:t>
            </a:r>
            <a:r>
              <a:rPr lang="pt-BR" dirty="0">
                <a:effectLst/>
              </a:rPr>
              <a:t> </a:t>
            </a:r>
            <a:r>
              <a:rPr lang="pt-BR" dirty="0" err="1">
                <a:effectLst/>
              </a:rPr>
              <a:t>and</a:t>
            </a:r>
            <a:r>
              <a:rPr lang="pt-BR" dirty="0">
                <a:effectLst/>
              </a:rPr>
              <a:t> Science”.</a:t>
            </a:r>
          </a:p>
          <a:p>
            <a:r>
              <a:rPr lang="pt-BR" dirty="0">
                <a:effectLst/>
              </a:rPr>
              <a:t>Robert Merton faleceu em Nova York no dia 23 de fevereiro de 2003.</a:t>
            </a:r>
          </a:p>
          <a:p>
            <a:endParaRPr lang="pt-BR" dirty="0"/>
          </a:p>
        </p:txBody>
      </p:sp>
    </p:spTree>
    <p:extLst>
      <p:ext uri="{BB962C8B-B14F-4D97-AF65-F5344CB8AC3E}">
        <p14:creationId xmlns:p14="http://schemas.microsoft.com/office/powerpoint/2010/main" val="61296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Ação em </a:t>
            </a:r>
            <a:r>
              <a:rPr lang="pt-BR" dirty="0" err="1"/>
              <a:t>Parsons</a:t>
            </a:r>
            <a:endParaRPr lang="pt-BR" dirty="0"/>
          </a:p>
        </p:txBody>
      </p:sp>
      <p:sp>
        <p:nvSpPr>
          <p:cNvPr id="3" name="Espaço Reservado para Conteúdo 2"/>
          <p:cNvSpPr>
            <a:spLocks noGrp="1"/>
          </p:cNvSpPr>
          <p:nvPr>
            <p:ph idx="1"/>
          </p:nvPr>
        </p:nvSpPr>
        <p:spPr/>
        <p:txBody>
          <a:bodyPr/>
          <a:lstStyle/>
          <a:p>
            <a:r>
              <a:rPr lang="pt-BR" dirty="0">
                <a:effectLst/>
              </a:rPr>
              <a:t>Um ato implica logicamente (a) um </a:t>
            </a:r>
            <a:r>
              <a:rPr lang="pt-BR" b="1" dirty="0">
                <a:effectLst/>
              </a:rPr>
              <a:t>ator individual </a:t>
            </a:r>
            <a:r>
              <a:rPr lang="pt-BR" dirty="0">
                <a:effectLst/>
              </a:rPr>
              <a:t>ou uma pluralidade de atores perseguindo (b) </a:t>
            </a:r>
            <a:r>
              <a:rPr lang="pt-BR" b="1" dirty="0">
                <a:effectLst/>
              </a:rPr>
              <a:t>objetivos ou estados futuros </a:t>
            </a:r>
            <a:r>
              <a:rPr lang="pt-BR" dirty="0">
                <a:effectLst/>
              </a:rPr>
              <a:t>antecipados pelo ator (c) em uma </a:t>
            </a:r>
            <a:r>
              <a:rPr lang="pt-BR" b="1" dirty="0">
                <a:effectLst/>
              </a:rPr>
              <a:t>situação</a:t>
            </a:r>
            <a:r>
              <a:rPr lang="pt-BR" dirty="0">
                <a:effectLst/>
              </a:rPr>
              <a:t> analisável em termos de "</a:t>
            </a:r>
            <a:r>
              <a:rPr lang="pt-BR" b="1" dirty="0">
                <a:effectLst/>
              </a:rPr>
              <a:t>condições</a:t>
            </a:r>
            <a:r>
              <a:rPr lang="pt-BR" dirty="0">
                <a:effectLst/>
              </a:rPr>
              <a:t>" (os elementos "objetivos" recalcitrantes em relação aos objetivos do ator) e "</a:t>
            </a:r>
            <a:r>
              <a:rPr lang="pt-BR" b="1" dirty="0">
                <a:effectLst/>
              </a:rPr>
              <a:t>meios</a:t>
            </a:r>
            <a:r>
              <a:rPr lang="pt-BR" dirty="0">
                <a:effectLst/>
              </a:rPr>
              <a:t>" (os elementos controlados pelo ator). O ator confronta-se com meios alternativos de atingir objetivos na situação e sua escolha obedece a uma (d) </a:t>
            </a:r>
            <a:r>
              <a:rPr lang="pt-BR" b="1" dirty="0">
                <a:effectLst/>
              </a:rPr>
              <a:t>orientação normativa </a:t>
            </a:r>
            <a:r>
              <a:rPr lang="pt-BR" dirty="0">
                <a:effectLst/>
              </a:rPr>
              <a:t>(em oposição tanto a escolhas aleatórias de meios quanto à subordinação exclusiva da escolha às condições da ação). Esta compreende </a:t>
            </a:r>
            <a:r>
              <a:rPr lang="pt-BR" i="1" dirty="0">
                <a:effectLst/>
              </a:rPr>
              <a:t>elementos cognitivos </a:t>
            </a:r>
            <a:r>
              <a:rPr lang="pt-BR" dirty="0">
                <a:effectLst/>
              </a:rPr>
              <a:t>(a percepção, pelo ator, do objeto e de suas propriedades e funções no conjunto total de objetos), </a:t>
            </a:r>
            <a:r>
              <a:rPr lang="pt-BR" b="1" dirty="0" err="1">
                <a:effectLst/>
              </a:rPr>
              <a:t>catéticos</a:t>
            </a:r>
            <a:r>
              <a:rPr lang="pt-BR" dirty="0">
                <a:effectLst/>
              </a:rPr>
              <a:t> (a atribuição, pelo ator, de significados afetivos ao objeto) e </a:t>
            </a:r>
            <a:r>
              <a:rPr lang="pt-BR" b="1" dirty="0">
                <a:effectLst/>
              </a:rPr>
              <a:t>avaliativos</a:t>
            </a:r>
            <a:r>
              <a:rPr lang="pt-BR" dirty="0">
                <a:effectLst/>
              </a:rPr>
              <a:t> (a organização, pelo ator, de suas escolhas cognitivas e afetivas em um plano inteligente de ação) (Ver: </a:t>
            </a:r>
            <a:r>
              <a:rPr lang="pt-BR" dirty="0" err="1">
                <a:effectLst/>
              </a:rPr>
              <a:t>Parsons</a:t>
            </a:r>
            <a:r>
              <a:rPr lang="pt-BR" dirty="0">
                <a:effectLst/>
              </a:rPr>
              <a:t>, 1968a, pp: 43-64; </a:t>
            </a:r>
            <a:r>
              <a:rPr lang="pt-BR" dirty="0" err="1">
                <a:effectLst/>
              </a:rPr>
              <a:t>Parsons</a:t>
            </a:r>
            <a:r>
              <a:rPr lang="pt-BR" dirty="0">
                <a:effectLst/>
              </a:rPr>
              <a:t> e </a:t>
            </a:r>
            <a:r>
              <a:rPr lang="pt-BR" dirty="0" err="1">
                <a:effectLst/>
              </a:rPr>
              <a:t>Shils</a:t>
            </a:r>
            <a:r>
              <a:rPr lang="pt-BR" dirty="0">
                <a:effectLst/>
              </a:rPr>
              <a:t>, 1968, pp. 78-100). </a:t>
            </a:r>
            <a:endParaRPr lang="pt-BR" dirty="0"/>
          </a:p>
        </p:txBody>
      </p:sp>
    </p:spTree>
    <p:extLst>
      <p:ext uri="{BB962C8B-B14F-4D97-AF65-F5344CB8AC3E}">
        <p14:creationId xmlns:p14="http://schemas.microsoft.com/office/powerpoint/2010/main" val="42503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AGIL: 4 funções comuns a todo sistema de ação</a:t>
            </a:r>
          </a:p>
        </p:txBody>
      </p:sp>
      <p:sp>
        <p:nvSpPr>
          <p:cNvPr id="3" name="Espaço Reservado para Conteúdo 2"/>
          <p:cNvSpPr>
            <a:spLocks noGrp="1"/>
          </p:cNvSpPr>
          <p:nvPr>
            <p:ph idx="1"/>
          </p:nvPr>
        </p:nvSpPr>
        <p:spPr/>
        <p:txBody>
          <a:bodyPr/>
          <a:lstStyle/>
          <a:p>
            <a:r>
              <a:rPr lang="pt-BR" dirty="0"/>
              <a:t>Segundo </a:t>
            </a:r>
            <a:r>
              <a:rPr lang="pt-BR" b="1" dirty="0" err="1"/>
              <a:t>Parsons</a:t>
            </a:r>
            <a:r>
              <a:rPr lang="pt-BR" dirty="0"/>
              <a:t>, é possível decompor a ação humana em 4 subsistemas: o organismo, a personalidade, o sistema social e o sistema cultural.</a:t>
            </a:r>
          </a:p>
          <a:p>
            <a:r>
              <a:rPr lang="pt-BR" dirty="0"/>
              <a:t>Correspondem a esses sistemas 4 categorias funcionais (A, G, I, L) que garantem ao funcionamento de todo sistema de ação:</a:t>
            </a:r>
          </a:p>
          <a:p>
            <a:pPr marL="36900" indent="0">
              <a:buNone/>
            </a:pPr>
            <a:r>
              <a:rPr lang="pt-BR" dirty="0" err="1">
                <a:solidFill>
                  <a:srgbClr val="FF0000"/>
                </a:solidFill>
              </a:rPr>
              <a:t>A</a:t>
            </a:r>
            <a:r>
              <a:rPr lang="pt-BR" dirty="0" err="1"/>
              <a:t>daptation</a:t>
            </a:r>
            <a:r>
              <a:rPr lang="pt-BR" dirty="0"/>
              <a:t> (adaptação às condições globais do meio)</a:t>
            </a:r>
          </a:p>
          <a:p>
            <a:pPr marL="36900" indent="0">
              <a:buNone/>
            </a:pPr>
            <a:r>
              <a:rPr lang="pt-BR" dirty="0" err="1">
                <a:solidFill>
                  <a:srgbClr val="FF0000"/>
                </a:solidFill>
              </a:rPr>
              <a:t>G</a:t>
            </a:r>
            <a:r>
              <a:rPr lang="pt-BR" dirty="0" err="1"/>
              <a:t>oal</a:t>
            </a:r>
            <a:r>
              <a:rPr lang="pt-BR" dirty="0"/>
              <a:t> </a:t>
            </a:r>
            <a:r>
              <a:rPr lang="pt-BR" dirty="0" err="1"/>
              <a:t>attainment</a:t>
            </a:r>
            <a:r>
              <a:rPr lang="pt-BR" dirty="0"/>
              <a:t> (orientação para a realização de metas)</a:t>
            </a:r>
          </a:p>
          <a:p>
            <a:pPr marL="36900" indent="0">
              <a:buNone/>
            </a:pPr>
            <a:r>
              <a:rPr lang="pt-BR" dirty="0" err="1">
                <a:solidFill>
                  <a:srgbClr val="FF0000"/>
                </a:solidFill>
              </a:rPr>
              <a:t>I</a:t>
            </a:r>
            <a:r>
              <a:rPr lang="pt-BR" dirty="0" err="1"/>
              <a:t>ntegration</a:t>
            </a:r>
            <a:r>
              <a:rPr lang="pt-BR" dirty="0"/>
              <a:t> (integração interna do sistema)</a:t>
            </a:r>
          </a:p>
          <a:p>
            <a:pPr marL="36900" indent="0">
              <a:buNone/>
            </a:pPr>
            <a:r>
              <a:rPr lang="pt-BR" dirty="0" err="1">
                <a:solidFill>
                  <a:srgbClr val="FF0000"/>
                </a:solidFill>
              </a:rPr>
              <a:t>L</a:t>
            </a:r>
            <a:r>
              <a:rPr lang="pt-BR" dirty="0" err="1"/>
              <a:t>atent</a:t>
            </a:r>
            <a:r>
              <a:rPr lang="pt-BR" dirty="0"/>
              <a:t> </a:t>
            </a:r>
            <a:r>
              <a:rPr lang="pt-BR" dirty="0" err="1"/>
              <a:t>pattern</a:t>
            </a:r>
            <a:r>
              <a:rPr lang="pt-BR" dirty="0"/>
              <a:t> </a:t>
            </a:r>
            <a:r>
              <a:rPr lang="pt-BR" dirty="0" err="1"/>
              <a:t>maintenance</a:t>
            </a:r>
            <a:r>
              <a:rPr lang="pt-BR" dirty="0"/>
              <a:t> (manutenção dos modelos de controle: valores comuns)</a:t>
            </a:r>
          </a:p>
          <a:p>
            <a:pPr marL="36900" indent="0">
              <a:buNone/>
            </a:pPr>
            <a:endParaRPr lang="pt-BR" dirty="0"/>
          </a:p>
        </p:txBody>
      </p:sp>
    </p:spTree>
    <p:extLst>
      <p:ext uri="{BB962C8B-B14F-4D97-AF65-F5344CB8AC3E}">
        <p14:creationId xmlns:p14="http://schemas.microsoft.com/office/powerpoint/2010/main" val="2954945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Merton X </a:t>
            </a:r>
            <a:r>
              <a:rPr lang="pt-BR" dirty="0" err="1"/>
              <a:t>Parsons</a:t>
            </a:r>
            <a:endParaRPr lang="pt-BR" dirty="0"/>
          </a:p>
        </p:txBody>
      </p:sp>
      <p:sp>
        <p:nvSpPr>
          <p:cNvPr id="3" name="Espaço Reservado para Conteúdo 2"/>
          <p:cNvSpPr>
            <a:spLocks noGrp="1"/>
          </p:cNvSpPr>
          <p:nvPr>
            <p:ph idx="1"/>
          </p:nvPr>
        </p:nvSpPr>
        <p:spPr/>
        <p:txBody>
          <a:bodyPr>
            <a:normAutofit/>
          </a:bodyPr>
          <a:lstStyle/>
          <a:p>
            <a:r>
              <a:rPr lang="pt-BR" dirty="0">
                <a:effectLst/>
              </a:rPr>
              <a:t>Merton critica totalidades e sistemas sociais inclusivos</a:t>
            </a:r>
            <a:r>
              <a:rPr lang="pt-BR" dirty="0"/>
              <a:t>: sistemas conceituais gerais podem "correr o risco de produzir no século XX equivalentes sociológicos dos grandes sistemas filosóficos do passado, com toda a sua variedade de sugestões, todo o seu esplendor arquitetônico e toda a sua esterilidade científica" (Merton, 1964, p. 20). </a:t>
            </a:r>
          </a:p>
          <a:p>
            <a:r>
              <a:rPr lang="pt-BR" dirty="0"/>
              <a:t>O conhecimento sociológico deve ser pluralístico e abarcar "uma pluralidade de paradigmas em interação competitiva e algumas vezes conflitantes" (Merton, 1977, p. 62). </a:t>
            </a:r>
          </a:p>
          <a:p>
            <a:pPr marL="36900" indent="0">
              <a:buNone/>
            </a:pPr>
            <a:r>
              <a:rPr lang="pt-BR" dirty="0"/>
              <a:t>Ver pg. 81-83</a:t>
            </a:r>
          </a:p>
          <a:p>
            <a:r>
              <a:rPr lang="pt-BR" dirty="0"/>
              <a:t>Critica os postulados da </a:t>
            </a:r>
            <a:r>
              <a:rPr lang="pt-BR" b="1" dirty="0"/>
              <a:t>unidade funcional da sociedade</a:t>
            </a:r>
            <a:r>
              <a:rPr lang="pt-BR" dirty="0"/>
              <a:t>, do </a:t>
            </a:r>
            <a:r>
              <a:rPr lang="pt-BR" b="1" dirty="0"/>
              <a:t>funcionalismo universal </a:t>
            </a:r>
            <a:r>
              <a:rPr lang="pt-BR" dirty="0"/>
              <a:t>e da </a:t>
            </a:r>
            <a:r>
              <a:rPr lang="pt-BR" b="1" dirty="0"/>
              <a:t>indispensabilidade funcional</a:t>
            </a:r>
            <a:r>
              <a:rPr lang="pt-BR" dirty="0"/>
              <a:t>.</a:t>
            </a:r>
          </a:p>
          <a:p>
            <a:pPr marL="36900" indent="0">
              <a:buNone/>
            </a:pPr>
            <a:r>
              <a:rPr lang="pt-BR" dirty="0"/>
              <a:t>Crítica à antropologia: ver pg. 91- 103</a:t>
            </a:r>
          </a:p>
        </p:txBody>
      </p:sp>
    </p:spTree>
    <p:extLst>
      <p:ext uri="{BB962C8B-B14F-4D97-AF65-F5344CB8AC3E}">
        <p14:creationId xmlns:p14="http://schemas.microsoft.com/office/powerpoint/2010/main" val="228847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Sociologia: Teoria e Estrutura</a:t>
            </a:r>
          </a:p>
        </p:txBody>
      </p:sp>
      <p:sp>
        <p:nvSpPr>
          <p:cNvPr id="3" name="Espaço Reservado para Conteúdo 2"/>
          <p:cNvSpPr>
            <a:spLocks noGrp="1"/>
          </p:cNvSpPr>
          <p:nvPr>
            <p:ph idx="1"/>
          </p:nvPr>
        </p:nvSpPr>
        <p:spPr/>
        <p:txBody>
          <a:bodyPr>
            <a:normAutofit lnSpcReduction="10000"/>
          </a:bodyPr>
          <a:lstStyle/>
          <a:p>
            <a:r>
              <a:rPr lang="pt-BR" dirty="0"/>
              <a:t>Ação recíproca entre teoria social e pesquisa social            análise qualitativa</a:t>
            </a:r>
          </a:p>
          <a:p>
            <a:endParaRPr lang="pt-BR" dirty="0"/>
          </a:p>
          <a:p>
            <a:endParaRPr lang="pt-BR" dirty="0"/>
          </a:p>
          <a:p>
            <a:pPr marL="36900" indent="0">
              <a:buNone/>
            </a:pPr>
            <a:r>
              <a:rPr lang="pt-BR" dirty="0"/>
              <a:t>											inicia, reformula, (</a:t>
            </a:r>
            <a:r>
              <a:rPr lang="pt-BR" dirty="0" err="1"/>
              <a:t>re</a:t>
            </a:r>
            <a:r>
              <a:rPr lang="pt-BR" dirty="0"/>
              <a:t>)enfoca e clarifica a teoria</a:t>
            </a:r>
          </a:p>
          <a:p>
            <a:pPr marL="36900" indent="0">
              <a:buNone/>
            </a:pPr>
            <a:r>
              <a:rPr lang="pt-BR" dirty="0"/>
              <a:t>OBJETIVOS:</a:t>
            </a:r>
          </a:p>
          <a:p>
            <a:pPr marL="36900" indent="0">
              <a:buNone/>
            </a:pPr>
            <a:r>
              <a:rPr lang="pt-BR" dirty="0">
                <a:solidFill>
                  <a:srgbClr val="FF0000"/>
                </a:solidFill>
              </a:rPr>
              <a:t>Exame crítico </a:t>
            </a:r>
            <a:r>
              <a:rPr lang="pt-BR" dirty="0"/>
              <a:t>dos vocabulários, postulados, conceitos e imputações ideológicas da teoria funcionalista </a:t>
            </a:r>
          </a:p>
          <a:p>
            <a:pPr marL="36900" indent="0">
              <a:buNone/>
            </a:pPr>
            <a:r>
              <a:rPr lang="pt-BR" dirty="0">
                <a:solidFill>
                  <a:srgbClr val="FF0000"/>
                </a:solidFill>
              </a:rPr>
              <a:t>Codificação</a:t>
            </a:r>
            <a:r>
              <a:rPr lang="pt-BR" dirty="0"/>
              <a:t> da teoria substantiva e dos processos de análise qualitativa da sociologia               </a:t>
            </a:r>
          </a:p>
          <a:p>
            <a:pPr marL="36900" indent="0">
              <a:buNone/>
            </a:pPr>
            <a:r>
              <a:rPr lang="pt-BR" dirty="0"/>
              <a:t>		</a:t>
            </a:r>
          </a:p>
          <a:p>
            <a:pPr marL="36900" indent="0">
              <a:buNone/>
            </a:pPr>
            <a:r>
              <a:rPr lang="pt-BR" dirty="0"/>
              <a:t>arranjo ordenado e compacto dos processo da pesquisa e dos achados substantivos</a:t>
            </a:r>
          </a:p>
          <a:p>
            <a:pPr marL="36900" indent="0">
              <a:buNone/>
            </a:pPr>
            <a:endParaRPr lang="pt-BR" dirty="0"/>
          </a:p>
          <a:p>
            <a:pPr marL="36900" indent="0">
              <a:buNone/>
            </a:pPr>
            <a:endParaRPr lang="pt-BR" dirty="0"/>
          </a:p>
        </p:txBody>
      </p:sp>
      <p:sp>
        <p:nvSpPr>
          <p:cNvPr id="4" name="Seta para a direita 3"/>
          <p:cNvSpPr/>
          <p:nvPr/>
        </p:nvSpPr>
        <p:spPr>
          <a:xfrm>
            <a:off x="7035112" y="1790114"/>
            <a:ext cx="41189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6" name="Conector angulado 5"/>
          <p:cNvCxnSpPr/>
          <p:nvPr/>
        </p:nvCxnSpPr>
        <p:spPr>
          <a:xfrm>
            <a:off x="5633476" y="2032430"/>
            <a:ext cx="914400" cy="914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Seta para baixo 6"/>
          <p:cNvSpPr/>
          <p:nvPr/>
        </p:nvSpPr>
        <p:spPr>
          <a:xfrm>
            <a:off x="1318054" y="4827373"/>
            <a:ext cx="484632" cy="448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81275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Teorias de médio alcance</a:t>
            </a:r>
          </a:p>
        </p:txBody>
      </p:sp>
      <p:sp>
        <p:nvSpPr>
          <p:cNvPr id="3" name="Espaço Reservado para Conteúdo 2"/>
          <p:cNvSpPr>
            <a:spLocks noGrp="1"/>
          </p:cNvSpPr>
          <p:nvPr>
            <p:ph idx="1"/>
          </p:nvPr>
        </p:nvSpPr>
        <p:spPr/>
        <p:txBody>
          <a:bodyPr>
            <a:normAutofit/>
          </a:bodyPr>
          <a:lstStyle/>
          <a:p>
            <a:r>
              <a:rPr lang="pt-BR" dirty="0">
                <a:effectLst/>
              </a:rPr>
              <a:t>O sistema social é objeto empírico, cuja </a:t>
            </a:r>
            <a:r>
              <a:rPr lang="pt-BR" i="1" dirty="0">
                <a:effectLst/>
              </a:rPr>
              <a:t>natureza </a:t>
            </a:r>
            <a:r>
              <a:rPr lang="pt-BR" dirty="0">
                <a:effectLst/>
              </a:rPr>
              <a:t>e </a:t>
            </a:r>
            <a:r>
              <a:rPr lang="pt-BR" i="1" dirty="0">
                <a:effectLst/>
              </a:rPr>
              <a:t>tamanho </a:t>
            </a:r>
            <a:r>
              <a:rPr lang="pt-BR" dirty="0">
                <a:effectLst/>
              </a:rPr>
              <a:t>devem ser especificadas pelo investigador. </a:t>
            </a:r>
          </a:p>
          <a:p>
            <a:r>
              <a:rPr lang="pt-BR" dirty="0">
                <a:effectLst/>
              </a:rPr>
              <a:t>A análise funcional deve: (a) especificar as </a:t>
            </a:r>
            <a:r>
              <a:rPr lang="pt-BR" b="1" dirty="0">
                <a:effectLst/>
              </a:rPr>
              <a:t>unidades</a:t>
            </a:r>
            <a:r>
              <a:rPr lang="pt-BR" dirty="0">
                <a:effectLst/>
              </a:rPr>
              <a:t> (indivíduos, grupos, organizações, instituições, classes, sociedades) para as quais um dado item (ou fenômeno) tem determinadas consequências; (b) consequências podem ser </a:t>
            </a:r>
            <a:r>
              <a:rPr lang="pt-BR" b="1" dirty="0">
                <a:effectLst/>
              </a:rPr>
              <a:t>funcionais</a:t>
            </a:r>
            <a:r>
              <a:rPr lang="pt-BR" dirty="0">
                <a:effectLst/>
              </a:rPr>
              <a:t>, quando ampliam o ajuste adaptativo do sistema em foco, ou </a:t>
            </a:r>
            <a:r>
              <a:rPr lang="pt-BR" b="1" dirty="0">
                <a:effectLst/>
              </a:rPr>
              <a:t>disfuncionais</a:t>
            </a:r>
            <a:r>
              <a:rPr lang="pt-BR" dirty="0">
                <a:effectLst/>
              </a:rPr>
              <a:t>, quando o diminuem; (c) um dado fenômeno persiste quando não existem padrões ou estruturas alternativas de cumprimento de suas funções; (d) os sistemas sociais são compostos de grupos com interesses e valores diferenciados; o que é funcional para um grupo é, possivelmente, disfuncional para outro; logo, </a:t>
            </a:r>
            <a:r>
              <a:rPr lang="pt-BR" b="1" dirty="0">
                <a:effectLst/>
              </a:rPr>
              <a:t>o item deve ser analisado não nos termos de sua contribuição para a integridade do "sistema como um todo", mas na perspectiva dos valores e interesses das partes envolvidas</a:t>
            </a:r>
            <a:r>
              <a:rPr lang="pt-BR" dirty="0">
                <a:effectLst/>
              </a:rPr>
              <a:t>. </a:t>
            </a:r>
            <a:endParaRPr lang="pt-BR" dirty="0"/>
          </a:p>
        </p:txBody>
      </p:sp>
    </p:spTree>
    <p:extLst>
      <p:ext uri="{BB962C8B-B14F-4D97-AF65-F5344CB8AC3E}">
        <p14:creationId xmlns:p14="http://schemas.microsoft.com/office/powerpoint/2010/main" val="315656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Teorias de médio alcance</a:t>
            </a:r>
          </a:p>
        </p:txBody>
      </p:sp>
      <p:sp>
        <p:nvSpPr>
          <p:cNvPr id="3" name="Espaço Reservado para Conteúdo 2"/>
          <p:cNvSpPr>
            <a:spLocks noGrp="1"/>
          </p:cNvSpPr>
          <p:nvPr>
            <p:ph idx="1"/>
          </p:nvPr>
        </p:nvSpPr>
        <p:spPr/>
        <p:txBody>
          <a:bodyPr/>
          <a:lstStyle/>
          <a:p>
            <a:r>
              <a:rPr lang="pt-BR" dirty="0"/>
              <a:t>A alternativa </a:t>
            </a:r>
            <a:r>
              <a:rPr lang="pt-BR" dirty="0" err="1"/>
              <a:t>mertoniana</a:t>
            </a:r>
            <a:r>
              <a:rPr lang="pt-BR" dirty="0"/>
              <a:t> = </a:t>
            </a:r>
            <a:r>
              <a:rPr lang="pt-BR" dirty="0">
                <a:solidFill>
                  <a:srgbClr val="FF0000"/>
                </a:solidFill>
              </a:rPr>
              <a:t>teorias de alcance intermediário</a:t>
            </a:r>
            <a:r>
              <a:rPr lang="pt-BR" dirty="0"/>
              <a:t>: "teorias intermediárias entre as hipóteses de trabalho estreitas que se produzem abundantemente durante as rotinas diárias da investigação e as amplas especulações que abarcam um sistema conceitual dominante, do qual se espera a derivação de um número muito grande de uniformidades de conduta social empiricamente observadas" (Merton, 1964, p. 16). Teorias de alcance intermediário evitam os perigos associados à "imagem de um paradigma único e completo em ciências maduras" (Merton, 1977, p. 51).</a:t>
            </a:r>
          </a:p>
          <a:p>
            <a:r>
              <a:rPr lang="pt-BR" dirty="0"/>
              <a:t>Ver </a:t>
            </a:r>
            <a:r>
              <a:rPr lang="pt-BR" dirty="0" err="1"/>
              <a:t>pg</a:t>
            </a:r>
            <a:r>
              <a:rPr lang="pt-BR" dirty="0"/>
              <a:t> 79</a:t>
            </a:r>
          </a:p>
          <a:p>
            <a:pPr marL="36900" indent="0">
              <a:buNone/>
            </a:pPr>
            <a:endParaRPr lang="pt-BR" dirty="0"/>
          </a:p>
        </p:txBody>
      </p:sp>
    </p:spTree>
    <p:extLst>
      <p:ext uri="{BB962C8B-B14F-4D97-AF65-F5344CB8AC3E}">
        <p14:creationId xmlns:p14="http://schemas.microsoft.com/office/powerpoint/2010/main" val="227440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Funções manifestas e funções latentes</a:t>
            </a:r>
          </a:p>
        </p:txBody>
      </p:sp>
      <p:sp>
        <p:nvSpPr>
          <p:cNvPr id="3" name="Espaço Reservado para Conteúdo 2"/>
          <p:cNvSpPr>
            <a:spLocks noGrp="1"/>
          </p:cNvSpPr>
          <p:nvPr>
            <p:ph idx="1"/>
          </p:nvPr>
        </p:nvSpPr>
        <p:spPr/>
        <p:txBody>
          <a:bodyPr/>
          <a:lstStyle/>
          <a:p>
            <a:r>
              <a:rPr lang="pt-BR" dirty="0"/>
              <a:t>Constatação: precariedade do </a:t>
            </a:r>
            <a:r>
              <a:rPr lang="pt-BR" dirty="0">
                <a:solidFill>
                  <a:srgbClr val="FF0000"/>
                </a:solidFill>
              </a:rPr>
              <a:t>método</a:t>
            </a:r>
            <a:r>
              <a:rPr lang="pt-BR" dirty="0"/>
              <a:t> nas análises funcionais</a:t>
            </a:r>
          </a:p>
          <a:p>
            <a:r>
              <a:rPr lang="pt-BR" dirty="0"/>
              <a:t>Polissemia da palavra </a:t>
            </a:r>
            <a:r>
              <a:rPr lang="pt-BR" dirty="0">
                <a:solidFill>
                  <a:srgbClr val="FF0000"/>
                </a:solidFill>
              </a:rPr>
              <a:t>função</a:t>
            </a:r>
            <a:r>
              <a:rPr lang="pt-BR" dirty="0"/>
              <a:t>: 5 usos = reuniões públicas, profissão, status, derivação matemática, derivação biológica. Ver </a:t>
            </a:r>
            <a:r>
              <a:rPr lang="pt-BR" dirty="0" err="1"/>
              <a:t>pg</a:t>
            </a:r>
            <a:r>
              <a:rPr lang="pt-BR" dirty="0"/>
              <a:t> 86-88</a:t>
            </a:r>
          </a:p>
          <a:p>
            <a:r>
              <a:rPr lang="pt-BR" dirty="0"/>
              <a:t>Na sociologia, função = uso, utilidade, finalidade, motivo, intenção, valor, consequências. Crítica, ver </a:t>
            </a:r>
            <a:r>
              <a:rPr lang="pt-BR" dirty="0" err="1"/>
              <a:t>pg</a:t>
            </a:r>
            <a:r>
              <a:rPr lang="pt-BR" dirty="0"/>
              <a:t> 90.</a:t>
            </a:r>
          </a:p>
          <a:p>
            <a:r>
              <a:rPr lang="pt-BR" dirty="0"/>
              <a:t>Motivo # Função: a disposição subjetiva pode coincidir com a consequência objetiva, mas também pode não coincidir. As duas variam de modo independente.</a:t>
            </a:r>
          </a:p>
          <a:p>
            <a:endParaRPr lang="pt-BR" dirty="0"/>
          </a:p>
          <a:p>
            <a:endParaRPr lang="pt-BR" dirty="0"/>
          </a:p>
        </p:txBody>
      </p:sp>
    </p:spTree>
    <p:extLst>
      <p:ext uri="{BB962C8B-B14F-4D97-AF65-F5344CB8AC3E}">
        <p14:creationId xmlns:p14="http://schemas.microsoft.com/office/powerpoint/2010/main" val="26003738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dósia">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Ardósia</Template>
  <TotalTime>1718</TotalTime>
  <Words>1297</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14</vt:i4>
      </vt:variant>
    </vt:vector>
  </HeadingPairs>
  <TitlesOfParts>
    <vt:vector size="18" baseType="lpstr">
      <vt:lpstr>Calisto MT</vt:lpstr>
      <vt:lpstr>Trebuchet MS</vt:lpstr>
      <vt:lpstr>Wingdings 2</vt:lpstr>
      <vt:lpstr>Ardósia</vt:lpstr>
      <vt:lpstr>O funcionalismo “moderado”, “heurístico” ou “empírico” de Roberto K. Merton</vt:lpstr>
      <vt:lpstr>Nota biográfica</vt:lpstr>
      <vt:lpstr>Ação em Parsons</vt:lpstr>
      <vt:lpstr>AGIL: 4 funções comuns a todo sistema de ação</vt:lpstr>
      <vt:lpstr>Merton X Parsons</vt:lpstr>
      <vt:lpstr>Sociologia: Teoria e Estrutura</vt:lpstr>
      <vt:lpstr>Teorias de médio alcance</vt:lpstr>
      <vt:lpstr>Teorias de médio alcance</vt:lpstr>
      <vt:lpstr>Funções manifestas e funções latentes</vt:lpstr>
      <vt:lpstr>Funções manifestas e funções latentes</vt:lpstr>
      <vt:lpstr>Funções manifestas e funções latentes</vt:lpstr>
      <vt:lpstr>Resumindo...</vt:lpstr>
      <vt:lpstr>Apresentação do PowerPoint</vt:lpstr>
      <vt:lpstr>Algumas críticas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funcionalismo “moderado” de Roberto K. Merton</dc:title>
  <dc:creator>Bianca Stella Pinheiro de Freire Medeiros</dc:creator>
  <cp:lastModifiedBy>Freire-Medeiros</cp:lastModifiedBy>
  <cp:revision>30</cp:revision>
  <dcterms:created xsi:type="dcterms:W3CDTF">2016-03-07T12:56:25Z</dcterms:created>
  <dcterms:modified xsi:type="dcterms:W3CDTF">2018-04-06T11:53:20Z</dcterms:modified>
</cp:coreProperties>
</file>