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6" r:id="rId12"/>
    <p:sldId id="284" r:id="rId13"/>
    <p:sldId id="269" r:id="rId14"/>
    <p:sldId id="270" r:id="rId15"/>
    <p:sldId id="287" r:id="rId16"/>
    <p:sldId id="288" r:id="rId17"/>
    <p:sldId id="271" r:id="rId18"/>
    <p:sldId id="267" r:id="rId19"/>
    <p:sldId id="268" r:id="rId20"/>
    <p:sldId id="289" r:id="rId21"/>
    <p:sldId id="274" r:id="rId22"/>
    <p:sldId id="275" r:id="rId23"/>
    <p:sldId id="277" r:id="rId24"/>
    <p:sldId id="278" r:id="rId25"/>
    <p:sldId id="280" r:id="rId26"/>
    <p:sldId id="281" r:id="rId27"/>
    <p:sldId id="282" r:id="rId28"/>
    <p:sldId id="283" r:id="rId29"/>
    <p:sldId id="290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0EAA3-2433-B342-B34F-46FDAB850CD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91BD5-F2F2-0F4C-9806-92FEBE62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4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2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3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1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0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4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3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0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9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2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8E7E0-E87A-CA43-ACD1-3B9B5064E7A0}" type="datetimeFigureOut">
              <a:rPr lang="en-US" smtClean="0"/>
              <a:t>17/11/16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B3D16-2227-114D-9398-AC634B46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37849" y="150408"/>
            <a:ext cx="8822352" cy="1971966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0090"/>
                </a:solidFill>
              </a:rPr>
              <a:t>Embriologia</a:t>
            </a:r>
            <a:r>
              <a:rPr lang="en-US" sz="3200" b="1" dirty="0" smtClean="0">
                <a:solidFill>
                  <a:srgbClr val="000090"/>
                </a:solidFill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</a:rPr>
              <a:t>humana</a:t>
            </a:r>
            <a:r>
              <a:rPr lang="en-US" sz="3200" b="1" dirty="0" smtClean="0">
                <a:solidFill>
                  <a:srgbClr val="000090"/>
                </a:solidFill>
              </a:rPr>
              <a:t/>
            </a:r>
            <a:br>
              <a:rPr lang="en-US" sz="3200" b="1" dirty="0" smtClean="0">
                <a:solidFill>
                  <a:srgbClr val="000090"/>
                </a:solidFill>
              </a:rPr>
            </a:br>
            <a:r>
              <a:rPr lang="en-US" sz="3200" dirty="0" smtClean="0"/>
              <a:t> </a:t>
            </a:r>
            <a:r>
              <a:rPr lang="en-US" sz="3200" dirty="0" err="1" smtClean="0"/>
              <a:t>Desenvolvimento</a:t>
            </a:r>
            <a:r>
              <a:rPr lang="en-US" sz="3200" dirty="0" smtClean="0"/>
              <a:t> do </a:t>
            </a:r>
            <a:r>
              <a:rPr lang="en-US" sz="3200" dirty="0" err="1" smtClean="0"/>
              <a:t>Sistema</a:t>
            </a:r>
            <a:r>
              <a:rPr lang="en-US" sz="3200" dirty="0" smtClean="0"/>
              <a:t> </a:t>
            </a:r>
            <a:r>
              <a:rPr lang="en-US" sz="3200" dirty="0" err="1"/>
              <a:t>N</a:t>
            </a:r>
            <a:r>
              <a:rPr lang="en-US" sz="3200" dirty="0" err="1" smtClean="0"/>
              <a:t>ervoso</a:t>
            </a:r>
            <a:r>
              <a:rPr lang="en-US" sz="3200" dirty="0" smtClean="0"/>
              <a:t> Central</a:t>
            </a:r>
            <a:br>
              <a:rPr lang="en-US" sz="3200" dirty="0" smtClean="0"/>
            </a:br>
            <a:r>
              <a:rPr lang="en-US" sz="3200" dirty="0" smtClean="0"/>
              <a:t>Crista neural</a:t>
            </a:r>
            <a:endParaRPr lang="en-US" sz="3200" dirty="0"/>
          </a:p>
        </p:txBody>
      </p:sp>
      <p:pic>
        <p:nvPicPr>
          <p:cNvPr id="3" name="Picture 2" descr="Captura de Tela 2014-05-01 às 17.3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1" y="2187494"/>
            <a:ext cx="4668205" cy="3569803"/>
          </a:xfrm>
          <a:prstGeom prst="rect">
            <a:avLst/>
          </a:prstGeom>
        </p:spPr>
      </p:pic>
      <p:pic>
        <p:nvPicPr>
          <p:cNvPr id="5" name="Imagem 4" descr="ganglios espinha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37" y="2008414"/>
            <a:ext cx="3599488" cy="431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02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698"/>
            <a:ext cx="89916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974725" y="57478"/>
            <a:ext cx="74700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0090"/>
                </a:solidFill>
                <a:latin typeface="Arial" charset="0"/>
              </a:rPr>
              <a:t>s</a:t>
            </a:r>
            <a:r>
              <a:rPr lang="pt-BR" sz="2800" b="1" dirty="0" smtClean="0">
                <a:solidFill>
                  <a:srgbClr val="000090"/>
                </a:solidFill>
                <a:latin typeface="Arial" charset="0"/>
              </a:rPr>
              <a:t>equência </a:t>
            </a:r>
            <a:r>
              <a:rPr lang="pt-BR" sz="2800" b="1" dirty="0">
                <a:solidFill>
                  <a:srgbClr val="000090"/>
                </a:solidFill>
                <a:latin typeface="Arial" charset="0"/>
              </a:rPr>
              <a:t>linear das vesículas encefálicas</a:t>
            </a:r>
          </a:p>
        </p:txBody>
      </p:sp>
      <p:pic>
        <p:nvPicPr>
          <p:cNvPr id="5" name="Picture 4" descr="Captura de Tela 2014-05-01 às 17.33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93144" y="3902580"/>
            <a:ext cx="2104204" cy="3611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11-17 às 16.25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1" y="960173"/>
            <a:ext cx="6740469" cy="550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151" y="45931"/>
            <a:ext cx="5747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Base molecular da </a:t>
            </a:r>
            <a:r>
              <a:rPr lang="en-US" sz="2400" b="1" dirty="0" err="1" smtClean="0">
                <a:solidFill>
                  <a:srgbClr val="000090"/>
                </a:solidFill>
              </a:rPr>
              <a:t>estrutura</a:t>
            </a:r>
            <a:r>
              <a:rPr lang="en-US" sz="2400" b="1" dirty="0" err="1" smtClean="0">
                <a:solidFill>
                  <a:srgbClr val="000090"/>
                </a:solidFill>
              </a:rPr>
              <a:t>ção</a:t>
            </a:r>
            <a:r>
              <a:rPr lang="en-US" sz="2400" b="1" dirty="0" smtClean="0">
                <a:solidFill>
                  <a:srgbClr val="000090"/>
                </a:solidFill>
              </a:rPr>
              <a:t> das </a:t>
            </a:r>
            <a:r>
              <a:rPr lang="en-US" sz="2400" b="1" dirty="0" err="1" smtClean="0">
                <a:solidFill>
                  <a:srgbClr val="000090"/>
                </a:solidFill>
              </a:rPr>
              <a:t>vesículas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</a:rPr>
              <a:t>encefálicas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5850" y="214556"/>
            <a:ext cx="220814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Express</a:t>
            </a:r>
            <a:r>
              <a:rPr lang="en-US" sz="2000" b="1" dirty="0" err="1" smtClean="0"/>
              <a:t>ão</a:t>
            </a:r>
            <a:r>
              <a:rPr lang="en-US" sz="2000" b="1" dirty="0" smtClean="0"/>
              <a:t> de Otx2 define </a:t>
            </a:r>
            <a:r>
              <a:rPr lang="en-US" sz="2000" b="1" dirty="0" err="1" smtClean="0"/>
              <a:t>prosencéfalo</a:t>
            </a:r>
            <a:r>
              <a:rPr lang="en-US" sz="2000" b="1" dirty="0" smtClean="0"/>
              <a:t> e </a:t>
            </a:r>
            <a:r>
              <a:rPr lang="en-US" sz="2000" b="1" dirty="0" err="1" smtClean="0"/>
              <a:t>mesencéfalo</a:t>
            </a:r>
            <a:r>
              <a:rPr lang="en-US" sz="2000" b="1" dirty="0" smtClean="0"/>
              <a:t>; Otx2 </a:t>
            </a:r>
            <a:r>
              <a:rPr lang="en-US" sz="2000" b="1" dirty="0" err="1" smtClean="0"/>
              <a:t>inibe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expressão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fatores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Wnt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err="1" smtClean="0"/>
              <a:t>Borda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mesencéfalo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mielencéfalo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marcado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expressão</a:t>
            </a:r>
            <a:r>
              <a:rPr lang="en-US" sz="2000" b="1" dirty="0" smtClean="0"/>
              <a:t> de FGF8 e Wnt1 </a:t>
            </a:r>
          </a:p>
          <a:p>
            <a:endParaRPr lang="en-US" sz="2000" b="1" dirty="0"/>
          </a:p>
          <a:p>
            <a:r>
              <a:rPr lang="en-US" sz="2000" b="1" dirty="0" err="1" smtClean="0"/>
              <a:t>Shh</a:t>
            </a:r>
            <a:r>
              <a:rPr lang="en-US" sz="2000" b="1" dirty="0" smtClean="0"/>
              <a:t> define base do </a:t>
            </a:r>
            <a:r>
              <a:rPr lang="en-US" sz="2000" b="1" dirty="0" err="1" smtClean="0"/>
              <a:t>tubo</a:t>
            </a:r>
            <a:r>
              <a:rPr lang="en-US" sz="2000" b="1" dirty="0" smtClean="0"/>
              <a:t> neural</a:t>
            </a:r>
          </a:p>
          <a:p>
            <a:endParaRPr lang="en-US" sz="2000" b="1" dirty="0" smtClean="0"/>
          </a:p>
          <a:p>
            <a:r>
              <a:rPr lang="en-US" sz="2000" b="1" dirty="0" err="1" smtClean="0"/>
              <a:t>Rombômeros</a:t>
            </a:r>
            <a:r>
              <a:rPr lang="en-US" sz="2000" b="1" dirty="0" smtClean="0"/>
              <a:t> do </a:t>
            </a:r>
            <a:r>
              <a:rPr lang="en-US" sz="2000" b="1" dirty="0" err="1" smtClean="0"/>
              <a:t>mielencéfalo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expressam</a:t>
            </a:r>
            <a:r>
              <a:rPr lang="en-US" sz="2000" b="1" dirty="0" smtClean="0"/>
              <a:t> Gbx2 e </a:t>
            </a:r>
            <a:r>
              <a:rPr lang="en-US" sz="2000" b="1" dirty="0" err="1" smtClean="0"/>
              <a:t>Hox</a:t>
            </a:r>
            <a:endParaRPr lang="en-US" sz="2000" b="1" dirty="0"/>
          </a:p>
          <a:p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85932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7617" y="113963"/>
            <a:ext cx="6270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Romb</a:t>
            </a:r>
            <a:r>
              <a:rPr lang="en-US" sz="2400" b="1" dirty="0" err="1" smtClean="0">
                <a:solidFill>
                  <a:srgbClr val="000090"/>
                </a:solidFill>
              </a:rPr>
              <a:t>ômeros</a:t>
            </a:r>
            <a:r>
              <a:rPr lang="en-US" sz="2400" b="1" dirty="0" smtClean="0">
                <a:solidFill>
                  <a:srgbClr val="000090"/>
                </a:solidFill>
              </a:rPr>
              <a:t> e </a:t>
            </a:r>
            <a:r>
              <a:rPr lang="en-US" sz="2400" b="1" dirty="0" err="1" smtClean="0">
                <a:solidFill>
                  <a:srgbClr val="000090"/>
                </a:solidFill>
              </a:rPr>
              <a:t>estruturação</a:t>
            </a:r>
            <a:r>
              <a:rPr lang="en-US" sz="2400" b="1" dirty="0" smtClean="0">
                <a:solidFill>
                  <a:srgbClr val="000090"/>
                </a:solidFill>
              </a:rPr>
              <a:t> do </a:t>
            </a:r>
            <a:r>
              <a:rPr lang="en-US" sz="2400" b="1" dirty="0" err="1" smtClean="0">
                <a:solidFill>
                  <a:srgbClr val="000090"/>
                </a:solidFill>
              </a:rPr>
              <a:t>tronco</a:t>
            </a:r>
            <a:r>
              <a:rPr lang="en-US" sz="2400" b="1" dirty="0" smtClean="0">
                <a:solidFill>
                  <a:srgbClr val="000090"/>
                </a:solidFill>
              </a:rPr>
              <a:t> cerebral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3" name="Picture 2" descr="Captura de Tela 2016-11-17 às 16.33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4" y="803548"/>
            <a:ext cx="3206313" cy="4159985"/>
          </a:xfrm>
          <a:prstGeom prst="rect">
            <a:avLst/>
          </a:prstGeom>
        </p:spPr>
      </p:pic>
      <p:pic>
        <p:nvPicPr>
          <p:cNvPr id="5" name="Picture 4" descr="Captura de Tela 2016-11-17 às 16.31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89" y="814008"/>
            <a:ext cx="4797472" cy="5608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379" y="4970547"/>
            <a:ext cx="3271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Romb</a:t>
            </a:r>
            <a:r>
              <a:rPr lang="en-US" sz="2000" b="1" dirty="0" err="1" smtClean="0"/>
              <a:t>ômeros</a:t>
            </a:r>
            <a:r>
              <a:rPr lang="en-US" sz="2000" b="1" dirty="0" smtClean="0"/>
              <a:t>: </a:t>
            </a:r>
            <a:r>
              <a:rPr lang="en-US" sz="2000" b="1" dirty="0" err="1" smtClean="0"/>
              <a:t>estruturastransientes</a:t>
            </a:r>
            <a:r>
              <a:rPr lang="en-US" sz="2000" b="1" dirty="0"/>
              <a:t>,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quas-segmentares</a:t>
            </a:r>
            <a:r>
              <a:rPr lang="en-US" sz="2000" b="1" dirty="0" smtClean="0"/>
              <a:t> do </a:t>
            </a:r>
            <a:r>
              <a:rPr lang="en-US" sz="2000" b="1" dirty="0" err="1" smtClean="0"/>
              <a:t>tronco</a:t>
            </a:r>
            <a:r>
              <a:rPr lang="en-US" sz="2000" b="1" dirty="0" smtClean="0"/>
              <a:t> cerebral, </a:t>
            </a:r>
            <a:r>
              <a:rPr lang="en-US" sz="2000" b="1" dirty="0" err="1" smtClean="0"/>
              <a:t>identidade</a:t>
            </a:r>
            <a:r>
              <a:rPr lang="en-US" sz="2000" b="1" dirty="0" smtClean="0"/>
              <a:t> regional </a:t>
            </a:r>
            <a:r>
              <a:rPr lang="en-US" sz="2000" b="1" dirty="0" err="1" smtClean="0"/>
              <a:t>definida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código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Hox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2632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m 7" descr="F9780443068119-009-f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0915"/>
            <a:ext cx="47498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aixaDeTexto 8"/>
          <p:cNvSpPr txBox="1">
            <a:spLocks noChangeArrowheads="1"/>
          </p:cNvSpPr>
          <p:nvPr/>
        </p:nvSpPr>
        <p:spPr bwMode="auto">
          <a:xfrm>
            <a:off x="5600776" y="229620"/>
            <a:ext cx="3277411" cy="584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200" b="1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sistema </a:t>
            </a:r>
            <a:r>
              <a:rPr lang="pt-BR" sz="2200" b="1" dirty="0">
                <a:solidFill>
                  <a:srgbClr val="2D2DB9"/>
                </a:solidFill>
                <a:latin typeface="Arial" charset="0"/>
                <a:cs typeface="Arial" charset="0"/>
              </a:rPr>
              <a:t>linear do tubo neural cefálico passa por </a:t>
            </a:r>
            <a:r>
              <a:rPr lang="pt-BR" sz="2200" b="1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flexões:</a:t>
            </a:r>
          </a:p>
          <a:p>
            <a:pPr algn="ctr" eaLnBrk="1" hangingPunct="1"/>
            <a:r>
              <a:rPr lang="pt-BR" sz="2200" b="1" dirty="0">
                <a:solidFill>
                  <a:srgbClr val="2D2DB9"/>
                </a:solidFill>
                <a:latin typeface="Arial" charset="0"/>
                <a:cs typeface="Arial" charset="0"/>
              </a:rPr>
              <a:t>f</a:t>
            </a:r>
            <a:r>
              <a:rPr lang="pt-BR" sz="2200" b="1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lexura </a:t>
            </a:r>
            <a:r>
              <a:rPr lang="pt-BR" sz="2200" b="1" dirty="0" err="1" smtClean="0">
                <a:solidFill>
                  <a:srgbClr val="2D2DB9"/>
                </a:solidFill>
                <a:latin typeface="Arial" charset="0"/>
                <a:cs typeface="Arial" charset="0"/>
              </a:rPr>
              <a:t>mesencef</a:t>
            </a:r>
            <a:r>
              <a:rPr lang="pt-BR" sz="2200" b="1" dirty="0" err="1" smtClean="0">
                <a:solidFill>
                  <a:srgbClr val="2D2DB9"/>
                </a:solidFill>
                <a:latin typeface="Arial" charset="0"/>
                <a:cs typeface="Arial" charset="0"/>
              </a:rPr>
              <a:t>álica</a:t>
            </a:r>
            <a:r>
              <a:rPr lang="pt-BR" sz="2200" b="1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pt-BR" sz="2200" b="1" dirty="0">
                <a:solidFill>
                  <a:srgbClr val="2D2DB9"/>
                </a:solidFill>
                <a:latin typeface="Arial" charset="0"/>
                <a:cs typeface="Arial" charset="0"/>
              </a:rPr>
              <a:t>f</a:t>
            </a:r>
            <a:r>
              <a:rPr lang="pt-BR" sz="2200" b="1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lexura </a:t>
            </a:r>
            <a:r>
              <a:rPr lang="pt-BR" sz="2200" b="1" dirty="0" err="1" smtClean="0">
                <a:solidFill>
                  <a:srgbClr val="2D2DB9"/>
                </a:solidFill>
                <a:latin typeface="Arial" charset="0"/>
                <a:cs typeface="Arial" charset="0"/>
              </a:rPr>
              <a:t>pontina</a:t>
            </a:r>
            <a:endParaRPr lang="pt-BR" sz="2200" b="1" dirty="0" smtClean="0">
              <a:solidFill>
                <a:srgbClr val="2D2DB9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2200" b="1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flexura cervical</a:t>
            </a:r>
            <a:endParaRPr lang="pt-BR" sz="2200" b="1" dirty="0">
              <a:solidFill>
                <a:srgbClr val="2D2DB9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pt-BR" sz="2200" b="1" dirty="0" smtClean="0">
              <a:solidFill>
                <a:srgbClr val="2D2DB9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pt-BR" sz="2200" b="1" dirty="0">
              <a:solidFill>
                <a:srgbClr val="2D2DB9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2200" b="1" dirty="0" smtClean="0">
                <a:solidFill>
                  <a:srgbClr val="2D2DB9"/>
                </a:solidFill>
                <a:latin typeface="Arial" charset="0"/>
                <a:cs typeface="Arial" charset="0"/>
              </a:rPr>
              <a:t>o </a:t>
            </a:r>
            <a:r>
              <a:rPr lang="pt-BR" sz="2200" b="1" dirty="0" err="1">
                <a:solidFill>
                  <a:srgbClr val="2D2DB9"/>
                </a:solidFill>
                <a:latin typeface="Arial" charset="0"/>
                <a:cs typeface="Arial" charset="0"/>
              </a:rPr>
              <a:t>cortex</a:t>
            </a:r>
            <a:r>
              <a:rPr lang="pt-BR" sz="2200" b="1" dirty="0">
                <a:solidFill>
                  <a:srgbClr val="2D2DB9"/>
                </a:solidFill>
                <a:latin typeface="Arial" charset="0"/>
                <a:cs typeface="Arial" charset="0"/>
              </a:rPr>
              <a:t> derivado do </a:t>
            </a:r>
            <a:r>
              <a:rPr lang="pt-BR" sz="2200" b="1" dirty="0" err="1">
                <a:solidFill>
                  <a:srgbClr val="2D2DB9"/>
                </a:solidFill>
                <a:latin typeface="Arial" charset="0"/>
                <a:cs typeface="Arial" charset="0"/>
              </a:rPr>
              <a:t>telencéfalo</a:t>
            </a:r>
            <a:r>
              <a:rPr lang="pt-BR" sz="2200" b="1" dirty="0">
                <a:solidFill>
                  <a:srgbClr val="2D2DB9"/>
                </a:solidFill>
                <a:latin typeface="Arial" charset="0"/>
                <a:cs typeface="Arial" charset="0"/>
              </a:rPr>
              <a:t> passa por fase de expansão </a:t>
            </a:r>
          </a:p>
          <a:p>
            <a:pPr algn="ctr" eaLnBrk="1" hangingPunct="1"/>
            <a:endParaRPr lang="pt-BR" sz="2200" b="1" dirty="0">
              <a:solidFill>
                <a:srgbClr val="2D2DB9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2200" b="1" dirty="0">
                <a:solidFill>
                  <a:srgbClr val="2D2DB9"/>
                </a:solidFill>
                <a:latin typeface="Arial" charset="0"/>
                <a:cs typeface="Arial" charset="0"/>
              </a:rPr>
              <a:t>levando à sobreposição  do </a:t>
            </a:r>
            <a:r>
              <a:rPr lang="pt-BR" sz="2200" b="1" dirty="0" err="1">
                <a:solidFill>
                  <a:srgbClr val="2D2DB9"/>
                </a:solidFill>
                <a:latin typeface="Arial" charset="0"/>
                <a:cs typeface="Arial" charset="0"/>
              </a:rPr>
              <a:t>cortex</a:t>
            </a:r>
            <a:r>
              <a:rPr lang="pt-BR" sz="2200" b="1" dirty="0">
                <a:solidFill>
                  <a:srgbClr val="2D2DB9"/>
                </a:solidFill>
                <a:latin typeface="Arial" charset="0"/>
                <a:cs typeface="Arial" charset="0"/>
              </a:rPr>
              <a:t> sobre o diencéfalo e tronco cerebral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75819" y="1327960"/>
            <a:ext cx="457200" cy="177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800000">
            <a:off x="2850338" y="1761040"/>
            <a:ext cx="457200" cy="177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6180014">
            <a:off x="1923571" y="305675"/>
            <a:ext cx="457200" cy="177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jir-15 emb4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4127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35607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3132138" y="65088"/>
            <a:ext cx="30956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0090"/>
                </a:solidFill>
                <a:latin typeface="Arial" charset="0"/>
              </a:rPr>
              <a:t>flexões cerebrais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977900" y="6019800"/>
            <a:ext cx="3365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latin typeface="Arial" charset="0"/>
              </a:rPr>
              <a:t>Embrião humano 43d 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5427663" y="6019800"/>
            <a:ext cx="2725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latin typeface="Arial" charset="0"/>
              </a:rPr>
              <a:t>Feto 11a semana </a:t>
            </a: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1584325" y="2479675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latin typeface="Arial" charset="0"/>
              </a:rPr>
              <a:t>T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2514600" y="914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latin typeface="Arial" charset="0"/>
              </a:rPr>
              <a:t>My</a:t>
            </a: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1143000" y="12192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latin typeface="Arial" charset="0"/>
              </a:rPr>
              <a:t>M</a:t>
            </a:r>
          </a:p>
        </p:txBody>
      </p:sp>
      <p:sp>
        <p:nvSpPr>
          <p:cNvPr id="26633" name="Text Box 12"/>
          <p:cNvSpPr txBox="1">
            <a:spLocks noChangeArrowheads="1"/>
          </p:cNvSpPr>
          <p:nvPr/>
        </p:nvSpPr>
        <p:spPr bwMode="auto">
          <a:xfrm>
            <a:off x="1600200" y="19050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latin typeface="Arial" charset="0"/>
              </a:rPr>
              <a:t>D</a:t>
            </a:r>
          </a:p>
        </p:txBody>
      </p:sp>
      <p:sp>
        <p:nvSpPr>
          <p:cNvPr id="26634" name="Text Box 13"/>
          <p:cNvSpPr txBox="1">
            <a:spLocks noChangeArrowheads="1"/>
          </p:cNvSpPr>
          <p:nvPr/>
        </p:nvSpPr>
        <p:spPr bwMode="auto">
          <a:xfrm>
            <a:off x="269875" y="205740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olho</a:t>
            </a:r>
          </a:p>
        </p:txBody>
      </p:sp>
      <p:sp>
        <p:nvSpPr>
          <p:cNvPr id="26635" name="Line 14"/>
          <p:cNvSpPr>
            <a:spLocks noChangeShapeType="1"/>
          </p:cNvSpPr>
          <p:nvPr/>
        </p:nvSpPr>
        <p:spPr bwMode="auto">
          <a:xfrm>
            <a:off x="914400" y="2286000"/>
            <a:ext cx="1219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3048000" y="669925"/>
            <a:ext cx="1017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ouvido</a:t>
            </a:r>
          </a:p>
        </p:txBody>
      </p:sp>
      <p:sp>
        <p:nvSpPr>
          <p:cNvPr id="26637" name="Line 16"/>
          <p:cNvSpPr>
            <a:spLocks noChangeShapeType="1"/>
          </p:cNvSpPr>
          <p:nvPr/>
        </p:nvSpPr>
        <p:spPr bwMode="auto">
          <a:xfrm>
            <a:off x="3124200" y="1066800"/>
            <a:ext cx="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Text Box 18"/>
          <p:cNvSpPr txBox="1">
            <a:spLocks noChangeArrowheads="1"/>
          </p:cNvSpPr>
          <p:nvPr/>
        </p:nvSpPr>
        <p:spPr bwMode="auto">
          <a:xfrm>
            <a:off x="7667625" y="712788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FF0000"/>
                </a:solidFill>
                <a:latin typeface="Arial" charset="0"/>
              </a:rPr>
              <a:t>istmo</a:t>
            </a:r>
          </a:p>
        </p:txBody>
      </p:sp>
      <p:sp>
        <p:nvSpPr>
          <p:cNvPr id="26639" name="Line 19"/>
          <p:cNvSpPr>
            <a:spLocks noChangeShapeType="1"/>
          </p:cNvSpPr>
          <p:nvPr/>
        </p:nvSpPr>
        <p:spPr bwMode="auto">
          <a:xfrm flipV="1">
            <a:off x="7524750" y="1125538"/>
            <a:ext cx="431800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Text Box 20"/>
          <p:cNvSpPr txBox="1">
            <a:spLocks noChangeArrowheads="1"/>
          </p:cNvSpPr>
          <p:nvPr/>
        </p:nvSpPr>
        <p:spPr bwMode="auto">
          <a:xfrm>
            <a:off x="1619250" y="260350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FF0000"/>
                </a:solidFill>
                <a:latin typeface="Arial" charset="0"/>
              </a:rPr>
              <a:t>istmo</a:t>
            </a:r>
          </a:p>
        </p:txBody>
      </p:sp>
      <p:sp>
        <p:nvSpPr>
          <p:cNvPr id="26641" name="Line 22"/>
          <p:cNvSpPr>
            <a:spLocks noChangeShapeType="1"/>
          </p:cNvSpPr>
          <p:nvPr/>
        </p:nvSpPr>
        <p:spPr bwMode="auto">
          <a:xfrm>
            <a:off x="1979613" y="549275"/>
            <a:ext cx="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8884" y="192450"/>
            <a:ext cx="5105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Desenvolvimento</a:t>
            </a:r>
            <a:r>
              <a:rPr lang="en-US" sz="2400" b="1" dirty="0" smtClean="0">
                <a:solidFill>
                  <a:srgbClr val="000090"/>
                </a:solidFill>
              </a:rPr>
              <a:t> do </a:t>
            </a:r>
            <a:r>
              <a:rPr lang="en-US" sz="2400" b="1" dirty="0" err="1" smtClean="0">
                <a:solidFill>
                  <a:srgbClr val="000090"/>
                </a:solidFill>
              </a:rPr>
              <a:t>tronco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</a:rPr>
              <a:t>encef</a:t>
            </a:r>
            <a:r>
              <a:rPr lang="en-US" sz="2400" b="1" dirty="0" err="1" smtClean="0">
                <a:solidFill>
                  <a:srgbClr val="000090"/>
                </a:solidFill>
              </a:rPr>
              <a:t>álico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3" name="Picture 2" descr="Captura de Tela 2016-11-17 às 16.47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7" y="846566"/>
            <a:ext cx="4172753" cy="5698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710" y="1041928"/>
            <a:ext cx="41517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 </a:t>
            </a:r>
            <a:r>
              <a:rPr lang="en-US" sz="2000" b="1" dirty="0" err="1" smtClean="0"/>
              <a:t>mielenc</a:t>
            </a:r>
            <a:r>
              <a:rPr lang="en-US" sz="2000" b="1" dirty="0" err="1" smtClean="0"/>
              <a:t>éfalo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possui</a:t>
            </a:r>
            <a:r>
              <a:rPr lang="en-US" sz="2000" b="1" dirty="0" smtClean="0"/>
              <a:t> um </a:t>
            </a:r>
            <a:r>
              <a:rPr lang="en-US" sz="2000" b="1" dirty="0" err="1" smtClean="0"/>
              <a:t>teto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muito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fino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membranoso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que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recobre</a:t>
            </a:r>
            <a:r>
              <a:rPr lang="en-US" sz="2000" b="1" dirty="0" smtClean="0"/>
              <a:t> o 4o  </a:t>
            </a:r>
            <a:r>
              <a:rPr lang="en-US" sz="2000" b="1" dirty="0" err="1" smtClean="0"/>
              <a:t>ventrículo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As </a:t>
            </a:r>
            <a:r>
              <a:rPr lang="en-US" sz="2000" b="1" dirty="0" err="1" smtClean="0"/>
              <a:t>colunas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basais</a:t>
            </a:r>
            <a:r>
              <a:rPr lang="en-US" sz="2000" b="1" dirty="0" smtClean="0"/>
              <a:t>  e </a:t>
            </a:r>
            <a:r>
              <a:rPr lang="en-US" sz="2000" b="1" dirty="0" err="1" smtClean="0"/>
              <a:t>alares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</a:t>
            </a:r>
            <a:r>
              <a:rPr lang="en-US" sz="2000" b="1" dirty="0" err="1" smtClean="0"/>
              <a:t>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origem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nervos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motores</a:t>
            </a:r>
            <a:r>
              <a:rPr lang="en-US" sz="2000" b="1" dirty="0" smtClean="0"/>
              <a:t> e de </a:t>
            </a:r>
            <a:r>
              <a:rPr lang="en-US" sz="2000" b="1" dirty="0" err="1" smtClean="0"/>
              <a:t>associação</a:t>
            </a:r>
            <a:r>
              <a:rPr lang="en-US" sz="2000" b="1" dirty="0" smtClean="0"/>
              <a:t> da </a:t>
            </a:r>
            <a:r>
              <a:rPr lang="en-US" sz="2000" b="1" dirty="0" err="1" smtClean="0"/>
              <a:t>maioria</a:t>
            </a:r>
            <a:r>
              <a:rPr lang="en-US" sz="2000" b="1" dirty="0" smtClean="0"/>
              <a:t> dos </a:t>
            </a:r>
            <a:r>
              <a:rPr lang="en-US" sz="2000" b="1" dirty="0" err="1" smtClean="0"/>
              <a:t>nervos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cranianos</a:t>
            </a:r>
            <a:r>
              <a:rPr lang="en-US" sz="2000" b="1" dirty="0" smtClean="0"/>
              <a:t>.</a:t>
            </a:r>
          </a:p>
          <a:p>
            <a:r>
              <a:rPr lang="en-US" sz="2000" b="1" dirty="0" err="1" smtClean="0"/>
              <a:t>Extensões</a:t>
            </a:r>
            <a:r>
              <a:rPr lang="en-US" sz="2000" b="1" dirty="0" smtClean="0"/>
              <a:t> das </a:t>
            </a:r>
            <a:r>
              <a:rPr lang="en-US" sz="2000" b="1" dirty="0" err="1" smtClean="0"/>
              <a:t>colunas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alares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migram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centralmente</a:t>
            </a:r>
            <a:r>
              <a:rPr lang="en-US" sz="2000" b="1" dirty="0" smtClean="0"/>
              <a:t> e </a:t>
            </a:r>
            <a:r>
              <a:rPr lang="en-US" sz="2000" b="1" dirty="0" err="1" smtClean="0"/>
              <a:t>formam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núcleos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pontinos</a:t>
            </a:r>
            <a:r>
              <a:rPr lang="en-US" sz="2000" b="1" dirty="0" smtClean="0"/>
              <a:t> e </a:t>
            </a:r>
            <a:r>
              <a:rPr lang="en-US" sz="2000" b="1" dirty="0" err="1" smtClean="0"/>
              <a:t>olivares</a:t>
            </a:r>
            <a:r>
              <a:rPr lang="en-US" sz="2000" b="1" dirty="0" smtClean="0"/>
              <a:t> </a:t>
            </a:r>
          </a:p>
          <a:p>
            <a:endParaRPr lang="en-US" sz="2000" b="1" dirty="0"/>
          </a:p>
          <a:p>
            <a:r>
              <a:rPr lang="en-US" sz="2000" b="1" dirty="0" smtClean="0"/>
              <a:t> </a:t>
            </a:r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37087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4669" y="94770"/>
            <a:ext cx="644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Desenvolvimento</a:t>
            </a:r>
            <a:r>
              <a:rPr lang="en-US" sz="2400" b="1" dirty="0" smtClean="0">
                <a:solidFill>
                  <a:srgbClr val="000090"/>
                </a:solidFill>
              </a:rPr>
              <a:t> do </a:t>
            </a:r>
            <a:r>
              <a:rPr lang="en-US" sz="2400" b="1" dirty="0" err="1" smtClean="0">
                <a:solidFill>
                  <a:srgbClr val="000090"/>
                </a:solidFill>
              </a:rPr>
              <a:t>tronco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</a:rPr>
              <a:t>encef</a:t>
            </a:r>
            <a:r>
              <a:rPr lang="en-US" sz="2400" b="1" dirty="0" err="1" smtClean="0">
                <a:solidFill>
                  <a:srgbClr val="000090"/>
                </a:solidFill>
              </a:rPr>
              <a:t>álico</a:t>
            </a:r>
            <a:r>
              <a:rPr lang="en-US" sz="2400" b="1" dirty="0" smtClean="0">
                <a:solidFill>
                  <a:srgbClr val="000090"/>
                </a:solidFill>
              </a:rPr>
              <a:t> - </a:t>
            </a:r>
            <a:r>
              <a:rPr lang="en-US" sz="2400" b="1" dirty="0" err="1" smtClean="0">
                <a:solidFill>
                  <a:srgbClr val="000090"/>
                </a:solidFill>
              </a:rPr>
              <a:t>cerebelo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3" name="Picture 2" descr="Captura de Tela 2016-11-17 às 16.4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" y="605275"/>
            <a:ext cx="4039941" cy="6235054"/>
          </a:xfrm>
          <a:prstGeom prst="rect">
            <a:avLst/>
          </a:prstGeom>
        </p:spPr>
      </p:pic>
      <p:pic>
        <p:nvPicPr>
          <p:cNvPr id="4" name="Picture 3" descr="Captura de Tela 2016-11-17 às 16.59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9" y="605275"/>
            <a:ext cx="2808972" cy="4183993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3533044" y="700046"/>
            <a:ext cx="683815" cy="24420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924829">
            <a:off x="2030857" y="2470481"/>
            <a:ext cx="209114" cy="39248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00293" y="2103035"/>
            <a:ext cx="16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</a:t>
            </a:r>
            <a:r>
              <a:rPr lang="en-US" dirty="0" err="1" smtClean="0"/>
              <a:t>lexura</a:t>
            </a:r>
            <a:r>
              <a:rPr lang="en-US" dirty="0" smtClean="0"/>
              <a:t> </a:t>
            </a:r>
            <a:r>
              <a:rPr lang="en-US" dirty="0" err="1" smtClean="0"/>
              <a:t>pontina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1924829">
            <a:off x="2155561" y="5609262"/>
            <a:ext cx="231943" cy="35606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42196" y="5332355"/>
            <a:ext cx="16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</a:t>
            </a:r>
            <a:r>
              <a:rPr lang="en-US" dirty="0" err="1" smtClean="0"/>
              <a:t>lexura</a:t>
            </a:r>
            <a:r>
              <a:rPr lang="en-US" dirty="0" smtClean="0"/>
              <a:t> </a:t>
            </a:r>
            <a:r>
              <a:rPr lang="en-US" dirty="0" err="1" smtClean="0"/>
              <a:t>pontina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00587" y="4814562"/>
            <a:ext cx="45913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cerebelo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derivado</a:t>
            </a:r>
            <a:r>
              <a:rPr lang="en-US" dirty="0" smtClean="0"/>
              <a:t> das </a:t>
            </a:r>
            <a:r>
              <a:rPr lang="en-US" dirty="0" err="1" smtClean="0"/>
              <a:t>placas</a:t>
            </a:r>
            <a:r>
              <a:rPr lang="en-US" dirty="0" smtClean="0"/>
              <a:t> </a:t>
            </a:r>
            <a:r>
              <a:rPr lang="en-US" dirty="0" err="1" smtClean="0"/>
              <a:t>alares</a:t>
            </a:r>
            <a:r>
              <a:rPr lang="en-US" dirty="0" smtClean="0"/>
              <a:t> do </a:t>
            </a:r>
            <a:r>
              <a:rPr lang="en-US" dirty="0" err="1" smtClean="0"/>
              <a:t>metencéfalo</a:t>
            </a:r>
            <a:r>
              <a:rPr lang="en-US" dirty="0" smtClean="0"/>
              <a:t> e do </a:t>
            </a:r>
            <a:r>
              <a:rPr lang="en-US" dirty="0" err="1" smtClean="0"/>
              <a:t>lábio</a:t>
            </a:r>
            <a:r>
              <a:rPr lang="en-US" dirty="0" smtClean="0"/>
              <a:t> </a:t>
            </a:r>
            <a:r>
              <a:rPr lang="en-US" dirty="0" err="1" smtClean="0"/>
              <a:t>rômbico</a:t>
            </a:r>
            <a:r>
              <a:rPr lang="en-US" dirty="0" smtClean="0"/>
              <a:t>;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flexura</a:t>
            </a:r>
            <a:r>
              <a:rPr lang="en-US" dirty="0" smtClean="0"/>
              <a:t> </a:t>
            </a:r>
            <a:r>
              <a:rPr lang="en-US" dirty="0" err="1" smtClean="0"/>
              <a:t>pontina</a:t>
            </a:r>
            <a:r>
              <a:rPr lang="en-US" dirty="0" smtClean="0"/>
              <a:t> o </a:t>
            </a:r>
            <a:r>
              <a:rPr lang="en-US" dirty="0" err="1" smtClean="0"/>
              <a:t>posiciona</a:t>
            </a:r>
            <a:r>
              <a:rPr lang="en-US" dirty="0" smtClean="0"/>
              <a:t> posterior-dorsal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ponte</a:t>
            </a:r>
            <a:r>
              <a:rPr lang="en-US" dirty="0" smtClean="0"/>
              <a:t>;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prolifera</a:t>
            </a:r>
            <a:r>
              <a:rPr lang="en-US" dirty="0" err="1" smtClean="0"/>
              <a:t>ção</a:t>
            </a:r>
            <a:r>
              <a:rPr lang="en-US" dirty="0" smtClean="0"/>
              <a:t> de </a:t>
            </a:r>
            <a:r>
              <a:rPr lang="en-US" dirty="0" err="1" smtClean="0"/>
              <a:t>neuroblastos</a:t>
            </a:r>
            <a:r>
              <a:rPr lang="en-US" dirty="0" smtClean="0"/>
              <a:t> da </a:t>
            </a:r>
            <a:r>
              <a:rPr lang="en-US" dirty="0" err="1" smtClean="0"/>
              <a:t>zona</a:t>
            </a:r>
            <a:r>
              <a:rPr lang="en-US" dirty="0" smtClean="0"/>
              <a:t> ventricular e a </a:t>
            </a:r>
            <a:r>
              <a:rPr lang="en-US" dirty="0" err="1" smtClean="0"/>
              <a:t>migração</a:t>
            </a:r>
            <a:r>
              <a:rPr lang="en-US" dirty="0" smtClean="0"/>
              <a:t> dos </a:t>
            </a:r>
            <a:r>
              <a:rPr lang="en-US" dirty="0" err="1" smtClean="0"/>
              <a:t>neurônios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diferenciação</a:t>
            </a:r>
            <a:r>
              <a:rPr lang="en-US" dirty="0" smtClean="0"/>
              <a:t> </a:t>
            </a:r>
            <a:r>
              <a:rPr lang="en-US" dirty="0" err="1" smtClean="0"/>
              <a:t>gera</a:t>
            </a:r>
            <a:r>
              <a:rPr lang="en-US" dirty="0" smtClean="0"/>
              <a:t> a </a:t>
            </a:r>
            <a:r>
              <a:rPr lang="en-US" dirty="0" err="1" smtClean="0"/>
              <a:t>estrutura</a:t>
            </a:r>
            <a:r>
              <a:rPr lang="en-US" dirty="0" smtClean="0"/>
              <a:t> de </a:t>
            </a:r>
            <a:r>
              <a:rPr lang="en-US" dirty="0" err="1" smtClean="0"/>
              <a:t>fissuras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09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m 1" descr="F9780443068119-009-f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55588"/>
            <a:ext cx="4500562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Imagem 3" descr="F9780443068119-009-f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412875"/>
            <a:ext cx="443865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572000" y="255588"/>
            <a:ext cx="416968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90"/>
                </a:solidFill>
                <a:latin typeface="Arial" pitchFamily="34" charset="0"/>
                <a:ea typeface="+mn-ea"/>
                <a:cs typeface="Arial" pitchFamily="34" charset="0"/>
              </a:rPr>
              <a:t>desenvolvimento do </a:t>
            </a:r>
            <a:r>
              <a:rPr lang="pt-BR" sz="2400" b="1" dirty="0" err="1">
                <a:solidFill>
                  <a:srgbClr val="000090"/>
                </a:solidFill>
                <a:latin typeface="Arial" pitchFamily="34" charset="0"/>
                <a:ea typeface="+mn-ea"/>
                <a:cs typeface="Arial" pitchFamily="34" charset="0"/>
              </a:rPr>
              <a:t>cortex</a:t>
            </a:r>
            <a:endParaRPr lang="pt-BR" sz="2400" b="1" dirty="0">
              <a:solidFill>
                <a:srgbClr val="00009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7256463" y="2420938"/>
            <a:ext cx="145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5</a:t>
            </a:r>
            <a:r>
              <a:rPr lang="en-US" sz="2000" baseline="30000">
                <a:latin typeface="Arial" charset="0"/>
                <a:cs typeface="Arial" charset="0"/>
              </a:rPr>
              <a:t>a</a:t>
            </a:r>
            <a:r>
              <a:rPr lang="en-US" sz="2000">
                <a:latin typeface="Arial" charset="0"/>
                <a:cs typeface="Arial" charset="0"/>
              </a:rPr>
              <a:t> semana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5587412" y="864448"/>
            <a:ext cx="31279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 dirty="0">
                <a:solidFill>
                  <a:schemeClr val="accent2"/>
                </a:solidFill>
                <a:latin typeface="Arial" charset="0"/>
              </a:rPr>
              <a:t>parede do tubo neural:</a:t>
            </a:r>
          </a:p>
          <a:p>
            <a:pPr algn="ctr" eaLnBrk="1" hangingPunct="1"/>
            <a:r>
              <a:rPr lang="pt-BR" sz="2000" b="1" dirty="0">
                <a:solidFill>
                  <a:srgbClr val="C00000"/>
                </a:solidFill>
                <a:latin typeface="Arial" charset="0"/>
              </a:rPr>
              <a:t>epitélio </a:t>
            </a:r>
            <a:r>
              <a:rPr lang="pt-BR" sz="2000" b="1" dirty="0" err="1">
                <a:solidFill>
                  <a:srgbClr val="C00000"/>
                </a:solidFill>
                <a:latin typeface="Arial" charset="0"/>
              </a:rPr>
              <a:t>pseudo</a:t>
            </a:r>
            <a:r>
              <a:rPr lang="pt-BR" sz="2000" b="1" dirty="0">
                <a:solidFill>
                  <a:srgbClr val="C00000"/>
                </a:solidFill>
                <a:latin typeface="Arial" charset="0"/>
              </a:rPr>
              <a:t>-estratificado</a:t>
            </a:r>
          </a:p>
          <a:p>
            <a:pPr algn="ctr" eaLnBrk="1" hangingPunct="1"/>
            <a:r>
              <a:rPr lang="pt-BR" sz="2000" b="1" dirty="0">
                <a:solidFill>
                  <a:schemeClr val="accent2"/>
                </a:solidFill>
                <a:latin typeface="Arial" charset="0"/>
              </a:rPr>
              <a:t>posição do núcleo dependente da fase do ciclo celular</a:t>
            </a:r>
          </a:p>
        </p:txBody>
      </p:sp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2515790" y="179685"/>
            <a:ext cx="4357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 err="1" smtClean="0">
                <a:solidFill>
                  <a:srgbClr val="000090"/>
                </a:solidFill>
                <a:latin typeface="Arial" charset="0"/>
              </a:rPr>
              <a:t>Neurogênese</a:t>
            </a:r>
            <a:r>
              <a:rPr lang="pt-BR" b="1" dirty="0" smtClean="0">
                <a:solidFill>
                  <a:srgbClr val="000090"/>
                </a:solidFill>
                <a:latin typeface="Arial" charset="0"/>
              </a:rPr>
              <a:t> no tubo neural</a:t>
            </a:r>
            <a:endParaRPr lang="pt-BR" b="1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23555" name="Imagem 6" descr="F9780443068119-009-f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4" y="722750"/>
            <a:ext cx="5214938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ptura de Tela 2014-05-01 às 17.34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84" y="3972349"/>
            <a:ext cx="3177947" cy="2430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NS-mi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6106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81000" y="3810000"/>
            <a:ext cx="2514600" cy="25146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5125" y="517525"/>
            <a:ext cx="2590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células tronco proliferam próximo ao </a:t>
            </a:r>
            <a:r>
              <a:rPr lang="pt-BR" sz="2000" b="1" dirty="0" err="1">
                <a:solidFill>
                  <a:srgbClr val="000090"/>
                </a:solidFill>
                <a:latin typeface="Arial" charset="0"/>
              </a:rPr>
              <a:t>lumen</a:t>
            </a:r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 do tubo neural (</a:t>
            </a:r>
            <a:r>
              <a:rPr lang="pt-BR" sz="2000" b="1" dirty="0" err="1">
                <a:solidFill>
                  <a:srgbClr val="000090"/>
                </a:solidFill>
                <a:latin typeface="Arial" charset="0"/>
              </a:rPr>
              <a:t>epéndima</a:t>
            </a:r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)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65125" y="3946525"/>
            <a:ext cx="25908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0"/>
                </a:solidFill>
                <a:latin typeface="Arial" charset="0"/>
              </a:rPr>
              <a:t>neurônios </a:t>
            </a:r>
            <a:r>
              <a:rPr lang="ja-JP" altLang="pt-BR" sz="2000" b="1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pt-BR" altLang="ja-JP" sz="2000" b="1">
                <a:solidFill>
                  <a:srgbClr val="000090"/>
                </a:solidFill>
                <a:latin typeface="Arial" charset="0"/>
              </a:rPr>
              <a:t>nascem</a:t>
            </a:r>
            <a:r>
              <a:rPr lang="ja-JP" altLang="pt-BR" sz="2000" b="1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pt-BR" altLang="ja-JP" sz="2000" b="1">
                <a:solidFill>
                  <a:srgbClr val="000090"/>
                </a:solidFill>
                <a:latin typeface="Arial" charset="0"/>
              </a:rPr>
              <a:t> quando  saiam do ciclo celular e iniciam migração</a:t>
            </a:r>
            <a:endParaRPr lang="pt-BR" sz="2000" b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365125" y="6003925"/>
            <a:ext cx="5197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0"/>
                </a:solidFill>
                <a:latin typeface="Arial" charset="0"/>
              </a:rPr>
              <a:t>diferentes regiões exibem padrões diferentes de migração neuronal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hicken_gast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795338"/>
            <a:ext cx="70358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52400" y="207393"/>
            <a:ext cx="8763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b="1" dirty="0" err="1" smtClean="0">
                <a:solidFill>
                  <a:srgbClr val="000090"/>
                </a:solidFill>
                <a:latin typeface="Arial" charset="0"/>
              </a:rPr>
              <a:t>Neurulação</a:t>
            </a:r>
            <a:r>
              <a:rPr lang="pt-BR" b="1" dirty="0" smtClean="0">
                <a:solidFill>
                  <a:srgbClr val="000090"/>
                </a:solidFill>
                <a:latin typeface="Arial" charset="0"/>
              </a:rPr>
              <a:t> no disco embrionário</a:t>
            </a:r>
            <a:endParaRPr lang="pt-BR" b="1" dirty="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6-11-17 às 16.49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5" y="139700"/>
            <a:ext cx="2616200" cy="6565900"/>
          </a:xfrm>
          <a:prstGeom prst="rect">
            <a:avLst/>
          </a:prstGeom>
        </p:spPr>
      </p:pic>
      <p:pic>
        <p:nvPicPr>
          <p:cNvPr id="4" name="Picture 3" descr="Captura de Tela 2016-11-17 às 16.46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51" y="0"/>
            <a:ext cx="56134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71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3"/>
          <p:cNvGrpSpPr>
            <a:grpSpLocks/>
          </p:cNvGrpSpPr>
          <p:nvPr/>
        </p:nvGrpSpPr>
        <p:grpSpPr bwMode="auto">
          <a:xfrm>
            <a:off x="228600" y="2057400"/>
            <a:ext cx="8610600" cy="3810000"/>
            <a:chOff x="144" y="1296"/>
            <a:chExt cx="5424" cy="2400"/>
          </a:xfrm>
        </p:grpSpPr>
        <p:graphicFrame>
          <p:nvGraphicFramePr>
            <p:cNvPr id="29699" name="Object 2"/>
            <p:cNvGraphicFramePr>
              <a:graphicFrameLocks noChangeAspect="1"/>
            </p:cNvGraphicFramePr>
            <p:nvPr/>
          </p:nvGraphicFramePr>
          <p:xfrm>
            <a:off x="960" y="1392"/>
            <a:ext cx="3840" cy="22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Photo Editor Photo" r:id="rId3" imgW="9609524" imgH="5533333" progId="MSPhotoEd.3">
                    <p:embed/>
                  </p:oleObj>
                </mc:Choice>
                <mc:Fallback>
                  <p:oleObj name="Photo Editor Photo" r:id="rId3" imgW="9609524" imgH="55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1392"/>
                          <a:ext cx="3840" cy="22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00" name="Text Box 4"/>
            <p:cNvSpPr txBox="1">
              <a:spLocks noChangeArrowheads="1"/>
            </p:cNvSpPr>
            <p:nvPr/>
          </p:nvSpPr>
          <p:spPr bwMode="auto">
            <a:xfrm>
              <a:off x="1296" y="1296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400">
                <a:solidFill>
                  <a:srgbClr val="000090"/>
                </a:solidFill>
                <a:latin typeface="Arial" charset="0"/>
              </a:endParaRPr>
            </a:p>
          </p:txBody>
        </p:sp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1248" y="1296"/>
              <a:ext cx="7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Região alar</a:t>
              </a:r>
            </a:p>
          </p:txBody>
        </p:sp>
        <p:sp>
          <p:nvSpPr>
            <p:cNvPr id="29702" name="Line 6"/>
            <p:cNvSpPr>
              <a:spLocks noChangeShapeType="1"/>
            </p:cNvSpPr>
            <p:nvPr/>
          </p:nvSpPr>
          <p:spPr bwMode="auto">
            <a:xfrm flipV="1">
              <a:off x="1344" y="148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29703" name="Line 7"/>
            <p:cNvSpPr>
              <a:spLocks noChangeShapeType="1"/>
            </p:cNvSpPr>
            <p:nvPr/>
          </p:nvSpPr>
          <p:spPr bwMode="auto">
            <a:xfrm flipH="1" flipV="1">
              <a:off x="1584" y="148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1248" y="177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624" y="2112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Região basal</a:t>
              </a:r>
            </a:p>
          </p:txBody>
        </p:sp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4752" y="1488"/>
              <a:ext cx="7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Epiderme</a:t>
              </a:r>
            </a:p>
          </p:txBody>
        </p:sp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4656" y="1968"/>
              <a:ext cx="91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Sulco limitans</a:t>
              </a:r>
            </a:p>
          </p:txBody>
        </p:sp>
        <p:sp>
          <p:nvSpPr>
            <p:cNvPr id="29708" name="Text Box 12"/>
            <p:cNvSpPr txBox="1">
              <a:spLocks noChangeArrowheads="1"/>
            </p:cNvSpPr>
            <p:nvPr/>
          </p:nvSpPr>
          <p:spPr bwMode="auto">
            <a:xfrm>
              <a:off x="4176" y="2592"/>
              <a:ext cx="124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sz="1400">
                <a:solidFill>
                  <a:srgbClr val="000090"/>
                </a:solidFill>
                <a:latin typeface="Arial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somático</a:t>
              </a:r>
            </a:p>
            <a:p>
              <a:pPr eaLnBrk="1" hangingPunct="1">
                <a:spcBef>
                  <a:spcPct val="50000"/>
                </a:spcBef>
              </a:pPr>
              <a:endParaRPr lang="pt-BR" sz="1400">
                <a:solidFill>
                  <a:srgbClr val="000090"/>
                </a:solidFill>
                <a:latin typeface="Arial" charset="0"/>
              </a:endParaRPr>
            </a:p>
          </p:txBody>
        </p: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3072" y="2304"/>
              <a:ext cx="14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Gânglio da raiz dorsal</a:t>
              </a:r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3216" y="2542"/>
              <a:ext cx="87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Nervo espinhal</a:t>
              </a:r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3168" y="2782"/>
              <a:ext cx="10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Neurônio sensorial</a:t>
              </a:r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096" y="3070"/>
              <a:ext cx="90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Neurônio motor</a:t>
              </a:r>
            </a:p>
          </p:txBody>
        </p:sp>
        <p:sp>
          <p:nvSpPr>
            <p:cNvPr id="29713" name="Rectangle 17"/>
            <p:cNvSpPr>
              <a:spLocks noChangeArrowheads="1"/>
            </p:cNvSpPr>
            <p:nvPr/>
          </p:nvSpPr>
          <p:spPr bwMode="auto">
            <a:xfrm>
              <a:off x="2460" y="3454"/>
              <a:ext cx="6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Epêndima</a:t>
              </a:r>
            </a:p>
          </p:txBody>
        </p:sp>
        <p:sp>
          <p:nvSpPr>
            <p:cNvPr id="29714" name="Text Box 18"/>
            <p:cNvSpPr txBox="1">
              <a:spLocks noChangeArrowheads="1"/>
            </p:cNvSpPr>
            <p:nvPr/>
          </p:nvSpPr>
          <p:spPr bwMode="auto">
            <a:xfrm>
              <a:off x="144" y="2736"/>
              <a:ext cx="96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sz="1400">
                <a:solidFill>
                  <a:srgbClr val="000090"/>
                </a:solidFill>
                <a:latin typeface="Arial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 sz="1400">
                <a:solidFill>
                  <a:srgbClr val="000090"/>
                </a:solidFill>
                <a:latin typeface="Arial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 sz="1400">
                <a:solidFill>
                  <a:srgbClr val="000090"/>
                </a:solidFill>
                <a:latin typeface="Arial" charset="0"/>
              </a:endParaRPr>
            </a:p>
          </p:txBody>
        </p:sp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1056" y="3358"/>
              <a:ext cx="8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Zona marginal</a:t>
              </a:r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1189" y="3502"/>
              <a:ext cx="87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Zona do manto</a:t>
              </a:r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1104" y="2686"/>
              <a:ext cx="68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Raiz dorsal</a:t>
              </a:r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691" y="2446"/>
              <a:ext cx="133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>
                  <a:solidFill>
                    <a:srgbClr val="000090"/>
                  </a:solidFill>
                  <a:latin typeface="Arial" charset="0"/>
                </a:rPr>
                <a:t>Neurônio de associação</a:t>
              </a:r>
            </a:p>
          </p:txBody>
        </p:sp>
      </p:grpSp>
      <p:sp>
        <p:nvSpPr>
          <p:cNvPr id="29698" name="Text Box 24"/>
          <p:cNvSpPr txBox="1">
            <a:spLocks noChangeArrowheads="1"/>
          </p:cNvSpPr>
          <p:nvPr/>
        </p:nvSpPr>
        <p:spPr bwMode="auto">
          <a:xfrm>
            <a:off x="457200" y="403225"/>
            <a:ext cx="8347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800" b="1" dirty="0">
                <a:solidFill>
                  <a:srgbClr val="000090"/>
                </a:solidFill>
                <a:latin typeface="Arial" charset="0"/>
              </a:rPr>
              <a:t>desenvolvimento da medula espinhal em embrião humano, a partir da placa neural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aixaDeTexto 1"/>
          <p:cNvSpPr txBox="1">
            <a:spLocks noChangeArrowheads="1"/>
          </p:cNvSpPr>
          <p:nvPr/>
        </p:nvSpPr>
        <p:spPr bwMode="auto">
          <a:xfrm>
            <a:off x="5357813" y="477838"/>
            <a:ext cx="32416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191966"/>
                </a:solidFill>
                <a:latin typeface="Arial" charset="0"/>
                <a:cs typeface="Arial" charset="0"/>
              </a:rPr>
              <a:t>Sonic hedgehog (Shh) do notocorda induz expressão </a:t>
            </a:r>
            <a:r>
              <a:rPr lang="pt-BR" b="1" i="1">
                <a:solidFill>
                  <a:srgbClr val="191966"/>
                </a:solidFill>
                <a:latin typeface="Arial" charset="0"/>
                <a:cs typeface="Arial" charset="0"/>
              </a:rPr>
              <a:t>shh</a:t>
            </a:r>
            <a:r>
              <a:rPr lang="pt-BR" b="1">
                <a:solidFill>
                  <a:srgbClr val="191966"/>
                </a:solidFill>
                <a:latin typeface="Arial" charset="0"/>
                <a:cs typeface="Arial" charset="0"/>
              </a:rPr>
              <a:t> na placa neural – definição do piso do tubo neural</a:t>
            </a:r>
          </a:p>
        </p:txBody>
      </p:sp>
      <p:pic>
        <p:nvPicPr>
          <p:cNvPr id="30722" name="Imagem 9" descr="F9780443068119-004-f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42875"/>
            <a:ext cx="466725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m 1" descr="neurulatio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57313"/>
            <a:ext cx="381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Imagem 2" descr="neurulatio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357313"/>
            <a:ext cx="4786312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CaixaDeTexto 3"/>
          <p:cNvSpPr txBox="1">
            <a:spLocks noChangeArrowheads="1"/>
          </p:cNvSpPr>
          <p:nvPr/>
        </p:nvSpPr>
        <p:spPr bwMode="auto">
          <a:xfrm>
            <a:off x="1857375" y="263898"/>
            <a:ext cx="5267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dirty="0">
                <a:latin typeface="Arial" charset="0"/>
                <a:cs typeface="Arial" charset="0"/>
              </a:rPr>
              <a:t>Integração </a:t>
            </a:r>
            <a:r>
              <a:rPr lang="pt-BR" dirty="0" err="1">
                <a:latin typeface="Arial" charset="0"/>
                <a:cs typeface="Arial" charset="0"/>
              </a:rPr>
              <a:t>Shh</a:t>
            </a:r>
            <a:r>
              <a:rPr lang="pt-BR" dirty="0">
                <a:latin typeface="Arial" charset="0"/>
                <a:cs typeface="Arial" charset="0"/>
              </a:rPr>
              <a:t> com sinalização </a:t>
            </a:r>
            <a:r>
              <a:rPr lang="pt-BR" dirty="0" err="1">
                <a:latin typeface="Arial" charset="0"/>
                <a:cs typeface="Arial" charset="0"/>
              </a:rPr>
              <a:t>Wnt</a:t>
            </a:r>
            <a:r>
              <a:rPr lang="pt-BR" dirty="0">
                <a:latin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pt-BR" dirty="0">
                <a:latin typeface="Arial" charset="0"/>
                <a:cs typeface="Arial" charset="0"/>
              </a:rPr>
              <a:t>e membros da família TGF-</a:t>
            </a:r>
            <a:r>
              <a:rPr lang="el-GR" dirty="0">
                <a:latin typeface="Arial" charset="0"/>
                <a:cs typeface="Arial" charset="0"/>
              </a:rPr>
              <a:t>β</a:t>
            </a:r>
            <a:endParaRPr lang="pt-BR" dirty="0">
              <a:latin typeface="Arial" charset="0"/>
              <a:cs typeface="Arial" charset="0"/>
            </a:endParaRPr>
          </a:p>
        </p:txBody>
      </p:sp>
      <p:sp>
        <p:nvSpPr>
          <p:cNvPr id="32772" name="CaixaDeTexto 4"/>
          <p:cNvSpPr txBox="1">
            <a:spLocks noChangeArrowheads="1"/>
          </p:cNvSpPr>
          <p:nvPr/>
        </p:nvSpPr>
        <p:spPr bwMode="auto">
          <a:xfrm>
            <a:off x="957263" y="5786438"/>
            <a:ext cx="7258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>
                <a:solidFill>
                  <a:schemeClr val="accent2"/>
                </a:solidFill>
                <a:latin typeface="Arial" charset="0"/>
                <a:cs typeface="Arial" charset="0"/>
              </a:rPr>
              <a:t>determina o destino neuronal em posições </a:t>
            </a:r>
          </a:p>
          <a:p>
            <a:pPr algn="ctr" eaLnBrk="1" hangingPunct="1"/>
            <a:r>
              <a:rPr lang="pt-BR">
                <a:solidFill>
                  <a:schemeClr val="accent2"/>
                </a:solidFill>
                <a:latin typeface="Arial" charset="0"/>
                <a:cs typeface="Arial" charset="0"/>
              </a:rPr>
              <a:t>antero-posterior e dorso-ventral da medula espinhal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3"/>
          <p:cNvSpPr txBox="1">
            <a:spLocks noChangeArrowheads="1"/>
          </p:cNvSpPr>
          <p:nvPr/>
        </p:nvSpPr>
        <p:spPr bwMode="auto">
          <a:xfrm>
            <a:off x="1580970" y="285750"/>
            <a:ext cx="58471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000090"/>
                </a:solidFill>
                <a:latin typeface="Arial" charset="0"/>
              </a:rPr>
              <a:t>diferenciação da medula espinhal: </a:t>
            </a:r>
          </a:p>
          <a:p>
            <a:pPr algn="ctr" eaLnBrk="1" hangingPunct="1"/>
            <a:r>
              <a:rPr lang="pt-BR" b="1">
                <a:solidFill>
                  <a:srgbClr val="000090"/>
                </a:solidFill>
                <a:latin typeface="Arial" charset="0"/>
              </a:rPr>
              <a:t>formação das raízes dorsais e ventrais</a:t>
            </a:r>
          </a:p>
        </p:txBody>
      </p:sp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511695" y="6172200"/>
            <a:ext cx="84803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C00000"/>
                </a:solidFill>
                <a:latin typeface="Arial" charset="0"/>
              </a:rPr>
              <a:t>e de gânglios dorsais que são derivados da crista neural </a:t>
            </a:r>
          </a:p>
        </p:txBody>
      </p:sp>
      <p:grpSp>
        <p:nvGrpSpPr>
          <p:cNvPr id="33795" name="Grupo 6"/>
          <p:cNvGrpSpPr>
            <a:grpSpLocks/>
          </p:cNvGrpSpPr>
          <p:nvPr/>
        </p:nvGrpSpPr>
        <p:grpSpPr bwMode="auto">
          <a:xfrm>
            <a:off x="142875" y="1175155"/>
            <a:ext cx="9001125" cy="4562475"/>
            <a:chOff x="142844" y="1158555"/>
            <a:chExt cx="9001188" cy="4562795"/>
          </a:xfrm>
        </p:grpSpPr>
        <p:pic>
          <p:nvPicPr>
            <p:cNvPr id="3379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32" y="1371600"/>
              <a:ext cx="8915400" cy="434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7" name="Imagem 4" descr="ganglios espinhai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1158555"/>
              <a:ext cx="3599513" cy="431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3714744" y="1999989"/>
              <a:ext cx="628654" cy="2000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353799"/>
              </p:ext>
            </p:extLst>
          </p:nvPr>
        </p:nvGraphicFramePr>
        <p:xfrm>
          <a:off x="-8969" y="-6018"/>
          <a:ext cx="4958493" cy="6820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 Editor Photo" r:id="rId3" imgW="3067478" imgH="4219048" progId="MSPhotoEd.3">
                  <p:embed/>
                </p:oleObj>
              </mc:Choice>
              <mc:Fallback>
                <p:oleObj name="Photo Editor Photo" r:id="rId3" imgW="3067478" imgH="42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969" y="-6018"/>
                        <a:ext cx="4958493" cy="682037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42587" y="279199"/>
            <a:ext cx="3744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90"/>
                </a:solidFill>
              </a:rPr>
              <a:t>c</a:t>
            </a:r>
            <a:r>
              <a:rPr lang="en-US" sz="2000" b="1" dirty="0" err="1" smtClean="0">
                <a:solidFill>
                  <a:srgbClr val="000090"/>
                </a:solidFill>
              </a:rPr>
              <a:t>élulas</a:t>
            </a:r>
            <a:r>
              <a:rPr lang="en-US" sz="2000" b="1" dirty="0" smtClean="0">
                <a:solidFill>
                  <a:srgbClr val="000090"/>
                </a:solidFill>
              </a:rPr>
              <a:t> das </a:t>
            </a:r>
            <a:r>
              <a:rPr lang="en-US" sz="2000" b="1" dirty="0" err="1" smtClean="0">
                <a:solidFill>
                  <a:srgbClr val="000090"/>
                </a:solidFill>
              </a:rPr>
              <a:t>cristas</a:t>
            </a:r>
            <a:r>
              <a:rPr lang="en-US" sz="2000" b="1" dirty="0" smtClean="0">
                <a:solidFill>
                  <a:srgbClr val="000090"/>
                </a:solidFill>
              </a:rPr>
              <a:t> da </a:t>
            </a:r>
            <a:r>
              <a:rPr lang="en-US" sz="2000" b="1" dirty="0" err="1" smtClean="0">
                <a:solidFill>
                  <a:srgbClr val="000090"/>
                </a:solidFill>
              </a:rPr>
              <a:t>placa</a:t>
            </a:r>
            <a:r>
              <a:rPr lang="en-US" sz="2000" b="1" dirty="0" smtClean="0">
                <a:solidFill>
                  <a:srgbClr val="000090"/>
                </a:solidFill>
              </a:rPr>
              <a:t> neural </a:t>
            </a:r>
            <a:r>
              <a:rPr lang="en-US" sz="2000" b="1" dirty="0" err="1" smtClean="0">
                <a:solidFill>
                  <a:srgbClr val="000090"/>
                </a:solidFill>
              </a:rPr>
              <a:t>em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fechamento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passam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por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transição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epitelial-mesenquimal</a:t>
            </a:r>
            <a:r>
              <a:rPr lang="en-US" sz="2000" b="1" dirty="0" smtClean="0">
                <a:solidFill>
                  <a:srgbClr val="000090"/>
                </a:solidFill>
              </a:rPr>
              <a:t> e </a:t>
            </a:r>
            <a:r>
              <a:rPr lang="en-US" sz="2000" b="1" dirty="0" err="1" smtClean="0">
                <a:solidFill>
                  <a:srgbClr val="000090"/>
                </a:solidFill>
              </a:rPr>
              <a:t>iniciam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processo</a:t>
            </a:r>
            <a:r>
              <a:rPr lang="en-US" sz="2000" b="1" dirty="0" smtClean="0">
                <a:solidFill>
                  <a:srgbClr val="000090"/>
                </a:solidFill>
              </a:rPr>
              <a:t> de </a:t>
            </a:r>
            <a:r>
              <a:rPr lang="en-US" sz="2000" b="1" dirty="0" err="1" smtClean="0">
                <a:solidFill>
                  <a:srgbClr val="000090"/>
                </a:solidFill>
              </a:rPr>
              <a:t>migração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72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gallus-neu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888"/>
            <a:ext cx="6400800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430506" y="383232"/>
            <a:ext cx="8274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90"/>
                </a:solidFill>
                <a:latin typeface="Arial" charset="0"/>
              </a:rPr>
              <a:t>rotas de migração de células da crista </a:t>
            </a:r>
            <a:r>
              <a:rPr lang="pt-BR" b="1" dirty="0" smtClean="0">
                <a:solidFill>
                  <a:srgbClr val="000090"/>
                </a:solidFill>
                <a:latin typeface="Arial" charset="0"/>
              </a:rPr>
              <a:t>neural do tronco</a:t>
            </a:r>
            <a:endParaRPr lang="pt-BR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6400800" y="1744663"/>
            <a:ext cx="2743200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200">
                <a:solidFill>
                  <a:schemeClr val="accent2"/>
                </a:solidFill>
                <a:latin typeface="Arial" charset="0"/>
              </a:rPr>
              <a:t>1</a:t>
            </a:r>
            <a:r>
              <a:rPr lang="pt-BR" sz="2200" baseline="3000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pt-BR" sz="2200">
                <a:solidFill>
                  <a:schemeClr val="accent2"/>
                </a:solidFill>
                <a:latin typeface="Arial" charset="0"/>
              </a:rPr>
              <a:t> rota central (através dos somitos), </a:t>
            </a:r>
          </a:p>
          <a:p>
            <a:pPr eaLnBrk="1" hangingPunct="1"/>
            <a:r>
              <a:rPr lang="pt-BR" sz="220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pt-BR" sz="2200" baseline="3000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pt-BR" sz="2200">
                <a:solidFill>
                  <a:schemeClr val="accent2"/>
                </a:solidFill>
                <a:latin typeface="Arial" charset="0"/>
              </a:rPr>
              <a:t> rota dorsolateral </a:t>
            </a:r>
          </a:p>
          <a:p>
            <a:pPr eaLnBrk="1" hangingPunct="1"/>
            <a:endParaRPr lang="pt-BR" sz="2200">
              <a:solidFill>
                <a:schemeClr val="accent2"/>
              </a:solidFill>
              <a:latin typeface="Arial" charset="0"/>
            </a:endParaRPr>
          </a:p>
          <a:p>
            <a:pPr eaLnBrk="1" hangingPunct="1"/>
            <a:endParaRPr lang="pt-BR" sz="2200">
              <a:solidFill>
                <a:schemeClr val="accent2"/>
              </a:solidFill>
              <a:latin typeface="Arial" charset="0"/>
            </a:endParaRPr>
          </a:p>
          <a:p>
            <a:pPr eaLnBrk="1" hangingPunct="1"/>
            <a:endParaRPr lang="pt-BR" sz="2200">
              <a:solidFill>
                <a:schemeClr val="accent2"/>
              </a:solidFill>
              <a:latin typeface="Arial" charset="0"/>
            </a:endParaRPr>
          </a:p>
          <a:p>
            <a:pPr eaLnBrk="1" hangingPunct="1"/>
            <a:r>
              <a:rPr lang="pt-BR" sz="2200">
                <a:solidFill>
                  <a:schemeClr val="accent2"/>
                </a:solidFill>
                <a:latin typeface="Arial" charset="0"/>
              </a:rPr>
              <a:t>Fatores da matriz extracelular limitam rotas de migração (apenas através da parte anterior dos somitos)</a:t>
            </a:r>
          </a:p>
        </p:txBody>
      </p:sp>
      <p:sp>
        <p:nvSpPr>
          <p:cNvPr id="35844" name="AutoShape 5"/>
          <p:cNvSpPr>
            <a:spLocks/>
          </p:cNvSpPr>
          <p:nvPr/>
        </p:nvSpPr>
        <p:spPr bwMode="auto">
          <a:xfrm>
            <a:off x="827088" y="3141663"/>
            <a:ext cx="73025" cy="1079500"/>
          </a:xfrm>
          <a:prstGeom prst="leftBracket">
            <a:avLst>
              <a:gd name="adj" fmla="val 12318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34938" y="3568700"/>
            <a:ext cx="765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>
                <a:latin typeface="Arial" charset="0"/>
              </a:rPr>
              <a:t>somito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33400"/>
            <a:ext cx="66484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27013" y="242888"/>
            <a:ext cx="871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chemeClr val="bg1"/>
                </a:solidFill>
                <a:latin typeface="Garamond" charset="0"/>
              </a:rPr>
              <a:t>ROTAS DE MIGRAÇÃO DAS CÉLULAS DA CRISTA NEURAL</a:t>
            </a: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762000" y="152400"/>
            <a:ext cx="8103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90"/>
                </a:solidFill>
                <a:latin typeface="Arial" charset="0"/>
              </a:rPr>
              <a:t>rota de migração de células da crista </a:t>
            </a:r>
            <a:r>
              <a:rPr lang="pt-BR" b="1" dirty="0" smtClean="0">
                <a:solidFill>
                  <a:srgbClr val="000090"/>
                </a:solidFill>
                <a:latin typeface="Arial" charset="0"/>
              </a:rPr>
              <a:t>neural do tronco</a:t>
            </a:r>
            <a:endParaRPr lang="pt-BR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6715125" y="1447800"/>
            <a:ext cx="2209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matriz extracelular dos somitos determina rota de migração de precursores neuronais dos gânglios dorsais</a:t>
            </a:r>
          </a:p>
          <a:p>
            <a:pPr algn="ctr" eaLnBrk="1" hangingPunct="1"/>
            <a:endParaRPr lang="pt-BR" sz="2000" b="1">
              <a:solidFill>
                <a:schemeClr val="accent2"/>
              </a:solidFill>
              <a:latin typeface="Arial" charset="0"/>
            </a:endParaRPr>
          </a:p>
          <a:p>
            <a:pPr algn="ctr"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e das células da medula adrenal </a:t>
            </a:r>
          </a:p>
          <a:p>
            <a:pPr algn="ctr"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(produzem norepinefrina e epinefrina resp.)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m 1" descr="F9780443068119-004-f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0125"/>
            <a:ext cx="7000875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CaixaDeTexto 2"/>
          <p:cNvSpPr txBox="1">
            <a:spLocks noChangeArrowheads="1"/>
          </p:cNvSpPr>
          <p:nvPr/>
        </p:nvSpPr>
        <p:spPr bwMode="auto">
          <a:xfrm>
            <a:off x="571500" y="98425"/>
            <a:ext cx="7786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>
                <a:solidFill>
                  <a:srgbClr val="2D2DB9"/>
                </a:solidFill>
                <a:latin typeface="Arial" charset="0"/>
                <a:cs typeface="Arial" charset="0"/>
              </a:rPr>
              <a:t>formação dos gânglios dorsais segmentares e da cadeia ganglionar do simpático a partir da crista neural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1102" y="244203"/>
            <a:ext cx="218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Linha</a:t>
            </a:r>
            <a:r>
              <a:rPr lang="en-US" sz="2400" b="1" dirty="0" smtClean="0">
                <a:solidFill>
                  <a:srgbClr val="000090"/>
                </a:solidFill>
              </a:rPr>
              <a:t> do tempo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657" y="976807"/>
            <a:ext cx="8726791" cy="487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/>
              <a:t>Dias 19-26: </a:t>
            </a:r>
            <a:r>
              <a:rPr lang="en-US" sz="2200" dirty="0" err="1" smtClean="0"/>
              <a:t>neurula</a:t>
            </a:r>
            <a:r>
              <a:rPr lang="en-US" sz="2200" dirty="0" err="1" smtClean="0"/>
              <a:t>ção</a:t>
            </a:r>
            <a:r>
              <a:rPr lang="en-US" sz="2200" dirty="0" smtClean="0"/>
              <a:t> e </a:t>
            </a:r>
            <a:r>
              <a:rPr lang="en-US" sz="2200" dirty="0" err="1" smtClean="0"/>
              <a:t>fechamento</a:t>
            </a:r>
            <a:r>
              <a:rPr lang="en-US" sz="2200" dirty="0" smtClean="0"/>
              <a:t> do </a:t>
            </a:r>
            <a:r>
              <a:rPr lang="en-US" sz="2200" dirty="0" err="1" smtClean="0"/>
              <a:t>tubo</a:t>
            </a:r>
            <a:r>
              <a:rPr lang="en-US" sz="2200" dirty="0" smtClean="0"/>
              <a:t> neural</a:t>
            </a:r>
          </a:p>
          <a:p>
            <a:pPr>
              <a:spcAft>
                <a:spcPts val="600"/>
              </a:spcAft>
            </a:pPr>
            <a:r>
              <a:rPr lang="en-US" sz="2200" b="1" dirty="0" smtClean="0"/>
              <a:t>Dias 28-33: </a:t>
            </a:r>
            <a:r>
              <a:rPr lang="en-US" sz="2200" dirty="0" err="1" smtClean="0"/>
              <a:t>medula</a:t>
            </a:r>
            <a:r>
              <a:rPr lang="en-US" sz="2200" dirty="0" smtClean="0"/>
              <a:t> </a:t>
            </a:r>
            <a:r>
              <a:rPr lang="en-US" sz="2200" dirty="0" err="1" smtClean="0"/>
              <a:t>espinhal</a:t>
            </a:r>
            <a:r>
              <a:rPr lang="en-US" sz="2200" dirty="0" smtClean="0"/>
              <a:t>: </a:t>
            </a:r>
            <a:r>
              <a:rPr lang="en-US" sz="2200" dirty="0" err="1" smtClean="0"/>
              <a:t>neurônios</a:t>
            </a:r>
            <a:r>
              <a:rPr lang="en-US" sz="2200" dirty="0" smtClean="0"/>
              <a:t> </a:t>
            </a:r>
            <a:r>
              <a:rPr lang="en-US" sz="2200" dirty="0" err="1" smtClean="0"/>
              <a:t>motores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colunoa</a:t>
            </a:r>
            <a:r>
              <a:rPr lang="en-US" sz="2200" dirty="0" smtClean="0"/>
              <a:t> ventral do </a:t>
            </a:r>
            <a:r>
              <a:rPr lang="en-US" sz="2200" dirty="0" err="1" smtClean="0"/>
              <a:t>tubo</a:t>
            </a:r>
            <a:r>
              <a:rPr lang="en-US" sz="2200" dirty="0" smtClean="0"/>
              <a:t> neural; </a:t>
            </a:r>
            <a:r>
              <a:rPr lang="en-US" sz="2200" dirty="0" err="1" smtClean="0"/>
              <a:t>gânglios</a:t>
            </a:r>
            <a:r>
              <a:rPr lang="en-US" sz="2200" dirty="0" smtClean="0"/>
              <a:t> </a:t>
            </a:r>
            <a:r>
              <a:rPr lang="en-US" sz="2200" dirty="0" err="1" smtClean="0"/>
              <a:t>dorsais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raiz</a:t>
            </a:r>
            <a:r>
              <a:rPr lang="en-US" sz="2200" dirty="0" smtClean="0"/>
              <a:t> dorsal do </a:t>
            </a:r>
            <a:r>
              <a:rPr lang="en-US" sz="2200" dirty="0" err="1" smtClean="0"/>
              <a:t>tubo</a:t>
            </a:r>
            <a:r>
              <a:rPr lang="en-US" sz="2200" dirty="0" smtClean="0"/>
              <a:t> neural; </a:t>
            </a:r>
            <a:r>
              <a:rPr lang="en-US" sz="2200" dirty="0" err="1" smtClean="0"/>
              <a:t>gânglios</a:t>
            </a:r>
            <a:r>
              <a:rPr lang="en-US" sz="2200" dirty="0" smtClean="0"/>
              <a:t> </a:t>
            </a:r>
            <a:r>
              <a:rPr lang="en-US" sz="2200" dirty="0" err="1" smtClean="0"/>
              <a:t>dorsais</a:t>
            </a:r>
            <a:r>
              <a:rPr lang="en-US" sz="2200" dirty="0" smtClean="0"/>
              <a:t> e </a:t>
            </a:r>
            <a:r>
              <a:rPr lang="en-US" sz="2200" dirty="0" err="1" smtClean="0"/>
              <a:t>simpáticos</a:t>
            </a:r>
            <a:r>
              <a:rPr lang="en-US" sz="2200" dirty="0" smtClean="0"/>
              <a:t> </a:t>
            </a:r>
            <a:r>
              <a:rPr lang="en-US" sz="2200" dirty="0" err="1" smtClean="0"/>
              <a:t>começam</a:t>
            </a:r>
            <a:r>
              <a:rPr lang="en-US" sz="2200" dirty="0" smtClean="0"/>
              <a:t> </a:t>
            </a:r>
            <a:r>
              <a:rPr lang="en-US" sz="2200" dirty="0" err="1" smtClean="0"/>
              <a:t>aparecer</a:t>
            </a:r>
            <a:endParaRPr lang="en-US" sz="2200" dirty="0" smtClean="0"/>
          </a:p>
          <a:p>
            <a:pPr>
              <a:spcAft>
                <a:spcPts val="600"/>
              </a:spcAft>
            </a:pPr>
            <a:r>
              <a:rPr lang="en-US" sz="2200" b="1" dirty="0" err="1" smtClean="0"/>
              <a:t>Semanas</a:t>
            </a:r>
            <a:r>
              <a:rPr lang="en-US" sz="2200" b="1" dirty="0" smtClean="0"/>
              <a:t> 4-8: </a:t>
            </a:r>
            <a:r>
              <a:rPr lang="en-US" sz="2200" dirty="0" err="1" smtClean="0"/>
              <a:t>flex</a:t>
            </a:r>
            <a:r>
              <a:rPr lang="en-US" sz="2200" dirty="0" err="1" smtClean="0"/>
              <a:t>ões</a:t>
            </a:r>
            <a:r>
              <a:rPr lang="en-US" sz="2200" dirty="0" smtClean="0"/>
              <a:t> </a:t>
            </a:r>
            <a:r>
              <a:rPr lang="en-US" sz="2200" dirty="0" err="1" smtClean="0"/>
              <a:t>encefálicas</a:t>
            </a:r>
            <a:r>
              <a:rPr lang="en-US" sz="2200" dirty="0" smtClean="0"/>
              <a:t>; no </a:t>
            </a:r>
            <a:r>
              <a:rPr lang="en-US" sz="2200" dirty="0" err="1" smtClean="0"/>
              <a:t>diencéfalo</a:t>
            </a:r>
            <a:r>
              <a:rPr lang="en-US" sz="2200" dirty="0"/>
              <a:t> </a:t>
            </a:r>
            <a:r>
              <a:rPr lang="en-US" sz="2200" dirty="0" err="1" smtClean="0"/>
              <a:t>formam</a:t>
            </a:r>
            <a:r>
              <a:rPr lang="en-US" sz="2200" dirty="0" smtClean="0"/>
              <a:t>-se  </a:t>
            </a:r>
            <a:r>
              <a:rPr lang="en-US" sz="2200" dirty="0" err="1" smtClean="0"/>
              <a:t>vesícula</a:t>
            </a:r>
            <a:r>
              <a:rPr lang="en-US" sz="2200" dirty="0" smtClean="0"/>
              <a:t> </a:t>
            </a:r>
            <a:r>
              <a:rPr lang="en-US" sz="2200" dirty="0" err="1" smtClean="0"/>
              <a:t>óptica</a:t>
            </a:r>
            <a:r>
              <a:rPr lang="en-US" sz="2200" dirty="0"/>
              <a:t> </a:t>
            </a:r>
            <a:r>
              <a:rPr lang="en-US" sz="2200" dirty="0" smtClean="0"/>
              <a:t>e </a:t>
            </a:r>
            <a:r>
              <a:rPr lang="en-US" sz="2200" dirty="0" err="1" smtClean="0"/>
              <a:t>infundíblo</a:t>
            </a:r>
            <a:r>
              <a:rPr lang="en-US" sz="2200" dirty="0" smtClean="0"/>
              <a:t>; no </a:t>
            </a:r>
            <a:r>
              <a:rPr lang="en-US" sz="2200" dirty="0" err="1" smtClean="0"/>
              <a:t>tronco</a:t>
            </a:r>
            <a:r>
              <a:rPr lang="en-US" sz="2200" dirty="0" smtClean="0"/>
              <a:t> </a:t>
            </a:r>
            <a:r>
              <a:rPr lang="en-US" sz="2200" dirty="0" err="1" smtClean="0"/>
              <a:t>verebral</a:t>
            </a:r>
            <a:r>
              <a:rPr lang="en-US" sz="2200" dirty="0" smtClean="0"/>
              <a:t> </a:t>
            </a:r>
            <a:r>
              <a:rPr lang="en-US" sz="2200" dirty="0" err="1" smtClean="0"/>
              <a:t>aparece</a:t>
            </a:r>
            <a:r>
              <a:rPr lang="en-US" sz="2200" dirty="0" smtClean="0"/>
              <a:t> o </a:t>
            </a:r>
            <a:r>
              <a:rPr lang="en-US" sz="2200" dirty="0" err="1" smtClean="0"/>
              <a:t>primórdio</a:t>
            </a:r>
            <a:r>
              <a:rPr lang="en-US" sz="2200" dirty="0" smtClean="0"/>
              <a:t> </a:t>
            </a:r>
            <a:r>
              <a:rPr lang="en-US" sz="2200" dirty="0" err="1" smtClean="0"/>
              <a:t>cerebelar</a:t>
            </a:r>
            <a:r>
              <a:rPr lang="en-US" sz="2200" dirty="0" smtClean="0"/>
              <a:t> e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núcleos</a:t>
            </a:r>
            <a:r>
              <a:rPr lang="en-US" sz="2200" dirty="0" smtClean="0"/>
              <a:t> da base do </a:t>
            </a:r>
            <a:r>
              <a:rPr lang="en-US" sz="2200" dirty="0" err="1" smtClean="0"/>
              <a:t>tronco</a:t>
            </a:r>
            <a:r>
              <a:rPr lang="en-US" sz="2200" dirty="0" smtClean="0"/>
              <a:t>, </a:t>
            </a:r>
            <a:r>
              <a:rPr lang="en-US" sz="2200" dirty="0" err="1" smtClean="0"/>
              <a:t>seguido</a:t>
            </a:r>
            <a:r>
              <a:rPr lang="en-US" sz="2200" dirty="0" smtClean="0"/>
              <a:t> da </a:t>
            </a:r>
            <a:r>
              <a:rPr lang="en-US" sz="2200" dirty="0" err="1" smtClean="0"/>
              <a:t>formação</a:t>
            </a:r>
            <a:r>
              <a:rPr lang="en-US" sz="2200" dirty="0" smtClean="0"/>
              <a:t> dos </a:t>
            </a:r>
            <a:r>
              <a:rPr lang="en-US" sz="2200" dirty="0" err="1" smtClean="0"/>
              <a:t>núcleos</a:t>
            </a:r>
            <a:r>
              <a:rPr lang="en-US" sz="2200" dirty="0" smtClean="0"/>
              <a:t> </a:t>
            </a:r>
            <a:r>
              <a:rPr lang="en-US" sz="2200" dirty="0" err="1" smtClean="0"/>
              <a:t>pontinos</a:t>
            </a:r>
            <a:endParaRPr lang="en-US" sz="2200" dirty="0" smtClean="0"/>
          </a:p>
          <a:p>
            <a:pPr>
              <a:spcAft>
                <a:spcPts val="600"/>
              </a:spcAft>
            </a:pPr>
            <a:r>
              <a:rPr lang="en-US" sz="2200" b="1" dirty="0" err="1" smtClean="0"/>
              <a:t>Semanas</a:t>
            </a:r>
            <a:r>
              <a:rPr lang="en-US" sz="2200" b="1" dirty="0" smtClean="0"/>
              <a:t> 8-10: </a:t>
            </a:r>
            <a:r>
              <a:rPr lang="en-US" sz="2200" dirty="0" smtClean="0"/>
              <a:t>no </a:t>
            </a:r>
            <a:r>
              <a:rPr lang="en-US" sz="2200" dirty="0" err="1" smtClean="0"/>
              <a:t>diencéfalo</a:t>
            </a:r>
            <a:r>
              <a:rPr lang="en-US" sz="2200" dirty="0" smtClean="0"/>
              <a:t> </a:t>
            </a:r>
            <a:r>
              <a:rPr lang="en-US" sz="2200" dirty="0" smtClean="0"/>
              <a:t>e </a:t>
            </a:r>
            <a:r>
              <a:rPr lang="en-US" sz="2200" dirty="0" err="1" smtClean="0"/>
              <a:t>aparecem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núcleos</a:t>
            </a:r>
            <a:r>
              <a:rPr lang="en-US" sz="2200" dirty="0" smtClean="0"/>
              <a:t> do </a:t>
            </a:r>
            <a:r>
              <a:rPr lang="en-US" sz="2200" dirty="0" err="1" smtClean="0"/>
              <a:t>tálamo</a:t>
            </a:r>
            <a:r>
              <a:rPr lang="en-US" sz="2200" dirty="0" smtClean="0"/>
              <a:t> e </a:t>
            </a:r>
            <a:r>
              <a:rPr lang="en-US" sz="2200" dirty="0" err="1" smtClean="0"/>
              <a:t>hipotálamo</a:t>
            </a:r>
            <a:r>
              <a:rPr lang="en-US" sz="2200" dirty="0" smtClean="0"/>
              <a:t> e </a:t>
            </a:r>
            <a:r>
              <a:rPr lang="en-US" sz="2200" dirty="0" err="1" smtClean="0"/>
              <a:t>fus</a:t>
            </a:r>
            <a:r>
              <a:rPr lang="en-US" sz="2200" dirty="0" err="1" smtClean="0"/>
              <a:t>ão</a:t>
            </a:r>
            <a:r>
              <a:rPr lang="en-US" sz="2200" dirty="0" smtClean="0"/>
              <a:t> da </a:t>
            </a:r>
            <a:r>
              <a:rPr lang="en-US" sz="2200" dirty="0" err="1" smtClean="0"/>
              <a:t>bolsa</a:t>
            </a:r>
            <a:r>
              <a:rPr lang="en-US" sz="2200" dirty="0" smtClean="0"/>
              <a:t> de </a:t>
            </a:r>
            <a:r>
              <a:rPr lang="en-US" sz="2200" dirty="0" err="1" smtClean="0"/>
              <a:t>Rathke</a:t>
            </a:r>
            <a:r>
              <a:rPr lang="en-US" sz="2200" dirty="0" smtClean="0"/>
              <a:t> com o </a:t>
            </a:r>
            <a:r>
              <a:rPr lang="en-US" sz="2200" dirty="0" err="1" smtClean="0"/>
              <a:t>infundíbulo</a:t>
            </a:r>
            <a:r>
              <a:rPr lang="en-US" sz="2200" dirty="0" smtClean="0"/>
              <a:t>; </a:t>
            </a:r>
            <a:r>
              <a:rPr lang="en-US" sz="2200" dirty="0" err="1" smtClean="0"/>
              <a:t>diferenciação</a:t>
            </a:r>
            <a:r>
              <a:rPr lang="en-US" sz="2200" dirty="0" smtClean="0"/>
              <a:t> do </a:t>
            </a:r>
            <a:r>
              <a:rPr lang="en-US" sz="2200" dirty="0" err="1" smtClean="0"/>
              <a:t>nervo</a:t>
            </a:r>
            <a:r>
              <a:rPr lang="en-US" sz="2200" dirty="0" smtClean="0"/>
              <a:t> </a:t>
            </a:r>
            <a:r>
              <a:rPr lang="en-US" sz="2200" dirty="0" err="1" smtClean="0"/>
              <a:t>olfatório</a:t>
            </a:r>
            <a:r>
              <a:rPr lang="en-US" sz="2200" dirty="0" smtClean="0"/>
              <a:t> e </a:t>
            </a:r>
            <a:r>
              <a:rPr lang="en-US" sz="2200" dirty="0" err="1" smtClean="0"/>
              <a:t>conexão</a:t>
            </a:r>
            <a:r>
              <a:rPr lang="en-US" sz="2200" dirty="0" smtClean="0"/>
              <a:t> com </a:t>
            </a:r>
            <a:r>
              <a:rPr lang="en-US" sz="2200" dirty="0" err="1" smtClean="0"/>
              <a:t>bulbo</a:t>
            </a:r>
            <a:r>
              <a:rPr lang="en-US" sz="2200" dirty="0" smtClean="0"/>
              <a:t> </a:t>
            </a:r>
            <a:r>
              <a:rPr lang="en-US" sz="2200" dirty="0" err="1" smtClean="0"/>
              <a:t>olfató</a:t>
            </a:r>
            <a:r>
              <a:rPr lang="en-US" sz="2200" dirty="0" err="1" smtClean="0"/>
              <a:t>rio</a:t>
            </a:r>
            <a:endParaRPr lang="en-US" sz="2200" dirty="0" smtClean="0"/>
          </a:p>
          <a:p>
            <a:pPr>
              <a:spcAft>
                <a:spcPts val="600"/>
              </a:spcAft>
            </a:pPr>
            <a:r>
              <a:rPr lang="en-US" sz="2200" b="1" dirty="0" err="1" smtClean="0"/>
              <a:t>Semanas</a:t>
            </a:r>
            <a:r>
              <a:rPr lang="en-US" sz="2200" b="1" dirty="0" smtClean="0"/>
              <a:t> 10-20: </a:t>
            </a:r>
            <a:r>
              <a:rPr lang="en-US" sz="2200" dirty="0" err="1" smtClean="0"/>
              <a:t>diferenciação</a:t>
            </a:r>
            <a:r>
              <a:rPr lang="en-US" sz="2200" dirty="0" smtClean="0"/>
              <a:t> das </a:t>
            </a:r>
            <a:r>
              <a:rPr lang="en-US" sz="2200" dirty="0" err="1" smtClean="0"/>
              <a:t>fissuras</a:t>
            </a:r>
            <a:r>
              <a:rPr lang="en-US" sz="2200" dirty="0" smtClean="0"/>
              <a:t> e </a:t>
            </a:r>
            <a:r>
              <a:rPr lang="en-US" sz="2200" dirty="0" err="1" smtClean="0"/>
              <a:t>folhas</a:t>
            </a:r>
            <a:r>
              <a:rPr lang="en-US" sz="2200" dirty="0" smtClean="0"/>
              <a:t> do </a:t>
            </a:r>
            <a:r>
              <a:rPr lang="en-US" sz="2200" dirty="0" err="1" smtClean="0"/>
              <a:t>cerebelo</a:t>
            </a:r>
            <a:endParaRPr lang="en-US" sz="2200" dirty="0" smtClean="0"/>
          </a:p>
          <a:p>
            <a:pPr>
              <a:spcAft>
                <a:spcPts val="600"/>
              </a:spcAft>
            </a:pPr>
            <a:r>
              <a:rPr lang="en-US" sz="2200" b="1" dirty="0" err="1" smtClean="0"/>
              <a:t>Meses</a:t>
            </a:r>
            <a:r>
              <a:rPr lang="en-US" sz="2200" b="1" dirty="0" smtClean="0"/>
              <a:t> 4-9: </a:t>
            </a:r>
            <a:r>
              <a:rPr lang="en-US" sz="2200" dirty="0" err="1" smtClean="0"/>
              <a:t>desenvolvimento</a:t>
            </a:r>
            <a:r>
              <a:rPr lang="en-US" sz="2200" dirty="0" smtClean="0"/>
              <a:t> dos lobos </a:t>
            </a:r>
            <a:r>
              <a:rPr lang="en-US" sz="2200" dirty="0" err="1" smtClean="0"/>
              <a:t>cerebrais</a:t>
            </a:r>
            <a:r>
              <a:rPr lang="en-US" sz="2200" dirty="0" smtClean="0"/>
              <a:t> </a:t>
            </a:r>
            <a:r>
              <a:rPr lang="en-US" sz="2200" dirty="0" err="1" smtClean="0"/>
              <a:t>eaprofundamento</a:t>
            </a:r>
            <a:r>
              <a:rPr lang="en-US" sz="2200" dirty="0" smtClean="0"/>
              <a:t> dos </a:t>
            </a:r>
            <a:r>
              <a:rPr lang="en-US" sz="2200" dirty="0" err="1" smtClean="0"/>
              <a:t>sulcos</a:t>
            </a:r>
            <a:r>
              <a:rPr lang="en-US" sz="2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72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m 1" descr="F9780443068119-004-f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53086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CaixaDeTexto 2"/>
          <p:cNvSpPr txBox="1">
            <a:spLocks noChangeArrowheads="1"/>
          </p:cNvSpPr>
          <p:nvPr/>
        </p:nvSpPr>
        <p:spPr bwMode="auto">
          <a:xfrm>
            <a:off x="5929313" y="2036763"/>
            <a:ext cx="292893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>
                <a:solidFill>
                  <a:srgbClr val="2D2DB9"/>
                </a:solidFill>
                <a:latin typeface="Arial" charset="0"/>
                <a:cs typeface="Arial" charset="0"/>
              </a:rPr>
              <a:t>Neurulação e formação de segmentos  ocorrem em paralelo no ectoderma e no mesoderma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7" y="1114965"/>
            <a:ext cx="89154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877" y="179083"/>
            <a:ext cx="823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0"/>
                </a:solidFill>
              </a:rPr>
              <a:t>Fases</a:t>
            </a:r>
            <a:r>
              <a:rPr lang="en-US" sz="2400" b="1" dirty="0" smtClean="0">
                <a:solidFill>
                  <a:srgbClr val="000090"/>
                </a:solidFill>
              </a:rPr>
              <a:t> de </a:t>
            </a:r>
            <a:r>
              <a:rPr lang="en-US" sz="2400" b="1" dirty="0" err="1" smtClean="0">
                <a:solidFill>
                  <a:srgbClr val="000090"/>
                </a:solidFill>
              </a:rPr>
              <a:t>susceptibilidade</a:t>
            </a:r>
            <a:r>
              <a:rPr lang="en-US" sz="2400" b="1" dirty="0" smtClean="0">
                <a:solidFill>
                  <a:srgbClr val="000090"/>
                </a:solidFill>
              </a:rPr>
              <a:t> do </a:t>
            </a:r>
            <a:r>
              <a:rPr lang="en-US" sz="2400" b="1" dirty="0" err="1">
                <a:solidFill>
                  <a:srgbClr val="000090"/>
                </a:solidFill>
              </a:rPr>
              <a:t>s</a:t>
            </a:r>
            <a:r>
              <a:rPr lang="en-US" sz="2400" b="1" dirty="0" err="1" smtClean="0">
                <a:solidFill>
                  <a:srgbClr val="000090"/>
                </a:solidFill>
              </a:rPr>
              <a:t>istema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</a:rPr>
              <a:t>nervoso</a:t>
            </a:r>
            <a:r>
              <a:rPr lang="en-US" sz="2400" b="1" dirty="0" smtClean="0">
                <a:solidFill>
                  <a:srgbClr val="000090"/>
                </a:solidFill>
              </a:rPr>
              <a:t> central a </a:t>
            </a:r>
            <a:r>
              <a:rPr lang="en-US" sz="2400" b="1" dirty="0" err="1" smtClean="0">
                <a:solidFill>
                  <a:srgbClr val="000090"/>
                </a:solidFill>
              </a:rPr>
              <a:t>terat</a:t>
            </a:r>
            <a:r>
              <a:rPr lang="en-US" sz="2400" b="1" dirty="0" err="1" smtClean="0">
                <a:solidFill>
                  <a:srgbClr val="000090"/>
                </a:solidFill>
              </a:rPr>
              <a:t>ôgenos</a:t>
            </a:r>
            <a:r>
              <a:rPr lang="en-US" sz="2400" b="1" dirty="0" smtClean="0">
                <a:solidFill>
                  <a:srgbClr val="000090"/>
                </a:solidFill>
              </a:rPr>
              <a:t> e </a:t>
            </a:r>
            <a:r>
              <a:rPr lang="en-US" sz="2400" b="1" dirty="0" err="1" smtClean="0">
                <a:solidFill>
                  <a:srgbClr val="000090"/>
                </a:solidFill>
              </a:rPr>
              <a:t>malformações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</a:rPr>
              <a:t>congênitas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87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2"/>
          <p:cNvGraphicFramePr>
            <a:graphicFrameLocks noChangeAspect="1"/>
          </p:cNvGraphicFramePr>
          <p:nvPr/>
        </p:nvGraphicFramePr>
        <p:xfrm>
          <a:off x="357188" y="1033463"/>
          <a:ext cx="4572000" cy="605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3" imgW="9038095" imgH="11971429" progId="MSPhotoEd.3">
                  <p:embed/>
                </p:oleObj>
              </mc:Choice>
              <mc:Fallback>
                <p:oleObj name="Photo Editor Photo" r:id="rId3" imgW="9038095" imgH="119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033463"/>
                        <a:ext cx="4572000" cy="605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33363" y="71438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 err="1">
                <a:solidFill>
                  <a:srgbClr val="000090"/>
                </a:solidFill>
                <a:latin typeface="Arial" charset="0"/>
              </a:rPr>
              <a:t>neurulação</a:t>
            </a:r>
            <a:r>
              <a:rPr lang="pt-BR" b="1" dirty="0">
                <a:solidFill>
                  <a:srgbClr val="000090"/>
                </a:solidFill>
                <a:latin typeface="Arial" charset="0"/>
              </a:rPr>
              <a:t>: formação do tubo neural </a:t>
            </a:r>
            <a:r>
              <a:rPr lang="pt-BR" b="1" dirty="0" smtClean="0">
                <a:solidFill>
                  <a:srgbClr val="000090"/>
                </a:solidFill>
                <a:latin typeface="Arial" charset="0"/>
              </a:rPr>
              <a:t>alinhado com mesoderma </a:t>
            </a:r>
            <a:r>
              <a:rPr lang="pt-BR" b="1" dirty="0" err="1" smtClean="0">
                <a:solidFill>
                  <a:srgbClr val="000090"/>
                </a:solidFill>
                <a:latin typeface="Arial" charset="0"/>
              </a:rPr>
              <a:t>pré-cordal</a:t>
            </a:r>
            <a:r>
              <a:rPr lang="pt-BR" b="1" dirty="0" smtClean="0">
                <a:solidFill>
                  <a:srgbClr val="000090"/>
                </a:solidFill>
                <a:latin typeface="Arial" charset="0"/>
              </a:rPr>
              <a:t> e </a:t>
            </a:r>
            <a:r>
              <a:rPr lang="pt-BR" b="1" dirty="0" err="1" smtClean="0">
                <a:solidFill>
                  <a:srgbClr val="000090"/>
                </a:solidFill>
                <a:latin typeface="Arial" charset="0"/>
              </a:rPr>
              <a:t>notocorda</a:t>
            </a:r>
            <a:endParaRPr lang="pt-BR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5029200" y="1144588"/>
            <a:ext cx="4038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000">
                <a:solidFill>
                  <a:srgbClr val="C00000"/>
                </a:solidFill>
                <a:latin typeface="Arial" charset="0"/>
              </a:rPr>
              <a:t>Células da placa neural – cubóides (distinção da futura epiderme)</a:t>
            </a:r>
          </a:p>
          <a:p>
            <a:pPr eaLnBrk="1" hangingPunct="1">
              <a:spcBef>
                <a:spcPct val="50000"/>
              </a:spcBef>
            </a:pPr>
            <a:r>
              <a:rPr lang="pt-BR" sz="2000">
                <a:solidFill>
                  <a:srgbClr val="C00000"/>
                </a:solidFill>
                <a:latin typeface="Arial" charset="0"/>
              </a:rPr>
              <a:t>Pregas neurais – elevação</a:t>
            </a:r>
          </a:p>
          <a:p>
            <a:pPr eaLnBrk="1" hangingPunct="1">
              <a:spcBef>
                <a:spcPct val="50000"/>
              </a:spcBef>
            </a:pPr>
            <a:r>
              <a:rPr lang="pt-BR" sz="2000">
                <a:solidFill>
                  <a:srgbClr val="C00000"/>
                </a:solidFill>
                <a:latin typeface="Arial" charset="0"/>
              </a:rPr>
              <a:t>Convergência das pregas neurais</a:t>
            </a:r>
          </a:p>
          <a:p>
            <a:pPr eaLnBrk="1" hangingPunct="1">
              <a:spcBef>
                <a:spcPct val="50000"/>
              </a:spcBef>
            </a:pPr>
            <a:endParaRPr lang="pt-BR" sz="2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105400" y="5103813"/>
            <a:ext cx="358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000">
                <a:solidFill>
                  <a:srgbClr val="C00000"/>
                </a:solidFill>
                <a:latin typeface="Arial" charset="0"/>
              </a:rPr>
              <a:t>Fechamento do tubo neural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5105400" y="3960813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>
                <a:solidFill>
                  <a:srgbClr val="C00000"/>
                </a:solidFill>
                <a:latin typeface="Arial" charset="0"/>
              </a:rPr>
              <a:t>Encontro da pregas neurais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4114800" y="1524000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>
              <a:latin typeface="Comic Sans MS" charset="0"/>
            </a:endParaRP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5105400" y="5870575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000">
                <a:solidFill>
                  <a:srgbClr val="C00000"/>
                </a:solidFill>
                <a:latin typeface="Arial" charset="0"/>
              </a:rPr>
              <a:t>Início da migração de células da </a:t>
            </a:r>
            <a:r>
              <a:rPr lang="pt-BR" sz="2000" b="1">
                <a:solidFill>
                  <a:srgbClr val="0070C0"/>
                </a:solidFill>
                <a:latin typeface="Arial" charset="0"/>
              </a:rPr>
              <a:t>crista neural</a:t>
            </a:r>
          </a:p>
        </p:txBody>
      </p:sp>
      <p:sp>
        <p:nvSpPr>
          <p:cNvPr id="17416" name="Oval 9"/>
          <p:cNvSpPr>
            <a:spLocks noChangeArrowheads="1"/>
          </p:cNvSpPr>
          <p:nvPr/>
        </p:nvSpPr>
        <p:spPr bwMode="auto">
          <a:xfrm>
            <a:off x="1465263" y="3482975"/>
            <a:ext cx="381000" cy="152400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10"/>
          <p:cNvSpPr txBox="1">
            <a:spLocks noChangeArrowheads="1"/>
          </p:cNvSpPr>
          <p:nvPr/>
        </p:nvSpPr>
        <p:spPr bwMode="auto">
          <a:xfrm>
            <a:off x="1165225" y="366395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chemeClr val="accent2"/>
                </a:solidFill>
                <a:latin typeface="Arial" charset="0"/>
              </a:rPr>
              <a:t>notocorda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jir-6bemb-section 2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228600"/>
            <a:ext cx="38973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4784725" y="5486400"/>
            <a:ext cx="43592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latin typeface="Arial" charset="0"/>
              </a:rPr>
              <a:t>Embrião 21d:</a:t>
            </a:r>
            <a:r>
              <a:rPr lang="pt-BR" sz="2000">
                <a:latin typeface="Arial" charset="0"/>
              </a:rPr>
              <a:t> Gastrulação e início da neurulação</a:t>
            </a:r>
          </a:p>
          <a:p>
            <a:pPr eaLnBrk="1" hangingPunct="1"/>
            <a:r>
              <a:rPr lang="pt-BR" sz="2000">
                <a:latin typeface="Arial" charset="0"/>
              </a:rPr>
              <a:t>A: âmnio, M: mesoderma, Y: saco vitelino</a:t>
            </a:r>
          </a:p>
        </p:txBody>
      </p:sp>
      <p:pic>
        <p:nvPicPr>
          <p:cNvPr id="18435" name="Picture 10" descr="embryo20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"/>
            <a:ext cx="44196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Line 11"/>
          <p:cNvSpPr>
            <a:spLocks noChangeShapeType="1"/>
          </p:cNvSpPr>
          <p:nvPr/>
        </p:nvSpPr>
        <p:spPr bwMode="auto">
          <a:xfrm flipV="1">
            <a:off x="250825" y="3429000"/>
            <a:ext cx="4321175" cy="576263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12"/>
          <p:cNvSpPr>
            <a:spLocks noChangeShapeType="1"/>
          </p:cNvSpPr>
          <p:nvPr/>
        </p:nvSpPr>
        <p:spPr bwMode="auto">
          <a:xfrm flipV="1">
            <a:off x="4427538" y="2997200"/>
            <a:ext cx="431800" cy="288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4"/>
          <p:cNvSpPr txBox="1">
            <a:spLocks noChangeArrowheads="1"/>
          </p:cNvSpPr>
          <p:nvPr/>
        </p:nvSpPr>
        <p:spPr bwMode="auto">
          <a:xfrm>
            <a:off x="285750" y="6080125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latin typeface="Arial" charset="0"/>
              </a:rPr>
              <a:t>Embrião humano 23d:</a:t>
            </a:r>
            <a:r>
              <a:rPr lang="pt-BR" sz="2000">
                <a:latin typeface="Arial" charset="0"/>
              </a:rPr>
              <a:t> região anterior</a:t>
            </a:r>
            <a:r>
              <a:rPr lang="pt-BR" sz="2000" b="1">
                <a:latin typeface="Arial" charset="0"/>
              </a:rPr>
              <a:t> </a:t>
            </a:r>
            <a:r>
              <a:rPr lang="pt-BR" sz="2000">
                <a:latin typeface="Arial" charset="0"/>
              </a:rPr>
              <a:t>levantada do saco vitelínico </a:t>
            </a:r>
          </a:p>
        </p:txBody>
      </p:sp>
      <p:pic>
        <p:nvPicPr>
          <p:cNvPr id="19458" name="Imagem 3" descr="neurulatio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357438"/>
            <a:ext cx="5016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"/>
            <a:ext cx="4316413" cy="433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de seta reta 7"/>
          <p:cNvCxnSpPr>
            <a:cxnSpLocks noChangeShapeType="1"/>
          </p:cNvCxnSpPr>
          <p:nvPr/>
        </p:nvCxnSpPr>
        <p:spPr bwMode="auto">
          <a:xfrm>
            <a:off x="785813" y="2786063"/>
            <a:ext cx="428625" cy="15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52513"/>
            <a:ext cx="7848600" cy="443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685800" y="5699125"/>
            <a:ext cx="8458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latin typeface="Arial" charset="0"/>
              </a:rPr>
              <a:t>Embrião humano 23d (vista dorsal):</a:t>
            </a:r>
            <a:r>
              <a:rPr lang="pt-BR" sz="2000">
                <a:latin typeface="Arial" charset="0"/>
              </a:rPr>
              <a:t> Neurulação, fechamento do tubo neural,  neuróporo anterior aberto, gastrulação e formação de somitos continuam  na região posterior 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606550" y="365125"/>
            <a:ext cx="233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0"/>
                </a:solidFill>
                <a:latin typeface="Arial" charset="0"/>
              </a:rPr>
              <a:t>região encefálica</a:t>
            </a:r>
          </a:p>
        </p:txBody>
      </p:sp>
      <p:sp>
        <p:nvSpPr>
          <p:cNvPr id="20484" name="Line 9"/>
          <p:cNvSpPr>
            <a:spLocks noChangeShapeType="1"/>
          </p:cNvSpPr>
          <p:nvPr/>
        </p:nvSpPr>
        <p:spPr bwMode="auto">
          <a:xfrm>
            <a:off x="1171575" y="838200"/>
            <a:ext cx="2895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0"/>
              </a:solidFill>
            </a:endParaRP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449763" y="365125"/>
            <a:ext cx="2173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0"/>
                </a:solidFill>
                <a:latin typeface="Arial" charset="0"/>
              </a:rPr>
              <a:t>medula espinhal</a:t>
            </a:r>
          </a:p>
        </p:txBody>
      </p:sp>
      <p:sp>
        <p:nvSpPr>
          <p:cNvPr id="20486" name="Line 11"/>
          <p:cNvSpPr>
            <a:spLocks noChangeShapeType="1"/>
          </p:cNvSpPr>
          <p:nvPr/>
        </p:nvSpPr>
        <p:spPr bwMode="auto">
          <a:xfrm>
            <a:off x="4221163" y="838200"/>
            <a:ext cx="24384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jir-9 emb2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021263" cy="6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486400" y="4214813"/>
            <a:ext cx="33528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latin typeface="Arial" charset="0"/>
              </a:rPr>
              <a:t>Embrião humano 26d (vista dorsal, MEV):</a:t>
            </a:r>
            <a:r>
              <a:rPr lang="pt-BR" sz="2000">
                <a:latin typeface="Arial" charset="0"/>
              </a:rPr>
              <a:t> gradual fechamento do tubo neural e do neuróporo anterior, vesículas encefálicas,</a:t>
            </a:r>
          </a:p>
          <a:p>
            <a:pPr eaLnBrk="1" hangingPunct="1"/>
            <a:r>
              <a:rPr lang="pt-BR" sz="2000">
                <a:latin typeface="Arial" charset="0"/>
              </a:rPr>
              <a:t>17somitos visíveis,</a:t>
            </a:r>
          </a:p>
          <a:p>
            <a:pPr eaLnBrk="1" hangingPunct="1"/>
            <a:r>
              <a:rPr lang="pt-BR" sz="2000">
                <a:latin typeface="Arial" charset="0"/>
              </a:rPr>
              <a:t>membrana estomodeal</a:t>
            </a:r>
          </a:p>
        </p:txBody>
      </p:sp>
      <p:pic>
        <p:nvPicPr>
          <p:cNvPr id="21507" name="Picture 4" descr="jir-emb-face2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33369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6-03 às 09.23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8" y="374269"/>
            <a:ext cx="8261475" cy="5866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0276" y="374269"/>
            <a:ext cx="5948404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Ácido</a:t>
            </a:r>
            <a:r>
              <a:rPr lang="en-US" sz="2400" dirty="0" smtClean="0"/>
              <a:t> </a:t>
            </a:r>
            <a:r>
              <a:rPr lang="en-US" sz="2400" dirty="0" err="1" smtClean="0"/>
              <a:t>fólico</a:t>
            </a:r>
            <a:r>
              <a:rPr lang="en-US" sz="2400" dirty="0" smtClean="0"/>
              <a:t> (</a:t>
            </a:r>
            <a:r>
              <a:rPr lang="en-US" sz="2400" dirty="0" err="1" smtClean="0"/>
              <a:t>vitamina</a:t>
            </a:r>
            <a:r>
              <a:rPr lang="en-US" sz="2400" dirty="0" smtClean="0"/>
              <a:t> B9) </a:t>
            </a:r>
            <a:r>
              <a:rPr lang="en-US" sz="2400" dirty="0" err="1" smtClean="0"/>
              <a:t>é</a:t>
            </a:r>
            <a:r>
              <a:rPr lang="en-US" sz="2400" dirty="0" smtClean="0"/>
              <a:t> </a:t>
            </a:r>
            <a:r>
              <a:rPr lang="en-US" sz="2400" dirty="0" err="1" smtClean="0"/>
              <a:t>importante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promover</a:t>
            </a:r>
            <a:r>
              <a:rPr lang="en-US" sz="2400" dirty="0" smtClean="0"/>
              <a:t> o </a:t>
            </a:r>
            <a:r>
              <a:rPr lang="en-US" sz="2400" dirty="0" err="1" smtClean="0"/>
              <a:t>fechamento</a:t>
            </a:r>
            <a:r>
              <a:rPr lang="en-US" sz="2400" dirty="0" smtClean="0"/>
              <a:t>/</a:t>
            </a:r>
            <a:r>
              <a:rPr lang="en-US" sz="2400" dirty="0" err="1" smtClean="0"/>
              <a:t>fusão</a:t>
            </a:r>
            <a:r>
              <a:rPr lang="en-US" sz="2400" dirty="0" smtClean="0"/>
              <a:t> das </a:t>
            </a:r>
            <a:r>
              <a:rPr lang="en-US" sz="2400" dirty="0" err="1" smtClean="0"/>
              <a:t>pregas</a:t>
            </a:r>
            <a:r>
              <a:rPr lang="en-US" sz="2400" dirty="0" smtClean="0"/>
              <a:t> </a:t>
            </a:r>
            <a:r>
              <a:rPr lang="en-US" sz="2400" dirty="0" err="1" smtClean="0"/>
              <a:t>neurais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Deficiência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ácido</a:t>
            </a:r>
            <a:r>
              <a:rPr lang="en-US" sz="2400" dirty="0" smtClean="0"/>
              <a:t> </a:t>
            </a:r>
            <a:r>
              <a:rPr lang="en-US" sz="2400" dirty="0" err="1" smtClean="0"/>
              <a:t>fólico</a:t>
            </a:r>
            <a:r>
              <a:rPr lang="en-US" sz="2400" dirty="0" smtClean="0"/>
              <a:t> </a:t>
            </a:r>
            <a:r>
              <a:rPr lang="en-US" sz="2400" dirty="0" err="1" smtClean="0"/>
              <a:t>é</a:t>
            </a:r>
            <a:r>
              <a:rPr lang="en-US" sz="2400" dirty="0" smtClean="0"/>
              <a:t> </a:t>
            </a:r>
            <a:r>
              <a:rPr lang="en-US" sz="2400" dirty="0" err="1" smtClean="0"/>
              <a:t>relacionada</a:t>
            </a:r>
            <a:r>
              <a:rPr lang="en-US" sz="2400" dirty="0" smtClean="0"/>
              <a:t> com </a:t>
            </a:r>
            <a:r>
              <a:rPr lang="en-US" sz="2400" dirty="0" err="1" smtClean="0"/>
              <a:t>anencefalia</a:t>
            </a:r>
            <a:r>
              <a:rPr lang="en-US" sz="2400" dirty="0" smtClean="0"/>
              <a:t> e </a:t>
            </a:r>
            <a:r>
              <a:rPr lang="en-US" sz="2400" dirty="0" err="1" smtClean="0"/>
              <a:t>spina</a:t>
            </a:r>
            <a:r>
              <a:rPr lang="en-US" sz="2400" dirty="0" smtClean="0"/>
              <a:t> </a:t>
            </a:r>
            <a:r>
              <a:rPr lang="en-US" sz="2400" dirty="0" err="1" smtClean="0"/>
              <a:t>bífida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 </a:t>
            </a:r>
            <a:r>
              <a:rPr lang="en-US" sz="2400" dirty="0" err="1" smtClean="0"/>
              <a:t>exposição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 err="1" smtClean="0"/>
              <a:t>neurais</a:t>
            </a:r>
            <a:r>
              <a:rPr lang="en-US" sz="2400" dirty="0" smtClean="0"/>
              <a:t> </a:t>
            </a:r>
            <a:r>
              <a:rPr lang="en-US" sz="2400" dirty="0" err="1" smtClean="0"/>
              <a:t>ao</a:t>
            </a:r>
            <a:r>
              <a:rPr lang="en-US" sz="2400" dirty="0" smtClean="0"/>
              <a:t> </a:t>
            </a:r>
            <a:r>
              <a:rPr lang="en-US" sz="2400" dirty="0" err="1" smtClean="0"/>
              <a:t>líquido</a:t>
            </a:r>
            <a:r>
              <a:rPr lang="en-US" sz="2400" dirty="0" smtClean="0"/>
              <a:t> </a:t>
            </a:r>
            <a:r>
              <a:rPr lang="en-US" sz="2400" dirty="0" err="1" smtClean="0"/>
              <a:t>amniótico</a:t>
            </a:r>
            <a:r>
              <a:rPr lang="en-US" sz="2400" dirty="0" smtClean="0"/>
              <a:t> a </a:t>
            </a:r>
            <a:r>
              <a:rPr lang="en-US" sz="2400" dirty="0" err="1" smtClean="0"/>
              <a:t>partir</a:t>
            </a:r>
            <a:r>
              <a:rPr lang="en-US" sz="2400" dirty="0" smtClean="0"/>
              <a:t> do 20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pode</a:t>
            </a:r>
            <a:r>
              <a:rPr lang="en-US" sz="2400" dirty="0" smtClean="0"/>
              <a:t> </a:t>
            </a:r>
            <a:r>
              <a:rPr lang="en-US" sz="2400" dirty="0" err="1" smtClean="0"/>
              <a:t>causar</a:t>
            </a:r>
            <a:r>
              <a:rPr lang="en-US" sz="2400" dirty="0" smtClean="0"/>
              <a:t> a </a:t>
            </a:r>
            <a:r>
              <a:rPr lang="en-US" sz="2400" dirty="0" err="1" smtClean="0"/>
              <a:t>morte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7420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887</Words>
  <Application>Microsoft Macintosh PowerPoint</Application>
  <PresentationFormat>On-screen Show (4:3)</PresentationFormat>
  <Paragraphs>127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Photo Editor Photo</vt:lpstr>
      <vt:lpstr>Embriologia humana  Desenvolvimento do Sistema Nervoso Central Crista neural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Embriologia humana  Desenvolvimento do Sistema Nervoso Central Crista neural</dc:title>
  <dc:creator>Klaus Hartmann</dc:creator>
  <cp:lastModifiedBy>Klaus Hartmann</cp:lastModifiedBy>
  <cp:revision>14</cp:revision>
  <dcterms:created xsi:type="dcterms:W3CDTF">2016-11-17T17:05:31Z</dcterms:created>
  <dcterms:modified xsi:type="dcterms:W3CDTF">2016-11-17T20:14:04Z</dcterms:modified>
</cp:coreProperties>
</file>