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91" r:id="rId3"/>
    <p:sldId id="257" r:id="rId4"/>
    <p:sldId id="284" r:id="rId5"/>
    <p:sldId id="261" r:id="rId6"/>
    <p:sldId id="285" r:id="rId7"/>
    <p:sldId id="292" r:id="rId8"/>
    <p:sldId id="266" r:id="rId9"/>
    <p:sldId id="288" r:id="rId10"/>
    <p:sldId id="289" r:id="rId11"/>
    <p:sldId id="290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277" r:id="rId22"/>
    <p:sldId id="313" r:id="rId23"/>
    <p:sldId id="309" r:id="rId24"/>
    <p:sldId id="310" r:id="rId25"/>
    <p:sldId id="311" r:id="rId26"/>
    <p:sldId id="31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é Roberto Piqueira" initials="JRP" lastIdx="1" clrIdx="0">
    <p:extLst>
      <p:ext uri="{19B8F6BF-5375-455C-9EA6-DF929625EA0E}">
        <p15:presenceInfo xmlns:p15="http://schemas.microsoft.com/office/powerpoint/2012/main" userId="b95a21d6d254aa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55" autoAdjust="0"/>
    <p:restoredTop sz="94660"/>
  </p:normalViewPr>
  <p:slideViewPr>
    <p:cSldViewPr snapToGrid="0">
      <p:cViewPr varScale="1">
        <p:scale>
          <a:sx n="57" d="100"/>
          <a:sy n="57" d="100"/>
        </p:scale>
        <p:origin x="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513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5596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5446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0033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4041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0971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9907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550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2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30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052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648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696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9340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724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718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A0BD1-7F05-438D-954E-805872EFCE90}" type="datetimeFigureOut">
              <a:rPr lang="pt-BR" smtClean="0"/>
              <a:t>18/10/2020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67997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240EB3-6C45-4612-9ACB-1CBA33F746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>
                <a:latin typeface="Arial Black" panose="020B0A04020102020204" pitchFamily="34" charset="0"/>
              </a:rPr>
              <a:t>Controle não linear</a:t>
            </a:r>
            <a:br>
              <a:rPr lang="pt-BR" sz="3600" dirty="0">
                <a:latin typeface="Arial Black" panose="020B0A04020102020204" pitchFamily="34" charset="0"/>
              </a:rPr>
            </a:br>
            <a:r>
              <a:rPr lang="pt-BR" sz="3600" dirty="0">
                <a:latin typeface="Arial Black" panose="020B0A04020102020204" pitchFamily="34" charset="0"/>
              </a:rPr>
              <a:t>PTC 3417 </a:t>
            </a:r>
            <a:br>
              <a:rPr lang="pt-BR" sz="3600" dirty="0">
                <a:latin typeface="Arial Black" panose="020B0A04020102020204" pitchFamily="34" charset="0"/>
              </a:rPr>
            </a:br>
            <a:r>
              <a:rPr lang="pt-BR" sz="3600" dirty="0">
                <a:latin typeface="Arial Black" panose="020B0A04020102020204" pitchFamily="34" charset="0"/>
              </a:rPr>
              <a:t>(09/10/2020)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9B2D143-E542-486C-8132-887342E081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r>
              <a:rPr lang="pt-BR" dirty="0"/>
              <a:t>José Roberto Castilho Piqueira</a:t>
            </a:r>
          </a:p>
          <a:p>
            <a:r>
              <a:rPr lang="pt-BR" dirty="0"/>
              <a:t>(piqueira@lac.usp.br)</a:t>
            </a:r>
          </a:p>
        </p:txBody>
      </p:sp>
    </p:spTree>
    <p:extLst>
      <p:ext uri="{BB962C8B-B14F-4D97-AF65-F5344CB8AC3E}">
        <p14:creationId xmlns:p14="http://schemas.microsoft.com/office/powerpoint/2010/main" val="2124131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032A9D-370A-4D12-BBB1-B729903B1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Trajetórias no espaço de estados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AFC0EEAE-B74B-48B1-9456-51A1A40FC3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7041" y="1535694"/>
            <a:ext cx="5276217" cy="517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274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26153-4DC1-42CA-A267-27FCBA784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 conservativo (engenharia): forma geral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C1E07719-DBB4-4501-93A6-D795BAD4A7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7708" y="1806423"/>
            <a:ext cx="3916525" cy="99201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B173DA7-CB4A-47B8-9DC8-4756A8C45D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063" y="2901363"/>
            <a:ext cx="3501813" cy="1949872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E1288BF-B1BE-47FC-AE4A-6AA47114AC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2168" y="5195230"/>
            <a:ext cx="6069416" cy="140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419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4B6F1-A338-4B8B-8B48-75CF3AAB9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8394E5-0C90-402D-B543-3F3260AFB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Todo ponto de equilíbrio pertence ao eixo x</a:t>
            </a:r>
          </a:p>
          <a:p>
            <a:endParaRPr lang="pt-BR" dirty="0"/>
          </a:p>
          <a:p>
            <a:r>
              <a:rPr lang="pt-BR" dirty="0"/>
              <a:t>Todo ponto fixo é ponto crítico de V(x)</a:t>
            </a:r>
          </a:p>
          <a:p>
            <a:endParaRPr lang="pt-BR" dirty="0"/>
          </a:p>
          <a:p>
            <a:r>
              <a:rPr lang="pt-BR" dirty="0"/>
              <a:t>Soluções:  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2BBBCDF-CE67-4C8F-8B12-BB80D9204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8475" y="4754090"/>
            <a:ext cx="4281371" cy="910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9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5C49F-75F4-4B4E-8B3E-9FC2444D8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 de solução gráfica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E06125-4F44-4BB6-AF18-DE39A9D5C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err="1"/>
              <a:t>Isóclinas</a:t>
            </a:r>
            <a:r>
              <a:rPr lang="pt-BR" dirty="0"/>
              <a:t>: curvas de inclinação constante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4860806-58C6-4941-BC93-670C816AE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448" y="2586123"/>
            <a:ext cx="3265518" cy="152143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E04B093F-04B3-48DC-AEB6-A6B11FB1D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667" y="4271877"/>
            <a:ext cx="4409719" cy="95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250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C4EEC-B33B-4A14-A075-25773F26A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Exemplo:</a:t>
            </a:r>
            <a:br>
              <a:rPr lang="pt-BR" dirty="0"/>
            </a:br>
            <a:endParaRPr lang="pt-BR" dirty="0"/>
          </a:p>
        </p:txBody>
      </p:sp>
      <p:pic>
        <p:nvPicPr>
          <p:cNvPr id="9" name="Espaço Reservado para Conteúdo 8">
            <a:extLst>
              <a:ext uri="{FF2B5EF4-FFF2-40B4-BE49-F238E27FC236}">
                <a16:creationId xmlns:a16="http://schemas.microsoft.com/office/drawing/2014/main" id="{4D32717E-3BB5-4BA0-A25B-EC1A15F98E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6804" y="1690688"/>
            <a:ext cx="3433635" cy="169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3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E5FC2-FBDC-4A68-B9EB-4F2D76E84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Equilíbrio: (0,0) e (1,1)....pontos não hiperbólicos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981C8890-CF37-43FC-8352-FDB44DC60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Autovalores (0,0) ... 0 e -1</a:t>
            </a:r>
          </a:p>
          <a:p>
            <a:r>
              <a:rPr lang="pt-BR" dirty="0"/>
              <a:t>Autovalores (1,1) ... +j e –j ....Falha </a:t>
            </a:r>
            <a:r>
              <a:rPr lang="pt-BR" dirty="0" err="1"/>
              <a:t>Hartman-Grobman</a:t>
            </a:r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45E4305-92FB-4F54-8042-E5520B7EE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275776"/>
            <a:ext cx="8857985" cy="148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675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785629-3E83-4585-A4A8-514A9C4EA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Tentando obter as trajetórias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B6C07F7-52F7-4AD8-BC3B-09FA77C48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x=0 (eixo y) implica </a:t>
            </a:r>
            <a:r>
              <a:rPr lang="pt-BR" dirty="0" err="1"/>
              <a:t>dx</a:t>
            </a:r>
            <a:r>
              <a:rPr lang="pt-BR" dirty="0"/>
              <a:t>/</a:t>
            </a:r>
            <a:r>
              <a:rPr lang="pt-BR" dirty="0" err="1"/>
              <a:t>dt</a:t>
            </a:r>
            <a:r>
              <a:rPr lang="pt-BR" dirty="0"/>
              <a:t> = 0, i.e., o eixo y é invariante.</a:t>
            </a:r>
          </a:p>
          <a:p>
            <a:r>
              <a:rPr lang="pt-BR" dirty="0"/>
              <a:t>Procurando </a:t>
            </a:r>
            <a:r>
              <a:rPr lang="pt-BR" dirty="0" err="1"/>
              <a:t>isóclinas</a:t>
            </a:r>
            <a:r>
              <a:rPr lang="pt-BR" dirty="0"/>
              <a:t>:</a:t>
            </a: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19D4E6E-3056-4A44-B392-97350D47C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691" y="3189179"/>
            <a:ext cx="4060361" cy="2126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463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306A3-6DDC-49AC-A9CC-63B5FAB76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Desenhando as </a:t>
            </a:r>
            <a:r>
              <a:rPr lang="pt-BR" dirty="0" err="1"/>
              <a:t>isóclinas</a:t>
            </a:r>
            <a:endParaRPr lang="pt-BR" dirty="0"/>
          </a:p>
        </p:txBody>
      </p:sp>
      <p:pic>
        <p:nvPicPr>
          <p:cNvPr id="9" name="Espaço Reservado para Conteúdo 8">
            <a:extLst>
              <a:ext uri="{FF2B5EF4-FFF2-40B4-BE49-F238E27FC236}">
                <a16:creationId xmlns:a16="http://schemas.microsoft.com/office/drawing/2014/main" id="{B7BD892A-A9C8-4474-9858-82F58C0512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6861" y="2160588"/>
            <a:ext cx="5938315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180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B29E67-B627-4F10-9A27-864CCC753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Desenhando as trajetórias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4690F698-4DFC-4CA6-B978-69EC26F9C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5401" y="1690688"/>
            <a:ext cx="6306971" cy="436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318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ABF59-4CB0-4D7D-8CFF-CD3A3D5E6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Teorema de Peixoto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EE24E1F-AD35-4F22-980D-E8C15B6B06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4215"/>
            <a:ext cx="9846527" cy="201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B119A6-D8DC-42F8-A3BA-3109A5087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Estabilidade Estrutural: sistemas conservativos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F2F8CC-AC3F-4E93-916C-8D8EE3F74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EE: equivalência topológica a uma épsilon-perturbação</a:t>
            </a:r>
          </a:p>
          <a:p>
            <a:endParaRPr lang="pt-BR" dirty="0"/>
          </a:p>
          <a:p>
            <a:r>
              <a:rPr lang="pt-BR" dirty="0"/>
              <a:t>EE pode ser expressa pelos comportamentos assintóticos</a:t>
            </a:r>
          </a:p>
          <a:p>
            <a:endParaRPr lang="pt-BR" dirty="0"/>
          </a:p>
          <a:p>
            <a:r>
              <a:rPr lang="pt-BR" dirty="0"/>
              <a:t>Conjuntos invariantes; conjuntos não errantes</a:t>
            </a:r>
          </a:p>
          <a:p>
            <a:endParaRPr lang="pt-BR" dirty="0"/>
          </a:p>
          <a:p>
            <a:r>
              <a:rPr lang="pt-BR" dirty="0"/>
              <a:t>Conjuntos ômega-limite e alfa-limite</a:t>
            </a:r>
          </a:p>
        </p:txBody>
      </p:sp>
    </p:spTree>
    <p:extLst>
      <p:ext uri="{BB962C8B-B14F-4D97-AF65-F5344CB8AC3E}">
        <p14:creationId xmlns:p14="http://schemas.microsoft.com/office/powerpoint/2010/main" val="2076713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1B2FA4-D90C-4BAE-9634-0A335726D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Discussão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E7D28735-CC6A-4C88-AB69-3B7935D3D1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3067" y="1935866"/>
            <a:ext cx="8148577" cy="1493134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9ED6AF6-869D-47DF-B29D-22B3BFD880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6216" y="3926075"/>
            <a:ext cx="8125428" cy="132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7171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AB9A4-C5D0-47C9-AAA6-F7D41758F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Van der </a:t>
            </a:r>
            <a:r>
              <a:rPr lang="pt-BR" dirty="0" err="1"/>
              <a:t>Pol</a:t>
            </a:r>
            <a:endParaRPr lang="pt-BR" dirty="0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2A140EC5-89C5-45DE-99EC-92327D630A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7195" y="2120172"/>
            <a:ext cx="5949293" cy="451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068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8FEDF-2666-4B9B-893F-A29F74DF4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Conjunto não errante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3D5A96-6CF6-48CC-A565-C62876FEE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959F87-4164-41A4-9603-EA79619D4C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779" y="1602601"/>
            <a:ext cx="10458069" cy="281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8727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3091DD-3E8D-4E10-94CE-C9C6CD203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Terceira iteração do projeto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C9F0C6B-C653-4F90-94E6-DF5D1DB32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Entrega: 04 de Novembro (quarta entrega passou para 02 de Dezembro)</a:t>
            </a:r>
          </a:p>
          <a:p>
            <a:r>
              <a:rPr lang="pt-BR" dirty="0"/>
              <a:t>Projeto funcional:</a:t>
            </a:r>
          </a:p>
          <a:p>
            <a:r>
              <a:rPr lang="pt-BR" dirty="0"/>
              <a:t>- funções claramente definidas</a:t>
            </a:r>
          </a:p>
          <a:p>
            <a:r>
              <a:rPr lang="pt-BR" dirty="0"/>
              <a:t>- diagrama em blocos definitivo</a:t>
            </a:r>
          </a:p>
          <a:p>
            <a:r>
              <a:rPr lang="pt-BR" dirty="0"/>
              <a:t>- especificações fixadas</a:t>
            </a:r>
          </a:p>
          <a:p>
            <a:pPr marL="0" indent="0">
              <a:buNone/>
            </a:pPr>
            <a:r>
              <a:rPr lang="pt-BR" dirty="0"/>
              <a:t>Recomendações gerais (trabalho cumulativo):</a:t>
            </a:r>
          </a:p>
          <a:p>
            <a:r>
              <a:rPr lang="pt-BR" dirty="0"/>
              <a:t>      Boa introdução explicando o problema (anterior)</a:t>
            </a:r>
          </a:p>
          <a:p>
            <a:r>
              <a:rPr lang="pt-BR" dirty="0"/>
              <a:t>      Revisão do estado da arte referenciada por artigos em periódicos indexados em </a:t>
            </a:r>
            <a:r>
              <a:rPr lang="pt-BR" dirty="0" err="1"/>
              <a:t>WebofScience</a:t>
            </a:r>
            <a:r>
              <a:rPr lang="pt-BR" dirty="0"/>
              <a:t> ou Scopus (anterior)</a:t>
            </a:r>
          </a:p>
          <a:p>
            <a:r>
              <a:rPr lang="pt-BR" dirty="0"/>
              <a:t>       Modelo matemático distinguindo: variáveis, parâmetros e especificações (anterior)</a:t>
            </a:r>
          </a:p>
          <a:p>
            <a:pPr lvl="1"/>
            <a:r>
              <a:rPr lang="pt-BR" dirty="0"/>
              <a:t>Especificações funcionais definidas</a:t>
            </a:r>
          </a:p>
          <a:p>
            <a:pPr lvl="1"/>
            <a:r>
              <a:rPr lang="pt-BR" dirty="0"/>
              <a:t>Diagrama em blocos definitivo </a:t>
            </a:r>
          </a:p>
        </p:txBody>
      </p:sp>
    </p:spTree>
    <p:extLst>
      <p:ext uri="{BB962C8B-B14F-4D97-AF65-F5344CB8AC3E}">
        <p14:creationId xmlns:p14="http://schemas.microsoft.com/office/powerpoint/2010/main" val="41969851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A0E749-AA07-4867-B424-87CF8977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Terceira iteração: projeto controle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CA954A-88A3-4B19-ABA2-43FE5FCE6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Esquema elétrico ou mecânico (completo: valores; dimensões; desenhos de projeto). </a:t>
            </a:r>
          </a:p>
          <a:p>
            <a:r>
              <a:rPr lang="pt-BR" dirty="0"/>
              <a:t>Variáveis a serem controladas: tensões/correntes; posições /velocidades (completo com especificação dos sinais: valores; formas de onda; tempos)</a:t>
            </a:r>
          </a:p>
          <a:p>
            <a:r>
              <a:rPr lang="pt-BR" dirty="0"/>
              <a:t>Modelo da planta e parâmetros (completo: especificações da planta, resposta ao degrau/impulso; resposta em frequência)</a:t>
            </a:r>
          </a:p>
          <a:p>
            <a:r>
              <a:rPr lang="pt-BR" dirty="0"/>
              <a:t>Especificações: resposta ao degrau/rampa, resposta em frequência (valores desejados e modificações da planta)</a:t>
            </a:r>
          </a:p>
        </p:txBody>
      </p:sp>
    </p:spTree>
    <p:extLst>
      <p:ext uri="{BB962C8B-B14F-4D97-AF65-F5344CB8AC3E}">
        <p14:creationId xmlns:p14="http://schemas.microsoft.com/office/powerpoint/2010/main" val="10822131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779406-FB17-4923-9DFD-94E7BCF60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Terceira iteração: projeto dinâmica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06D027-DED7-4D28-8A7E-B438E35C4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Variáveis de estado, parâmetros e equações (descrição final: forma de variáveis de estado, com valores calculados)</a:t>
            </a:r>
          </a:p>
          <a:p>
            <a:r>
              <a:rPr lang="pt-BR" dirty="0"/>
              <a:t>Condições de equilíbrio (relativos ao item anterior; condições de estabilidade e definição de parâmetros de controle)</a:t>
            </a:r>
          </a:p>
          <a:p>
            <a:r>
              <a:rPr lang="pt-BR" dirty="0"/>
              <a:t>Aparecimento de oscilações (relativos aos valores definidos; são desejáveis? São estáveis? Podem ser controladas)</a:t>
            </a:r>
          </a:p>
          <a:p>
            <a:r>
              <a:rPr lang="pt-BR" dirty="0"/>
              <a:t>Bifurcações (para os parâmetros escolhidos há estabilidade estrutural)</a:t>
            </a:r>
          </a:p>
          <a:p>
            <a:r>
              <a:rPr lang="pt-BR" dirty="0"/>
              <a:t>Exemplo de epidemiologia: suscetíveis, infectados, removidos</a:t>
            </a:r>
          </a:p>
          <a:p>
            <a:r>
              <a:rPr lang="pt-BR" dirty="0"/>
              <a:t>Especificações: respostas temporais desejadas definitivas e simulações para os parâmetros especificados</a:t>
            </a:r>
          </a:p>
        </p:txBody>
      </p:sp>
    </p:spTree>
    <p:extLst>
      <p:ext uri="{BB962C8B-B14F-4D97-AF65-F5344CB8AC3E}">
        <p14:creationId xmlns:p14="http://schemas.microsoft.com/office/powerpoint/2010/main" val="4467725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4A9967-5152-4DFF-AA24-F3099A4B3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Terceira iteração: projeto estatística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5B45E7-B7F3-4215-90A4-458659BAC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Variáveis estudadas (escolha definitiva)</a:t>
            </a:r>
          </a:p>
          <a:p>
            <a:r>
              <a:rPr lang="pt-BR" dirty="0"/>
              <a:t>Distribuições e correlações (onde e como serão coletadas)</a:t>
            </a:r>
          </a:p>
          <a:p>
            <a:r>
              <a:rPr lang="pt-BR" dirty="0"/>
              <a:t>Possíveis controles (definição dos mecanismos a serem utilizados)</a:t>
            </a:r>
          </a:p>
          <a:p>
            <a:r>
              <a:rPr lang="pt-BR" dirty="0"/>
              <a:t>Especificações (valores desejados definitivos)</a:t>
            </a:r>
          </a:p>
          <a:p>
            <a:r>
              <a:rPr lang="pt-BR" dirty="0"/>
              <a:t>Exemplo (financeiro): preço das ações, composição da carteira, volatilidade, otimização.</a:t>
            </a:r>
          </a:p>
        </p:txBody>
      </p:sp>
    </p:spTree>
    <p:extLst>
      <p:ext uri="{BB962C8B-B14F-4D97-AF65-F5344CB8AC3E}">
        <p14:creationId xmlns:p14="http://schemas.microsoft.com/office/powerpoint/2010/main" val="200698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FFEB63-3F08-47A0-A7C8-BAC79F4D7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Fluxos </a:t>
            </a:r>
            <a:r>
              <a:rPr lang="pt-BR" dirty="0" err="1"/>
              <a:t>bi-dimensionais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C33DC4-0175-4A4C-BE0D-35E5C97DB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280E80C-36C0-4D1E-92B3-16D1F17E2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192" y="1540491"/>
            <a:ext cx="8333772" cy="4178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625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AADB3D-3249-4769-AB0C-3BC5ED0C0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Teorema de Poincaré-</a:t>
            </a:r>
            <a:r>
              <a:rPr lang="pt-BR" dirty="0" err="1"/>
              <a:t>Bendixson</a:t>
            </a:r>
            <a:endParaRPr lang="pt-BR" dirty="0"/>
          </a:p>
        </p:txBody>
      </p:sp>
      <p:pic>
        <p:nvPicPr>
          <p:cNvPr id="11" name="Espaço Reservado para Conteúdo 10">
            <a:extLst>
              <a:ext uri="{FF2B5EF4-FFF2-40B4-BE49-F238E27FC236}">
                <a16:creationId xmlns:a16="http://schemas.microsoft.com/office/drawing/2014/main" id="{40718091-0E09-41B8-B9FD-AD3F69F1FE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220" y="2028797"/>
            <a:ext cx="9389829" cy="155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005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0B3A0-94F1-4BDA-9507-AE318152D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Generalização do teorema de </a:t>
            </a:r>
            <a:r>
              <a:rPr lang="pt-BR" dirty="0" err="1"/>
              <a:t>Bendixson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6A373B-DF62-4BD8-8268-1212AEE38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20062371" cy="16658318"/>
          </a:xfrm>
        </p:spPr>
        <p:txBody>
          <a:bodyPr/>
          <a:lstStyle/>
          <a:p>
            <a:pPr marL="0" indent="0">
              <a:buNone/>
            </a:pPr>
            <a:r>
              <a:rPr lang="pt-BR" dirty="0" err="1"/>
              <a:t>Dulac</a:t>
            </a:r>
            <a:r>
              <a:rPr lang="pt-BR" dirty="0"/>
              <a:t>: Três tipos de conjuntos não errantes para fluxos </a:t>
            </a:r>
            <a:r>
              <a:rPr lang="pt-BR" dirty="0" err="1"/>
              <a:t>bi-dimensionais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A19245C-70F2-4108-A8E3-D5449E1B9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254" y="2588918"/>
            <a:ext cx="9622050" cy="167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167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8FEDF-2666-4B9B-893F-A29F74DF4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Trajetórias unindo pontos de equilíbrio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3D5A96-6CF6-48CC-A565-C62876FEE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Homoclínicas</a:t>
            </a:r>
            <a:r>
              <a:rPr lang="pt-BR" dirty="0"/>
              <a:t>                                              </a:t>
            </a:r>
            <a:r>
              <a:rPr lang="pt-BR" dirty="0" err="1"/>
              <a:t>Heteroclínicas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E5C4EE0-DFD8-4F83-A156-5944CB135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31160"/>
            <a:ext cx="3334692" cy="2435633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B36AAC22-1A72-400B-99C3-A11BBB953C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6361" y="2708858"/>
            <a:ext cx="3817641" cy="187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187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B36BC-D01C-487D-8FFE-B58E9BD56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Sistemas Hamiltonianos: exemplo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A88DD95F-CE15-482D-9B51-31E46F63E5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7313" y="1374007"/>
            <a:ext cx="4828687" cy="173798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19E70001-EA73-4C36-A01F-39BCC5025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4181" y="3289109"/>
            <a:ext cx="6118082" cy="54170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AB64BE72-0E0D-4A4E-9D46-CFFEB9A7E9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7636" y="4022620"/>
            <a:ext cx="8035287" cy="541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699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5C2D0-6941-4E1A-88FE-A4BF7FB5F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 amortecimento: Hamiltoniano</a:t>
            </a:r>
          </a:p>
        </p:txBody>
      </p:sp>
      <p:pic>
        <p:nvPicPr>
          <p:cNvPr id="3" name="Espaço Reservado para Conteúdo 2">
            <a:extLst>
              <a:ext uri="{FF2B5EF4-FFF2-40B4-BE49-F238E27FC236}">
                <a16:creationId xmlns:a16="http://schemas.microsoft.com/office/drawing/2014/main" id="{8B9DE3B2-042D-43E7-882B-279EE29723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1123" y="1984919"/>
            <a:ext cx="4541323" cy="112594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D91B505-F9C9-44C8-A934-56A90437EC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4193" y="3432976"/>
            <a:ext cx="6605563" cy="112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36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EAFD9-FBE1-4BA4-98B7-5A703A6F9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 do Hamiltoniano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F3FF09-620B-4D81-B8AB-91A0C3C08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 Pontos críticos de H correspondem aos pontos fixos do fluxo.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Além disso: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Logo, curvas de nível de H, i.e., H=constante, correspondem a trajetórias no espaço de estados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1ED96AC-9ACF-448A-B1AA-21A468697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477" y="3429000"/>
            <a:ext cx="6354567" cy="103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2279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698</TotalTime>
  <Words>580</Words>
  <Application>Microsoft Office PowerPoint</Application>
  <PresentationFormat>Widescreen</PresentationFormat>
  <Paragraphs>84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1" baseType="lpstr">
      <vt:lpstr>Arial</vt:lpstr>
      <vt:lpstr>Arial Black</vt:lpstr>
      <vt:lpstr>Trebuchet MS</vt:lpstr>
      <vt:lpstr>Wingdings 3</vt:lpstr>
      <vt:lpstr>Facetado</vt:lpstr>
      <vt:lpstr>Controle não linear PTC 3417  (09/10/2020)</vt:lpstr>
      <vt:lpstr>Estabilidade Estrutural: sistemas conservativos</vt:lpstr>
      <vt:lpstr>Fluxos bi-dimensionais</vt:lpstr>
      <vt:lpstr>Teorema de Poincaré-Bendixson</vt:lpstr>
      <vt:lpstr>Generalização do teorema de Bendixson</vt:lpstr>
      <vt:lpstr>Trajetórias unindo pontos de equilíbrio</vt:lpstr>
      <vt:lpstr>Sistemas Hamiltonianos: exemplo</vt:lpstr>
      <vt:lpstr>Sem amortecimento: Hamiltoniano</vt:lpstr>
      <vt:lpstr>Propriedade do Hamiltoniano</vt:lpstr>
      <vt:lpstr>Trajetórias no espaço de estados</vt:lpstr>
      <vt:lpstr>Sistema conservativo (engenharia): forma geral</vt:lpstr>
      <vt:lpstr>Propriedades</vt:lpstr>
      <vt:lpstr>Método de solução gráfica</vt:lpstr>
      <vt:lpstr>Exemplo: </vt:lpstr>
      <vt:lpstr>Equilíbrio: (0,0) e (1,1)....pontos não hiperbólicos</vt:lpstr>
      <vt:lpstr>Tentando obter as trajetórias</vt:lpstr>
      <vt:lpstr>Desenhando as isóclinas</vt:lpstr>
      <vt:lpstr>Desenhando as trajetórias</vt:lpstr>
      <vt:lpstr>Teorema de Peixoto</vt:lpstr>
      <vt:lpstr>Discussão</vt:lpstr>
      <vt:lpstr>Van der Pol</vt:lpstr>
      <vt:lpstr>Conjunto não errante</vt:lpstr>
      <vt:lpstr>Terceira iteração do projeto</vt:lpstr>
      <vt:lpstr>Terceira iteração: projeto controle</vt:lpstr>
      <vt:lpstr>Terceira iteração: projeto dinâmica</vt:lpstr>
      <vt:lpstr>Terceira iteração: projeto estatística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quântica da informação: impossibilidade de copia, entrelaçamento e teletransporte</dc:title>
  <dc:creator>José Roberto Piqueira</dc:creator>
  <cp:lastModifiedBy>José Roberto Piqueira</cp:lastModifiedBy>
  <cp:revision>79</cp:revision>
  <dcterms:created xsi:type="dcterms:W3CDTF">2019-06-28T19:51:26Z</dcterms:created>
  <dcterms:modified xsi:type="dcterms:W3CDTF">2020-10-18T13:20:08Z</dcterms:modified>
</cp:coreProperties>
</file>