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96" r:id="rId3"/>
    <p:sldId id="318" r:id="rId4"/>
    <p:sldId id="297" r:id="rId5"/>
    <p:sldId id="262" r:id="rId6"/>
    <p:sldId id="261" r:id="rId7"/>
    <p:sldId id="264" r:id="rId8"/>
    <p:sldId id="298" r:id="rId9"/>
    <p:sldId id="299" r:id="rId10"/>
    <p:sldId id="300" r:id="rId11"/>
    <p:sldId id="304" r:id="rId12"/>
    <p:sldId id="309" r:id="rId13"/>
    <p:sldId id="274" r:id="rId14"/>
    <p:sldId id="307" r:id="rId15"/>
    <p:sldId id="305" r:id="rId16"/>
    <p:sldId id="310" r:id="rId17"/>
    <p:sldId id="308" r:id="rId18"/>
    <p:sldId id="311" r:id="rId19"/>
    <p:sldId id="312" r:id="rId20"/>
    <p:sldId id="313" r:id="rId21"/>
    <p:sldId id="301" r:id="rId22"/>
    <p:sldId id="315" r:id="rId23"/>
    <p:sldId id="317" r:id="rId24"/>
    <p:sldId id="320" r:id="rId25"/>
    <p:sldId id="319" r:id="rId26"/>
    <p:sldId id="279" r:id="rId2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Merriweather" panose="00000500000000000000" pitchFamily="2" charset="0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464"/>
    <a:srgbClr val="F55D4B"/>
    <a:srgbClr val="6ED2E0"/>
    <a:srgbClr val="F3695B"/>
    <a:srgbClr val="F565E7"/>
    <a:srgbClr val="BC7096"/>
    <a:srgbClr val="CAC0E2"/>
    <a:srgbClr val="72201C"/>
    <a:srgbClr val="BF9998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7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de1203e25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de1203e25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72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29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08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57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d2b3a775d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d2b3a775d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42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13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6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d2b3a775d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d2b3a775d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0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d2b3a775d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d2b3a775d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6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7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senhora.mp4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a.uol.com.br/noticias/redacao/2022/07/20/trabalho-remoto-mulher-descobre-estar-sendo-vigiada-e-e-demitida-nos-eua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584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/>
              <a:t>Controle: Sistemas de acompanhamento e avaliação.</a:t>
            </a:r>
            <a:endParaRPr lang="en-US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E52A19-9064-06B3-D741-FB0BF515FC32}"/>
              </a:ext>
            </a:extLst>
          </p:cNvPr>
          <p:cNvSpPr txBox="1"/>
          <p:nvPr/>
        </p:nvSpPr>
        <p:spPr>
          <a:xfrm>
            <a:off x="2968883" y="0"/>
            <a:ext cx="331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Prof. Dr. Caio Coelho</a:t>
            </a:r>
          </a:p>
          <a:p>
            <a:pPr algn="ctr"/>
            <a:r>
              <a:rPr lang="en" b="1" dirty="0">
                <a:solidFill>
                  <a:schemeClr val="bg1"/>
                </a:solidFill>
                <a:latin typeface="Merriweather" panose="00000500000000000000" pitchFamily="2" charset="0"/>
              </a:rPr>
              <a:t>Caio.coelho.rodrigues@gmail.com</a:t>
            </a:r>
            <a:endParaRPr lang="pt-BR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pic>
        <p:nvPicPr>
          <p:cNvPr id="1026" name="Picture 2" descr="FCA">
            <a:extLst>
              <a:ext uri="{FF2B5EF4-FFF2-40B4-BE49-F238E27FC236}">
                <a16:creationId xmlns:a16="http://schemas.microsoft.com/office/drawing/2014/main" id="{2BACBBBD-1EB8-872E-784C-7149D0D7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47" y="3962400"/>
            <a:ext cx="1862334" cy="9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Exemplos</a:t>
            </a:r>
            <a:endParaRPr dirty="0"/>
          </a:p>
        </p:txBody>
      </p:sp>
      <p:graphicFrame>
        <p:nvGraphicFramePr>
          <p:cNvPr id="2003" name="Google Shape;2003;p26"/>
          <p:cNvGraphicFramePr/>
          <p:nvPr>
            <p:extLst>
              <p:ext uri="{D42A27DB-BD31-4B8C-83A1-F6EECF244321}">
                <p14:modId xmlns:p14="http://schemas.microsoft.com/office/powerpoint/2010/main" val="425892447"/>
              </p:ext>
            </p:extLst>
          </p:nvPr>
        </p:nvGraphicFramePr>
        <p:xfrm>
          <a:off x="1293541" y="1205925"/>
          <a:ext cx="6556918" cy="3732505"/>
        </p:xfrm>
        <a:graphic>
          <a:graphicData uri="http://schemas.openxmlformats.org/drawingml/2006/table">
            <a:tbl>
              <a:tblPr>
                <a:noFill/>
                <a:tableStyleId>{8DAEDABC-BADD-4293-A472-D3AD88E73092}</a:tableStyleId>
              </a:tblPr>
              <a:tblGrid>
                <a:gridCol w="120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Preventivo</a:t>
                      </a:r>
                      <a:endParaRPr sz="1800" b="1" dirty="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Simultâneo</a:t>
                      </a:r>
                      <a:endParaRPr sz="1800" b="1" dirty="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Posterior</a:t>
                      </a:r>
                      <a:endParaRPr sz="1800" b="1" dirty="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b="1" i="0" u="none" strike="noStrike" cap="none" dirty="0">
                          <a:solidFill>
                            <a:schemeClr val="lt1"/>
                          </a:solidFill>
                          <a:latin typeface="Amatic SC"/>
                          <a:ea typeface="Merriweather"/>
                          <a:cs typeface="Amatic SC"/>
                          <a:sym typeface="Merriweather"/>
                        </a:rPr>
                        <a:t>Estratégico</a:t>
                      </a:r>
                      <a:endParaRPr sz="1800" b="1" i="0" u="none" strike="noStrike" cap="none" dirty="0">
                        <a:solidFill>
                          <a:schemeClr val="lt1"/>
                        </a:solidFill>
                        <a:latin typeface="Amatic SC"/>
                        <a:ea typeface="Merriweather"/>
                        <a:cs typeface="Amatic SC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Planejamento orçamentário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Monitoramento em tempo real de indicadores estratégicos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Demonstrativos financeiros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b="1" i="0" u="none" strike="noStrike" cap="none" dirty="0">
                          <a:solidFill>
                            <a:schemeClr val="lt1"/>
                          </a:solidFill>
                          <a:latin typeface="Amatic SC"/>
                          <a:ea typeface="Merriweather"/>
                          <a:cs typeface="Amatic SC"/>
                          <a:sym typeface="Merriweather"/>
                        </a:rPr>
                        <a:t>Tático</a:t>
                      </a:r>
                      <a:endParaRPr sz="1800" b="1" i="0" u="none" strike="noStrike" cap="none" dirty="0">
                        <a:solidFill>
                          <a:schemeClr val="lt1"/>
                        </a:solidFill>
                        <a:latin typeface="Amatic SC"/>
                        <a:ea typeface="Merriweather"/>
                        <a:cs typeface="Amatic SC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Política de precificação, descontos, ética e compliance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Monitoramento em tempo real de operações e saúde dos serviços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Key Performance Indicator (KPI)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b="1" i="0" u="none" strike="noStrike" cap="none" dirty="0">
                          <a:solidFill>
                            <a:schemeClr val="lt1"/>
                          </a:solidFill>
                          <a:latin typeface="Amatic SC"/>
                          <a:ea typeface="Merriweather"/>
                          <a:cs typeface="Amatic SC"/>
                          <a:sym typeface="Merriweather"/>
                        </a:rPr>
                        <a:t>Operacional</a:t>
                      </a:r>
                      <a:endParaRPr sz="1800" b="1" i="0" u="none" strike="noStrike" cap="none" dirty="0">
                        <a:solidFill>
                          <a:schemeClr val="lt1"/>
                        </a:solidFill>
                        <a:latin typeface="Amatic SC"/>
                        <a:ea typeface="Merriweather"/>
                        <a:cs typeface="Amatic SC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Seleção de recursos humanos e manutenção preventiva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ontrole de qualidade e toyotismo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Avaliação de pessoal</a:t>
                      </a:r>
                      <a:endParaRPr sz="1400" dirty="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5F6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04" name="Google Shape;2004;p2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8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6"/>
          <p:cNvSpPr txBox="1">
            <a:spLocks noGrp="1"/>
          </p:cNvSpPr>
          <p:nvPr>
            <p:ph type="ctrTitle" idx="4294967295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Você Sabia?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143" name="Google Shape;2143;p36"/>
          <p:cNvSpPr txBox="1">
            <a:spLocks noGrp="1"/>
          </p:cNvSpPr>
          <p:nvPr>
            <p:ph type="subTitle" idx="4294967295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KPI – Key Performance Indicators</a:t>
            </a:r>
            <a:endParaRPr sz="3600" b="1" dirty="0"/>
          </a:p>
        </p:txBody>
      </p:sp>
      <p:sp>
        <p:nvSpPr>
          <p:cNvPr id="2144" name="Google Shape;2144;p36"/>
          <p:cNvSpPr txBox="1">
            <a:spLocks noGrp="1"/>
          </p:cNvSpPr>
          <p:nvPr>
            <p:ph type="body" idx="4294967295"/>
          </p:nvPr>
        </p:nvSpPr>
        <p:spPr>
          <a:xfrm>
            <a:off x="1715250" y="3009252"/>
            <a:ext cx="5713500" cy="1575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dirty="0"/>
              <a:t>Valores quantitativos fundamentais que medem os principais processos internos da empresa, possibilitando o acompanhamento, e gerenciamento do nível de desempenho e sucesso das estratégias. </a:t>
            </a:r>
            <a:endParaRPr sz="1600" dirty="0"/>
          </a:p>
        </p:txBody>
      </p:sp>
      <p:sp>
        <p:nvSpPr>
          <p:cNvPr id="2145" name="Google Shape;2145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46260F-F434-9B86-B21C-E38E1249FD65}"/>
              </a:ext>
            </a:extLst>
          </p:cNvPr>
          <p:cNvSpPr txBox="1"/>
          <p:nvPr/>
        </p:nvSpPr>
        <p:spPr>
          <a:xfrm>
            <a:off x="6505987" y="4859114"/>
            <a:ext cx="1845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  <a:sym typeface="Merriweather"/>
              </a:rPr>
              <a:t>(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PARMENTER</a:t>
            </a:r>
            <a:r>
              <a:rPr lang="pt-BR" sz="1200" dirty="0">
                <a:solidFill>
                  <a:schemeClr val="dk1"/>
                </a:solidFill>
                <a:latin typeface="Merriweather"/>
                <a:sym typeface="Merriweather"/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5699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4"/>
          <p:cNvSpPr/>
          <p:nvPr/>
        </p:nvSpPr>
        <p:spPr>
          <a:xfrm>
            <a:off x="640950" y="2224967"/>
            <a:ext cx="1555200" cy="501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Merriweather" panose="00000500000000000000" pitchFamily="2" charset="0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2743267" y="2224967"/>
            <a:ext cx="1555200" cy="501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Merriweather" panose="00000500000000000000" pitchFamily="2" charset="0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4899727" y="2224967"/>
            <a:ext cx="1555200" cy="501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Merriweather" panose="00000500000000000000" pitchFamily="2" charset="0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7126511" y="2207926"/>
            <a:ext cx="1555200" cy="501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7D3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Merriweather" panose="00000500000000000000" pitchFamily="2" charset="0"/>
            </a:endParaRPr>
          </a:p>
        </p:txBody>
      </p:sp>
      <p:sp>
        <p:nvSpPr>
          <p:cNvPr id="853" name="Google Shape;853;p34"/>
          <p:cNvSpPr txBox="1"/>
          <p:nvPr/>
        </p:nvSpPr>
        <p:spPr>
          <a:xfrm>
            <a:off x="7126506" y="2207926"/>
            <a:ext cx="1555202" cy="5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  <a:latin typeface="Merriweather" panose="00000500000000000000" pitchFamily="2" charset="0"/>
              </a:rPr>
              <a:t>Continuar tarefa</a:t>
            </a:r>
          </a:p>
        </p:txBody>
      </p:sp>
      <p:sp>
        <p:nvSpPr>
          <p:cNvPr id="855" name="Google Shape;855;p34"/>
          <p:cNvSpPr txBox="1"/>
          <p:nvPr/>
        </p:nvSpPr>
        <p:spPr>
          <a:xfrm>
            <a:off x="640948" y="2224967"/>
            <a:ext cx="1555114" cy="5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Merriweather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Estabelecer parâmetros de desempenho</a:t>
            </a:r>
            <a:endParaRPr sz="1050" b="1" dirty="0">
              <a:solidFill>
                <a:schemeClr val="bg1"/>
              </a:solidFill>
              <a:latin typeface="Merriweather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6" name="Google Shape;856;p34"/>
          <p:cNvSpPr txBox="1"/>
          <p:nvPr/>
        </p:nvSpPr>
        <p:spPr>
          <a:xfrm>
            <a:off x="5547350" y="2792075"/>
            <a:ext cx="98402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975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Fora dos limites</a:t>
            </a:r>
            <a:endParaRPr sz="975" dirty="0">
              <a:solidFill>
                <a:schemeClr val="tx1"/>
              </a:solidFill>
              <a:latin typeface="Merriweather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34"/>
          <p:cNvSpPr txBox="1"/>
          <p:nvPr/>
        </p:nvSpPr>
        <p:spPr>
          <a:xfrm>
            <a:off x="2743172" y="2217527"/>
            <a:ext cx="1555114" cy="5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  <a:latin typeface="Merriweather" panose="00000500000000000000" pitchFamily="2" charset="0"/>
              </a:rPr>
              <a:t>Medir desempenho</a:t>
            </a:r>
          </a:p>
        </p:txBody>
      </p:sp>
      <p:sp>
        <p:nvSpPr>
          <p:cNvPr id="858" name="Google Shape;858;p34"/>
          <p:cNvSpPr txBox="1"/>
          <p:nvPr/>
        </p:nvSpPr>
        <p:spPr>
          <a:xfrm>
            <a:off x="1418504" y="2755953"/>
            <a:ext cx="922610" cy="62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975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Revisar parâmetros</a:t>
            </a:r>
          </a:p>
        </p:txBody>
      </p:sp>
      <p:sp>
        <p:nvSpPr>
          <p:cNvPr id="859" name="Google Shape;859;p34"/>
          <p:cNvSpPr txBox="1"/>
          <p:nvPr/>
        </p:nvSpPr>
        <p:spPr>
          <a:xfrm>
            <a:off x="4899451" y="2215366"/>
            <a:ext cx="1555114" cy="49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  <a:latin typeface="Merriweather" panose="00000500000000000000" pitchFamily="2" charset="0"/>
              </a:rPr>
              <a:t>Comparar desempenho com parâmetros</a:t>
            </a:r>
            <a:endParaRPr sz="1050" dirty="0">
              <a:solidFill>
                <a:schemeClr val="bg1"/>
              </a:solidFill>
              <a:latin typeface="Merriweather" panose="00000500000000000000" pitchFamily="2" charset="0"/>
              <a:sym typeface="Fira Sans Extra Condensed"/>
            </a:endParaRPr>
          </a:p>
        </p:txBody>
      </p:sp>
      <p:sp>
        <p:nvSpPr>
          <p:cNvPr id="860" name="Google Shape;860;p34"/>
          <p:cNvSpPr txBox="1"/>
          <p:nvPr/>
        </p:nvSpPr>
        <p:spPr>
          <a:xfrm>
            <a:off x="3534917" y="2803364"/>
            <a:ext cx="103710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975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Ajustar desempenho</a:t>
            </a:r>
          </a:p>
        </p:txBody>
      </p: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45E1BBC3-18CA-9DBF-5960-995699FCD6F6}"/>
              </a:ext>
            </a:extLst>
          </p:cNvPr>
          <p:cNvCxnSpPr>
            <a:cxnSpLocks/>
            <a:stCxn id="853" idx="0"/>
            <a:endCxn id="855" idx="0"/>
          </p:cNvCxnSpPr>
          <p:nvPr/>
        </p:nvCxnSpPr>
        <p:spPr>
          <a:xfrm rot="16200000" flipH="1" flipV="1">
            <a:off x="4652785" y="-1026356"/>
            <a:ext cx="17041" cy="6485603"/>
          </a:xfrm>
          <a:prstGeom prst="bentConnector3">
            <a:avLst>
              <a:gd name="adj1" fmla="val -1006118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5" name="CaixaDeTexto 844">
            <a:extLst>
              <a:ext uri="{FF2B5EF4-FFF2-40B4-BE49-F238E27FC236}">
                <a16:creationId xmlns:a16="http://schemas.microsoft.com/office/drawing/2014/main" id="{FFC93862-629F-6EFA-0CC7-71F87E09D8F1}"/>
              </a:ext>
            </a:extLst>
          </p:cNvPr>
          <p:cNvSpPr txBox="1"/>
          <p:nvPr/>
        </p:nvSpPr>
        <p:spPr>
          <a:xfrm>
            <a:off x="2286752" y="1735147"/>
            <a:ext cx="4570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</a:rPr>
              <a:t>Feedback</a:t>
            </a:r>
            <a:r>
              <a:rPr lang="pt-BR" sz="1050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</a:rPr>
              <a:t>sobre o processo</a:t>
            </a:r>
          </a:p>
        </p:txBody>
      </p:sp>
      <p:sp>
        <p:nvSpPr>
          <p:cNvPr id="846" name="Google Shape;856;p34">
            <a:extLst>
              <a:ext uri="{FF2B5EF4-FFF2-40B4-BE49-F238E27FC236}">
                <a16:creationId xmlns:a16="http://schemas.microsoft.com/office/drawing/2014/main" id="{CA3F6345-38E1-5A65-0FFF-E7DC4DA9624F}"/>
              </a:ext>
            </a:extLst>
          </p:cNvPr>
          <p:cNvSpPr txBox="1"/>
          <p:nvPr/>
        </p:nvSpPr>
        <p:spPr>
          <a:xfrm>
            <a:off x="6370681" y="2023717"/>
            <a:ext cx="90254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975" dirty="0">
                <a:solidFill>
                  <a:schemeClr val="tx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Dentro dos limites</a:t>
            </a:r>
          </a:p>
        </p:txBody>
      </p:sp>
      <p:sp>
        <p:nvSpPr>
          <p:cNvPr id="872" name="Google Shape;851;p34">
            <a:extLst>
              <a:ext uri="{FF2B5EF4-FFF2-40B4-BE49-F238E27FC236}">
                <a16:creationId xmlns:a16="http://schemas.microsoft.com/office/drawing/2014/main" id="{357D3E46-D441-50F1-E542-E327B2A46686}"/>
              </a:ext>
            </a:extLst>
          </p:cNvPr>
          <p:cNvSpPr/>
          <p:nvPr/>
        </p:nvSpPr>
        <p:spPr>
          <a:xfrm>
            <a:off x="4908750" y="3423635"/>
            <a:ext cx="1555200" cy="501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Merriweather" panose="00000500000000000000" pitchFamily="2" charset="0"/>
            </a:endParaRPr>
          </a:p>
        </p:txBody>
      </p:sp>
      <p:sp>
        <p:nvSpPr>
          <p:cNvPr id="847" name="Google Shape;859;p34">
            <a:extLst>
              <a:ext uri="{FF2B5EF4-FFF2-40B4-BE49-F238E27FC236}">
                <a16:creationId xmlns:a16="http://schemas.microsoft.com/office/drawing/2014/main" id="{B5259069-EA16-C05B-54A0-4A988C114F92}"/>
              </a:ext>
            </a:extLst>
          </p:cNvPr>
          <p:cNvSpPr txBox="1"/>
          <p:nvPr/>
        </p:nvSpPr>
        <p:spPr>
          <a:xfrm>
            <a:off x="4908749" y="3415661"/>
            <a:ext cx="1555202" cy="49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</a:lstStyle>
          <a:p>
            <a:r>
              <a:rPr lang="pt-BR" sz="1050" dirty="0">
                <a:solidFill>
                  <a:schemeClr val="bg1"/>
                </a:solidFill>
                <a:latin typeface="Merriweather" panose="00000500000000000000" pitchFamily="2" charset="0"/>
              </a:rPr>
              <a:t>Tomar medidas corretivas</a:t>
            </a:r>
            <a:endParaRPr sz="1050" dirty="0">
              <a:solidFill>
                <a:schemeClr val="bg1"/>
              </a:solidFill>
              <a:latin typeface="Merriweather" panose="00000500000000000000" pitchFamily="2" charset="0"/>
              <a:sym typeface="Fira Sans Extra Condensed"/>
            </a:endParaRPr>
          </a:p>
        </p:txBody>
      </p:sp>
      <p:cxnSp>
        <p:nvCxnSpPr>
          <p:cNvPr id="882" name="Conector de Seta Reta 881">
            <a:extLst>
              <a:ext uri="{FF2B5EF4-FFF2-40B4-BE49-F238E27FC236}">
                <a16:creationId xmlns:a16="http://schemas.microsoft.com/office/drawing/2014/main" id="{5DCD3AED-A484-2083-8A0F-BC9F60004E27}"/>
              </a:ext>
            </a:extLst>
          </p:cNvPr>
          <p:cNvCxnSpPr>
            <a:stCxn id="855" idx="3"/>
            <a:endCxn id="857" idx="1"/>
          </p:cNvCxnSpPr>
          <p:nvPr/>
        </p:nvCxnSpPr>
        <p:spPr>
          <a:xfrm flipV="1">
            <a:off x="2196061" y="2468027"/>
            <a:ext cx="547111" cy="74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Conector de Seta Reta 882">
            <a:extLst>
              <a:ext uri="{FF2B5EF4-FFF2-40B4-BE49-F238E27FC236}">
                <a16:creationId xmlns:a16="http://schemas.microsoft.com/office/drawing/2014/main" id="{352AE978-AC77-198A-CD5F-A529A3475CA9}"/>
              </a:ext>
            </a:extLst>
          </p:cNvPr>
          <p:cNvCxnSpPr>
            <a:cxnSpLocks/>
            <a:stCxn id="857" idx="3"/>
            <a:endCxn id="859" idx="1"/>
          </p:cNvCxnSpPr>
          <p:nvPr/>
        </p:nvCxnSpPr>
        <p:spPr>
          <a:xfrm flipV="1">
            <a:off x="4298286" y="2462145"/>
            <a:ext cx="601165" cy="58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Conector de Seta Reta 883">
            <a:extLst>
              <a:ext uri="{FF2B5EF4-FFF2-40B4-BE49-F238E27FC236}">
                <a16:creationId xmlns:a16="http://schemas.microsoft.com/office/drawing/2014/main" id="{5D735DBD-9D7F-D851-79E0-2B1D2562E9C0}"/>
              </a:ext>
            </a:extLst>
          </p:cNvPr>
          <p:cNvCxnSpPr>
            <a:cxnSpLocks/>
            <a:stCxn id="859" idx="3"/>
            <a:endCxn id="852" idx="2"/>
          </p:cNvCxnSpPr>
          <p:nvPr/>
        </p:nvCxnSpPr>
        <p:spPr>
          <a:xfrm flipV="1">
            <a:off x="6454564" y="2458426"/>
            <a:ext cx="671947" cy="371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Conector de Seta Reta 886">
            <a:extLst>
              <a:ext uri="{FF2B5EF4-FFF2-40B4-BE49-F238E27FC236}">
                <a16:creationId xmlns:a16="http://schemas.microsoft.com/office/drawing/2014/main" id="{61877EE4-081E-E49D-8531-DC58ABB02708}"/>
              </a:ext>
            </a:extLst>
          </p:cNvPr>
          <p:cNvCxnSpPr>
            <a:cxnSpLocks/>
            <a:stCxn id="851" idx="1"/>
            <a:endCxn id="847" idx="0"/>
          </p:cNvCxnSpPr>
          <p:nvPr/>
        </p:nvCxnSpPr>
        <p:spPr>
          <a:xfrm>
            <a:off x="5677328" y="2725968"/>
            <a:ext cx="9023" cy="68969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Conector: Angulado 898">
            <a:extLst>
              <a:ext uri="{FF2B5EF4-FFF2-40B4-BE49-F238E27FC236}">
                <a16:creationId xmlns:a16="http://schemas.microsoft.com/office/drawing/2014/main" id="{C3B39CDF-2C0D-C7FA-7FDE-E0699870C956}"/>
              </a:ext>
            </a:extLst>
          </p:cNvPr>
          <p:cNvCxnSpPr>
            <a:cxnSpLocks/>
            <a:stCxn id="847" idx="1"/>
            <a:endCxn id="857" idx="2"/>
          </p:cNvCxnSpPr>
          <p:nvPr/>
        </p:nvCxnSpPr>
        <p:spPr>
          <a:xfrm rot="10800000">
            <a:off x="3520729" y="2718527"/>
            <a:ext cx="1388021" cy="943915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Conector: Angulado 901">
            <a:extLst>
              <a:ext uri="{FF2B5EF4-FFF2-40B4-BE49-F238E27FC236}">
                <a16:creationId xmlns:a16="http://schemas.microsoft.com/office/drawing/2014/main" id="{A1207D4D-4F0E-07AA-15DD-B2127443E7F3}"/>
              </a:ext>
            </a:extLst>
          </p:cNvPr>
          <p:cNvCxnSpPr>
            <a:cxnSpLocks/>
            <a:endCxn id="855" idx="2"/>
          </p:cNvCxnSpPr>
          <p:nvPr/>
        </p:nvCxnSpPr>
        <p:spPr>
          <a:xfrm rot="10800000">
            <a:off x="1418505" y="2725966"/>
            <a:ext cx="3427080" cy="936474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DE33172-0ABC-3523-AA99-011FFCA7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</p:spPr>
        <p:txBody>
          <a:bodyPr/>
          <a:lstStyle/>
          <a:p>
            <a:r>
              <a:rPr lang="pt-BR" dirty="0"/>
              <a:t>O processo do controle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>
            <a:spLocks noGrp="1"/>
          </p:cNvSpPr>
          <p:nvPr>
            <p:ph type="body" idx="1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/>
              <a:t>Parâmetro de desempenho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dirty="0"/>
              <a:t>Nível de desempenho esperado para cada atividade, tarefa ou produto.</a:t>
            </a:r>
          </a:p>
        </p:txBody>
      </p:sp>
      <p:sp>
        <p:nvSpPr>
          <p:cNvPr id="2065" name="Google Shape;2065;p31"/>
          <p:cNvSpPr txBox="1">
            <a:spLocks noGrp="1"/>
          </p:cNvSpPr>
          <p:nvPr>
            <p:ph type="body" idx="2"/>
          </p:nvPr>
        </p:nvSpPr>
        <p:spPr>
          <a:xfrm>
            <a:off x="3419237" y="1279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/>
              <a:t>Foco do controle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dirty="0"/>
              <a:t>Escolha das atividades ou resultados que serão mensurados e dos critérios que serão utilizados nessa medição.</a:t>
            </a:r>
          </a:p>
        </p:txBody>
      </p:sp>
      <p:sp>
        <p:nvSpPr>
          <p:cNvPr id="2066" name="Google Shape;2066;p31"/>
          <p:cNvSpPr txBox="1">
            <a:spLocks noGrp="1"/>
          </p:cNvSpPr>
          <p:nvPr>
            <p:ph type="body" idx="3"/>
          </p:nvPr>
        </p:nvSpPr>
        <p:spPr>
          <a:xfrm>
            <a:off x="5805902" y="1302358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Merriweather"/>
              <a:buNone/>
            </a:pPr>
            <a:r>
              <a:rPr lang="pt-BR" sz="1200" b="1" dirty="0"/>
              <a:t>Timing do controle</a:t>
            </a:r>
          </a:p>
          <a:p>
            <a:pPr marL="0" indent="0">
              <a:buFont typeface="Merriweather"/>
              <a:buNone/>
            </a:pPr>
            <a:r>
              <a:rPr lang="pt-BR" sz="1200" dirty="0"/>
              <a:t>Momento de obtenção da informação que será utilizada no processo do controle.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>
            <a:spLocks noGrp="1"/>
          </p:cNvSpPr>
          <p:nvPr>
            <p:ph type="body" idx="1"/>
          </p:nvPr>
        </p:nvSpPr>
        <p:spPr>
          <a:xfrm>
            <a:off x="1036201" y="2815700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Merriweather"/>
              <a:buNone/>
            </a:pPr>
            <a:r>
              <a:rPr lang="pt-BR" sz="1200" b="1" dirty="0"/>
              <a:t>Fontes de informação</a:t>
            </a:r>
          </a:p>
          <a:p>
            <a:pPr marL="0" indent="0">
              <a:buFont typeface="Merriweather"/>
              <a:buNone/>
            </a:pPr>
            <a:r>
              <a:rPr lang="pt-BR" sz="1200" dirty="0"/>
              <a:t>Meios de coleta de informações sobre o desempenho de atividades ou resultados organizacionais.</a:t>
            </a:r>
          </a:p>
        </p:txBody>
      </p:sp>
      <p:sp>
        <p:nvSpPr>
          <p:cNvPr id="2068" name="Google Shape;2068;p31"/>
          <p:cNvSpPr txBox="1">
            <a:spLocks noGrp="1"/>
          </p:cNvSpPr>
          <p:nvPr>
            <p:ph type="body" idx="2"/>
          </p:nvPr>
        </p:nvSpPr>
        <p:spPr>
          <a:xfrm>
            <a:off x="3391601" y="275848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Merriweather"/>
              <a:buNone/>
            </a:pPr>
            <a:r>
              <a:rPr lang="pt-BR" sz="1200" b="1" dirty="0"/>
              <a:t>Princípio da exceção</a:t>
            </a:r>
          </a:p>
          <a:p>
            <a:pPr marL="0" indent="0">
              <a:buFont typeface="Merriweather"/>
              <a:buNone/>
            </a:pPr>
            <a:r>
              <a:rPr lang="pt-BR" sz="1200" dirty="0"/>
              <a:t>Os administradores devem focar nos desvios significativos.</a:t>
            </a:r>
          </a:p>
        </p:txBody>
      </p:sp>
      <p:sp>
        <p:nvSpPr>
          <p:cNvPr id="2069" name="Google Shape;2069;p31"/>
          <p:cNvSpPr txBox="1">
            <a:spLocks noGrp="1"/>
          </p:cNvSpPr>
          <p:nvPr>
            <p:ph type="body" idx="3"/>
          </p:nvPr>
        </p:nvSpPr>
        <p:spPr>
          <a:xfrm>
            <a:off x="5805902" y="275848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Merriweather"/>
              <a:buNone/>
            </a:pPr>
            <a:r>
              <a:rPr lang="pt-BR" sz="1200" b="1" dirty="0"/>
              <a:t>Medidas corretivas</a:t>
            </a:r>
          </a:p>
          <a:p>
            <a:pPr marL="0" indent="0">
              <a:buFont typeface="Merriweather"/>
              <a:buNone/>
            </a:pPr>
            <a:r>
              <a:rPr lang="pt-BR" sz="1200" dirty="0"/>
              <a:t>Ações contingenciais para lidar com problemas ou desvios que ocorrem na execução de tarefas e atividades.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Alguns conceitos chave</a:t>
            </a:r>
          </a:p>
        </p:txBody>
      </p:sp>
      <p:sp>
        <p:nvSpPr>
          <p:cNvPr id="2077" name="Google Shape;2077;p3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55D4B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55D4B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  <p:sp>
        <p:nvSpPr>
          <p:cNvPr id="2" name="Google Shape;2462;p49">
            <a:extLst>
              <a:ext uri="{FF2B5EF4-FFF2-40B4-BE49-F238E27FC236}">
                <a16:creationId xmlns:a16="http://schemas.microsoft.com/office/drawing/2014/main" id="{F1E43DC9-09C8-0EE8-FA10-69DBA63809C3}"/>
              </a:ext>
            </a:extLst>
          </p:cNvPr>
          <p:cNvSpPr/>
          <p:nvPr/>
        </p:nvSpPr>
        <p:spPr>
          <a:xfrm>
            <a:off x="3121186" y="1381873"/>
            <a:ext cx="247832" cy="276510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79;p49">
            <a:extLst>
              <a:ext uri="{FF2B5EF4-FFF2-40B4-BE49-F238E27FC236}">
                <a16:creationId xmlns:a16="http://schemas.microsoft.com/office/drawing/2014/main" id="{61410B78-F481-C310-4A24-1A0147ECD2B6}"/>
              </a:ext>
            </a:extLst>
          </p:cNvPr>
          <p:cNvSpPr/>
          <p:nvPr/>
        </p:nvSpPr>
        <p:spPr>
          <a:xfrm>
            <a:off x="4847543" y="1381873"/>
            <a:ext cx="225750" cy="228270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4" name="Google Shape;2443;p49">
            <a:extLst>
              <a:ext uri="{FF2B5EF4-FFF2-40B4-BE49-F238E27FC236}">
                <a16:creationId xmlns:a16="http://schemas.microsoft.com/office/drawing/2014/main" id="{99854E0E-7B1F-B222-789E-34E9594205AB}"/>
              </a:ext>
            </a:extLst>
          </p:cNvPr>
          <p:cNvSpPr/>
          <p:nvPr/>
        </p:nvSpPr>
        <p:spPr>
          <a:xfrm>
            <a:off x="7435438" y="1430113"/>
            <a:ext cx="214825" cy="22827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44;p49">
            <a:extLst>
              <a:ext uri="{FF2B5EF4-FFF2-40B4-BE49-F238E27FC236}">
                <a16:creationId xmlns:a16="http://schemas.microsoft.com/office/drawing/2014/main" id="{30C996EF-8ED6-F1EB-744D-EB23418AE04D}"/>
              </a:ext>
            </a:extLst>
          </p:cNvPr>
          <p:cNvSpPr/>
          <p:nvPr/>
        </p:nvSpPr>
        <p:spPr>
          <a:xfrm>
            <a:off x="2827607" y="2849187"/>
            <a:ext cx="230434" cy="239956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98;p49">
            <a:extLst>
              <a:ext uri="{FF2B5EF4-FFF2-40B4-BE49-F238E27FC236}">
                <a16:creationId xmlns:a16="http://schemas.microsoft.com/office/drawing/2014/main" id="{0C3E7E96-0DF7-6726-862D-C50EF700A6BC}"/>
              </a:ext>
            </a:extLst>
          </p:cNvPr>
          <p:cNvSpPr/>
          <p:nvPr/>
        </p:nvSpPr>
        <p:spPr>
          <a:xfrm>
            <a:off x="5071011" y="2842673"/>
            <a:ext cx="283530" cy="24647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40;p49">
            <a:extLst>
              <a:ext uri="{FF2B5EF4-FFF2-40B4-BE49-F238E27FC236}">
                <a16:creationId xmlns:a16="http://schemas.microsoft.com/office/drawing/2014/main" id="{A7D13ED9-B7AB-4085-C207-8C02E8FF1A6B}"/>
              </a:ext>
            </a:extLst>
          </p:cNvPr>
          <p:cNvSpPr/>
          <p:nvPr/>
        </p:nvSpPr>
        <p:spPr>
          <a:xfrm>
            <a:off x="7434912" y="2815700"/>
            <a:ext cx="214825" cy="275866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08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FFFFFF"/>
                </a:solidFill>
              </a:rPr>
              <a:t>Sistemas de controle</a:t>
            </a:r>
          </a:p>
        </p:txBody>
      </p:sp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/>
              <a:t>Conjuntos coordenados de regras, princípios e práticas que interagem de forma regular e previsível, buscando coletar informações essenciais ao processo de controle.</a:t>
            </a:r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83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980C8AB-22BB-D718-EEFF-EDE236A3F3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oogle Shape;2800;p50">
            <a:extLst>
              <a:ext uri="{FF2B5EF4-FFF2-40B4-BE49-F238E27FC236}">
                <a16:creationId xmlns:a16="http://schemas.microsoft.com/office/drawing/2014/main" id="{7FFC1B4B-FD31-A7BB-CA30-0A163930661F}"/>
              </a:ext>
            </a:extLst>
          </p:cNvPr>
          <p:cNvGrpSpPr/>
          <p:nvPr/>
        </p:nvGrpSpPr>
        <p:grpSpPr>
          <a:xfrm>
            <a:off x="2486727" y="1179626"/>
            <a:ext cx="4088150" cy="3065997"/>
            <a:chOff x="1674084" y="3394930"/>
            <a:chExt cx="720141" cy="540084"/>
          </a:xfrm>
        </p:grpSpPr>
        <p:sp>
          <p:nvSpPr>
            <p:cNvPr id="6" name="Google Shape;2802;p50">
              <a:extLst>
                <a:ext uri="{FF2B5EF4-FFF2-40B4-BE49-F238E27FC236}">
                  <a16:creationId xmlns:a16="http://schemas.microsoft.com/office/drawing/2014/main" id="{D131B633-EFC4-4111-24AB-593CEE3F232F}"/>
                </a:ext>
              </a:extLst>
            </p:cNvPr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803;p50">
              <a:extLst>
                <a:ext uri="{FF2B5EF4-FFF2-40B4-BE49-F238E27FC236}">
                  <a16:creationId xmlns:a16="http://schemas.microsoft.com/office/drawing/2014/main" id="{ECEAA66B-453F-AE46-9DFB-3CED19168CB7}"/>
                </a:ext>
              </a:extLst>
            </p:cNvPr>
            <p:cNvSpPr/>
            <p:nvPr/>
          </p:nvSpPr>
          <p:spPr>
            <a:xfrm>
              <a:off x="1856313" y="3395692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04;p50">
              <a:extLst>
                <a:ext uri="{FF2B5EF4-FFF2-40B4-BE49-F238E27FC236}">
                  <a16:creationId xmlns:a16="http://schemas.microsoft.com/office/drawing/2014/main" id="{7F46A927-19FF-E0BD-BFF3-563F5AC18B54}"/>
                </a:ext>
              </a:extLst>
            </p:cNvPr>
            <p:cNvSpPr/>
            <p:nvPr/>
          </p:nvSpPr>
          <p:spPr>
            <a:xfrm>
              <a:off x="2032776" y="3394930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805;p50">
              <a:extLst>
                <a:ext uri="{FF2B5EF4-FFF2-40B4-BE49-F238E27FC236}">
                  <a16:creationId xmlns:a16="http://schemas.microsoft.com/office/drawing/2014/main" id="{BB9621C2-C4B9-7D81-60C9-525E713EE2CC}"/>
                </a:ext>
              </a:extLst>
            </p:cNvPr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806;p50">
              <a:extLst>
                <a:ext uri="{FF2B5EF4-FFF2-40B4-BE49-F238E27FC236}">
                  <a16:creationId xmlns:a16="http://schemas.microsoft.com/office/drawing/2014/main" id="{14F0314B-4453-600D-19A2-3B9E3E70B4E7}"/>
                </a:ext>
              </a:extLst>
            </p:cNvPr>
            <p:cNvSpPr/>
            <p:nvPr/>
          </p:nvSpPr>
          <p:spPr>
            <a:xfrm>
              <a:off x="1674084" y="3396065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807;p50">
              <a:extLst>
                <a:ext uri="{FF2B5EF4-FFF2-40B4-BE49-F238E27FC236}">
                  <a16:creationId xmlns:a16="http://schemas.microsoft.com/office/drawing/2014/main" id="{DDA39A24-EAEB-66BB-DA15-D7D95B62E59A}"/>
                </a:ext>
              </a:extLst>
            </p:cNvPr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08;p50">
              <a:extLst>
                <a:ext uri="{FF2B5EF4-FFF2-40B4-BE49-F238E27FC236}">
                  <a16:creationId xmlns:a16="http://schemas.microsoft.com/office/drawing/2014/main" id="{A4AFCC62-9CAC-F02E-F559-4410F633ED96}"/>
                </a:ext>
              </a:extLst>
            </p:cNvPr>
            <p:cNvSpPr/>
            <p:nvPr/>
          </p:nvSpPr>
          <p:spPr>
            <a:xfrm>
              <a:off x="2217452" y="3396065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809;p50">
              <a:extLst>
                <a:ext uri="{FF2B5EF4-FFF2-40B4-BE49-F238E27FC236}">
                  <a16:creationId xmlns:a16="http://schemas.microsoft.com/office/drawing/2014/main" id="{C9C47C6B-11AA-F7E8-0C4A-491E23CE7BEF}"/>
                </a:ext>
              </a:extLst>
            </p:cNvPr>
            <p:cNvSpPr/>
            <p:nvPr/>
          </p:nvSpPr>
          <p:spPr>
            <a:xfrm>
              <a:off x="2214345" y="358167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000" b="0" i="0" u="none" strike="noStrike" cap="none" dirty="0">
                  <a:solidFill>
                    <a:schemeClr val="bg1"/>
                  </a:solidFill>
                  <a:latin typeface="Merriweather" panose="00000500000000000000" pitchFamily="2" charset="0"/>
                  <a:ea typeface="Calibri"/>
                  <a:cs typeface="Calibri"/>
                  <a:sym typeface="Calibri"/>
                </a:rPr>
                <a:t>	</a:t>
              </a: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810;p50">
              <a:extLst>
                <a:ext uri="{FF2B5EF4-FFF2-40B4-BE49-F238E27FC236}">
                  <a16:creationId xmlns:a16="http://schemas.microsoft.com/office/drawing/2014/main" id="{43893EB1-A0F1-2C14-AD0E-30D815DF4ECD}"/>
                </a:ext>
              </a:extLst>
            </p:cNvPr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812;p50">
              <a:extLst>
                <a:ext uri="{FF2B5EF4-FFF2-40B4-BE49-F238E27FC236}">
                  <a16:creationId xmlns:a16="http://schemas.microsoft.com/office/drawing/2014/main" id="{BA412F48-22A9-4405-97A9-F0FF6C383845}"/>
                </a:ext>
              </a:extLst>
            </p:cNvPr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969F713-B0CE-018A-B69A-1798686894ED}"/>
              </a:ext>
            </a:extLst>
          </p:cNvPr>
          <p:cNvSpPr txBox="1"/>
          <p:nvPr/>
        </p:nvSpPr>
        <p:spPr>
          <a:xfrm>
            <a:off x="2557407" y="2256774"/>
            <a:ext cx="10666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Adoção de medidas corretivas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4B0B014-71BB-1E5A-6B9B-3C36A943CD21}"/>
              </a:ext>
            </a:extLst>
          </p:cNvPr>
          <p:cNvSpPr txBox="1"/>
          <p:nvPr/>
        </p:nvSpPr>
        <p:spPr>
          <a:xfrm>
            <a:off x="3574961" y="3738033"/>
            <a:ext cx="898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Foco estratégico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2BC9BA9-4011-70C0-1C83-89B7AA4425DF}"/>
              </a:ext>
            </a:extLst>
          </p:cNvPr>
          <p:cNvSpPr txBox="1"/>
          <p:nvPr/>
        </p:nvSpPr>
        <p:spPr>
          <a:xfrm>
            <a:off x="4477384" y="3581915"/>
            <a:ext cx="951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Aceitação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4BC0CB7-DDE8-4CF5-7942-7E7CBA12A6E0}"/>
              </a:ext>
            </a:extLst>
          </p:cNvPr>
          <p:cNvSpPr txBox="1"/>
          <p:nvPr/>
        </p:nvSpPr>
        <p:spPr>
          <a:xfrm>
            <a:off x="5664264" y="3496683"/>
            <a:ext cx="1111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Critérios Múltiplos e razoáveis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B330FBE-1D49-8034-FDDA-E35E5DA759F2}"/>
              </a:ext>
            </a:extLst>
          </p:cNvPr>
          <p:cNvSpPr txBox="1"/>
          <p:nvPr/>
        </p:nvSpPr>
        <p:spPr>
          <a:xfrm>
            <a:off x="5519964" y="2652049"/>
            <a:ext cx="12063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Inteligibilidade</a:t>
            </a:r>
            <a:endParaRPr lang="pt-BR" sz="1000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77038AC-C01E-4BBD-CA39-1ED031EC6725}"/>
              </a:ext>
            </a:extLst>
          </p:cNvPr>
          <p:cNvSpPr txBox="1"/>
          <p:nvPr/>
        </p:nvSpPr>
        <p:spPr>
          <a:xfrm>
            <a:off x="5774177" y="1520567"/>
            <a:ext cx="809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Flexibilidade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43943E7-F9F2-3B31-B292-BC27A783441C}"/>
              </a:ext>
            </a:extLst>
          </p:cNvPr>
          <p:cNvSpPr txBox="1"/>
          <p:nvPr/>
        </p:nvSpPr>
        <p:spPr>
          <a:xfrm>
            <a:off x="2521596" y="3537978"/>
            <a:ext cx="890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Ênfase na exceção</a:t>
            </a:r>
            <a:endParaRPr lang="pt-BR" sz="1000" b="0" i="0" u="none" strike="noStrike" cap="none" dirty="0">
              <a:solidFill>
                <a:schemeClr val="bg1"/>
              </a:solidFill>
              <a:latin typeface="Merriweather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F6DF32F-23B1-5512-01EF-5A2E3C3528E7}"/>
              </a:ext>
            </a:extLst>
          </p:cNvPr>
          <p:cNvSpPr txBox="1"/>
          <p:nvPr/>
        </p:nvSpPr>
        <p:spPr>
          <a:xfrm>
            <a:off x="4783883" y="1562665"/>
            <a:ext cx="8839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Economia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6D7441-DAC2-BDFC-5623-752AB31ABAE8}"/>
              </a:ext>
            </a:extLst>
          </p:cNvPr>
          <p:cNvSpPr txBox="1"/>
          <p:nvPr/>
        </p:nvSpPr>
        <p:spPr>
          <a:xfrm>
            <a:off x="3752835" y="1524169"/>
            <a:ext cx="890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Rapidez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8008A546-5D44-9000-CC76-37E99BA85C37}"/>
              </a:ext>
            </a:extLst>
          </p:cNvPr>
          <p:cNvSpPr txBox="1"/>
          <p:nvPr/>
        </p:nvSpPr>
        <p:spPr>
          <a:xfrm>
            <a:off x="2573314" y="1545276"/>
            <a:ext cx="9662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Precisão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782DFC0-4BD1-E505-3419-D703ABE5A026}"/>
              </a:ext>
            </a:extLst>
          </p:cNvPr>
          <p:cNvSpPr txBox="1"/>
          <p:nvPr/>
        </p:nvSpPr>
        <p:spPr>
          <a:xfrm>
            <a:off x="3562416" y="2466404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Sistemas de controle</a:t>
            </a:r>
          </a:p>
        </p:txBody>
      </p:sp>
    </p:spTree>
    <p:extLst>
      <p:ext uri="{BB962C8B-B14F-4D97-AF65-F5344CB8AC3E}">
        <p14:creationId xmlns:p14="http://schemas.microsoft.com/office/powerpoint/2010/main" val="192439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Fatores Contingenciais dos sistemas de controle</a:t>
            </a:r>
            <a:endParaRPr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Dimensão da organização: Pequena X Grande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Nível hierárquico: Alta administração X Base Operacional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Organizacional: Centralizadas X Descentralizadas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Cultura Organizacional: Participativa X Coercitiva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Estilo d</a:t>
            </a:r>
            <a:r>
              <a:rPr lang="pt-BR" sz="1600" dirty="0"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liderança: Democrático X Autocrático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Importância da atividade: Elevada X Re</a:t>
            </a:r>
            <a:r>
              <a:rPr lang="pt-BR" sz="1600" dirty="0"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duzida</a:t>
            </a:r>
            <a:endParaRPr lang="pt-BR" sz="1600" dirty="0">
              <a:effectLst/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83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548;p50">
            <a:extLst>
              <a:ext uri="{FF2B5EF4-FFF2-40B4-BE49-F238E27FC236}">
                <a16:creationId xmlns:a16="http://schemas.microsoft.com/office/drawing/2014/main" id="{096213A3-F103-F51A-477A-5D73EFFFFFC7}"/>
              </a:ext>
            </a:extLst>
          </p:cNvPr>
          <p:cNvGrpSpPr/>
          <p:nvPr/>
        </p:nvGrpSpPr>
        <p:grpSpPr>
          <a:xfrm>
            <a:off x="2851919" y="1180425"/>
            <a:ext cx="3231081" cy="3151757"/>
            <a:chOff x="6768809" y="2682265"/>
            <a:chExt cx="719915" cy="719877"/>
          </a:xfrm>
        </p:grpSpPr>
        <p:sp>
          <p:nvSpPr>
            <p:cNvPr id="21" name="Google Shape;2549;p50">
              <a:extLst>
                <a:ext uri="{FF2B5EF4-FFF2-40B4-BE49-F238E27FC236}">
                  <a16:creationId xmlns:a16="http://schemas.microsoft.com/office/drawing/2014/main" id="{BF36249F-85F2-5256-1FAC-8C9B99657492}"/>
                </a:ext>
              </a:extLst>
            </p:cNvPr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0;p50">
              <a:extLst>
                <a:ext uri="{FF2B5EF4-FFF2-40B4-BE49-F238E27FC236}">
                  <a16:creationId xmlns:a16="http://schemas.microsoft.com/office/drawing/2014/main" id="{55260E65-B529-3E64-FBAD-9A89E8245BE2}"/>
                </a:ext>
              </a:extLst>
            </p:cNvPr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51;p50">
              <a:extLst>
                <a:ext uri="{FF2B5EF4-FFF2-40B4-BE49-F238E27FC236}">
                  <a16:creationId xmlns:a16="http://schemas.microsoft.com/office/drawing/2014/main" id="{B7F70769-B8D9-1C41-BDB4-C8483AFDC7C0}"/>
                </a:ext>
              </a:extLst>
            </p:cNvPr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52;p50">
              <a:extLst>
                <a:ext uri="{FF2B5EF4-FFF2-40B4-BE49-F238E27FC236}">
                  <a16:creationId xmlns:a16="http://schemas.microsoft.com/office/drawing/2014/main" id="{A1B3E2FB-2562-AB24-C0E8-406BA14FA892}"/>
                </a:ext>
              </a:extLst>
            </p:cNvPr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504490-30CD-E8CA-A2DA-E112B576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70" y="45075"/>
            <a:ext cx="6880500" cy="960598"/>
          </a:xfrm>
        </p:spPr>
        <p:txBody>
          <a:bodyPr/>
          <a:lstStyle/>
          <a:p>
            <a:r>
              <a:rPr lang="pt-BR" dirty="0"/>
              <a:t>Exemplos de instrumentos de controle do desempenho organizacional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E5A2B96-7FE5-F53D-7119-731B69033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192CC5-FF34-5E5C-A96F-15A1C8C4C1F1}"/>
              </a:ext>
            </a:extLst>
          </p:cNvPr>
          <p:cNvSpPr txBox="1"/>
          <p:nvPr/>
        </p:nvSpPr>
        <p:spPr>
          <a:xfrm>
            <a:off x="4829284" y="1646988"/>
            <a:ext cx="1253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5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Controle Financeiro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6868C3-CACD-0DCD-E60D-4ECCF83B9370}"/>
              </a:ext>
            </a:extLst>
          </p:cNvPr>
          <p:cNvSpPr txBox="1"/>
          <p:nvPr/>
        </p:nvSpPr>
        <p:spPr>
          <a:xfrm>
            <a:off x="4869012" y="3224186"/>
            <a:ext cx="1253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5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Sistemas de informação gerencial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CA005D-EC43-D7C5-0065-5EA27EE58977}"/>
              </a:ext>
            </a:extLst>
          </p:cNvPr>
          <p:cNvSpPr txBox="1"/>
          <p:nvPr/>
        </p:nvSpPr>
        <p:spPr>
          <a:xfrm>
            <a:off x="3213746" y="3471889"/>
            <a:ext cx="1253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5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Auditoria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D725B7-7638-E340-242D-1BF7B03AEA2F}"/>
              </a:ext>
            </a:extLst>
          </p:cNvPr>
          <p:cNvSpPr txBox="1"/>
          <p:nvPr/>
        </p:nvSpPr>
        <p:spPr>
          <a:xfrm>
            <a:off x="3213746" y="1705653"/>
            <a:ext cx="1253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50" b="0" i="0" u="none" strike="noStrike" cap="none" dirty="0" err="1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Balanced</a:t>
            </a:r>
            <a:r>
              <a:rPr lang="pt-BR" sz="115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Calibri"/>
                <a:cs typeface="Calibri"/>
                <a:sym typeface="Calibri"/>
              </a:rPr>
              <a:t> Scorecard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3668EF-7B3F-CE98-2444-AC35CA7BDF64}"/>
              </a:ext>
            </a:extLst>
          </p:cNvPr>
          <p:cNvSpPr txBox="1"/>
          <p:nvPr/>
        </p:nvSpPr>
        <p:spPr>
          <a:xfrm>
            <a:off x="6082995" y="1262268"/>
            <a:ext cx="2201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erriweather" panose="00000500000000000000" pitchFamily="2" charset="0"/>
              </a:rPr>
              <a:t>Mede os impactos financeiros das atividades econômicas de uma organização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371022-B519-88FB-88DE-F1C7FC05735F}"/>
              </a:ext>
            </a:extLst>
          </p:cNvPr>
          <p:cNvSpPr txBox="1"/>
          <p:nvPr/>
        </p:nvSpPr>
        <p:spPr>
          <a:xfrm>
            <a:off x="6162447" y="3273614"/>
            <a:ext cx="2201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100">
                <a:latin typeface="Merriweather" panose="00000500000000000000" pitchFamily="2" charset="0"/>
              </a:defRPr>
            </a:lvl1pPr>
          </a:lstStyle>
          <a:p>
            <a:r>
              <a:rPr lang="pt-BR" dirty="0"/>
              <a:t>Sistemas computadorizados que processam os dados organizacionais e disponibilizam informações aos gestores de forma regular e continua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3737BA-1335-D7B8-9D1F-C80A8194B1CE}"/>
              </a:ext>
            </a:extLst>
          </p:cNvPr>
          <p:cNvSpPr txBox="1"/>
          <p:nvPr/>
        </p:nvSpPr>
        <p:spPr>
          <a:xfrm>
            <a:off x="665026" y="3224186"/>
            <a:ext cx="2123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100">
                <a:latin typeface="Merriweather" panose="00000500000000000000" pitchFamily="2" charset="0"/>
              </a:defRPr>
            </a:lvl1pPr>
          </a:lstStyle>
          <a:p>
            <a:r>
              <a:rPr lang="pt-BR" dirty="0"/>
              <a:t>Exame pericial, sistemático e independente que tem como objetivo avaliar a eficiência e a eficácia dos vários sistemas de uma organização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603A28-5A6F-EAF9-C721-BC3311EAEB73}"/>
              </a:ext>
            </a:extLst>
          </p:cNvPr>
          <p:cNvSpPr txBox="1"/>
          <p:nvPr/>
        </p:nvSpPr>
        <p:spPr>
          <a:xfrm>
            <a:off x="470360" y="1231622"/>
            <a:ext cx="2686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100">
                <a:latin typeface="Merriweather" panose="00000500000000000000" pitchFamily="2" charset="0"/>
              </a:defRPr>
            </a:lvl1pPr>
          </a:lstStyle>
          <a:p>
            <a:r>
              <a:rPr lang="pt-BR" dirty="0"/>
              <a:t>Ferramenta de controle do desempenho organizacional abrangente que integra várias dimensões do controle: financeira, clientes, processos internos e aprendizado</a:t>
            </a:r>
          </a:p>
        </p:txBody>
      </p:sp>
    </p:spTree>
    <p:extLst>
      <p:ext uri="{BB962C8B-B14F-4D97-AF65-F5344CB8AC3E}">
        <p14:creationId xmlns:p14="http://schemas.microsoft.com/office/powerpoint/2010/main" val="201727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ED3E6-6A62-A871-BCE8-FA43F9AB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fator humano no processo do controle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70933A5-E6CC-78C0-A58E-344D381E60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m 4" descr="Meme senhora, senhora?  Uma senhora que batia o ponto na assembleia legislativa e ia embora confrontada por uma jornalista.">
            <a:hlinkClick r:id="rId2" action="ppaction://hlinkfile"/>
            <a:extLst>
              <a:ext uri="{FF2B5EF4-FFF2-40B4-BE49-F238E27FC236}">
                <a16:creationId xmlns:a16="http://schemas.microsoft.com/office/drawing/2014/main" id="{E77681C1-B3E6-C081-310B-C4698A76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8" y="1704022"/>
            <a:ext cx="4223992" cy="27003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88BB616-BDD0-68EA-324D-A820D4592189}"/>
              </a:ext>
            </a:extLst>
          </p:cNvPr>
          <p:cNvSpPr txBox="1"/>
          <p:nvPr/>
        </p:nvSpPr>
        <p:spPr>
          <a:xfrm>
            <a:off x="5478966" y="1704022"/>
            <a:ext cx="3270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erriweather" panose="00000500000000000000" pitchFamily="2" charset="0"/>
              </a:rPr>
              <a:t>Comportamentos disfuncionais dos mecanismos de controle: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Merriweather" panose="00000500000000000000" pitchFamily="2" charset="0"/>
              </a:rPr>
              <a:t>Comportamento burocrático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Merriweather" panose="00000500000000000000" pitchFamily="2" charset="0"/>
              </a:rPr>
              <a:t>Comportamento tático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Merriweather" panose="00000500000000000000" pitchFamily="2" charset="0"/>
              </a:rPr>
              <a:t>Resistência ao controle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933CBD-D9B8-FC3D-1A1D-903209350CC1}"/>
              </a:ext>
            </a:extLst>
          </p:cNvPr>
          <p:cNvSpPr txBox="1"/>
          <p:nvPr/>
        </p:nvSpPr>
        <p:spPr>
          <a:xfrm>
            <a:off x="5478966" y="3123890"/>
            <a:ext cx="3270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erriweather" panose="00000500000000000000" pitchFamily="2" charset="0"/>
              </a:rPr>
              <a:t>Necessidade de reconhecer a legitimidade e aceitar o sistema de controle</a:t>
            </a:r>
          </a:p>
        </p:txBody>
      </p:sp>
    </p:spTree>
    <p:extLst>
      <p:ext uri="{BB962C8B-B14F-4D97-AF65-F5344CB8AC3E}">
        <p14:creationId xmlns:p14="http://schemas.microsoft.com/office/powerpoint/2010/main" val="57962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Imposição externa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Imposição, por parte dos gestores de controles rigidos sobre os trabalhadores</a:t>
            </a:r>
            <a:endParaRPr dirty="0"/>
          </a:p>
        </p:txBody>
      </p:sp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Abordagens estratégicas ao controle comportamental</a:t>
            </a:r>
            <a:endParaRPr dirty="0"/>
          </a:p>
        </p:txBody>
      </p:sp>
      <p:sp>
        <p:nvSpPr>
          <p:cNvPr id="1945" name="Google Shape;1945;p20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Motivação interna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Envolvimento dos trabalhadores na definição dos parametros e controle, econoraja o autocontrole</a:t>
            </a:r>
            <a:endParaRPr dirty="0"/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074" name="Picture 2" descr="Download Odebrecht Logo in SVG Vector or PNG File Format - Logo.wine">
            <a:extLst>
              <a:ext uri="{FF2B5EF4-FFF2-40B4-BE49-F238E27FC236}">
                <a16:creationId xmlns:a16="http://schemas.microsoft.com/office/drawing/2014/main" id="{E2115E42-21C7-5ADE-9DE2-81BF9D6F4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1" b="30867"/>
          <a:stretch/>
        </p:blipFill>
        <p:spPr bwMode="auto">
          <a:xfrm>
            <a:off x="4401013" y="3925229"/>
            <a:ext cx="3039869" cy="7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rysler Logo, HD Png, Meaning, Information">
            <a:extLst>
              <a:ext uri="{FF2B5EF4-FFF2-40B4-BE49-F238E27FC236}">
                <a16:creationId xmlns:a16="http://schemas.microsoft.com/office/drawing/2014/main" id="{47426EC2-3B71-B572-4ED4-61F8CDA7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6" y="3986715"/>
            <a:ext cx="2776096" cy="7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9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39184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DO ART!</a:t>
            </a:r>
            <a:endParaRPr dirty="0"/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6AABA0BE-8F82-F139-5E43-F932C25FC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2945"/>
              </p:ext>
            </p:extLst>
          </p:nvPr>
        </p:nvGraphicFramePr>
        <p:xfrm>
          <a:off x="245327" y="1144936"/>
          <a:ext cx="8668214" cy="3564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4107">
                  <a:extLst>
                    <a:ext uri="{9D8B030D-6E8A-4147-A177-3AD203B41FA5}">
                      <a16:colId xmlns:a16="http://schemas.microsoft.com/office/drawing/2014/main" val="272709863"/>
                    </a:ext>
                  </a:extLst>
                </a:gridCol>
                <a:gridCol w="4334107">
                  <a:extLst>
                    <a:ext uri="{9D8B030D-6E8A-4147-A177-3AD203B41FA5}">
                      <a16:colId xmlns:a16="http://schemas.microsoft.com/office/drawing/2014/main" val="2097381513"/>
                    </a:ext>
                  </a:extLst>
                </a:gridCol>
              </a:tblGrid>
              <a:tr h="796055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FF0000"/>
                          </a:solidFill>
                          <a:latin typeface="Merriweather" panose="00000500000000000000" pitchFamily="2" charset="0"/>
                        </a:rPr>
                        <a:t>Intenção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Merriweather" panose="00000500000000000000" pitchFamily="2" charset="0"/>
                        </a:rPr>
                        <a:t>Transmitir e consolidar os conhecimentos sobre o conceito de controle, sistema de acompanhamento e a avaliação.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663121"/>
                  </a:ext>
                </a:extLst>
              </a:tr>
              <a:tr h="616300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FF0000"/>
                          </a:solidFill>
                          <a:latin typeface="Merriweather" panose="00000500000000000000" pitchFamily="2" charset="0"/>
                        </a:rPr>
                        <a:t>Resultados esperados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Merriweather" panose="00000500000000000000" pitchFamily="2" charset="0"/>
                        </a:rPr>
                        <a:t>Que os estudantes saibam aplicar o conhecimento adquirido quando fizerem parte do mercado de trabalho.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232755"/>
                  </a:ext>
                </a:extLst>
              </a:tr>
              <a:tr h="616300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FF0000"/>
                          </a:solidFill>
                          <a:latin typeface="Merriweather" panose="00000500000000000000" pitchFamily="2" charset="0"/>
                        </a:rPr>
                        <a:t>Agenda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Merriweather" panose="00000500000000000000" pitchFamily="2" charset="0"/>
                        </a:rPr>
                        <a:t>Apresentação do professor, apresentação do conteúdo, dilema ético e finalização da aula.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494667"/>
                  </a:ext>
                </a:extLst>
              </a:tr>
              <a:tr h="796055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FF0000"/>
                          </a:solidFill>
                          <a:latin typeface="Merriweather" panose="00000500000000000000" pitchFamily="2" charset="0"/>
                        </a:rPr>
                        <a:t>Regras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Merriweather" panose="00000500000000000000" pitchFamily="2" charset="0"/>
                        </a:rPr>
                        <a:t>Presença, pontualidade, empatia, consciência do tempo de fala, convite, participação e perguntas.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016374"/>
                  </a:ext>
                </a:extLst>
              </a:tr>
              <a:tr h="624657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FF0000"/>
                          </a:solidFill>
                          <a:latin typeface="Merriweather" panose="00000500000000000000" pitchFamily="2" charset="0"/>
                        </a:rPr>
                        <a:t>Tempo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Merriweather" panose="00000500000000000000" pitchFamily="2" charset="0"/>
                        </a:rPr>
                        <a:t>Aula de 60 minutos.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06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77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A278D-6853-A644-405B-CD08388D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de controle, acompanhamento e avaliação comportamental.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F98BCB-6BCC-2BA8-6B4D-A2AB07DEA8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oogle Shape;2884;p50">
            <a:extLst>
              <a:ext uri="{FF2B5EF4-FFF2-40B4-BE49-F238E27FC236}">
                <a16:creationId xmlns:a16="http://schemas.microsoft.com/office/drawing/2014/main" id="{5CBB860E-C348-4774-A05D-B938BC40B836}"/>
              </a:ext>
            </a:extLst>
          </p:cNvPr>
          <p:cNvGrpSpPr/>
          <p:nvPr/>
        </p:nvGrpSpPr>
        <p:grpSpPr>
          <a:xfrm>
            <a:off x="243725" y="1427266"/>
            <a:ext cx="7612687" cy="3508533"/>
            <a:chOff x="3140312" y="5483468"/>
            <a:chExt cx="1962475" cy="904464"/>
          </a:xfrm>
        </p:grpSpPr>
        <p:sp>
          <p:nvSpPr>
            <p:cNvPr id="8" name="Google Shape;2886;p50">
              <a:extLst>
                <a:ext uri="{FF2B5EF4-FFF2-40B4-BE49-F238E27FC236}">
                  <a16:creationId xmlns:a16="http://schemas.microsoft.com/office/drawing/2014/main" id="{F7521E0F-256B-7FF1-3C94-CE1D89FD6C81}"/>
                </a:ext>
              </a:extLst>
            </p:cNvPr>
            <p:cNvSpPr/>
            <p:nvPr/>
          </p:nvSpPr>
          <p:spPr>
            <a:xfrm>
              <a:off x="3140312" y="5527154"/>
              <a:ext cx="274745" cy="235500"/>
            </a:xfrm>
            <a:prstGeom prst="round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Recrutamento e seleção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893;p50">
              <a:extLst>
                <a:ext uri="{FF2B5EF4-FFF2-40B4-BE49-F238E27FC236}">
                  <a16:creationId xmlns:a16="http://schemas.microsoft.com/office/drawing/2014/main" id="{87461B27-5F27-CA1C-5E70-44E9746B72B0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894;p50">
              <a:extLst>
                <a:ext uri="{FF2B5EF4-FFF2-40B4-BE49-F238E27FC236}">
                  <a16:creationId xmlns:a16="http://schemas.microsoft.com/office/drawing/2014/main" id="{09E3545B-AA39-2227-79B1-E6D406203F08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95;p50">
              <a:extLst>
                <a:ext uri="{FF2B5EF4-FFF2-40B4-BE49-F238E27FC236}">
                  <a16:creationId xmlns:a16="http://schemas.microsoft.com/office/drawing/2014/main" id="{022CB786-FA72-0956-BBF0-33EAEDD6B12C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896;p50">
              <a:extLst>
                <a:ext uri="{FF2B5EF4-FFF2-40B4-BE49-F238E27FC236}">
                  <a16:creationId xmlns:a16="http://schemas.microsoft.com/office/drawing/2014/main" id="{7C22973C-778E-4F9A-C1F8-C44649D68AEB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97;p50">
              <a:extLst>
                <a:ext uri="{FF2B5EF4-FFF2-40B4-BE49-F238E27FC236}">
                  <a16:creationId xmlns:a16="http://schemas.microsoft.com/office/drawing/2014/main" id="{4FDDF2F1-BAB4-0443-0A5B-A2916723A273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898;p50">
              <a:extLst>
                <a:ext uri="{FF2B5EF4-FFF2-40B4-BE49-F238E27FC236}">
                  <a16:creationId xmlns:a16="http://schemas.microsoft.com/office/drawing/2014/main" id="{0008AFF3-E653-08EF-E9FC-B57847941D60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899;p50">
              <a:extLst>
                <a:ext uri="{FF2B5EF4-FFF2-40B4-BE49-F238E27FC236}">
                  <a16:creationId xmlns:a16="http://schemas.microsoft.com/office/drawing/2014/main" id="{C1587D17-0A3B-1433-1B4E-81F2368D8BB8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85;p50">
              <a:extLst>
                <a:ext uri="{FF2B5EF4-FFF2-40B4-BE49-F238E27FC236}">
                  <a16:creationId xmlns:a16="http://schemas.microsoft.com/office/drawing/2014/main" id="{021B6705-28A9-2BB7-2D37-BE4BA1D33890}"/>
                </a:ext>
              </a:extLst>
            </p:cNvPr>
            <p:cNvSpPr/>
            <p:nvPr/>
          </p:nvSpPr>
          <p:spPr>
            <a:xfrm>
              <a:off x="3140920" y="6028267"/>
              <a:ext cx="343376" cy="235500"/>
            </a:xfrm>
            <a:prstGeom prst="roundRect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Treinamentos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886;p50">
              <a:extLst>
                <a:ext uri="{FF2B5EF4-FFF2-40B4-BE49-F238E27FC236}">
                  <a16:creationId xmlns:a16="http://schemas.microsoft.com/office/drawing/2014/main" id="{0AC82C2A-7C9C-E2F5-D413-008695305C15}"/>
                </a:ext>
              </a:extLst>
            </p:cNvPr>
            <p:cNvSpPr/>
            <p:nvPr/>
          </p:nvSpPr>
          <p:spPr>
            <a:xfrm>
              <a:off x="3140976" y="5527154"/>
              <a:ext cx="343376" cy="235500"/>
            </a:xfrm>
            <a:prstGeom prst="round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Recrutamento e seleção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87;p50">
              <a:extLst>
                <a:ext uri="{FF2B5EF4-FFF2-40B4-BE49-F238E27FC236}">
                  <a16:creationId xmlns:a16="http://schemas.microsoft.com/office/drawing/2014/main" id="{FF1EEA6E-DAE7-7EF9-BDA0-56C8F07A7591}"/>
                </a:ext>
              </a:extLst>
            </p:cNvPr>
            <p:cNvSpPr/>
            <p:nvPr/>
          </p:nvSpPr>
          <p:spPr>
            <a:xfrm>
              <a:off x="3553160" y="6152432"/>
              <a:ext cx="343376" cy="2355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Estabelecimento de objetivos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888;p50">
              <a:extLst>
                <a:ext uri="{FF2B5EF4-FFF2-40B4-BE49-F238E27FC236}">
                  <a16:creationId xmlns:a16="http://schemas.microsoft.com/office/drawing/2014/main" id="{E24098D5-FC84-9050-AD56-4AEBB1DFF432}"/>
                </a:ext>
              </a:extLst>
            </p:cNvPr>
            <p:cNvSpPr/>
            <p:nvPr/>
          </p:nvSpPr>
          <p:spPr>
            <a:xfrm>
              <a:off x="3555425" y="5727385"/>
              <a:ext cx="343376" cy="235500"/>
            </a:xfrm>
            <a:prstGeom prst="roundRect">
              <a:avLst/>
            </a:prstGeom>
            <a:solidFill>
              <a:srgbClr val="BC709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Orientação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889;p50">
              <a:extLst>
                <a:ext uri="{FF2B5EF4-FFF2-40B4-BE49-F238E27FC236}">
                  <a16:creationId xmlns:a16="http://schemas.microsoft.com/office/drawing/2014/main" id="{5E282899-839F-E33A-6D43-1B6B1DCB90BF}"/>
                </a:ext>
              </a:extLst>
            </p:cNvPr>
            <p:cNvSpPr/>
            <p:nvPr/>
          </p:nvSpPr>
          <p:spPr>
            <a:xfrm>
              <a:off x="3965400" y="6028267"/>
              <a:ext cx="343376" cy="235500"/>
            </a:xfrm>
            <a:prstGeom prst="roundRect">
              <a:avLst/>
            </a:prstGeom>
            <a:solidFill>
              <a:srgbClr val="CAC0E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Formalização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890;p50">
              <a:extLst>
                <a:ext uri="{FF2B5EF4-FFF2-40B4-BE49-F238E27FC236}">
                  <a16:creationId xmlns:a16="http://schemas.microsoft.com/office/drawing/2014/main" id="{3B9C1023-E36F-FAC0-15B7-BE253CE5E57D}"/>
                </a:ext>
              </a:extLst>
            </p:cNvPr>
            <p:cNvSpPr/>
            <p:nvPr/>
          </p:nvSpPr>
          <p:spPr>
            <a:xfrm>
              <a:off x="3932768" y="5608313"/>
              <a:ext cx="343376" cy="235500"/>
            </a:xfrm>
            <a:prstGeom prst="round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Desenho de cargos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891;p50">
              <a:extLst>
                <a:ext uri="{FF2B5EF4-FFF2-40B4-BE49-F238E27FC236}">
                  <a16:creationId xmlns:a16="http://schemas.microsoft.com/office/drawing/2014/main" id="{9F470B5D-D0C5-6BFC-FAAE-CFE4B8C8A8EA}"/>
                </a:ext>
              </a:extLst>
            </p:cNvPr>
            <p:cNvSpPr/>
            <p:nvPr/>
          </p:nvSpPr>
          <p:spPr>
            <a:xfrm>
              <a:off x="4340155" y="5784822"/>
              <a:ext cx="343376" cy="235500"/>
            </a:xfrm>
            <a:prstGeom prst="roundRect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Incentivos e bônus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892;p50">
              <a:extLst>
                <a:ext uri="{FF2B5EF4-FFF2-40B4-BE49-F238E27FC236}">
                  <a16:creationId xmlns:a16="http://schemas.microsoft.com/office/drawing/2014/main" id="{73042241-200A-1AE6-7BF8-01CDDCE5B528}"/>
                </a:ext>
              </a:extLst>
            </p:cNvPr>
            <p:cNvSpPr/>
            <p:nvPr/>
          </p:nvSpPr>
          <p:spPr>
            <a:xfrm>
              <a:off x="4759411" y="5483468"/>
              <a:ext cx="343376" cy="235500"/>
            </a:xfrm>
            <a:prstGeom prst="roundRect">
              <a:avLst/>
            </a:prstGeom>
            <a:solidFill>
              <a:srgbClr val="F565E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Avaliação de desempenho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2892;p50">
            <a:extLst>
              <a:ext uri="{FF2B5EF4-FFF2-40B4-BE49-F238E27FC236}">
                <a16:creationId xmlns:a16="http://schemas.microsoft.com/office/drawing/2014/main" id="{1B59462C-A15D-AB56-07D1-D562AF4E99DB}"/>
              </a:ext>
            </a:extLst>
          </p:cNvPr>
          <p:cNvSpPr/>
          <p:nvPr/>
        </p:nvSpPr>
        <p:spPr>
          <a:xfrm>
            <a:off x="6716985" y="2525214"/>
            <a:ext cx="1332000" cy="913535"/>
          </a:xfrm>
          <a:prstGeom prst="roundRect">
            <a:avLst/>
          </a:prstGeom>
          <a:solidFill>
            <a:srgbClr val="F3695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892;p50">
            <a:extLst>
              <a:ext uri="{FF2B5EF4-FFF2-40B4-BE49-F238E27FC236}">
                <a16:creationId xmlns:a16="http://schemas.microsoft.com/office/drawing/2014/main" id="{3A4B5035-97B4-DE06-5DDE-EA62335B6A0C}"/>
              </a:ext>
            </a:extLst>
          </p:cNvPr>
          <p:cNvSpPr/>
          <p:nvPr/>
        </p:nvSpPr>
        <p:spPr>
          <a:xfrm>
            <a:off x="5564066" y="3896339"/>
            <a:ext cx="1332000" cy="913535"/>
          </a:xfrm>
          <a:prstGeom prst="roundRect">
            <a:avLst/>
          </a:prstGeom>
          <a:solidFill>
            <a:srgbClr val="6ED2E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Supervisão direta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92;p50">
            <a:extLst>
              <a:ext uri="{FF2B5EF4-FFF2-40B4-BE49-F238E27FC236}">
                <a16:creationId xmlns:a16="http://schemas.microsoft.com/office/drawing/2014/main" id="{5055C38E-5391-D162-32F3-DA5D58212EA4}"/>
              </a:ext>
            </a:extLst>
          </p:cNvPr>
          <p:cNvSpPr/>
          <p:nvPr/>
        </p:nvSpPr>
        <p:spPr>
          <a:xfrm>
            <a:off x="4985068" y="1195636"/>
            <a:ext cx="1332000" cy="913535"/>
          </a:xfrm>
          <a:prstGeom prst="round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Organizacional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38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Controle de questões não econômicas</a:t>
            </a:r>
            <a:endParaRPr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318596" y="1294763"/>
            <a:ext cx="3737901" cy="3367989"/>
            <a:chOff x="2318596" y="913763"/>
            <a:chExt cx="3737901" cy="3367989"/>
          </a:xfrm>
        </p:grpSpPr>
        <p:sp>
          <p:nvSpPr>
            <p:cNvPr id="1986" name="Google Shape;1986;p25"/>
            <p:cNvSpPr/>
            <p:nvPr/>
          </p:nvSpPr>
          <p:spPr>
            <a:xfrm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latin typeface="Merriweather"/>
                  <a:ea typeface="Merriweather"/>
                  <a:cs typeface="Merriweather"/>
                  <a:sym typeface="Merriweather"/>
                </a:rPr>
                <a:t>Ética</a:t>
              </a:r>
              <a:endParaRPr sz="11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dirty="0">
                  <a:latin typeface="Merriweather"/>
                  <a:ea typeface="Merriweather"/>
                  <a:cs typeface="Merriweather"/>
                  <a:sym typeface="Merriweather"/>
                </a:rPr>
                <a:t>ESG</a:t>
              </a:r>
              <a:endParaRPr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latin typeface="Merriweather"/>
                  <a:ea typeface="Merriweather"/>
                  <a:cs typeface="Merriweather"/>
                  <a:sym typeface="Merriweather"/>
                </a:rPr>
                <a:t>Certificações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200" dirty="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200" dirty="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7194" y="2196766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Responsabilidade</a:t>
              </a: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social </a:t>
              </a:r>
              <a:r>
                <a:rPr lang="en-US" sz="1200" dirty="0" err="1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corporativa</a:t>
              </a:r>
              <a:endParaRPr lang="en-US"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566937" y="175505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Governança</a:t>
              </a:r>
              <a:endParaRPr sz="1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35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A3917-64D0-98A2-1147-7DA21C93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0" y="152560"/>
            <a:ext cx="6880500" cy="582900"/>
          </a:xfrm>
        </p:spPr>
        <p:txBody>
          <a:bodyPr/>
          <a:lstStyle/>
          <a:p>
            <a:r>
              <a:rPr lang="pt-BR" dirty="0"/>
              <a:t>Dilema ético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9184223-E862-B7DC-2C2B-460AAA91F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0E981E-1AFE-24BD-7C1E-89FA8544DDF1}"/>
              </a:ext>
            </a:extLst>
          </p:cNvPr>
          <p:cNvSpPr txBox="1"/>
          <p:nvPr/>
        </p:nvSpPr>
        <p:spPr>
          <a:xfrm>
            <a:off x="2706029" y="834842"/>
            <a:ext cx="6120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a implantação do isolamento devido a covid 19 uma empresa de telemarketing, com medo da diminuição da produtividade dos trabalhadores, implantou uma série de ferramentas para controlar e vigiar o comportamento de seus colaboradores. Entre eles a utilização de câmeras, rastreamento de sites e e-mails, escutas telefônicas e sistemas de mensuração de inatividade. Com estes mecanismos a organização consegue monitorar os funcionários que passaram a trabalhar de casa. O sistema gerencial sinalizava situações fora do comum, como o uso de palavrões em ligações telefônicas e o tempo de inatividade dos funcionários. Apontando aqueles que não cumprem ou interrompem o seu horário de trabalho com frequência ao custo de invadir a privacidade deste funcionário.</a:t>
            </a:r>
          </a:p>
          <a:p>
            <a:endParaRPr lang="pt-BR" dirty="0"/>
          </a:p>
          <a:p>
            <a:r>
              <a:rPr lang="pt-BR" b="1" dirty="0"/>
              <a:t>A partir deste contexto responda as seguintes questões:</a:t>
            </a:r>
          </a:p>
          <a:p>
            <a:r>
              <a:rPr lang="pt-BR" dirty="0"/>
              <a:t>Qual o limite da razoabilidade para este tipo de controle?</a:t>
            </a:r>
          </a:p>
          <a:p>
            <a:r>
              <a:rPr lang="pt-BR" dirty="0"/>
              <a:t>Seria ético demitir um funcionário com base neste controle?</a:t>
            </a:r>
          </a:p>
          <a:p>
            <a:r>
              <a:rPr lang="pt-BR" dirty="0"/>
              <a:t>Elabore mecanismos e processos de controle diferentes que poderiam diminuir o problema.</a:t>
            </a:r>
          </a:p>
        </p:txBody>
      </p:sp>
      <p:grpSp>
        <p:nvGrpSpPr>
          <p:cNvPr id="5" name="Google Shape;2121;p34">
            <a:extLst>
              <a:ext uri="{FF2B5EF4-FFF2-40B4-BE49-F238E27FC236}">
                <a16:creationId xmlns:a16="http://schemas.microsoft.com/office/drawing/2014/main" id="{21ADDE04-69DD-4162-7F1B-E45E0D4B3BA3}"/>
              </a:ext>
            </a:extLst>
          </p:cNvPr>
          <p:cNvGrpSpPr/>
          <p:nvPr/>
        </p:nvGrpSpPr>
        <p:grpSpPr>
          <a:xfrm>
            <a:off x="317715" y="1083093"/>
            <a:ext cx="2251258" cy="3473815"/>
            <a:chOff x="2112475" y="238125"/>
            <a:chExt cx="3395050" cy="5238750"/>
          </a:xfrm>
        </p:grpSpPr>
        <p:sp>
          <p:nvSpPr>
            <p:cNvPr id="6" name="Google Shape;2122;p34">
              <a:extLst>
                <a:ext uri="{FF2B5EF4-FFF2-40B4-BE49-F238E27FC236}">
                  <a16:creationId xmlns:a16="http://schemas.microsoft.com/office/drawing/2014/main" id="{EC001061-5E5B-D1F9-17ED-F7B3E9EABE5E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" name="Google Shape;2123;p34">
              <a:extLst>
                <a:ext uri="{FF2B5EF4-FFF2-40B4-BE49-F238E27FC236}">
                  <a16:creationId xmlns:a16="http://schemas.microsoft.com/office/drawing/2014/main" id="{D0AE1097-19FE-AA81-55EE-99F95C24C72C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8" name="Google Shape;2124;p34">
              <a:extLst>
                <a:ext uri="{FF2B5EF4-FFF2-40B4-BE49-F238E27FC236}">
                  <a16:creationId xmlns:a16="http://schemas.microsoft.com/office/drawing/2014/main" id="{44A50691-EE04-FF60-82B1-270240A84619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" name="Google Shape;2125;p34">
              <a:extLst>
                <a:ext uri="{FF2B5EF4-FFF2-40B4-BE49-F238E27FC236}">
                  <a16:creationId xmlns:a16="http://schemas.microsoft.com/office/drawing/2014/main" id="{3B3CE59F-53AC-E445-6DB2-6C09E93296E7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90F84B49-889D-B5A7-9BBC-DB465248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8" b="83138"/>
          <a:stretch/>
        </p:blipFill>
        <p:spPr>
          <a:xfrm>
            <a:off x="411116" y="1438838"/>
            <a:ext cx="2057021" cy="408948"/>
          </a:xfrm>
          <a:prstGeom prst="rect">
            <a:avLst/>
          </a:prstGeom>
        </p:spPr>
      </p:pic>
      <p:pic>
        <p:nvPicPr>
          <p:cNvPr id="13" name="Imagem 12">
            <a:hlinkClick r:id="rId3"/>
            <a:extLst>
              <a:ext uri="{FF2B5EF4-FFF2-40B4-BE49-F238E27FC236}">
                <a16:creationId xmlns:a16="http://schemas.microsoft.com/office/drawing/2014/main" id="{E5875968-8FAF-DA6E-EEE9-11008BC8E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73"/>
          <a:stretch/>
        </p:blipFill>
        <p:spPr>
          <a:xfrm>
            <a:off x="468301" y="1962347"/>
            <a:ext cx="1999836" cy="2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4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aprender se entretendo</a:t>
            </a:r>
            <a:endParaRPr dirty="0"/>
          </a:p>
        </p:txBody>
      </p:sp>
      <p:sp>
        <p:nvSpPr>
          <p:cNvPr id="2322" name="Google Shape;2322;p4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24" name="Google Shape;2324;p46"/>
          <p:cNvSpPr txBox="1"/>
          <p:nvPr/>
        </p:nvSpPr>
        <p:spPr>
          <a:xfrm>
            <a:off x="930928" y="3159693"/>
            <a:ext cx="1489200" cy="144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Jogos de simulação de administração de cidades</a:t>
            </a:r>
            <a:br>
              <a:rPr lang="en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pt-BR" sz="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Sim City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Cities</a:t>
            </a:r>
            <a:r>
              <a:rPr lang="pt-BR" sz="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BR" sz="800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skylines</a:t>
            </a:r>
            <a:endParaRPr lang="en-US" b="1" i="0" dirty="0">
              <a:solidFill>
                <a:srgbClr val="40404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Tropico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Surviving</a:t>
            </a:r>
            <a:r>
              <a:rPr lang="pt-BR" sz="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pt-BR" sz="800" dirty="0" err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mars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6" name="Google Shape;2326;p46"/>
          <p:cNvSpPr txBox="1"/>
          <p:nvPr/>
        </p:nvSpPr>
        <p:spPr>
          <a:xfrm>
            <a:off x="3700532" y="3573777"/>
            <a:ext cx="1723876" cy="92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pt-BR" b="1" i="0" dirty="0">
                <a:solidFill>
                  <a:srgbClr val="0F1111"/>
                </a:solidFill>
                <a:effectLst/>
                <a:latin typeface="Amazon Ember"/>
              </a:rPr>
              <a:t>24/7: Capitalismo tardio e os fins do sono (2016)</a:t>
            </a:r>
            <a:br>
              <a:rPr lang="en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Jonathan Crary</a:t>
            </a:r>
            <a:endParaRPr sz="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8" name="Google Shape;2328;p46"/>
          <p:cNvSpPr txBox="1"/>
          <p:nvPr/>
        </p:nvSpPr>
        <p:spPr>
          <a:xfrm>
            <a:off x="6435026" y="333963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0F1111"/>
                </a:solidFill>
                <a:latin typeface="Amazon Ember"/>
              </a:rPr>
              <a:t>TED talk: Efficient leadership in the digital era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Merriweather"/>
              </a:rPr>
              <a:t>Charlene Li</a:t>
            </a:r>
            <a:endParaRPr sz="900" dirty="0">
              <a:solidFill>
                <a:schemeClr val="dk2"/>
              </a:solidFill>
              <a:latin typeface="Merriweather"/>
              <a:sym typeface="Merriweather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8" name="Picture 4" descr="SimCity (series) | Logopedia | Fandom">
            <a:extLst>
              <a:ext uri="{FF2B5EF4-FFF2-40B4-BE49-F238E27FC236}">
                <a16:creationId xmlns:a16="http://schemas.microsoft.com/office/drawing/2014/main" id="{B523891A-E371-55F3-BAF3-AE0257B8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8" y="1827226"/>
            <a:ext cx="2251990" cy="10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9C9B40C-7660-E2FE-5E3C-EA3BC9EB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98" y="1580305"/>
            <a:ext cx="1225109" cy="18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 TED Talk: Leading in the Digital Era - Charlene Li">
            <a:extLst>
              <a:ext uri="{FF2B5EF4-FFF2-40B4-BE49-F238E27FC236}">
                <a16:creationId xmlns:a16="http://schemas.microsoft.com/office/drawing/2014/main" id="{F7A992A2-B234-A545-7643-2BC7F39C1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5"/>
          <a:stretch/>
        </p:blipFill>
        <p:spPr bwMode="auto">
          <a:xfrm>
            <a:off x="6347001" y="1580305"/>
            <a:ext cx="1665249" cy="152734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0C07C-ADBF-A294-3D04-490EEA3D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Checkout: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736266E-5CA4-7136-CB7F-317E645FEF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5" name="Gráfico 4" descr="Aterrissagem com preenchimento sólido">
            <a:extLst>
              <a:ext uri="{FF2B5EF4-FFF2-40B4-BE49-F238E27FC236}">
                <a16:creationId xmlns:a16="http://schemas.microsoft.com/office/drawing/2014/main" id="{83D6AAD0-9EEC-48C2-227F-FE2C18AA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6531" y="2924869"/>
            <a:ext cx="2010937" cy="20109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EFBA942-306B-9B8E-6EC1-9F7DB3FF7215}"/>
              </a:ext>
            </a:extLst>
          </p:cNvPr>
          <p:cNvSpPr txBox="1"/>
          <p:nvPr/>
        </p:nvSpPr>
        <p:spPr>
          <a:xfrm>
            <a:off x="763375" y="1345580"/>
            <a:ext cx="761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Voltando a empresa de aviação. A partir do que vimos na aula de hoje, o que nós poderíamos complementar no quadro quanto ao processos, ferramentas e tipos de controle?</a:t>
            </a:r>
          </a:p>
        </p:txBody>
      </p:sp>
    </p:spTree>
    <p:extLst>
      <p:ext uri="{BB962C8B-B14F-4D97-AF65-F5344CB8AC3E}">
        <p14:creationId xmlns:p14="http://schemas.microsoft.com/office/powerpoint/2010/main" val="367429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DB201-AA58-D7DA-95C7-F33DEC1B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para a próxima aula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B588E5E-795C-111B-D8EA-6DC5BD0013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0BBB84-8AB3-2918-BE20-2B146EDA2E30}"/>
              </a:ext>
            </a:extLst>
          </p:cNvPr>
          <p:cNvSpPr txBox="1"/>
          <p:nvPr/>
        </p:nvSpPr>
        <p:spPr>
          <a:xfrm>
            <a:off x="763375" y="1402199"/>
            <a:ext cx="761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erriweather" panose="00000500000000000000" pitchFamily="2" charset="0"/>
              </a:rPr>
              <a:t>Estudos de caso em grupo: </a:t>
            </a:r>
          </a:p>
          <a:p>
            <a:endParaRPr lang="pt-BR" dirty="0">
              <a:latin typeface="Merriweather" panose="00000500000000000000" pitchFamily="2" charset="0"/>
            </a:endParaRPr>
          </a:p>
          <a:p>
            <a:r>
              <a:rPr lang="pt-BR" dirty="0">
                <a:latin typeface="Merriweather" panose="00000500000000000000" pitchFamily="2" charset="0"/>
              </a:rPr>
              <a:t>Grupo 1 e 2: Estudo de caso Controle no Bradesco, página 395 do livro base</a:t>
            </a:r>
          </a:p>
          <a:p>
            <a:r>
              <a:rPr lang="pt-BR" dirty="0">
                <a:latin typeface="Merriweather" panose="00000500000000000000" pitchFamily="2" charset="0"/>
              </a:rPr>
              <a:t>Grupo 3 e 4: Dinâmica de grupo 1: Controle iluminado, página 399 do livro base</a:t>
            </a:r>
          </a:p>
          <a:p>
            <a:r>
              <a:rPr lang="pt-BR" dirty="0">
                <a:latin typeface="Merriweather" panose="00000500000000000000" pitchFamily="2" charset="0"/>
              </a:rPr>
              <a:t>Grupo 5 e 6: Dinâmica de grupo 2: Administração Jurássica, página 400 do livro base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6BD726-5EB4-3B18-CC6D-BE514847F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7"/>
          <a:stretch/>
        </p:blipFill>
        <p:spPr>
          <a:xfrm>
            <a:off x="3530755" y="2803270"/>
            <a:ext cx="2082490" cy="19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6"/>
          <p:cNvSpPr txBox="1">
            <a:spLocks noGrp="1"/>
          </p:cNvSpPr>
          <p:nvPr>
            <p:ph type="ctrTitle" idx="4294967295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Obrigado!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143" name="Google Shape;2143;p36"/>
          <p:cNvSpPr txBox="1">
            <a:spLocks noGrp="1"/>
          </p:cNvSpPr>
          <p:nvPr>
            <p:ph type="subTitle" idx="4294967295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Alguma dúvida ou comentário?</a:t>
            </a:r>
            <a:endParaRPr sz="3600" b="1" dirty="0"/>
          </a:p>
        </p:txBody>
      </p:sp>
      <p:sp>
        <p:nvSpPr>
          <p:cNvPr id="2144" name="Google Shape;2144;p36"/>
          <p:cNvSpPr txBox="1">
            <a:spLocks noGrp="1"/>
          </p:cNvSpPr>
          <p:nvPr>
            <p:ph type="body" idx="4294967295"/>
          </p:nvPr>
        </p:nvSpPr>
        <p:spPr>
          <a:xfrm>
            <a:off x="1715250" y="2972083"/>
            <a:ext cx="57135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/>
              <a:t>Caio Coelho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/>
              <a:t>Ccoelho@usp.br</a:t>
            </a:r>
            <a:endParaRPr sz="1800" dirty="0"/>
          </a:p>
        </p:txBody>
      </p:sp>
      <p:sp>
        <p:nvSpPr>
          <p:cNvPr id="2145" name="Google Shape;2145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Picture 2" descr="FCA">
            <a:extLst>
              <a:ext uri="{FF2B5EF4-FFF2-40B4-BE49-F238E27FC236}">
                <a16:creationId xmlns:a16="http://schemas.microsoft.com/office/drawing/2014/main" id="{470098C6-25FF-FF43-A6E4-0692D75D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42" y="4133386"/>
            <a:ext cx="1862334" cy="9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F3EFFA-3719-EA1F-41BD-83DAD9A07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9" y="1776529"/>
            <a:ext cx="1590442" cy="15904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564AE-72F2-CA4A-8F21-D492488B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Check-in: Uma empresa de aviação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8B0C2A-8C0C-DCCB-F01C-AF502E35E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17A535-91A8-1D68-0AE7-7D1A2EEDF7D4}"/>
              </a:ext>
            </a:extLst>
          </p:cNvPr>
          <p:cNvSpPr txBox="1"/>
          <p:nvPr/>
        </p:nvSpPr>
        <p:spPr>
          <a:xfrm>
            <a:off x="763375" y="1345580"/>
            <a:ext cx="7617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empresa de aviação necessita de diversos tipos de c</a:t>
            </a:r>
            <a:r>
              <a:rPr lang="pt-BR" sz="1400" dirty="0"/>
              <a:t>ontrole, sistemas de acompanhamento e avaliação. Quando você pensa nesses temas quais tipos de processos vêm à mente?</a:t>
            </a:r>
            <a:endParaRPr lang="pt-BR" dirty="0"/>
          </a:p>
        </p:txBody>
      </p:sp>
      <p:pic>
        <p:nvPicPr>
          <p:cNvPr id="8" name="Gráfico 7" descr="Decolar com preenchimento sólido">
            <a:extLst>
              <a:ext uri="{FF2B5EF4-FFF2-40B4-BE49-F238E27FC236}">
                <a16:creationId xmlns:a16="http://schemas.microsoft.com/office/drawing/2014/main" id="{7A9CCC26-C5AD-E894-9C77-BD88E984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5644" y="2368290"/>
            <a:ext cx="2092712" cy="20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2" name="Picture 4" descr="Conheça os 4 Pilares da Administração de um - Blog da Soften">
            <a:extLst>
              <a:ext uri="{FF2B5EF4-FFF2-40B4-BE49-F238E27FC236}">
                <a16:creationId xmlns:a16="http://schemas.microsoft.com/office/drawing/2014/main" id="{1637E92B-E3DC-AF99-C63C-17E1C0C8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872" y1="39402" x2="22286" y2="56250"/>
                        <a14:foregroundMark x1="23923" y1="38859" x2="23872" y2="39402"/>
                        <a14:foregroundMark x1="24000" y1="38043" x2="23923" y2="38859"/>
                        <a14:foregroundMark x1="22286" y1="56250" x2="23714" y2="79891"/>
                        <a14:foregroundMark x1="23714" y1="79891" x2="29143" y2="63315"/>
                        <a14:foregroundMark x1="29143" y1="63315" x2="29143" y2="48370"/>
                        <a14:foregroundMark x1="24518" y1="38859" x2="23857" y2="37500"/>
                        <a14:foregroundMark x1="24782" y1="39402" x2="24518" y2="38859"/>
                        <a14:foregroundMark x1="29143" y1="48370" x2="24782" y2="39402"/>
                        <a14:foregroundMark x1="22190" y1="38859" x2="21857" y2="39130"/>
                        <a14:foregroundMark x1="23857" y1="37500" x2="22190" y2="38859"/>
                        <a14:foregroundMark x1="55286" y1="44837" x2="55429" y2="72554"/>
                        <a14:foregroundMark x1="55429" y1="72554" x2="60286" y2="58152"/>
                        <a14:foregroundMark x1="60286" y1="58152" x2="57857" y2="45109"/>
                        <a14:foregroundMark x1="57857" y1="45109" x2="54571" y2="47554"/>
                        <a14:foregroundMark x1="58143" y1="76087" x2="56857" y2="76087"/>
                        <a14:foregroundMark x1="26857" y1="57609" x2="22714" y2="57609"/>
                        <a14:foregroundMark x1="64714" y1="20652" x2="64714" y2="20652"/>
                        <a14:foregroundMark x1="64286" y1="20380" x2="64286" y2="20380"/>
                        <a14:foregroundMark x1="64143" y1="20380" x2="64143" y2="20380"/>
                        <a14:foregroundMark x1="63857" y1="20109" x2="63857" y2="20109"/>
                        <a14:foregroundMark x1="64000" y1="20109" x2="64000" y2="20109"/>
                        <a14:foregroundMark x1="64000" y1="20109" x2="64000" y2="20924"/>
                        <a14:backgroundMark x1="21714" y1="38859" x2="21714" y2="38859"/>
                        <a14:backgroundMark x1="21714" y1="38859" x2="21714" y2="38859"/>
                        <a14:backgroundMark x1="21857" y1="38859" x2="21857" y2="38859"/>
                        <a14:backgroundMark x1="21857" y1="39402" x2="21857" y2="39402"/>
                        <a14:backgroundMark x1="22000" y1="38859" x2="22000" y2="38859"/>
                        <a14:backgroundMark x1="19429" y1="30435" x2="19429" y2="30435"/>
                        <a14:backgroundMark x1="19000" y1="25272" x2="19000" y2="25272"/>
                        <a14:backgroundMark x1="19000" y1="21467" x2="19000" y2="21467"/>
                        <a14:backgroundMark x1="29429" y1="29348" x2="29429" y2="29348"/>
                        <a14:backgroundMark x1="32286" y1="29620" x2="32286" y2="29620"/>
                        <a14:backgroundMark x1="40000" y1="29348" x2="40000" y2="29348"/>
                        <a14:backgroundMark x1="59429" y1="19837" x2="59429" y2="19837"/>
                        <a14:backgroundMark x1="64571" y1="25543" x2="64571" y2="25543"/>
                        <a14:backgroundMark x1="64714" y1="30707" x2="64714" y2="30707"/>
                        <a14:backgroundMark x1="75571" y1="25000" x2="75571" y2="25000"/>
                        <a14:backgroundMark x1="74857" y1="29891" x2="74857" y2="29891"/>
                        <a14:backgroundMark x1="70571" y1="33696" x2="70571" y2="3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19150"/>
            <a:ext cx="666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93DBA1D-EAB1-8804-28BB-5E2C9E1C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Retomando o conteúdo</a:t>
            </a:r>
          </a:p>
        </p:txBody>
      </p:sp>
    </p:spTree>
    <p:extLst>
      <p:ext uri="{BB962C8B-B14F-4D97-AF65-F5344CB8AC3E}">
        <p14:creationId xmlns:p14="http://schemas.microsoft.com/office/powerpoint/2010/main" val="95882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>
                <a:solidFill>
                  <a:srgbClr val="FFFFFF"/>
                </a:solidFill>
              </a:rPr>
              <a:t>Controle</a:t>
            </a:r>
          </a:p>
        </p:txBody>
      </p:sp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/>
              <a:t>Função da administração responsável pela geração de informações sobre a execução das atividades organizacionais de forma a garantir o cumprimento das metas planejadas</a:t>
            </a:r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Referências</a:t>
            </a:r>
            <a:endParaRPr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 Básica: </a:t>
            </a:r>
            <a:endParaRPr lang="pt-BR" sz="1200" dirty="0">
              <a:effectLst/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SOBRAL, F.; PECI, A. </a:t>
            </a:r>
            <a:r>
              <a:rPr lang="pt-BR" sz="1200" i="1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Administração – </a:t>
            </a:r>
            <a:r>
              <a:rPr lang="pt-BR" sz="1200" b="1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teoria e prática no contexto brasileiro.</a:t>
            </a:r>
            <a:r>
              <a:rPr lang="pt-BR" sz="1200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2ª Ed. São Paulo: Prentice Hall, 2013. – Capítulo 8: Controle.</a:t>
            </a:r>
          </a:p>
          <a:p>
            <a:pPr marL="762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 Complementar: </a:t>
            </a:r>
            <a:endParaRPr lang="en-US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PARMENTER, David.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Key performance indicators: developing, implementing, and using winning KPIs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. John Wiley &amp; Sons, 2015.</a:t>
            </a:r>
            <a:endParaRPr lang="pt-BR" sz="1200" dirty="0">
              <a:solidFill>
                <a:srgbClr val="222222"/>
              </a:solidFill>
              <a:latin typeface="Merriweather" panose="000005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Tipologia de controle</a:t>
            </a:r>
            <a:endParaRPr sz="2800" dirty="0"/>
          </a:p>
        </p:txBody>
      </p:sp>
      <p:sp>
        <p:nvSpPr>
          <p:cNvPr id="1952" name="Google Shape;1952;p21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Mercado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Parâmetros de mercado: lucro, participação de mercado, avaliar e controlar as atividades e resultados. Fatores externos à organização.</a:t>
            </a:r>
            <a:endParaRPr dirty="0"/>
          </a:p>
        </p:txBody>
      </p:sp>
      <p:sp>
        <p:nvSpPr>
          <p:cNvPr id="1953" name="Google Shape;1953;p21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Burocrático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Autoridade e responsabilidade hierarquica. Mecanismos administrativos burocráticos, regras, normas, políticas e orçamentos.</a:t>
            </a:r>
            <a:endParaRPr dirty="0"/>
          </a:p>
        </p:txBody>
      </p:sp>
      <p:sp>
        <p:nvSpPr>
          <p:cNvPr id="1954" name="Google Shape;1954;p21"/>
          <p:cNvSpPr txBox="1">
            <a:spLocks noGrp="1"/>
          </p:cNvSpPr>
          <p:nvPr>
            <p:ph type="body" idx="3"/>
          </p:nvPr>
        </p:nvSpPr>
        <p:spPr>
          <a:xfrm>
            <a:off x="5805904" y="1279069"/>
            <a:ext cx="2360795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Clã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Compartilhamento de valores, normas, crenças, rituais, tradições, expectativas e cultura organizacional.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5" name="Google Shape;1955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4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Controle por nível Organizacional</a:t>
            </a:r>
            <a:endParaRPr dirty="0"/>
          </a:p>
        </p:txBody>
      </p:sp>
      <p:sp>
        <p:nvSpPr>
          <p:cNvPr id="2296" name="Google Shape;2296;p4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2305" name="Google Shape;2305;p45"/>
          <p:cNvCxnSpPr>
            <a:cxnSpLocks/>
          </p:cNvCxnSpPr>
          <p:nvPr/>
        </p:nvCxnSpPr>
        <p:spPr>
          <a:xfrm>
            <a:off x="3300761" y="2704201"/>
            <a:ext cx="2371493" cy="7922"/>
          </a:xfrm>
          <a:prstGeom prst="straightConnector1">
            <a:avLst/>
          </a:prstGeom>
          <a:noFill/>
          <a:ln w="9525" cap="flat" cmpd="sng">
            <a:solidFill>
              <a:srgbClr val="B64F4B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06" name="Google Shape;2306;p45"/>
          <p:cNvSpPr txBox="1"/>
          <p:nvPr/>
        </p:nvSpPr>
        <p:spPr>
          <a:xfrm>
            <a:off x="5835664" y="1617094"/>
            <a:ext cx="18300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Realização da visão, missão, estratégias e objetivos. Orientação externa.</a:t>
            </a:r>
            <a:endParaRPr sz="10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07" name="Google Shape;2307;p45"/>
          <p:cNvCxnSpPr>
            <a:cxnSpLocks/>
          </p:cNvCxnSpPr>
          <p:nvPr/>
        </p:nvCxnSpPr>
        <p:spPr>
          <a:xfrm>
            <a:off x="2877157" y="3611028"/>
            <a:ext cx="2795097" cy="0"/>
          </a:xfrm>
          <a:prstGeom prst="straightConnector1">
            <a:avLst/>
          </a:prstGeom>
          <a:noFill/>
          <a:ln w="9525" cap="flat" cmpd="sng">
            <a:solidFill>
              <a:srgbClr val="72201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09" name="Google Shape;2309;p45"/>
          <p:cNvCxnSpPr>
            <a:cxnSpLocks/>
          </p:cNvCxnSpPr>
          <p:nvPr/>
        </p:nvCxnSpPr>
        <p:spPr>
          <a:xfrm>
            <a:off x="3154680" y="1789019"/>
            <a:ext cx="2517574" cy="0"/>
          </a:xfrm>
          <a:prstGeom prst="straightConnector1">
            <a:avLst/>
          </a:prstGeom>
          <a:noFill/>
          <a:ln w="9525" cap="flat" cmpd="sng">
            <a:solidFill>
              <a:srgbClr val="E28D8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12" name="Google Shape;2312;p45"/>
          <p:cNvSpPr txBox="1"/>
          <p:nvPr/>
        </p:nvSpPr>
        <p:spPr>
          <a:xfrm>
            <a:off x="5835664" y="2545951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Desempenho das unidades ou áreas funcionais. Foco na articulação interna.</a:t>
            </a:r>
            <a:endParaRPr sz="10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6" name="Google Shape;2316;p45"/>
          <p:cNvSpPr txBox="1"/>
          <p:nvPr/>
        </p:nvSpPr>
        <p:spPr>
          <a:xfrm>
            <a:off x="5835664" y="3204858"/>
            <a:ext cx="1746600" cy="80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Desempenho de atividades e processos organizacionais.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Foco na eficiência e consumo de recursos.</a:t>
            </a:r>
            <a:endParaRPr sz="10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" name="Google Shape;2653;p50">
            <a:extLst>
              <a:ext uri="{FF2B5EF4-FFF2-40B4-BE49-F238E27FC236}">
                <a16:creationId xmlns:a16="http://schemas.microsoft.com/office/drawing/2014/main" id="{57C586A9-0FD3-0864-F244-7846255898B3}"/>
              </a:ext>
            </a:extLst>
          </p:cNvPr>
          <p:cNvGrpSpPr/>
          <p:nvPr/>
        </p:nvGrpSpPr>
        <p:grpSpPr>
          <a:xfrm>
            <a:off x="455132" y="797418"/>
            <a:ext cx="3438812" cy="3723057"/>
            <a:chOff x="6506504" y="937343"/>
            <a:chExt cx="744272" cy="793950"/>
          </a:xfrm>
        </p:grpSpPr>
        <p:sp>
          <p:nvSpPr>
            <p:cNvPr id="7" name="Google Shape;2654;p50">
              <a:extLst>
                <a:ext uri="{FF2B5EF4-FFF2-40B4-BE49-F238E27FC236}">
                  <a16:creationId xmlns:a16="http://schemas.microsoft.com/office/drawing/2014/main" id="{A9F530FA-517E-73AA-C7A5-AD6DEB1B3A61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Estratégico</a:t>
              </a:r>
              <a:endParaRPr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55;p50">
              <a:extLst>
                <a:ext uri="{FF2B5EF4-FFF2-40B4-BE49-F238E27FC236}">
                  <a16:creationId xmlns:a16="http://schemas.microsoft.com/office/drawing/2014/main" id="{CEAB3E10-056F-1402-EB9A-BD768B6654A1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Tático</a:t>
              </a:r>
              <a:endParaRPr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656;p50">
              <a:extLst>
                <a:ext uri="{FF2B5EF4-FFF2-40B4-BE49-F238E27FC236}">
                  <a16:creationId xmlns:a16="http://schemas.microsoft.com/office/drawing/2014/main" id="{3C944856-F47F-D7AC-E6B5-6B5296582F57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Operacional</a:t>
              </a:r>
              <a:endParaRPr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657;p50">
              <a:extLst>
                <a:ext uri="{FF2B5EF4-FFF2-40B4-BE49-F238E27FC236}">
                  <a16:creationId xmlns:a16="http://schemas.microsoft.com/office/drawing/2014/main" id="{ABD4A23D-E916-C0C7-C7B1-7A0804CA2C0C}"/>
                </a:ext>
              </a:extLst>
            </p:cNvPr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11" name="Google Shape;2658;p50">
                <a:extLst>
                  <a:ext uri="{FF2B5EF4-FFF2-40B4-BE49-F238E27FC236}">
                    <a16:creationId xmlns:a16="http://schemas.microsoft.com/office/drawing/2014/main" id="{FB5CFCCE-2956-6FAA-5EA4-E7A3C2A2E1C9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659;p50">
                <a:extLst>
                  <a:ext uri="{FF2B5EF4-FFF2-40B4-BE49-F238E27FC236}">
                    <a16:creationId xmlns:a16="http://schemas.microsoft.com/office/drawing/2014/main" id="{87B8634D-BD1F-CA1F-6E4F-7FF491B362B3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660;p50">
                <a:extLst>
                  <a:ext uri="{FF2B5EF4-FFF2-40B4-BE49-F238E27FC236}">
                    <a16:creationId xmlns:a16="http://schemas.microsoft.com/office/drawing/2014/main" id="{FE1551A6-30F9-5003-A382-76986AA0ECD1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661;p50">
                <a:extLst>
                  <a:ext uri="{FF2B5EF4-FFF2-40B4-BE49-F238E27FC236}">
                    <a16:creationId xmlns:a16="http://schemas.microsoft.com/office/drawing/2014/main" id="{0EBE2F42-47AA-EC90-AE9C-1B34F4D1C6E1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662;p50">
                <a:extLst>
                  <a:ext uri="{FF2B5EF4-FFF2-40B4-BE49-F238E27FC236}">
                    <a16:creationId xmlns:a16="http://schemas.microsoft.com/office/drawing/2014/main" id="{0723DB3A-BF9E-46E5-28CC-A40F03962A1C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663;p50">
                <a:extLst>
                  <a:ext uri="{FF2B5EF4-FFF2-40B4-BE49-F238E27FC236}">
                    <a16:creationId xmlns:a16="http://schemas.microsoft.com/office/drawing/2014/main" id="{701BFA45-771A-E866-45C3-67E516D49659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664;p50">
                <a:extLst>
                  <a:ext uri="{FF2B5EF4-FFF2-40B4-BE49-F238E27FC236}">
                    <a16:creationId xmlns:a16="http://schemas.microsoft.com/office/drawing/2014/main" id="{59A2197F-BD06-8286-DDC1-BEA027790C1B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2665;p50">
                <a:extLst>
                  <a:ext uri="{FF2B5EF4-FFF2-40B4-BE49-F238E27FC236}">
                    <a16:creationId xmlns:a16="http://schemas.microsoft.com/office/drawing/2014/main" id="{DE4F4BC4-3558-02CB-24CC-966E177EB9BB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666;p50">
                <a:extLst>
                  <a:ext uri="{FF2B5EF4-FFF2-40B4-BE49-F238E27FC236}">
                    <a16:creationId xmlns:a16="http://schemas.microsoft.com/office/drawing/2014/main" id="{A35AC10A-2B33-DE09-D35E-3D6B7F0129B6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667;p50">
                <a:extLst>
                  <a:ext uri="{FF2B5EF4-FFF2-40B4-BE49-F238E27FC236}">
                    <a16:creationId xmlns:a16="http://schemas.microsoft.com/office/drawing/2014/main" id="{D0EBC0E4-78D6-EAC4-3D36-65716C52EAD0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38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4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controle</a:t>
            </a:r>
            <a:endParaRPr dirty="0"/>
          </a:p>
        </p:txBody>
      </p:sp>
      <p:sp>
        <p:nvSpPr>
          <p:cNvPr id="2322" name="Google Shape;2322;p4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324" name="Google Shape;2324;p46"/>
          <p:cNvSpPr txBox="1"/>
          <p:nvPr/>
        </p:nvSpPr>
        <p:spPr>
          <a:xfrm>
            <a:off x="855298" y="296640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ontrole preventivo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Proativo que busca detectar problemas antes que determinada sequencia de atividades aconteça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6" name="Google Shape;2326;p46"/>
          <p:cNvSpPr txBox="1"/>
          <p:nvPr/>
        </p:nvSpPr>
        <p:spPr>
          <a:xfrm>
            <a:off x="6799502" y="3054764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Controle posterior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Avaliar o desempenho de uma atividade ou processo após sua realização</a:t>
            </a: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br>
              <a:rPr lang="en" dirty="0">
                <a:latin typeface="Merriweather"/>
                <a:ea typeface="Merriweather"/>
                <a:cs typeface="Merriweather"/>
                <a:sym typeface="Merriweather"/>
              </a:rPr>
            </a:b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8" name="Google Shape;2328;p46"/>
          <p:cNvSpPr txBox="1"/>
          <p:nvPr/>
        </p:nvSpPr>
        <p:spPr>
          <a:xfrm>
            <a:off x="3827400" y="3054764"/>
            <a:ext cx="1489200" cy="107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Controle Simultâneo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Reativo que busca detectar e corrigir problemas no momento em que ocorrem.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9F1252-A012-7FA9-DEF9-56696B94CA61}"/>
              </a:ext>
            </a:extLst>
          </p:cNvPr>
          <p:cNvSpPr txBox="1"/>
          <p:nvPr/>
        </p:nvSpPr>
        <p:spPr>
          <a:xfrm>
            <a:off x="1131750" y="1834746"/>
            <a:ext cx="1169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👉</a:t>
            </a:r>
            <a:endParaRPr lang="pt-BR" sz="6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7476BC-6739-76F1-5D08-085BA0D18284}"/>
              </a:ext>
            </a:extLst>
          </p:cNvPr>
          <p:cNvSpPr txBox="1"/>
          <p:nvPr/>
        </p:nvSpPr>
        <p:spPr>
          <a:xfrm>
            <a:off x="6799502" y="1950742"/>
            <a:ext cx="1280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🔨</a:t>
            </a:r>
            <a:endParaRPr lang="pt-BR" sz="6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DCDECF-1B3E-AD3B-B624-3183DFE0D8B6}"/>
              </a:ext>
            </a:extLst>
          </p:cNvPr>
          <p:cNvSpPr txBox="1"/>
          <p:nvPr/>
        </p:nvSpPr>
        <p:spPr>
          <a:xfrm>
            <a:off x="4106437" y="1953872"/>
            <a:ext cx="931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⏳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262554211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1277</Words>
  <Application>Microsoft Office PowerPoint</Application>
  <PresentationFormat>Apresentação na tela (16:9)</PresentationFormat>
  <Paragraphs>205</Paragraphs>
  <Slides>26</Slides>
  <Notes>18</Notes>
  <HiddenSlides>2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Merriweather</vt:lpstr>
      <vt:lpstr>Amazon Ember</vt:lpstr>
      <vt:lpstr>Arial</vt:lpstr>
      <vt:lpstr>Calibri</vt:lpstr>
      <vt:lpstr>Amatic SC</vt:lpstr>
      <vt:lpstr>Wingdings</vt:lpstr>
      <vt:lpstr>Times New Roman</vt:lpstr>
      <vt:lpstr>Source Sans Pro</vt:lpstr>
      <vt:lpstr>Calibri Light</vt:lpstr>
      <vt:lpstr>Nathaniel template</vt:lpstr>
      <vt:lpstr>Controle: Sistemas de acompanhamento e avaliação.</vt:lpstr>
      <vt:lpstr>I DO ART!</vt:lpstr>
      <vt:lpstr>Check-in: Uma empresa de aviação</vt:lpstr>
      <vt:lpstr>Retomando o conteúdo</vt:lpstr>
      <vt:lpstr>Controle</vt:lpstr>
      <vt:lpstr>Referências</vt:lpstr>
      <vt:lpstr>Tipologia de controle</vt:lpstr>
      <vt:lpstr>Controle por nível Organizacional</vt:lpstr>
      <vt:lpstr>Tipos de controle</vt:lpstr>
      <vt:lpstr>Exemplos</vt:lpstr>
      <vt:lpstr>Você Sabia?</vt:lpstr>
      <vt:lpstr>O processo do controle</vt:lpstr>
      <vt:lpstr>Alguns conceitos chave</vt:lpstr>
      <vt:lpstr>Sistemas de controle</vt:lpstr>
      <vt:lpstr>Apresentação do PowerPoint</vt:lpstr>
      <vt:lpstr>Fatores Contingenciais dos sistemas de controle</vt:lpstr>
      <vt:lpstr>Exemplos de instrumentos de controle do desempenho organizacional</vt:lpstr>
      <vt:lpstr>O fator humano no processo do controle</vt:lpstr>
      <vt:lpstr>Abordagens estratégicas ao controle comportamental</vt:lpstr>
      <vt:lpstr>Técnicas de controle, acompanhamento e avaliação comportamental.</vt:lpstr>
      <vt:lpstr>Controle de questões não econômicas</vt:lpstr>
      <vt:lpstr>Dilema ético</vt:lpstr>
      <vt:lpstr>Para aprender se entretendo</vt:lpstr>
      <vt:lpstr>Checkout: </vt:lpstr>
      <vt:lpstr>Leitura para a próxima aula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Controle: Sistemas de acompanhamento e avaliação.</dc:title>
  <dc:creator>Caio Rodrigues</dc:creator>
  <cp:lastModifiedBy>Caio Rodrigues</cp:lastModifiedBy>
  <cp:revision>21</cp:revision>
  <dcterms:modified xsi:type="dcterms:W3CDTF">2023-06-16T20:43:30Z</dcterms:modified>
</cp:coreProperties>
</file>