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8"/>
  </p:notesMasterIdLst>
  <p:sldIdLst>
    <p:sldId id="636" r:id="rId3"/>
    <p:sldId id="1995" r:id="rId4"/>
    <p:sldId id="1953" r:id="rId5"/>
    <p:sldId id="733" r:id="rId6"/>
    <p:sldId id="1970" r:id="rId7"/>
    <p:sldId id="1971" r:id="rId8"/>
    <p:sldId id="1972" r:id="rId9"/>
    <p:sldId id="1973" r:id="rId10"/>
    <p:sldId id="1975" r:id="rId11"/>
    <p:sldId id="1987" r:id="rId12"/>
    <p:sldId id="1985" r:id="rId13"/>
    <p:sldId id="1989" r:id="rId14"/>
    <p:sldId id="1977" r:id="rId15"/>
    <p:sldId id="1990" r:id="rId16"/>
    <p:sldId id="1978" r:id="rId17"/>
    <p:sldId id="1981" r:id="rId18"/>
    <p:sldId id="1993" r:id="rId19"/>
    <p:sldId id="1994" r:id="rId20"/>
    <p:sldId id="1982" r:id="rId21"/>
    <p:sldId id="1979" r:id="rId22"/>
    <p:sldId id="1991" r:id="rId23"/>
    <p:sldId id="1992" r:id="rId24"/>
    <p:sldId id="1980" r:id="rId25"/>
    <p:sldId id="1996" r:id="rId26"/>
    <p:sldId id="1986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82B"/>
    <a:srgbClr val="0D4711"/>
    <a:srgbClr val="C5E0B4"/>
    <a:srgbClr val="2B733C"/>
    <a:srgbClr val="16781D"/>
    <a:srgbClr val="548235"/>
    <a:srgbClr val="D8EBCD"/>
    <a:srgbClr val="AFABAB"/>
    <a:srgbClr val="D0CECE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 autoAdjust="0"/>
    <p:restoredTop sz="94643"/>
  </p:normalViewPr>
  <p:slideViewPr>
    <p:cSldViewPr snapToGrid="0">
      <p:cViewPr varScale="1">
        <p:scale>
          <a:sx n="69" d="100"/>
          <a:sy n="69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920E-D4C1-4AE7-8CFE-4B89DE8764B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17B4-5182-477A-BA2B-3E5BE03E8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7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17B4-5182-477A-BA2B-3E5BE03E85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74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9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256B-2E4D-4FCC-87EB-804ECC91B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6FCC0-F096-4658-B346-2EB056D8C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644FA-B955-4620-9C6B-F7BB3AAC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2428A-F327-4146-A522-EA304225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B4B23-E33B-461E-B87F-A134C2BC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5584-DA31-4C00-B77A-A352A441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807B-B930-4A1E-9FA5-47CC356A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81D6-FA8B-4999-A113-8402F221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7272-598F-480C-82AF-03C896C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6F03-683F-4CB2-8CAB-88B74316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B1B1-BD87-4108-913A-90EFE217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0A941-CD84-4E74-A779-D33D6832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33380-44C3-41E6-A376-FDA7148E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18A5B-FB74-41B5-86AA-5543A41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81C0-2BED-4025-BDA5-8D01889A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E56F-7289-4215-AD78-861CA582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11E59-F19E-4482-862C-1A03FA122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B069-850B-46A2-BDB9-DA3ECB117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EF474-316D-4A08-9CCA-4C91EEF8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729B3-127D-41A9-9EF7-61C7D401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8391-6630-4E3F-BA21-A4E2007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F2FF-CE29-48F8-824C-50F0CFCB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C8B10-C9EC-4E86-8053-9105D196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F47DA-FE8A-482A-BC0C-8249F657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6EC45-6529-4716-8892-9AA1691F8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B65AA-034D-4007-B2C8-4D4369ECA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83D03-9C96-44F4-932F-4E2B7A4B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DFF97-FED7-4AC3-B1AA-224FF2D3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176D6-AB37-4E73-81F6-FE2A34AC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35DB-1500-4C00-9E96-68D8E5EC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2CEED-EA5E-423C-B102-F89EB4A7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3A2C9-BC27-4D81-8E72-A57FE373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2273B-303E-4910-BB75-66EECFCA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0B12A-DD29-42C7-B1F6-DF71245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65BE7-88B3-4DA8-893A-74E89547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35ECD-943F-4D89-B33E-C21DCB0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7462-5F3F-4645-B232-01F9338F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95A4-D89F-4EC7-84ED-F4B91EBD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B9F65-6EF0-4BC1-A824-5271D15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9FA2F-67CA-4AAC-8014-D39F890F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6C372-C291-4B5A-B848-31F3C947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5DAB-F697-44CB-BCB9-45E2AE7D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6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EF41-1AC5-417F-9CA6-0B71862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6DA0-29F4-47C9-AE84-A8E740160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D7810-281A-4BCC-A7C0-680537C95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FCC58-8E0C-4AD7-B859-F5888FBC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C69AD-991B-4A20-8A79-149300D6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BB7D-E3D4-4A36-A271-2FC557DB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7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6E53-760F-4379-A391-15EABDFA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AEFC9-D677-455B-B088-47B1C6C93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E7A0-6961-4D75-90AA-DA8580A8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E2DE-6A77-432D-B654-83428712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4486-4B62-4CE7-86F5-D035E420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5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5EE93-23C4-4E50-99D9-06D9E1AE7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05CCE-A3EC-4D4B-BF63-BF6295E3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22BB6-F0D6-476E-A6AD-9FDBECD5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5F9F2-CEEA-4D38-BF7F-7CC4C82A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843B8-4338-4D05-8135-117FB265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30/11/20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0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47C74-A192-41A1-8CE5-902775CA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7E12-113D-429D-A09C-EAB52CFF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A2DA-D769-4880-A64B-AF1A5E92F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4CF3-DD60-417D-9B39-993AD6D01D4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B9A5-3C09-4C7B-96B8-DAE3AB8C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F1418-72D2-4D6C-B22B-D8CCB01F2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2391-521B-4D2F-A803-CA46B748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216000" cy="6858000"/>
          </a:xfrm>
          <a:prstGeom prst="rect">
            <a:avLst/>
          </a:prstGeom>
          <a:solidFill>
            <a:srgbClr val="002809"/>
          </a:solidFill>
          <a:ln>
            <a:solidFill>
              <a:srgbClr val="0D4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459566" y="2018214"/>
            <a:ext cx="8296865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</a:rPr>
              <a:t>Prof.</a:t>
            </a: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err="1">
                <a:solidFill>
                  <a:schemeClr val="bg1"/>
                </a:solidFill>
              </a:rPr>
              <a:t>Dr.</a:t>
            </a:r>
            <a:r>
              <a:rPr lang="en-ZA" sz="2800" dirty="0">
                <a:solidFill>
                  <a:schemeClr val="bg1"/>
                </a:solidFill>
              </a:rPr>
              <a:t> Marcos Fava </a:t>
            </a:r>
            <a:r>
              <a:rPr lang="en-ZA" sz="2800" dirty="0" err="1">
                <a:solidFill>
                  <a:schemeClr val="bg1"/>
                </a:solidFill>
              </a:rPr>
              <a:t>Neves</a:t>
            </a:r>
            <a:endParaRPr lang="en-ZA" sz="28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r>
              <a:rPr lang="bg-BG" sz="1600" dirty="0">
                <a:solidFill>
                  <a:schemeClr val="bg1"/>
                </a:solidFill>
              </a:rPr>
              <a:t>Faculdade de Administraçao (FEA/RP)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Universidade de São Paulo, desde </a:t>
            </a:r>
            <a:r>
              <a:rPr lang="en-ZA" sz="1600" dirty="0">
                <a:solidFill>
                  <a:schemeClr val="bg1"/>
                </a:solidFill>
              </a:rPr>
              <a:t>1995</a:t>
            </a:r>
          </a:p>
          <a:p>
            <a:r>
              <a:rPr lang="bg-BG" sz="1600" dirty="0">
                <a:solidFill>
                  <a:schemeClr val="bg1"/>
                </a:solidFill>
              </a:rPr>
              <a:t>Escola de Administração de Empresas (EAESP/FGV)</a:t>
            </a:r>
            <a:r>
              <a:rPr lang="en-ZA" sz="1600" dirty="0">
                <a:solidFill>
                  <a:schemeClr val="bg1"/>
                </a:solidFill>
              </a:rPr>
              <a:t>,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2018</a:t>
            </a:r>
          </a:p>
          <a:p>
            <a:r>
              <a:rPr lang="bg-BG" sz="1600" dirty="0">
                <a:solidFill>
                  <a:schemeClr val="bg1"/>
                </a:solidFill>
              </a:rPr>
              <a:t>Center for Agricultural Business -</a:t>
            </a:r>
            <a:r>
              <a:rPr lang="en-ZA" sz="1600" dirty="0">
                <a:solidFill>
                  <a:schemeClr val="bg1"/>
                </a:solidFill>
              </a:rPr>
              <a:t> Purdue University</a:t>
            </a:r>
            <a:r>
              <a:rPr lang="bg-BG" sz="1600" dirty="0">
                <a:solidFill>
                  <a:schemeClr val="bg1"/>
                </a:solidFill>
              </a:rPr>
              <a:t> (Indiana/USA),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2013</a:t>
            </a:r>
          </a:p>
          <a:p>
            <a:r>
              <a:rPr lang="bg-BG" sz="1600" dirty="0">
                <a:solidFill>
                  <a:schemeClr val="bg1"/>
                </a:solidFill>
              </a:rPr>
              <a:t>PAA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FAUBA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</a:t>
            </a:r>
            <a:r>
              <a:rPr lang="en-ZA" sz="1600" dirty="0">
                <a:solidFill>
                  <a:schemeClr val="bg1"/>
                </a:solidFill>
              </a:rPr>
              <a:t>Universi</a:t>
            </a:r>
            <a:r>
              <a:rPr lang="bg-BG" sz="1600" dirty="0">
                <a:solidFill>
                  <a:schemeClr val="bg1"/>
                </a:solidFill>
              </a:rPr>
              <a:t>dade de Buenos Aires, desde</a:t>
            </a:r>
            <a:r>
              <a:rPr lang="en-ZA" sz="1600" dirty="0">
                <a:solidFill>
                  <a:schemeClr val="bg1"/>
                </a:solidFill>
              </a:rPr>
              <a:t> 2006</a:t>
            </a:r>
          </a:p>
          <a:p>
            <a:r>
              <a:rPr lang="bg-BG" sz="1600" dirty="0">
                <a:solidFill>
                  <a:schemeClr val="bg1"/>
                </a:solidFill>
              </a:rPr>
              <a:t>Criador da Markestrat </a:t>
            </a:r>
            <a:r>
              <a:rPr lang="bg-BG" sz="1600" dirty="0">
                <a:solidFill>
                  <a:srgbClr val="FFFFFF"/>
                </a:solidFill>
              </a:rPr>
              <a:t>(www.markestrat.com.br) em 2004</a:t>
            </a:r>
          </a:p>
          <a:p>
            <a:r>
              <a:rPr lang="bg-BG" sz="1600" dirty="0">
                <a:solidFill>
                  <a:srgbClr val="FFFFFF"/>
                </a:solidFill>
              </a:rPr>
              <a:t>Especialista em planejamento estratégico no agronegócio    </a:t>
            </a:r>
            <a:endParaRPr lang="en-ZA" sz="1600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en-ZA" sz="2400" dirty="0">
                <a:solidFill>
                  <a:schemeClr val="bg1"/>
                </a:solidFill>
              </a:rPr>
              <a:t>www.</a:t>
            </a:r>
            <a:r>
              <a:rPr lang="en-ZA" sz="2400" b="1" dirty="0">
                <a:solidFill>
                  <a:schemeClr val="bg1"/>
                </a:solidFill>
              </a:rPr>
              <a:t>doutoragro</a:t>
            </a:r>
            <a:r>
              <a:rPr lang="en-ZA" sz="2400" dirty="0">
                <a:solidFill>
                  <a:schemeClr val="bg1"/>
                </a:solidFill>
              </a:rPr>
              <a:t>.com</a:t>
            </a:r>
          </a:p>
          <a:p>
            <a:pPr>
              <a:spcBef>
                <a:spcPts val="900"/>
              </a:spcBef>
            </a:pPr>
            <a:endParaRPr lang="en-ZA" sz="24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r>
              <a:rPr lang="en-ZA" sz="2800" dirty="0">
                <a:solidFill>
                  <a:schemeClr val="bg1"/>
                </a:solidFill>
              </a:rPr>
              <a:t>Ma. Leticia Franco Martinez</a:t>
            </a:r>
          </a:p>
          <a:p>
            <a:r>
              <a:rPr lang="en-ZA" sz="1600" dirty="0" err="1">
                <a:solidFill>
                  <a:schemeClr val="bg1"/>
                </a:solidFill>
              </a:rPr>
              <a:t>Mestre</a:t>
            </a:r>
            <a:r>
              <a:rPr lang="en-ZA" sz="1600" dirty="0">
                <a:solidFill>
                  <a:schemeClr val="bg1"/>
                </a:solidFill>
              </a:rPr>
              <a:t> e </a:t>
            </a:r>
            <a:r>
              <a:rPr lang="en-ZA" sz="1600" dirty="0" err="1">
                <a:solidFill>
                  <a:schemeClr val="bg1"/>
                </a:solidFill>
              </a:rPr>
              <a:t>Doutoranda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en-ZA" sz="1600" dirty="0" err="1">
                <a:solidFill>
                  <a:schemeClr val="bg1"/>
                </a:solidFill>
              </a:rPr>
              <a:t>em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en-ZA" sz="1600" dirty="0" err="1">
                <a:solidFill>
                  <a:schemeClr val="bg1"/>
                </a:solidFill>
              </a:rPr>
              <a:t>Administração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</a:rPr>
              <a:t>(FEA/RP) – Universidade de São Paulo</a:t>
            </a:r>
          </a:p>
          <a:p>
            <a:r>
              <a:rPr lang="en-ZA" sz="1600" dirty="0" err="1">
                <a:solidFill>
                  <a:schemeClr val="bg1"/>
                </a:solidFill>
              </a:rPr>
              <a:t>Criadora</a:t>
            </a:r>
            <a:r>
              <a:rPr lang="en-ZA" sz="1600" dirty="0">
                <a:solidFill>
                  <a:schemeClr val="bg1"/>
                </a:solidFill>
              </a:rPr>
              <a:t> do </a:t>
            </a:r>
            <a:r>
              <a:rPr lang="en-ZA" sz="1600" dirty="0" err="1">
                <a:solidFill>
                  <a:schemeClr val="bg1"/>
                </a:solidFill>
              </a:rPr>
              <a:t>Tripé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en-ZA" sz="1600" dirty="0" err="1">
                <a:solidFill>
                  <a:schemeClr val="bg1"/>
                </a:solidFill>
              </a:rPr>
              <a:t>Sustentável</a:t>
            </a:r>
            <a:r>
              <a:rPr lang="en-ZA" sz="1600" dirty="0">
                <a:solidFill>
                  <a:schemeClr val="bg1"/>
                </a:solidFill>
              </a:rPr>
              <a:t> (@</a:t>
            </a:r>
            <a:r>
              <a:rPr lang="en-ZA" sz="1600" dirty="0" err="1">
                <a:solidFill>
                  <a:schemeClr val="bg1"/>
                </a:solidFill>
              </a:rPr>
              <a:t>tripe_sustentavel</a:t>
            </a:r>
            <a:r>
              <a:rPr lang="en-ZA" sz="1600" dirty="0">
                <a:solidFill>
                  <a:schemeClr val="bg1"/>
                </a:solidFill>
              </a:rPr>
              <a:t> no Instagram)</a:t>
            </a:r>
          </a:p>
          <a:p>
            <a:r>
              <a:rPr lang="en-ZA" sz="1600" dirty="0" err="1">
                <a:solidFill>
                  <a:schemeClr val="bg1"/>
                </a:solidFill>
              </a:rPr>
              <a:t>Pesquisas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en-ZA" sz="1600" dirty="0" err="1">
                <a:solidFill>
                  <a:schemeClr val="bg1"/>
                </a:solidFill>
              </a:rPr>
              <a:t>em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en-ZA" sz="1600" dirty="0" err="1">
                <a:solidFill>
                  <a:schemeClr val="bg1"/>
                </a:solidFill>
              </a:rPr>
              <a:t>Sustentabilidade</a:t>
            </a:r>
            <a:r>
              <a:rPr lang="en-ZA" sz="1600" dirty="0">
                <a:solidFill>
                  <a:schemeClr val="bg1"/>
                </a:solidFill>
              </a:rPr>
              <a:t> e </a:t>
            </a:r>
            <a:r>
              <a:rPr lang="en-ZA" sz="1600" dirty="0" err="1">
                <a:solidFill>
                  <a:schemeClr val="bg1"/>
                </a:solidFill>
              </a:rPr>
              <a:t>Agronegócio</a:t>
            </a:r>
            <a:endParaRPr lang="bg-BG" sz="16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441" y="567922"/>
            <a:ext cx="9076933" cy="1183057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+mn-lt"/>
                <a:ea typeface="Roboto" pitchFamily="2" charset="0"/>
              </a:rPr>
              <a:t>Modelo GAS-Agro para o Desenvolvimento Sustentável</a:t>
            </a:r>
            <a:endParaRPr lang="bg-BG" sz="36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pic>
        <p:nvPicPr>
          <p:cNvPr id="7" name="Picture 7" descr="Screen Shot 2019-04-03 at 20.35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731" y="708599"/>
            <a:ext cx="1647932" cy="234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Screen Shot 2013-08-20 at 11.51.47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9"/>
          <a:stretch/>
        </p:blipFill>
        <p:spPr>
          <a:xfrm>
            <a:off x="9877731" y="3404662"/>
            <a:ext cx="1647932" cy="234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2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Desenvolvimento Sustentável</a:t>
            </a:r>
          </a:p>
        </p:txBody>
      </p:sp>
      <p:pic>
        <p:nvPicPr>
          <p:cNvPr id="2050" name="Picture 2" descr="How food connects all the SDGs - Stockholm Resilience Cent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" y="1520825"/>
            <a:ext cx="66744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939381" y="1495891"/>
            <a:ext cx="4620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No </a:t>
            </a:r>
            <a:r>
              <a:rPr lang="pt-BR" sz="2000" b="1" dirty="0"/>
              <a:t>Stockholm EAT </a:t>
            </a:r>
            <a:r>
              <a:rPr lang="pt-BR" sz="2000" b="1" dirty="0" err="1"/>
              <a:t>Food</a:t>
            </a:r>
            <a:r>
              <a:rPr lang="pt-BR" sz="2000" b="1" dirty="0"/>
              <a:t> </a:t>
            </a:r>
            <a:r>
              <a:rPr lang="pt-BR" sz="2000" b="1" dirty="0" err="1"/>
              <a:t>Forum</a:t>
            </a:r>
            <a:r>
              <a:rPr lang="pt-BR" sz="2000" b="1" dirty="0"/>
              <a:t> </a:t>
            </a:r>
            <a:r>
              <a:rPr lang="pt-BR" sz="2000" dirty="0"/>
              <a:t>(2016) o diretor central do Stockholm </a:t>
            </a:r>
            <a:r>
              <a:rPr lang="pt-BR" sz="2000" dirty="0" err="1"/>
              <a:t>Resilience</a:t>
            </a:r>
            <a:r>
              <a:rPr lang="pt-BR" sz="2000" dirty="0"/>
              <a:t> Centre, vinculado à universidade de Stockholm, Johan </a:t>
            </a:r>
            <a:r>
              <a:rPr lang="pt-BR" sz="2000" dirty="0" err="1"/>
              <a:t>Rockström</a:t>
            </a:r>
            <a:r>
              <a:rPr lang="pt-BR" sz="2000" dirty="0"/>
              <a:t>, juntamente com </a:t>
            </a:r>
            <a:r>
              <a:rPr lang="pt-BR" sz="2000" dirty="0" err="1"/>
              <a:t>Pavav</a:t>
            </a:r>
            <a:r>
              <a:rPr lang="pt-BR" sz="2000" dirty="0"/>
              <a:t> </a:t>
            </a:r>
            <a:r>
              <a:rPr lang="pt-BR" sz="2000" dirty="0" err="1"/>
              <a:t>Sukhdev</a:t>
            </a:r>
            <a:r>
              <a:rPr lang="pt-BR" sz="2000" dirty="0"/>
              <a:t> apresentaram uma </a:t>
            </a:r>
            <a:r>
              <a:rPr lang="pt-BR" sz="2000" b="1" dirty="0"/>
              <a:t>forma de compreender os ODS alinhados à indústria de alimentos </a:t>
            </a:r>
            <a:r>
              <a:rPr lang="pt-BR" sz="2000" dirty="0"/>
              <a:t>(Stockholm </a:t>
            </a:r>
            <a:r>
              <a:rPr lang="pt-BR" sz="2000" dirty="0" err="1"/>
              <a:t>Resilience</a:t>
            </a:r>
            <a:r>
              <a:rPr lang="pt-BR" sz="2000" dirty="0"/>
              <a:t> Centre, 2016).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Importância do Agro para o Desenvolvimento Sustentável, já que está diretamente conectado à indústria dos alimentos no que diz respeito saúde, nutrição e cultura.</a:t>
            </a:r>
          </a:p>
        </p:txBody>
      </p:sp>
    </p:spTree>
    <p:extLst>
      <p:ext uri="{BB962C8B-B14F-4D97-AF65-F5344CB8AC3E}">
        <p14:creationId xmlns:p14="http://schemas.microsoft.com/office/powerpoint/2010/main" val="34868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735" y="24899"/>
            <a:ext cx="12114396" cy="1325563"/>
          </a:xfrm>
        </p:spPr>
        <p:txBody>
          <a:bodyPr/>
          <a:lstStyle/>
          <a:p>
            <a:r>
              <a:rPr lang="pt-BR" dirty="0"/>
              <a:t>Objetivos do Desenvolvimento Sustentável – ODS ONU</a:t>
            </a:r>
          </a:p>
        </p:txBody>
      </p:sp>
      <p:pic>
        <p:nvPicPr>
          <p:cNvPr id="1028" name="Picture 4" descr="O que são ODS | SDSN Bras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1444793"/>
            <a:ext cx="9263062" cy="46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DF61ED-3BC0-477A-9A36-8376B01952D6}"/>
              </a:ext>
            </a:extLst>
          </p:cNvPr>
          <p:cNvSpPr/>
          <p:nvPr/>
        </p:nvSpPr>
        <p:spPr>
          <a:xfrm>
            <a:off x="3106639" y="4341284"/>
            <a:ext cx="220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Semibold" panose="020B0606030504020204" pitchFamily="34" charset="0"/>
                <a:cs typeface="Open Sans Semibold" panose="020B0606030504020204" pitchFamily="34" charset="0"/>
                <a:sym typeface="Open Sans SemiBold"/>
              </a:rPr>
              <a:t>Ambiental (Environmental)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43CF8C1-A73A-4DE4-944A-D2CB8B95932C}"/>
              </a:ext>
            </a:extLst>
          </p:cNvPr>
          <p:cNvSpPr/>
          <p:nvPr/>
        </p:nvSpPr>
        <p:spPr>
          <a:xfrm>
            <a:off x="9362555" y="897634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Semibold" panose="020B0606030504020204" pitchFamily="34" charset="0"/>
                <a:cs typeface="Open Sans Semibold" panose="020B0606030504020204" pitchFamily="34" charset="0"/>
                <a:sym typeface="Open Sans SemiBold"/>
              </a:rPr>
              <a:t>Social (Social)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DAA5E47-678F-4CAE-B177-F41190B697A9}"/>
              </a:ext>
            </a:extLst>
          </p:cNvPr>
          <p:cNvGrpSpPr/>
          <p:nvPr/>
        </p:nvGrpSpPr>
        <p:grpSpPr>
          <a:xfrm>
            <a:off x="383696" y="767066"/>
            <a:ext cx="3857204" cy="3416320"/>
            <a:chOff x="8732560" y="-1092911"/>
            <a:chExt cx="3170139" cy="284010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098BC2A-885D-4C9E-B461-863006CAB479}"/>
                </a:ext>
              </a:extLst>
            </p:cNvPr>
            <p:cNvSpPr/>
            <p:nvPr/>
          </p:nvSpPr>
          <p:spPr>
            <a:xfrm>
              <a:off x="9818212" y="1040471"/>
              <a:ext cx="184730" cy="307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2069C67-E91F-4E90-B192-2C449771BD39}"/>
                </a:ext>
              </a:extLst>
            </p:cNvPr>
            <p:cNvSpPr/>
            <p:nvPr/>
          </p:nvSpPr>
          <p:spPr>
            <a:xfrm>
              <a:off x="8732560" y="-1092911"/>
              <a:ext cx="3170139" cy="2840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Fornecer produtos ou serviços com respeito aos stakeholders, transparência, ética e integridade;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Implementar e manter a cultura da sustentabilidade;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Definir objetivos comuns na rede da empresa;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Trabalhar parcerias e alianças públicas e privadas, contribuindo para desenvolvimento de projetos maiores e para a inovação;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Medir impostos pagos e contribuição para o PIB, a situação econômica antes e depois do investimento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Estimular economia compartilhada;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Interagir de forma ativa com outros agentes na promoção do desenvolvimento econômico;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Buscar por certificações de sustentabilidade;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Equipes técnicas para auxilio em toda a cadeia de fornecedores e monitoramento;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Criação e gestão de fundos de investimentos em projetos GSA.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BE97C07-A782-4134-8CA7-3F2B00B07676}"/>
              </a:ext>
            </a:extLst>
          </p:cNvPr>
          <p:cNvSpPr/>
          <p:nvPr/>
        </p:nvSpPr>
        <p:spPr>
          <a:xfrm>
            <a:off x="1507534" y="475753"/>
            <a:ext cx="2118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Semibold" panose="020B0606030504020204" pitchFamily="34" charset="0"/>
                <a:cs typeface="Open Sans Semibold" panose="020B0606030504020204" pitchFamily="34" charset="0"/>
                <a:sym typeface="Open Sans SemiBold"/>
              </a:rPr>
              <a:t>Governança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Semibold" panose="020B0606030504020204" pitchFamily="34" charset="0"/>
                <a:cs typeface="Open Sans Semibold" panose="020B0606030504020204" pitchFamily="34" charset="0"/>
                <a:sym typeface="Open Sans SemiBold"/>
              </a:rPr>
              <a:t> (Governance)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5" name="Rectangle 145">
            <a:extLst>
              <a:ext uri="{FF2B5EF4-FFF2-40B4-BE49-F238E27FC236}">
                <a16:creationId xmlns:a16="http://schemas.microsoft.com/office/drawing/2014/main" id="{52069C67-E91F-4E90-B192-2C449771BD39}"/>
              </a:ext>
            </a:extLst>
          </p:cNvPr>
          <p:cNvSpPr/>
          <p:nvPr/>
        </p:nvSpPr>
        <p:spPr>
          <a:xfrm>
            <a:off x="8490395" y="1142428"/>
            <a:ext cx="3557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Oferecer boas condições de trabalho e saúde, seguindo leis trabalhistas (eliminar trabalho infantil);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Oferecer salários adequados;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Agir considerando a equidade de gênero;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Permitir a diversidade de pensamentos;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Oferecer oportunidades para minorias e prover chances para seu desenvolvimento sustentável;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Investir em programas educacionais de formação de pessoas;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Melhorar o entorno, comunidades e cidades, fornecendo oportunidades de trabalho e melhoria de infraestrutura;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Comprar na comunidade e fortalecer pequenos negócios, valorizando seu conhecimento e atributos de imagem e mercadológicos;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as lideranças e fomentar a cultura direcionada para sustentabilidade, assim como outras formas de contribuições pela organização.</a:t>
            </a:r>
          </a:p>
        </p:txBody>
      </p:sp>
      <p:sp>
        <p:nvSpPr>
          <p:cNvPr id="51" name="Rectangle 145">
            <a:extLst>
              <a:ext uri="{FF2B5EF4-FFF2-40B4-BE49-F238E27FC236}">
                <a16:creationId xmlns:a16="http://schemas.microsoft.com/office/drawing/2014/main" id="{52069C67-E91F-4E90-B192-2C449771BD39}"/>
              </a:ext>
            </a:extLst>
          </p:cNvPr>
          <p:cNvSpPr/>
          <p:nvPr/>
        </p:nvSpPr>
        <p:spPr>
          <a:xfrm>
            <a:off x="953589" y="4666786"/>
            <a:ext cx="70539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Medir a pegada hídrica, de carbono, de energia e aumentar sempre que possível a eficiência;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Usar fontes renováveis, gerir resíduos e praticar economia circula (fomentar a reciclagem e reutilização);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rastreabilidade de toda a cadeia de produção;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Estimular esforços de proteção ambiental dos membros da rede (fornecedores, distribuidores e outros);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Proteger a biodiversidade, fauna e flora, florestas/reduzir o desmatamento ilegal e aumentar a recuperação de áreas degradadas e da fauna e flora;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Produzir com eficiência e responsabilidade com o meio ambiente;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Encontrar e fomentar mecanismos de financiamento e recompensas ambientais, modelos de ecoturismo;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Encontrar métodos naturais de controle de adversidades (pragas, doenças e outros).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Tomar ações no sentido do </a:t>
            </a:r>
            <a:r>
              <a:rPr kumimoji="0" lang="pt-BR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planet-friendly</a:t>
            </a: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diets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(dieta amiga do planeta).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4464513" y="1020629"/>
            <a:ext cx="3646670" cy="3356557"/>
            <a:chOff x="4274139" y="1998616"/>
            <a:chExt cx="3716042" cy="3356557"/>
          </a:xfrm>
        </p:grpSpPr>
        <p:sp>
          <p:nvSpPr>
            <p:cNvPr id="59" name="Circle6">
              <a:extLst>
                <a:ext uri="{FF2B5EF4-FFF2-40B4-BE49-F238E27FC236}">
                  <a16:creationId xmlns:a16="http://schemas.microsoft.com/office/drawing/2014/main" id="{576FC0E7-DE87-4734-B6CC-5A8DAC3FDE39}"/>
                </a:ext>
              </a:extLst>
            </p:cNvPr>
            <p:cNvSpPr/>
            <p:nvPr/>
          </p:nvSpPr>
          <p:spPr>
            <a:xfrm>
              <a:off x="4627760" y="2327577"/>
              <a:ext cx="2903560" cy="2657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Circle7">
              <a:extLst>
                <a:ext uri="{FF2B5EF4-FFF2-40B4-BE49-F238E27FC236}">
                  <a16:creationId xmlns:a16="http://schemas.microsoft.com/office/drawing/2014/main" id="{272EA1C2-A89B-4593-B224-964A254AEB58}"/>
                </a:ext>
              </a:extLst>
            </p:cNvPr>
            <p:cNvSpPr/>
            <p:nvPr/>
          </p:nvSpPr>
          <p:spPr>
            <a:xfrm>
              <a:off x="4274139" y="1998616"/>
              <a:ext cx="3716042" cy="335655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emicírculo 74"/>
            <p:cNvSpPr/>
            <p:nvPr/>
          </p:nvSpPr>
          <p:spPr>
            <a:xfrm rot="16200000">
              <a:off x="4727575" y="2132555"/>
              <a:ext cx="2784803" cy="3136639"/>
            </a:xfrm>
            <a:prstGeom prst="blockArc">
              <a:avLst>
                <a:gd name="adj1" fmla="val 10822295"/>
                <a:gd name="adj2" fmla="val 21586009"/>
                <a:gd name="adj3" fmla="val 3781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srgbClr val="A4A4A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10133"/>
            <p:cNvSpPr txBox="1"/>
            <p:nvPr/>
          </p:nvSpPr>
          <p:spPr>
            <a:xfrm>
              <a:off x="4961610" y="2207653"/>
              <a:ext cx="2409953" cy="134622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91000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Governança</a:t>
              </a:r>
              <a:endPara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Semicírculo 61"/>
            <p:cNvSpPr/>
            <p:nvPr/>
          </p:nvSpPr>
          <p:spPr>
            <a:xfrm rot="5400000">
              <a:off x="4714511" y="2132555"/>
              <a:ext cx="2784803" cy="3136639"/>
            </a:xfrm>
            <a:prstGeom prst="blockArc">
              <a:avLst>
                <a:gd name="adj1" fmla="val 10822295"/>
                <a:gd name="adj2" fmla="val 21586009"/>
                <a:gd name="adj3" fmla="val 37819"/>
              </a:avLst>
            </a:prstGeom>
            <a:solidFill>
              <a:srgbClr val="92D050"/>
            </a:solidFill>
            <a:ln>
              <a:noFill/>
            </a:ln>
            <a:effectLst>
              <a:innerShdw blurRad="114300">
                <a:srgbClr val="A4A4A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10133"/>
            <p:cNvSpPr txBox="1"/>
            <p:nvPr/>
          </p:nvSpPr>
          <p:spPr>
            <a:xfrm rot="2867525">
              <a:off x="5721544" y="2838743"/>
              <a:ext cx="1705488" cy="110098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91000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562940" y="3477546"/>
              <a:ext cx="1125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ESG- Agro</a:t>
              </a:r>
            </a:p>
          </p:txBody>
        </p:sp>
        <p:sp>
          <p:nvSpPr>
            <p:cNvPr id="6" name="Triângulo isósceles 5"/>
            <p:cNvSpPr/>
            <p:nvPr/>
          </p:nvSpPr>
          <p:spPr>
            <a:xfrm>
              <a:off x="4984815" y="2935870"/>
              <a:ext cx="2244196" cy="136660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71598" y="3930706"/>
              <a:ext cx="16363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Sustentabilidade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10133"/>
            <p:cNvSpPr txBox="1"/>
            <p:nvPr/>
          </p:nvSpPr>
          <p:spPr>
            <a:xfrm rot="18759079">
              <a:off x="4560267" y="2891997"/>
              <a:ext cx="1931877" cy="92738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35565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Ambiental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6516384" y="774524"/>
            <a:ext cx="348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Conector Angulado 17"/>
          <p:cNvCxnSpPr>
            <a:endCxn id="148" idx="3"/>
          </p:cNvCxnSpPr>
          <p:nvPr/>
        </p:nvCxnSpPr>
        <p:spPr>
          <a:xfrm rot="10800000">
            <a:off x="3626449" y="629642"/>
            <a:ext cx="2645629" cy="3265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6232496" y="936667"/>
            <a:ext cx="122055" cy="134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091675" y="1846716"/>
            <a:ext cx="122055" cy="134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Conector Angulado 28"/>
          <p:cNvCxnSpPr>
            <a:stCxn id="72" idx="1"/>
          </p:cNvCxnSpPr>
          <p:nvPr/>
        </p:nvCxnSpPr>
        <p:spPr>
          <a:xfrm rot="10800000" flipV="1">
            <a:off x="4138410" y="1902778"/>
            <a:ext cx="1000740" cy="239423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cxnSpLocks/>
            <a:endCxn id="142" idx="1"/>
          </p:cNvCxnSpPr>
          <p:nvPr/>
        </p:nvCxnSpPr>
        <p:spPr>
          <a:xfrm flipV="1">
            <a:off x="7508438" y="1051523"/>
            <a:ext cx="1854117" cy="8359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>
          <a:xfrm>
            <a:off x="7386383" y="1855423"/>
            <a:ext cx="122055" cy="134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76879" y="65905"/>
            <a:ext cx="606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“Modelo GAS-Agro Para o Desenvolvimento Sustentável”</a:t>
            </a:r>
          </a:p>
        </p:txBody>
      </p:sp>
      <p:pic>
        <p:nvPicPr>
          <p:cNvPr id="33" name="Espaço Reservado para Conteúdo 4">
            <a:extLst>
              <a:ext uri="{FF2B5EF4-FFF2-40B4-BE49-F238E27FC236}">
                <a16:creationId xmlns:a16="http://schemas.microsoft.com/office/drawing/2014/main" id="{D1D0FF8F-FB0C-124B-883E-1A56C5369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2"/>
          <a:stretch/>
        </p:blipFill>
        <p:spPr>
          <a:xfrm>
            <a:off x="8954467" y="5206732"/>
            <a:ext cx="3181841" cy="1583712"/>
          </a:xfrm>
        </p:spPr>
      </p:pic>
    </p:spTree>
    <p:extLst>
      <p:ext uri="{BB962C8B-B14F-4D97-AF65-F5344CB8AC3E}">
        <p14:creationId xmlns:p14="http://schemas.microsoft.com/office/powerpoint/2010/main" val="313055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pt-BR" dirty="0"/>
              <a:t>Governança </a:t>
            </a:r>
            <a:r>
              <a:rPr lang="pt-BR" i="1" dirty="0"/>
              <a:t>(</a:t>
            </a:r>
            <a:r>
              <a:rPr lang="pt-BR" i="1" dirty="0" err="1"/>
              <a:t>Governance</a:t>
            </a:r>
            <a:r>
              <a:rPr lang="pt-BR" i="1" dirty="0"/>
              <a:t>) (1/2)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15027"/>
              </p:ext>
            </p:extLst>
          </p:nvPr>
        </p:nvGraphicFramePr>
        <p:xfrm>
          <a:off x="512619" y="1028309"/>
          <a:ext cx="103632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508">
                  <a:extLst>
                    <a:ext uri="{9D8B030D-6E8A-4147-A177-3AD203B41FA5}">
                      <a16:colId xmlns:a16="http://schemas.microsoft.com/office/drawing/2014/main" val="1441772396"/>
                    </a:ext>
                  </a:extLst>
                </a:gridCol>
                <a:gridCol w="6220692">
                  <a:extLst>
                    <a:ext uri="{9D8B030D-6E8A-4147-A177-3AD203B41FA5}">
                      <a16:colId xmlns:a16="http://schemas.microsoft.com/office/drawing/2014/main" val="2323737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6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Fornecer produtos ou serviços com respeito aos </a:t>
                      </a:r>
                      <a:r>
                        <a:rPr lang="pt-BR" sz="1600" b="1" dirty="0" err="1"/>
                        <a:t>stakeholders</a:t>
                      </a:r>
                      <a:r>
                        <a:rPr lang="pt-BR" sz="1600" b="1" dirty="0"/>
                        <a:t>, transparência, ética e integridade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As atividades organizacionais devem estar abertas para que qualquer parte interessada possa compreender determinadas iniciativas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1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Implementar e manter a cultura da sustentabilidade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 cultura organizacional é desenvolvida ao longo do </a:t>
                      </a:r>
                      <a:r>
                        <a:rPr lang="pt-BR" sz="1600" dirty="0" smtClean="0"/>
                        <a:t>processo.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7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Definir objetivos comuns na rede da empresa (desde fornecedores até distribuidores):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Uma organização que visa entregar valor para a sociedade, enquanto gera valor para si, precisa de planejamento para que tudo saia dentro das conformidades e com qualidade. Para isso, é extremamente necessário que os objetivos estejam alinhados na organização e com sua rede de interações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7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Trabalhar parcerias e alianças públicas e privadas, contribuindo para desenvolvimento de projetos maiores e para a inovação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Parcerias com instituições públicas ou privadas são importantes, pois a união de ideias e ações coletivas possuem impacto maior, além de melhorarem a profundidade técnica com que o assunto é tratado e aumentar o networking.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6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Medir os impostos pagos e contribuição para o PIB, a situação econômica antes e depois do investimento, as contribuições da empresa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 empresa deve medir suas contribuições, seja em impostos, em compras de fornecedores, em massa salarial e outros indicadores que mostrem sua </a:t>
                      </a:r>
                      <a:r>
                        <a:rPr lang="pt-BR" sz="1600" dirty="0" smtClean="0"/>
                        <a:t>importância.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1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9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6134"/>
            <a:ext cx="10515600" cy="4351338"/>
          </a:xfrm>
        </p:spPr>
        <p:txBody>
          <a:bodyPr/>
          <a:lstStyle/>
          <a:p>
            <a:r>
              <a:rPr lang="pt-BR" b="1" dirty="0"/>
              <a:t>Parcerias com a Embrapa</a:t>
            </a:r>
            <a:r>
              <a:rPr lang="pt-BR" dirty="0"/>
              <a:t>: Boi Carbono Neutro da unidade do Mato Grosso do Sul, que envolve a técnica de Integração Lavoura Pecuária Floresta (ILPF) já foi aderida internacionalmente em países como a Nova Zelândia.</a:t>
            </a:r>
          </a:p>
        </p:txBody>
      </p:sp>
      <p:pic>
        <p:nvPicPr>
          <p:cNvPr id="1026" name="Picture 2" descr="Lançada em parceria com Embrapa primeira linha de carne carbono neu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721697"/>
            <a:ext cx="5788025" cy="38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squisa desenvolve conceito Carne Carbono Neutro para produção bovina -  Portal Embr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4" y="3030897"/>
            <a:ext cx="4527261" cy="32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163" y="-138546"/>
            <a:ext cx="10515600" cy="1325563"/>
          </a:xfrm>
        </p:spPr>
        <p:txBody>
          <a:bodyPr/>
          <a:lstStyle/>
          <a:p>
            <a:r>
              <a:rPr lang="pt-BR" dirty="0"/>
              <a:t>Governança </a:t>
            </a:r>
            <a:r>
              <a:rPr lang="pt-BR" i="1" dirty="0"/>
              <a:t>(</a:t>
            </a:r>
            <a:r>
              <a:rPr lang="pt-BR" i="1" dirty="0" err="1"/>
              <a:t>Governance</a:t>
            </a:r>
            <a:r>
              <a:rPr lang="pt-BR" i="1" dirty="0"/>
              <a:t>) (2/2)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47421"/>
              </p:ext>
            </p:extLst>
          </p:nvPr>
        </p:nvGraphicFramePr>
        <p:xfrm>
          <a:off x="574964" y="835361"/>
          <a:ext cx="10349346" cy="535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417">
                  <a:extLst>
                    <a:ext uri="{9D8B030D-6E8A-4147-A177-3AD203B41FA5}">
                      <a16:colId xmlns:a16="http://schemas.microsoft.com/office/drawing/2014/main" val="2328728107"/>
                    </a:ext>
                  </a:extLst>
                </a:gridCol>
                <a:gridCol w="7245929">
                  <a:extLst>
                    <a:ext uri="{9D8B030D-6E8A-4147-A177-3AD203B41FA5}">
                      <a16:colId xmlns:a16="http://schemas.microsoft.com/office/drawing/2014/main" val="1074792672"/>
                    </a:ext>
                  </a:extLst>
                </a:gridCol>
              </a:tblGrid>
              <a:tr h="31153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644256"/>
                  </a:ext>
                </a:extLst>
              </a:tr>
              <a:tr h="110105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Estimular economia compartilhada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É uma tendência no mercado o desenvolvimento de valores de uso comum dentro da organização, baseados em uma estrutura horizontalizada de trabalho, considerando compartilhamento dos bens, espaços e instrumentos, organizando as pessoas em redes ou comunidades.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71557"/>
                  </a:ext>
                </a:extLst>
              </a:tr>
              <a:tr h="691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Interagir de forma ativa com outros agentes na promoção do desenvolvimento econômico: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</a:t>
                      </a:r>
                      <a:r>
                        <a:rPr lang="pt-BR" sz="1600" dirty="0" smtClean="0"/>
                        <a:t>romoção </a:t>
                      </a:r>
                      <a:r>
                        <a:rPr lang="pt-BR" sz="1600" dirty="0"/>
                        <a:t>de atividades colaborativas é uma maneira de promover o desenvolvimento econômico, principalmente na região em que a instituição está </a:t>
                      </a:r>
                      <a:r>
                        <a:rPr lang="pt-BR" sz="1600" dirty="0" smtClean="0"/>
                        <a:t>inserida.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0534"/>
                  </a:ext>
                </a:extLst>
              </a:tr>
              <a:tr h="1101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Buscar certificações em sustentabilidade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Certificações que tocam os pilares da sustentabilidade (social, ambiental e econômico) dão credibilidade ao negócio, assim como comprovam que a organização está seguindo os critérios de específicos requeridos para obtenção do certificado em </a:t>
                      </a:r>
                      <a:r>
                        <a:rPr lang="pt-BR" sz="1600" dirty="0" smtClean="0"/>
                        <a:t>questão.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87031"/>
                  </a:ext>
                </a:extLst>
              </a:tr>
              <a:tr h="896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Equipes técnicas para auxilio em toda a cadeia de fornecedores e monitoramento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Oferecer apoio técnico na cadeia e monitorá-la otimiza o processo, visto que pessoas com conhecimento aprofundado no assunto estão colaborando para que isso </a:t>
                      </a:r>
                      <a:r>
                        <a:rPr lang="pt-BR" sz="1600" dirty="0" smtClean="0"/>
                        <a:t>aconteça.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94771"/>
                  </a:ext>
                </a:extLst>
              </a:tr>
              <a:tr h="1101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Criação e gestão de fundos de investimentos em projetos GAS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Entender o que são os investimentos verdes, se inteirar sobre os critérios GAS e compreender como são analisados no mundo financeiro é muito importante para organizações que querem estar atualizadas e também serem bem vistas no mercado de </a:t>
                      </a:r>
                      <a:r>
                        <a:rPr lang="pt-BR" sz="1600" dirty="0" smtClean="0"/>
                        <a:t>capitais.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Ambiental </a:t>
            </a:r>
            <a:r>
              <a:rPr lang="pt-BR" i="1" dirty="0"/>
              <a:t>(Environmental) (1/2)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71647"/>
              </p:ext>
            </p:extLst>
          </p:nvPr>
        </p:nvGraphicFramePr>
        <p:xfrm>
          <a:off x="962891" y="1565999"/>
          <a:ext cx="9815945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854">
                  <a:extLst>
                    <a:ext uri="{9D8B030D-6E8A-4147-A177-3AD203B41FA5}">
                      <a16:colId xmlns:a16="http://schemas.microsoft.com/office/drawing/2014/main" val="2214141661"/>
                    </a:ext>
                  </a:extLst>
                </a:gridCol>
                <a:gridCol w="6373091">
                  <a:extLst>
                    <a:ext uri="{9D8B030D-6E8A-4147-A177-3AD203B41FA5}">
                      <a16:colId xmlns:a16="http://schemas.microsoft.com/office/drawing/2014/main" val="471598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Medir a pegada hídrica, de carbono, de energia e aumentar sempre que possível a eficiência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Como mencionado anteriormente as emissões de carbono são exploradas no mercado financeiro no formato de papéis </a:t>
                      </a:r>
                      <a:r>
                        <a:rPr lang="pt-BR" sz="1600" dirty="0" smtClean="0"/>
                        <a:t>verdes.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1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Usar fontes renováveis, gerir resíduos e praticar economia circular (fomentar a reciclagem e reutilização)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dirty="0"/>
                        <a:t>Utilização de fontes renováveis já é uma força do Brasil, principalmente com os biocombustíveis, com destaque para o etanol da cana-de-açúcar.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4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Promover rastreabilidade da cadeia de produção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Empresas preocupadas não só com o lucro, mas também com relações corretas com fornecedores e entre outros agentes integrantes do processo de produção, são bem avaliadas por investidores.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1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Estimular esforços de proteção ambiental dos membros da rede (fornecedores, distribuidores e outros)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empresas que prezam pela sustentabilidade, principalmente no ambiental, passam essa preocupação para outros participantes da rede de contatos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delas.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0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6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3007"/>
            <a:ext cx="10799619" cy="4351338"/>
          </a:xfrm>
        </p:spPr>
        <p:txBody>
          <a:bodyPr>
            <a:normAutofit/>
          </a:bodyPr>
          <a:lstStyle/>
          <a:p>
            <a:r>
              <a:rPr lang="pt-BR" dirty="0"/>
              <a:t>Unilever anunciou que vai </a:t>
            </a:r>
            <a:r>
              <a:rPr lang="pt-BR" b="1" dirty="0"/>
              <a:t>eliminar o uso de derivados de petróleo como matéria-prima dos seus produtos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532" t="13352" r="6022" b="8808"/>
          <a:stretch/>
        </p:blipFill>
        <p:spPr>
          <a:xfrm>
            <a:off x="2043058" y="2151855"/>
            <a:ext cx="8389901" cy="41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neTec.com.br : Marfrig lança carne bovina “carbono neutr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6122"/>
            <a:ext cx="4606635" cy="30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4571"/>
            <a:ext cx="11139055" cy="4351338"/>
          </a:xfrm>
        </p:spPr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Marfrig</a:t>
            </a:r>
            <a:r>
              <a:rPr lang="pt-BR" dirty="0"/>
              <a:t> tem a meta de </a:t>
            </a:r>
            <a:r>
              <a:rPr lang="pt-BR" b="1" dirty="0"/>
              <a:t>reduzir em 43% as emissões da produção </a:t>
            </a:r>
            <a:r>
              <a:rPr lang="pt-BR" dirty="0"/>
              <a:t>e </a:t>
            </a:r>
            <a:r>
              <a:rPr lang="pt-BR" b="1" dirty="0"/>
              <a:t>do consumo de energia elétrica até 2035</a:t>
            </a:r>
            <a:r>
              <a:rPr lang="pt-BR" dirty="0"/>
              <a:t>, com base em </a:t>
            </a:r>
            <a:r>
              <a:rPr lang="pt-BR" dirty="0" smtClean="0"/>
              <a:t>2019.</a:t>
            </a:r>
            <a:endParaRPr lang="pt-BR" dirty="0"/>
          </a:p>
          <a:p>
            <a:r>
              <a:rPr lang="pt-BR" dirty="0"/>
              <a:t>Plano </a:t>
            </a:r>
            <a:r>
              <a:rPr lang="pt-BR" b="1" dirty="0" err="1"/>
              <a:t>Marfrig</a:t>
            </a:r>
            <a:r>
              <a:rPr lang="pt-BR" b="1" dirty="0"/>
              <a:t> Verde+ </a:t>
            </a:r>
            <a:r>
              <a:rPr lang="pt-BR" dirty="0"/>
              <a:t>que prevê que, até 2030, toda a cadeia produtiva seja sustentável e não cause desmatamento. Foi criada ainda uma linha de carne carbono neutro, em parceria com a Embrapa (</a:t>
            </a:r>
            <a:r>
              <a:rPr lang="pt-BR" dirty="0" err="1"/>
              <a:t>Marfrig</a:t>
            </a:r>
            <a:r>
              <a:rPr lang="pt-BR" dirty="0"/>
              <a:t>, 2020).</a:t>
            </a:r>
          </a:p>
        </p:txBody>
      </p:sp>
      <p:pic>
        <p:nvPicPr>
          <p:cNvPr id="5122" name="Picture 2" descr="Marfrig terá cadeia de produção livre de desmatamento em dez anos - aviNews 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14775"/>
          <a:stretch/>
        </p:blipFill>
        <p:spPr bwMode="auto">
          <a:xfrm>
            <a:off x="5444835" y="3613079"/>
            <a:ext cx="5102226" cy="26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Ambiental </a:t>
            </a:r>
            <a:r>
              <a:rPr lang="pt-BR" i="1" dirty="0"/>
              <a:t>(Environmental) (2/2)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98463"/>
              </p:ext>
            </p:extLst>
          </p:nvPr>
        </p:nvGraphicFramePr>
        <p:xfrm>
          <a:off x="1194954" y="1399742"/>
          <a:ext cx="9802091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214141661"/>
                    </a:ext>
                  </a:extLst>
                </a:gridCol>
                <a:gridCol w="6220691">
                  <a:extLst>
                    <a:ext uri="{9D8B030D-6E8A-4147-A177-3AD203B41FA5}">
                      <a16:colId xmlns:a16="http://schemas.microsoft.com/office/drawing/2014/main" val="471598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Proteger a biodiversidade, fauna e flora, florestas/Reduzir o desmatamento ilegal e aumentar a recuperação de áreas degradadas e da fauna e flora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dirty="0"/>
                        <a:t>Proteção da biodiversidade resulta no equilíbrio do ecossistema, garantindo um lugar melhor para se viver, onde social e o ambiental estão em </a:t>
                      </a:r>
                      <a:r>
                        <a:rPr lang="pt-BR" sz="1600" dirty="0" smtClean="0"/>
                        <a:t>sintonia.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1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Produzir com eficiência e responsabilidade com o meio ambiente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regras ambientais, como as contidas no Código Florestal, visam direcionar a responsabilidade para com o meio ambiente.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4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Encontrar e fomentar mecanismos de financiamento e recompensas ambientais, modelos de ecoturismo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Recompensas e métodos mais facilitados de financiamento podem ser utilizados como fomento para que produtores e agentes da cadeia produtiva tenham iniciativas mais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sustentáveis.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Encontrar métodos naturais de controle de adversidades (pragas, doenças e outros)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Hoje os defensivos biológicos visam atuar de maneira conjunta com os químicos, num processo para melhorar a produtividade de maneira cada vez mais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sustentável.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Tomar ações no sentido do </a:t>
                      </a:r>
                      <a:r>
                        <a:rPr lang="pt-BR" sz="1600" b="1" dirty="0" err="1"/>
                        <a:t>planet-friendly</a:t>
                      </a:r>
                      <a:r>
                        <a:rPr lang="pt-BR" sz="1600" b="1" dirty="0"/>
                        <a:t> diets (dieta amiga do planeta)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conscientização sobre o uso de recursos, a mudança de hábitos alimentares na busca por dietas saudáveis e a preocupação com o todo, são motivos que levam os consumidores a repensarem o que têm feito para colaborar com o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planeta.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55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4F816-5392-E441-B2B0-27DF1AB5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B09C00-4E6D-E349-B67D-4DFC4C16E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71" y="134671"/>
            <a:ext cx="4606724" cy="6296146"/>
          </a:xfrm>
        </p:spPr>
      </p:pic>
    </p:spTree>
    <p:extLst>
      <p:ext uri="{BB962C8B-B14F-4D97-AF65-F5344CB8AC3E}">
        <p14:creationId xmlns:p14="http://schemas.microsoft.com/office/powerpoint/2010/main" val="7951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(1/2)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20934"/>
              </p:ext>
            </p:extLst>
          </p:nvPr>
        </p:nvGraphicFramePr>
        <p:xfrm>
          <a:off x="951344" y="1358683"/>
          <a:ext cx="9591965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56">
                  <a:extLst>
                    <a:ext uri="{9D8B030D-6E8A-4147-A177-3AD203B41FA5}">
                      <a16:colId xmlns:a16="http://schemas.microsoft.com/office/drawing/2014/main" val="2214141661"/>
                    </a:ext>
                  </a:extLst>
                </a:gridCol>
                <a:gridCol w="6123709">
                  <a:extLst>
                    <a:ext uri="{9D8B030D-6E8A-4147-A177-3AD203B41FA5}">
                      <a16:colId xmlns:a16="http://schemas.microsoft.com/office/drawing/2014/main" val="471598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Oferecer boas condições de trabalho e saúde, seguindo as leis trabalhistas (eliminar trabalho infantil)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As condições trabalhistas envolvem tanto o ambiente físico, quanto o psicológico, o que envolve cultura organizacional e conduta correta das lideranças para lidar com as demandas diárias da organização.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1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Oferecer salários adequados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trabalho deve ser valorizado e cada salário deve ser condizente com a realidade e com a atividade que é </a:t>
                      </a:r>
                      <a:r>
                        <a:rPr lang="pt-BR" sz="1600" dirty="0" smtClean="0"/>
                        <a:t>realizada.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3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Agir considerando a equidade de gênero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As mulheres devem possuir as mesmas oportunidades que os homens, já que as atividades empresariais não dizem respeito ao gênero, mas sim à capacidade de realizá-la. 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1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Permitir a diversidade de pensamentos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 diversidade traz a possibilidade de reunir mais de um tipo de pensamento em sua realidade. Isso permite que novas ideias surjam e se complementem, enriquecendo o ambiente organizacional.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4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Oferecer oportunidades para minorias e prover chances para seu desenvolvimento sustentável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600" dirty="0"/>
                        <a:t>Dar oportunidades a todas as camadas da população é colaborar com os desfavorecidos e dar mais um passo para erradicação da pobreza, objetivo número 1 da Agenda 2030.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4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10515600" cy="1325563"/>
          </a:xfrm>
        </p:spPr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96725"/>
            <a:ext cx="4959267" cy="4351338"/>
          </a:xfrm>
        </p:spPr>
        <p:txBody>
          <a:bodyPr>
            <a:normAutofit lnSpcReduction="10000"/>
          </a:bodyPr>
          <a:lstStyle/>
          <a:p>
            <a:r>
              <a:rPr lang="pt-BR" b="1" dirty="0" err="1"/>
              <a:t>Walmart</a:t>
            </a:r>
            <a:r>
              <a:rPr lang="pt-BR" b="1" dirty="0"/>
              <a:t> </a:t>
            </a:r>
            <a:r>
              <a:rPr lang="pt-BR" dirty="0"/>
              <a:t>cortou cerca de </a:t>
            </a:r>
            <a:r>
              <a:rPr lang="pt-BR" b="1" dirty="0"/>
              <a:t>230 milhões de toneladas </a:t>
            </a:r>
            <a:r>
              <a:rPr lang="pt-BR" dirty="0"/>
              <a:t>de gases de efeito estufa de sua cadeia de suprimentos nos últimos 3 anos. Priorizou a contratação de </a:t>
            </a:r>
            <a:r>
              <a:rPr lang="pt-BR" b="1" dirty="0"/>
              <a:t>mais mulheres</a:t>
            </a:r>
            <a:r>
              <a:rPr lang="pt-BR" dirty="0"/>
              <a:t>, a </a:t>
            </a:r>
            <a:r>
              <a:rPr lang="pt-BR" b="1" dirty="0"/>
              <a:t>redução do desperdício </a:t>
            </a:r>
            <a:r>
              <a:rPr lang="pt-BR" dirty="0"/>
              <a:t>de embalagens e o </a:t>
            </a:r>
            <a:r>
              <a:rPr lang="pt-BR" b="1" dirty="0"/>
              <a:t>uso de menos energia</a:t>
            </a:r>
            <a:r>
              <a:rPr lang="pt-BR" dirty="0"/>
              <a:t>, seguindo o caminho certo para atingir sua meta de emissões para 2030 (</a:t>
            </a:r>
            <a:r>
              <a:rPr lang="pt-BR" dirty="0" err="1"/>
              <a:t>Bloomberg</a:t>
            </a:r>
            <a:r>
              <a:rPr lang="pt-BR" dirty="0"/>
              <a:t> Green, 2020).</a:t>
            </a:r>
          </a:p>
        </p:txBody>
      </p:sp>
      <p:pic>
        <p:nvPicPr>
          <p:cNvPr id="2050" name="Picture 2" descr="Walmart Makes Progress Toward Positive Societal, Environmental Change  Through ESG Initiatives | ReportAlert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959550"/>
            <a:ext cx="5874987" cy="45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7363" y="1690688"/>
            <a:ext cx="3456709" cy="4351338"/>
          </a:xfrm>
        </p:spPr>
        <p:txBody>
          <a:bodyPr>
            <a:normAutofit fontScale="92500"/>
          </a:bodyPr>
          <a:lstStyle/>
          <a:p>
            <a:r>
              <a:rPr lang="pt-BR" b="1" dirty="0"/>
              <a:t>Mulheres do Agro: </a:t>
            </a:r>
            <a:r>
              <a:rPr lang="pt-BR" dirty="0"/>
              <a:t>uma premiação idealizada pela Bayer e pela Associação Brasileira do Agronegócio (</a:t>
            </a:r>
            <a:r>
              <a:rPr lang="pt-BR" dirty="0" err="1"/>
              <a:t>Abag</a:t>
            </a:r>
            <a:r>
              <a:rPr lang="pt-BR" dirty="0"/>
              <a:t>), que incentiva as mulheres a entrarem no setor agropecuário, voltadas para o tema da Gestão Inovadora.</a:t>
            </a:r>
          </a:p>
        </p:txBody>
      </p:sp>
      <p:pic>
        <p:nvPicPr>
          <p:cNvPr id="3074" name="Picture 2" descr="Prêmio Mulheres do A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365125"/>
            <a:ext cx="6192982" cy="61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(2/2)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304"/>
              </p:ext>
            </p:extLst>
          </p:nvPr>
        </p:nvGraphicFramePr>
        <p:xfrm>
          <a:off x="838200" y="1258095"/>
          <a:ext cx="971896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764">
                  <a:extLst>
                    <a:ext uri="{9D8B030D-6E8A-4147-A177-3AD203B41FA5}">
                      <a16:colId xmlns:a16="http://schemas.microsoft.com/office/drawing/2014/main" val="221414166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71598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Investir em programas educacionais de formação de pessoas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 desenvolvimento de pessoas pode ocorrer por meio de treinamentos e oferecimento de ferramentas para que consigam crescer e adquirir conhecimentos que a tornem um cidadão e um profissional melhor.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1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 Melhorar o entorno, comunidades e cidades, fornecendo melhorias de infraestrutura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Oferecer apoio a população, seja por meio da criação de um comitê que promova iniciativas com esse intuito, participando também de ações desenvolvidas por outras instituições e investindo em projetos sociais, como construção de escolas, creches, são maneiras de melhorar o entorno da organização e promover um ambiente melhor para </a:t>
                      </a:r>
                      <a:r>
                        <a:rPr lang="pt-BR" sz="1600" dirty="0" smtClean="0"/>
                        <a:t>todos.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3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Comprar na comunidade e fortalecer pequenos negócios, valorizando seu conhecimento e atributos de imagem e mercadológicos: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Dar preferência ao comércio local e pequenos negócios é uma forma de colaborar com a comunidade.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1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Fortalecer as lideranças e fomentar a cultura direcionada para sustentabilidade, assim como outras formas de contribuições pela organização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Os líderes possuem papel importante dentro das organizações para promoverem a mudança necessária para a </a:t>
                      </a:r>
                      <a:r>
                        <a:rPr lang="pt-BR" sz="1600" dirty="0" smtClean="0"/>
                        <a:t>sustentabilidade.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4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04492-F4A1-B04F-8486-5108E0BD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08"/>
            <a:ext cx="10515600" cy="861791"/>
          </a:xfrm>
        </p:spPr>
        <p:txBody>
          <a:bodyPr/>
          <a:lstStyle/>
          <a:p>
            <a:pPr algn="ctr"/>
            <a:r>
              <a:rPr lang="pt-BR" dirty="0"/>
              <a:t>Caso: We </a:t>
            </a:r>
            <a:r>
              <a:rPr lang="pt-BR" dirty="0" err="1"/>
              <a:t>Make</a:t>
            </a:r>
            <a:r>
              <a:rPr lang="pt-BR" dirty="0"/>
              <a:t> it </a:t>
            </a:r>
            <a:r>
              <a:rPr lang="pt-BR" dirty="0" err="1"/>
              <a:t>Possible</a:t>
            </a:r>
            <a:r>
              <a:rPr lang="pt-BR" dirty="0"/>
              <a:t> - DSM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4BC6B7-0CC5-254A-A5C2-38AC00BA3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" y="1400536"/>
            <a:ext cx="7354215" cy="38866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F42931-F954-EC41-A35F-1BD3958D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6" y="3416188"/>
            <a:ext cx="2962154" cy="24997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2A9C5C-A37F-034B-BEC2-FCC1AFEDB2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63" y="914399"/>
            <a:ext cx="3044537" cy="23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Gerenciais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1690688"/>
            <a:ext cx="10515600" cy="4351338"/>
          </a:xfrm>
        </p:spPr>
        <p:txBody>
          <a:bodyPr>
            <a:noAutofit/>
          </a:bodyPr>
          <a:lstStyle/>
          <a:p>
            <a:r>
              <a:rPr lang="pt-BR" sz="2400" dirty="0"/>
              <a:t>Um dos maiores desafios do agronegócio brasileiro é </a:t>
            </a:r>
            <a:r>
              <a:rPr lang="pt-BR" sz="2400" b="1" dirty="0"/>
              <a:t>defender suas qualidades e apresentar seus resultados em números para o mundo</a:t>
            </a:r>
            <a:r>
              <a:rPr lang="pt-BR" sz="2400" dirty="0"/>
              <a:t>.</a:t>
            </a:r>
          </a:p>
          <a:p>
            <a:r>
              <a:rPr lang="pt-BR" sz="2400" dirty="0"/>
              <a:t>Os critérios ESG </a:t>
            </a:r>
            <a:r>
              <a:rPr lang="pt-BR" sz="2400" b="1" dirty="0"/>
              <a:t>vêm como prova do desempenho em sustentabilidade das organizações</a:t>
            </a:r>
            <a:r>
              <a:rPr lang="pt-BR" sz="2400" dirty="0"/>
              <a:t> do setor no país. </a:t>
            </a:r>
          </a:p>
          <a:p>
            <a:r>
              <a:rPr lang="pt-BR" sz="2400" dirty="0"/>
              <a:t>A expectativa é que esses relatórios baseados em índices reconhecidos possam</a:t>
            </a:r>
            <a:r>
              <a:rPr lang="pt-BR" sz="2400" b="1" dirty="0"/>
              <a:t> comprovar cada vez mais o potencial do Brasil.</a:t>
            </a:r>
          </a:p>
          <a:p>
            <a:r>
              <a:rPr lang="pt-BR" sz="2400" dirty="0"/>
              <a:t>Os próximos passos são </a:t>
            </a:r>
            <a:r>
              <a:rPr lang="pt-BR" sz="2400" b="1" dirty="0"/>
              <a:t>elaborar projetos em cada um dos tópicos do modelo </a:t>
            </a:r>
            <a:r>
              <a:rPr lang="pt-BR" sz="2400" dirty="0"/>
              <a:t>GAS-Agro para que a empresa possa melhorar nos aspectos que valem para a sustentabilidade.</a:t>
            </a:r>
          </a:p>
        </p:txBody>
      </p:sp>
    </p:spTree>
    <p:extLst>
      <p:ext uri="{BB962C8B-B14F-4D97-AF65-F5344CB8AC3E}">
        <p14:creationId xmlns:p14="http://schemas.microsoft.com/office/powerpoint/2010/main" val="21464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3652609" y="1804977"/>
            <a:ext cx="9756927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rgbClr val="2B733C">
                  <a:tint val="66000"/>
                  <a:satMod val="160000"/>
                </a:srgbClr>
              </a:gs>
              <a:gs pos="50000">
                <a:srgbClr val="2B733C">
                  <a:tint val="44500"/>
                  <a:satMod val="160000"/>
                </a:srgbClr>
              </a:gs>
              <a:gs pos="100000">
                <a:srgbClr val="2B733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023511" y="1728600"/>
            <a:ext cx="3553209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917178" y="2634910"/>
            <a:ext cx="1104681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3606674" y="3310324"/>
            <a:ext cx="1239631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4055951" y="2738695"/>
            <a:ext cx="702814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2794307" y="3465707"/>
            <a:ext cx="778795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2448654" y="3158265"/>
            <a:ext cx="434091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4679830" y="3271958"/>
            <a:ext cx="434091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3953696" y="3601485"/>
            <a:ext cx="481272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3198456" y="2865687"/>
            <a:ext cx="501239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2455280" y="2634910"/>
            <a:ext cx="487394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2992836" y="3684830"/>
            <a:ext cx="348193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251883" y="2941901"/>
            <a:ext cx="286539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Line Callout 2 3"/>
          <p:cNvSpPr/>
          <p:nvPr/>
        </p:nvSpPr>
        <p:spPr>
          <a:xfrm>
            <a:off x="6768076" y="519803"/>
            <a:ext cx="4792629" cy="2370905"/>
          </a:xfrm>
          <a:prstGeom prst="borderCallout2">
            <a:avLst>
              <a:gd name="adj1" fmla="val 52340"/>
              <a:gd name="adj2" fmla="val -246"/>
              <a:gd name="adj3" fmla="val 52332"/>
              <a:gd name="adj4" fmla="val -19899"/>
              <a:gd name="adj5" fmla="val 96813"/>
              <a:gd name="adj6" fmla="val -47601"/>
            </a:avLst>
          </a:prstGeom>
          <a:solidFill>
            <a:srgbClr val="0D4711"/>
          </a:solidFill>
          <a:ln w="3175">
            <a:solidFill>
              <a:srgbClr val="2B73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Como os Critérios </a:t>
            </a:r>
            <a:r>
              <a:rPr lang="pt-BR" sz="2400" b="1" dirty="0">
                <a:solidFill>
                  <a:schemeClr val="bg1"/>
                </a:solidFill>
              </a:rPr>
              <a:t>ESG </a:t>
            </a:r>
            <a:r>
              <a:rPr lang="pt-BR" sz="2400" b="1" smtClean="0">
                <a:solidFill>
                  <a:schemeClr val="bg1"/>
                </a:solidFill>
              </a:rPr>
              <a:t>podem ser determinantes </a:t>
            </a:r>
            <a:r>
              <a:rPr lang="pt-BR" sz="2400" b="1" dirty="0">
                <a:solidFill>
                  <a:schemeClr val="bg1"/>
                </a:solidFill>
              </a:rPr>
              <a:t>para a promoção da sustentabilidade em organizações do agronegócio e atração de </a:t>
            </a:r>
            <a:r>
              <a:rPr lang="pt-BR" sz="2400" b="1">
                <a:solidFill>
                  <a:schemeClr val="bg1"/>
                </a:solidFill>
              </a:rPr>
              <a:t>investimentos </a:t>
            </a:r>
            <a:r>
              <a:rPr lang="pt-BR" sz="2400" b="1" smtClean="0">
                <a:solidFill>
                  <a:schemeClr val="bg1"/>
                </a:solidFill>
              </a:rPr>
              <a:t>potenciais?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" descr="Screen Shot 2019-04-03 at 20.35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10" y="559428"/>
            <a:ext cx="1188639" cy="169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497EB-7A73-1F47-A5C5-6BC0387A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3" y="493720"/>
            <a:ext cx="10515600" cy="652306"/>
          </a:xfrm>
        </p:spPr>
        <p:txBody>
          <a:bodyPr/>
          <a:lstStyle/>
          <a:p>
            <a:pPr algn="ctr"/>
            <a:r>
              <a:rPr lang="pt-BR" dirty="0"/>
              <a:t>Evolução da Sustentabilidade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EEE6E4-F641-9949-BA24-8638D6F2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5623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/>
              <a:t>Amadurecimento da população + Avanço Tecnológico + Desastres Evidentes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Empresas são </a:t>
            </a:r>
            <a:r>
              <a:rPr lang="pt-BR" sz="2400" b="1" dirty="0"/>
              <a:t>o recurso produtivo </a:t>
            </a:r>
            <a:r>
              <a:rPr lang="pt-BR" sz="2400" dirty="0"/>
              <a:t>e são chave para evolução da sustentabilidade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John </a:t>
            </a:r>
            <a:r>
              <a:rPr lang="en-US" sz="2400" dirty="0" err="1"/>
              <a:t>Elkington</a:t>
            </a:r>
            <a:r>
              <a:rPr lang="en-US" sz="2400" dirty="0"/>
              <a:t> (1998) com o </a:t>
            </a:r>
            <a:r>
              <a:rPr lang="en-US" sz="2400" dirty="0" err="1"/>
              <a:t>Modelo</a:t>
            </a:r>
            <a:r>
              <a:rPr lang="en-US" sz="2400" dirty="0"/>
              <a:t> do </a:t>
            </a:r>
            <a:r>
              <a:rPr lang="en-US" sz="2400" b="1" i="1" dirty="0"/>
              <a:t>Triple </a:t>
            </a:r>
            <a:r>
              <a:rPr lang="en-US" sz="2400" b="1" i="1" dirty="0" err="1"/>
              <a:t>Botton</a:t>
            </a:r>
            <a:r>
              <a:rPr lang="en-US" sz="2400" b="1" i="1" dirty="0"/>
              <a:t> Line </a:t>
            </a:r>
            <a:r>
              <a:rPr lang="en-US" sz="2400" dirty="0"/>
              <a:t>(TBL) </a:t>
            </a:r>
          </a:p>
          <a:p>
            <a:pPr>
              <a:lnSpc>
                <a:spcPct val="120000"/>
              </a:lnSpc>
            </a:pPr>
            <a:r>
              <a:rPr lang="pt-BR" sz="2400" b="1" dirty="0"/>
              <a:t>Desenvolvimento Sustentável</a:t>
            </a:r>
            <a:r>
              <a:rPr lang="pt-BR" sz="2400" dirty="0"/>
              <a:t>: equilíbrio das atividades e processos organizacionais que vislumbrem preocupações de longo prazo no seu dia-a-dia.</a:t>
            </a:r>
          </a:p>
          <a:p>
            <a:pPr>
              <a:lnSpc>
                <a:spcPct val="120000"/>
              </a:lnSpc>
            </a:pPr>
            <a:r>
              <a:rPr lang="pt-BR" sz="2400" b="1" dirty="0"/>
              <a:t>Agenda 2030 </a:t>
            </a:r>
            <a:r>
              <a:rPr lang="pt-BR" sz="2400" dirty="0"/>
              <a:t>foi criada como plano de ação para um futuro mais sustentável</a:t>
            </a:r>
          </a:p>
          <a:p>
            <a:pPr>
              <a:lnSpc>
                <a:spcPct val="120000"/>
              </a:lnSpc>
            </a:pPr>
            <a:r>
              <a:rPr lang="pt-BR" sz="2400" b="1" dirty="0"/>
              <a:t>17 Objetivos do Desenvolvimento Sustentável (ODS)</a:t>
            </a:r>
            <a:r>
              <a:rPr lang="pt-BR" sz="2400" dirty="0"/>
              <a:t>, que demandam medidas transformadoras e ousadas para que sejam alcançados.</a:t>
            </a:r>
          </a:p>
          <a:p>
            <a:pPr>
              <a:lnSpc>
                <a:spcPct val="12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25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497EB-7A73-1F47-A5C5-6BC0387A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3" y="493720"/>
            <a:ext cx="10515600" cy="652306"/>
          </a:xfrm>
        </p:spPr>
        <p:txBody>
          <a:bodyPr/>
          <a:lstStyle/>
          <a:p>
            <a:pPr algn="ctr"/>
            <a:r>
              <a:rPr lang="pt-BR" dirty="0"/>
              <a:t>Cenário Atual: Preocupação Maior com o 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EEE6E4-F641-9949-BA24-8638D6F2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6" y="13684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/>
              <a:t>Crise sanitária e econômica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Mudança das expectativas do </a:t>
            </a:r>
            <a:r>
              <a:rPr lang="pt-BR" sz="2400" b="1" dirty="0"/>
              <a:t>consumidor e do investidor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Rastreabilidade da Cadeia Produtiva</a:t>
            </a:r>
          </a:p>
          <a:p>
            <a:pPr>
              <a:lnSpc>
                <a:spcPct val="120000"/>
              </a:lnSpc>
            </a:pPr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dirty="0"/>
              <a:t>Necessidade de </a:t>
            </a:r>
            <a:r>
              <a:rPr lang="pt-BR" sz="2400" b="1" dirty="0"/>
              <a:t>medir o impacto das atividades</a:t>
            </a:r>
            <a:r>
              <a:rPr lang="pt-BR" sz="2400" dirty="0"/>
              <a:t>: emissões de carbono</a:t>
            </a:r>
          </a:p>
          <a:p>
            <a:pPr lvl="1">
              <a:lnSpc>
                <a:spcPct val="120000"/>
              </a:lnSpc>
            </a:pPr>
            <a:r>
              <a:rPr lang="pt-BR" sz="2000" dirty="0"/>
              <a:t>A </a:t>
            </a:r>
            <a:r>
              <a:rPr lang="pt-BR" sz="2000" dirty="0" err="1"/>
              <a:t>Marfrig</a:t>
            </a:r>
            <a:r>
              <a:rPr lang="pt-BR" sz="2000" dirty="0"/>
              <a:t> é o primeiro frigorífico brasileiro a figurar-se na Science </a:t>
            </a:r>
            <a:r>
              <a:rPr lang="pt-BR" sz="2000" dirty="0" err="1"/>
              <a:t>Based</a:t>
            </a:r>
            <a:r>
              <a:rPr lang="pt-BR" sz="2000" dirty="0"/>
              <a:t> </a:t>
            </a:r>
            <a:r>
              <a:rPr lang="pt-BR" sz="2000" dirty="0" err="1"/>
              <a:t>Targets</a:t>
            </a:r>
            <a:r>
              <a:rPr lang="pt-BR" sz="2000" dirty="0"/>
              <a:t>, iniciativa internacional que monitora as empresas que se comprometem em reduzir emissões de gases de efeito estufa (GEE) (Valor </a:t>
            </a:r>
            <a:r>
              <a:rPr lang="pt-BR" sz="2000" dirty="0" err="1"/>
              <a:t>Invest</a:t>
            </a:r>
            <a:r>
              <a:rPr lang="pt-BR" sz="2000" dirty="0"/>
              <a:t>/</a:t>
            </a:r>
            <a:r>
              <a:rPr lang="pt-BR" sz="2000" dirty="0" err="1"/>
              <a:t>Marfrig</a:t>
            </a:r>
            <a:r>
              <a:rPr lang="pt-BR" sz="2000" dirty="0"/>
              <a:t>).</a:t>
            </a:r>
          </a:p>
          <a:p>
            <a:pPr lvl="1">
              <a:lnSpc>
                <a:spcPct val="120000"/>
              </a:lnSpc>
            </a:pPr>
            <a:r>
              <a:rPr lang="pt-BR" sz="2000" dirty="0"/>
              <a:t>Embrapa e a Bayer que fecharam uma parceria para desenvolver projetos de baixo carbono, com garantia de retorno financeiro aos produtores rurais (Valor Investe).</a:t>
            </a:r>
          </a:p>
        </p:txBody>
      </p:sp>
    </p:spTree>
    <p:extLst>
      <p:ext uri="{BB962C8B-B14F-4D97-AF65-F5344CB8AC3E}">
        <p14:creationId xmlns:p14="http://schemas.microsoft.com/office/powerpoint/2010/main" val="21995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497EB-7A73-1F47-A5C5-6BC0387A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241356"/>
            <a:ext cx="10515600" cy="652306"/>
          </a:xfrm>
        </p:spPr>
        <p:txBody>
          <a:bodyPr/>
          <a:lstStyle/>
          <a:p>
            <a:pPr algn="ctr"/>
            <a:r>
              <a:rPr lang="pt-BR" dirty="0"/>
              <a:t>Investimentos Verdes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EEE6E4-F641-9949-BA24-8638D6F2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91" y="1090431"/>
            <a:ext cx="10960962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/>
              <a:t>Títulos Verdes/</a:t>
            </a:r>
            <a:r>
              <a:rPr lang="pt-BR" sz="2400" b="1" i="1" dirty="0"/>
              <a:t>Green Bonds</a:t>
            </a:r>
            <a:r>
              <a:rPr lang="pt-BR" sz="2400" i="1" dirty="0"/>
              <a:t>: </a:t>
            </a:r>
            <a:r>
              <a:rPr lang="pt-BR" sz="2400" dirty="0"/>
              <a:t>Títulos de renda fixa utilizados na captação de recursos para projetos e ativos que visam resultados positivos do ponto de vista ambiental ou climático, ou seja, basicamente a precificação do que deixou de ser emitido para gerar possíveis investimentos, encorajando as pessoas a compreender o valor desse tipo de atitude e estimulando a utilização e técnicas menos poluentes.</a:t>
            </a:r>
          </a:p>
          <a:p>
            <a:pPr>
              <a:lnSpc>
                <a:spcPct val="120000"/>
              </a:lnSpc>
            </a:pPr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dirty="0"/>
              <a:t> A </a:t>
            </a:r>
            <a:r>
              <a:rPr lang="pt-BR" sz="2400" b="1" dirty="0"/>
              <a:t>S</a:t>
            </a:r>
            <a:r>
              <a:rPr lang="pt-BR" sz="2400" b="1" i="1" dirty="0"/>
              <a:t>&amp;P Dow Jones </a:t>
            </a:r>
            <a:r>
              <a:rPr lang="pt-BR" sz="2400" dirty="0"/>
              <a:t>introduziu um novo conjunto de pontuações ambientais, sociais e de governança, sigla em inglês </a:t>
            </a:r>
            <a:r>
              <a:rPr lang="pt-BR" sz="2400" b="1" dirty="0"/>
              <a:t>ESG</a:t>
            </a:r>
            <a:r>
              <a:rPr lang="pt-BR" sz="2400" dirty="0"/>
              <a:t>, dando aos profissionais de investimento, analistas e corporações uma </a:t>
            </a:r>
            <a:r>
              <a:rPr lang="pt-BR" sz="2400" b="1" dirty="0"/>
              <a:t>visão do desempenho das empresas em questões socioambientais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8361"/>
            <a:ext cx="10515600" cy="1325563"/>
          </a:xfrm>
        </p:spPr>
        <p:txBody>
          <a:bodyPr/>
          <a:lstStyle/>
          <a:p>
            <a:r>
              <a:rPr lang="pt-BR" dirty="0"/>
              <a:t>Indicadores selecionados para a análises ESG - S&amp;P Dow Jones Índice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7160" y="2088861"/>
            <a:ext cx="11239018" cy="4351338"/>
          </a:xfrm>
        </p:spPr>
        <p:txBody>
          <a:bodyPr>
            <a:normAutofit/>
          </a:bodyPr>
          <a:lstStyle/>
          <a:p>
            <a:pPr lvl="0"/>
            <a:r>
              <a:rPr lang="pt-BR" sz="2400" b="1" dirty="0"/>
              <a:t>Reconhecimento de questões ESG </a:t>
            </a:r>
            <a:r>
              <a:rPr lang="pt-BR" sz="2400" dirty="0"/>
              <a:t>e o papel que os fatores ESG podem desempenhar;</a:t>
            </a:r>
          </a:p>
          <a:p>
            <a:pPr lvl="0"/>
            <a:r>
              <a:rPr lang="pt-BR" sz="2400" dirty="0"/>
              <a:t>Compreender o </a:t>
            </a:r>
            <a:r>
              <a:rPr lang="pt-BR" sz="2400" b="1" dirty="0"/>
              <a:t>impacto financeiro potencial </a:t>
            </a:r>
            <a:r>
              <a:rPr lang="pt-BR" sz="2400" dirty="0"/>
              <a:t>das exposições ESG;</a:t>
            </a:r>
          </a:p>
          <a:p>
            <a:pPr lvl="0"/>
            <a:r>
              <a:rPr lang="pt-BR" sz="2400" dirty="0"/>
              <a:t>Implementação de estratégias para </a:t>
            </a:r>
            <a:r>
              <a:rPr lang="pt-BR" sz="2400" b="1" dirty="0"/>
              <a:t>gerenciar riscos ESG ou capitalizar oportunidades </a:t>
            </a:r>
            <a:r>
              <a:rPr lang="pt-BR" sz="2400" dirty="0"/>
              <a:t>relacionadas a ESG;</a:t>
            </a:r>
          </a:p>
          <a:p>
            <a:pPr lvl="0"/>
            <a:r>
              <a:rPr lang="pt-BR" sz="2400" b="1" dirty="0"/>
              <a:t>Mensuração dos principais indicadores de desempenho ESG</a:t>
            </a:r>
            <a:r>
              <a:rPr lang="pt-BR" sz="2400" dirty="0"/>
              <a:t> para avaliar a eficácia da estratégia;</a:t>
            </a:r>
          </a:p>
          <a:p>
            <a:pPr lvl="0"/>
            <a:r>
              <a:rPr lang="pt-BR" sz="2400" b="1" dirty="0"/>
              <a:t>Validação ou auditoria externa </a:t>
            </a:r>
            <a:r>
              <a:rPr lang="pt-BR" sz="2400" dirty="0"/>
              <a:t>das estratégias e resultados ESG declarados;</a:t>
            </a:r>
          </a:p>
          <a:p>
            <a:pPr lvl="0"/>
            <a:r>
              <a:rPr lang="pt-BR" sz="2400" b="1" dirty="0"/>
              <a:t>Comunicação transparente </a:t>
            </a:r>
            <a:r>
              <a:rPr lang="pt-BR" sz="2400" dirty="0"/>
              <a:t>de estratégias de sustentabilidade corporativa e </a:t>
            </a:r>
            <a:r>
              <a:rPr lang="pt-BR" sz="2400" b="1" dirty="0"/>
              <a:t>cumprimento de metas</a:t>
            </a:r>
            <a:r>
              <a:rPr lang="pt-BR" sz="2400" dirty="0"/>
              <a:t>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05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B3 está atualizando os seus índices de desenvolvimento sustentável e carbono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pt-BR" sz="2000" b="1" dirty="0"/>
              <a:t>Índice de Sustentabilidade Empresarial (ISE)</a:t>
            </a:r>
            <a:r>
              <a:rPr lang="pt-BR" sz="2000" dirty="0"/>
              <a:t>, índice que qualifica empresas que possuem boas práticas socioambientais.</a:t>
            </a:r>
          </a:p>
          <a:p>
            <a:endParaRPr lang="pt-BR" sz="2000" dirty="0"/>
          </a:p>
          <a:p>
            <a:r>
              <a:rPr lang="pt-BR" sz="2000" b="1" dirty="0"/>
              <a:t>Índice de Carbono Eficiente (ICO2), </a:t>
            </a:r>
            <a:r>
              <a:rPr lang="pt-BR" sz="2000" dirty="0"/>
              <a:t>aquele que qualifica empresas transparentes em relação as suas emissões de gases do efeito estufa (GEE).</a:t>
            </a:r>
          </a:p>
          <a:p>
            <a:pPr lvl="1"/>
            <a:r>
              <a:rPr lang="pt-BR" sz="1800" dirty="0"/>
              <a:t>Tem atualmente 26 companhias com 28 ações correspondendo a 52% do valor de mercado da bolsa B3, dentre elas estão JBS e Natura. Para o Biênio 2020-2021 é esperado o fortalecimento desses critérios (Valor Investe).</a:t>
            </a:r>
          </a:p>
          <a:p>
            <a:pPr lvl="1"/>
            <a:endParaRPr lang="pt-BR" sz="1800" dirty="0"/>
          </a:p>
          <a:p>
            <a:r>
              <a:rPr lang="pt-BR" sz="2000" dirty="0"/>
              <a:t>Segundo a Associação Brasileira das Entidades dos Mercados Financeiro e de Capitais (</a:t>
            </a:r>
            <a:r>
              <a:rPr lang="pt-BR" sz="2000" dirty="0" err="1"/>
              <a:t>Anbima</a:t>
            </a:r>
            <a:r>
              <a:rPr lang="pt-BR" sz="2000" dirty="0"/>
              <a:t>), a quantia aplicada no Brasil em fundos de ações sustentáveis </a:t>
            </a:r>
            <a:r>
              <a:rPr lang="pt-BR" sz="2000" b="1" dirty="0"/>
              <a:t>cresceu 29% nos últimos 12 meses</a:t>
            </a:r>
            <a:r>
              <a:rPr lang="pt-BR" sz="2000" dirty="0"/>
              <a:t>, totalizando R$ 543,4 milhões em junho, ou seja, tem-se aqui uma grande oportunidade.</a:t>
            </a:r>
          </a:p>
          <a:p>
            <a:endParaRPr lang="pt-BR" sz="2000" dirty="0"/>
          </a:p>
          <a:p>
            <a:r>
              <a:rPr lang="pt-BR" sz="2000" b="1" dirty="0"/>
              <a:t>Cenário Promissor!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118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345" y="8325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Modelo GAS-Agro para o Desenvolvimento Sustentável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3134" y="2106458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O modelo apresentado a seguir é baseado nos </a:t>
            </a:r>
            <a:r>
              <a:rPr lang="pt-BR" sz="2400" b="1" i="1" dirty="0"/>
              <a:t>critérios ESG </a:t>
            </a:r>
            <a:r>
              <a:rPr lang="pt-BR" sz="2400" b="1" dirty="0"/>
              <a:t>do Índice </a:t>
            </a:r>
            <a:r>
              <a:rPr lang="pt-BR" sz="2400" b="1" i="1" dirty="0"/>
              <a:t>Dow Jones</a:t>
            </a:r>
            <a:r>
              <a:rPr lang="pt-BR" sz="2400" i="1" dirty="0"/>
              <a:t>: </a:t>
            </a:r>
            <a:r>
              <a:rPr lang="pt-BR" sz="2400" i="1" dirty="0" err="1"/>
              <a:t>Environment</a:t>
            </a:r>
            <a:r>
              <a:rPr lang="pt-BR" sz="2400" i="1" dirty="0"/>
              <a:t>, Social and </a:t>
            </a:r>
            <a:r>
              <a:rPr lang="pt-BR" sz="2400" i="1" dirty="0" err="1"/>
              <a:t>Governance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Cada um dos três critérios possui tópicos relevantes dentro do seu conceito, resultando em um inventário de </a:t>
            </a:r>
            <a:r>
              <a:rPr lang="pt-BR" sz="2400" b="1" dirty="0"/>
              <a:t>temas direcionadores para uma atuação responsável </a:t>
            </a:r>
            <a:r>
              <a:rPr lang="pt-BR" sz="2400" dirty="0"/>
              <a:t>por parte de organizações do agronegócio rumo à Agenda 2030.</a:t>
            </a:r>
          </a:p>
        </p:txBody>
      </p:sp>
    </p:spTree>
    <p:extLst>
      <p:ext uri="{BB962C8B-B14F-4D97-AF65-F5344CB8AC3E}">
        <p14:creationId xmlns:p14="http://schemas.microsoft.com/office/powerpoint/2010/main" val="35027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9D0F0"/>
      </a:accent3>
      <a:accent4>
        <a:srgbClr val="57B561"/>
      </a:accent4>
      <a:accent5>
        <a:srgbClr val="5677AB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2731</Words>
  <Application>Microsoft Office PowerPoint</Application>
  <PresentationFormat>Widescreen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Open Sans Semibold</vt:lpstr>
      <vt:lpstr>Open Sans Semibold</vt:lpstr>
      <vt:lpstr>Roboto</vt:lpstr>
      <vt:lpstr>Tema do Office</vt:lpstr>
      <vt:lpstr>Office Theme</vt:lpstr>
      <vt:lpstr>Modelo GAS-Agro para o Desenvolvimento Sustentável</vt:lpstr>
      <vt:lpstr>Apresentação do PowerPoint</vt:lpstr>
      <vt:lpstr>Apresentação do PowerPoint</vt:lpstr>
      <vt:lpstr>Evolução da Sustentabilidade</vt:lpstr>
      <vt:lpstr>Cenário Atual: Preocupação Maior com o Tema</vt:lpstr>
      <vt:lpstr>Investimentos Verdes</vt:lpstr>
      <vt:lpstr>Indicadores selecionados para a análises ESG - S&amp;P Dow Jones Índice</vt:lpstr>
      <vt:lpstr>A B3 está atualizando os seus índices de desenvolvimento sustentável e carbono</vt:lpstr>
      <vt:lpstr>Modelo GAS-Agro para o Desenvolvimento Sustentável </vt:lpstr>
      <vt:lpstr>Objetivos do Desenvolvimento Sustentável</vt:lpstr>
      <vt:lpstr>Objetivos do Desenvolvimento Sustentável – ODS ONU</vt:lpstr>
      <vt:lpstr>Apresentação do PowerPoint</vt:lpstr>
      <vt:lpstr>Governança (Governance) (1/2)</vt:lpstr>
      <vt:lpstr>Exemplos</vt:lpstr>
      <vt:lpstr>Governança (Governance) (2/2)</vt:lpstr>
      <vt:lpstr>Ambiental (Environmental) (1/2)</vt:lpstr>
      <vt:lpstr>Exemplo</vt:lpstr>
      <vt:lpstr>Exemplo</vt:lpstr>
      <vt:lpstr>Ambiental (Environmental) (2/2)</vt:lpstr>
      <vt:lpstr>Social (1/2)</vt:lpstr>
      <vt:lpstr>Exemplos</vt:lpstr>
      <vt:lpstr>Exemplos</vt:lpstr>
      <vt:lpstr>Social (2/2)</vt:lpstr>
      <vt:lpstr>Caso: We Make it Possible - DSM</vt:lpstr>
      <vt:lpstr>Implicações Gerenciais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Karen C.</dc:creator>
  <cp:lastModifiedBy>Leticia Franco Martinez</cp:lastModifiedBy>
  <cp:revision>210</cp:revision>
  <dcterms:created xsi:type="dcterms:W3CDTF">2019-02-13T23:53:46Z</dcterms:created>
  <dcterms:modified xsi:type="dcterms:W3CDTF">2020-11-30T10:56:39Z</dcterms:modified>
</cp:coreProperties>
</file>