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56" r:id="rId2"/>
    <p:sldId id="257" r:id="rId3"/>
    <p:sldId id="258" r:id="rId4"/>
    <p:sldId id="304" r:id="rId5"/>
    <p:sldId id="321" r:id="rId6"/>
    <p:sldId id="259" r:id="rId7"/>
    <p:sldId id="322" r:id="rId8"/>
    <p:sldId id="260" r:id="rId9"/>
    <p:sldId id="261" r:id="rId10"/>
    <p:sldId id="262" r:id="rId11"/>
    <p:sldId id="323" r:id="rId12"/>
    <p:sldId id="263" r:id="rId13"/>
    <p:sldId id="264" r:id="rId14"/>
    <p:sldId id="265" r:id="rId15"/>
    <p:sldId id="266" r:id="rId16"/>
    <p:sldId id="267" r:id="rId17"/>
    <p:sldId id="268" r:id="rId18"/>
    <p:sldId id="270" r:id="rId19"/>
    <p:sldId id="271" r:id="rId20"/>
    <p:sldId id="307" r:id="rId21"/>
    <p:sldId id="305" r:id="rId22"/>
    <p:sldId id="308" r:id="rId23"/>
    <p:sldId id="306" r:id="rId24"/>
    <p:sldId id="309" r:id="rId25"/>
    <p:sldId id="277" r:id="rId26"/>
    <p:sldId id="324" r:id="rId27"/>
    <p:sldId id="280" r:id="rId28"/>
    <p:sldId id="325" r:id="rId29"/>
    <p:sldId id="282" r:id="rId30"/>
    <p:sldId id="281" r:id="rId31"/>
    <p:sldId id="310" r:id="rId32"/>
    <p:sldId id="311" r:id="rId33"/>
    <p:sldId id="312" r:id="rId34"/>
    <p:sldId id="313" r:id="rId35"/>
    <p:sldId id="314" r:id="rId36"/>
    <p:sldId id="315" r:id="rId37"/>
    <p:sldId id="316" r:id="rId38"/>
    <p:sldId id="317" r:id="rId39"/>
    <p:sldId id="318" r:id="rId40"/>
    <p:sldId id="319" r:id="rId41"/>
    <p:sldId id="283" r:id="rId42"/>
    <p:sldId id="284" r:id="rId43"/>
    <p:sldId id="286" r:id="rId44"/>
    <p:sldId id="287" r:id="rId45"/>
    <p:sldId id="288" r:id="rId46"/>
    <p:sldId id="289" r:id="rId47"/>
    <p:sldId id="290" r:id="rId48"/>
    <p:sldId id="291" r:id="rId49"/>
    <p:sldId id="292" r:id="rId50"/>
    <p:sldId id="293" r:id="rId51"/>
    <p:sldId id="320" r:id="rId5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jpeg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jpeg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jpeg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jpeg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303C35-5B7E-43DF-9762-EAC31A705424}" type="doc">
      <dgm:prSet loTypeId="urn:microsoft.com/office/officeart/2005/8/layout/pyramid4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2B26D4FA-3549-42A2-B37E-A78423BFEA88}">
      <dgm:prSet phldrT="[Texto]" custT="1"/>
      <dgm:spPr/>
      <dgm:t>
        <a:bodyPr/>
        <a:lstStyle/>
        <a:p>
          <a:r>
            <a:rPr lang="pt-BR" sz="1400" b="1" dirty="0" smtClean="0">
              <a:solidFill>
                <a:schemeClr val="tx1"/>
              </a:solidFill>
            </a:rPr>
            <a:t>Economia Planificada</a:t>
          </a:r>
          <a:endParaRPr lang="pt-BR" sz="1400" b="1" dirty="0">
            <a:solidFill>
              <a:schemeClr val="tx1"/>
            </a:solidFill>
          </a:endParaRPr>
        </a:p>
      </dgm:t>
    </dgm:pt>
    <dgm:pt modelId="{06B54902-3288-4C3B-9573-BED49C9E581E}" type="parTrans" cxnId="{D8141E12-29BF-4580-8CAA-B6AB3B35F292}">
      <dgm:prSet/>
      <dgm:spPr/>
      <dgm:t>
        <a:bodyPr/>
        <a:lstStyle/>
        <a:p>
          <a:endParaRPr lang="pt-BR" sz="1400" b="1">
            <a:solidFill>
              <a:schemeClr val="tx1"/>
            </a:solidFill>
          </a:endParaRPr>
        </a:p>
      </dgm:t>
    </dgm:pt>
    <dgm:pt modelId="{233269EA-13E8-4BBD-BB4A-CF5F1C0A9C8A}" type="sibTrans" cxnId="{D8141E12-29BF-4580-8CAA-B6AB3B35F292}">
      <dgm:prSet/>
      <dgm:spPr/>
      <dgm:t>
        <a:bodyPr/>
        <a:lstStyle/>
        <a:p>
          <a:endParaRPr lang="pt-BR" sz="1400" b="1">
            <a:solidFill>
              <a:schemeClr val="tx1"/>
            </a:solidFill>
          </a:endParaRPr>
        </a:p>
      </dgm:t>
    </dgm:pt>
    <dgm:pt modelId="{2178DF01-589D-4E3B-93EF-16916BB9A2DE}">
      <dgm:prSet phldrT="[Texto]" custT="1"/>
      <dgm:spPr/>
      <dgm:t>
        <a:bodyPr/>
        <a:lstStyle/>
        <a:p>
          <a:r>
            <a:rPr lang="pt-BR" sz="1400" b="1" dirty="0" smtClean="0">
              <a:solidFill>
                <a:schemeClr val="tx1"/>
              </a:solidFill>
            </a:rPr>
            <a:t>Economia de Mercado</a:t>
          </a:r>
          <a:endParaRPr lang="pt-BR" sz="1400" b="1" dirty="0">
            <a:solidFill>
              <a:schemeClr val="tx1"/>
            </a:solidFill>
          </a:endParaRPr>
        </a:p>
      </dgm:t>
    </dgm:pt>
    <dgm:pt modelId="{CB03EB07-1E97-4576-933B-A4A830227154}" type="parTrans" cxnId="{B3A25471-6CF1-4F22-B0F2-F6CD459057D7}">
      <dgm:prSet/>
      <dgm:spPr/>
      <dgm:t>
        <a:bodyPr/>
        <a:lstStyle/>
        <a:p>
          <a:endParaRPr lang="pt-BR" sz="1400" b="1">
            <a:solidFill>
              <a:schemeClr val="tx1"/>
            </a:solidFill>
          </a:endParaRPr>
        </a:p>
      </dgm:t>
    </dgm:pt>
    <dgm:pt modelId="{D943B134-BCD9-4FF6-8408-3A930B2852B4}" type="sibTrans" cxnId="{B3A25471-6CF1-4F22-B0F2-F6CD459057D7}">
      <dgm:prSet/>
      <dgm:spPr/>
      <dgm:t>
        <a:bodyPr/>
        <a:lstStyle/>
        <a:p>
          <a:endParaRPr lang="pt-BR" sz="1400" b="1">
            <a:solidFill>
              <a:schemeClr val="tx1"/>
            </a:solidFill>
          </a:endParaRPr>
        </a:p>
      </dgm:t>
    </dgm:pt>
    <dgm:pt modelId="{B46D14BD-3F79-42F9-B122-705BBB8A58C6}">
      <dgm:prSet phldrT="[Texto]" custT="1"/>
      <dgm:spPr/>
      <dgm:t>
        <a:bodyPr/>
        <a:lstStyle/>
        <a:p>
          <a:r>
            <a:rPr lang="pt-BR" sz="1400" b="1" dirty="0" smtClean="0">
              <a:solidFill>
                <a:schemeClr val="tx1"/>
              </a:solidFill>
            </a:rPr>
            <a:t>Economia de Mista</a:t>
          </a:r>
          <a:endParaRPr lang="pt-BR" sz="1400" b="1" dirty="0">
            <a:solidFill>
              <a:schemeClr val="tx1"/>
            </a:solidFill>
          </a:endParaRPr>
        </a:p>
      </dgm:t>
    </dgm:pt>
    <dgm:pt modelId="{B79E96AD-583B-4928-A45C-0A9E586A9126}" type="parTrans" cxnId="{A9A9E8A8-108D-440F-B956-07C1251B7F19}">
      <dgm:prSet/>
      <dgm:spPr/>
      <dgm:t>
        <a:bodyPr/>
        <a:lstStyle/>
        <a:p>
          <a:endParaRPr lang="pt-BR" sz="1400" b="1">
            <a:solidFill>
              <a:schemeClr val="tx1"/>
            </a:solidFill>
          </a:endParaRPr>
        </a:p>
      </dgm:t>
    </dgm:pt>
    <dgm:pt modelId="{6E9A0526-A5E7-46EC-82FC-FD40BD82FAD2}" type="sibTrans" cxnId="{A9A9E8A8-108D-440F-B956-07C1251B7F19}">
      <dgm:prSet/>
      <dgm:spPr/>
      <dgm:t>
        <a:bodyPr/>
        <a:lstStyle/>
        <a:p>
          <a:endParaRPr lang="pt-BR" sz="1400" b="1">
            <a:solidFill>
              <a:schemeClr val="tx1"/>
            </a:solidFill>
          </a:endParaRPr>
        </a:p>
      </dgm:t>
    </dgm:pt>
    <dgm:pt modelId="{5C4D617B-49C0-4C38-8997-47C89327FF6B}">
      <dgm:prSet phldrT="[Texto]" custT="1"/>
      <dgm:spPr/>
      <dgm:t>
        <a:bodyPr/>
        <a:lstStyle/>
        <a:p>
          <a:r>
            <a:rPr lang="pt-BR" sz="1400" b="1" dirty="0" smtClean="0">
              <a:solidFill>
                <a:schemeClr val="tx1"/>
              </a:solidFill>
            </a:rPr>
            <a:t>Economia Subsistência</a:t>
          </a:r>
          <a:endParaRPr lang="pt-BR" sz="1400" b="1" dirty="0">
            <a:solidFill>
              <a:schemeClr val="tx1"/>
            </a:solidFill>
          </a:endParaRPr>
        </a:p>
      </dgm:t>
    </dgm:pt>
    <dgm:pt modelId="{E6DF5B1D-E384-469B-AE36-BF658F2CF307}" type="parTrans" cxnId="{70165722-4A11-4D22-A3DF-7E5C6426BAFE}">
      <dgm:prSet/>
      <dgm:spPr/>
      <dgm:t>
        <a:bodyPr/>
        <a:lstStyle/>
        <a:p>
          <a:endParaRPr lang="pt-BR" sz="1400" b="1">
            <a:solidFill>
              <a:schemeClr val="tx1"/>
            </a:solidFill>
          </a:endParaRPr>
        </a:p>
      </dgm:t>
    </dgm:pt>
    <dgm:pt modelId="{CC57A476-DA91-4369-B987-F48F4FD508B5}" type="sibTrans" cxnId="{70165722-4A11-4D22-A3DF-7E5C6426BAFE}">
      <dgm:prSet/>
      <dgm:spPr/>
      <dgm:t>
        <a:bodyPr/>
        <a:lstStyle/>
        <a:p>
          <a:endParaRPr lang="pt-BR" sz="1400" b="1">
            <a:solidFill>
              <a:schemeClr val="tx1"/>
            </a:solidFill>
          </a:endParaRPr>
        </a:p>
      </dgm:t>
    </dgm:pt>
    <dgm:pt modelId="{F30EAB10-4AC4-485D-846F-3A9909403126}" type="pres">
      <dgm:prSet presAssocID="{06303C35-5B7E-43DF-9762-EAC31A705424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CA51B10-BDCE-4971-8548-376EE6E783C6}" type="pres">
      <dgm:prSet presAssocID="{06303C35-5B7E-43DF-9762-EAC31A705424}" presName="triangle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7646ECD-ACF1-4256-B6E8-F0CA0657819B}" type="pres">
      <dgm:prSet presAssocID="{06303C35-5B7E-43DF-9762-EAC31A705424}" presName="triangle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975CD30-DB13-4EB9-BE93-029A27EFB4CC}" type="pres">
      <dgm:prSet presAssocID="{06303C35-5B7E-43DF-9762-EAC31A705424}" presName="triangle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DD71E0E-B159-4E28-9802-EBB028B399BD}" type="pres">
      <dgm:prSet presAssocID="{06303C35-5B7E-43DF-9762-EAC31A705424}" presName="triangle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7E85F5C-2A9E-4769-AC2C-5F4E9154A5E1}" type="presOf" srcId="{2B26D4FA-3549-42A2-B37E-A78423BFEA88}" destId="{DCA51B10-BDCE-4971-8548-376EE6E783C6}" srcOrd="0" destOrd="0" presId="urn:microsoft.com/office/officeart/2005/8/layout/pyramid4"/>
    <dgm:cxn modelId="{A9A9E8A8-108D-440F-B956-07C1251B7F19}" srcId="{06303C35-5B7E-43DF-9762-EAC31A705424}" destId="{B46D14BD-3F79-42F9-B122-705BBB8A58C6}" srcOrd="2" destOrd="0" parTransId="{B79E96AD-583B-4928-A45C-0A9E586A9126}" sibTransId="{6E9A0526-A5E7-46EC-82FC-FD40BD82FAD2}"/>
    <dgm:cxn modelId="{B488672F-E683-43FE-908B-DE71A9A33A80}" type="presOf" srcId="{B46D14BD-3F79-42F9-B122-705BBB8A58C6}" destId="{C975CD30-DB13-4EB9-BE93-029A27EFB4CC}" srcOrd="0" destOrd="0" presId="urn:microsoft.com/office/officeart/2005/8/layout/pyramid4"/>
    <dgm:cxn modelId="{AE7BE0E7-1464-4B58-B5B6-63F3E5D63513}" type="presOf" srcId="{06303C35-5B7E-43DF-9762-EAC31A705424}" destId="{F30EAB10-4AC4-485D-846F-3A9909403126}" srcOrd="0" destOrd="0" presId="urn:microsoft.com/office/officeart/2005/8/layout/pyramid4"/>
    <dgm:cxn modelId="{70165722-4A11-4D22-A3DF-7E5C6426BAFE}" srcId="{06303C35-5B7E-43DF-9762-EAC31A705424}" destId="{5C4D617B-49C0-4C38-8997-47C89327FF6B}" srcOrd="3" destOrd="0" parTransId="{E6DF5B1D-E384-469B-AE36-BF658F2CF307}" sibTransId="{CC57A476-DA91-4369-B987-F48F4FD508B5}"/>
    <dgm:cxn modelId="{B3A25471-6CF1-4F22-B0F2-F6CD459057D7}" srcId="{06303C35-5B7E-43DF-9762-EAC31A705424}" destId="{2178DF01-589D-4E3B-93EF-16916BB9A2DE}" srcOrd="1" destOrd="0" parTransId="{CB03EB07-1E97-4576-933B-A4A830227154}" sibTransId="{D943B134-BCD9-4FF6-8408-3A930B2852B4}"/>
    <dgm:cxn modelId="{C2594C77-76E5-4F38-911B-68B63A10BBA3}" type="presOf" srcId="{2178DF01-589D-4E3B-93EF-16916BB9A2DE}" destId="{67646ECD-ACF1-4256-B6E8-F0CA0657819B}" srcOrd="0" destOrd="0" presId="urn:microsoft.com/office/officeart/2005/8/layout/pyramid4"/>
    <dgm:cxn modelId="{D8141E12-29BF-4580-8CAA-B6AB3B35F292}" srcId="{06303C35-5B7E-43DF-9762-EAC31A705424}" destId="{2B26D4FA-3549-42A2-B37E-A78423BFEA88}" srcOrd="0" destOrd="0" parTransId="{06B54902-3288-4C3B-9573-BED49C9E581E}" sibTransId="{233269EA-13E8-4BBD-BB4A-CF5F1C0A9C8A}"/>
    <dgm:cxn modelId="{E8345A9F-FA3D-475F-AF7D-966DC532FDEB}" type="presOf" srcId="{5C4D617B-49C0-4C38-8997-47C89327FF6B}" destId="{BDD71E0E-B159-4E28-9802-EBB028B399BD}" srcOrd="0" destOrd="0" presId="urn:microsoft.com/office/officeart/2005/8/layout/pyramid4"/>
    <dgm:cxn modelId="{B09B6DF9-CB6A-426F-9558-7E37865AE132}" type="presParOf" srcId="{F30EAB10-4AC4-485D-846F-3A9909403126}" destId="{DCA51B10-BDCE-4971-8548-376EE6E783C6}" srcOrd="0" destOrd="0" presId="urn:microsoft.com/office/officeart/2005/8/layout/pyramid4"/>
    <dgm:cxn modelId="{68781A09-86F2-45CF-9F70-E51F69DB7A38}" type="presParOf" srcId="{F30EAB10-4AC4-485D-846F-3A9909403126}" destId="{67646ECD-ACF1-4256-B6E8-F0CA0657819B}" srcOrd="1" destOrd="0" presId="urn:microsoft.com/office/officeart/2005/8/layout/pyramid4"/>
    <dgm:cxn modelId="{D7D5C5E8-379B-47A5-93C0-9F3558893FC3}" type="presParOf" srcId="{F30EAB10-4AC4-485D-846F-3A9909403126}" destId="{C975CD30-DB13-4EB9-BE93-029A27EFB4CC}" srcOrd="2" destOrd="0" presId="urn:microsoft.com/office/officeart/2005/8/layout/pyramid4"/>
    <dgm:cxn modelId="{4C4AF02D-92E0-41C1-9715-92D3CF4F6592}" type="presParOf" srcId="{F30EAB10-4AC4-485D-846F-3A9909403126}" destId="{BDD71E0E-B159-4E28-9802-EBB028B399BD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C480DBC-297E-4EF5-AE39-D5C82A4EC2F5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94AD7386-A9CB-485B-A123-8F0C51CF5F3E}">
      <dgm:prSet phldrT="[Texto]"/>
      <dgm:spPr/>
      <dgm:t>
        <a:bodyPr/>
        <a:lstStyle/>
        <a:p>
          <a:r>
            <a:rPr lang="pt-BR" dirty="0" smtClean="0">
              <a:solidFill>
                <a:schemeClr val="tx1"/>
              </a:solidFill>
            </a:rPr>
            <a:t>Consumir</a:t>
          </a:r>
          <a:endParaRPr lang="pt-BR" dirty="0">
            <a:solidFill>
              <a:schemeClr val="tx1"/>
            </a:solidFill>
          </a:endParaRPr>
        </a:p>
      </dgm:t>
    </dgm:pt>
    <dgm:pt modelId="{6E9ACDC6-D004-4DDB-AA69-CC3EFC220C02}" type="parTrans" cxnId="{C32BCD5C-0468-4E83-A04D-FF5FD1ADFF2C}">
      <dgm:prSet/>
      <dgm:spPr/>
      <dgm:t>
        <a:bodyPr/>
        <a:lstStyle/>
        <a:p>
          <a:endParaRPr lang="pt-BR"/>
        </a:p>
      </dgm:t>
    </dgm:pt>
    <dgm:pt modelId="{C003AE47-0966-4343-90BB-FA964C7B33BE}" type="sibTrans" cxnId="{C32BCD5C-0468-4E83-A04D-FF5FD1ADFF2C}">
      <dgm:prSet/>
      <dgm:spPr/>
      <dgm:t>
        <a:bodyPr/>
        <a:lstStyle/>
        <a:p>
          <a:endParaRPr lang="pt-BR"/>
        </a:p>
      </dgm:t>
    </dgm:pt>
    <dgm:pt modelId="{59B77BDC-F7CC-4C57-AC3C-4A1D6D8E387B}">
      <dgm:prSet phldrT="[Texto]"/>
      <dgm:spPr/>
      <dgm:t>
        <a:bodyPr/>
        <a:lstStyle/>
        <a:p>
          <a:r>
            <a:rPr lang="pt-BR" dirty="0" smtClean="0">
              <a:solidFill>
                <a:schemeClr val="tx1"/>
              </a:solidFill>
            </a:rPr>
            <a:t>Prestador de serviços de intermediação financeira</a:t>
          </a:r>
          <a:endParaRPr lang="pt-BR" dirty="0">
            <a:solidFill>
              <a:schemeClr val="tx1"/>
            </a:solidFill>
          </a:endParaRPr>
        </a:p>
      </dgm:t>
    </dgm:pt>
    <dgm:pt modelId="{22976DBC-CCA0-4E00-9A40-B5B371B6FA8A}" type="parTrans" cxnId="{46C61DE7-B1CE-4BD0-933A-8B785501B341}">
      <dgm:prSet/>
      <dgm:spPr/>
      <dgm:t>
        <a:bodyPr/>
        <a:lstStyle/>
        <a:p>
          <a:endParaRPr lang="pt-BR"/>
        </a:p>
      </dgm:t>
    </dgm:pt>
    <dgm:pt modelId="{CA825930-3DE3-4F71-A843-3A767E4AB9F9}" type="sibTrans" cxnId="{46C61DE7-B1CE-4BD0-933A-8B785501B341}">
      <dgm:prSet/>
      <dgm:spPr/>
      <dgm:t>
        <a:bodyPr/>
        <a:lstStyle/>
        <a:p>
          <a:endParaRPr lang="pt-BR"/>
        </a:p>
      </dgm:t>
    </dgm:pt>
    <dgm:pt modelId="{7D9D6A32-C8BC-4194-A903-F04458A588AF}">
      <dgm:prSet phldrT="[Texto]"/>
      <dgm:spPr/>
      <dgm:t>
        <a:bodyPr/>
        <a:lstStyle/>
        <a:p>
          <a:r>
            <a:rPr lang="pt-BR" dirty="0" smtClean="0">
              <a:solidFill>
                <a:schemeClr val="tx1"/>
              </a:solidFill>
            </a:rPr>
            <a:t>Produzir serviços não comercializáveis.        Redistribuir a renda.</a:t>
          </a:r>
          <a:endParaRPr lang="pt-BR" dirty="0">
            <a:solidFill>
              <a:schemeClr val="tx1"/>
            </a:solidFill>
          </a:endParaRPr>
        </a:p>
      </dgm:t>
    </dgm:pt>
    <dgm:pt modelId="{FCB81BA3-4ADA-4FEC-9DBF-6407939D2D90}" type="parTrans" cxnId="{EFE7D01E-6333-43D8-8659-55138C6EA728}">
      <dgm:prSet/>
      <dgm:spPr/>
      <dgm:t>
        <a:bodyPr/>
        <a:lstStyle/>
        <a:p>
          <a:endParaRPr lang="pt-BR"/>
        </a:p>
      </dgm:t>
    </dgm:pt>
    <dgm:pt modelId="{BDAE4DE8-09AA-4841-A4E0-8E4110227B5C}" type="sibTrans" cxnId="{EFE7D01E-6333-43D8-8659-55138C6EA728}">
      <dgm:prSet/>
      <dgm:spPr/>
      <dgm:t>
        <a:bodyPr/>
        <a:lstStyle/>
        <a:p>
          <a:endParaRPr lang="pt-BR"/>
        </a:p>
      </dgm:t>
    </dgm:pt>
    <dgm:pt modelId="{B6DA29F1-F919-40B6-A23E-AB2902F01D61}">
      <dgm:prSet phldrT="[Texto]"/>
      <dgm:spPr/>
      <dgm:t>
        <a:bodyPr/>
        <a:lstStyle/>
        <a:p>
          <a:r>
            <a:rPr lang="pt-BR" dirty="0" smtClean="0">
              <a:solidFill>
                <a:schemeClr val="tx1"/>
              </a:solidFill>
            </a:rPr>
            <a:t>Produzir bens e serviços comercializáveis não financeiros</a:t>
          </a:r>
          <a:endParaRPr lang="pt-BR" dirty="0">
            <a:solidFill>
              <a:schemeClr val="tx1"/>
            </a:solidFill>
          </a:endParaRPr>
        </a:p>
      </dgm:t>
    </dgm:pt>
    <dgm:pt modelId="{729F7382-5966-44BD-B952-5B1420328EB6}" type="parTrans" cxnId="{1D640FDD-B3E5-4824-BD6C-8855151346DE}">
      <dgm:prSet/>
      <dgm:spPr/>
      <dgm:t>
        <a:bodyPr/>
        <a:lstStyle/>
        <a:p>
          <a:endParaRPr lang="pt-BR"/>
        </a:p>
      </dgm:t>
    </dgm:pt>
    <dgm:pt modelId="{1FA63C75-FF68-4EF7-86F4-B55F64A11011}" type="sibTrans" cxnId="{1D640FDD-B3E5-4824-BD6C-8855151346DE}">
      <dgm:prSet/>
      <dgm:spPr/>
      <dgm:t>
        <a:bodyPr/>
        <a:lstStyle/>
        <a:p>
          <a:endParaRPr lang="pt-BR"/>
        </a:p>
      </dgm:t>
    </dgm:pt>
    <dgm:pt modelId="{9195F856-E5F7-43B1-B91B-3A43EE404032}">
      <dgm:prSet phldrT="[Texto]"/>
      <dgm:spPr/>
      <dgm:t>
        <a:bodyPr/>
        <a:lstStyle/>
        <a:p>
          <a:r>
            <a:rPr lang="pt-BR" dirty="0" smtClean="0">
              <a:solidFill>
                <a:schemeClr val="tx1"/>
              </a:solidFill>
            </a:rPr>
            <a:t>Trocar bens, serviços e capitais</a:t>
          </a:r>
          <a:endParaRPr lang="pt-BR" dirty="0">
            <a:solidFill>
              <a:schemeClr val="tx1"/>
            </a:solidFill>
          </a:endParaRPr>
        </a:p>
      </dgm:t>
    </dgm:pt>
    <dgm:pt modelId="{86CA1183-A5D3-41CD-8449-DFCF72D04202}" type="parTrans" cxnId="{C0B06AA2-D22C-4631-B0DA-8B84D81FC940}">
      <dgm:prSet/>
      <dgm:spPr/>
      <dgm:t>
        <a:bodyPr/>
        <a:lstStyle/>
        <a:p>
          <a:endParaRPr lang="pt-BR"/>
        </a:p>
      </dgm:t>
    </dgm:pt>
    <dgm:pt modelId="{ECE2CDD2-9E82-47DE-8BA5-97F6A7D9CBAB}" type="sibTrans" cxnId="{C0B06AA2-D22C-4631-B0DA-8B84D81FC940}">
      <dgm:prSet/>
      <dgm:spPr/>
      <dgm:t>
        <a:bodyPr/>
        <a:lstStyle/>
        <a:p>
          <a:endParaRPr lang="pt-BR"/>
        </a:p>
      </dgm:t>
    </dgm:pt>
    <dgm:pt modelId="{3C835C73-616A-49A0-8B60-F571694C5042}" type="pres">
      <dgm:prSet presAssocID="{2C480DBC-297E-4EF5-AE39-D5C82A4EC2F5}" presName="linearFlow" presStyleCnt="0">
        <dgm:presLayoutVars>
          <dgm:dir/>
          <dgm:resizeHandles val="exact"/>
        </dgm:presLayoutVars>
      </dgm:prSet>
      <dgm:spPr/>
    </dgm:pt>
    <dgm:pt modelId="{700F1A12-EB53-4598-AE9D-8E1CB1591436}" type="pres">
      <dgm:prSet presAssocID="{94AD7386-A9CB-485B-A123-8F0C51CF5F3E}" presName="composite" presStyleCnt="0"/>
      <dgm:spPr/>
    </dgm:pt>
    <dgm:pt modelId="{BE48DAE4-C7D5-45C8-B153-FE6BF1DD1714}" type="pres">
      <dgm:prSet presAssocID="{94AD7386-A9CB-485B-A123-8F0C51CF5F3E}" presName="imgShp" presStyleLbl="fgImgPlace1" presStyleIdx="0" presStyleCnt="5" custLinFactNeighborX="-76195" custLinFactNeighborY="-3405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B3BFFA57-0DC8-46B3-8D54-4CA3A5558D52}" type="pres">
      <dgm:prSet presAssocID="{94AD7386-A9CB-485B-A123-8F0C51CF5F3E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425020C-0FF4-4A4E-9323-BE37557F4CC4}" type="pres">
      <dgm:prSet presAssocID="{C003AE47-0966-4343-90BB-FA964C7B33BE}" presName="spacing" presStyleCnt="0"/>
      <dgm:spPr/>
    </dgm:pt>
    <dgm:pt modelId="{53450D89-64C8-4519-A26D-3F50D2074284}" type="pres">
      <dgm:prSet presAssocID="{B6DA29F1-F919-40B6-A23E-AB2902F01D61}" presName="composite" presStyleCnt="0"/>
      <dgm:spPr/>
    </dgm:pt>
    <dgm:pt modelId="{E906C434-AFD0-419B-B142-3E83545EBD30}" type="pres">
      <dgm:prSet presAssocID="{B6DA29F1-F919-40B6-A23E-AB2902F01D61}" presName="imgShp" presStyleLbl="fgImgPlace1" presStyleIdx="1" presStyleCnt="5" custLinFactNeighborX="-77261" custLinFactNeighborY="-28667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</dgm:pt>
    <dgm:pt modelId="{BF256993-00D9-4FBC-95FA-69AFAB37DB12}" type="pres">
      <dgm:prSet presAssocID="{B6DA29F1-F919-40B6-A23E-AB2902F01D61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ED76EFA-E9E7-44BC-B94E-1BECAFFCDDD2}" type="pres">
      <dgm:prSet presAssocID="{1FA63C75-FF68-4EF7-86F4-B55F64A11011}" presName="spacing" presStyleCnt="0"/>
      <dgm:spPr/>
    </dgm:pt>
    <dgm:pt modelId="{6505F2CD-91CF-4955-817A-82B2FE2DE68C}" type="pres">
      <dgm:prSet presAssocID="{59B77BDC-F7CC-4C57-AC3C-4A1D6D8E387B}" presName="composite" presStyleCnt="0"/>
      <dgm:spPr/>
    </dgm:pt>
    <dgm:pt modelId="{E97329CD-E8A3-4942-8C0F-DCCA356EC351}" type="pres">
      <dgm:prSet presAssocID="{59B77BDC-F7CC-4C57-AC3C-4A1D6D8E387B}" presName="imgShp" presStyleLbl="fgImgPlace1" presStyleIdx="2" presStyleCnt="5" custScaleY="74633" custLinFactNeighborX="-68724" custLinFactNeighborY="-14872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E6DFF905-CA4A-4CBC-B065-2E30A6B05936}" type="pres">
      <dgm:prSet presAssocID="{59B77BDC-F7CC-4C57-AC3C-4A1D6D8E387B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DD6E489-735F-4686-BC94-09E273902279}" type="pres">
      <dgm:prSet presAssocID="{CA825930-3DE3-4F71-A843-3A767E4AB9F9}" presName="spacing" presStyleCnt="0"/>
      <dgm:spPr/>
    </dgm:pt>
    <dgm:pt modelId="{F743AEE1-083B-4DDD-9180-773B48828094}" type="pres">
      <dgm:prSet presAssocID="{7D9D6A32-C8BC-4194-A903-F04458A588AF}" presName="composite" presStyleCnt="0"/>
      <dgm:spPr/>
    </dgm:pt>
    <dgm:pt modelId="{D26D90D0-04D4-4FE5-8D06-EBDE9CB9CC7D}" type="pres">
      <dgm:prSet presAssocID="{7D9D6A32-C8BC-4194-A903-F04458A588AF}" presName="imgShp" presStyleLbl="fgImgPlace1" presStyleIdx="3" presStyleCnt="5" custScaleY="96594" custLinFactNeighborX="-68724" custLinFactNeighborY="-24131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D7EED342-6ACF-4958-92DA-4EB03049D97D}" type="pres">
      <dgm:prSet presAssocID="{7D9D6A32-C8BC-4194-A903-F04458A588AF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34B92EC-0386-4A3C-964D-630FBA1294C3}" type="pres">
      <dgm:prSet presAssocID="{BDAE4DE8-09AA-4841-A4E0-8E4110227B5C}" presName="spacing" presStyleCnt="0"/>
      <dgm:spPr/>
    </dgm:pt>
    <dgm:pt modelId="{BADD5D8D-8A1B-4E8C-9828-1AAAAB145BAD}" type="pres">
      <dgm:prSet presAssocID="{9195F856-E5F7-43B1-B91B-3A43EE404032}" presName="composite" presStyleCnt="0"/>
      <dgm:spPr/>
    </dgm:pt>
    <dgm:pt modelId="{69D616B7-3FB5-418C-BC5B-3A6014A011ED}" type="pres">
      <dgm:prSet presAssocID="{9195F856-E5F7-43B1-B91B-3A43EE404032}" presName="imgShp" presStyleLbl="fgImgPlace1" presStyleIdx="4" presStyleCnt="5" custLinFactNeighborX="-62812" custLinFactNeighborY="-8750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21DD54A0-55D6-41B8-B570-83291B16FF3D}" type="pres">
      <dgm:prSet presAssocID="{9195F856-E5F7-43B1-B91B-3A43EE404032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FE7D01E-6333-43D8-8659-55138C6EA728}" srcId="{2C480DBC-297E-4EF5-AE39-D5C82A4EC2F5}" destId="{7D9D6A32-C8BC-4194-A903-F04458A588AF}" srcOrd="3" destOrd="0" parTransId="{FCB81BA3-4ADA-4FEC-9DBF-6407939D2D90}" sibTransId="{BDAE4DE8-09AA-4841-A4E0-8E4110227B5C}"/>
    <dgm:cxn modelId="{53EB30AA-180B-453C-B28F-668960A93D54}" type="presOf" srcId="{7D9D6A32-C8BC-4194-A903-F04458A588AF}" destId="{D7EED342-6ACF-4958-92DA-4EB03049D97D}" srcOrd="0" destOrd="0" presId="urn:microsoft.com/office/officeart/2005/8/layout/vList3"/>
    <dgm:cxn modelId="{27C186CC-2423-43EA-8DDE-4DA9B747288E}" type="presOf" srcId="{2C480DBC-297E-4EF5-AE39-D5C82A4EC2F5}" destId="{3C835C73-616A-49A0-8B60-F571694C5042}" srcOrd="0" destOrd="0" presId="urn:microsoft.com/office/officeart/2005/8/layout/vList3"/>
    <dgm:cxn modelId="{C32BCD5C-0468-4E83-A04D-FF5FD1ADFF2C}" srcId="{2C480DBC-297E-4EF5-AE39-D5C82A4EC2F5}" destId="{94AD7386-A9CB-485B-A123-8F0C51CF5F3E}" srcOrd="0" destOrd="0" parTransId="{6E9ACDC6-D004-4DDB-AA69-CC3EFC220C02}" sibTransId="{C003AE47-0966-4343-90BB-FA964C7B33BE}"/>
    <dgm:cxn modelId="{1D640FDD-B3E5-4824-BD6C-8855151346DE}" srcId="{2C480DBC-297E-4EF5-AE39-D5C82A4EC2F5}" destId="{B6DA29F1-F919-40B6-A23E-AB2902F01D61}" srcOrd="1" destOrd="0" parTransId="{729F7382-5966-44BD-B952-5B1420328EB6}" sibTransId="{1FA63C75-FF68-4EF7-86F4-B55F64A11011}"/>
    <dgm:cxn modelId="{46C61DE7-B1CE-4BD0-933A-8B785501B341}" srcId="{2C480DBC-297E-4EF5-AE39-D5C82A4EC2F5}" destId="{59B77BDC-F7CC-4C57-AC3C-4A1D6D8E387B}" srcOrd="2" destOrd="0" parTransId="{22976DBC-CCA0-4E00-9A40-B5B371B6FA8A}" sibTransId="{CA825930-3DE3-4F71-A843-3A767E4AB9F9}"/>
    <dgm:cxn modelId="{712258EA-794E-4D2C-A758-4CFA346EBCFF}" type="presOf" srcId="{94AD7386-A9CB-485B-A123-8F0C51CF5F3E}" destId="{B3BFFA57-0DC8-46B3-8D54-4CA3A5558D52}" srcOrd="0" destOrd="0" presId="urn:microsoft.com/office/officeart/2005/8/layout/vList3"/>
    <dgm:cxn modelId="{C0B06AA2-D22C-4631-B0DA-8B84D81FC940}" srcId="{2C480DBC-297E-4EF5-AE39-D5C82A4EC2F5}" destId="{9195F856-E5F7-43B1-B91B-3A43EE404032}" srcOrd="4" destOrd="0" parTransId="{86CA1183-A5D3-41CD-8449-DFCF72D04202}" sibTransId="{ECE2CDD2-9E82-47DE-8BA5-97F6A7D9CBAB}"/>
    <dgm:cxn modelId="{047E5853-A296-4CEC-922B-35876D33FDBC}" type="presOf" srcId="{9195F856-E5F7-43B1-B91B-3A43EE404032}" destId="{21DD54A0-55D6-41B8-B570-83291B16FF3D}" srcOrd="0" destOrd="0" presId="urn:microsoft.com/office/officeart/2005/8/layout/vList3"/>
    <dgm:cxn modelId="{38E63362-43D4-4E9C-A55F-80F96E35945E}" type="presOf" srcId="{59B77BDC-F7CC-4C57-AC3C-4A1D6D8E387B}" destId="{E6DFF905-CA4A-4CBC-B065-2E30A6B05936}" srcOrd="0" destOrd="0" presId="urn:microsoft.com/office/officeart/2005/8/layout/vList3"/>
    <dgm:cxn modelId="{C4B705C7-D481-41F4-954E-C5B1429FED14}" type="presOf" srcId="{B6DA29F1-F919-40B6-A23E-AB2902F01D61}" destId="{BF256993-00D9-4FBC-95FA-69AFAB37DB12}" srcOrd="0" destOrd="0" presId="urn:microsoft.com/office/officeart/2005/8/layout/vList3"/>
    <dgm:cxn modelId="{D270EF77-4C3E-44F2-9B17-7A38C1F77512}" type="presParOf" srcId="{3C835C73-616A-49A0-8B60-F571694C5042}" destId="{700F1A12-EB53-4598-AE9D-8E1CB1591436}" srcOrd="0" destOrd="0" presId="urn:microsoft.com/office/officeart/2005/8/layout/vList3"/>
    <dgm:cxn modelId="{E4716517-A003-4BC2-90F8-4F1874C36478}" type="presParOf" srcId="{700F1A12-EB53-4598-AE9D-8E1CB1591436}" destId="{BE48DAE4-C7D5-45C8-B153-FE6BF1DD1714}" srcOrd="0" destOrd="0" presId="urn:microsoft.com/office/officeart/2005/8/layout/vList3"/>
    <dgm:cxn modelId="{0926A240-2B17-4DD2-9210-BABB6410A7AA}" type="presParOf" srcId="{700F1A12-EB53-4598-AE9D-8E1CB1591436}" destId="{B3BFFA57-0DC8-46B3-8D54-4CA3A5558D52}" srcOrd="1" destOrd="0" presId="urn:microsoft.com/office/officeart/2005/8/layout/vList3"/>
    <dgm:cxn modelId="{C191889B-C732-4080-832B-5441091EFBD4}" type="presParOf" srcId="{3C835C73-616A-49A0-8B60-F571694C5042}" destId="{2425020C-0FF4-4A4E-9323-BE37557F4CC4}" srcOrd="1" destOrd="0" presId="urn:microsoft.com/office/officeart/2005/8/layout/vList3"/>
    <dgm:cxn modelId="{0C9F0653-47E5-42D9-9998-4EB73B284A1B}" type="presParOf" srcId="{3C835C73-616A-49A0-8B60-F571694C5042}" destId="{53450D89-64C8-4519-A26D-3F50D2074284}" srcOrd="2" destOrd="0" presId="urn:microsoft.com/office/officeart/2005/8/layout/vList3"/>
    <dgm:cxn modelId="{BBB86483-3556-44BA-8104-7EAB0F1F9861}" type="presParOf" srcId="{53450D89-64C8-4519-A26D-3F50D2074284}" destId="{E906C434-AFD0-419B-B142-3E83545EBD30}" srcOrd="0" destOrd="0" presId="urn:microsoft.com/office/officeart/2005/8/layout/vList3"/>
    <dgm:cxn modelId="{EAC36C2B-A769-4391-9537-36A49945D18C}" type="presParOf" srcId="{53450D89-64C8-4519-A26D-3F50D2074284}" destId="{BF256993-00D9-4FBC-95FA-69AFAB37DB12}" srcOrd="1" destOrd="0" presId="urn:microsoft.com/office/officeart/2005/8/layout/vList3"/>
    <dgm:cxn modelId="{8853F8B0-98EC-4FB9-B736-C96F0CF588F6}" type="presParOf" srcId="{3C835C73-616A-49A0-8B60-F571694C5042}" destId="{CED76EFA-E9E7-44BC-B94E-1BECAFFCDDD2}" srcOrd="3" destOrd="0" presId="urn:microsoft.com/office/officeart/2005/8/layout/vList3"/>
    <dgm:cxn modelId="{A7F2C14F-FBC4-43BA-B5D0-582BDC503AAA}" type="presParOf" srcId="{3C835C73-616A-49A0-8B60-F571694C5042}" destId="{6505F2CD-91CF-4955-817A-82B2FE2DE68C}" srcOrd="4" destOrd="0" presId="urn:microsoft.com/office/officeart/2005/8/layout/vList3"/>
    <dgm:cxn modelId="{A37A7EB0-B962-4A9E-8F57-4F44EC5DAB79}" type="presParOf" srcId="{6505F2CD-91CF-4955-817A-82B2FE2DE68C}" destId="{E97329CD-E8A3-4942-8C0F-DCCA356EC351}" srcOrd="0" destOrd="0" presId="urn:microsoft.com/office/officeart/2005/8/layout/vList3"/>
    <dgm:cxn modelId="{1B4AFCDB-2BD6-41DB-9043-A3954DE9E0EB}" type="presParOf" srcId="{6505F2CD-91CF-4955-817A-82B2FE2DE68C}" destId="{E6DFF905-CA4A-4CBC-B065-2E30A6B05936}" srcOrd="1" destOrd="0" presId="urn:microsoft.com/office/officeart/2005/8/layout/vList3"/>
    <dgm:cxn modelId="{B37A6161-5758-4EAD-A960-795A845B9555}" type="presParOf" srcId="{3C835C73-616A-49A0-8B60-F571694C5042}" destId="{EDD6E489-735F-4686-BC94-09E273902279}" srcOrd="5" destOrd="0" presId="urn:microsoft.com/office/officeart/2005/8/layout/vList3"/>
    <dgm:cxn modelId="{DA77F68E-5405-49EE-94C3-3DFC80A51E7C}" type="presParOf" srcId="{3C835C73-616A-49A0-8B60-F571694C5042}" destId="{F743AEE1-083B-4DDD-9180-773B48828094}" srcOrd="6" destOrd="0" presId="urn:microsoft.com/office/officeart/2005/8/layout/vList3"/>
    <dgm:cxn modelId="{192D476C-95D1-44C4-874C-C23899AA2E6E}" type="presParOf" srcId="{F743AEE1-083B-4DDD-9180-773B48828094}" destId="{D26D90D0-04D4-4FE5-8D06-EBDE9CB9CC7D}" srcOrd="0" destOrd="0" presId="urn:microsoft.com/office/officeart/2005/8/layout/vList3"/>
    <dgm:cxn modelId="{3D720A2C-5E57-40AF-A263-E2D340847FF9}" type="presParOf" srcId="{F743AEE1-083B-4DDD-9180-773B48828094}" destId="{D7EED342-6ACF-4958-92DA-4EB03049D97D}" srcOrd="1" destOrd="0" presId="urn:microsoft.com/office/officeart/2005/8/layout/vList3"/>
    <dgm:cxn modelId="{85E02E5C-54E5-4F2D-B93D-FF7109C918B0}" type="presParOf" srcId="{3C835C73-616A-49A0-8B60-F571694C5042}" destId="{E34B92EC-0386-4A3C-964D-630FBA1294C3}" srcOrd="7" destOrd="0" presId="urn:microsoft.com/office/officeart/2005/8/layout/vList3"/>
    <dgm:cxn modelId="{7E47FDCC-9348-4280-9B9E-2705D40D481A}" type="presParOf" srcId="{3C835C73-616A-49A0-8B60-F571694C5042}" destId="{BADD5D8D-8A1B-4E8C-9828-1AAAAB145BAD}" srcOrd="8" destOrd="0" presId="urn:microsoft.com/office/officeart/2005/8/layout/vList3"/>
    <dgm:cxn modelId="{A7334847-E65D-4696-B4A8-1B42E5A5D3E8}" type="presParOf" srcId="{BADD5D8D-8A1B-4E8C-9828-1AAAAB145BAD}" destId="{69D616B7-3FB5-418C-BC5B-3A6014A011ED}" srcOrd="0" destOrd="0" presId="urn:microsoft.com/office/officeart/2005/8/layout/vList3"/>
    <dgm:cxn modelId="{08EFBF54-647E-48C5-8F7F-4AB4E641CC14}" type="presParOf" srcId="{BADD5D8D-8A1B-4E8C-9828-1AAAAB145BAD}" destId="{21DD54A0-55D6-41B8-B570-83291B16FF3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C480DBC-297E-4EF5-AE39-D5C82A4EC2F5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94AD7386-A9CB-485B-A123-8F0C51CF5F3E}">
      <dgm:prSet phldrT="[Texto]"/>
      <dgm:spPr/>
      <dgm:t>
        <a:bodyPr/>
        <a:lstStyle/>
        <a:p>
          <a:r>
            <a:rPr lang="pt-BR" dirty="0" smtClean="0">
              <a:solidFill>
                <a:schemeClr val="tx1"/>
              </a:solidFill>
            </a:rPr>
            <a:t>Remunerações do trabalho, rendimentos, transferências de outros agentes</a:t>
          </a:r>
          <a:endParaRPr lang="pt-BR" dirty="0">
            <a:solidFill>
              <a:schemeClr val="tx1"/>
            </a:solidFill>
          </a:endParaRPr>
        </a:p>
      </dgm:t>
    </dgm:pt>
    <dgm:pt modelId="{6E9ACDC6-D004-4DDB-AA69-CC3EFC220C02}" type="parTrans" cxnId="{C32BCD5C-0468-4E83-A04D-FF5FD1ADFF2C}">
      <dgm:prSet/>
      <dgm:spPr/>
      <dgm:t>
        <a:bodyPr/>
        <a:lstStyle/>
        <a:p>
          <a:endParaRPr lang="pt-BR"/>
        </a:p>
      </dgm:t>
    </dgm:pt>
    <dgm:pt modelId="{C003AE47-0966-4343-90BB-FA964C7B33BE}" type="sibTrans" cxnId="{C32BCD5C-0468-4E83-A04D-FF5FD1ADFF2C}">
      <dgm:prSet/>
      <dgm:spPr/>
      <dgm:t>
        <a:bodyPr/>
        <a:lstStyle/>
        <a:p>
          <a:endParaRPr lang="pt-BR"/>
        </a:p>
      </dgm:t>
    </dgm:pt>
    <dgm:pt modelId="{59B77BDC-F7CC-4C57-AC3C-4A1D6D8E387B}">
      <dgm:prSet phldrT="[Texto]"/>
      <dgm:spPr/>
      <dgm:t>
        <a:bodyPr/>
        <a:lstStyle/>
        <a:p>
          <a:r>
            <a:rPr lang="pt-BR" dirty="0" smtClean="0">
              <a:solidFill>
                <a:schemeClr val="tx1"/>
              </a:solidFill>
            </a:rPr>
            <a:t>Juros, prêmios de seguros</a:t>
          </a:r>
          <a:endParaRPr lang="pt-BR" dirty="0">
            <a:solidFill>
              <a:schemeClr val="tx1"/>
            </a:solidFill>
          </a:endParaRPr>
        </a:p>
      </dgm:t>
    </dgm:pt>
    <dgm:pt modelId="{22976DBC-CCA0-4E00-9A40-B5B371B6FA8A}" type="parTrans" cxnId="{46C61DE7-B1CE-4BD0-933A-8B785501B341}">
      <dgm:prSet/>
      <dgm:spPr/>
      <dgm:t>
        <a:bodyPr/>
        <a:lstStyle/>
        <a:p>
          <a:endParaRPr lang="pt-BR"/>
        </a:p>
      </dgm:t>
    </dgm:pt>
    <dgm:pt modelId="{CA825930-3DE3-4F71-A843-3A767E4AB9F9}" type="sibTrans" cxnId="{46C61DE7-B1CE-4BD0-933A-8B785501B341}">
      <dgm:prSet/>
      <dgm:spPr/>
      <dgm:t>
        <a:bodyPr/>
        <a:lstStyle/>
        <a:p>
          <a:endParaRPr lang="pt-BR"/>
        </a:p>
      </dgm:t>
    </dgm:pt>
    <dgm:pt modelId="{7D9D6A32-C8BC-4194-A903-F04458A588AF}">
      <dgm:prSet phldrT="[Texto]"/>
      <dgm:spPr/>
      <dgm:t>
        <a:bodyPr/>
        <a:lstStyle/>
        <a:p>
          <a:r>
            <a:rPr lang="pt-BR" dirty="0" smtClean="0">
              <a:solidFill>
                <a:schemeClr val="tx1"/>
              </a:solidFill>
            </a:rPr>
            <a:t>Receitas provenientes de impostos e de outras contribuições</a:t>
          </a:r>
          <a:endParaRPr lang="pt-BR" dirty="0">
            <a:solidFill>
              <a:schemeClr val="tx1"/>
            </a:solidFill>
          </a:endParaRPr>
        </a:p>
      </dgm:t>
    </dgm:pt>
    <dgm:pt modelId="{FCB81BA3-4ADA-4FEC-9DBF-6407939D2D90}" type="parTrans" cxnId="{EFE7D01E-6333-43D8-8659-55138C6EA728}">
      <dgm:prSet/>
      <dgm:spPr/>
      <dgm:t>
        <a:bodyPr/>
        <a:lstStyle/>
        <a:p>
          <a:endParaRPr lang="pt-BR"/>
        </a:p>
      </dgm:t>
    </dgm:pt>
    <dgm:pt modelId="{BDAE4DE8-09AA-4841-A4E0-8E4110227B5C}" type="sibTrans" cxnId="{EFE7D01E-6333-43D8-8659-55138C6EA728}">
      <dgm:prSet/>
      <dgm:spPr/>
      <dgm:t>
        <a:bodyPr/>
        <a:lstStyle/>
        <a:p>
          <a:endParaRPr lang="pt-BR"/>
        </a:p>
      </dgm:t>
    </dgm:pt>
    <dgm:pt modelId="{B6DA29F1-F919-40B6-A23E-AB2902F01D61}">
      <dgm:prSet phldrT="[Texto]"/>
      <dgm:spPr/>
      <dgm:t>
        <a:bodyPr/>
        <a:lstStyle/>
        <a:p>
          <a:r>
            <a:rPr lang="pt-BR" dirty="0" smtClean="0">
              <a:solidFill>
                <a:schemeClr val="tx1"/>
              </a:solidFill>
            </a:rPr>
            <a:t>Receitas provenientes da produção: vendas, etc.</a:t>
          </a:r>
          <a:endParaRPr lang="pt-BR" dirty="0">
            <a:solidFill>
              <a:schemeClr val="tx1"/>
            </a:solidFill>
          </a:endParaRPr>
        </a:p>
      </dgm:t>
    </dgm:pt>
    <dgm:pt modelId="{729F7382-5966-44BD-B952-5B1420328EB6}" type="parTrans" cxnId="{1D640FDD-B3E5-4824-BD6C-8855151346DE}">
      <dgm:prSet/>
      <dgm:spPr/>
      <dgm:t>
        <a:bodyPr/>
        <a:lstStyle/>
        <a:p>
          <a:endParaRPr lang="pt-BR"/>
        </a:p>
      </dgm:t>
    </dgm:pt>
    <dgm:pt modelId="{1FA63C75-FF68-4EF7-86F4-B55F64A11011}" type="sibTrans" cxnId="{1D640FDD-B3E5-4824-BD6C-8855151346DE}">
      <dgm:prSet/>
      <dgm:spPr/>
      <dgm:t>
        <a:bodyPr/>
        <a:lstStyle/>
        <a:p>
          <a:endParaRPr lang="pt-BR"/>
        </a:p>
      </dgm:t>
    </dgm:pt>
    <dgm:pt modelId="{9195F856-E5F7-43B1-B91B-3A43EE404032}">
      <dgm:prSet phldrT="[Texto]"/>
      <dgm:spPr/>
      <dgm:t>
        <a:bodyPr/>
        <a:lstStyle/>
        <a:p>
          <a:r>
            <a:rPr lang="pt-BR" dirty="0" smtClean="0">
              <a:solidFill>
                <a:schemeClr val="tx1"/>
              </a:solidFill>
            </a:rPr>
            <a:t>Recursos advindos das trocas de bens, serviços e capitais</a:t>
          </a:r>
          <a:endParaRPr lang="pt-BR" dirty="0">
            <a:solidFill>
              <a:schemeClr val="tx1"/>
            </a:solidFill>
          </a:endParaRPr>
        </a:p>
      </dgm:t>
    </dgm:pt>
    <dgm:pt modelId="{86CA1183-A5D3-41CD-8449-DFCF72D04202}" type="parTrans" cxnId="{C0B06AA2-D22C-4631-B0DA-8B84D81FC940}">
      <dgm:prSet/>
      <dgm:spPr/>
      <dgm:t>
        <a:bodyPr/>
        <a:lstStyle/>
        <a:p>
          <a:endParaRPr lang="pt-BR"/>
        </a:p>
      </dgm:t>
    </dgm:pt>
    <dgm:pt modelId="{ECE2CDD2-9E82-47DE-8BA5-97F6A7D9CBAB}" type="sibTrans" cxnId="{C0B06AA2-D22C-4631-B0DA-8B84D81FC940}">
      <dgm:prSet/>
      <dgm:spPr/>
      <dgm:t>
        <a:bodyPr/>
        <a:lstStyle/>
        <a:p>
          <a:endParaRPr lang="pt-BR"/>
        </a:p>
      </dgm:t>
    </dgm:pt>
    <dgm:pt modelId="{3C835C73-616A-49A0-8B60-F571694C5042}" type="pres">
      <dgm:prSet presAssocID="{2C480DBC-297E-4EF5-AE39-D5C82A4EC2F5}" presName="linearFlow" presStyleCnt="0">
        <dgm:presLayoutVars>
          <dgm:dir/>
          <dgm:resizeHandles val="exact"/>
        </dgm:presLayoutVars>
      </dgm:prSet>
      <dgm:spPr/>
    </dgm:pt>
    <dgm:pt modelId="{700F1A12-EB53-4598-AE9D-8E1CB1591436}" type="pres">
      <dgm:prSet presAssocID="{94AD7386-A9CB-485B-A123-8F0C51CF5F3E}" presName="composite" presStyleCnt="0"/>
      <dgm:spPr/>
    </dgm:pt>
    <dgm:pt modelId="{BE48DAE4-C7D5-45C8-B153-FE6BF1DD1714}" type="pres">
      <dgm:prSet presAssocID="{94AD7386-A9CB-485B-A123-8F0C51CF5F3E}" presName="imgShp" presStyleLbl="fgImgPlace1" presStyleIdx="0" presStyleCnt="5" custLinFactNeighborX="-76195" custLinFactNeighborY="-3405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B3BFFA57-0DC8-46B3-8D54-4CA3A5558D52}" type="pres">
      <dgm:prSet presAssocID="{94AD7386-A9CB-485B-A123-8F0C51CF5F3E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425020C-0FF4-4A4E-9323-BE37557F4CC4}" type="pres">
      <dgm:prSet presAssocID="{C003AE47-0966-4343-90BB-FA964C7B33BE}" presName="spacing" presStyleCnt="0"/>
      <dgm:spPr/>
    </dgm:pt>
    <dgm:pt modelId="{53450D89-64C8-4519-A26D-3F50D2074284}" type="pres">
      <dgm:prSet presAssocID="{B6DA29F1-F919-40B6-A23E-AB2902F01D61}" presName="composite" presStyleCnt="0"/>
      <dgm:spPr/>
    </dgm:pt>
    <dgm:pt modelId="{E906C434-AFD0-419B-B142-3E83545EBD30}" type="pres">
      <dgm:prSet presAssocID="{B6DA29F1-F919-40B6-A23E-AB2902F01D61}" presName="imgShp" presStyleLbl="fgImgPlace1" presStyleIdx="1" presStyleCnt="5" custLinFactNeighborX="-77261" custLinFactNeighborY="-28667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</dgm:pt>
    <dgm:pt modelId="{BF256993-00D9-4FBC-95FA-69AFAB37DB12}" type="pres">
      <dgm:prSet presAssocID="{B6DA29F1-F919-40B6-A23E-AB2902F01D61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ED76EFA-E9E7-44BC-B94E-1BECAFFCDDD2}" type="pres">
      <dgm:prSet presAssocID="{1FA63C75-FF68-4EF7-86F4-B55F64A11011}" presName="spacing" presStyleCnt="0"/>
      <dgm:spPr/>
    </dgm:pt>
    <dgm:pt modelId="{6505F2CD-91CF-4955-817A-82B2FE2DE68C}" type="pres">
      <dgm:prSet presAssocID="{59B77BDC-F7CC-4C57-AC3C-4A1D6D8E387B}" presName="composite" presStyleCnt="0"/>
      <dgm:spPr/>
    </dgm:pt>
    <dgm:pt modelId="{E97329CD-E8A3-4942-8C0F-DCCA356EC351}" type="pres">
      <dgm:prSet presAssocID="{59B77BDC-F7CC-4C57-AC3C-4A1D6D8E387B}" presName="imgShp" presStyleLbl="fgImgPlace1" presStyleIdx="2" presStyleCnt="5" custScaleY="74633" custLinFactNeighborX="-68724" custLinFactNeighborY="-14872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E6DFF905-CA4A-4CBC-B065-2E30A6B05936}" type="pres">
      <dgm:prSet presAssocID="{59B77BDC-F7CC-4C57-AC3C-4A1D6D8E387B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DD6E489-735F-4686-BC94-09E273902279}" type="pres">
      <dgm:prSet presAssocID="{CA825930-3DE3-4F71-A843-3A767E4AB9F9}" presName="spacing" presStyleCnt="0"/>
      <dgm:spPr/>
    </dgm:pt>
    <dgm:pt modelId="{F743AEE1-083B-4DDD-9180-773B48828094}" type="pres">
      <dgm:prSet presAssocID="{7D9D6A32-C8BC-4194-A903-F04458A588AF}" presName="composite" presStyleCnt="0"/>
      <dgm:spPr/>
    </dgm:pt>
    <dgm:pt modelId="{D26D90D0-04D4-4FE5-8D06-EBDE9CB9CC7D}" type="pres">
      <dgm:prSet presAssocID="{7D9D6A32-C8BC-4194-A903-F04458A588AF}" presName="imgShp" presStyleLbl="fgImgPlace1" presStyleIdx="3" presStyleCnt="5" custScaleY="96594" custLinFactNeighborX="-68724" custLinFactNeighborY="-24131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D7EED342-6ACF-4958-92DA-4EB03049D97D}" type="pres">
      <dgm:prSet presAssocID="{7D9D6A32-C8BC-4194-A903-F04458A588AF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34B92EC-0386-4A3C-964D-630FBA1294C3}" type="pres">
      <dgm:prSet presAssocID="{BDAE4DE8-09AA-4841-A4E0-8E4110227B5C}" presName="spacing" presStyleCnt="0"/>
      <dgm:spPr/>
    </dgm:pt>
    <dgm:pt modelId="{BADD5D8D-8A1B-4E8C-9828-1AAAAB145BAD}" type="pres">
      <dgm:prSet presAssocID="{9195F856-E5F7-43B1-B91B-3A43EE404032}" presName="composite" presStyleCnt="0"/>
      <dgm:spPr/>
    </dgm:pt>
    <dgm:pt modelId="{69D616B7-3FB5-418C-BC5B-3A6014A011ED}" type="pres">
      <dgm:prSet presAssocID="{9195F856-E5F7-43B1-B91B-3A43EE404032}" presName="imgShp" presStyleLbl="fgImgPlace1" presStyleIdx="4" presStyleCnt="5" custLinFactNeighborX="-62812" custLinFactNeighborY="-8750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21DD54A0-55D6-41B8-B570-83291B16FF3D}" type="pres">
      <dgm:prSet presAssocID="{9195F856-E5F7-43B1-B91B-3A43EE404032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FE7D01E-6333-43D8-8659-55138C6EA728}" srcId="{2C480DBC-297E-4EF5-AE39-D5C82A4EC2F5}" destId="{7D9D6A32-C8BC-4194-A903-F04458A588AF}" srcOrd="3" destOrd="0" parTransId="{FCB81BA3-4ADA-4FEC-9DBF-6407939D2D90}" sibTransId="{BDAE4DE8-09AA-4841-A4E0-8E4110227B5C}"/>
    <dgm:cxn modelId="{53EB30AA-180B-453C-B28F-668960A93D54}" type="presOf" srcId="{7D9D6A32-C8BC-4194-A903-F04458A588AF}" destId="{D7EED342-6ACF-4958-92DA-4EB03049D97D}" srcOrd="0" destOrd="0" presId="urn:microsoft.com/office/officeart/2005/8/layout/vList3"/>
    <dgm:cxn modelId="{27C186CC-2423-43EA-8DDE-4DA9B747288E}" type="presOf" srcId="{2C480DBC-297E-4EF5-AE39-D5C82A4EC2F5}" destId="{3C835C73-616A-49A0-8B60-F571694C5042}" srcOrd="0" destOrd="0" presId="urn:microsoft.com/office/officeart/2005/8/layout/vList3"/>
    <dgm:cxn modelId="{C32BCD5C-0468-4E83-A04D-FF5FD1ADFF2C}" srcId="{2C480DBC-297E-4EF5-AE39-D5C82A4EC2F5}" destId="{94AD7386-A9CB-485B-A123-8F0C51CF5F3E}" srcOrd="0" destOrd="0" parTransId="{6E9ACDC6-D004-4DDB-AA69-CC3EFC220C02}" sibTransId="{C003AE47-0966-4343-90BB-FA964C7B33BE}"/>
    <dgm:cxn modelId="{1D640FDD-B3E5-4824-BD6C-8855151346DE}" srcId="{2C480DBC-297E-4EF5-AE39-D5C82A4EC2F5}" destId="{B6DA29F1-F919-40B6-A23E-AB2902F01D61}" srcOrd="1" destOrd="0" parTransId="{729F7382-5966-44BD-B952-5B1420328EB6}" sibTransId="{1FA63C75-FF68-4EF7-86F4-B55F64A11011}"/>
    <dgm:cxn modelId="{46C61DE7-B1CE-4BD0-933A-8B785501B341}" srcId="{2C480DBC-297E-4EF5-AE39-D5C82A4EC2F5}" destId="{59B77BDC-F7CC-4C57-AC3C-4A1D6D8E387B}" srcOrd="2" destOrd="0" parTransId="{22976DBC-CCA0-4E00-9A40-B5B371B6FA8A}" sibTransId="{CA825930-3DE3-4F71-A843-3A767E4AB9F9}"/>
    <dgm:cxn modelId="{712258EA-794E-4D2C-A758-4CFA346EBCFF}" type="presOf" srcId="{94AD7386-A9CB-485B-A123-8F0C51CF5F3E}" destId="{B3BFFA57-0DC8-46B3-8D54-4CA3A5558D52}" srcOrd="0" destOrd="0" presId="urn:microsoft.com/office/officeart/2005/8/layout/vList3"/>
    <dgm:cxn modelId="{C0B06AA2-D22C-4631-B0DA-8B84D81FC940}" srcId="{2C480DBC-297E-4EF5-AE39-D5C82A4EC2F5}" destId="{9195F856-E5F7-43B1-B91B-3A43EE404032}" srcOrd="4" destOrd="0" parTransId="{86CA1183-A5D3-41CD-8449-DFCF72D04202}" sibTransId="{ECE2CDD2-9E82-47DE-8BA5-97F6A7D9CBAB}"/>
    <dgm:cxn modelId="{047E5853-A296-4CEC-922B-35876D33FDBC}" type="presOf" srcId="{9195F856-E5F7-43B1-B91B-3A43EE404032}" destId="{21DD54A0-55D6-41B8-B570-83291B16FF3D}" srcOrd="0" destOrd="0" presId="urn:microsoft.com/office/officeart/2005/8/layout/vList3"/>
    <dgm:cxn modelId="{38E63362-43D4-4E9C-A55F-80F96E35945E}" type="presOf" srcId="{59B77BDC-F7CC-4C57-AC3C-4A1D6D8E387B}" destId="{E6DFF905-CA4A-4CBC-B065-2E30A6B05936}" srcOrd="0" destOrd="0" presId="urn:microsoft.com/office/officeart/2005/8/layout/vList3"/>
    <dgm:cxn modelId="{C4B705C7-D481-41F4-954E-C5B1429FED14}" type="presOf" srcId="{B6DA29F1-F919-40B6-A23E-AB2902F01D61}" destId="{BF256993-00D9-4FBC-95FA-69AFAB37DB12}" srcOrd="0" destOrd="0" presId="urn:microsoft.com/office/officeart/2005/8/layout/vList3"/>
    <dgm:cxn modelId="{D270EF77-4C3E-44F2-9B17-7A38C1F77512}" type="presParOf" srcId="{3C835C73-616A-49A0-8B60-F571694C5042}" destId="{700F1A12-EB53-4598-AE9D-8E1CB1591436}" srcOrd="0" destOrd="0" presId="urn:microsoft.com/office/officeart/2005/8/layout/vList3"/>
    <dgm:cxn modelId="{E4716517-A003-4BC2-90F8-4F1874C36478}" type="presParOf" srcId="{700F1A12-EB53-4598-AE9D-8E1CB1591436}" destId="{BE48DAE4-C7D5-45C8-B153-FE6BF1DD1714}" srcOrd="0" destOrd="0" presId="urn:microsoft.com/office/officeart/2005/8/layout/vList3"/>
    <dgm:cxn modelId="{0926A240-2B17-4DD2-9210-BABB6410A7AA}" type="presParOf" srcId="{700F1A12-EB53-4598-AE9D-8E1CB1591436}" destId="{B3BFFA57-0DC8-46B3-8D54-4CA3A5558D52}" srcOrd="1" destOrd="0" presId="urn:microsoft.com/office/officeart/2005/8/layout/vList3"/>
    <dgm:cxn modelId="{C191889B-C732-4080-832B-5441091EFBD4}" type="presParOf" srcId="{3C835C73-616A-49A0-8B60-F571694C5042}" destId="{2425020C-0FF4-4A4E-9323-BE37557F4CC4}" srcOrd="1" destOrd="0" presId="urn:microsoft.com/office/officeart/2005/8/layout/vList3"/>
    <dgm:cxn modelId="{0C9F0653-47E5-42D9-9998-4EB73B284A1B}" type="presParOf" srcId="{3C835C73-616A-49A0-8B60-F571694C5042}" destId="{53450D89-64C8-4519-A26D-3F50D2074284}" srcOrd="2" destOrd="0" presId="urn:microsoft.com/office/officeart/2005/8/layout/vList3"/>
    <dgm:cxn modelId="{BBB86483-3556-44BA-8104-7EAB0F1F9861}" type="presParOf" srcId="{53450D89-64C8-4519-A26D-3F50D2074284}" destId="{E906C434-AFD0-419B-B142-3E83545EBD30}" srcOrd="0" destOrd="0" presId="urn:microsoft.com/office/officeart/2005/8/layout/vList3"/>
    <dgm:cxn modelId="{EAC36C2B-A769-4391-9537-36A49945D18C}" type="presParOf" srcId="{53450D89-64C8-4519-A26D-3F50D2074284}" destId="{BF256993-00D9-4FBC-95FA-69AFAB37DB12}" srcOrd="1" destOrd="0" presId="urn:microsoft.com/office/officeart/2005/8/layout/vList3"/>
    <dgm:cxn modelId="{8853F8B0-98EC-4FB9-B736-C96F0CF588F6}" type="presParOf" srcId="{3C835C73-616A-49A0-8B60-F571694C5042}" destId="{CED76EFA-E9E7-44BC-B94E-1BECAFFCDDD2}" srcOrd="3" destOrd="0" presId="urn:microsoft.com/office/officeart/2005/8/layout/vList3"/>
    <dgm:cxn modelId="{A7F2C14F-FBC4-43BA-B5D0-582BDC503AAA}" type="presParOf" srcId="{3C835C73-616A-49A0-8B60-F571694C5042}" destId="{6505F2CD-91CF-4955-817A-82B2FE2DE68C}" srcOrd="4" destOrd="0" presId="urn:microsoft.com/office/officeart/2005/8/layout/vList3"/>
    <dgm:cxn modelId="{A37A7EB0-B962-4A9E-8F57-4F44EC5DAB79}" type="presParOf" srcId="{6505F2CD-91CF-4955-817A-82B2FE2DE68C}" destId="{E97329CD-E8A3-4942-8C0F-DCCA356EC351}" srcOrd="0" destOrd="0" presId="urn:microsoft.com/office/officeart/2005/8/layout/vList3"/>
    <dgm:cxn modelId="{1B4AFCDB-2BD6-41DB-9043-A3954DE9E0EB}" type="presParOf" srcId="{6505F2CD-91CF-4955-817A-82B2FE2DE68C}" destId="{E6DFF905-CA4A-4CBC-B065-2E30A6B05936}" srcOrd="1" destOrd="0" presId="urn:microsoft.com/office/officeart/2005/8/layout/vList3"/>
    <dgm:cxn modelId="{B37A6161-5758-4EAD-A960-795A845B9555}" type="presParOf" srcId="{3C835C73-616A-49A0-8B60-F571694C5042}" destId="{EDD6E489-735F-4686-BC94-09E273902279}" srcOrd="5" destOrd="0" presId="urn:microsoft.com/office/officeart/2005/8/layout/vList3"/>
    <dgm:cxn modelId="{DA77F68E-5405-49EE-94C3-3DFC80A51E7C}" type="presParOf" srcId="{3C835C73-616A-49A0-8B60-F571694C5042}" destId="{F743AEE1-083B-4DDD-9180-773B48828094}" srcOrd="6" destOrd="0" presId="urn:microsoft.com/office/officeart/2005/8/layout/vList3"/>
    <dgm:cxn modelId="{192D476C-95D1-44C4-874C-C23899AA2E6E}" type="presParOf" srcId="{F743AEE1-083B-4DDD-9180-773B48828094}" destId="{D26D90D0-04D4-4FE5-8D06-EBDE9CB9CC7D}" srcOrd="0" destOrd="0" presId="urn:microsoft.com/office/officeart/2005/8/layout/vList3"/>
    <dgm:cxn modelId="{3D720A2C-5E57-40AF-A263-E2D340847FF9}" type="presParOf" srcId="{F743AEE1-083B-4DDD-9180-773B48828094}" destId="{D7EED342-6ACF-4958-92DA-4EB03049D97D}" srcOrd="1" destOrd="0" presId="urn:microsoft.com/office/officeart/2005/8/layout/vList3"/>
    <dgm:cxn modelId="{85E02E5C-54E5-4F2D-B93D-FF7109C918B0}" type="presParOf" srcId="{3C835C73-616A-49A0-8B60-F571694C5042}" destId="{E34B92EC-0386-4A3C-964D-630FBA1294C3}" srcOrd="7" destOrd="0" presId="urn:microsoft.com/office/officeart/2005/8/layout/vList3"/>
    <dgm:cxn modelId="{7E47FDCC-9348-4280-9B9E-2705D40D481A}" type="presParOf" srcId="{3C835C73-616A-49A0-8B60-F571694C5042}" destId="{BADD5D8D-8A1B-4E8C-9828-1AAAAB145BAD}" srcOrd="8" destOrd="0" presId="urn:microsoft.com/office/officeart/2005/8/layout/vList3"/>
    <dgm:cxn modelId="{A7334847-E65D-4696-B4A8-1B42E5A5D3E8}" type="presParOf" srcId="{BADD5D8D-8A1B-4E8C-9828-1AAAAB145BAD}" destId="{69D616B7-3FB5-418C-BC5B-3A6014A011ED}" srcOrd="0" destOrd="0" presId="urn:microsoft.com/office/officeart/2005/8/layout/vList3"/>
    <dgm:cxn modelId="{08EFBF54-647E-48C5-8F7F-4AB4E641CC14}" type="presParOf" srcId="{BADD5D8D-8A1B-4E8C-9828-1AAAAB145BAD}" destId="{21DD54A0-55D6-41B8-B570-83291B16FF3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ED3DC44-93AC-433C-9784-1F98718A55BA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4595783C-A8E7-4698-A8E1-4FBF31CA43A1}">
      <dgm:prSet phldrT="[Texto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pt-BR" dirty="0" smtClean="0"/>
            <a:t>Terra</a:t>
          </a:r>
          <a:endParaRPr lang="pt-BR" dirty="0"/>
        </a:p>
      </dgm:t>
    </dgm:pt>
    <dgm:pt modelId="{8DE8EA97-0FEC-4EDF-BA20-9B63EEEBAAB4}" type="parTrans" cxnId="{EB3D632E-93AD-415E-A9E2-378857398A9F}">
      <dgm:prSet/>
      <dgm:spPr/>
      <dgm:t>
        <a:bodyPr/>
        <a:lstStyle/>
        <a:p>
          <a:endParaRPr lang="pt-BR"/>
        </a:p>
      </dgm:t>
    </dgm:pt>
    <dgm:pt modelId="{9B8E269D-30F2-4BB3-ABFA-40BC1FE710DB}" type="sibTrans" cxnId="{EB3D632E-93AD-415E-A9E2-378857398A9F}">
      <dgm:prSet/>
      <dgm:spPr/>
      <dgm:t>
        <a:bodyPr/>
        <a:lstStyle/>
        <a:p>
          <a:endParaRPr lang="pt-BR"/>
        </a:p>
      </dgm:t>
    </dgm:pt>
    <dgm:pt modelId="{52F28E75-7CE7-4521-891A-B185D946FEA3}">
      <dgm:prSet phldrT="[Texto]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pt-BR" dirty="0" smtClean="0"/>
            <a:t>Terras cultiváveis, minas, florestas.</a:t>
          </a:r>
          <a:endParaRPr lang="pt-BR" dirty="0"/>
        </a:p>
      </dgm:t>
    </dgm:pt>
    <dgm:pt modelId="{E7711F7E-381F-4F90-9D1D-3245ED17590A}" type="parTrans" cxnId="{18C26021-6CE5-4646-A847-A519BA323B42}">
      <dgm:prSet/>
      <dgm:spPr/>
      <dgm:t>
        <a:bodyPr/>
        <a:lstStyle/>
        <a:p>
          <a:endParaRPr lang="pt-BR"/>
        </a:p>
      </dgm:t>
    </dgm:pt>
    <dgm:pt modelId="{E3827351-4A29-4FB3-85F5-593C25A830D5}" type="sibTrans" cxnId="{18C26021-6CE5-4646-A847-A519BA323B42}">
      <dgm:prSet/>
      <dgm:spPr/>
      <dgm:t>
        <a:bodyPr/>
        <a:lstStyle/>
        <a:p>
          <a:endParaRPr lang="pt-BR"/>
        </a:p>
      </dgm:t>
    </dgm:pt>
    <dgm:pt modelId="{6EF6E8A6-E7C0-4608-96E1-93CE870CF364}">
      <dgm:prSet phldrT="[Texto]"/>
      <dgm:spPr>
        <a:solidFill>
          <a:srgbClr val="00B050"/>
        </a:solidFill>
      </dgm:spPr>
      <dgm:t>
        <a:bodyPr/>
        <a:lstStyle/>
        <a:p>
          <a:r>
            <a:rPr lang="pt-BR" dirty="0" smtClean="0"/>
            <a:t>Capital</a:t>
          </a:r>
          <a:endParaRPr lang="pt-BR" dirty="0"/>
        </a:p>
      </dgm:t>
    </dgm:pt>
    <dgm:pt modelId="{3118EC3B-49F2-4452-874D-46084025A044}" type="parTrans" cxnId="{0557B3C3-F576-4E15-82D6-8402E194C648}">
      <dgm:prSet/>
      <dgm:spPr/>
      <dgm:t>
        <a:bodyPr/>
        <a:lstStyle/>
        <a:p>
          <a:endParaRPr lang="pt-BR"/>
        </a:p>
      </dgm:t>
    </dgm:pt>
    <dgm:pt modelId="{DA76BD2A-0DD0-47A0-ABBD-519430472D4C}" type="sibTrans" cxnId="{0557B3C3-F576-4E15-82D6-8402E194C648}">
      <dgm:prSet/>
      <dgm:spPr/>
      <dgm:t>
        <a:bodyPr/>
        <a:lstStyle/>
        <a:p>
          <a:endParaRPr lang="pt-BR"/>
        </a:p>
      </dgm:t>
    </dgm:pt>
    <dgm:pt modelId="{2DAA8029-1F19-4705-85DE-01E0CD38DBED}">
      <dgm:prSet phldrT="[Texto]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pt-BR" dirty="0" smtClean="0"/>
            <a:t>Máquinas, equipamentos, instalações.</a:t>
          </a:r>
          <a:endParaRPr lang="pt-BR" dirty="0"/>
        </a:p>
      </dgm:t>
    </dgm:pt>
    <dgm:pt modelId="{534B893A-C210-42E2-B47A-EF977251173E}" type="parTrans" cxnId="{339DAB81-33FD-436B-8C99-3F675242C175}">
      <dgm:prSet/>
      <dgm:spPr/>
      <dgm:t>
        <a:bodyPr/>
        <a:lstStyle/>
        <a:p>
          <a:endParaRPr lang="pt-BR"/>
        </a:p>
      </dgm:t>
    </dgm:pt>
    <dgm:pt modelId="{8B6E5990-D65F-437A-A00C-9CD043E7FD28}" type="sibTrans" cxnId="{339DAB81-33FD-436B-8C99-3F675242C175}">
      <dgm:prSet/>
      <dgm:spPr/>
      <dgm:t>
        <a:bodyPr/>
        <a:lstStyle/>
        <a:p>
          <a:endParaRPr lang="pt-BR"/>
        </a:p>
      </dgm:t>
    </dgm:pt>
    <dgm:pt modelId="{8807537B-68D0-4334-B004-F3552674FF4C}">
      <dgm:prSet phldrT="[Texto]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pt-BR" dirty="0" smtClean="0"/>
            <a:t>Dinheiro, moeda</a:t>
          </a:r>
          <a:endParaRPr lang="pt-BR" dirty="0"/>
        </a:p>
      </dgm:t>
    </dgm:pt>
    <dgm:pt modelId="{3AF4C118-8DED-48ED-B735-F70AB0D88A68}" type="parTrans" cxnId="{CC63DD48-8175-4CC2-A687-686C976E33C2}">
      <dgm:prSet/>
      <dgm:spPr/>
      <dgm:t>
        <a:bodyPr/>
        <a:lstStyle/>
        <a:p>
          <a:endParaRPr lang="pt-BR"/>
        </a:p>
      </dgm:t>
    </dgm:pt>
    <dgm:pt modelId="{DA50689C-36D9-4F2A-9840-952205A4594A}" type="sibTrans" cxnId="{CC63DD48-8175-4CC2-A687-686C976E33C2}">
      <dgm:prSet/>
      <dgm:spPr/>
      <dgm:t>
        <a:bodyPr/>
        <a:lstStyle/>
        <a:p>
          <a:endParaRPr lang="pt-BR"/>
        </a:p>
      </dgm:t>
    </dgm:pt>
    <dgm:pt modelId="{C74B6262-1087-4E59-8630-366088D753F1}">
      <dgm:prSet phldrT="[Texto]"/>
      <dgm:spPr/>
      <dgm:t>
        <a:bodyPr/>
        <a:lstStyle/>
        <a:p>
          <a:r>
            <a:rPr lang="pt-BR" dirty="0" smtClean="0"/>
            <a:t>Trabalho</a:t>
          </a:r>
          <a:endParaRPr lang="pt-BR" dirty="0"/>
        </a:p>
      </dgm:t>
    </dgm:pt>
    <dgm:pt modelId="{ABDC9C03-409C-4E0C-A92C-BB1BE3B680FC}" type="parTrans" cxnId="{04AD0098-C5DA-48FB-BB34-9BC87C0F7490}">
      <dgm:prSet/>
      <dgm:spPr/>
      <dgm:t>
        <a:bodyPr/>
        <a:lstStyle/>
        <a:p>
          <a:endParaRPr lang="pt-BR"/>
        </a:p>
      </dgm:t>
    </dgm:pt>
    <dgm:pt modelId="{E4E87779-4265-4C5E-8B64-37DE5DEE3EC3}" type="sibTrans" cxnId="{04AD0098-C5DA-48FB-BB34-9BC87C0F7490}">
      <dgm:prSet/>
      <dgm:spPr/>
      <dgm:t>
        <a:bodyPr/>
        <a:lstStyle/>
        <a:p>
          <a:endParaRPr lang="pt-BR"/>
        </a:p>
      </dgm:t>
    </dgm:pt>
    <dgm:pt modelId="{1C0CCCE7-F468-4563-A0FE-A12152FAE734}">
      <dgm:prSet phldrT="[Texto]"/>
      <dgm:spPr/>
      <dgm:t>
        <a:bodyPr/>
        <a:lstStyle/>
        <a:p>
          <a:r>
            <a:rPr lang="pt-BR" dirty="0" smtClean="0"/>
            <a:t>Homem</a:t>
          </a:r>
          <a:endParaRPr lang="pt-BR" dirty="0"/>
        </a:p>
      </dgm:t>
    </dgm:pt>
    <dgm:pt modelId="{A06BDE50-1192-489C-9018-800EAADABABF}" type="parTrans" cxnId="{2C2A1AFA-3AF7-4C7E-9EC6-293C0564F273}">
      <dgm:prSet/>
      <dgm:spPr/>
      <dgm:t>
        <a:bodyPr/>
        <a:lstStyle/>
        <a:p>
          <a:endParaRPr lang="pt-BR"/>
        </a:p>
      </dgm:t>
    </dgm:pt>
    <dgm:pt modelId="{38F140EE-DBB8-4013-9AFE-8D18086141BB}" type="sibTrans" cxnId="{2C2A1AFA-3AF7-4C7E-9EC6-293C0564F273}">
      <dgm:prSet/>
      <dgm:spPr/>
      <dgm:t>
        <a:bodyPr/>
        <a:lstStyle/>
        <a:p>
          <a:endParaRPr lang="pt-BR"/>
        </a:p>
      </dgm:t>
    </dgm:pt>
    <dgm:pt modelId="{02878931-FAC0-4C11-B5D8-0D060BE33D57}">
      <dgm:prSet phldrT="[Texto]"/>
      <dgm:spPr/>
      <dgm:t>
        <a:bodyPr/>
        <a:lstStyle/>
        <a:p>
          <a:r>
            <a:rPr lang="pt-BR" dirty="0" smtClean="0"/>
            <a:t>Mão de obra</a:t>
          </a:r>
          <a:endParaRPr lang="pt-BR" dirty="0"/>
        </a:p>
      </dgm:t>
    </dgm:pt>
    <dgm:pt modelId="{61C9111F-3A68-42D2-85FD-DE4DE16164D1}" type="parTrans" cxnId="{F5FEFB79-2DBA-482B-8A99-0A7A18F6F738}">
      <dgm:prSet/>
      <dgm:spPr/>
      <dgm:t>
        <a:bodyPr/>
        <a:lstStyle/>
        <a:p>
          <a:endParaRPr lang="pt-BR"/>
        </a:p>
      </dgm:t>
    </dgm:pt>
    <dgm:pt modelId="{81D705CE-0C46-4FD2-AFDC-E26842798DF0}" type="sibTrans" cxnId="{F5FEFB79-2DBA-482B-8A99-0A7A18F6F738}">
      <dgm:prSet/>
      <dgm:spPr/>
      <dgm:t>
        <a:bodyPr/>
        <a:lstStyle/>
        <a:p>
          <a:endParaRPr lang="pt-BR"/>
        </a:p>
      </dgm:t>
    </dgm:pt>
    <dgm:pt modelId="{AA677005-6D17-4430-A9AF-960814FE793F}">
      <dgm:prSet phldrT="[Texto]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pt-BR" dirty="0" smtClean="0"/>
            <a:t>Recursos naturais</a:t>
          </a:r>
          <a:endParaRPr lang="pt-BR" dirty="0"/>
        </a:p>
      </dgm:t>
    </dgm:pt>
    <dgm:pt modelId="{9EBA205A-EA2C-48CB-9852-9FF204EFF51A}" type="parTrans" cxnId="{0AA10DEF-28B9-454C-A77A-CE6002E29479}">
      <dgm:prSet/>
      <dgm:spPr/>
      <dgm:t>
        <a:bodyPr/>
        <a:lstStyle/>
        <a:p>
          <a:endParaRPr lang="pt-BR"/>
        </a:p>
      </dgm:t>
    </dgm:pt>
    <dgm:pt modelId="{2DB75EDA-D43A-4A0E-BC2C-37F63611606B}" type="sibTrans" cxnId="{0AA10DEF-28B9-454C-A77A-CE6002E29479}">
      <dgm:prSet/>
      <dgm:spPr/>
      <dgm:t>
        <a:bodyPr/>
        <a:lstStyle/>
        <a:p>
          <a:endParaRPr lang="pt-BR"/>
        </a:p>
      </dgm:t>
    </dgm:pt>
    <dgm:pt modelId="{A555E51C-FCC2-4131-9610-C1C2EBBEE1E0}" type="pres">
      <dgm:prSet presAssocID="{4ED3DC44-93AC-433C-9784-1F98718A55B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05E0F470-6EFE-46E6-B860-5A3834E7AC57}" type="pres">
      <dgm:prSet presAssocID="{4595783C-A8E7-4698-A8E1-4FBF31CA43A1}" presName="composite" presStyleCnt="0"/>
      <dgm:spPr/>
    </dgm:pt>
    <dgm:pt modelId="{850B1E9E-9110-48BD-9214-C88F257BD47B}" type="pres">
      <dgm:prSet presAssocID="{4595783C-A8E7-4698-A8E1-4FBF31CA43A1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2233A6F-B831-4A65-A9DF-800FE9AF0EBD}" type="pres">
      <dgm:prSet presAssocID="{4595783C-A8E7-4698-A8E1-4FBF31CA43A1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5D2EE64-BED2-4E0F-92AC-567A4E30A51B}" type="pres">
      <dgm:prSet presAssocID="{9B8E269D-30F2-4BB3-ABFA-40BC1FE710DB}" presName="space" presStyleCnt="0"/>
      <dgm:spPr/>
    </dgm:pt>
    <dgm:pt modelId="{C4C1A40C-87CB-457D-9BD3-0379500BE171}" type="pres">
      <dgm:prSet presAssocID="{6EF6E8A6-E7C0-4608-96E1-93CE870CF364}" presName="composite" presStyleCnt="0"/>
      <dgm:spPr/>
    </dgm:pt>
    <dgm:pt modelId="{BA5B1D78-694C-432F-B2EE-95FF150D50B3}" type="pres">
      <dgm:prSet presAssocID="{6EF6E8A6-E7C0-4608-96E1-93CE870CF364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1DD58D8-4881-4D1F-9E66-010472B9FA4B}" type="pres">
      <dgm:prSet presAssocID="{6EF6E8A6-E7C0-4608-96E1-93CE870CF364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51A8711-C794-4F54-8525-FD3D2A72BC34}" type="pres">
      <dgm:prSet presAssocID="{DA76BD2A-0DD0-47A0-ABBD-519430472D4C}" presName="space" presStyleCnt="0"/>
      <dgm:spPr/>
    </dgm:pt>
    <dgm:pt modelId="{D0181D50-E38C-45B7-93BA-20E0D870D96D}" type="pres">
      <dgm:prSet presAssocID="{C74B6262-1087-4E59-8630-366088D753F1}" presName="composite" presStyleCnt="0"/>
      <dgm:spPr/>
    </dgm:pt>
    <dgm:pt modelId="{E9FE6402-72C6-441A-B015-4EABCC0730A8}" type="pres">
      <dgm:prSet presAssocID="{C74B6262-1087-4E59-8630-366088D753F1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5D236FD-56C3-4C09-B59C-741B37376687}" type="pres">
      <dgm:prSet presAssocID="{C74B6262-1087-4E59-8630-366088D753F1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B52B19A-5FA7-4C62-8838-041EBD613A27}" type="presOf" srcId="{52F28E75-7CE7-4521-891A-B185D946FEA3}" destId="{A2233A6F-B831-4A65-A9DF-800FE9AF0EBD}" srcOrd="0" destOrd="0" presId="urn:microsoft.com/office/officeart/2005/8/layout/hList1"/>
    <dgm:cxn modelId="{0AA10DEF-28B9-454C-A77A-CE6002E29479}" srcId="{4595783C-A8E7-4698-A8E1-4FBF31CA43A1}" destId="{AA677005-6D17-4430-A9AF-960814FE793F}" srcOrd="1" destOrd="0" parTransId="{9EBA205A-EA2C-48CB-9852-9FF204EFF51A}" sibTransId="{2DB75EDA-D43A-4A0E-BC2C-37F63611606B}"/>
    <dgm:cxn modelId="{993136C3-DCAA-4760-A967-F4D2B22898CC}" type="presOf" srcId="{02878931-FAC0-4C11-B5D8-0D060BE33D57}" destId="{35D236FD-56C3-4C09-B59C-741B37376687}" srcOrd="0" destOrd="1" presId="urn:microsoft.com/office/officeart/2005/8/layout/hList1"/>
    <dgm:cxn modelId="{339DAB81-33FD-436B-8C99-3F675242C175}" srcId="{6EF6E8A6-E7C0-4608-96E1-93CE870CF364}" destId="{2DAA8029-1F19-4705-85DE-01E0CD38DBED}" srcOrd="0" destOrd="0" parTransId="{534B893A-C210-42E2-B47A-EF977251173E}" sibTransId="{8B6E5990-D65F-437A-A00C-9CD043E7FD28}"/>
    <dgm:cxn modelId="{F5FEFB79-2DBA-482B-8A99-0A7A18F6F738}" srcId="{C74B6262-1087-4E59-8630-366088D753F1}" destId="{02878931-FAC0-4C11-B5D8-0D060BE33D57}" srcOrd="1" destOrd="0" parTransId="{61C9111F-3A68-42D2-85FD-DE4DE16164D1}" sibTransId="{81D705CE-0C46-4FD2-AFDC-E26842798DF0}"/>
    <dgm:cxn modelId="{D4541F8D-8CCC-48B8-8266-BB0C7C8500D2}" type="presOf" srcId="{C74B6262-1087-4E59-8630-366088D753F1}" destId="{E9FE6402-72C6-441A-B015-4EABCC0730A8}" srcOrd="0" destOrd="0" presId="urn:microsoft.com/office/officeart/2005/8/layout/hList1"/>
    <dgm:cxn modelId="{6DDF7FA1-A3B9-4EB6-B905-8F8110A568A4}" type="presOf" srcId="{4ED3DC44-93AC-433C-9784-1F98718A55BA}" destId="{A555E51C-FCC2-4131-9610-C1C2EBBEE1E0}" srcOrd="0" destOrd="0" presId="urn:microsoft.com/office/officeart/2005/8/layout/hList1"/>
    <dgm:cxn modelId="{2C2A1AFA-3AF7-4C7E-9EC6-293C0564F273}" srcId="{C74B6262-1087-4E59-8630-366088D753F1}" destId="{1C0CCCE7-F468-4563-A0FE-A12152FAE734}" srcOrd="0" destOrd="0" parTransId="{A06BDE50-1192-489C-9018-800EAADABABF}" sibTransId="{38F140EE-DBB8-4013-9AFE-8D18086141BB}"/>
    <dgm:cxn modelId="{0557B3C3-F576-4E15-82D6-8402E194C648}" srcId="{4ED3DC44-93AC-433C-9784-1F98718A55BA}" destId="{6EF6E8A6-E7C0-4608-96E1-93CE870CF364}" srcOrd="1" destOrd="0" parTransId="{3118EC3B-49F2-4452-874D-46084025A044}" sibTransId="{DA76BD2A-0DD0-47A0-ABBD-519430472D4C}"/>
    <dgm:cxn modelId="{EB3D632E-93AD-415E-A9E2-378857398A9F}" srcId="{4ED3DC44-93AC-433C-9784-1F98718A55BA}" destId="{4595783C-A8E7-4698-A8E1-4FBF31CA43A1}" srcOrd="0" destOrd="0" parTransId="{8DE8EA97-0FEC-4EDF-BA20-9B63EEEBAAB4}" sibTransId="{9B8E269D-30F2-4BB3-ABFA-40BC1FE710DB}"/>
    <dgm:cxn modelId="{660AEF72-F3A9-43F2-9D85-142D83A76AB3}" type="presOf" srcId="{2DAA8029-1F19-4705-85DE-01E0CD38DBED}" destId="{C1DD58D8-4881-4D1F-9E66-010472B9FA4B}" srcOrd="0" destOrd="0" presId="urn:microsoft.com/office/officeart/2005/8/layout/hList1"/>
    <dgm:cxn modelId="{632BD9DB-2C73-47CB-AFFD-1743982C5FBE}" type="presOf" srcId="{4595783C-A8E7-4698-A8E1-4FBF31CA43A1}" destId="{850B1E9E-9110-48BD-9214-C88F257BD47B}" srcOrd="0" destOrd="0" presId="urn:microsoft.com/office/officeart/2005/8/layout/hList1"/>
    <dgm:cxn modelId="{CC63DD48-8175-4CC2-A687-686C976E33C2}" srcId="{6EF6E8A6-E7C0-4608-96E1-93CE870CF364}" destId="{8807537B-68D0-4334-B004-F3552674FF4C}" srcOrd="1" destOrd="0" parTransId="{3AF4C118-8DED-48ED-B735-F70AB0D88A68}" sibTransId="{DA50689C-36D9-4F2A-9840-952205A4594A}"/>
    <dgm:cxn modelId="{0DFA48B6-9BD4-4D47-9532-80C863B66DD5}" type="presOf" srcId="{8807537B-68D0-4334-B004-F3552674FF4C}" destId="{C1DD58D8-4881-4D1F-9E66-010472B9FA4B}" srcOrd="0" destOrd="1" presId="urn:microsoft.com/office/officeart/2005/8/layout/hList1"/>
    <dgm:cxn modelId="{04AD0098-C5DA-48FB-BB34-9BC87C0F7490}" srcId="{4ED3DC44-93AC-433C-9784-1F98718A55BA}" destId="{C74B6262-1087-4E59-8630-366088D753F1}" srcOrd="2" destOrd="0" parTransId="{ABDC9C03-409C-4E0C-A92C-BB1BE3B680FC}" sibTransId="{E4E87779-4265-4C5E-8B64-37DE5DEE3EC3}"/>
    <dgm:cxn modelId="{9A08574F-1728-411E-AD9E-ED14A2BE1ED3}" type="presOf" srcId="{6EF6E8A6-E7C0-4608-96E1-93CE870CF364}" destId="{BA5B1D78-694C-432F-B2EE-95FF150D50B3}" srcOrd="0" destOrd="0" presId="urn:microsoft.com/office/officeart/2005/8/layout/hList1"/>
    <dgm:cxn modelId="{18C26021-6CE5-4646-A847-A519BA323B42}" srcId="{4595783C-A8E7-4698-A8E1-4FBF31CA43A1}" destId="{52F28E75-7CE7-4521-891A-B185D946FEA3}" srcOrd="0" destOrd="0" parTransId="{E7711F7E-381F-4F90-9D1D-3245ED17590A}" sibTransId="{E3827351-4A29-4FB3-85F5-593C25A830D5}"/>
    <dgm:cxn modelId="{C3A3BB20-3A38-4973-9B73-BD3F1A1C5937}" type="presOf" srcId="{AA677005-6D17-4430-A9AF-960814FE793F}" destId="{A2233A6F-B831-4A65-A9DF-800FE9AF0EBD}" srcOrd="0" destOrd="1" presId="urn:microsoft.com/office/officeart/2005/8/layout/hList1"/>
    <dgm:cxn modelId="{64A82D57-CB65-48EF-A607-EFC035D2A84D}" type="presOf" srcId="{1C0CCCE7-F468-4563-A0FE-A12152FAE734}" destId="{35D236FD-56C3-4C09-B59C-741B37376687}" srcOrd="0" destOrd="0" presId="urn:microsoft.com/office/officeart/2005/8/layout/hList1"/>
    <dgm:cxn modelId="{BB732FD3-9407-4595-8F3A-B8BA93548F5F}" type="presParOf" srcId="{A555E51C-FCC2-4131-9610-C1C2EBBEE1E0}" destId="{05E0F470-6EFE-46E6-B860-5A3834E7AC57}" srcOrd="0" destOrd="0" presId="urn:microsoft.com/office/officeart/2005/8/layout/hList1"/>
    <dgm:cxn modelId="{5CFED76C-8E1C-457B-95E7-75AB71916FF5}" type="presParOf" srcId="{05E0F470-6EFE-46E6-B860-5A3834E7AC57}" destId="{850B1E9E-9110-48BD-9214-C88F257BD47B}" srcOrd="0" destOrd="0" presId="urn:microsoft.com/office/officeart/2005/8/layout/hList1"/>
    <dgm:cxn modelId="{641DAB25-8EC6-4507-949A-9089F79959E2}" type="presParOf" srcId="{05E0F470-6EFE-46E6-B860-5A3834E7AC57}" destId="{A2233A6F-B831-4A65-A9DF-800FE9AF0EBD}" srcOrd="1" destOrd="0" presId="urn:microsoft.com/office/officeart/2005/8/layout/hList1"/>
    <dgm:cxn modelId="{29DD2623-40C9-4E88-817C-8733A4548AAF}" type="presParOf" srcId="{A555E51C-FCC2-4131-9610-C1C2EBBEE1E0}" destId="{85D2EE64-BED2-4E0F-92AC-567A4E30A51B}" srcOrd="1" destOrd="0" presId="urn:microsoft.com/office/officeart/2005/8/layout/hList1"/>
    <dgm:cxn modelId="{F84F181B-34E8-4EC2-859F-3729AE467162}" type="presParOf" srcId="{A555E51C-FCC2-4131-9610-C1C2EBBEE1E0}" destId="{C4C1A40C-87CB-457D-9BD3-0379500BE171}" srcOrd="2" destOrd="0" presId="urn:microsoft.com/office/officeart/2005/8/layout/hList1"/>
    <dgm:cxn modelId="{1848E45E-63A7-4DC9-9C53-9B76EC113E32}" type="presParOf" srcId="{C4C1A40C-87CB-457D-9BD3-0379500BE171}" destId="{BA5B1D78-694C-432F-B2EE-95FF150D50B3}" srcOrd="0" destOrd="0" presId="urn:microsoft.com/office/officeart/2005/8/layout/hList1"/>
    <dgm:cxn modelId="{502A4FA6-94DE-4F99-A6CE-2E8FBAD48C2B}" type="presParOf" srcId="{C4C1A40C-87CB-457D-9BD3-0379500BE171}" destId="{C1DD58D8-4881-4D1F-9E66-010472B9FA4B}" srcOrd="1" destOrd="0" presId="urn:microsoft.com/office/officeart/2005/8/layout/hList1"/>
    <dgm:cxn modelId="{29A5998B-82CC-4FFF-B8F2-14546664A453}" type="presParOf" srcId="{A555E51C-FCC2-4131-9610-C1C2EBBEE1E0}" destId="{B51A8711-C794-4F54-8525-FD3D2A72BC34}" srcOrd="3" destOrd="0" presId="urn:microsoft.com/office/officeart/2005/8/layout/hList1"/>
    <dgm:cxn modelId="{F395B423-C992-4B88-BD82-7E44A2922DF8}" type="presParOf" srcId="{A555E51C-FCC2-4131-9610-C1C2EBBEE1E0}" destId="{D0181D50-E38C-45B7-93BA-20E0D870D96D}" srcOrd="4" destOrd="0" presId="urn:microsoft.com/office/officeart/2005/8/layout/hList1"/>
    <dgm:cxn modelId="{BEBFB972-13D2-49A0-95A2-D2E2462C6CC3}" type="presParOf" srcId="{D0181D50-E38C-45B7-93BA-20E0D870D96D}" destId="{E9FE6402-72C6-441A-B015-4EABCC0730A8}" srcOrd="0" destOrd="0" presId="urn:microsoft.com/office/officeart/2005/8/layout/hList1"/>
    <dgm:cxn modelId="{8436BD0D-355A-4610-B6D7-C10298D25115}" type="presParOf" srcId="{D0181D50-E38C-45B7-93BA-20E0D870D96D}" destId="{35D236FD-56C3-4C09-B59C-741B3737668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ED3DC44-93AC-433C-9784-1F98718A55BA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4595783C-A8E7-4698-A8E1-4FBF31CA43A1}">
      <dgm:prSet phldrT="[Texto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pt-BR" dirty="0" smtClean="0"/>
            <a:t>Terra</a:t>
          </a:r>
          <a:endParaRPr lang="pt-BR" dirty="0"/>
        </a:p>
      </dgm:t>
    </dgm:pt>
    <dgm:pt modelId="{8DE8EA97-0FEC-4EDF-BA20-9B63EEEBAAB4}" type="parTrans" cxnId="{EB3D632E-93AD-415E-A9E2-378857398A9F}">
      <dgm:prSet/>
      <dgm:spPr/>
      <dgm:t>
        <a:bodyPr/>
        <a:lstStyle/>
        <a:p>
          <a:endParaRPr lang="pt-BR"/>
        </a:p>
      </dgm:t>
    </dgm:pt>
    <dgm:pt modelId="{9B8E269D-30F2-4BB3-ABFA-40BC1FE710DB}" type="sibTrans" cxnId="{EB3D632E-93AD-415E-A9E2-378857398A9F}">
      <dgm:prSet/>
      <dgm:spPr/>
      <dgm:t>
        <a:bodyPr/>
        <a:lstStyle/>
        <a:p>
          <a:endParaRPr lang="pt-BR"/>
        </a:p>
      </dgm:t>
    </dgm:pt>
    <dgm:pt modelId="{52F28E75-7CE7-4521-891A-B185D946FEA3}">
      <dgm:prSet phldrT="[Texto]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pt-BR" dirty="0" smtClean="0"/>
            <a:t>Terras cultiváveis, minas, florestas</a:t>
          </a:r>
          <a:endParaRPr lang="pt-BR" dirty="0"/>
        </a:p>
      </dgm:t>
    </dgm:pt>
    <dgm:pt modelId="{E7711F7E-381F-4F90-9D1D-3245ED17590A}" type="parTrans" cxnId="{18C26021-6CE5-4646-A847-A519BA323B42}">
      <dgm:prSet/>
      <dgm:spPr/>
      <dgm:t>
        <a:bodyPr/>
        <a:lstStyle/>
        <a:p>
          <a:endParaRPr lang="pt-BR"/>
        </a:p>
      </dgm:t>
    </dgm:pt>
    <dgm:pt modelId="{E3827351-4A29-4FB3-85F5-593C25A830D5}" type="sibTrans" cxnId="{18C26021-6CE5-4646-A847-A519BA323B42}">
      <dgm:prSet/>
      <dgm:spPr/>
      <dgm:t>
        <a:bodyPr/>
        <a:lstStyle/>
        <a:p>
          <a:endParaRPr lang="pt-BR"/>
        </a:p>
      </dgm:t>
    </dgm:pt>
    <dgm:pt modelId="{6EF6E8A6-E7C0-4608-96E1-93CE870CF364}">
      <dgm:prSet phldrT="[Texto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pt-BR" dirty="0" smtClean="0"/>
            <a:t>Capital</a:t>
          </a:r>
          <a:endParaRPr lang="pt-BR" dirty="0"/>
        </a:p>
      </dgm:t>
    </dgm:pt>
    <dgm:pt modelId="{3118EC3B-49F2-4452-874D-46084025A044}" type="parTrans" cxnId="{0557B3C3-F576-4E15-82D6-8402E194C648}">
      <dgm:prSet/>
      <dgm:spPr/>
      <dgm:t>
        <a:bodyPr/>
        <a:lstStyle/>
        <a:p>
          <a:endParaRPr lang="pt-BR"/>
        </a:p>
      </dgm:t>
    </dgm:pt>
    <dgm:pt modelId="{DA76BD2A-0DD0-47A0-ABBD-519430472D4C}" type="sibTrans" cxnId="{0557B3C3-F576-4E15-82D6-8402E194C648}">
      <dgm:prSet/>
      <dgm:spPr/>
      <dgm:t>
        <a:bodyPr/>
        <a:lstStyle/>
        <a:p>
          <a:endParaRPr lang="pt-BR"/>
        </a:p>
      </dgm:t>
    </dgm:pt>
    <dgm:pt modelId="{2DAA8029-1F19-4705-85DE-01E0CD38DBED}">
      <dgm:prSet phldrT="[Texto]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pt-BR" dirty="0" smtClean="0"/>
            <a:t>Máquinas, equipamentos, instalações</a:t>
          </a:r>
          <a:endParaRPr lang="pt-BR" dirty="0"/>
        </a:p>
      </dgm:t>
    </dgm:pt>
    <dgm:pt modelId="{534B893A-C210-42E2-B47A-EF977251173E}" type="parTrans" cxnId="{339DAB81-33FD-436B-8C99-3F675242C175}">
      <dgm:prSet/>
      <dgm:spPr/>
      <dgm:t>
        <a:bodyPr/>
        <a:lstStyle/>
        <a:p>
          <a:endParaRPr lang="pt-BR"/>
        </a:p>
      </dgm:t>
    </dgm:pt>
    <dgm:pt modelId="{8B6E5990-D65F-437A-A00C-9CD043E7FD28}" type="sibTrans" cxnId="{339DAB81-33FD-436B-8C99-3F675242C175}">
      <dgm:prSet/>
      <dgm:spPr/>
      <dgm:t>
        <a:bodyPr/>
        <a:lstStyle/>
        <a:p>
          <a:endParaRPr lang="pt-BR"/>
        </a:p>
      </dgm:t>
    </dgm:pt>
    <dgm:pt modelId="{8807537B-68D0-4334-B004-F3552674FF4C}">
      <dgm:prSet phldrT="[Texto]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pt-BR" dirty="0" smtClean="0"/>
            <a:t>Dinheiro, moeda</a:t>
          </a:r>
          <a:endParaRPr lang="pt-BR" dirty="0"/>
        </a:p>
      </dgm:t>
    </dgm:pt>
    <dgm:pt modelId="{3AF4C118-8DED-48ED-B735-F70AB0D88A68}" type="parTrans" cxnId="{CC63DD48-8175-4CC2-A687-686C976E33C2}">
      <dgm:prSet/>
      <dgm:spPr/>
      <dgm:t>
        <a:bodyPr/>
        <a:lstStyle/>
        <a:p>
          <a:endParaRPr lang="pt-BR"/>
        </a:p>
      </dgm:t>
    </dgm:pt>
    <dgm:pt modelId="{DA50689C-36D9-4F2A-9840-952205A4594A}" type="sibTrans" cxnId="{CC63DD48-8175-4CC2-A687-686C976E33C2}">
      <dgm:prSet/>
      <dgm:spPr/>
      <dgm:t>
        <a:bodyPr/>
        <a:lstStyle/>
        <a:p>
          <a:endParaRPr lang="pt-BR"/>
        </a:p>
      </dgm:t>
    </dgm:pt>
    <dgm:pt modelId="{C74B6262-1087-4E59-8630-366088D753F1}">
      <dgm:prSet phldrT="[Texto]"/>
      <dgm:spPr/>
      <dgm:t>
        <a:bodyPr/>
        <a:lstStyle/>
        <a:p>
          <a:r>
            <a:rPr lang="pt-BR" dirty="0" smtClean="0"/>
            <a:t>Trabalho</a:t>
          </a:r>
          <a:endParaRPr lang="pt-BR" dirty="0"/>
        </a:p>
      </dgm:t>
    </dgm:pt>
    <dgm:pt modelId="{ABDC9C03-409C-4E0C-A92C-BB1BE3B680FC}" type="parTrans" cxnId="{04AD0098-C5DA-48FB-BB34-9BC87C0F7490}">
      <dgm:prSet/>
      <dgm:spPr/>
      <dgm:t>
        <a:bodyPr/>
        <a:lstStyle/>
        <a:p>
          <a:endParaRPr lang="pt-BR"/>
        </a:p>
      </dgm:t>
    </dgm:pt>
    <dgm:pt modelId="{E4E87779-4265-4C5E-8B64-37DE5DEE3EC3}" type="sibTrans" cxnId="{04AD0098-C5DA-48FB-BB34-9BC87C0F7490}">
      <dgm:prSet/>
      <dgm:spPr/>
      <dgm:t>
        <a:bodyPr/>
        <a:lstStyle/>
        <a:p>
          <a:endParaRPr lang="pt-BR"/>
        </a:p>
      </dgm:t>
    </dgm:pt>
    <dgm:pt modelId="{1C0CCCE7-F468-4563-A0FE-A12152FAE734}">
      <dgm:prSet phldrT="[Texto]"/>
      <dgm:spPr/>
      <dgm:t>
        <a:bodyPr/>
        <a:lstStyle/>
        <a:p>
          <a:r>
            <a:rPr lang="pt-BR" dirty="0" smtClean="0"/>
            <a:t>Homem</a:t>
          </a:r>
          <a:endParaRPr lang="pt-BR" dirty="0"/>
        </a:p>
      </dgm:t>
    </dgm:pt>
    <dgm:pt modelId="{A06BDE50-1192-489C-9018-800EAADABABF}" type="parTrans" cxnId="{2C2A1AFA-3AF7-4C7E-9EC6-293C0564F273}">
      <dgm:prSet/>
      <dgm:spPr/>
      <dgm:t>
        <a:bodyPr/>
        <a:lstStyle/>
        <a:p>
          <a:endParaRPr lang="pt-BR"/>
        </a:p>
      </dgm:t>
    </dgm:pt>
    <dgm:pt modelId="{38F140EE-DBB8-4013-9AFE-8D18086141BB}" type="sibTrans" cxnId="{2C2A1AFA-3AF7-4C7E-9EC6-293C0564F273}">
      <dgm:prSet/>
      <dgm:spPr/>
      <dgm:t>
        <a:bodyPr/>
        <a:lstStyle/>
        <a:p>
          <a:endParaRPr lang="pt-BR"/>
        </a:p>
      </dgm:t>
    </dgm:pt>
    <dgm:pt modelId="{02878931-FAC0-4C11-B5D8-0D060BE33D57}">
      <dgm:prSet phldrT="[Texto]"/>
      <dgm:spPr/>
      <dgm:t>
        <a:bodyPr/>
        <a:lstStyle/>
        <a:p>
          <a:r>
            <a:rPr lang="pt-BR" dirty="0" smtClean="0"/>
            <a:t>Mão de obra</a:t>
          </a:r>
          <a:endParaRPr lang="pt-BR" dirty="0"/>
        </a:p>
      </dgm:t>
    </dgm:pt>
    <dgm:pt modelId="{61C9111F-3A68-42D2-85FD-DE4DE16164D1}" type="parTrans" cxnId="{F5FEFB79-2DBA-482B-8A99-0A7A18F6F738}">
      <dgm:prSet/>
      <dgm:spPr/>
      <dgm:t>
        <a:bodyPr/>
        <a:lstStyle/>
        <a:p>
          <a:endParaRPr lang="pt-BR"/>
        </a:p>
      </dgm:t>
    </dgm:pt>
    <dgm:pt modelId="{81D705CE-0C46-4FD2-AFDC-E26842798DF0}" type="sibTrans" cxnId="{F5FEFB79-2DBA-482B-8A99-0A7A18F6F738}">
      <dgm:prSet/>
      <dgm:spPr/>
      <dgm:t>
        <a:bodyPr/>
        <a:lstStyle/>
        <a:p>
          <a:endParaRPr lang="pt-BR"/>
        </a:p>
      </dgm:t>
    </dgm:pt>
    <dgm:pt modelId="{D85572E3-D0F3-4279-B5E1-2B344F07985D}">
      <dgm:prSet phldrT="[Texto]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pt-BR" dirty="0" smtClean="0"/>
            <a:t>Tecnologia</a:t>
          </a:r>
          <a:endParaRPr lang="pt-BR" dirty="0"/>
        </a:p>
      </dgm:t>
    </dgm:pt>
    <dgm:pt modelId="{4EBE6E4F-42FB-4EE7-8196-22A0D94C4086}" type="parTrans" cxnId="{A176341A-C1D7-4F22-B10A-339396BD52E2}">
      <dgm:prSet/>
      <dgm:spPr/>
      <dgm:t>
        <a:bodyPr/>
        <a:lstStyle/>
        <a:p>
          <a:endParaRPr lang="pt-BR"/>
        </a:p>
      </dgm:t>
    </dgm:pt>
    <dgm:pt modelId="{593DC5B5-0576-4F38-B2ED-5D77199108F0}" type="sibTrans" cxnId="{A176341A-C1D7-4F22-B10A-339396BD52E2}">
      <dgm:prSet/>
      <dgm:spPr/>
      <dgm:t>
        <a:bodyPr/>
        <a:lstStyle/>
        <a:p>
          <a:endParaRPr lang="pt-BR"/>
        </a:p>
      </dgm:t>
    </dgm:pt>
    <dgm:pt modelId="{AD2E3CE5-9602-4B7A-860C-BB01EB8317DE}">
      <dgm:prSet phldrT="[Texto]"/>
      <dgm:spPr>
        <a:solidFill>
          <a:srgbClr val="C00000"/>
        </a:solidFill>
      </dgm:spPr>
      <dgm:t>
        <a:bodyPr/>
        <a:lstStyle/>
        <a:p>
          <a:r>
            <a:rPr lang="pt-BR" dirty="0" smtClean="0"/>
            <a:t>Capacidade Empresarial</a:t>
          </a:r>
          <a:endParaRPr lang="pt-BR" dirty="0"/>
        </a:p>
      </dgm:t>
    </dgm:pt>
    <dgm:pt modelId="{9F43F798-858F-472C-9B7E-00A7F2A96925}" type="parTrans" cxnId="{003DD627-D51E-46FE-AE91-4EB2303F01BC}">
      <dgm:prSet/>
      <dgm:spPr/>
      <dgm:t>
        <a:bodyPr/>
        <a:lstStyle/>
        <a:p>
          <a:endParaRPr lang="pt-BR"/>
        </a:p>
      </dgm:t>
    </dgm:pt>
    <dgm:pt modelId="{2A6DB6BA-5E2C-4DB8-B970-4132C80ADBC9}" type="sibTrans" cxnId="{003DD627-D51E-46FE-AE91-4EB2303F01BC}">
      <dgm:prSet/>
      <dgm:spPr/>
      <dgm:t>
        <a:bodyPr/>
        <a:lstStyle/>
        <a:p>
          <a:endParaRPr lang="pt-BR"/>
        </a:p>
      </dgm:t>
    </dgm:pt>
    <dgm:pt modelId="{770C2868-13EC-41C3-8BC1-D875916B9D44}">
      <dgm:prSet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pt-BR" dirty="0" smtClean="0"/>
            <a:t>Métodos de produção</a:t>
          </a:r>
          <a:endParaRPr lang="pt-BR" dirty="0"/>
        </a:p>
      </dgm:t>
    </dgm:pt>
    <dgm:pt modelId="{FEDDAF8F-E02A-4D5E-A393-8B9EBCD4ECD9}" type="parTrans" cxnId="{8FD12DE4-1100-483A-9778-09BA8E94FDAF}">
      <dgm:prSet/>
      <dgm:spPr/>
      <dgm:t>
        <a:bodyPr/>
        <a:lstStyle/>
        <a:p>
          <a:endParaRPr lang="pt-BR"/>
        </a:p>
      </dgm:t>
    </dgm:pt>
    <dgm:pt modelId="{0E0D6DC5-6529-45A6-81E1-4F58909EC0A4}" type="sibTrans" cxnId="{8FD12DE4-1100-483A-9778-09BA8E94FDAF}">
      <dgm:prSet/>
      <dgm:spPr/>
      <dgm:t>
        <a:bodyPr/>
        <a:lstStyle/>
        <a:p>
          <a:endParaRPr lang="pt-BR"/>
        </a:p>
      </dgm:t>
    </dgm:pt>
    <dgm:pt modelId="{594967F9-3E46-49C0-A493-84A9F65CA004}">
      <dgm:prSet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pt-BR" dirty="0" smtClean="0"/>
            <a:t>Conhecimento</a:t>
          </a:r>
          <a:endParaRPr lang="pt-BR" dirty="0"/>
        </a:p>
      </dgm:t>
    </dgm:pt>
    <dgm:pt modelId="{5FFDB030-0993-4455-AC1D-F67ED0CDE823}" type="parTrans" cxnId="{926C29F1-BBA1-4C0F-B782-DB8FD4BB1A5C}">
      <dgm:prSet/>
      <dgm:spPr/>
      <dgm:t>
        <a:bodyPr/>
        <a:lstStyle/>
        <a:p>
          <a:endParaRPr lang="pt-BR"/>
        </a:p>
      </dgm:t>
    </dgm:pt>
    <dgm:pt modelId="{BC59632F-1959-442A-AE34-80DCFC489C84}" type="sibTrans" cxnId="{926C29F1-BBA1-4C0F-B782-DB8FD4BB1A5C}">
      <dgm:prSet/>
      <dgm:spPr/>
      <dgm:t>
        <a:bodyPr/>
        <a:lstStyle/>
        <a:p>
          <a:endParaRPr lang="pt-BR"/>
        </a:p>
      </dgm:t>
    </dgm:pt>
    <dgm:pt modelId="{02891C67-75AD-4688-896B-C2867D648AE6}">
      <dgm:prSet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pt-BR" dirty="0" smtClean="0"/>
            <a:t>Gestão</a:t>
          </a:r>
          <a:endParaRPr lang="pt-BR" dirty="0"/>
        </a:p>
      </dgm:t>
    </dgm:pt>
    <dgm:pt modelId="{D62F6F97-DE50-4F95-B0B9-C86D507E5EA9}" type="parTrans" cxnId="{D60D5714-741F-4A48-BD1C-1304CD4F1E97}">
      <dgm:prSet/>
      <dgm:spPr/>
      <dgm:t>
        <a:bodyPr/>
        <a:lstStyle/>
        <a:p>
          <a:endParaRPr lang="pt-BR"/>
        </a:p>
      </dgm:t>
    </dgm:pt>
    <dgm:pt modelId="{D7983EE2-4003-4389-8506-CD2D705600CE}" type="sibTrans" cxnId="{D60D5714-741F-4A48-BD1C-1304CD4F1E97}">
      <dgm:prSet/>
      <dgm:spPr/>
      <dgm:t>
        <a:bodyPr/>
        <a:lstStyle/>
        <a:p>
          <a:endParaRPr lang="pt-BR"/>
        </a:p>
      </dgm:t>
    </dgm:pt>
    <dgm:pt modelId="{FA0CC68F-FD6D-424B-87AE-9A6B75FF6496}">
      <dgm:prSet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pt-BR" dirty="0" smtClean="0"/>
            <a:t>Empreendedorismo</a:t>
          </a:r>
          <a:endParaRPr lang="pt-BR" dirty="0"/>
        </a:p>
      </dgm:t>
    </dgm:pt>
    <dgm:pt modelId="{22255A0E-9950-481F-A627-7CED3B7F2DC5}" type="parTrans" cxnId="{64270D86-03DC-4FF6-B167-6AF899D6C575}">
      <dgm:prSet/>
      <dgm:spPr/>
      <dgm:t>
        <a:bodyPr/>
        <a:lstStyle/>
        <a:p>
          <a:endParaRPr lang="pt-BR"/>
        </a:p>
      </dgm:t>
    </dgm:pt>
    <dgm:pt modelId="{2A98854D-E771-48F5-83A9-472935FFA64C}" type="sibTrans" cxnId="{64270D86-03DC-4FF6-B167-6AF899D6C575}">
      <dgm:prSet/>
      <dgm:spPr/>
      <dgm:t>
        <a:bodyPr/>
        <a:lstStyle/>
        <a:p>
          <a:endParaRPr lang="pt-BR"/>
        </a:p>
      </dgm:t>
    </dgm:pt>
    <dgm:pt modelId="{F88595FA-1B90-41D8-BFBF-DFDF62EDEE04}">
      <dgm:prSet phldrT="[Texto]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pt-BR" dirty="0" smtClean="0"/>
            <a:t>Recursos naturais</a:t>
          </a:r>
          <a:endParaRPr lang="pt-BR" dirty="0"/>
        </a:p>
      </dgm:t>
    </dgm:pt>
    <dgm:pt modelId="{7E11EB4C-1D6E-46E1-9938-A7A89E3115DA}" type="parTrans" cxnId="{E0A41B78-3E2E-49C6-B3EE-2F73EBB17C87}">
      <dgm:prSet/>
      <dgm:spPr/>
      <dgm:t>
        <a:bodyPr/>
        <a:lstStyle/>
        <a:p>
          <a:endParaRPr lang="pt-BR"/>
        </a:p>
      </dgm:t>
    </dgm:pt>
    <dgm:pt modelId="{89529861-AC37-4927-BD8C-E4D329A8886C}" type="sibTrans" cxnId="{E0A41B78-3E2E-49C6-B3EE-2F73EBB17C87}">
      <dgm:prSet/>
      <dgm:spPr/>
      <dgm:t>
        <a:bodyPr/>
        <a:lstStyle/>
        <a:p>
          <a:endParaRPr lang="pt-BR"/>
        </a:p>
      </dgm:t>
    </dgm:pt>
    <dgm:pt modelId="{A555E51C-FCC2-4131-9610-C1C2EBBEE1E0}" type="pres">
      <dgm:prSet presAssocID="{4ED3DC44-93AC-433C-9784-1F98718A55B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05E0F470-6EFE-46E6-B860-5A3834E7AC57}" type="pres">
      <dgm:prSet presAssocID="{4595783C-A8E7-4698-A8E1-4FBF31CA43A1}" presName="composite" presStyleCnt="0"/>
      <dgm:spPr/>
    </dgm:pt>
    <dgm:pt modelId="{850B1E9E-9110-48BD-9214-C88F257BD47B}" type="pres">
      <dgm:prSet presAssocID="{4595783C-A8E7-4698-A8E1-4FBF31CA43A1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2233A6F-B831-4A65-A9DF-800FE9AF0EBD}" type="pres">
      <dgm:prSet presAssocID="{4595783C-A8E7-4698-A8E1-4FBF31CA43A1}" presName="desTx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5D2EE64-BED2-4E0F-92AC-567A4E30A51B}" type="pres">
      <dgm:prSet presAssocID="{9B8E269D-30F2-4BB3-ABFA-40BC1FE710DB}" presName="space" presStyleCnt="0"/>
      <dgm:spPr/>
    </dgm:pt>
    <dgm:pt modelId="{C4C1A40C-87CB-457D-9BD3-0379500BE171}" type="pres">
      <dgm:prSet presAssocID="{6EF6E8A6-E7C0-4608-96E1-93CE870CF364}" presName="composite" presStyleCnt="0"/>
      <dgm:spPr/>
    </dgm:pt>
    <dgm:pt modelId="{BA5B1D78-694C-432F-B2EE-95FF150D50B3}" type="pres">
      <dgm:prSet presAssocID="{6EF6E8A6-E7C0-4608-96E1-93CE870CF364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1DD58D8-4881-4D1F-9E66-010472B9FA4B}" type="pres">
      <dgm:prSet presAssocID="{6EF6E8A6-E7C0-4608-96E1-93CE870CF364}" presName="desTx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51A8711-C794-4F54-8525-FD3D2A72BC34}" type="pres">
      <dgm:prSet presAssocID="{DA76BD2A-0DD0-47A0-ABBD-519430472D4C}" presName="space" presStyleCnt="0"/>
      <dgm:spPr/>
    </dgm:pt>
    <dgm:pt modelId="{D0181D50-E38C-45B7-93BA-20E0D870D96D}" type="pres">
      <dgm:prSet presAssocID="{C74B6262-1087-4E59-8630-366088D753F1}" presName="composite" presStyleCnt="0"/>
      <dgm:spPr/>
    </dgm:pt>
    <dgm:pt modelId="{E9FE6402-72C6-441A-B015-4EABCC0730A8}" type="pres">
      <dgm:prSet presAssocID="{C74B6262-1087-4E59-8630-366088D753F1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5D236FD-56C3-4C09-B59C-741B37376687}" type="pres">
      <dgm:prSet presAssocID="{C74B6262-1087-4E59-8630-366088D753F1}" presName="desTx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9D4D6B5-FE5C-4A19-AFB2-8D218EF9B23B}" type="pres">
      <dgm:prSet presAssocID="{E4E87779-4265-4C5E-8B64-37DE5DEE3EC3}" presName="space" presStyleCnt="0"/>
      <dgm:spPr/>
    </dgm:pt>
    <dgm:pt modelId="{F4A05DD6-D74A-44C4-8E23-8436A4EEB2F6}" type="pres">
      <dgm:prSet presAssocID="{D85572E3-D0F3-4279-B5E1-2B344F07985D}" presName="composite" presStyleCnt="0"/>
      <dgm:spPr/>
    </dgm:pt>
    <dgm:pt modelId="{F02AFA8B-6C3D-479D-AC2B-23DB198B8CCA}" type="pres">
      <dgm:prSet presAssocID="{D85572E3-D0F3-4279-B5E1-2B344F07985D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DA82CD3-6306-4635-B41E-AB9D15912325}" type="pres">
      <dgm:prSet presAssocID="{D85572E3-D0F3-4279-B5E1-2B344F07985D}" presName="desTx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A64113F-CBEB-4AAD-9B8B-501D613D16E0}" type="pres">
      <dgm:prSet presAssocID="{593DC5B5-0576-4F38-B2ED-5D77199108F0}" presName="space" presStyleCnt="0"/>
      <dgm:spPr/>
    </dgm:pt>
    <dgm:pt modelId="{1783C612-AF7E-44CA-88C1-651D4A785C2E}" type="pres">
      <dgm:prSet presAssocID="{AD2E3CE5-9602-4B7A-860C-BB01EB8317DE}" presName="composite" presStyleCnt="0"/>
      <dgm:spPr/>
    </dgm:pt>
    <dgm:pt modelId="{0F858FFD-4D01-4EF8-A7A6-AD1F96976637}" type="pres">
      <dgm:prSet presAssocID="{AD2E3CE5-9602-4B7A-860C-BB01EB8317DE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7D07AFA-84C0-4195-AE0B-F910863A7BBC}" type="pres">
      <dgm:prSet presAssocID="{AD2E3CE5-9602-4B7A-860C-BB01EB8317DE}" presName="desTx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26C29F1-BBA1-4C0F-B782-DB8FD4BB1A5C}" srcId="{D85572E3-D0F3-4279-B5E1-2B344F07985D}" destId="{594967F9-3E46-49C0-A493-84A9F65CA004}" srcOrd="1" destOrd="0" parTransId="{5FFDB030-0993-4455-AC1D-F67ED0CDE823}" sibTransId="{BC59632F-1959-442A-AE34-80DCFC489C84}"/>
    <dgm:cxn modelId="{AC514DF8-AC35-44E3-B7A1-6D211A26EB44}" type="presOf" srcId="{594967F9-3E46-49C0-A493-84A9F65CA004}" destId="{0DA82CD3-6306-4635-B41E-AB9D15912325}" srcOrd="0" destOrd="1" presId="urn:microsoft.com/office/officeart/2005/8/layout/hList1"/>
    <dgm:cxn modelId="{660AEF72-F3A9-43F2-9D85-142D83A76AB3}" type="presOf" srcId="{2DAA8029-1F19-4705-85DE-01E0CD38DBED}" destId="{C1DD58D8-4881-4D1F-9E66-010472B9FA4B}" srcOrd="0" destOrd="0" presId="urn:microsoft.com/office/officeart/2005/8/layout/hList1"/>
    <dgm:cxn modelId="{64270D86-03DC-4FF6-B167-6AF899D6C575}" srcId="{AD2E3CE5-9602-4B7A-860C-BB01EB8317DE}" destId="{FA0CC68F-FD6D-424B-87AE-9A6B75FF6496}" srcOrd="1" destOrd="0" parTransId="{22255A0E-9950-481F-A627-7CED3B7F2DC5}" sibTransId="{2A98854D-E771-48F5-83A9-472935FFA64C}"/>
    <dgm:cxn modelId="{8FD12DE4-1100-483A-9778-09BA8E94FDAF}" srcId="{D85572E3-D0F3-4279-B5E1-2B344F07985D}" destId="{770C2868-13EC-41C3-8BC1-D875916B9D44}" srcOrd="0" destOrd="0" parTransId="{FEDDAF8F-E02A-4D5E-A393-8B9EBCD4ECD9}" sibTransId="{0E0D6DC5-6529-45A6-81E1-4F58909EC0A4}"/>
    <dgm:cxn modelId="{9AB367A8-9C05-4646-8BBF-89AA841B4F45}" type="presOf" srcId="{D85572E3-D0F3-4279-B5E1-2B344F07985D}" destId="{F02AFA8B-6C3D-479D-AC2B-23DB198B8CCA}" srcOrd="0" destOrd="0" presId="urn:microsoft.com/office/officeart/2005/8/layout/hList1"/>
    <dgm:cxn modelId="{EB3D632E-93AD-415E-A9E2-378857398A9F}" srcId="{4ED3DC44-93AC-433C-9784-1F98718A55BA}" destId="{4595783C-A8E7-4698-A8E1-4FBF31CA43A1}" srcOrd="0" destOrd="0" parTransId="{8DE8EA97-0FEC-4EDF-BA20-9B63EEEBAAB4}" sibTransId="{9B8E269D-30F2-4BB3-ABFA-40BC1FE710DB}"/>
    <dgm:cxn modelId="{5B52B19A-5FA7-4C62-8838-041EBD613A27}" type="presOf" srcId="{52F28E75-7CE7-4521-891A-B185D946FEA3}" destId="{A2233A6F-B831-4A65-A9DF-800FE9AF0EBD}" srcOrd="0" destOrd="0" presId="urn:microsoft.com/office/officeart/2005/8/layout/hList1"/>
    <dgm:cxn modelId="{632BD9DB-2C73-47CB-AFFD-1743982C5FBE}" type="presOf" srcId="{4595783C-A8E7-4698-A8E1-4FBF31CA43A1}" destId="{850B1E9E-9110-48BD-9214-C88F257BD47B}" srcOrd="0" destOrd="0" presId="urn:microsoft.com/office/officeart/2005/8/layout/hList1"/>
    <dgm:cxn modelId="{CCF92839-8CD8-4291-9A9D-BF85E9573C54}" type="presOf" srcId="{AD2E3CE5-9602-4B7A-860C-BB01EB8317DE}" destId="{0F858FFD-4D01-4EF8-A7A6-AD1F96976637}" srcOrd="0" destOrd="0" presId="urn:microsoft.com/office/officeart/2005/8/layout/hList1"/>
    <dgm:cxn modelId="{64A82D57-CB65-48EF-A607-EFC035D2A84D}" type="presOf" srcId="{1C0CCCE7-F468-4563-A0FE-A12152FAE734}" destId="{35D236FD-56C3-4C09-B59C-741B37376687}" srcOrd="0" destOrd="0" presId="urn:microsoft.com/office/officeart/2005/8/layout/hList1"/>
    <dgm:cxn modelId="{D60D5714-741F-4A48-BD1C-1304CD4F1E97}" srcId="{AD2E3CE5-9602-4B7A-860C-BB01EB8317DE}" destId="{02891C67-75AD-4688-896B-C2867D648AE6}" srcOrd="0" destOrd="0" parTransId="{D62F6F97-DE50-4F95-B0B9-C86D507E5EA9}" sibTransId="{D7983EE2-4003-4389-8506-CD2D705600CE}"/>
    <dgm:cxn modelId="{0DFA48B6-9BD4-4D47-9532-80C863B66DD5}" type="presOf" srcId="{8807537B-68D0-4334-B004-F3552674FF4C}" destId="{C1DD58D8-4881-4D1F-9E66-010472B9FA4B}" srcOrd="0" destOrd="1" presId="urn:microsoft.com/office/officeart/2005/8/layout/hList1"/>
    <dgm:cxn modelId="{A176341A-C1D7-4F22-B10A-339396BD52E2}" srcId="{4ED3DC44-93AC-433C-9784-1F98718A55BA}" destId="{D85572E3-D0F3-4279-B5E1-2B344F07985D}" srcOrd="3" destOrd="0" parTransId="{4EBE6E4F-42FB-4EE7-8196-22A0D94C4086}" sibTransId="{593DC5B5-0576-4F38-B2ED-5D77199108F0}"/>
    <dgm:cxn modelId="{D1472B2A-EDD2-4AF5-9202-B382071F2786}" type="presOf" srcId="{02891C67-75AD-4688-896B-C2867D648AE6}" destId="{B7D07AFA-84C0-4195-AE0B-F910863A7BBC}" srcOrd="0" destOrd="0" presId="urn:microsoft.com/office/officeart/2005/8/layout/hList1"/>
    <dgm:cxn modelId="{18C26021-6CE5-4646-A847-A519BA323B42}" srcId="{4595783C-A8E7-4698-A8E1-4FBF31CA43A1}" destId="{52F28E75-7CE7-4521-891A-B185D946FEA3}" srcOrd="0" destOrd="0" parTransId="{E7711F7E-381F-4F90-9D1D-3245ED17590A}" sibTransId="{E3827351-4A29-4FB3-85F5-593C25A830D5}"/>
    <dgm:cxn modelId="{E564B6D0-F610-4BDE-A71C-E38AFEA93F9B}" type="presOf" srcId="{F88595FA-1B90-41D8-BFBF-DFDF62EDEE04}" destId="{A2233A6F-B831-4A65-A9DF-800FE9AF0EBD}" srcOrd="0" destOrd="1" presId="urn:microsoft.com/office/officeart/2005/8/layout/hList1"/>
    <dgm:cxn modelId="{D4541F8D-8CCC-48B8-8266-BB0C7C8500D2}" type="presOf" srcId="{C74B6262-1087-4E59-8630-366088D753F1}" destId="{E9FE6402-72C6-441A-B015-4EABCC0730A8}" srcOrd="0" destOrd="0" presId="urn:microsoft.com/office/officeart/2005/8/layout/hList1"/>
    <dgm:cxn modelId="{993136C3-DCAA-4760-A967-F4D2B22898CC}" type="presOf" srcId="{02878931-FAC0-4C11-B5D8-0D060BE33D57}" destId="{35D236FD-56C3-4C09-B59C-741B37376687}" srcOrd="0" destOrd="1" presId="urn:microsoft.com/office/officeart/2005/8/layout/hList1"/>
    <dgm:cxn modelId="{F5FEFB79-2DBA-482B-8A99-0A7A18F6F738}" srcId="{C74B6262-1087-4E59-8630-366088D753F1}" destId="{02878931-FAC0-4C11-B5D8-0D060BE33D57}" srcOrd="1" destOrd="0" parTransId="{61C9111F-3A68-42D2-85FD-DE4DE16164D1}" sibTransId="{81D705CE-0C46-4FD2-AFDC-E26842798DF0}"/>
    <dgm:cxn modelId="{6DDF7FA1-A3B9-4EB6-B905-8F8110A568A4}" type="presOf" srcId="{4ED3DC44-93AC-433C-9784-1F98718A55BA}" destId="{A555E51C-FCC2-4131-9610-C1C2EBBEE1E0}" srcOrd="0" destOrd="0" presId="urn:microsoft.com/office/officeart/2005/8/layout/hList1"/>
    <dgm:cxn modelId="{339DAB81-33FD-436B-8C99-3F675242C175}" srcId="{6EF6E8A6-E7C0-4608-96E1-93CE870CF364}" destId="{2DAA8029-1F19-4705-85DE-01E0CD38DBED}" srcOrd="0" destOrd="0" parTransId="{534B893A-C210-42E2-B47A-EF977251173E}" sibTransId="{8B6E5990-D65F-437A-A00C-9CD043E7FD28}"/>
    <dgm:cxn modelId="{CC63DD48-8175-4CC2-A687-686C976E33C2}" srcId="{6EF6E8A6-E7C0-4608-96E1-93CE870CF364}" destId="{8807537B-68D0-4334-B004-F3552674FF4C}" srcOrd="1" destOrd="0" parTransId="{3AF4C118-8DED-48ED-B735-F70AB0D88A68}" sibTransId="{DA50689C-36D9-4F2A-9840-952205A4594A}"/>
    <dgm:cxn modelId="{04AD0098-C5DA-48FB-BB34-9BC87C0F7490}" srcId="{4ED3DC44-93AC-433C-9784-1F98718A55BA}" destId="{C74B6262-1087-4E59-8630-366088D753F1}" srcOrd="2" destOrd="0" parTransId="{ABDC9C03-409C-4E0C-A92C-BB1BE3B680FC}" sibTransId="{E4E87779-4265-4C5E-8B64-37DE5DEE3EC3}"/>
    <dgm:cxn modelId="{003DD627-D51E-46FE-AE91-4EB2303F01BC}" srcId="{4ED3DC44-93AC-433C-9784-1F98718A55BA}" destId="{AD2E3CE5-9602-4B7A-860C-BB01EB8317DE}" srcOrd="4" destOrd="0" parTransId="{9F43F798-858F-472C-9B7E-00A7F2A96925}" sibTransId="{2A6DB6BA-5E2C-4DB8-B970-4132C80ADBC9}"/>
    <dgm:cxn modelId="{87BCDBCE-55D4-48AE-B097-F5F5B6487A81}" type="presOf" srcId="{FA0CC68F-FD6D-424B-87AE-9A6B75FF6496}" destId="{B7D07AFA-84C0-4195-AE0B-F910863A7BBC}" srcOrd="0" destOrd="1" presId="urn:microsoft.com/office/officeart/2005/8/layout/hList1"/>
    <dgm:cxn modelId="{0557B3C3-F576-4E15-82D6-8402E194C648}" srcId="{4ED3DC44-93AC-433C-9784-1F98718A55BA}" destId="{6EF6E8A6-E7C0-4608-96E1-93CE870CF364}" srcOrd="1" destOrd="0" parTransId="{3118EC3B-49F2-4452-874D-46084025A044}" sibTransId="{DA76BD2A-0DD0-47A0-ABBD-519430472D4C}"/>
    <dgm:cxn modelId="{A12080FB-3A1A-48BC-8547-D290D511B0A9}" type="presOf" srcId="{770C2868-13EC-41C3-8BC1-D875916B9D44}" destId="{0DA82CD3-6306-4635-B41E-AB9D15912325}" srcOrd="0" destOrd="0" presId="urn:microsoft.com/office/officeart/2005/8/layout/hList1"/>
    <dgm:cxn modelId="{9A08574F-1728-411E-AD9E-ED14A2BE1ED3}" type="presOf" srcId="{6EF6E8A6-E7C0-4608-96E1-93CE870CF364}" destId="{BA5B1D78-694C-432F-B2EE-95FF150D50B3}" srcOrd="0" destOrd="0" presId="urn:microsoft.com/office/officeart/2005/8/layout/hList1"/>
    <dgm:cxn modelId="{E0A41B78-3E2E-49C6-B3EE-2F73EBB17C87}" srcId="{4595783C-A8E7-4698-A8E1-4FBF31CA43A1}" destId="{F88595FA-1B90-41D8-BFBF-DFDF62EDEE04}" srcOrd="1" destOrd="0" parTransId="{7E11EB4C-1D6E-46E1-9938-A7A89E3115DA}" sibTransId="{89529861-AC37-4927-BD8C-E4D329A8886C}"/>
    <dgm:cxn modelId="{2C2A1AFA-3AF7-4C7E-9EC6-293C0564F273}" srcId="{C74B6262-1087-4E59-8630-366088D753F1}" destId="{1C0CCCE7-F468-4563-A0FE-A12152FAE734}" srcOrd="0" destOrd="0" parTransId="{A06BDE50-1192-489C-9018-800EAADABABF}" sibTransId="{38F140EE-DBB8-4013-9AFE-8D18086141BB}"/>
    <dgm:cxn modelId="{BB732FD3-9407-4595-8F3A-B8BA93548F5F}" type="presParOf" srcId="{A555E51C-FCC2-4131-9610-C1C2EBBEE1E0}" destId="{05E0F470-6EFE-46E6-B860-5A3834E7AC57}" srcOrd="0" destOrd="0" presId="urn:microsoft.com/office/officeart/2005/8/layout/hList1"/>
    <dgm:cxn modelId="{5CFED76C-8E1C-457B-95E7-75AB71916FF5}" type="presParOf" srcId="{05E0F470-6EFE-46E6-B860-5A3834E7AC57}" destId="{850B1E9E-9110-48BD-9214-C88F257BD47B}" srcOrd="0" destOrd="0" presId="urn:microsoft.com/office/officeart/2005/8/layout/hList1"/>
    <dgm:cxn modelId="{641DAB25-8EC6-4507-949A-9089F79959E2}" type="presParOf" srcId="{05E0F470-6EFE-46E6-B860-5A3834E7AC57}" destId="{A2233A6F-B831-4A65-A9DF-800FE9AF0EBD}" srcOrd="1" destOrd="0" presId="urn:microsoft.com/office/officeart/2005/8/layout/hList1"/>
    <dgm:cxn modelId="{29DD2623-40C9-4E88-817C-8733A4548AAF}" type="presParOf" srcId="{A555E51C-FCC2-4131-9610-C1C2EBBEE1E0}" destId="{85D2EE64-BED2-4E0F-92AC-567A4E30A51B}" srcOrd="1" destOrd="0" presId="urn:microsoft.com/office/officeart/2005/8/layout/hList1"/>
    <dgm:cxn modelId="{F84F181B-34E8-4EC2-859F-3729AE467162}" type="presParOf" srcId="{A555E51C-FCC2-4131-9610-C1C2EBBEE1E0}" destId="{C4C1A40C-87CB-457D-9BD3-0379500BE171}" srcOrd="2" destOrd="0" presId="urn:microsoft.com/office/officeart/2005/8/layout/hList1"/>
    <dgm:cxn modelId="{1848E45E-63A7-4DC9-9C53-9B76EC113E32}" type="presParOf" srcId="{C4C1A40C-87CB-457D-9BD3-0379500BE171}" destId="{BA5B1D78-694C-432F-B2EE-95FF150D50B3}" srcOrd="0" destOrd="0" presId="urn:microsoft.com/office/officeart/2005/8/layout/hList1"/>
    <dgm:cxn modelId="{502A4FA6-94DE-4F99-A6CE-2E8FBAD48C2B}" type="presParOf" srcId="{C4C1A40C-87CB-457D-9BD3-0379500BE171}" destId="{C1DD58D8-4881-4D1F-9E66-010472B9FA4B}" srcOrd="1" destOrd="0" presId="urn:microsoft.com/office/officeart/2005/8/layout/hList1"/>
    <dgm:cxn modelId="{29A5998B-82CC-4FFF-B8F2-14546664A453}" type="presParOf" srcId="{A555E51C-FCC2-4131-9610-C1C2EBBEE1E0}" destId="{B51A8711-C794-4F54-8525-FD3D2A72BC34}" srcOrd="3" destOrd="0" presId="urn:microsoft.com/office/officeart/2005/8/layout/hList1"/>
    <dgm:cxn modelId="{F395B423-C992-4B88-BD82-7E44A2922DF8}" type="presParOf" srcId="{A555E51C-FCC2-4131-9610-C1C2EBBEE1E0}" destId="{D0181D50-E38C-45B7-93BA-20E0D870D96D}" srcOrd="4" destOrd="0" presId="urn:microsoft.com/office/officeart/2005/8/layout/hList1"/>
    <dgm:cxn modelId="{BEBFB972-13D2-49A0-95A2-D2E2462C6CC3}" type="presParOf" srcId="{D0181D50-E38C-45B7-93BA-20E0D870D96D}" destId="{E9FE6402-72C6-441A-B015-4EABCC0730A8}" srcOrd="0" destOrd="0" presId="urn:microsoft.com/office/officeart/2005/8/layout/hList1"/>
    <dgm:cxn modelId="{8436BD0D-355A-4610-B6D7-C10298D25115}" type="presParOf" srcId="{D0181D50-E38C-45B7-93BA-20E0D870D96D}" destId="{35D236FD-56C3-4C09-B59C-741B37376687}" srcOrd="1" destOrd="0" presId="urn:microsoft.com/office/officeart/2005/8/layout/hList1"/>
    <dgm:cxn modelId="{8C4BA80D-C2AE-4F8C-B50E-9AE87DADEB06}" type="presParOf" srcId="{A555E51C-FCC2-4131-9610-C1C2EBBEE1E0}" destId="{59D4D6B5-FE5C-4A19-AFB2-8D218EF9B23B}" srcOrd="5" destOrd="0" presId="urn:microsoft.com/office/officeart/2005/8/layout/hList1"/>
    <dgm:cxn modelId="{710F982B-9562-43FA-8F67-CE6DAF4E6E9A}" type="presParOf" srcId="{A555E51C-FCC2-4131-9610-C1C2EBBEE1E0}" destId="{F4A05DD6-D74A-44C4-8E23-8436A4EEB2F6}" srcOrd="6" destOrd="0" presId="urn:microsoft.com/office/officeart/2005/8/layout/hList1"/>
    <dgm:cxn modelId="{A7952C4A-52E8-43C0-BAA5-31A67D5E876D}" type="presParOf" srcId="{F4A05DD6-D74A-44C4-8E23-8436A4EEB2F6}" destId="{F02AFA8B-6C3D-479D-AC2B-23DB198B8CCA}" srcOrd="0" destOrd="0" presId="urn:microsoft.com/office/officeart/2005/8/layout/hList1"/>
    <dgm:cxn modelId="{D4101B71-666C-40C7-8D28-4700AC4B1E77}" type="presParOf" srcId="{F4A05DD6-D74A-44C4-8E23-8436A4EEB2F6}" destId="{0DA82CD3-6306-4635-B41E-AB9D15912325}" srcOrd="1" destOrd="0" presId="urn:microsoft.com/office/officeart/2005/8/layout/hList1"/>
    <dgm:cxn modelId="{311D27E2-F359-408F-8A89-E9085222F549}" type="presParOf" srcId="{A555E51C-FCC2-4131-9610-C1C2EBBEE1E0}" destId="{5A64113F-CBEB-4AAD-9B8B-501D613D16E0}" srcOrd="7" destOrd="0" presId="urn:microsoft.com/office/officeart/2005/8/layout/hList1"/>
    <dgm:cxn modelId="{97C3EDDB-B11D-4C0B-BB5E-BCD27E06BAC6}" type="presParOf" srcId="{A555E51C-FCC2-4131-9610-C1C2EBBEE1E0}" destId="{1783C612-AF7E-44CA-88C1-651D4A785C2E}" srcOrd="8" destOrd="0" presId="urn:microsoft.com/office/officeart/2005/8/layout/hList1"/>
    <dgm:cxn modelId="{6E465E88-8178-45DE-94EA-B477F63069C5}" type="presParOf" srcId="{1783C612-AF7E-44CA-88C1-651D4A785C2E}" destId="{0F858FFD-4D01-4EF8-A7A6-AD1F96976637}" srcOrd="0" destOrd="0" presId="urn:microsoft.com/office/officeart/2005/8/layout/hList1"/>
    <dgm:cxn modelId="{6E61BD9C-433E-476A-9C74-CD9520267470}" type="presParOf" srcId="{1783C612-AF7E-44CA-88C1-651D4A785C2E}" destId="{B7D07AFA-84C0-4195-AE0B-F910863A7BB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ED3DC44-93AC-433C-9784-1F98718A55BA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4595783C-A8E7-4698-A8E1-4FBF31CA43A1}">
      <dgm:prSet phldrT="[Texto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pt-BR" dirty="0" smtClean="0"/>
            <a:t>Terra</a:t>
          </a:r>
          <a:endParaRPr lang="pt-BR" dirty="0"/>
        </a:p>
      </dgm:t>
    </dgm:pt>
    <dgm:pt modelId="{8DE8EA97-0FEC-4EDF-BA20-9B63EEEBAAB4}" type="parTrans" cxnId="{EB3D632E-93AD-415E-A9E2-378857398A9F}">
      <dgm:prSet/>
      <dgm:spPr/>
      <dgm:t>
        <a:bodyPr/>
        <a:lstStyle/>
        <a:p>
          <a:endParaRPr lang="pt-BR"/>
        </a:p>
      </dgm:t>
    </dgm:pt>
    <dgm:pt modelId="{9B8E269D-30F2-4BB3-ABFA-40BC1FE710DB}" type="sibTrans" cxnId="{EB3D632E-93AD-415E-A9E2-378857398A9F}">
      <dgm:prSet/>
      <dgm:spPr/>
      <dgm:t>
        <a:bodyPr/>
        <a:lstStyle/>
        <a:p>
          <a:endParaRPr lang="pt-BR"/>
        </a:p>
      </dgm:t>
    </dgm:pt>
    <dgm:pt modelId="{52F28E75-7CE7-4521-891A-B185D946FEA3}">
      <dgm:prSet phldrT="[Texto]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pt-BR" dirty="0" smtClean="0"/>
            <a:t>Aluguel</a:t>
          </a:r>
          <a:endParaRPr lang="pt-BR" dirty="0"/>
        </a:p>
      </dgm:t>
    </dgm:pt>
    <dgm:pt modelId="{E7711F7E-381F-4F90-9D1D-3245ED17590A}" type="parTrans" cxnId="{18C26021-6CE5-4646-A847-A519BA323B42}">
      <dgm:prSet/>
      <dgm:spPr/>
      <dgm:t>
        <a:bodyPr/>
        <a:lstStyle/>
        <a:p>
          <a:endParaRPr lang="pt-BR"/>
        </a:p>
      </dgm:t>
    </dgm:pt>
    <dgm:pt modelId="{E3827351-4A29-4FB3-85F5-593C25A830D5}" type="sibTrans" cxnId="{18C26021-6CE5-4646-A847-A519BA323B42}">
      <dgm:prSet/>
      <dgm:spPr/>
      <dgm:t>
        <a:bodyPr/>
        <a:lstStyle/>
        <a:p>
          <a:endParaRPr lang="pt-BR"/>
        </a:p>
      </dgm:t>
    </dgm:pt>
    <dgm:pt modelId="{6EF6E8A6-E7C0-4608-96E1-93CE870CF364}">
      <dgm:prSet phldrT="[Texto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pt-BR" dirty="0" smtClean="0"/>
            <a:t>Capital</a:t>
          </a:r>
          <a:endParaRPr lang="pt-BR" dirty="0"/>
        </a:p>
      </dgm:t>
    </dgm:pt>
    <dgm:pt modelId="{3118EC3B-49F2-4452-874D-46084025A044}" type="parTrans" cxnId="{0557B3C3-F576-4E15-82D6-8402E194C648}">
      <dgm:prSet/>
      <dgm:spPr/>
      <dgm:t>
        <a:bodyPr/>
        <a:lstStyle/>
        <a:p>
          <a:endParaRPr lang="pt-BR"/>
        </a:p>
      </dgm:t>
    </dgm:pt>
    <dgm:pt modelId="{DA76BD2A-0DD0-47A0-ABBD-519430472D4C}" type="sibTrans" cxnId="{0557B3C3-F576-4E15-82D6-8402E194C648}">
      <dgm:prSet/>
      <dgm:spPr/>
      <dgm:t>
        <a:bodyPr/>
        <a:lstStyle/>
        <a:p>
          <a:endParaRPr lang="pt-BR"/>
        </a:p>
      </dgm:t>
    </dgm:pt>
    <dgm:pt modelId="{2DAA8029-1F19-4705-85DE-01E0CD38DBED}">
      <dgm:prSet phldrT="[Texto]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pt-BR" dirty="0" smtClean="0"/>
            <a:t>Juros ou dividendo</a:t>
          </a:r>
          <a:endParaRPr lang="pt-BR" dirty="0"/>
        </a:p>
      </dgm:t>
    </dgm:pt>
    <dgm:pt modelId="{534B893A-C210-42E2-B47A-EF977251173E}" type="parTrans" cxnId="{339DAB81-33FD-436B-8C99-3F675242C175}">
      <dgm:prSet/>
      <dgm:spPr/>
      <dgm:t>
        <a:bodyPr/>
        <a:lstStyle/>
        <a:p>
          <a:endParaRPr lang="pt-BR"/>
        </a:p>
      </dgm:t>
    </dgm:pt>
    <dgm:pt modelId="{8B6E5990-D65F-437A-A00C-9CD043E7FD28}" type="sibTrans" cxnId="{339DAB81-33FD-436B-8C99-3F675242C175}">
      <dgm:prSet/>
      <dgm:spPr/>
      <dgm:t>
        <a:bodyPr/>
        <a:lstStyle/>
        <a:p>
          <a:endParaRPr lang="pt-BR"/>
        </a:p>
      </dgm:t>
    </dgm:pt>
    <dgm:pt modelId="{C74B6262-1087-4E59-8630-366088D753F1}">
      <dgm:prSet phldrT="[Texto]"/>
      <dgm:spPr/>
      <dgm:t>
        <a:bodyPr/>
        <a:lstStyle/>
        <a:p>
          <a:r>
            <a:rPr lang="pt-BR" dirty="0" smtClean="0"/>
            <a:t>Trabalho</a:t>
          </a:r>
          <a:endParaRPr lang="pt-BR" dirty="0"/>
        </a:p>
      </dgm:t>
    </dgm:pt>
    <dgm:pt modelId="{ABDC9C03-409C-4E0C-A92C-BB1BE3B680FC}" type="parTrans" cxnId="{04AD0098-C5DA-48FB-BB34-9BC87C0F7490}">
      <dgm:prSet/>
      <dgm:spPr/>
      <dgm:t>
        <a:bodyPr/>
        <a:lstStyle/>
        <a:p>
          <a:endParaRPr lang="pt-BR"/>
        </a:p>
      </dgm:t>
    </dgm:pt>
    <dgm:pt modelId="{E4E87779-4265-4C5E-8B64-37DE5DEE3EC3}" type="sibTrans" cxnId="{04AD0098-C5DA-48FB-BB34-9BC87C0F7490}">
      <dgm:prSet/>
      <dgm:spPr/>
      <dgm:t>
        <a:bodyPr/>
        <a:lstStyle/>
        <a:p>
          <a:endParaRPr lang="pt-BR"/>
        </a:p>
      </dgm:t>
    </dgm:pt>
    <dgm:pt modelId="{1C0CCCE7-F468-4563-A0FE-A12152FAE734}">
      <dgm:prSet phldrT="[Texto]"/>
      <dgm:spPr/>
      <dgm:t>
        <a:bodyPr/>
        <a:lstStyle/>
        <a:p>
          <a:r>
            <a:rPr lang="pt-BR" dirty="0" smtClean="0"/>
            <a:t>Salário</a:t>
          </a:r>
          <a:endParaRPr lang="pt-BR" dirty="0"/>
        </a:p>
      </dgm:t>
    </dgm:pt>
    <dgm:pt modelId="{A06BDE50-1192-489C-9018-800EAADABABF}" type="parTrans" cxnId="{2C2A1AFA-3AF7-4C7E-9EC6-293C0564F273}">
      <dgm:prSet/>
      <dgm:spPr/>
      <dgm:t>
        <a:bodyPr/>
        <a:lstStyle/>
        <a:p>
          <a:endParaRPr lang="pt-BR"/>
        </a:p>
      </dgm:t>
    </dgm:pt>
    <dgm:pt modelId="{38F140EE-DBB8-4013-9AFE-8D18086141BB}" type="sibTrans" cxnId="{2C2A1AFA-3AF7-4C7E-9EC6-293C0564F273}">
      <dgm:prSet/>
      <dgm:spPr/>
      <dgm:t>
        <a:bodyPr/>
        <a:lstStyle/>
        <a:p>
          <a:endParaRPr lang="pt-BR"/>
        </a:p>
      </dgm:t>
    </dgm:pt>
    <dgm:pt modelId="{D85572E3-D0F3-4279-B5E1-2B344F07985D}">
      <dgm:prSet phldrT="[Texto]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pt-BR" dirty="0" smtClean="0"/>
            <a:t>Tecnologia</a:t>
          </a:r>
          <a:endParaRPr lang="pt-BR" dirty="0"/>
        </a:p>
      </dgm:t>
    </dgm:pt>
    <dgm:pt modelId="{4EBE6E4F-42FB-4EE7-8196-22A0D94C4086}" type="parTrans" cxnId="{A176341A-C1D7-4F22-B10A-339396BD52E2}">
      <dgm:prSet/>
      <dgm:spPr/>
      <dgm:t>
        <a:bodyPr/>
        <a:lstStyle/>
        <a:p>
          <a:endParaRPr lang="pt-BR"/>
        </a:p>
      </dgm:t>
    </dgm:pt>
    <dgm:pt modelId="{593DC5B5-0576-4F38-B2ED-5D77199108F0}" type="sibTrans" cxnId="{A176341A-C1D7-4F22-B10A-339396BD52E2}">
      <dgm:prSet/>
      <dgm:spPr/>
      <dgm:t>
        <a:bodyPr/>
        <a:lstStyle/>
        <a:p>
          <a:endParaRPr lang="pt-BR"/>
        </a:p>
      </dgm:t>
    </dgm:pt>
    <dgm:pt modelId="{AD2E3CE5-9602-4B7A-860C-BB01EB8317DE}">
      <dgm:prSet phldrT="[Texto]"/>
      <dgm:spPr>
        <a:solidFill>
          <a:srgbClr val="C00000"/>
        </a:solidFill>
      </dgm:spPr>
      <dgm:t>
        <a:bodyPr/>
        <a:lstStyle/>
        <a:p>
          <a:r>
            <a:rPr lang="pt-BR" dirty="0" smtClean="0"/>
            <a:t>Capacidade Empresarial</a:t>
          </a:r>
          <a:endParaRPr lang="pt-BR" dirty="0"/>
        </a:p>
      </dgm:t>
    </dgm:pt>
    <dgm:pt modelId="{9F43F798-858F-472C-9B7E-00A7F2A96925}" type="parTrans" cxnId="{003DD627-D51E-46FE-AE91-4EB2303F01BC}">
      <dgm:prSet/>
      <dgm:spPr/>
      <dgm:t>
        <a:bodyPr/>
        <a:lstStyle/>
        <a:p>
          <a:endParaRPr lang="pt-BR"/>
        </a:p>
      </dgm:t>
    </dgm:pt>
    <dgm:pt modelId="{2A6DB6BA-5E2C-4DB8-B970-4132C80ADBC9}" type="sibTrans" cxnId="{003DD627-D51E-46FE-AE91-4EB2303F01BC}">
      <dgm:prSet/>
      <dgm:spPr/>
      <dgm:t>
        <a:bodyPr/>
        <a:lstStyle/>
        <a:p>
          <a:endParaRPr lang="pt-BR"/>
        </a:p>
      </dgm:t>
    </dgm:pt>
    <dgm:pt modelId="{770C2868-13EC-41C3-8BC1-D875916B9D44}">
      <dgm:prSet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pt-BR" dirty="0" smtClean="0"/>
            <a:t>Royalties</a:t>
          </a:r>
          <a:endParaRPr lang="pt-BR" dirty="0"/>
        </a:p>
      </dgm:t>
    </dgm:pt>
    <dgm:pt modelId="{FEDDAF8F-E02A-4D5E-A393-8B9EBCD4ECD9}" type="parTrans" cxnId="{8FD12DE4-1100-483A-9778-09BA8E94FDAF}">
      <dgm:prSet/>
      <dgm:spPr/>
      <dgm:t>
        <a:bodyPr/>
        <a:lstStyle/>
        <a:p>
          <a:endParaRPr lang="pt-BR"/>
        </a:p>
      </dgm:t>
    </dgm:pt>
    <dgm:pt modelId="{0E0D6DC5-6529-45A6-81E1-4F58909EC0A4}" type="sibTrans" cxnId="{8FD12DE4-1100-483A-9778-09BA8E94FDAF}">
      <dgm:prSet/>
      <dgm:spPr/>
      <dgm:t>
        <a:bodyPr/>
        <a:lstStyle/>
        <a:p>
          <a:endParaRPr lang="pt-BR"/>
        </a:p>
      </dgm:t>
    </dgm:pt>
    <dgm:pt modelId="{02891C67-75AD-4688-896B-C2867D648AE6}">
      <dgm:prSet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pt-BR" dirty="0" smtClean="0"/>
            <a:t>Lucro</a:t>
          </a:r>
          <a:endParaRPr lang="pt-BR" dirty="0"/>
        </a:p>
      </dgm:t>
    </dgm:pt>
    <dgm:pt modelId="{D62F6F97-DE50-4F95-B0B9-C86D507E5EA9}" type="parTrans" cxnId="{D60D5714-741F-4A48-BD1C-1304CD4F1E97}">
      <dgm:prSet/>
      <dgm:spPr/>
      <dgm:t>
        <a:bodyPr/>
        <a:lstStyle/>
        <a:p>
          <a:endParaRPr lang="pt-BR"/>
        </a:p>
      </dgm:t>
    </dgm:pt>
    <dgm:pt modelId="{D7983EE2-4003-4389-8506-CD2D705600CE}" type="sibTrans" cxnId="{D60D5714-741F-4A48-BD1C-1304CD4F1E97}">
      <dgm:prSet/>
      <dgm:spPr/>
      <dgm:t>
        <a:bodyPr/>
        <a:lstStyle/>
        <a:p>
          <a:endParaRPr lang="pt-BR"/>
        </a:p>
      </dgm:t>
    </dgm:pt>
    <dgm:pt modelId="{A555E51C-FCC2-4131-9610-C1C2EBBEE1E0}" type="pres">
      <dgm:prSet presAssocID="{4ED3DC44-93AC-433C-9784-1F98718A55B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05E0F470-6EFE-46E6-B860-5A3834E7AC57}" type="pres">
      <dgm:prSet presAssocID="{4595783C-A8E7-4698-A8E1-4FBF31CA43A1}" presName="composite" presStyleCnt="0"/>
      <dgm:spPr/>
    </dgm:pt>
    <dgm:pt modelId="{850B1E9E-9110-48BD-9214-C88F257BD47B}" type="pres">
      <dgm:prSet presAssocID="{4595783C-A8E7-4698-A8E1-4FBF31CA43A1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2233A6F-B831-4A65-A9DF-800FE9AF0EBD}" type="pres">
      <dgm:prSet presAssocID="{4595783C-A8E7-4698-A8E1-4FBF31CA43A1}" presName="desTx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5D2EE64-BED2-4E0F-92AC-567A4E30A51B}" type="pres">
      <dgm:prSet presAssocID="{9B8E269D-30F2-4BB3-ABFA-40BC1FE710DB}" presName="space" presStyleCnt="0"/>
      <dgm:spPr/>
    </dgm:pt>
    <dgm:pt modelId="{C4C1A40C-87CB-457D-9BD3-0379500BE171}" type="pres">
      <dgm:prSet presAssocID="{6EF6E8A6-E7C0-4608-96E1-93CE870CF364}" presName="composite" presStyleCnt="0"/>
      <dgm:spPr/>
    </dgm:pt>
    <dgm:pt modelId="{BA5B1D78-694C-432F-B2EE-95FF150D50B3}" type="pres">
      <dgm:prSet presAssocID="{6EF6E8A6-E7C0-4608-96E1-93CE870CF364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1DD58D8-4881-4D1F-9E66-010472B9FA4B}" type="pres">
      <dgm:prSet presAssocID="{6EF6E8A6-E7C0-4608-96E1-93CE870CF364}" presName="desTx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51A8711-C794-4F54-8525-FD3D2A72BC34}" type="pres">
      <dgm:prSet presAssocID="{DA76BD2A-0DD0-47A0-ABBD-519430472D4C}" presName="space" presStyleCnt="0"/>
      <dgm:spPr/>
    </dgm:pt>
    <dgm:pt modelId="{D0181D50-E38C-45B7-93BA-20E0D870D96D}" type="pres">
      <dgm:prSet presAssocID="{C74B6262-1087-4E59-8630-366088D753F1}" presName="composite" presStyleCnt="0"/>
      <dgm:spPr/>
    </dgm:pt>
    <dgm:pt modelId="{E9FE6402-72C6-441A-B015-4EABCC0730A8}" type="pres">
      <dgm:prSet presAssocID="{C74B6262-1087-4E59-8630-366088D753F1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5D236FD-56C3-4C09-B59C-741B37376687}" type="pres">
      <dgm:prSet presAssocID="{C74B6262-1087-4E59-8630-366088D753F1}" presName="desTx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9D4D6B5-FE5C-4A19-AFB2-8D218EF9B23B}" type="pres">
      <dgm:prSet presAssocID="{E4E87779-4265-4C5E-8B64-37DE5DEE3EC3}" presName="space" presStyleCnt="0"/>
      <dgm:spPr/>
    </dgm:pt>
    <dgm:pt modelId="{F4A05DD6-D74A-44C4-8E23-8436A4EEB2F6}" type="pres">
      <dgm:prSet presAssocID="{D85572E3-D0F3-4279-B5E1-2B344F07985D}" presName="composite" presStyleCnt="0"/>
      <dgm:spPr/>
    </dgm:pt>
    <dgm:pt modelId="{F02AFA8B-6C3D-479D-AC2B-23DB198B8CCA}" type="pres">
      <dgm:prSet presAssocID="{D85572E3-D0F3-4279-B5E1-2B344F07985D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DA82CD3-6306-4635-B41E-AB9D15912325}" type="pres">
      <dgm:prSet presAssocID="{D85572E3-D0F3-4279-B5E1-2B344F07985D}" presName="desTx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A64113F-CBEB-4AAD-9B8B-501D613D16E0}" type="pres">
      <dgm:prSet presAssocID="{593DC5B5-0576-4F38-B2ED-5D77199108F0}" presName="space" presStyleCnt="0"/>
      <dgm:spPr/>
    </dgm:pt>
    <dgm:pt modelId="{1783C612-AF7E-44CA-88C1-651D4A785C2E}" type="pres">
      <dgm:prSet presAssocID="{AD2E3CE5-9602-4B7A-860C-BB01EB8317DE}" presName="composite" presStyleCnt="0"/>
      <dgm:spPr/>
    </dgm:pt>
    <dgm:pt modelId="{0F858FFD-4D01-4EF8-A7A6-AD1F96976637}" type="pres">
      <dgm:prSet presAssocID="{AD2E3CE5-9602-4B7A-860C-BB01EB8317DE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7D07AFA-84C0-4195-AE0B-F910863A7BBC}" type="pres">
      <dgm:prSet presAssocID="{AD2E3CE5-9602-4B7A-860C-BB01EB8317DE}" presName="desTx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B52B19A-5FA7-4C62-8838-041EBD613A27}" type="presOf" srcId="{52F28E75-7CE7-4521-891A-B185D946FEA3}" destId="{A2233A6F-B831-4A65-A9DF-800FE9AF0EBD}" srcOrd="0" destOrd="0" presId="urn:microsoft.com/office/officeart/2005/8/layout/hList1"/>
    <dgm:cxn modelId="{8FD12DE4-1100-483A-9778-09BA8E94FDAF}" srcId="{D85572E3-D0F3-4279-B5E1-2B344F07985D}" destId="{770C2868-13EC-41C3-8BC1-D875916B9D44}" srcOrd="0" destOrd="0" parTransId="{FEDDAF8F-E02A-4D5E-A393-8B9EBCD4ECD9}" sibTransId="{0E0D6DC5-6529-45A6-81E1-4F58909EC0A4}"/>
    <dgm:cxn modelId="{9AB367A8-9C05-4646-8BBF-89AA841B4F45}" type="presOf" srcId="{D85572E3-D0F3-4279-B5E1-2B344F07985D}" destId="{F02AFA8B-6C3D-479D-AC2B-23DB198B8CCA}" srcOrd="0" destOrd="0" presId="urn:microsoft.com/office/officeart/2005/8/layout/hList1"/>
    <dgm:cxn modelId="{339DAB81-33FD-436B-8C99-3F675242C175}" srcId="{6EF6E8A6-E7C0-4608-96E1-93CE870CF364}" destId="{2DAA8029-1F19-4705-85DE-01E0CD38DBED}" srcOrd="0" destOrd="0" parTransId="{534B893A-C210-42E2-B47A-EF977251173E}" sibTransId="{8B6E5990-D65F-437A-A00C-9CD043E7FD28}"/>
    <dgm:cxn modelId="{D4541F8D-8CCC-48B8-8266-BB0C7C8500D2}" type="presOf" srcId="{C74B6262-1087-4E59-8630-366088D753F1}" destId="{E9FE6402-72C6-441A-B015-4EABCC0730A8}" srcOrd="0" destOrd="0" presId="urn:microsoft.com/office/officeart/2005/8/layout/hList1"/>
    <dgm:cxn modelId="{A176341A-C1D7-4F22-B10A-339396BD52E2}" srcId="{4ED3DC44-93AC-433C-9784-1F98718A55BA}" destId="{D85572E3-D0F3-4279-B5E1-2B344F07985D}" srcOrd="3" destOrd="0" parTransId="{4EBE6E4F-42FB-4EE7-8196-22A0D94C4086}" sibTransId="{593DC5B5-0576-4F38-B2ED-5D77199108F0}"/>
    <dgm:cxn modelId="{6DDF7FA1-A3B9-4EB6-B905-8F8110A568A4}" type="presOf" srcId="{4ED3DC44-93AC-433C-9784-1F98718A55BA}" destId="{A555E51C-FCC2-4131-9610-C1C2EBBEE1E0}" srcOrd="0" destOrd="0" presId="urn:microsoft.com/office/officeart/2005/8/layout/hList1"/>
    <dgm:cxn modelId="{2C2A1AFA-3AF7-4C7E-9EC6-293C0564F273}" srcId="{C74B6262-1087-4E59-8630-366088D753F1}" destId="{1C0CCCE7-F468-4563-A0FE-A12152FAE734}" srcOrd="0" destOrd="0" parTransId="{A06BDE50-1192-489C-9018-800EAADABABF}" sibTransId="{38F140EE-DBB8-4013-9AFE-8D18086141BB}"/>
    <dgm:cxn modelId="{0557B3C3-F576-4E15-82D6-8402E194C648}" srcId="{4ED3DC44-93AC-433C-9784-1F98718A55BA}" destId="{6EF6E8A6-E7C0-4608-96E1-93CE870CF364}" srcOrd="1" destOrd="0" parTransId="{3118EC3B-49F2-4452-874D-46084025A044}" sibTransId="{DA76BD2A-0DD0-47A0-ABBD-519430472D4C}"/>
    <dgm:cxn modelId="{EB3D632E-93AD-415E-A9E2-378857398A9F}" srcId="{4ED3DC44-93AC-433C-9784-1F98718A55BA}" destId="{4595783C-A8E7-4698-A8E1-4FBF31CA43A1}" srcOrd="0" destOrd="0" parTransId="{8DE8EA97-0FEC-4EDF-BA20-9B63EEEBAAB4}" sibTransId="{9B8E269D-30F2-4BB3-ABFA-40BC1FE710DB}"/>
    <dgm:cxn modelId="{660AEF72-F3A9-43F2-9D85-142D83A76AB3}" type="presOf" srcId="{2DAA8029-1F19-4705-85DE-01E0CD38DBED}" destId="{C1DD58D8-4881-4D1F-9E66-010472B9FA4B}" srcOrd="0" destOrd="0" presId="urn:microsoft.com/office/officeart/2005/8/layout/hList1"/>
    <dgm:cxn modelId="{632BD9DB-2C73-47CB-AFFD-1743982C5FBE}" type="presOf" srcId="{4595783C-A8E7-4698-A8E1-4FBF31CA43A1}" destId="{850B1E9E-9110-48BD-9214-C88F257BD47B}" srcOrd="0" destOrd="0" presId="urn:microsoft.com/office/officeart/2005/8/layout/hList1"/>
    <dgm:cxn modelId="{003DD627-D51E-46FE-AE91-4EB2303F01BC}" srcId="{4ED3DC44-93AC-433C-9784-1F98718A55BA}" destId="{AD2E3CE5-9602-4B7A-860C-BB01EB8317DE}" srcOrd="4" destOrd="0" parTransId="{9F43F798-858F-472C-9B7E-00A7F2A96925}" sibTransId="{2A6DB6BA-5E2C-4DB8-B970-4132C80ADBC9}"/>
    <dgm:cxn modelId="{CCF92839-8CD8-4291-9A9D-BF85E9573C54}" type="presOf" srcId="{AD2E3CE5-9602-4B7A-860C-BB01EB8317DE}" destId="{0F858FFD-4D01-4EF8-A7A6-AD1F96976637}" srcOrd="0" destOrd="0" presId="urn:microsoft.com/office/officeart/2005/8/layout/hList1"/>
    <dgm:cxn modelId="{D1472B2A-EDD2-4AF5-9202-B382071F2786}" type="presOf" srcId="{02891C67-75AD-4688-896B-C2867D648AE6}" destId="{B7D07AFA-84C0-4195-AE0B-F910863A7BBC}" srcOrd="0" destOrd="0" presId="urn:microsoft.com/office/officeart/2005/8/layout/hList1"/>
    <dgm:cxn modelId="{D60D5714-741F-4A48-BD1C-1304CD4F1E97}" srcId="{AD2E3CE5-9602-4B7A-860C-BB01EB8317DE}" destId="{02891C67-75AD-4688-896B-C2867D648AE6}" srcOrd="0" destOrd="0" parTransId="{D62F6F97-DE50-4F95-B0B9-C86D507E5EA9}" sibTransId="{D7983EE2-4003-4389-8506-CD2D705600CE}"/>
    <dgm:cxn modelId="{9A08574F-1728-411E-AD9E-ED14A2BE1ED3}" type="presOf" srcId="{6EF6E8A6-E7C0-4608-96E1-93CE870CF364}" destId="{BA5B1D78-694C-432F-B2EE-95FF150D50B3}" srcOrd="0" destOrd="0" presId="urn:microsoft.com/office/officeart/2005/8/layout/hList1"/>
    <dgm:cxn modelId="{18C26021-6CE5-4646-A847-A519BA323B42}" srcId="{4595783C-A8E7-4698-A8E1-4FBF31CA43A1}" destId="{52F28E75-7CE7-4521-891A-B185D946FEA3}" srcOrd="0" destOrd="0" parTransId="{E7711F7E-381F-4F90-9D1D-3245ED17590A}" sibTransId="{E3827351-4A29-4FB3-85F5-593C25A830D5}"/>
    <dgm:cxn modelId="{04AD0098-C5DA-48FB-BB34-9BC87C0F7490}" srcId="{4ED3DC44-93AC-433C-9784-1F98718A55BA}" destId="{C74B6262-1087-4E59-8630-366088D753F1}" srcOrd="2" destOrd="0" parTransId="{ABDC9C03-409C-4E0C-A92C-BB1BE3B680FC}" sibTransId="{E4E87779-4265-4C5E-8B64-37DE5DEE3EC3}"/>
    <dgm:cxn modelId="{A12080FB-3A1A-48BC-8547-D290D511B0A9}" type="presOf" srcId="{770C2868-13EC-41C3-8BC1-D875916B9D44}" destId="{0DA82CD3-6306-4635-B41E-AB9D15912325}" srcOrd="0" destOrd="0" presId="urn:microsoft.com/office/officeart/2005/8/layout/hList1"/>
    <dgm:cxn modelId="{64A82D57-CB65-48EF-A607-EFC035D2A84D}" type="presOf" srcId="{1C0CCCE7-F468-4563-A0FE-A12152FAE734}" destId="{35D236FD-56C3-4C09-B59C-741B37376687}" srcOrd="0" destOrd="0" presId="urn:microsoft.com/office/officeart/2005/8/layout/hList1"/>
    <dgm:cxn modelId="{BB732FD3-9407-4595-8F3A-B8BA93548F5F}" type="presParOf" srcId="{A555E51C-FCC2-4131-9610-C1C2EBBEE1E0}" destId="{05E0F470-6EFE-46E6-B860-5A3834E7AC57}" srcOrd="0" destOrd="0" presId="urn:microsoft.com/office/officeart/2005/8/layout/hList1"/>
    <dgm:cxn modelId="{5CFED76C-8E1C-457B-95E7-75AB71916FF5}" type="presParOf" srcId="{05E0F470-6EFE-46E6-B860-5A3834E7AC57}" destId="{850B1E9E-9110-48BD-9214-C88F257BD47B}" srcOrd="0" destOrd="0" presId="urn:microsoft.com/office/officeart/2005/8/layout/hList1"/>
    <dgm:cxn modelId="{641DAB25-8EC6-4507-949A-9089F79959E2}" type="presParOf" srcId="{05E0F470-6EFE-46E6-B860-5A3834E7AC57}" destId="{A2233A6F-B831-4A65-A9DF-800FE9AF0EBD}" srcOrd="1" destOrd="0" presId="urn:microsoft.com/office/officeart/2005/8/layout/hList1"/>
    <dgm:cxn modelId="{29DD2623-40C9-4E88-817C-8733A4548AAF}" type="presParOf" srcId="{A555E51C-FCC2-4131-9610-C1C2EBBEE1E0}" destId="{85D2EE64-BED2-4E0F-92AC-567A4E30A51B}" srcOrd="1" destOrd="0" presId="urn:microsoft.com/office/officeart/2005/8/layout/hList1"/>
    <dgm:cxn modelId="{F84F181B-34E8-4EC2-859F-3729AE467162}" type="presParOf" srcId="{A555E51C-FCC2-4131-9610-C1C2EBBEE1E0}" destId="{C4C1A40C-87CB-457D-9BD3-0379500BE171}" srcOrd="2" destOrd="0" presId="urn:microsoft.com/office/officeart/2005/8/layout/hList1"/>
    <dgm:cxn modelId="{1848E45E-63A7-4DC9-9C53-9B76EC113E32}" type="presParOf" srcId="{C4C1A40C-87CB-457D-9BD3-0379500BE171}" destId="{BA5B1D78-694C-432F-B2EE-95FF150D50B3}" srcOrd="0" destOrd="0" presId="urn:microsoft.com/office/officeart/2005/8/layout/hList1"/>
    <dgm:cxn modelId="{502A4FA6-94DE-4F99-A6CE-2E8FBAD48C2B}" type="presParOf" srcId="{C4C1A40C-87CB-457D-9BD3-0379500BE171}" destId="{C1DD58D8-4881-4D1F-9E66-010472B9FA4B}" srcOrd="1" destOrd="0" presId="urn:microsoft.com/office/officeart/2005/8/layout/hList1"/>
    <dgm:cxn modelId="{29A5998B-82CC-4FFF-B8F2-14546664A453}" type="presParOf" srcId="{A555E51C-FCC2-4131-9610-C1C2EBBEE1E0}" destId="{B51A8711-C794-4F54-8525-FD3D2A72BC34}" srcOrd="3" destOrd="0" presId="urn:microsoft.com/office/officeart/2005/8/layout/hList1"/>
    <dgm:cxn modelId="{F395B423-C992-4B88-BD82-7E44A2922DF8}" type="presParOf" srcId="{A555E51C-FCC2-4131-9610-C1C2EBBEE1E0}" destId="{D0181D50-E38C-45B7-93BA-20E0D870D96D}" srcOrd="4" destOrd="0" presId="urn:microsoft.com/office/officeart/2005/8/layout/hList1"/>
    <dgm:cxn modelId="{BEBFB972-13D2-49A0-95A2-D2E2462C6CC3}" type="presParOf" srcId="{D0181D50-E38C-45B7-93BA-20E0D870D96D}" destId="{E9FE6402-72C6-441A-B015-4EABCC0730A8}" srcOrd="0" destOrd="0" presId="urn:microsoft.com/office/officeart/2005/8/layout/hList1"/>
    <dgm:cxn modelId="{8436BD0D-355A-4610-B6D7-C10298D25115}" type="presParOf" srcId="{D0181D50-E38C-45B7-93BA-20E0D870D96D}" destId="{35D236FD-56C3-4C09-B59C-741B37376687}" srcOrd="1" destOrd="0" presId="urn:microsoft.com/office/officeart/2005/8/layout/hList1"/>
    <dgm:cxn modelId="{8C4BA80D-C2AE-4F8C-B50E-9AE87DADEB06}" type="presParOf" srcId="{A555E51C-FCC2-4131-9610-C1C2EBBEE1E0}" destId="{59D4D6B5-FE5C-4A19-AFB2-8D218EF9B23B}" srcOrd="5" destOrd="0" presId="urn:microsoft.com/office/officeart/2005/8/layout/hList1"/>
    <dgm:cxn modelId="{710F982B-9562-43FA-8F67-CE6DAF4E6E9A}" type="presParOf" srcId="{A555E51C-FCC2-4131-9610-C1C2EBBEE1E0}" destId="{F4A05DD6-D74A-44C4-8E23-8436A4EEB2F6}" srcOrd="6" destOrd="0" presId="urn:microsoft.com/office/officeart/2005/8/layout/hList1"/>
    <dgm:cxn modelId="{A7952C4A-52E8-43C0-BAA5-31A67D5E876D}" type="presParOf" srcId="{F4A05DD6-D74A-44C4-8E23-8436A4EEB2F6}" destId="{F02AFA8B-6C3D-479D-AC2B-23DB198B8CCA}" srcOrd="0" destOrd="0" presId="urn:microsoft.com/office/officeart/2005/8/layout/hList1"/>
    <dgm:cxn modelId="{D4101B71-666C-40C7-8D28-4700AC4B1E77}" type="presParOf" srcId="{F4A05DD6-D74A-44C4-8E23-8436A4EEB2F6}" destId="{0DA82CD3-6306-4635-B41E-AB9D15912325}" srcOrd="1" destOrd="0" presId="urn:microsoft.com/office/officeart/2005/8/layout/hList1"/>
    <dgm:cxn modelId="{311D27E2-F359-408F-8A89-E9085222F549}" type="presParOf" srcId="{A555E51C-FCC2-4131-9610-C1C2EBBEE1E0}" destId="{5A64113F-CBEB-4AAD-9B8B-501D613D16E0}" srcOrd="7" destOrd="0" presId="urn:microsoft.com/office/officeart/2005/8/layout/hList1"/>
    <dgm:cxn modelId="{97C3EDDB-B11D-4C0B-BB5E-BCD27E06BAC6}" type="presParOf" srcId="{A555E51C-FCC2-4131-9610-C1C2EBBEE1E0}" destId="{1783C612-AF7E-44CA-88C1-651D4A785C2E}" srcOrd="8" destOrd="0" presId="urn:microsoft.com/office/officeart/2005/8/layout/hList1"/>
    <dgm:cxn modelId="{6E465E88-8178-45DE-94EA-B477F63069C5}" type="presParOf" srcId="{1783C612-AF7E-44CA-88C1-651D4A785C2E}" destId="{0F858FFD-4D01-4EF8-A7A6-AD1F96976637}" srcOrd="0" destOrd="0" presId="urn:microsoft.com/office/officeart/2005/8/layout/hList1"/>
    <dgm:cxn modelId="{6E61BD9C-433E-476A-9C74-CD9520267470}" type="presParOf" srcId="{1783C612-AF7E-44CA-88C1-651D4A785C2E}" destId="{B7D07AFA-84C0-4195-AE0B-F910863A7BB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F34C64B-8430-47A9-A784-2CF083AAD2F7}" type="doc">
      <dgm:prSet loTypeId="urn:microsoft.com/office/officeart/2005/8/layout/chevron1" loCatId="process" qsTypeId="urn:microsoft.com/office/officeart/2005/8/quickstyle/simple1" qsCatId="simple" csTypeId="urn:microsoft.com/office/officeart/2005/8/colors/colorful3" csCatId="colorful" phldr="1"/>
      <dgm:spPr/>
    </dgm:pt>
    <dgm:pt modelId="{BE7292F0-354A-444D-AA0B-2EEF542B1039}">
      <dgm:prSet phldrT="[Texto]"/>
      <dgm:spPr/>
      <dgm:t>
        <a:bodyPr/>
        <a:lstStyle/>
        <a:p>
          <a:r>
            <a:rPr lang="pt-BR" dirty="0" smtClean="0"/>
            <a:t>Expectativa ou conhecimento prévio</a:t>
          </a:r>
          <a:endParaRPr lang="pt-BR" dirty="0"/>
        </a:p>
      </dgm:t>
    </dgm:pt>
    <dgm:pt modelId="{75D4769B-B138-4FA2-9D05-AFBC852C5FD3}" type="parTrans" cxnId="{25C5D975-D046-4CFD-AB55-EA84237D5B34}">
      <dgm:prSet/>
      <dgm:spPr/>
      <dgm:t>
        <a:bodyPr/>
        <a:lstStyle/>
        <a:p>
          <a:endParaRPr lang="pt-BR"/>
        </a:p>
      </dgm:t>
    </dgm:pt>
    <dgm:pt modelId="{ADB4B2F9-6DEE-4103-93E2-72216CAAADF8}" type="sibTrans" cxnId="{25C5D975-D046-4CFD-AB55-EA84237D5B34}">
      <dgm:prSet/>
      <dgm:spPr/>
      <dgm:t>
        <a:bodyPr/>
        <a:lstStyle/>
        <a:p>
          <a:endParaRPr lang="pt-BR"/>
        </a:p>
      </dgm:t>
    </dgm:pt>
    <dgm:pt modelId="{832A2A64-D0CA-4A67-85FD-1E951DC8A71F}">
      <dgm:prSet phldrT="[Texto]"/>
      <dgm:spPr/>
      <dgm:t>
        <a:bodyPr/>
        <a:lstStyle/>
        <a:p>
          <a:r>
            <a:rPr lang="pt-BR" dirty="0" smtClean="0"/>
            <a:t>Problema</a:t>
          </a:r>
          <a:endParaRPr lang="pt-BR" dirty="0"/>
        </a:p>
      </dgm:t>
    </dgm:pt>
    <dgm:pt modelId="{7283F370-76BD-4B1D-93E5-92E41F0B8D0F}" type="parTrans" cxnId="{A91247F4-E09E-4560-8A6D-0F14E103EFE7}">
      <dgm:prSet/>
      <dgm:spPr/>
      <dgm:t>
        <a:bodyPr/>
        <a:lstStyle/>
        <a:p>
          <a:endParaRPr lang="pt-BR"/>
        </a:p>
      </dgm:t>
    </dgm:pt>
    <dgm:pt modelId="{2DC25E99-EE83-4F73-91FF-387BBE3CE88F}" type="sibTrans" cxnId="{A91247F4-E09E-4560-8A6D-0F14E103EFE7}">
      <dgm:prSet/>
      <dgm:spPr/>
      <dgm:t>
        <a:bodyPr/>
        <a:lstStyle/>
        <a:p>
          <a:endParaRPr lang="pt-BR"/>
        </a:p>
      </dgm:t>
    </dgm:pt>
    <dgm:pt modelId="{74D1B58C-0ED9-46A3-AF52-366F340FB822}">
      <dgm:prSet phldrT="[Texto]"/>
      <dgm:spPr/>
      <dgm:t>
        <a:bodyPr/>
        <a:lstStyle/>
        <a:p>
          <a:r>
            <a:rPr lang="pt-BR" dirty="0" smtClean="0"/>
            <a:t>Solução;</a:t>
          </a:r>
        </a:p>
        <a:p>
          <a:r>
            <a:rPr lang="pt-BR" dirty="0" smtClean="0"/>
            <a:t>Nova Conjectura</a:t>
          </a:r>
          <a:endParaRPr lang="pt-BR" dirty="0"/>
        </a:p>
      </dgm:t>
    </dgm:pt>
    <dgm:pt modelId="{1C414723-AD72-4971-9E03-7E3D69CE05DB}" type="parTrans" cxnId="{DDFF3E70-D2AB-44D4-9762-3F97E97D8835}">
      <dgm:prSet/>
      <dgm:spPr/>
      <dgm:t>
        <a:bodyPr/>
        <a:lstStyle/>
        <a:p>
          <a:endParaRPr lang="pt-BR"/>
        </a:p>
      </dgm:t>
    </dgm:pt>
    <dgm:pt modelId="{D2145593-BA2E-42F7-85FC-31BB28704B76}" type="sibTrans" cxnId="{DDFF3E70-D2AB-44D4-9762-3F97E97D8835}">
      <dgm:prSet/>
      <dgm:spPr/>
      <dgm:t>
        <a:bodyPr/>
        <a:lstStyle/>
        <a:p>
          <a:endParaRPr lang="pt-BR"/>
        </a:p>
      </dgm:t>
    </dgm:pt>
    <dgm:pt modelId="{1BF6E835-BB6A-4732-B63C-EF4353409C94}">
      <dgm:prSet phldrT="[Texto]"/>
      <dgm:spPr/>
      <dgm:t>
        <a:bodyPr/>
        <a:lstStyle/>
        <a:p>
          <a:r>
            <a:rPr lang="pt-BR" dirty="0" smtClean="0"/>
            <a:t>Falseamento</a:t>
          </a:r>
          <a:endParaRPr lang="pt-BR" dirty="0"/>
        </a:p>
      </dgm:t>
    </dgm:pt>
    <dgm:pt modelId="{09CAF7E0-826B-4A20-B030-713A5FB19D2C}" type="parTrans" cxnId="{321DDEB7-FC6B-4CA3-A4CB-FA387DB763DC}">
      <dgm:prSet/>
      <dgm:spPr/>
      <dgm:t>
        <a:bodyPr/>
        <a:lstStyle/>
        <a:p>
          <a:endParaRPr lang="pt-BR"/>
        </a:p>
      </dgm:t>
    </dgm:pt>
    <dgm:pt modelId="{10A237EF-2245-4914-9C5F-2062B5EE7BAA}" type="sibTrans" cxnId="{321DDEB7-FC6B-4CA3-A4CB-FA387DB763DC}">
      <dgm:prSet/>
      <dgm:spPr/>
      <dgm:t>
        <a:bodyPr/>
        <a:lstStyle/>
        <a:p>
          <a:endParaRPr lang="pt-BR"/>
        </a:p>
      </dgm:t>
    </dgm:pt>
    <dgm:pt modelId="{BF0556FF-6297-4B47-887D-130EC8BBE375}" type="pres">
      <dgm:prSet presAssocID="{7F34C64B-8430-47A9-A784-2CF083AAD2F7}" presName="Name0" presStyleCnt="0">
        <dgm:presLayoutVars>
          <dgm:dir/>
          <dgm:animLvl val="lvl"/>
          <dgm:resizeHandles val="exact"/>
        </dgm:presLayoutVars>
      </dgm:prSet>
      <dgm:spPr/>
    </dgm:pt>
    <dgm:pt modelId="{04ADBBA6-9616-446E-AE8B-17747E6DC1AB}" type="pres">
      <dgm:prSet presAssocID="{BE7292F0-354A-444D-AA0B-2EEF542B1039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E637F9D-7CA9-47D7-AFB4-E2F682635BE9}" type="pres">
      <dgm:prSet presAssocID="{ADB4B2F9-6DEE-4103-93E2-72216CAAADF8}" presName="parTxOnlySpace" presStyleCnt="0"/>
      <dgm:spPr/>
    </dgm:pt>
    <dgm:pt modelId="{E3943B93-D48D-446A-8156-1C8A7071B286}" type="pres">
      <dgm:prSet presAssocID="{832A2A64-D0CA-4A67-85FD-1E951DC8A71F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C7E8D82-96CC-4629-A3DF-F2B52FEBEECA}" type="pres">
      <dgm:prSet presAssocID="{2DC25E99-EE83-4F73-91FF-387BBE3CE88F}" presName="parTxOnlySpace" presStyleCnt="0"/>
      <dgm:spPr/>
    </dgm:pt>
    <dgm:pt modelId="{D7C7E2FF-A46E-4109-8DB5-164C6C69468F}" type="pres">
      <dgm:prSet presAssocID="{74D1B58C-0ED9-46A3-AF52-366F340FB822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4E6DF32-51C4-49B9-AABA-1B97D7CED701}" type="pres">
      <dgm:prSet presAssocID="{D2145593-BA2E-42F7-85FC-31BB28704B76}" presName="parTxOnlySpace" presStyleCnt="0"/>
      <dgm:spPr/>
    </dgm:pt>
    <dgm:pt modelId="{7277F2FA-3802-4B35-8B30-1E151FDD068C}" type="pres">
      <dgm:prSet presAssocID="{1BF6E835-BB6A-4732-B63C-EF4353409C94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6662471-CAEF-435B-B3CD-112C008FD9F6}" type="presOf" srcId="{832A2A64-D0CA-4A67-85FD-1E951DC8A71F}" destId="{E3943B93-D48D-446A-8156-1C8A7071B286}" srcOrd="0" destOrd="0" presId="urn:microsoft.com/office/officeart/2005/8/layout/chevron1"/>
    <dgm:cxn modelId="{252DD275-8DD1-48C7-B138-2962BD63045B}" type="presOf" srcId="{74D1B58C-0ED9-46A3-AF52-366F340FB822}" destId="{D7C7E2FF-A46E-4109-8DB5-164C6C69468F}" srcOrd="0" destOrd="0" presId="urn:microsoft.com/office/officeart/2005/8/layout/chevron1"/>
    <dgm:cxn modelId="{36352568-7C4C-4F34-93C7-BECDEBB09E32}" type="presOf" srcId="{1BF6E835-BB6A-4732-B63C-EF4353409C94}" destId="{7277F2FA-3802-4B35-8B30-1E151FDD068C}" srcOrd="0" destOrd="0" presId="urn:microsoft.com/office/officeart/2005/8/layout/chevron1"/>
    <dgm:cxn modelId="{A91247F4-E09E-4560-8A6D-0F14E103EFE7}" srcId="{7F34C64B-8430-47A9-A784-2CF083AAD2F7}" destId="{832A2A64-D0CA-4A67-85FD-1E951DC8A71F}" srcOrd="1" destOrd="0" parTransId="{7283F370-76BD-4B1D-93E5-92E41F0B8D0F}" sibTransId="{2DC25E99-EE83-4F73-91FF-387BBE3CE88F}"/>
    <dgm:cxn modelId="{DDFF3E70-D2AB-44D4-9762-3F97E97D8835}" srcId="{7F34C64B-8430-47A9-A784-2CF083AAD2F7}" destId="{74D1B58C-0ED9-46A3-AF52-366F340FB822}" srcOrd="2" destOrd="0" parTransId="{1C414723-AD72-4971-9E03-7E3D69CE05DB}" sibTransId="{D2145593-BA2E-42F7-85FC-31BB28704B76}"/>
    <dgm:cxn modelId="{321DDEB7-FC6B-4CA3-A4CB-FA387DB763DC}" srcId="{7F34C64B-8430-47A9-A784-2CF083AAD2F7}" destId="{1BF6E835-BB6A-4732-B63C-EF4353409C94}" srcOrd="3" destOrd="0" parTransId="{09CAF7E0-826B-4A20-B030-713A5FB19D2C}" sibTransId="{10A237EF-2245-4914-9C5F-2062B5EE7BAA}"/>
    <dgm:cxn modelId="{4C0B912F-F7BC-453D-A540-DB41E4A1A71E}" type="presOf" srcId="{BE7292F0-354A-444D-AA0B-2EEF542B1039}" destId="{04ADBBA6-9616-446E-AE8B-17747E6DC1AB}" srcOrd="0" destOrd="0" presId="urn:microsoft.com/office/officeart/2005/8/layout/chevron1"/>
    <dgm:cxn modelId="{384D6DDA-A7B1-4640-9E09-BAB4E829C98E}" type="presOf" srcId="{7F34C64B-8430-47A9-A784-2CF083AAD2F7}" destId="{BF0556FF-6297-4B47-887D-130EC8BBE375}" srcOrd="0" destOrd="0" presId="urn:microsoft.com/office/officeart/2005/8/layout/chevron1"/>
    <dgm:cxn modelId="{25C5D975-D046-4CFD-AB55-EA84237D5B34}" srcId="{7F34C64B-8430-47A9-A784-2CF083AAD2F7}" destId="{BE7292F0-354A-444D-AA0B-2EEF542B1039}" srcOrd="0" destOrd="0" parTransId="{75D4769B-B138-4FA2-9D05-AFBC852C5FD3}" sibTransId="{ADB4B2F9-6DEE-4103-93E2-72216CAAADF8}"/>
    <dgm:cxn modelId="{FB702E6C-42DF-4AE8-98D0-14AF3AD59226}" type="presParOf" srcId="{BF0556FF-6297-4B47-887D-130EC8BBE375}" destId="{04ADBBA6-9616-446E-AE8B-17747E6DC1AB}" srcOrd="0" destOrd="0" presId="urn:microsoft.com/office/officeart/2005/8/layout/chevron1"/>
    <dgm:cxn modelId="{897C3353-812B-4747-B86B-210A810E9DC7}" type="presParOf" srcId="{BF0556FF-6297-4B47-887D-130EC8BBE375}" destId="{5E637F9D-7CA9-47D7-AFB4-E2F682635BE9}" srcOrd="1" destOrd="0" presId="urn:microsoft.com/office/officeart/2005/8/layout/chevron1"/>
    <dgm:cxn modelId="{8ADC6F85-50A6-4495-BBA5-41C3686FE30A}" type="presParOf" srcId="{BF0556FF-6297-4B47-887D-130EC8BBE375}" destId="{E3943B93-D48D-446A-8156-1C8A7071B286}" srcOrd="2" destOrd="0" presId="urn:microsoft.com/office/officeart/2005/8/layout/chevron1"/>
    <dgm:cxn modelId="{C4C0659D-F4C6-488C-98CC-6FAE86A6D815}" type="presParOf" srcId="{BF0556FF-6297-4B47-887D-130EC8BBE375}" destId="{1C7E8D82-96CC-4629-A3DF-F2B52FEBEECA}" srcOrd="3" destOrd="0" presId="urn:microsoft.com/office/officeart/2005/8/layout/chevron1"/>
    <dgm:cxn modelId="{EB92E0A8-0F52-4D47-8B9A-09C3E8F04A6B}" type="presParOf" srcId="{BF0556FF-6297-4B47-887D-130EC8BBE375}" destId="{D7C7E2FF-A46E-4109-8DB5-164C6C69468F}" srcOrd="4" destOrd="0" presId="urn:microsoft.com/office/officeart/2005/8/layout/chevron1"/>
    <dgm:cxn modelId="{DD862C36-6965-48D2-942B-C2438E9A7019}" type="presParOf" srcId="{BF0556FF-6297-4B47-887D-130EC8BBE375}" destId="{C4E6DF32-51C4-49B9-AABA-1B97D7CED701}" srcOrd="5" destOrd="0" presId="urn:microsoft.com/office/officeart/2005/8/layout/chevron1"/>
    <dgm:cxn modelId="{3D8D58A8-8B4A-451B-88C3-F4A4165C2D81}" type="presParOf" srcId="{BF0556FF-6297-4B47-887D-130EC8BBE375}" destId="{7277F2FA-3802-4B35-8B30-1E151FDD068C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F34C64B-8430-47A9-A784-2CF083AAD2F7}" type="doc">
      <dgm:prSet loTypeId="urn:microsoft.com/office/officeart/2005/8/layout/chevron1" loCatId="process" qsTypeId="urn:microsoft.com/office/officeart/2005/8/quickstyle/simple1" qsCatId="simple" csTypeId="urn:microsoft.com/office/officeart/2005/8/colors/colorful3" csCatId="colorful" phldr="1"/>
      <dgm:spPr/>
    </dgm:pt>
    <dgm:pt modelId="{BE7292F0-354A-444D-AA0B-2EEF542B1039}">
      <dgm:prSet phldrT="[Texto]"/>
      <dgm:spPr/>
      <dgm:t>
        <a:bodyPr/>
        <a:lstStyle/>
        <a:p>
          <a:r>
            <a:rPr lang="pt-BR" dirty="0" smtClean="0"/>
            <a:t>Observação dos fenômenos</a:t>
          </a:r>
          <a:endParaRPr lang="pt-BR" dirty="0"/>
        </a:p>
      </dgm:t>
    </dgm:pt>
    <dgm:pt modelId="{75D4769B-B138-4FA2-9D05-AFBC852C5FD3}" type="parTrans" cxnId="{25C5D975-D046-4CFD-AB55-EA84237D5B34}">
      <dgm:prSet/>
      <dgm:spPr/>
      <dgm:t>
        <a:bodyPr/>
        <a:lstStyle/>
        <a:p>
          <a:endParaRPr lang="pt-BR"/>
        </a:p>
      </dgm:t>
    </dgm:pt>
    <dgm:pt modelId="{ADB4B2F9-6DEE-4103-93E2-72216CAAADF8}" type="sibTrans" cxnId="{25C5D975-D046-4CFD-AB55-EA84237D5B34}">
      <dgm:prSet/>
      <dgm:spPr/>
      <dgm:t>
        <a:bodyPr/>
        <a:lstStyle/>
        <a:p>
          <a:endParaRPr lang="pt-BR"/>
        </a:p>
      </dgm:t>
    </dgm:pt>
    <dgm:pt modelId="{832A2A64-D0CA-4A67-85FD-1E951DC8A71F}">
      <dgm:prSet phldrT="[Texto]"/>
      <dgm:spPr/>
      <dgm:t>
        <a:bodyPr/>
        <a:lstStyle/>
        <a:p>
          <a:r>
            <a:rPr lang="pt-BR" dirty="0" smtClean="0"/>
            <a:t>Descoberta da relação entre eles</a:t>
          </a:r>
          <a:endParaRPr lang="pt-BR" dirty="0"/>
        </a:p>
      </dgm:t>
    </dgm:pt>
    <dgm:pt modelId="{7283F370-76BD-4B1D-93E5-92E41F0B8D0F}" type="parTrans" cxnId="{A91247F4-E09E-4560-8A6D-0F14E103EFE7}">
      <dgm:prSet/>
      <dgm:spPr/>
      <dgm:t>
        <a:bodyPr/>
        <a:lstStyle/>
        <a:p>
          <a:endParaRPr lang="pt-BR"/>
        </a:p>
      </dgm:t>
    </dgm:pt>
    <dgm:pt modelId="{2DC25E99-EE83-4F73-91FF-387BBE3CE88F}" type="sibTrans" cxnId="{A91247F4-E09E-4560-8A6D-0F14E103EFE7}">
      <dgm:prSet/>
      <dgm:spPr/>
      <dgm:t>
        <a:bodyPr/>
        <a:lstStyle/>
        <a:p>
          <a:endParaRPr lang="pt-BR"/>
        </a:p>
      </dgm:t>
    </dgm:pt>
    <dgm:pt modelId="{74D1B58C-0ED9-46A3-AF52-366F340FB822}">
      <dgm:prSet phldrT="[Texto]"/>
      <dgm:spPr/>
      <dgm:t>
        <a:bodyPr/>
        <a:lstStyle/>
        <a:p>
          <a:r>
            <a:rPr lang="pt-BR" dirty="0" smtClean="0"/>
            <a:t>Generalização da relação</a:t>
          </a:r>
          <a:endParaRPr lang="pt-BR" dirty="0"/>
        </a:p>
      </dgm:t>
    </dgm:pt>
    <dgm:pt modelId="{1C414723-AD72-4971-9E03-7E3D69CE05DB}" type="parTrans" cxnId="{DDFF3E70-D2AB-44D4-9762-3F97E97D8835}">
      <dgm:prSet/>
      <dgm:spPr/>
      <dgm:t>
        <a:bodyPr/>
        <a:lstStyle/>
        <a:p>
          <a:endParaRPr lang="pt-BR"/>
        </a:p>
      </dgm:t>
    </dgm:pt>
    <dgm:pt modelId="{D2145593-BA2E-42F7-85FC-31BB28704B76}" type="sibTrans" cxnId="{DDFF3E70-D2AB-44D4-9762-3F97E97D8835}">
      <dgm:prSet/>
      <dgm:spPr/>
      <dgm:t>
        <a:bodyPr/>
        <a:lstStyle/>
        <a:p>
          <a:endParaRPr lang="pt-BR"/>
        </a:p>
      </dgm:t>
    </dgm:pt>
    <dgm:pt modelId="{BF0556FF-6297-4B47-887D-130EC8BBE375}" type="pres">
      <dgm:prSet presAssocID="{7F34C64B-8430-47A9-A784-2CF083AAD2F7}" presName="Name0" presStyleCnt="0">
        <dgm:presLayoutVars>
          <dgm:dir/>
          <dgm:animLvl val="lvl"/>
          <dgm:resizeHandles val="exact"/>
        </dgm:presLayoutVars>
      </dgm:prSet>
      <dgm:spPr/>
    </dgm:pt>
    <dgm:pt modelId="{04ADBBA6-9616-446E-AE8B-17747E6DC1AB}" type="pres">
      <dgm:prSet presAssocID="{BE7292F0-354A-444D-AA0B-2EEF542B1039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E637F9D-7CA9-47D7-AFB4-E2F682635BE9}" type="pres">
      <dgm:prSet presAssocID="{ADB4B2F9-6DEE-4103-93E2-72216CAAADF8}" presName="parTxOnlySpace" presStyleCnt="0"/>
      <dgm:spPr/>
    </dgm:pt>
    <dgm:pt modelId="{E3943B93-D48D-446A-8156-1C8A7071B286}" type="pres">
      <dgm:prSet presAssocID="{832A2A64-D0CA-4A67-85FD-1E951DC8A71F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C7E8D82-96CC-4629-A3DF-F2B52FEBEECA}" type="pres">
      <dgm:prSet presAssocID="{2DC25E99-EE83-4F73-91FF-387BBE3CE88F}" presName="parTxOnlySpace" presStyleCnt="0"/>
      <dgm:spPr/>
    </dgm:pt>
    <dgm:pt modelId="{D7C7E2FF-A46E-4109-8DB5-164C6C69468F}" type="pres">
      <dgm:prSet presAssocID="{74D1B58C-0ED9-46A3-AF52-366F340FB822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6662471-CAEF-435B-B3CD-112C008FD9F6}" type="presOf" srcId="{832A2A64-D0CA-4A67-85FD-1E951DC8A71F}" destId="{E3943B93-D48D-446A-8156-1C8A7071B286}" srcOrd="0" destOrd="0" presId="urn:microsoft.com/office/officeart/2005/8/layout/chevron1"/>
    <dgm:cxn modelId="{252DD275-8DD1-48C7-B138-2962BD63045B}" type="presOf" srcId="{74D1B58C-0ED9-46A3-AF52-366F340FB822}" destId="{D7C7E2FF-A46E-4109-8DB5-164C6C69468F}" srcOrd="0" destOrd="0" presId="urn:microsoft.com/office/officeart/2005/8/layout/chevron1"/>
    <dgm:cxn modelId="{A91247F4-E09E-4560-8A6D-0F14E103EFE7}" srcId="{7F34C64B-8430-47A9-A784-2CF083AAD2F7}" destId="{832A2A64-D0CA-4A67-85FD-1E951DC8A71F}" srcOrd="1" destOrd="0" parTransId="{7283F370-76BD-4B1D-93E5-92E41F0B8D0F}" sibTransId="{2DC25E99-EE83-4F73-91FF-387BBE3CE88F}"/>
    <dgm:cxn modelId="{DDFF3E70-D2AB-44D4-9762-3F97E97D8835}" srcId="{7F34C64B-8430-47A9-A784-2CF083AAD2F7}" destId="{74D1B58C-0ED9-46A3-AF52-366F340FB822}" srcOrd="2" destOrd="0" parTransId="{1C414723-AD72-4971-9E03-7E3D69CE05DB}" sibTransId="{D2145593-BA2E-42F7-85FC-31BB28704B76}"/>
    <dgm:cxn modelId="{4C0B912F-F7BC-453D-A540-DB41E4A1A71E}" type="presOf" srcId="{BE7292F0-354A-444D-AA0B-2EEF542B1039}" destId="{04ADBBA6-9616-446E-AE8B-17747E6DC1AB}" srcOrd="0" destOrd="0" presId="urn:microsoft.com/office/officeart/2005/8/layout/chevron1"/>
    <dgm:cxn modelId="{384D6DDA-A7B1-4640-9E09-BAB4E829C98E}" type="presOf" srcId="{7F34C64B-8430-47A9-A784-2CF083AAD2F7}" destId="{BF0556FF-6297-4B47-887D-130EC8BBE375}" srcOrd="0" destOrd="0" presId="urn:microsoft.com/office/officeart/2005/8/layout/chevron1"/>
    <dgm:cxn modelId="{25C5D975-D046-4CFD-AB55-EA84237D5B34}" srcId="{7F34C64B-8430-47A9-A784-2CF083AAD2F7}" destId="{BE7292F0-354A-444D-AA0B-2EEF542B1039}" srcOrd="0" destOrd="0" parTransId="{75D4769B-B138-4FA2-9D05-AFBC852C5FD3}" sibTransId="{ADB4B2F9-6DEE-4103-93E2-72216CAAADF8}"/>
    <dgm:cxn modelId="{FB702E6C-42DF-4AE8-98D0-14AF3AD59226}" type="presParOf" srcId="{BF0556FF-6297-4B47-887D-130EC8BBE375}" destId="{04ADBBA6-9616-446E-AE8B-17747E6DC1AB}" srcOrd="0" destOrd="0" presId="urn:microsoft.com/office/officeart/2005/8/layout/chevron1"/>
    <dgm:cxn modelId="{897C3353-812B-4747-B86B-210A810E9DC7}" type="presParOf" srcId="{BF0556FF-6297-4B47-887D-130EC8BBE375}" destId="{5E637F9D-7CA9-47D7-AFB4-E2F682635BE9}" srcOrd="1" destOrd="0" presId="urn:microsoft.com/office/officeart/2005/8/layout/chevron1"/>
    <dgm:cxn modelId="{8ADC6F85-50A6-4495-BBA5-41C3686FE30A}" type="presParOf" srcId="{BF0556FF-6297-4B47-887D-130EC8BBE375}" destId="{E3943B93-D48D-446A-8156-1C8A7071B286}" srcOrd="2" destOrd="0" presId="urn:microsoft.com/office/officeart/2005/8/layout/chevron1"/>
    <dgm:cxn modelId="{C4C0659D-F4C6-488C-98CC-6FAE86A6D815}" type="presParOf" srcId="{BF0556FF-6297-4B47-887D-130EC8BBE375}" destId="{1C7E8D82-96CC-4629-A3DF-F2B52FEBEECA}" srcOrd="3" destOrd="0" presId="urn:microsoft.com/office/officeart/2005/8/layout/chevron1"/>
    <dgm:cxn modelId="{EB92E0A8-0F52-4D47-8B9A-09C3E8F04A6B}" type="presParOf" srcId="{BF0556FF-6297-4B47-887D-130EC8BBE375}" destId="{D7C7E2FF-A46E-4109-8DB5-164C6C69468F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A51B10-BDCE-4971-8548-376EE6E783C6}">
      <dsp:nvSpPr>
        <dsp:cNvPr id="0" name=""/>
        <dsp:cNvSpPr/>
      </dsp:nvSpPr>
      <dsp:spPr>
        <a:xfrm>
          <a:off x="1547903" y="0"/>
          <a:ext cx="2325279" cy="2325279"/>
        </a:xfrm>
        <a:prstGeom prst="triangl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>
              <a:solidFill>
                <a:schemeClr val="tx1"/>
              </a:solidFill>
            </a:rPr>
            <a:t>Economia Planificada</a:t>
          </a:r>
          <a:endParaRPr lang="pt-BR" sz="1400" b="1" kern="1200" dirty="0">
            <a:solidFill>
              <a:schemeClr val="tx1"/>
            </a:solidFill>
          </a:endParaRPr>
        </a:p>
      </dsp:txBody>
      <dsp:txXfrm>
        <a:off x="2129223" y="1162640"/>
        <a:ext cx="1162639" cy="1162639"/>
      </dsp:txXfrm>
    </dsp:sp>
    <dsp:sp modelId="{67646ECD-ACF1-4256-B6E8-F0CA0657819B}">
      <dsp:nvSpPr>
        <dsp:cNvPr id="0" name=""/>
        <dsp:cNvSpPr/>
      </dsp:nvSpPr>
      <dsp:spPr>
        <a:xfrm>
          <a:off x="385264" y="2325279"/>
          <a:ext cx="2325279" cy="2325279"/>
        </a:xfrm>
        <a:prstGeom prst="triangle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>
              <a:solidFill>
                <a:schemeClr val="tx1"/>
              </a:solidFill>
            </a:rPr>
            <a:t>Economia de Mercado</a:t>
          </a:r>
          <a:endParaRPr lang="pt-BR" sz="1400" b="1" kern="1200" dirty="0">
            <a:solidFill>
              <a:schemeClr val="tx1"/>
            </a:solidFill>
          </a:endParaRPr>
        </a:p>
      </dsp:txBody>
      <dsp:txXfrm>
        <a:off x="966584" y="3487919"/>
        <a:ext cx="1162639" cy="1162639"/>
      </dsp:txXfrm>
    </dsp:sp>
    <dsp:sp modelId="{C975CD30-DB13-4EB9-BE93-029A27EFB4CC}">
      <dsp:nvSpPr>
        <dsp:cNvPr id="0" name=""/>
        <dsp:cNvSpPr/>
      </dsp:nvSpPr>
      <dsp:spPr>
        <a:xfrm rot="10800000">
          <a:off x="1547903" y="2325279"/>
          <a:ext cx="2325279" cy="2325279"/>
        </a:xfrm>
        <a:prstGeom prst="triangle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>
              <a:solidFill>
                <a:schemeClr val="tx1"/>
              </a:solidFill>
            </a:rPr>
            <a:t>Economia de Mista</a:t>
          </a:r>
          <a:endParaRPr lang="pt-BR" sz="1400" b="1" kern="1200" dirty="0">
            <a:solidFill>
              <a:schemeClr val="tx1"/>
            </a:solidFill>
          </a:endParaRPr>
        </a:p>
      </dsp:txBody>
      <dsp:txXfrm rot="10800000">
        <a:off x="2129223" y="2325279"/>
        <a:ext cx="1162639" cy="1162639"/>
      </dsp:txXfrm>
    </dsp:sp>
    <dsp:sp modelId="{BDD71E0E-B159-4E28-9802-EBB028B399BD}">
      <dsp:nvSpPr>
        <dsp:cNvPr id="0" name=""/>
        <dsp:cNvSpPr/>
      </dsp:nvSpPr>
      <dsp:spPr>
        <a:xfrm>
          <a:off x="2710543" y="2325279"/>
          <a:ext cx="2325279" cy="2325279"/>
        </a:xfrm>
        <a:prstGeom prst="triangle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>
              <a:solidFill>
                <a:schemeClr val="tx1"/>
              </a:solidFill>
            </a:rPr>
            <a:t>Economia Subsistência</a:t>
          </a:r>
          <a:endParaRPr lang="pt-BR" sz="1400" b="1" kern="1200" dirty="0">
            <a:solidFill>
              <a:schemeClr val="tx1"/>
            </a:solidFill>
          </a:endParaRPr>
        </a:p>
      </dsp:txBody>
      <dsp:txXfrm>
        <a:off x="3291863" y="3487919"/>
        <a:ext cx="1162639" cy="11626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BFFA57-0DC8-46B3-8D54-4CA3A5558D52}">
      <dsp:nvSpPr>
        <dsp:cNvPr id="0" name=""/>
        <dsp:cNvSpPr/>
      </dsp:nvSpPr>
      <dsp:spPr>
        <a:xfrm rot="10800000">
          <a:off x="2073880" y="1879"/>
          <a:ext cx="7365924" cy="87421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504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>
              <a:solidFill>
                <a:schemeClr val="tx1"/>
              </a:solidFill>
            </a:rPr>
            <a:t>Consumir</a:t>
          </a:r>
          <a:endParaRPr lang="pt-BR" sz="2400" kern="1200" dirty="0">
            <a:solidFill>
              <a:schemeClr val="tx1"/>
            </a:solidFill>
          </a:endParaRPr>
        </a:p>
      </dsp:txBody>
      <dsp:txXfrm rot="10800000">
        <a:off x="2292433" y="1879"/>
        <a:ext cx="7147371" cy="874214"/>
      </dsp:txXfrm>
    </dsp:sp>
    <dsp:sp modelId="{BE48DAE4-C7D5-45C8-B153-FE6BF1DD1714}">
      <dsp:nvSpPr>
        <dsp:cNvPr id="0" name=""/>
        <dsp:cNvSpPr/>
      </dsp:nvSpPr>
      <dsp:spPr>
        <a:xfrm>
          <a:off x="970665" y="0"/>
          <a:ext cx="874214" cy="874214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256993-00D9-4FBC-95FA-69AFAB37DB12}">
      <dsp:nvSpPr>
        <dsp:cNvPr id="0" name=""/>
        <dsp:cNvSpPr/>
      </dsp:nvSpPr>
      <dsp:spPr>
        <a:xfrm rot="10800000">
          <a:off x="2073880" y="1137053"/>
          <a:ext cx="7365924" cy="87421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504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>
              <a:solidFill>
                <a:schemeClr val="tx1"/>
              </a:solidFill>
            </a:rPr>
            <a:t>Produzir bens e serviços comercializáveis não financeiros</a:t>
          </a:r>
          <a:endParaRPr lang="pt-BR" sz="2400" kern="1200" dirty="0">
            <a:solidFill>
              <a:schemeClr val="tx1"/>
            </a:solidFill>
          </a:endParaRPr>
        </a:p>
      </dsp:txBody>
      <dsp:txXfrm rot="10800000">
        <a:off x="2292433" y="1137053"/>
        <a:ext cx="7147371" cy="874214"/>
      </dsp:txXfrm>
    </dsp:sp>
    <dsp:sp modelId="{E906C434-AFD0-419B-B142-3E83545EBD30}">
      <dsp:nvSpPr>
        <dsp:cNvPr id="0" name=""/>
        <dsp:cNvSpPr/>
      </dsp:nvSpPr>
      <dsp:spPr>
        <a:xfrm>
          <a:off x="961346" y="886442"/>
          <a:ext cx="874214" cy="874214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DFF905-CA4A-4CBC-B065-2E30A6B05936}">
      <dsp:nvSpPr>
        <dsp:cNvPr id="0" name=""/>
        <dsp:cNvSpPr/>
      </dsp:nvSpPr>
      <dsp:spPr>
        <a:xfrm rot="10800000">
          <a:off x="2073880" y="2272226"/>
          <a:ext cx="7365924" cy="87421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504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>
              <a:solidFill>
                <a:schemeClr val="tx1"/>
              </a:solidFill>
            </a:rPr>
            <a:t>Prestador de serviços de intermediação financeira</a:t>
          </a:r>
          <a:endParaRPr lang="pt-BR" sz="2400" kern="1200" dirty="0">
            <a:solidFill>
              <a:schemeClr val="tx1"/>
            </a:solidFill>
          </a:endParaRPr>
        </a:p>
      </dsp:txBody>
      <dsp:txXfrm rot="10800000">
        <a:off x="2292433" y="2272226"/>
        <a:ext cx="7147371" cy="874214"/>
      </dsp:txXfrm>
    </dsp:sp>
    <dsp:sp modelId="{E97329CD-E8A3-4942-8C0F-DCCA356EC351}">
      <dsp:nvSpPr>
        <dsp:cNvPr id="0" name=""/>
        <dsp:cNvSpPr/>
      </dsp:nvSpPr>
      <dsp:spPr>
        <a:xfrm>
          <a:off x="1035978" y="2253094"/>
          <a:ext cx="874214" cy="652452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EED342-6ACF-4958-92DA-4EB03049D97D}">
      <dsp:nvSpPr>
        <dsp:cNvPr id="0" name=""/>
        <dsp:cNvSpPr/>
      </dsp:nvSpPr>
      <dsp:spPr>
        <a:xfrm rot="10800000">
          <a:off x="2073880" y="3407399"/>
          <a:ext cx="7365924" cy="87421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504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>
              <a:solidFill>
                <a:schemeClr val="tx1"/>
              </a:solidFill>
            </a:rPr>
            <a:t>Produzir serviços não comercializáveis.        Redistribuir a renda.</a:t>
          </a:r>
          <a:endParaRPr lang="pt-BR" sz="2400" kern="1200" dirty="0">
            <a:solidFill>
              <a:schemeClr val="tx1"/>
            </a:solidFill>
          </a:endParaRPr>
        </a:p>
      </dsp:txBody>
      <dsp:txXfrm rot="10800000">
        <a:off x="2292433" y="3407399"/>
        <a:ext cx="7147371" cy="874214"/>
      </dsp:txXfrm>
    </dsp:sp>
    <dsp:sp modelId="{D26D90D0-04D4-4FE5-8D06-EBDE9CB9CC7D}">
      <dsp:nvSpPr>
        <dsp:cNvPr id="0" name=""/>
        <dsp:cNvSpPr/>
      </dsp:nvSpPr>
      <dsp:spPr>
        <a:xfrm>
          <a:off x="1035978" y="3211331"/>
          <a:ext cx="874214" cy="844438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DD54A0-55D6-41B8-B570-83291B16FF3D}">
      <dsp:nvSpPr>
        <dsp:cNvPr id="0" name=""/>
        <dsp:cNvSpPr/>
      </dsp:nvSpPr>
      <dsp:spPr>
        <a:xfrm rot="10800000">
          <a:off x="2073880" y="4542573"/>
          <a:ext cx="7365924" cy="87421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504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>
              <a:solidFill>
                <a:schemeClr val="tx1"/>
              </a:solidFill>
            </a:rPr>
            <a:t>Trocar bens, serviços e capitais</a:t>
          </a:r>
          <a:endParaRPr lang="pt-BR" sz="2400" kern="1200" dirty="0">
            <a:solidFill>
              <a:schemeClr val="tx1"/>
            </a:solidFill>
          </a:endParaRPr>
        </a:p>
      </dsp:txBody>
      <dsp:txXfrm rot="10800000">
        <a:off x="2292433" y="4542573"/>
        <a:ext cx="7147371" cy="874214"/>
      </dsp:txXfrm>
    </dsp:sp>
    <dsp:sp modelId="{69D616B7-3FB5-418C-BC5B-3A6014A011ED}">
      <dsp:nvSpPr>
        <dsp:cNvPr id="0" name=""/>
        <dsp:cNvSpPr/>
      </dsp:nvSpPr>
      <dsp:spPr>
        <a:xfrm>
          <a:off x="1087661" y="4466079"/>
          <a:ext cx="874214" cy="874214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BFFA57-0DC8-46B3-8D54-4CA3A5558D52}">
      <dsp:nvSpPr>
        <dsp:cNvPr id="0" name=""/>
        <dsp:cNvSpPr/>
      </dsp:nvSpPr>
      <dsp:spPr>
        <a:xfrm rot="10800000">
          <a:off x="2073880" y="1879"/>
          <a:ext cx="7365924" cy="87421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504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>
              <a:solidFill>
                <a:schemeClr val="tx1"/>
              </a:solidFill>
            </a:rPr>
            <a:t>Remunerações do trabalho, rendimentos, transferências de outros agentes</a:t>
          </a:r>
          <a:endParaRPr lang="pt-BR" sz="2400" kern="1200" dirty="0">
            <a:solidFill>
              <a:schemeClr val="tx1"/>
            </a:solidFill>
          </a:endParaRPr>
        </a:p>
      </dsp:txBody>
      <dsp:txXfrm rot="10800000">
        <a:off x="2292433" y="1879"/>
        <a:ext cx="7147371" cy="874214"/>
      </dsp:txXfrm>
    </dsp:sp>
    <dsp:sp modelId="{BE48DAE4-C7D5-45C8-B153-FE6BF1DD1714}">
      <dsp:nvSpPr>
        <dsp:cNvPr id="0" name=""/>
        <dsp:cNvSpPr/>
      </dsp:nvSpPr>
      <dsp:spPr>
        <a:xfrm>
          <a:off x="970665" y="0"/>
          <a:ext cx="874214" cy="874214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256993-00D9-4FBC-95FA-69AFAB37DB12}">
      <dsp:nvSpPr>
        <dsp:cNvPr id="0" name=""/>
        <dsp:cNvSpPr/>
      </dsp:nvSpPr>
      <dsp:spPr>
        <a:xfrm rot="10800000">
          <a:off x="2073880" y="1137053"/>
          <a:ext cx="7365924" cy="87421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504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>
              <a:solidFill>
                <a:schemeClr val="tx1"/>
              </a:solidFill>
            </a:rPr>
            <a:t>Receitas provenientes da produção: vendas, etc.</a:t>
          </a:r>
          <a:endParaRPr lang="pt-BR" sz="2400" kern="1200" dirty="0">
            <a:solidFill>
              <a:schemeClr val="tx1"/>
            </a:solidFill>
          </a:endParaRPr>
        </a:p>
      </dsp:txBody>
      <dsp:txXfrm rot="10800000">
        <a:off x="2292433" y="1137053"/>
        <a:ext cx="7147371" cy="874214"/>
      </dsp:txXfrm>
    </dsp:sp>
    <dsp:sp modelId="{E906C434-AFD0-419B-B142-3E83545EBD30}">
      <dsp:nvSpPr>
        <dsp:cNvPr id="0" name=""/>
        <dsp:cNvSpPr/>
      </dsp:nvSpPr>
      <dsp:spPr>
        <a:xfrm>
          <a:off x="961346" y="886442"/>
          <a:ext cx="874214" cy="874214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DFF905-CA4A-4CBC-B065-2E30A6B05936}">
      <dsp:nvSpPr>
        <dsp:cNvPr id="0" name=""/>
        <dsp:cNvSpPr/>
      </dsp:nvSpPr>
      <dsp:spPr>
        <a:xfrm rot="10800000">
          <a:off x="2073880" y="2272226"/>
          <a:ext cx="7365924" cy="87421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504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>
              <a:solidFill>
                <a:schemeClr val="tx1"/>
              </a:solidFill>
            </a:rPr>
            <a:t>Juros, prêmios de seguros</a:t>
          </a:r>
          <a:endParaRPr lang="pt-BR" sz="2400" kern="1200" dirty="0">
            <a:solidFill>
              <a:schemeClr val="tx1"/>
            </a:solidFill>
          </a:endParaRPr>
        </a:p>
      </dsp:txBody>
      <dsp:txXfrm rot="10800000">
        <a:off x="2292433" y="2272226"/>
        <a:ext cx="7147371" cy="874214"/>
      </dsp:txXfrm>
    </dsp:sp>
    <dsp:sp modelId="{E97329CD-E8A3-4942-8C0F-DCCA356EC351}">
      <dsp:nvSpPr>
        <dsp:cNvPr id="0" name=""/>
        <dsp:cNvSpPr/>
      </dsp:nvSpPr>
      <dsp:spPr>
        <a:xfrm>
          <a:off x="1035978" y="2253094"/>
          <a:ext cx="874214" cy="652452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EED342-6ACF-4958-92DA-4EB03049D97D}">
      <dsp:nvSpPr>
        <dsp:cNvPr id="0" name=""/>
        <dsp:cNvSpPr/>
      </dsp:nvSpPr>
      <dsp:spPr>
        <a:xfrm rot="10800000">
          <a:off x="2073880" y="3407399"/>
          <a:ext cx="7365924" cy="87421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504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>
              <a:solidFill>
                <a:schemeClr val="tx1"/>
              </a:solidFill>
            </a:rPr>
            <a:t>Receitas provenientes de impostos e de outras contribuições</a:t>
          </a:r>
          <a:endParaRPr lang="pt-BR" sz="2400" kern="1200" dirty="0">
            <a:solidFill>
              <a:schemeClr val="tx1"/>
            </a:solidFill>
          </a:endParaRPr>
        </a:p>
      </dsp:txBody>
      <dsp:txXfrm rot="10800000">
        <a:off x="2292433" y="3407399"/>
        <a:ext cx="7147371" cy="874214"/>
      </dsp:txXfrm>
    </dsp:sp>
    <dsp:sp modelId="{D26D90D0-04D4-4FE5-8D06-EBDE9CB9CC7D}">
      <dsp:nvSpPr>
        <dsp:cNvPr id="0" name=""/>
        <dsp:cNvSpPr/>
      </dsp:nvSpPr>
      <dsp:spPr>
        <a:xfrm>
          <a:off x="1035978" y="3211331"/>
          <a:ext cx="874214" cy="844438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DD54A0-55D6-41B8-B570-83291B16FF3D}">
      <dsp:nvSpPr>
        <dsp:cNvPr id="0" name=""/>
        <dsp:cNvSpPr/>
      </dsp:nvSpPr>
      <dsp:spPr>
        <a:xfrm rot="10800000">
          <a:off x="2073880" y="4542573"/>
          <a:ext cx="7365924" cy="87421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504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>
              <a:solidFill>
                <a:schemeClr val="tx1"/>
              </a:solidFill>
            </a:rPr>
            <a:t>Recursos advindos das trocas de bens, serviços e capitais</a:t>
          </a:r>
          <a:endParaRPr lang="pt-BR" sz="2400" kern="1200" dirty="0">
            <a:solidFill>
              <a:schemeClr val="tx1"/>
            </a:solidFill>
          </a:endParaRPr>
        </a:p>
      </dsp:txBody>
      <dsp:txXfrm rot="10800000">
        <a:off x="2292433" y="4542573"/>
        <a:ext cx="7147371" cy="874214"/>
      </dsp:txXfrm>
    </dsp:sp>
    <dsp:sp modelId="{69D616B7-3FB5-418C-BC5B-3A6014A011ED}">
      <dsp:nvSpPr>
        <dsp:cNvPr id="0" name=""/>
        <dsp:cNvSpPr/>
      </dsp:nvSpPr>
      <dsp:spPr>
        <a:xfrm>
          <a:off x="1087661" y="4466079"/>
          <a:ext cx="874214" cy="874214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0B1E9E-9110-48BD-9214-C88F257BD47B}">
      <dsp:nvSpPr>
        <dsp:cNvPr id="0" name=""/>
        <dsp:cNvSpPr/>
      </dsp:nvSpPr>
      <dsp:spPr>
        <a:xfrm>
          <a:off x="3210" y="274986"/>
          <a:ext cx="3130118" cy="835200"/>
        </a:xfrm>
        <a:prstGeom prst="rect">
          <a:avLst/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900" kern="1200" dirty="0" smtClean="0"/>
            <a:t>Terra</a:t>
          </a:r>
          <a:endParaRPr lang="pt-BR" sz="2900" kern="1200" dirty="0"/>
        </a:p>
      </dsp:txBody>
      <dsp:txXfrm>
        <a:off x="3210" y="274986"/>
        <a:ext cx="3130118" cy="835200"/>
      </dsp:txXfrm>
    </dsp:sp>
    <dsp:sp modelId="{A2233A6F-B831-4A65-A9DF-800FE9AF0EBD}">
      <dsp:nvSpPr>
        <dsp:cNvPr id="0" name=""/>
        <dsp:cNvSpPr/>
      </dsp:nvSpPr>
      <dsp:spPr>
        <a:xfrm>
          <a:off x="3210" y="1110186"/>
          <a:ext cx="3130118" cy="2507557"/>
        </a:xfrm>
        <a:prstGeom prst="rect">
          <a:avLst/>
        </a:prstGeom>
        <a:solidFill>
          <a:schemeClr val="accent4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686" tIns="154686" rIns="206248" bIns="232029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900" kern="1200" dirty="0" smtClean="0"/>
            <a:t>Terras cultiváveis, minas, florestas.</a:t>
          </a:r>
          <a:endParaRPr lang="pt-BR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900" kern="1200" dirty="0" smtClean="0"/>
            <a:t>Recursos naturais</a:t>
          </a:r>
          <a:endParaRPr lang="pt-BR" sz="2900" kern="1200" dirty="0"/>
        </a:p>
      </dsp:txBody>
      <dsp:txXfrm>
        <a:off x="3210" y="1110186"/>
        <a:ext cx="3130118" cy="2507557"/>
      </dsp:txXfrm>
    </dsp:sp>
    <dsp:sp modelId="{BA5B1D78-694C-432F-B2EE-95FF150D50B3}">
      <dsp:nvSpPr>
        <dsp:cNvPr id="0" name=""/>
        <dsp:cNvSpPr/>
      </dsp:nvSpPr>
      <dsp:spPr>
        <a:xfrm>
          <a:off x="3571546" y="274986"/>
          <a:ext cx="3130118" cy="835200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900" kern="1200" dirty="0" smtClean="0"/>
            <a:t>Capital</a:t>
          </a:r>
          <a:endParaRPr lang="pt-BR" sz="2900" kern="1200" dirty="0"/>
        </a:p>
      </dsp:txBody>
      <dsp:txXfrm>
        <a:off x="3571546" y="274986"/>
        <a:ext cx="3130118" cy="835200"/>
      </dsp:txXfrm>
    </dsp:sp>
    <dsp:sp modelId="{C1DD58D8-4881-4D1F-9E66-010472B9FA4B}">
      <dsp:nvSpPr>
        <dsp:cNvPr id="0" name=""/>
        <dsp:cNvSpPr/>
      </dsp:nvSpPr>
      <dsp:spPr>
        <a:xfrm>
          <a:off x="3571546" y="1110186"/>
          <a:ext cx="3130118" cy="2507557"/>
        </a:xfrm>
        <a:prstGeom prst="rect">
          <a:avLst/>
        </a:prstGeom>
        <a:solidFill>
          <a:schemeClr val="accent6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686" tIns="154686" rIns="206248" bIns="232029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900" kern="1200" dirty="0" smtClean="0"/>
            <a:t>Máquinas, equipamentos, instalações.</a:t>
          </a:r>
          <a:endParaRPr lang="pt-BR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900" kern="1200" dirty="0" smtClean="0"/>
            <a:t>Dinheiro, moeda</a:t>
          </a:r>
          <a:endParaRPr lang="pt-BR" sz="2900" kern="1200" dirty="0"/>
        </a:p>
      </dsp:txBody>
      <dsp:txXfrm>
        <a:off x="3571546" y="1110186"/>
        <a:ext cx="3130118" cy="2507557"/>
      </dsp:txXfrm>
    </dsp:sp>
    <dsp:sp modelId="{E9FE6402-72C6-441A-B015-4EABCC0730A8}">
      <dsp:nvSpPr>
        <dsp:cNvPr id="0" name=""/>
        <dsp:cNvSpPr/>
      </dsp:nvSpPr>
      <dsp:spPr>
        <a:xfrm>
          <a:off x="7139881" y="274986"/>
          <a:ext cx="3130118" cy="835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900" kern="1200" dirty="0" smtClean="0"/>
            <a:t>Trabalho</a:t>
          </a:r>
          <a:endParaRPr lang="pt-BR" sz="2900" kern="1200" dirty="0"/>
        </a:p>
      </dsp:txBody>
      <dsp:txXfrm>
        <a:off x="7139881" y="274986"/>
        <a:ext cx="3130118" cy="835200"/>
      </dsp:txXfrm>
    </dsp:sp>
    <dsp:sp modelId="{35D236FD-56C3-4C09-B59C-741B37376687}">
      <dsp:nvSpPr>
        <dsp:cNvPr id="0" name=""/>
        <dsp:cNvSpPr/>
      </dsp:nvSpPr>
      <dsp:spPr>
        <a:xfrm>
          <a:off x="7139881" y="1110186"/>
          <a:ext cx="3130118" cy="250755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686" tIns="154686" rIns="206248" bIns="232029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900" kern="1200" dirty="0" smtClean="0"/>
            <a:t>Homem</a:t>
          </a:r>
          <a:endParaRPr lang="pt-BR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900" kern="1200" dirty="0" smtClean="0"/>
            <a:t>Mão de obra</a:t>
          </a:r>
          <a:endParaRPr lang="pt-BR" sz="2900" kern="1200" dirty="0"/>
        </a:p>
      </dsp:txBody>
      <dsp:txXfrm>
        <a:off x="7139881" y="1110186"/>
        <a:ext cx="3130118" cy="250755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0B1E9E-9110-48BD-9214-C88F257BD47B}">
      <dsp:nvSpPr>
        <dsp:cNvPr id="0" name=""/>
        <dsp:cNvSpPr/>
      </dsp:nvSpPr>
      <dsp:spPr>
        <a:xfrm>
          <a:off x="5354" y="554485"/>
          <a:ext cx="2052524" cy="584622"/>
        </a:xfrm>
        <a:prstGeom prst="rect">
          <a:avLst/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Terra</a:t>
          </a:r>
          <a:endParaRPr lang="pt-BR" sz="1600" kern="1200" dirty="0"/>
        </a:p>
      </dsp:txBody>
      <dsp:txXfrm>
        <a:off x="5354" y="554485"/>
        <a:ext cx="2052524" cy="584622"/>
      </dsp:txXfrm>
    </dsp:sp>
    <dsp:sp modelId="{A2233A6F-B831-4A65-A9DF-800FE9AF0EBD}">
      <dsp:nvSpPr>
        <dsp:cNvPr id="0" name=""/>
        <dsp:cNvSpPr/>
      </dsp:nvSpPr>
      <dsp:spPr>
        <a:xfrm>
          <a:off x="5354" y="1139107"/>
          <a:ext cx="2052524" cy="1152900"/>
        </a:xfrm>
        <a:prstGeom prst="rect">
          <a:avLst/>
        </a:prstGeom>
        <a:solidFill>
          <a:schemeClr val="accent4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/>
            <a:t>Terras cultiváveis, minas, florestas</a:t>
          </a:r>
          <a:endParaRPr lang="pt-B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/>
            <a:t>Recursos naturais</a:t>
          </a:r>
          <a:endParaRPr lang="pt-BR" sz="1600" kern="1200" dirty="0"/>
        </a:p>
      </dsp:txBody>
      <dsp:txXfrm>
        <a:off x="5354" y="1139107"/>
        <a:ext cx="2052524" cy="1152900"/>
      </dsp:txXfrm>
    </dsp:sp>
    <dsp:sp modelId="{BA5B1D78-694C-432F-B2EE-95FF150D50B3}">
      <dsp:nvSpPr>
        <dsp:cNvPr id="0" name=""/>
        <dsp:cNvSpPr/>
      </dsp:nvSpPr>
      <dsp:spPr>
        <a:xfrm>
          <a:off x="2345231" y="554485"/>
          <a:ext cx="2052524" cy="584622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Capital</a:t>
          </a:r>
          <a:endParaRPr lang="pt-BR" sz="1600" kern="1200" dirty="0"/>
        </a:p>
      </dsp:txBody>
      <dsp:txXfrm>
        <a:off x="2345231" y="554485"/>
        <a:ext cx="2052524" cy="584622"/>
      </dsp:txXfrm>
    </dsp:sp>
    <dsp:sp modelId="{C1DD58D8-4881-4D1F-9E66-010472B9FA4B}">
      <dsp:nvSpPr>
        <dsp:cNvPr id="0" name=""/>
        <dsp:cNvSpPr/>
      </dsp:nvSpPr>
      <dsp:spPr>
        <a:xfrm>
          <a:off x="2345231" y="1139107"/>
          <a:ext cx="2052524" cy="1152900"/>
        </a:xfrm>
        <a:prstGeom prst="rect">
          <a:avLst/>
        </a:prstGeom>
        <a:solidFill>
          <a:schemeClr val="accent6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/>
            <a:t>Máquinas, equipamentos, instalações</a:t>
          </a:r>
          <a:endParaRPr lang="pt-B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/>
            <a:t>Dinheiro, moeda</a:t>
          </a:r>
          <a:endParaRPr lang="pt-BR" sz="1600" kern="1200" dirty="0"/>
        </a:p>
      </dsp:txBody>
      <dsp:txXfrm>
        <a:off x="2345231" y="1139107"/>
        <a:ext cx="2052524" cy="1152900"/>
      </dsp:txXfrm>
    </dsp:sp>
    <dsp:sp modelId="{E9FE6402-72C6-441A-B015-4EABCC0730A8}">
      <dsp:nvSpPr>
        <dsp:cNvPr id="0" name=""/>
        <dsp:cNvSpPr/>
      </dsp:nvSpPr>
      <dsp:spPr>
        <a:xfrm>
          <a:off x="4685109" y="554485"/>
          <a:ext cx="2052524" cy="5846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Trabalho</a:t>
          </a:r>
          <a:endParaRPr lang="pt-BR" sz="1600" kern="1200" dirty="0"/>
        </a:p>
      </dsp:txBody>
      <dsp:txXfrm>
        <a:off x="4685109" y="554485"/>
        <a:ext cx="2052524" cy="584622"/>
      </dsp:txXfrm>
    </dsp:sp>
    <dsp:sp modelId="{35D236FD-56C3-4C09-B59C-741B37376687}">
      <dsp:nvSpPr>
        <dsp:cNvPr id="0" name=""/>
        <dsp:cNvSpPr/>
      </dsp:nvSpPr>
      <dsp:spPr>
        <a:xfrm>
          <a:off x="4685109" y="1139107"/>
          <a:ext cx="2052524" cy="11529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/>
            <a:t>Homem</a:t>
          </a:r>
          <a:endParaRPr lang="pt-B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/>
            <a:t>Mão de obra</a:t>
          </a:r>
          <a:endParaRPr lang="pt-BR" sz="1600" kern="1200" dirty="0"/>
        </a:p>
      </dsp:txBody>
      <dsp:txXfrm>
        <a:off x="4685109" y="1139107"/>
        <a:ext cx="2052524" cy="1152900"/>
      </dsp:txXfrm>
    </dsp:sp>
    <dsp:sp modelId="{F02AFA8B-6C3D-479D-AC2B-23DB198B8CCA}">
      <dsp:nvSpPr>
        <dsp:cNvPr id="0" name=""/>
        <dsp:cNvSpPr/>
      </dsp:nvSpPr>
      <dsp:spPr>
        <a:xfrm>
          <a:off x="7024986" y="554485"/>
          <a:ext cx="2052524" cy="584622"/>
        </a:xfrm>
        <a:prstGeom prst="rect">
          <a:avLst/>
        </a:prstGeom>
        <a:solidFill>
          <a:schemeClr val="tx1">
            <a:lumMod val="65000"/>
            <a:lumOff val="35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Tecnologia</a:t>
          </a:r>
          <a:endParaRPr lang="pt-BR" sz="1600" kern="1200" dirty="0"/>
        </a:p>
      </dsp:txBody>
      <dsp:txXfrm>
        <a:off x="7024986" y="554485"/>
        <a:ext cx="2052524" cy="584622"/>
      </dsp:txXfrm>
    </dsp:sp>
    <dsp:sp modelId="{0DA82CD3-6306-4635-B41E-AB9D15912325}">
      <dsp:nvSpPr>
        <dsp:cNvPr id="0" name=""/>
        <dsp:cNvSpPr/>
      </dsp:nvSpPr>
      <dsp:spPr>
        <a:xfrm>
          <a:off x="7024986" y="1139107"/>
          <a:ext cx="2052524" cy="1152900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/>
            <a:t>Métodos de produção</a:t>
          </a:r>
          <a:endParaRPr lang="pt-B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/>
            <a:t>Conhecimento</a:t>
          </a:r>
          <a:endParaRPr lang="pt-BR" sz="1600" kern="1200" dirty="0"/>
        </a:p>
      </dsp:txBody>
      <dsp:txXfrm>
        <a:off x="7024986" y="1139107"/>
        <a:ext cx="2052524" cy="1152900"/>
      </dsp:txXfrm>
    </dsp:sp>
    <dsp:sp modelId="{0F858FFD-4D01-4EF8-A7A6-AD1F96976637}">
      <dsp:nvSpPr>
        <dsp:cNvPr id="0" name=""/>
        <dsp:cNvSpPr/>
      </dsp:nvSpPr>
      <dsp:spPr>
        <a:xfrm>
          <a:off x="9364864" y="554485"/>
          <a:ext cx="2052524" cy="584622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Capacidade Empresarial</a:t>
          </a:r>
          <a:endParaRPr lang="pt-BR" sz="1600" kern="1200" dirty="0"/>
        </a:p>
      </dsp:txBody>
      <dsp:txXfrm>
        <a:off x="9364864" y="554485"/>
        <a:ext cx="2052524" cy="584622"/>
      </dsp:txXfrm>
    </dsp:sp>
    <dsp:sp modelId="{B7D07AFA-84C0-4195-AE0B-F910863A7BBC}">
      <dsp:nvSpPr>
        <dsp:cNvPr id="0" name=""/>
        <dsp:cNvSpPr/>
      </dsp:nvSpPr>
      <dsp:spPr>
        <a:xfrm>
          <a:off x="9364864" y="1139107"/>
          <a:ext cx="2052524" cy="1152900"/>
        </a:xfrm>
        <a:prstGeom prst="rect">
          <a:avLst/>
        </a:prstGeom>
        <a:solidFill>
          <a:schemeClr val="accent2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/>
            <a:t>Gestão</a:t>
          </a:r>
          <a:endParaRPr lang="pt-B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/>
            <a:t>Empreendedorismo</a:t>
          </a:r>
          <a:endParaRPr lang="pt-BR" sz="1600" kern="1200" dirty="0"/>
        </a:p>
      </dsp:txBody>
      <dsp:txXfrm>
        <a:off x="9364864" y="1139107"/>
        <a:ext cx="2052524" cy="11529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0B1E9E-9110-48BD-9214-C88F257BD47B}">
      <dsp:nvSpPr>
        <dsp:cNvPr id="0" name=""/>
        <dsp:cNvSpPr/>
      </dsp:nvSpPr>
      <dsp:spPr>
        <a:xfrm>
          <a:off x="5354" y="564522"/>
          <a:ext cx="2052524" cy="797583"/>
        </a:xfrm>
        <a:prstGeom prst="rect">
          <a:avLst/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Terra</a:t>
          </a:r>
          <a:endParaRPr lang="pt-BR" sz="2200" kern="1200" dirty="0"/>
        </a:p>
      </dsp:txBody>
      <dsp:txXfrm>
        <a:off x="5354" y="564522"/>
        <a:ext cx="2052524" cy="797583"/>
      </dsp:txXfrm>
    </dsp:sp>
    <dsp:sp modelId="{A2233A6F-B831-4A65-A9DF-800FE9AF0EBD}">
      <dsp:nvSpPr>
        <dsp:cNvPr id="0" name=""/>
        <dsp:cNvSpPr/>
      </dsp:nvSpPr>
      <dsp:spPr>
        <a:xfrm>
          <a:off x="5354" y="1362106"/>
          <a:ext cx="2052524" cy="966240"/>
        </a:xfrm>
        <a:prstGeom prst="rect">
          <a:avLst/>
        </a:prstGeom>
        <a:solidFill>
          <a:schemeClr val="accent4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200" kern="1200" dirty="0" smtClean="0"/>
            <a:t>Aluguel</a:t>
          </a:r>
          <a:endParaRPr lang="pt-BR" sz="2200" kern="1200" dirty="0"/>
        </a:p>
      </dsp:txBody>
      <dsp:txXfrm>
        <a:off x="5354" y="1362106"/>
        <a:ext cx="2052524" cy="966240"/>
      </dsp:txXfrm>
    </dsp:sp>
    <dsp:sp modelId="{BA5B1D78-694C-432F-B2EE-95FF150D50B3}">
      <dsp:nvSpPr>
        <dsp:cNvPr id="0" name=""/>
        <dsp:cNvSpPr/>
      </dsp:nvSpPr>
      <dsp:spPr>
        <a:xfrm>
          <a:off x="2345231" y="564522"/>
          <a:ext cx="2052524" cy="797583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Capital</a:t>
          </a:r>
          <a:endParaRPr lang="pt-BR" sz="2200" kern="1200" dirty="0"/>
        </a:p>
      </dsp:txBody>
      <dsp:txXfrm>
        <a:off x="2345231" y="564522"/>
        <a:ext cx="2052524" cy="797583"/>
      </dsp:txXfrm>
    </dsp:sp>
    <dsp:sp modelId="{C1DD58D8-4881-4D1F-9E66-010472B9FA4B}">
      <dsp:nvSpPr>
        <dsp:cNvPr id="0" name=""/>
        <dsp:cNvSpPr/>
      </dsp:nvSpPr>
      <dsp:spPr>
        <a:xfrm>
          <a:off x="2345231" y="1362106"/>
          <a:ext cx="2052524" cy="966240"/>
        </a:xfrm>
        <a:prstGeom prst="rect">
          <a:avLst/>
        </a:prstGeom>
        <a:solidFill>
          <a:schemeClr val="accent6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200" kern="1200" dirty="0" smtClean="0"/>
            <a:t>Juros ou dividendo</a:t>
          </a:r>
          <a:endParaRPr lang="pt-BR" sz="2200" kern="1200" dirty="0"/>
        </a:p>
      </dsp:txBody>
      <dsp:txXfrm>
        <a:off x="2345231" y="1362106"/>
        <a:ext cx="2052524" cy="966240"/>
      </dsp:txXfrm>
    </dsp:sp>
    <dsp:sp modelId="{E9FE6402-72C6-441A-B015-4EABCC0730A8}">
      <dsp:nvSpPr>
        <dsp:cNvPr id="0" name=""/>
        <dsp:cNvSpPr/>
      </dsp:nvSpPr>
      <dsp:spPr>
        <a:xfrm>
          <a:off x="4685109" y="564522"/>
          <a:ext cx="2052524" cy="7975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Trabalho</a:t>
          </a:r>
          <a:endParaRPr lang="pt-BR" sz="2200" kern="1200" dirty="0"/>
        </a:p>
      </dsp:txBody>
      <dsp:txXfrm>
        <a:off x="4685109" y="564522"/>
        <a:ext cx="2052524" cy="797583"/>
      </dsp:txXfrm>
    </dsp:sp>
    <dsp:sp modelId="{35D236FD-56C3-4C09-B59C-741B37376687}">
      <dsp:nvSpPr>
        <dsp:cNvPr id="0" name=""/>
        <dsp:cNvSpPr/>
      </dsp:nvSpPr>
      <dsp:spPr>
        <a:xfrm>
          <a:off x="4685109" y="1362106"/>
          <a:ext cx="2052524" cy="9662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200" kern="1200" dirty="0" smtClean="0"/>
            <a:t>Salário</a:t>
          </a:r>
          <a:endParaRPr lang="pt-BR" sz="2200" kern="1200" dirty="0"/>
        </a:p>
      </dsp:txBody>
      <dsp:txXfrm>
        <a:off x="4685109" y="1362106"/>
        <a:ext cx="2052524" cy="966240"/>
      </dsp:txXfrm>
    </dsp:sp>
    <dsp:sp modelId="{F02AFA8B-6C3D-479D-AC2B-23DB198B8CCA}">
      <dsp:nvSpPr>
        <dsp:cNvPr id="0" name=""/>
        <dsp:cNvSpPr/>
      </dsp:nvSpPr>
      <dsp:spPr>
        <a:xfrm>
          <a:off x="7024986" y="564522"/>
          <a:ext cx="2052524" cy="797583"/>
        </a:xfrm>
        <a:prstGeom prst="rect">
          <a:avLst/>
        </a:prstGeom>
        <a:solidFill>
          <a:schemeClr val="tx1">
            <a:lumMod val="65000"/>
            <a:lumOff val="35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Tecnologia</a:t>
          </a:r>
          <a:endParaRPr lang="pt-BR" sz="2200" kern="1200" dirty="0"/>
        </a:p>
      </dsp:txBody>
      <dsp:txXfrm>
        <a:off x="7024986" y="564522"/>
        <a:ext cx="2052524" cy="797583"/>
      </dsp:txXfrm>
    </dsp:sp>
    <dsp:sp modelId="{0DA82CD3-6306-4635-B41E-AB9D15912325}">
      <dsp:nvSpPr>
        <dsp:cNvPr id="0" name=""/>
        <dsp:cNvSpPr/>
      </dsp:nvSpPr>
      <dsp:spPr>
        <a:xfrm>
          <a:off x="7024986" y="1362106"/>
          <a:ext cx="2052524" cy="966240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200" kern="1200" dirty="0" smtClean="0"/>
            <a:t>Royalties</a:t>
          </a:r>
          <a:endParaRPr lang="pt-BR" sz="2200" kern="1200" dirty="0"/>
        </a:p>
      </dsp:txBody>
      <dsp:txXfrm>
        <a:off x="7024986" y="1362106"/>
        <a:ext cx="2052524" cy="966240"/>
      </dsp:txXfrm>
    </dsp:sp>
    <dsp:sp modelId="{0F858FFD-4D01-4EF8-A7A6-AD1F96976637}">
      <dsp:nvSpPr>
        <dsp:cNvPr id="0" name=""/>
        <dsp:cNvSpPr/>
      </dsp:nvSpPr>
      <dsp:spPr>
        <a:xfrm>
          <a:off x="9364864" y="564522"/>
          <a:ext cx="2052524" cy="797583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Capacidade Empresarial</a:t>
          </a:r>
          <a:endParaRPr lang="pt-BR" sz="2200" kern="1200" dirty="0"/>
        </a:p>
      </dsp:txBody>
      <dsp:txXfrm>
        <a:off x="9364864" y="564522"/>
        <a:ext cx="2052524" cy="797583"/>
      </dsp:txXfrm>
    </dsp:sp>
    <dsp:sp modelId="{B7D07AFA-84C0-4195-AE0B-F910863A7BBC}">
      <dsp:nvSpPr>
        <dsp:cNvPr id="0" name=""/>
        <dsp:cNvSpPr/>
      </dsp:nvSpPr>
      <dsp:spPr>
        <a:xfrm>
          <a:off x="9364864" y="1362106"/>
          <a:ext cx="2052524" cy="966240"/>
        </a:xfrm>
        <a:prstGeom prst="rect">
          <a:avLst/>
        </a:prstGeom>
        <a:solidFill>
          <a:schemeClr val="accent2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200" kern="1200" dirty="0" smtClean="0"/>
            <a:t>Lucro</a:t>
          </a:r>
          <a:endParaRPr lang="pt-BR" sz="2200" kern="1200" dirty="0"/>
        </a:p>
      </dsp:txBody>
      <dsp:txXfrm>
        <a:off x="9364864" y="1362106"/>
        <a:ext cx="2052524" cy="96624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ADBBA6-9616-446E-AE8B-17747E6DC1AB}">
      <dsp:nvSpPr>
        <dsp:cNvPr id="0" name=""/>
        <dsp:cNvSpPr/>
      </dsp:nvSpPr>
      <dsp:spPr>
        <a:xfrm>
          <a:off x="5284" y="870647"/>
          <a:ext cx="3076260" cy="1230504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Expectativa ou conhecimento prévio</a:t>
          </a:r>
          <a:endParaRPr lang="pt-BR" sz="2200" kern="1200" dirty="0"/>
        </a:p>
      </dsp:txBody>
      <dsp:txXfrm>
        <a:off x="620536" y="870647"/>
        <a:ext cx="1845756" cy="1230504"/>
      </dsp:txXfrm>
    </dsp:sp>
    <dsp:sp modelId="{E3943B93-D48D-446A-8156-1C8A7071B286}">
      <dsp:nvSpPr>
        <dsp:cNvPr id="0" name=""/>
        <dsp:cNvSpPr/>
      </dsp:nvSpPr>
      <dsp:spPr>
        <a:xfrm>
          <a:off x="2773919" y="870647"/>
          <a:ext cx="3076260" cy="1230504"/>
        </a:xfrm>
        <a:prstGeom prst="chevron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Problema</a:t>
          </a:r>
          <a:endParaRPr lang="pt-BR" sz="2200" kern="1200" dirty="0"/>
        </a:p>
      </dsp:txBody>
      <dsp:txXfrm>
        <a:off x="3389171" y="870647"/>
        <a:ext cx="1845756" cy="1230504"/>
      </dsp:txXfrm>
    </dsp:sp>
    <dsp:sp modelId="{D7C7E2FF-A46E-4109-8DB5-164C6C69468F}">
      <dsp:nvSpPr>
        <dsp:cNvPr id="0" name=""/>
        <dsp:cNvSpPr/>
      </dsp:nvSpPr>
      <dsp:spPr>
        <a:xfrm>
          <a:off x="5542553" y="870647"/>
          <a:ext cx="3076260" cy="1230504"/>
        </a:xfrm>
        <a:prstGeom prst="chevron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Solução;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Nova Conjectura</a:t>
          </a:r>
          <a:endParaRPr lang="pt-BR" sz="2200" kern="1200" dirty="0"/>
        </a:p>
      </dsp:txBody>
      <dsp:txXfrm>
        <a:off x="6157805" y="870647"/>
        <a:ext cx="1845756" cy="1230504"/>
      </dsp:txXfrm>
    </dsp:sp>
    <dsp:sp modelId="{7277F2FA-3802-4B35-8B30-1E151FDD068C}">
      <dsp:nvSpPr>
        <dsp:cNvPr id="0" name=""/>
        <dsp:cNvSpPr/>
      </dsp:nvSpPr>
      <dsp:spPr>
        <a:xfrm>
          <a:off x="8311187" y="870647"/>
          <a:ext cx="3076260" cy="1230504"/>
        </a:xfrm>
        <a:prstGeom prst="chevron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Falseamento</a:t>
          </a:r>
          <a:endParaRPr lang="pt-BR" sz="2200" kern="1200" dirty="0"/>
        </a:p>
      </dsp:txBody>
      <dsp:txXfrm>
        <a:off x="8926439" y="870647"/>
        <a:ext cx="1845756" cy="123050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ADBBA6-9616-446E-AE8B-17747E6DC1AB}">
      <dsp:nvSpPr>
        <dsp:cNvPr id="0" name=""/>
        <dsp:cNvSpPr/>
      </dsp:nvSpPr>
      <dsp:spPr>
        <a:xfrm>
          <a:off x="2246" y="37561"/>
          <a:ext cx="2736930" cy="1094772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 smtClean="0"/>
            <a:t>Observação dos fenômenos</a:t>
          </a:r>
          <a:endParaRPr lang="pt-BR" sz="2100" kern="1200" dirty="0"/>
        </a:p>
      </dsp:txBody>
      <dsp:txXfrm>
        <a:off x="549632" y="37561"/>
        <a:ext cx="1642158" cy="1094772"/>
      </dsp:txXfrm>
    </dsp:sp>
    <dsp:sp modelId="{E3943B93-D48D-446A-8156-1C8A7071B286}">
      <dsp:nvSpPr>
        <dsp:cNvPr id="0" name=""/>
        <dsp:cNvSpPr/>
      </dsp:nvSpPr>
      <dsp:spPr>
        <a:xfrm>
          <a:off x="2465483" y="37561"/>
          <a:ext cx="2736930" cy="1094772"/>
        </a:xfrm>
        <a:prstGeom prst="chevron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 smtClean="0"/>
            <a:t>Descoberta da relação entre eles</a:t>
          </a:r>
          <a:endParaRPr lang="pt-BR" sz="2100" kern="1200" dirty="0"/>
        </a:p>
      </dsp:txBody>
      <dsp:txXfrm>
        <a:off x="3012869" y="37561"/>
        <a:ext cx="1642158" cy="1094772"/>
      </dsp:txXfrm>
    </dsp:sp>
    <dsp:sp modelId="{D7C7E2FF-A46E-4109-8DB5-164C6C69468F}">
      <dsp:nvSpPr>
        <dsp:cNvPr id="0" name=""/>
        <dsp:cNvSpPr/>
      </dsp:nvSpPr>
      <dsp:spPr>
        <a:xfrm>
          <a:off x="4928721" y="37561"/>
          <a:ext cx="2736930" cy="1094772"/>
        </a:xfrm>
        <a:prstGeom prst="chevron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 smtClean="0"/>
            <a:t>Generalização da relação</a:t>
          </a:r>
          <a:endParaRPr lang="pt-BR" sz="2100" kern="1200" dirty="0"/>
        </a:p>
      </dsp:txBody>
      <dsp:txXfrm>
        <a:off x="5476107" y="37561"/>
        <a:ext cx="1642158" cy="10947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3B2249-CD6C-4715-9E7C-380F778A9F1F}" type="datetimeFigureOut">
              <a:rPr lang="pt-BR" smtClean="0"/>
              <a:t>19/02/2019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305B94-CE5F-4A1A-B8D0-C2C80185B7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7649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mtClean="0"/>
              <a:t>
Poll Title: O que é economia?
https://www.polleverywhere.com/free_text_polls/SZXt9NdYeGDUxKofzF26S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05B94-CE5F-4A1A-B8D0-C2C80185B70C}" type="slidenum">
              <a:rPr lang="pt-BR" smtClean="0"/>
              <a:t>7</a:t>
            </a:fld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96367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mtClean="0"/>
              <a:t>
Poll Title: Não é um agente econômico:
https://www.polleverywhere.com/multiple_choice_polls/mUWktSuz17bWGQPFXAzNA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05B94-CE5F-4A1A-B8D0-C2C80185B70C}" type="slidenum">
              <a:rPr lang="pt-BR" smtClean="0"/>
              <a:t>36</a:t>
            </a:fld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08358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mtClean="0"/>
              <a:t>
Poll Title: O que são fatores de produção?
https://www.polleverywhere.com/multiple_choice_polls/qRgvH6gJd6qfm3gtFltvY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05B94-CE5F-4A1A-B8D0-C2C80185B70C}" type="slidenum">
              <a:rPr lang="pt-BR" smtClean="0"/>
              <a:t>37</a:t>
            </a:fld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2551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mtClean="0"/>
              <a:t>
Poll Title: Parte da Economia que estuda os grandes agregados econômicos:
https://www.polleverywhere.com/multiple_choice_polls/lCIzsGNoImwAOgXGnmeKA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05B94-CE5F-4A1A-B8D0-C2C80185B70C}" type="slidenum">
              <a:rPr lang="pt-BR" smtClean="0"/>
              <a:t>38</a:t>
            </a:fld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28306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mtClean="0"/>
              <a:t>
Poll Title: São bens de consumo duráveis:
https://www.polleverywhere.com/multiple_choice_polls/wNEqpPD3UiZlPDQfRIy4e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05B94-CE5F-4A1A-B8D0-C2C80185B70C}" type="slidenum">
              <a:rPr lang="pt-BR" smtClean="0"/>
              <a:t>39</a:t>
            </a:fld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38340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mtClean="0"/>
              <a:t>
Poll Title: A análise normativa:
https://www.polleverywhere.com/multiple_choice_polls/LGmK1ygNN7BrOUx9XmTfB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05B94-CE5F-4A1A-B8D0-C2C80185B70C}" type="slidenum">
              <a:rPr lang="pt-BR" smtClean="0"/>
              <a:t>40</a:t>
            </a:fld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6235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mtClean="0"/>
              <a:t>
Poll Title: O que é um sistema econômico?
https://www.polleverywhere.com/free_text_polls/djE1FZCBze9P99SJiyz18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05B94-CE5F-4A1A-B8D0-C2C80185B70C}" type="slidenum">
              <a:rPr lang="pt-BR" smtClean="0"/>
              <a:t>11</a:t>
            </a:fld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2953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mtClean="0"/>
              <a:t>
Poll Title: Microeconomia, o que seria?
https://www.polleverywhere.com/free_text_polls/u5hV8InGOpAzZVd25Kttq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05B94-CE5F-4A1A-B8D0-C2C80185B70C}" type="slidenum">
              <a:rPr lang="pt-BR" smtClean="0"/>
              <a:t>26</a:t>
            </a:fld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75513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mtClean="0"/>
              <a:t>
Poll Title: Macroeconomia, o que seria?
https://www.polleverywhere.com/free_text_polls/8qJsmMlRwvlxngbywIXXi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05B94-CE5F-4A1A-B8D0-C2C80185B70C}" type="slidenum">
              <a:rPr lang="pt-BR" smtClean="0"/>
              <a:t>28</a:t>
            </a:fld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19933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mtClean="0"/>
              <a:t>
Poll Title: A palavra "economia" deriva da junção dos termos gregos :
https://www.polleverywhere.com/multiple_choice_polls/in4EwZ9pb4cbqWVJ8KxsK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05B94-CE5F-4A1A-B8D0-C2C80185B70C}" type="slidenum">
              <a:rPr lang="pt-BR" smtClean="0"/>
              <a:t>31</a:t>
            </a:fld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78119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mtClean="0"/>
              <a:t>
Poll Title: Qual o conceito de Economia apresentado?
https://www.polleverywhere.com/multiple_choice_polls/stuRUJIkRPYDzZnSWKhNp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05B94-CE5F-4A1A-B8D0-C2C80185B70C}" type="slidenum">
              <a:rPr lang="pt-BR" smtClean="0"/>
              <a:t>32</a:t>
            </a:fld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38831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mtClean="0"/>
              <a:t>
Poll Title: Não faz parte dos problemas econômicos fundamentais
https://www.polleverywhere.com/multiple_choice_polls/NmikPwb52EnTRc4LFxXZ6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05B94-CE5F-4A1A-B8D0-C2C80185B70C}" type="slidenum">
              <a:rPr lang="pt-BR" smtClean="0"/>
              <a:t>33</a:t>
            </a:fld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98390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mtClean="0"/>
              <a:t>
Poll Title: O que é um sistema econômico?
https://www.polleverywhere.com/multiple_choice_polls/q1osNJ9UqcgwsvbNUl6S9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05B94-CE5F-4A1A-B8D0-C2C80185B70C}" type="slidenum">
              <a:rPr lang="pt-BR" smtClean="0"/>
              <a:t>34</a:t>
            </a:fld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18502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mtClean="0"/>
              <a:t>
Poll Title: Selecione, dentre as opções disponíveis, um país que possua economia de mercado.
https://www.polleverywhere.com/clickable_images/HKorZXhc7fR97NKr8eqfx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05B94-CE5F-4A1A-B8D0-C2C80185B70C}" type="slidenum">
              <a:rPr lang="pt-BR" smtClean="0"/>
              <a:t>35</a:t>
            </a:fld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5728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36622-7359-4B47-92B7-DBE8D61D0071}" type="datetimeFigureOut">
              <a:rPr lang="pt-BR" smtClean="0"/>
              <a:t>19/02/2019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3BE43-6AF7-4E66-9150-33115C25DB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9273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36622-7359-4B47-92B7-DBE8D61D0071}" type="datetimeFigureOut">
              <a:rPr lang="pt-BR" smtClean="0"/>
              <a:t>19/02/2019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3BE43-6AF7-4E66-9150-33115C25DB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100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36622-7359-4B47-92B7-DBE8D61D0071}" type="datetimeFigureOut">
              <a:rPr lang="pt-BR" smtClean="0"/>
              <a:t>19/02/2019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3BE43-6AF7-4E66-9150-33115C25DB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8785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36622-7359-4B47-92B7-DBE8D61D0071}" type="datetimeFigureOut">
              <a:rPr lang="pt-BR" smtClean="0"/>
              <a:t>19/02/2019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3BE43-6AF7-4E66-9150-33115C25DB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6715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36622-7359-4B47-92B7-DBE8D61D0071}" type="datetimeFigureOut">
              <a:rPr lang="pt-BR" smtClean="0"/>
              <a:t>19/02/2019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3BE43-6AF7-4E66-9150-33115C25DB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5847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36622-7359-4B47-92B7-DBE8D61D0071}" type="datetimeFigureOut">
              <a:rPr lang="pt-BR" smtClean="0"/>
              <a:t>19/02/2019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3BE43-6AF7-4E66-9150-33115C25DB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368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36622-7359-4B47-92B7-DBE8D61D0071}" type="datetimeFigureOut">
              <a:rPr lang="pt-BR" smtClean="0"/>
              <a:t>19/02/2019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3BE43-6AF7-4E66-9150-33115C25DB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799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36622-7359-4B47-92B7-DBE8D61D0071}" type="datetimeFigureOut">
              <a:rPr lang="pt-BR" smtClean="0"/>
              <a:t>19/02/2019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3BE43-6AF7-4E66-9150-33115C25DB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1925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36622-7359-4B47-92B7-DBE8D61D0071}" type="datetimeFigureOut">
              <a:rPr lang="pt-BR" smtClean="0"/>
              <a:t>19/02/2019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3BE43-6AF7-4E66-9150-33115C25DB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0599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36622-7359-4B47-92B7-DBE8D61D0071}" type="datetimeFigureOut">
              <a:rPr lang="pt-BR" smtClean="0"/>
              <a:t>19/02/2019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3BE43-6AF7-4E66-9150-33115C25DB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3326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36622-7359-4B47-92B7-DBE8D61D0071}" type="datetimeFigureOut">
              <a:rPr lang="pt-BR" smtClean="0"/>
              <a:t>19/02/2019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3BE43-6AF7-4E66-9150-33115C25DB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8321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36622-7359-4B47-92B7-DBE8D61D0071}" type="datetimeFigureOut">
              <a:rPr lang="pt-BR" smtClean="0"/>
              <a:t>19/02/2019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3BE43-6AF7-4E66-9150-33115C25DB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8105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prof.gersoncardoso@usjt.br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2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2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2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4" Type="http://schemas.openxmlformats.org/officeDocument/2006/relationships/image" Target="../media/image2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4" Type="http://schemas.openxmlformats.org/officeDocument/2006/relationships/image" Target="../media/image3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pollev.com/GERSONNASSOR565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4" Type="http://schemas.openxmlformats.org/officeDocument/2006/relationships/image" Target="../media/image32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471986"/>
            <a:ext cx="8586651" cy="1002272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Economia para Computação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171732"/>
            <a:ext cx="9144000" cy="2368456"/>
          </a:xfrm>
        </p:spPr>
        <p:txBody>
          <a:bodyPr/>
          <a:lstStyle/>
          <a:p>
            <a:r>
              <a:rPr lang="pt-BR" dirty="0" smtClean="0"/>
              <a:t>Prof. Economista Gerson Nassor Cardoso</a:t>
            </a:r>
          </a:p>
          <a:p>
            <a:r>
              <a:rPr lang="pt-BR" dirty="0" smtClean="0">
                <a:hlinkClick r:id="rId2"/>
              </a:rPr>
              <a:t>prof.gersoncardoso@usp.br</a:t>
            </a:r>
            <a:endParaRPr lang="pt-BR" dirty="0" smtClean="0"/>
          </a:p>
          <a:p>
            <a:endParaRPr lang="pt-BR" dirty="0"/>
          </a:p>
          <a:p>
            <a:r>
              <a:rPr lang="pt-BR" dirty="0" smtClean="0"/>
              <a:t>Mestre em Economia Aplicada – UFSCar</a:t>
            </a:r>
          </a:p>
          <a:p>
            <a:r>
              <a:rPr lang="pt-BR" dirty="0" smtClean="0"/>
              <a:t>Mestrando em Modelagem Sistemas Complexos - USP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6263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/>
          <p:nvPr/>
        </p:nvSpPr>
        <p:spPr>
          <a:xfrm>
            <a:off x="2465418" y="769356"/>
            <a:ext cx="5032660" cy="461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/>
              <a:t>Se relaciona com os consumidores</a:t>
            </a:r>
            <a:endParaRPr lang="pt-BR" sz="2400" dirty="0"/>
          </a:p>
        </p:txBody>
      </p:sp>
      <p:grpSp>
        <p:nvGrpSpPr>
          <p:cNvPr id="24" name="Agrupar 23"/>
          <p:cNvGrpSpPr/>
          <p:nvPr/>
        </p:nvGrpSpPr>
        <p:grpSpPr>
          <a:xfrm>
            <a:off x="356345" y="173164"/>
            <a:ext cx="1698172" cy="1619794"/>
            <a:chOff x="431074" y="4219303"/>
            <a:chExt cx="1698172" cy="1619794"/>
          </a:xfrm>
        </p:grpSpPr>
        <p:sp>
          <p:nvSpPr>
            <p:cNvPr id="25" name="Elipse 24"/>
            <p:cNvSpPr/>
            <p:nvPr/>
          </p:nvSpPr>
          <p:spPr>
            <a:xfrm>
              <a:off x="431074" y="4219303"/>
              <a:ext cx="1698172" cy="1619794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6" name="Retângulo 25"/>
            <p:cNvSpPr/>
            <p:nvPr/>
          </p:nvSpPr>
          <p:spPr>
            <a:xfrm>
              <a:off x="677090" y="4785304"/>
              <a:ext cx="113204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2400" b="1" dirty="0" smtClean="0"/>
                <a:t> O Que </a:t>
              </a:r>
              <a:endParaRPr lang="pt-BR" sz="2400" b="1" dirty="0"/>
            </a:p>
          </p:txBody>
        </p:sp>
      </p:grpSp>
      <p:grpSp>
        <p:nvGrpSpPr>
          <p:cNvPr id="30" name="Agrupar 29"/>
          <p:cNvGrpSpPr/>
          <p:nvPr/>
        </p:nvGrpSpPr>
        <p:grpSpPr>
          <a:xfrm>
            <a:off x="310326" y="1812801"/>
            <a:ext cx="1698172" cy="1619794"/>
            <a:chOff x="3206929" y="4219303"/>
            <a:chExt cx="1698172" cy="1619794"/>
          </a:xfrm>
        </p:grpSpPr>
        <p:sp>
          <p:nvSpPr>
            <p:cNvPr id="31" name="Elipse 30"/>
            <p:cNvSpPr/>
            <p:nvPr/>
          </p:nvSpPr>
          <p:spPr>
            <a:xfrm>
              <a:off x="3206929" y="4219303"/>
              <a:ext cx="1698172" cy="1619794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2" name="Retângulo 31"/>
            <p:cNvSpPr/>
            <p:nvPr/>
          </p:nvSpPr>
          <p:spPr>
            <a:xfrm>
              <a:off x="3483326" y="4785303"/>
              <a:ext cx="114537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2400" b="1" dirty="0"/>
                <a:t>Quanto</a:t>
              </a:r>
            </a:p>
          </p:txBody>
        </p:sp>
      </p:grpSp>
      <p:sp>
        <p:nvSpPr>
          <p:cNvPr id="33" name="Retângulo 32"/>
          <p:cNvSpPr/>
          <p:nvPr/>
        </p:nvSpPr>
        <p:spPr>
          <a:xfrm>
            <a:off x="2465418" y="2391865"/>
            <a:ext cx="91017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/>
              <a:t>Se relaciona com a oferta e demanda do mercado</a:t>
            </a:r>
            <a:endParaRPr lang="pt-BR" sz="2400" dirty="0"/>
          </a:p>
        </p:txBody>
      </p:sp>
      <p:grpSp>
        <p:nvGrpSpPr>
          <p:cNvPr id="34" name="Agrupar 33"/>
          <p:cNvGrpSpPr/>
          <p:nvPr/>
        </p:nvGrpSpPr>
        <p:grpSpPr>
          <a:xfrm>
            <a:off x="310326" y="3456033"/>
            <a:ext cx="1698172" cy="1619794"/>
            <a:chOff x="6253839" y="4219303"/>
            <a:chExt cx="1698172" cy="1619794"/>
          </a:xfrm>
        </p:grpSpPr>
        <p:sp>
          <p:nvSpPr>
            <p:cNvPr id="35" name="Elipse 34"/>
            <p:cNvSpPr/>
            <p:nvPr/>
          </p:nvSpPr>
          <p:spPr>
            <a:xfrm>
              <a:off x="6253839" y="4219303"/>
              <a:ext cx="1698172" cy="1619794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6" name="Retângulo 35"/>
            <p:cNvSpPr/>
            <p:nvPr/>
          </p:nvSpPr>
          <p:spPr>
            <a:xfrm>
              <a:off x="6638695" y="4798367"/>
              <a:ext cx="92845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2400" b="1" dirty="0"/>
                <a:t>Como</a:t>
              </a:r>
            </a:p>
          </p:txBody>
        </p:sp>
      </p:grpSp>
      <p:sp>
        <p:nvSpPr>
          <p:cNvPr id="37" name="Retângulo 36"/>
          <p:cNvSpPr/>
          <p:nvPr/>
        </p:nvSpPr>
        <p:spPr>
          <a:xfrm>
            <a:off x="2465419" y="3850430"/>
            <a:ext cx="91017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/>
              <a:t>Se relaciona com a tecnologia utilizada no processo produtivo das empresas</a:t>
            </a:r>
            <a:endParaRPr lang="pt-BR" sz="2400" dirty="0"/>
          </a:p>
        </p:txBody>
      </p:sp>
      <p:grpSp>
        <p:nvGrpSpPr>
          <p:cNvPr id="38" name="Agrupar 37"/>
          <p:cNvGrpSpPr/>
          <p:nvPr/>
        </p:nvGrpSpPr>
        <p:grpSpPr>
          <a:xfrm>
            <a:off x="310325" y="5100171"/>
            <a:ext cx="1698172" cy="1619794"/>
            <a:chOff x="9231086" y="4206240"/>
            <a:chExt cx="1698172" cy="1619794"/>
          </a:xfrm>
        </p:grpSpPr>
        <p:sp>
          <p:nvSpPr>
            <p:cNvPr id="39" name="Elipse 38"/>
            <p:cNvSpPr/>
            <p:nvPr/>
          </p:nvSpPr>
          <p:spPr>
            <a:xfrm>
              <a:off x="9231086" y="4206240"/>
              <a:ext cx="1698172" cy="1619794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0" name="Retângulo 39"/>
            <p:cNvSpPr/>
            <p:nvPr/>
          </p:nvSpPr>
          <p:spPr>
            <a:xfrm>
              <a:off x="9253631" y="4785302"/>
              <a:ext cx="165308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dirty="0" smtClean="0"/>
                <a:t> </a:t>
              </a:r>
              <a:r>
                <a:rPr lang="pt-BR" sz="2400" b="1" dirty="0"/>
                <a:t>Para Quem</a:t>
              </a:r>
            </a:p>
          </p:txBody>
        </p:sp>
      </p:grpSp>
      <p:sp>
        <p:nvSpPr>
          <p:cNvPr id="41" name="Retângulo 40"/>
          <p:cNvSpPr/>
          <p:nvPr/>
        </p:nvSpPr>
        <p:spPr>
          <a:xfrm>
            <a:off x="2465420" y="5597387"/>
            <a:ext cx="91017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/>
              <a:t>Se relaciona com o mercado alvo destinado e a distribuição.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82080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202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tângulo 36"/>
          <p:cNvSpPr/>
          <p:nvPr/>
        </p:nvSpPr>
        <p:spPr>
          <a:xfrm>
            <a:off x="2478314" y="1185177"/>
            <a:ext cx="89754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/>
              <a:t>Um Sistema </a:t>
            </a:r>
            <a:r>
              <a:rPr lang="pt-BR" sz="2400" dirty="0"/>
              <a:t>E</a:t>
            </a:r>
            <a:r>
              <a:rPr lang="pt-BR" sz="2400" dirty="0" smtClean="0"/>
              <a:t>conômico é a forma na qual a sociedade está organizada para resolver os problemas econômicos fundamentais realizando assim as atividades econômicas.</a:t>
            </a:r>
          </a:p>
        </p:txBody>
      </p:sp>
      <p:pic>
        <p:nvPicPr>
          <p:cNvPr id="5122" name="Picture 2" descr="Resultado de imagem para sistemas economic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89" y="862012"/>
            <a:ext cx="2257425" cy="202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25856675"/>
              </p:ext>
            </p:extLst>
          </p:nvPr>
        </p:nvGraphicFramePr>
        <p:xfrm>
          <a:off x="4206240" y="1980019"/>
          <a:ext cx="5421086" cy="46505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" name="Retângulo 20"/>
          <p:cNvSpPr/>
          <p:nvPr/>
        </p:nvSpPr>
        <p:spPr>
          <a:xfrm>
            <a:off x="1676397" y="0"/>
            <a:ext cx="58826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5400" dirty="0" smtClean="0">
                <a:latin typeface="+mj-lt"/>
                <a:ea typeface="+mj-ea"/>
                <a:cs typeface="+mj-cs"/>
              </a:rPr>
              <a:t>Sistema Econômico</a:t>
            </a:r>
            <a:endParaRPr lang="pt-BR" sz="54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9754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tângulo 36"/>
          <p:cNvSpPr/>
          <p:nvPr/>
        </p:nvSpPr>
        <p:spPr>
          <a:xfrm>
            <a:off x="352696" y="2536917"/>
            <a:ext cx="1072460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/>
              <a:t>Agentes Econômicos</a:t>
            </a:r>
          </a:p>
          <a:p>
            <a:r>
              <a:rPr lang="pt-BR" sz="2400" dirty="0" smtClean="0"/>
              <a:t> </a:t>
            </a:r>
            <a:endParaRPr lang="pt-BR" sz="2400" dirty="0"/>
          </a:p>
          <a:p>
            <a:r>
              <a:rPr lang="pt-BR" sz="2400" dirty="0"/>
              <a:t>Um agente econômico é toda a entidade com autonomia, capaz de realizar operações econômicas e de deter valor </a:t>
            </a:r>
            <a:r>
              <a:rPr lang="pt-BR" sz="2400" dirty="0" smtClean="0"/>
              <a:t>econômico</a:t>
            </a:r>
            <a:r>
              <a:rPr lang="pt-BR" dirty="0"/>
              <a:t>.</a:t>
            </a:r>
            <a:endParaRPr lang="pt-BR" dirty="0" smtClean="0"/>
          </a:p>
          <a:p>
            <a:endParaRPr lang="pt-BR" sz="2400" dirty="0"/>
          </a:p>
          <a:p>
            <a:r>
              <a:rPr lang="pt-BR" sz="2400" dirty="0"/>
              <a:t>São os responsáveis pelas ações econômicas que desenvolvem em um sistema econômico.</a:t>
            </a:r>
          </a:p>
        </p:txBody>
      </p:sp>
      <p:grpSp>
        <p:nvGrpSpPr>
          <p:cNvPr id="6" name="Agrupar 5"/>
          <p:cNvGrpSpPr/>
          <p:nvPr/>
        </p:nvGrpSpPr>
        <p:grpSpPr>
          <a:xfrm>
            <a:off x="666205" y="351122"/>
            <a:ext cx="1698172" cy="1619794"/>
            <a:chOff x="431074" y="4219303"/>
            <a:chExt cx="1698172" cy="1619794"/>
          </a:xfrm>
        </p:grpSpPr>
        <p:sp>
          <p:nvSpPr>
            <p:cNvPr id="7" name="Elipse 6"/>
            <p:cNvSpPr/>
            <p:nvPr/>
          </p:nvSpPr>
          <p:spPr>
            <a:xfrm>
              <a:off x="431074" y="4219303"/>
              <a:ext cx="1698172" cy="1619794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Retângulo 7"/>
            <p:cNvSpPr/>
            <p:nvPr/>
          </p:nvSpPr>
          <p:spPr>
            <a:xfrm>
              <a:off x="677090" y="4785304"/>
              <a:ext cx="117852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2400" b="1" dirty="0" smtClean="0"/>
                <a:t> Quem?</a:t>
              </a:r>
              <a:endParaRPr lang="pt-BR" sz="2400" b="1" dirty="0"/>
            </a:p>
          </p:txBody>
        </p:sp>
      </p:grpSp>
      <p:pic>
        <p:nvPicPr>
          <p:cNvPr id="8194" name="Picture 2" descr="Resultado de imagem para idei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7" t="32849" r="28638"/>
          <a:stretch/>
        </p:blipFill>
        <p:spPr bwMode="auto">
          <a:xfrm>
            <a:off x="3200399" y="80557"/>
            <a:ext cx="1881053" cy="223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37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/>
          <p:cNvGrpSpPr/>
          <p:nvPr/>
        </p:nvGrpSpPr>
        <p:grpSpPr>
          <a:xfrm>
            <a:off x="600891" y="1913216"/>
            <a:ext cx="10580914" cy="2384463"/>
            <a:chOff x="431073" y="1273137"/>
            <a:chExt cx="7850777" cy="2129246"/>
          </a:xfrm>
        </p:grpSpPr>
        <p:grpSp>
          <p:nvGrpSpPr>
            <p:cNvPr id="3" name="Agrupar 2"/>
            <p:cNvGrpSpPr/>
            <p:nvPr/>
          </p:nvGrpSpPr>
          <p:grpSpPr>
            <a:xfrm>
              <a:off x="654645" y="1658491"/>
              <a:ext cx="2272937" cy="1358537"/>
              <a:chOff x="817912" y="581847"/>
              <a:chExt cx="2272937" cy="1358537"/>
            </a:xfrm>
          </p:grpSpPr>
          <p:sp>
            <p:nvSpPr>
              <p:cNvPr id="2" name="Retângulo 1"/>
              <p:cNvSpPr/>
              <p:nvPr/>
            </p:nvSpPr>
            <p:spPr>
              <a:xfrm>
                <a:off x="817912" y="581847"/>
                <a:ext cx="2272937" cy="135853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9" name="Retângulo 8"/>
              <p:cNvSpPr/>
              <p:nvPr/>
            </p:nvSpPr>
            <p:spPr>
              <a:xfrm>
                <a:off x="1455931" y="1041273"/>
                <a:ext cx="122142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2400" b="1" dirty="0" smtClean="0"/>
                  <a:t>Famílias</a:t>
                </a:r>
                <a:endParaRPr lang="pt-BR" sz="2400" b="1" dirty="0"/>
              </a:p>
            </p:txBody>
          </p:sp>
        </p:grpSp>
        <p:grpSp>
          <p:nvGrpSpPr>
            <p:cNvPr id="11" name="Agrupar 10"/>
            <p:cNvGrpSpPr/>
            <p:nvPr/>
          </p:nvGrpSpPr>
          <p:grpSpPr>
            <a:xfrm>
              <a:off x="3288568" y="1658491"/>
              <a:ext cx="2272937" cy="1358537"/>
              <a:chOff x="852347" y="561699"/>
              <a:chExt cx="2272937" cy="1358537"/>
            </a:xfrm>
          </p:grpSpPr>
          <p:sp>
            <p:nvSpPr>
              <p:cNvPr id="12" name="Retângulo 11"/>
              <p:cNvSpPr/>
              <p:nvPr/>
            </p:nvSpPr>
            <p:spPr>
              <a:xfrm>
                <a:off x="852347" y="561699"/>
                <a:ext cx="2272937" cy="135853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3" name="Retângulo 12"/>
              <p:cNvSpPr/>
              <p:nvPr/>
            </p:nvSpPr>
            <p:spPr>
              <a:xfrm>
                <a:off x="1283461" y="1010134"/>
                <a:ext cx="141070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2400" b="1" dirty="0" smtClean="0"/>
                  <a:t>Empresas</a:t>
                </a:r>
                <a:endParaRPr lang="pt-BR" sz="2400" b="1" dirty="0"/>
              </a:p>
            </p:txBody>
          </p:sp>
        </p:grpSp>
        <p:grpSp>
          <p:nvGrpSpPr>
            <p:cNvPr id="14" name="Agrupar 13"/>
            <p:cNvGrpSpPr/>
            <p:nvPr/>
          </p:nvGrpSpPr>
          <p:grpSpPr>
            <a:xfrm>
              <a:off x="5818530" y="1658495"/>
              <a:ext cx="2272937" cy="1358537"/>
              <a:chOff x="851380" y="561705"/>
              <a:chExt cx="2272937" cy="1358537"/>
            </a:xfrm>
          </p:grpSpPr>
          <p:sp>
            <p:nvSpPr>
              <p:cNvPr id="15" name="Retângulo 14"/>
              <p:cNvSpPr/>
              <p:nvPr/>
            </p:nvSpPr>
            <p:spPr>
              <a:xfrm>
                <a:off x="851380" y="561705"/>
                <a:ext cx="2272937" cy="135853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6" name="Retângulo 15"/>
              <p:cNvSpPr/>
              <p:nvPr/>
            </p:nvSpPr>
            <p:spPr>
              <a:xfrm>
                <a:off x="1481943" y="1032790"/>
                <a:ext cx="128214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2400" b="1" dirty="0" smtClean="0"/>
                  <a:t>Governo</a:t>
                </a:r>
                <a:endParaRPr lang="pt-BR" sz="2400" b="1" dirty="0"/>
              </a:p>
            </p:txBody>
          </p:sp>
        </p:grpSp>
        <p:sp>
          <p:nvSpPr>
            <p:cNvPr id="4" name="Retângulo 3"/>
            <p:cNvSpPr/>
            <p:nvPr/>
          </p:nvSpPr>
          <p:spPr>
            <a:xfrm>
              <a:off x="431073" y="1273137"/>
              <a:ext cx="7850777" cy="2129246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1" name="Retângulo 20"/>
          <p:cNvSpPr/>
          <p:nvPr/>
        </p:nvSpPr>
        <p:spPr>
          <a:xfrm>
            <a:off x="10014855" y="4282617"/>
            <a:ext cx="1166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/>
              <a:t>Mundo</a:t>
            </a:r>
            <a:endParaRPr lang="pt-BR" sz="2400" b="1" dirty="0"/>
          </a:p>
        </p:txBody>
      </p:sp>
      <p:sp>
        <p:nvSpPr>
          <p:cNvPr id="22" name="Retângulo 21"/>
          <p:cNvSpPr/>
          <p:nvPr/>
        </p:nvSpPr>
        <p:spPr>
          <a:xfrm>
            <a:off x="452622" y="660956"/>
            <a:ext cx="29556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/>
              <a:t>Agentes Econômicos</a:t>
            </a:r>
          </a:p>
        </p:txBody>
      </p:sp>
    </p:spTree>
    <p:extLst>
      <p:ext uri="{BB962C8B-B14F-4D97-AF65-F5344CB8AC3E}">
        <p14:creationId xmlns:p14="http://schemas.microsoft.com/office/powerpoint/2010/main" val="384685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651266040"/>
              </p:ext>
            </p:extLst>
          </p:nvPr>
        </p:nvGraphicFramePr>
        <p:xfrm>
          <a:off x="379548" y="1326130"/>
          <a:ext cx="1107657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Retângulo 16"/>
          <p:cNvSpPr/>
          <p:nvPr/>
        </p:nvSpPr>
        <p:spPr>
          <a:xfrm>
            <a:off x="1340898" y="2027904"/>
            <a:ext cx="1023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Famílias</a:t>
            </a:r>
            <a:endParaRPr lang="pt-BR" b="1" dirty="0"/>
          </a:p>
        </p:txBody>
      </p:sp>
      <p:sp>
        <p:nvSpPr>
          <p:cNvPr id="18" name="Retângulo 17"/>
          <p:cNvSpPr/>
          <p:nvPr/>
        </p:nvSpPr>
        <p:spPr>
          <a:xfrm>
            <a:off x="4523879" y="630178"/>
            <a:ext cx="23950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 smtClean="0"/>
              <a:t>Atividade Principal</a:t>
            </a:r>
            <a:endParaRPr lang="pt-BR" sz="2000" b="1" dirty="0"/>
          </a:p>
        </p:txBody>
      </p:sp>
      <p:sp>
        <p:nvSpPr>
          <p:cNvPr id="19" name="Retângulo 18"/>
          <p:cNvSpPr/>
          <p:nvPr/>
        </p:nvSpPr>
        <p:spPr>
          <a:xfrm>
            <a:off x="506018" y="2960510"/>
            <a:ext cx="23524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/>
              <a:t>Empresas </a:t>
            </a:r>
          </a:p>
          <a:p>
            <a:pPr algn="ctr"/>
            <a:r>
              <a:rPr lang="pt-BR" b="1" dirty="0" smtClean="0"/>
              <a:t>Não Financeiras</a:t>
            </a:r>
            <a:endParaRPr lang="pt-BR" b="1" dirty="0"/>
          </a:p>
        </p:txBody>
      </p:sp>
      <p:sp>
        <p:nvSpPr>
          <p:cNvPr id="20" name="Retângulo 19"/>
          <p:cNvSpPr/>
          <p:nvPr/>
        </p:nvSpPr>
        <p:spPr>
          <a:xfrm>
            <a:off x="504875" y="4130222"/>
            <a:ext cx="23536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Empresas Financeiras</a:t>
            </a:r>
            <a:endParaRPr lang="pt-BR" b="1" dirty="0"/>
          </a:p>
        </p:txBody>
      </p:sp>
      <p:sp>
        <p:nvSpPr>
          <p:cNvPr id="23" name="Retângulo 22"/>
          <p:cNvSpPr/>
          <p:nvPr/>
        </p:nvSpPr>
        <p:spPr>
          <a:xfrm>
            <a:off x="1393150" y="5272790"/>
            <a:ext cx="10223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Governo</a:t>
            </a:r>
            <a:endParaRPr lang="pt-BR" b="1" dirty="0"/>
          </a:p>
        </p:txBody>
      </p:sp>
      <p:sp>
        <p:nvSpPr>
          <p:cNvPr id="24" name="Retângulo 23"/>
          <p:cNvSpPr/>
          <p:nvPr/>
        </p:nvSpPr>
        <p:spPr>
          <a:xfrm>
            <a:off x="950157" y="6488668"/>
            <a:ext cx="19083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Resto do  Mundo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0182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014060271"/>
              </p:ext>
            </p:extLst>
          </p:nvPr>
        </p:nvGraphicFramePr>
        <p:xfrm>
          <a:off x="275045" y="1070001"/>
          <a:ext cx="1107657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Retângulo 16"/>
          <p:cNvSpPr/>
          <p:nvPr/>
        </p:nvSpPr>
        <p:spPr>
          <a:xfrm>
            <a:off x="1171081" y="1806664"/>
            <a:ext cx="10234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 smtClean="0"/>
              <a:t>Famílias</a:t>
            </a:r>
            <a:endParaRPr lang="pt-BR" sz="1600" b="1" dirty="0"/>
          </a:p>
        </p:txBody>
      </p:sp>
      <p:sp>
        <p:nvSpPr>
          <p:cNvPr id="18" name="Retângulo 17"/>
          <p:cNvSpPr/>
          <p:nvPr/>
        </p:nvSpPr>
        <p:spPr>
          <a:xfrm>
            <a:off x="4523879" y="630178"/>
            <a:ext cx="23950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 smtClean="0"/>
              <a:t>Principais Recursos</a:t>
            </a:r>
            <a:endParaRPr lang="pt-BR" sz="2000" b="1" dirty="0"/>
          </a:p>
        </p:txBody>
      </p:sp>
      <p:sp>
        <p:nvSpPr>
          <p:cNvPr id="19" name="Retângulo 18"/>
          <p:cNvSpPr/>
          <p:nvPr/>
        </p:nvSpPr>
        <p:spPr>
          <a:xfrm>
            <a:off x="285096" y="2785752"/>
            <a:ext cx="27954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 smtClean="0"/>
              <a:t>Empresas Não Financeiras</a:t>
            </a:r>
            <a:endParaRPr lang="pt-BR" sz="1600" b="1" dirty="0"/>
          </a:p>
        </p:txBody>
      </p:sp>
      <p:sp>
        <p:nvSpPr>
          <p:cNvPr id="20" name="Retângulo 19"/>
          <p:cNvSpPr/>
          <p:nvPr/>
        </p:nvSpPr>
        <p:spPr>
          <a:xfrm>
            <a:off x="506020" y="3897543"/>
            <a:ext cx="23536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 smtClean="0"/>
              <a:t>Empresas Financeiras</a:t>
            </a:r>
            <a:endParaRPr lang="pt-BR" sz="1600" b="1" dirty="0"/>
          </a:p>
        </p:txBody>
      </p:sp>
      <p:sp>
        <p:nvSpPr>
          <p:cNvPr id="23" name="Retângulo 22"/>
          <p:cNvSpPr/>
          <p:nvPr/>
        </p:nvSpPr>
        <p:spPr>
          <a:xfrm>
            <a:off x="1171081" y="5038323"/>
            <a:ext cx="10223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 smtClean="0"/>
              <a:t>Governo</a:t>
            </a:r>
            <a:endParaRPr lang="pt-BR" sz="1600" b="1" dirty="0"/>
          </a:p>
        </p:txBody>
      </p:sp>
      <p:sp>
        <p:nvSpPr>
          <p:cNvPr id="24" name="Retângulo 23"/>
          <p:cNvSpPr/>
          <p:nvPr/>
        </p:nvSpPr>
        <p:spPr>
          <a:xfrm>
            <a:off x="951302" y="6319391"/>
            <a:ext cx="19083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 smtClean="0"/>
              <a:t>Resto do  Mundo</a:t>
            </a:r>
            <a:endParaRPr lang="pt-BR" sz="1600" b="1" dirty="0"/>
          </a:p>
        </p:txBody>
      </p:sp>
    </p:spTree>
    <p:extLst>
      <p:ext uri="{BB962C8B-B14F-4D97-AF65-F5344CB8AC3E}">
        <p14:creationId xmlns:p14="http://schemas.microsoft.com/office/powerpoint/2010/main" val="42763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561702" y="833906"/>
            <a:ext cx="1072460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/>
              <a:t>Fatores (Recursos) de Produção</a:t>
            </a:r>
          </a:p>
          <a:p>
            <a:r>
              <a:rPr lang="pt-BR" sz="2400" dirty="0" smtClean="0"/>
              <a:t> </a:t>
            </a:r>
            <a:endParaRPr lang="pt-BR" sz="2400" dirty="0"/>
          </a:p>
          <a:p>
            <a:r>
              <a:rPr lang="pt-BR" sz="2400" dirty="0" smtClean="0"/>
              <a:t>São todos recursos utilizados para se produzir um bem ou serviço. Tradicionalmente se consideram 3:</a:t>
            </a:r>
            <a:endParaRPr lang="pt-BR" dirty="0" smtClean="0"/>
          </a:p>
        </p:txBody>
      </p:sp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val="3797788542"/>
              </p:ext>
            </p:extLst>
          </p:nvPr>
        </p:nvGraphicFramePr>
        <p:xfrm>
          <a:off x="895531" y="2403566"/>
          <a:ext cx="10273211" cy="3892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406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182879" y="1030288"/>
            <a:ext cx="91701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/>
              <a:t>Entretanto, nos dias de hoje já se consideram 5 fatores de produção:</a:t>
            </a:r>
            <a:endParaRPr lang="pt-BR" dirty="0" smtClean="0"/>
          </a:p>
        </p:txBody>
      </p:sp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val="3082797504"/>
              </p:ext>
            </p:extLst>
          </p:nvPr>
        </p:nvGraphicFramePr>
        <p:xfrm>
          <a:off x="320765" y="2090057"/>
          <a:ext cx="11422743" cy="2846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8161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182879" y="1030288"/>
            <a:ext cx="91701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/>
              <a:t>Remuneração dos fatores de produção:</a:t>
            </a:r>
            <a:endParaRPr lang="pt-BR" dirty="0" smtClean="0"/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640258453"/>
              </p:ext>
            </p:extLst>
          </p:nvPr>
        </p:nvGraphicFramePr>
        <p:xfrm>
          <a:off x="182879" y="1692194"/>
          <a:ext cx="11422743" cy="28928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tângulo 7"/>
          <p:cNvSpPr/>
          <p:nvPr/>
        </p:nvSpPr>
        <p:spPr>
          <a:xfrm>
            <a:off x="182879" y="4554471"/>
            <a:ext cx="91701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/>
              <a:t>Fluxo Real: fornecimento de recursos de produção, bens e serviços</a:t>
            </a:r>
            <a:endParaRPr lang="pt-BR" dirty="0" smtClean="0"/>
          </a:p>
        </p:txBody>
      </p:sp>
      <p:sp>
        <p:nvSpPr>
          <p:cNvPr id="9" name="Retângulo 8"/>
          <p:cNvSpPr/>
          <p:nvPr/>
        </p:nvSpPr>
        <p:spPr>
          <a:xfrm>
            <a:off x="182879" y="5246969"/>
            <a:ext cx="113254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/>
              <a:t>Fluxo monetário: remuneração dos recursos de produção e pela venda de bens e serviços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53277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4898773"/>
              </p:ext>
            </p:extLst>
          </p:nvPr>
        </p:nvGraphicFramePr>
        <p:xfrm>
          <a:off x="324907" y="80557"/>
          <a:ext cx="10454640" cy="6096000"/>
        </p:xfrm>
        <a:graphic>
          <a:graphicData uri="http://schemas.openxmlformats.org/drawingml/2006/table">
            <a:tbl>
              <a:tblPr/>
              <a:tblGrid>
                <a:gridCol w="10454640">
                  <a:extLst>
                    <a:ext uri="{9D8B030D-6E8A-4147-A177-3AD203B41FA5}">
                      <a16:colId xmlns:a16="http://schemas.microsoft.com/office/drawing/2014/main" val="412802099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pt-BR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Programa:</a:t>
                      </a:r>
                    </a:p>
                    <a:p>
                      <a:pPr algn="l"/>
                      <a:endParaRPr lang="pt-BR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pt-BR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Introdução à Economia:</a:t>
                      </a:r>
                    </a:p>
                    <a:p>
                      <a:pPr algn="l"/>
                      <a:r>
                        <a:rPr lang="pt-BR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Conceitos básicos.</a:t>
                      </a:r>
                    </a:p>
                    <a:p>
                      <a:pPr algn="l"/>
                      <a:r>
                        <a:rPr lang="pt-BR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Pensamento Econômico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07873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pt-BR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Microeconomia: </a:t>
                      </a:r>
                      <a:endParaRPr lang="pt-BR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pt-BR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Princípios </a:t>
                      </a:r>
                      <a:r>
                        <a:rPr lang="pt-BR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básicos da microeconomia; </a:t>
                      </a:r>
                      <a:endParaRPr lang="pt-BR" sz="2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pt-BR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Teoria </a:t>
                      </a:r>
                      <a:r>
                        <a:rPr lang="pt-BR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do Consumidor e da Demanda; </a:t>
                      </a:r>
                      <a:endParaRPr lang="pt-BR" sz="2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pt-BR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Teoria </a:t>
                      </a:r>
                      <a:r>
                        <a:rPr lang="pt-BR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da Firma e da Produção; </a:t>
                      </a:r>
                      <a:endParaRPr lang="pt-BR" sz="2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pt-BR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Estruturas </a:t>
                      </a:r>
                      <a:r>
                        <a:rPr lang="pt-BR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 mercado; </a:t>
                      </a:r>
                      <a:endParaRPr lang="pt-BR" sz="2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pt-BR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Teoria </a:t>
                      </a:r>
                      <a:r>
                        <a:rPr lang="pt-BR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dos Custos e da Formação de Preços; </a:t>
                      </a:r>
                      <a:endParaRPr lang="pt-BR" sz="2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pt-BR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Concorrência</a:t>
                      </a:r>
                      <a:r>
                        <a:rPr lang="pt-BR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competitividade e globalização: impacto sobre as empresas instaladas no Brasil</a:t>
                      </a:r>
                      <a:r>
                        <a:rPr lang="pt-BR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pt-BR" sz="2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pt-BR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Macroeconomia</a:t>
                      </a:r>
                      <a:r>
                        <a:rPr lang="pt-BR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endParaRPr lang="pt-BR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pt-BR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Princípios </a:t>
                      </a:r>
                      <a:r>
                        <a:rPr lang="pt-BR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básicos da macroeconomia</a:t>
                      </a:r>
                      <a:r>
                        <a:rPr lang="pt-BR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 algn="l"/>
                      <a:r>
                        <a:rPr lang="pt-BR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</a:t>
                      </a:r>
                      <a:r>
                        <a:rPr lang="pt-BR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economia vista como um sistema; </a:t>
                      </a:r>
                      <a:endParaRPr lang="pt-BR" sz="2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pt-BR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Contabilidade </a:t>
                      </a:r>
                      <a:r>
                        <a:rPr lang="pt-BR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Nacional; </a:t>
                      </a:r>
                      <a:endParaRPr lang="pt-BR" sz="2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pt-BR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Demanda </a:t>
                      </a:r>
                      <a:r>
                        <a:rPr lang="pt-BR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 Oferta agregadas e suas implicações analíticas; </a:t>
                      </a:r>
                      <a:endParaRPr lang="pt-BR" sz="2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pt-BR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 </a:t>
                      </a:r>
                      <a:r>
                        <a:rPr lang="pt-BR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modelo IS/LM e suas implicações sobre as políticas macroeconômicas; </a:t>
                      </a:r>
                      <a:endParaRPr lang="pt-BR" sz="2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pt-BR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</a:t>
                      </a:r>
                      <a:r>
                        <a:rPr lang="pt-BR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realidade da economia brasileira e seu papel na dinâmica internacional.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60525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926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6869" y="749858"/>
            <a:ext cx="11492753" cy="56912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/>
              <a:t>Os </a:t>
            </a:r>
            <a:r>
              <a:rPr lang="pt-BR" b="1" dirty="0"/>
              <a:t>bens de capital </a:t>
            </a:r>
            <a:r>
              <a:rPr lang="pt-BR" dirty="0" smtClean="0"/>
              <a:t>são utilizados </a:t>
            </a:r>
            <a:r>
              <a:rPr lang="pt-BR" dirty="0"/>
              <a:t>na </a:t>
            </a:r>
            <a:r>
              <a:rPr lang="pt-BR" dirty="0" smtClean="0"/>
              <a:t>fabricação </a:t>
            </a:r>
            <a:r>
              <a:rPr lang="pt-BR" dirty="0"/>
              <a:t>de outros bens, mas </a:t>
            </a:r>
            <a:r>
              <a:rPr lang="pt-BR" dirty="0" smtClean="0"/>
              <a:t>não </a:t>
            </a:r>
            <a:r>
              <a:rPr lang="pt-BR" dirty="0"/>
              <a:t>se desgastam totalmente </a:t>
            </a:r>
            <a:r>
              <a:rPr lang="pt-BR" dirty="0" smtClean="0"/>
              <a:t>no processo produtivo</a:t>
            </a:r>
            <a:r>
              <a:rPr lang="pt-BR" dirty="0"/>
              <a:t>. </a:t>
            </a: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</p:txBody>
      </p:sp>
      <p:pic>
        <p:nvPicPr>
          <p:cNvPr id="1028" name="Picture 4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595" y="3228321"/>
            <a:ext cx="5448300" cy="223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maxlocaliza.com.br/images/agricol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69" y="3103936"/>
            <a:ext cx="5715000" cy="276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554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8351" y="139605"/>
            <a:ext cx="11492753" cy="67183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/>
              <a:t>Os </a:t>
            </a:r>
            <a:r>
              <a:rPr lang="pt-BR" b="1" dirty="0"/>
              <a:t>bens de consumo </a:t>
            </a:r>
            <a:r>
              <a:rPr lang="pt-BR" dirty="0"/>
              <a:t>destinam-se diretamente ao atendimento das necessidades humanas. </a:t>
            </a:r>
          </a:p>
          <a:p>
            <a:pPr marL="0" indent="0">
              <a:buNone/>
            </a:pPr>
            <a:r>
              <a:rPr lang="pt-BR" dirty="0" smtClean="0"/>
              <a:t>De </a:t>
            </a:r>
            <a:r>
              <a:rPr lang="pt-BR" dirty="0"/>
              <a:t>acordo </a:t>
            </a:r>
            <a:r>
              <a:rPr lang="pt-BR" dirty="0" smtClean="0"/>
              <a:t>com sua </a:t>
            </a:r>
            <a:r>
              <a:rPr lang="pt-BR" dirty="0"/>
              <a:t>durabilidade, podem ser classificados como </a:t>
            </a:r>
            <a:r>
              <a:rPr lang="pt-BR" b="1" dirty="0" smtClean="0"/>
              <a:t>duráveis </a:t>
            </a:r>
            <a:r>
              <a:rPr lang="pt-BR" dirty="0"/>
              <a:t>(por </a:t>
            </a:r>
            <a:r>
              <a:rPr lang="pt-BR" dirty="0" smtClean="0"/>
              <a:t>exemplo, fogões, aviões, eletrodomésticos);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 smtClean="0"/>
              <a:t> </a:t>
            </a:r>
            <a:r>
              <a:rPr lang="pt-BR" dirty="0"/>
              <a:t>ou </a:t>
            </a:r>
            <a:r>
              <a:rPr lang="pt-BR" dirty="0" smtClean="0"/>
              <a:t>como </a:t>
            </a:r>
            <a:r>
              <a:rPr lang="pt-BR" b="1" dirty="0" smtClean="0"/>
              <a:t>não-duráveis </a:t>
            </a:r>
            <a:r>
              <a:rPr lang="pt-BR" dirty="0"/>
              <a:t>(alimentos, produtos de limpeza</a:t>
            </a:r>
            <a:r>
              <a:rPr lang="pt-BR" dirty="0" smtClean="0"/>
              <a:t>).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2052" name="Picture 4" descr="Resultado de imagem para bens durÃ¡vei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0286" y="1438836"/>
            <a:ext cx="3481318" cy="2321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sultado de imagem para bens nÃ£o durÃ¡ve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0633" y="4301938"/>
            <a:ext cx="29718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089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13763" y="467470"/>
            <a:ext cx="11492753" cy="569128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/>
              <a:t>B</a:t>
            </a:r>
            <a:r>
              <a:rPr lang="pt-BR" b="1" dirty="0" smtClean="0"/>
              <a:t>ens intermediários </a:t>
            </a:r>
            <a:r>
              <a:rPr lang="pt-BR" dirty="0" smtClean="0"/>
              <a:t>são </a:t>
            </a:r>
            <a:r>
              <a:rPr lang="pt-BR" dirty="0"/>
              <a:t>transformados ou agregados na </a:t>
            </a:r>
            <a:r>
              <a:rPr lang="pt-BR" dirty="0" smtClean="0"/>
              <a:t>produção </a:t>
            </a:r>
            <a:r>
              <a:rPr lang="pt-BR" dirty="0"/>
              <a:t>de outros bens e </a:t>
            </a:r>
            <a:r>
              <a:rPr lang="pt-BR" dirty="0" smtClean="0"/>
              <a:t>são consumidos totalmente </a:t>
            </a:r>
            <a:r>
              <a:rPr lang="pt-BR" dirty="0"/>
              <a:t>no processo </a:t>
            </a:r>
            <a:r>
              <a:rPr lang="pt-BR" dirty="0" smtClean="0"/>
              <a:t>produtivo </a:t>
            </a:r>
            <a:r>
              <a:rPr lang="pt-BR" dirty="0"/>
              <a:t>(insumos, </a:t>
            </a:r>
            <a:r>
              <a:rPr lang="pt-BR" dirty="0" smtClean="0"/>
              <a:t>matérias-primas </a:t>
            </a:r>
            <a:r>
              <a:rPr lang="pt-BR" dirty="0"/>
              <a:t>e componentes</a:t>
            </a:r>
            <a:r>
              <a:rPr lang="pt-BR" dirty="0" smtClean="0"/>
              <a:t>).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b="1" dirty="0" smtClean="0"/>
              <a:t>Bens finais</a:t>
            </a:r>
            <a:r>
              <a:rPr lang="pt-BR" dirty="0"/>
              <a:t> </a:t>
            </a:r>
            <a:r>
              <a:rPr lang="pt-BR" dirty="0" smtClean="0"/>
              <a:t>são </a:t>
            </a:r>
            <a:r>
              <a:rPr lang="pt-BR" dirty="0"/>
              <a:t>vendidos para consumo ou </a:t>
            </a:r>
            <a:r>
              <a:rPr lang="pt-BR" dirty="0" smtClean="0"/>
              <a:t>utilização </a:t>
            </a:r>
            <a:r>
              <a:rPr lang="pt-BR" dirty="0"/>
              <a:t>final. Os bens de capital, como </a:t>
            </a:r>
            <a:r>
              <a:rPr lang="pt-BR" dirty="0" smtClean="0"/>
              <a:t>não são </a:t>
            </a:r>
            <a:r>
              <a:rPr lang="pt-BR" dirty="0"/>
              <a:t>“consumidos” no </a:t>
            </a:r>
            <a:r>
              <a:rPr lang="pt-BR" dirty="0" smtClean="0"/>
              <a:t>processo produtivo</a:t>
            </a:r>
            <a:r>
              <a:rPr lang="pt-BR" dirty="0"/>
              <a:t>, </a:t>
            </a:r>
            <a:r>
              <a:rPr lang="pt-BR" dirty="0" smtClean="0"/>
              <a:t>são </a:t>
            </a:r>
            <a:r>
              <a:rPr lang="pt-BR" b="1" dirty="0"/>
              <a:t>bens finais, e </a:t>
            </a:r>
            <a:r>
              <a:rPr lang="pt-BR" b="1" dirty="0" smtClean="0"/>
              <a:t>não intermediários</a:t>
            </a:r>
            <a:r>
              <a:rPr lang="pt-BR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5799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19655" y="322918"/>
            <a:ext cx="1165719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/>
              <a:t>Análise Positiva e Análise Normativa</a:t>
            </a:r>
          </a:p>
          <a:p>
            <a:r>
              <a:rPr lang="pt-BR" sz="2400" dirty="0" smtClean="0"/>
              <a:t> </a:t>
            </a:r>
            <a:endParaRPr lang="pt-BR" sz="2400" dirty="0"/>
          </a:p>
          <a:p>
            <a:r>
              <a:rPr lang="pt-BR" dirty="0"/>
              <a:t>Economia </a:t>
            </a:r>
            <a:r>
              <a:rPr lang="pt-BR" dirty="0" smtClean="0"/>
              <a:t>é </a:t>
            </a:r>
            <a:r>
              <a:rPr lang="pt-BR" dirty="0"/>
              <a:t>uma </a:t>
            </a:r>
            <a:r>
              <a:rPr lang="pt-BR" dirty="0" smtClean="0"/>
              <a:t>ciência que  utiliza uma análise positiva</a:t>
            </a:r>
            <a:r>
              <a:rPr lang="pt-BR" dirty="0"/>
              <a:t>,</a:t>
            </a:r>
            <a:r>
              <a:rPr lang="pt-BR" dirty="0" smtClean="0"/>
              <a:t> </a:t>
            </a:r>
            <a:r>
              <a:rPr lang="pt-BR" dirty="0"/>
              <a:t>que deve explicar os fatos </a:t>
            </a:r>
            <a:r>
              <a:rPr lang="pt-BR" dirty="0" smtClean="0"/>
              <a:t>da realidade.</a:t>
            </a:r>
          </a:p>
          <a:p>
            <a:endParaRPr lang="pt-BR" dirty="0"/>
          </a:p>
          <a:p>
            <a:r>
              <a:rPr lang="pt-BR" dirty="0" smtClean="0"/>
              <a:t> </a:t>
            </a:r>
            <a:r>
              <a:rPr lang="pt-BR" dirty="0"/>
              <a:t>Os </a:t>
            </a:r>
            <a:r>
              <a:rPr lang="pt-BR" b="1" dirty="0"/>
              <a:t>argumentos positivos </a:t>
            </a:r>
            <a:r>
              <a:rPr lang="pt-BR" dirty="0" smtClean="0"/>
              <a:t>não </a:t>
            </a:r>
            <a:r>
              <a:rPr lang="pt-BR" dirty="0"/>
              <a:t>envolvem </a:t>
            </a:r>
            <a:r>
              <a:rPr lang="pt-BR" dirty="0" smtClean="0"/>
              <a:t>juízo </a:t>
            </a:r>
            <a:r>
              <a:rPr lang="pt-BR" dirty="0"/>
              <a:t>de valor, e referem-se a </a:t>
            </a:r>
            <a:r>
              <a:rPr lang="pt-BR" dirty="0" smtClean="0"/>
              <a:t>proposições objetivas</a:t>
            </a:r>
            <a:r>
              <a:rPr lang="pt-BR" dirty="0"/>
              <a:t>, tipo </a:t>
            </a:r>
            <a:r>
              <a:rPr lang="pt-BR" b="1" dirty="0"/>
              <a:t>se A</a:t>
            </a:r>
            <a:r>
              <a:rPr lang="pt-BR" b="1" dirty="0" smtClean="0"/>
              <a:t>, então </a:t>
            </a:r>
            <a:r>
              <a:rPr lang="pt-BR" b="1" dirty="0"/>
              <a:t>B</a:t>
            </a:r>
            <a:r>
              <a:rPr lang="pt-BR" dirty="0"/>
              <a:t>. </a:t>
            </a:r>
            <a:endParaRPr lang="pt-BR" dirty="0" smtClean="0"/>
          </a:p>
          <a:p>
            <a:endParaRPr lang="pt-BR" dirty="0"/>
          </a:p>
          <a:p>
            <a:r>
              <a:rPr lang="pt-BR" dirty="0" smtClean="0"/>
              <a:t>Por </a:t>
            </a:r>
            <a:r>
              <a:rPr lang="pt-BR" dirty="0"/>
              <a:t>exemplo, </a:t>
            </a:r>
            <a:r>
              <a:rPr lang="pt-BR" b="1" dirty="0"/>
              <a:t>se </a:t>
            </a:r>
            <a:r>
              <a:rPr lang="pt-BR" dirty="0"/>
              <a:t>o </a:t>
            </a:r>
            <a:r>
              <a:rPr lang="pt-BR" dirty="0" smtClean="0"/>
              <a:t>preço </a:t>
            </a:r>
            <a:r>
              <a:rPr lang="pt-BR" dirty="0"/>
              <a:t>da gasolina aumentar em </a:t>
            </a:r>
            <a:r>
              <a:rPr lang="pt-BR" dirty="0" smtClean="0"/>
              <a:t>relação </a:t>
            </a:r>
            <a:r>
              <a:rPr lang="pt-BR" dirty="0"/>
              <a:t>a todos os outros </a:t>
            </a:r>
            <a:r>
              <a:rPr lang="pt-BR" dirty="0" smtClean="0"/>
              <a:t>preços, </a:t>
            </a:r>
            <a:r>
              <a:rPr lang="pt-BR" b="1" dirty="0" smtClean="0"/>
              <a:t>então </a:t>
            </a:r>
            <a:r>
              <a:rPr lang="pt-BR" dirty="0"/>
              <a:t>a </a:t>
            </a:r>
            <a:r>
              <a:rPr lang="pt-BR" dirty="0" smtClean="0"/>
              <a:t>quantidade que </a:t>
            </a:r>
            <a:r>
              <a:rPr lang="pt-BR" dirty="0"/>
              <a:t>as pessoas </a:t>
            </a:r>
            <a:r>
              <a:rPr lang="pt-BR" dirty="0" smtClean="0"/>
              <a:t>irão </a:t>
            </a:r>
            <a:r>
              <a:rPr lang="pt-BR" dirty="0"/>
              <a:t>comprar de gasolina </a:t>
            </a:r>
            <a:r>
              <a:rPr lang="pt-BR" dirty="0" smtClean="0"/>
              <a:t>cairá. </a:t>
            </a:r>
          </a:p>
          <a:p>
            <a:endParaRPr lang="pt-BR" dirty="0"/>
          </a:p>
          <a:p>
            <a:r>
              <a:rPr lang="pt-BR" dirty="0"/>
              <a:t>É</a:t>
            </a:r>
            <a:r>
              <a:rPr lang="pt-BR" dirty="0" smtClean="0"/>
              <a:t> um aparato lógico e segue o método hipotético dedutivo:</a:t>
            </a: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138394496"/>
              </p:ext>
            </p:extLst>
          </p:nvPr>
        </p:nvGraphicFramePr>
        <p:xfrm>
          <a:off x="319654" y="3388659"/>
          <a:ext cx="11392733" cy="297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9580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19655" y="322918"/>
            <a:ext cx="11657192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  <a:p>
            <a:r>
              <a:rPr lang="pt-BR" dirty="0" smtClean="0"/>
              <a:t>Desse </a:t>
            </a:r>
            <a:r>
              <a:rPr lang="pt-BR" dirty="0"/>
              <a:t>ponto de vista, a Economia se aproxima da </a:t>
            </a:r>
            <a:r>
              <a:rPr lang="pt-BR" dirty="0" smtClean="0"/>
              <a:t>Física </a:t>
            </a:r>
            <a:r>
              <a:rPr lang="pt-BR" dirty="0"/>
              <a:t>e da </a:t>
            </a:r>
            <a:r>
              <a:rPr lang="pt-BR" dirty="0" smtClean="0"/>
              <a:t>Química, </a:t>
            </a:r>
            <a:r>
              <a:rPr lang="pt-BR" dirty="0"/>
              <a:t>que </a:t>
            </a:r>
            <a:r>
              <a:rPr lang="pt-BR" dirty="0" smtClean="0"/>
              <a:t>são ciências consideradas virtualmente </a:t>
            </a:r>
            <a:r>
              <a:rPr lang="pt-BR" dirty="0"/>
              <a:t>isentas de </a:t>
            </a:r>
            <a:r>
              <a:rPr lang="pt-BR" dirty="0" smtClean="0"/>
              <a:t>juízo </a:t>
            </a:r>
            <a:r>
              <a:rPr lang="pt-BR" dirty="0"/>
              <a:t>de </a:t>
            </a:r>
            <a:r>
              <a:rPr lang="pt-BR" dirty="0" smtClean="0"/>
              <a:t>valor. Porém as ciências naturais se baseiam no método indutivo:</a:t>
            </a:r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 </a:t>
            </a:r>
            <a:r>
              <a:rPr lang="pt-BR" dirty="0"/>
              <a:t>Em Economia, entretanto, defrontamo-nos com um problema diferente. </a:t>
            </a:r>
            <a:r>
              <a:rPr lang="pt-BR" dirty="0" smtClean="0"/>
              <a:t>Ela trata </a:t>
            </a:r>
            <a:r>
              <a:rPr lang="pt-BR" dirty="0"/>
              <a:t>do comportamento de pessoas, e </a:t>
            </a:r>
            <a:r>
              <a:rPr lang="pt-BR" dirty="0" smtClean="0"/>
              <a:t>não </a:t>
            </a:r>
            <a:r>
              <a:rPr lang="pt-BR" dirty="0"/>
              <a:t>de </a:t>
            </a:r>
            <a:r>
              <a:rPr lang="pt-BR" dirty="0" smtClean="0"/>
              <a:t>moléculas, </a:t>
            </a:r>
            <a:r>
              <a:rPr lang="pt-BR" dirty="0"/>
              <a:t>como na </a:t>
            </a:r>
            <a:r>
              <a:rPr lang="pt-BR" dirty="0" smtClean="0"/>
              <a:t>Química. </a:t>
            </a:r>
          </a:p>
          <a:p>
            <a:endParaRPr lang="pt-BR" dirty="0" smtClean="0"/>
          </a:p>
          <a:p>
            <a:endParaRPr lang="pt-BR" dirty="0"/>
          </a:p>
          <a:p>
            <a:r>
              <a:rPr lang="pt-BR" dirty="0" smtClean="0"/>
              <a:t>Frequentemente </a:t>
            </a:r>
            <a:r>
              <a:rPr lang="pt-BR" dirty="0"/>
              <a:t>e nossos </a:t>
            </a:r>
            <a:r>
              <a:rPr lang="pt-BR" dirty="0" smtClean="0"/>
              <a:t>valores interferem </a:t>
            </a:r>
            <a:r>
              <a:rPr lang="pt-BR" dirty="0"/>
              <a:t>na </a:t>
            </a:r>
            <a:r>
              <a:rPr lang="pt-BR" dirty="0" smtClean="0"/>
              <a:t>análise </a:t>
            </a:r>
            <a:r>
              <a:rPr lang="pt-BR" dirty="0"/>
              <a:t>do fato </a:t>
            </a:r>
            <a:r>
              <a:rPr lang="pt-BR" dirty="0" smtClean="0"/>
              <a:t>econômico.</a:t>
            </a:r>
          </a:p>
          <a:p>
            <a:endParaRPr lang="pt-BR" dirty="0" smtClean="0"/>
          </a:p>
          <a:p>
            <a:endParaRPr lang="pt-BR" dirty="0"/>
          </a:p>
          <a:p>
            <a:r>
              <a:rPr lang="pt-BR" sz="2000" dirty="0" smtClean="0"/>
              <a:t>Assim, </a:t>
            </a:r>
            <a:r>
              <a:rPr lang="pt-BR" sz="2000" dirty="0"/>
              <a:t>definimos </a:t>
            </a:r>
            <a:r>
              <a:rPr lang="pt-BR" sz="2000" dirty="0" smtClean="0"/>
              <a:t>os </a:t>
            </a:r>
            <a:r>
              <a:rPr lang="pt-BR" sz="2000" b="1" dirty="0"/>
              <a:t>argumentos normativos</a:t>
            </a:r>
            <a:r>
              <a:rPr lang="pt-BR" sz="2000" dirty="0"/>
              <a:t>, </a:t>
            </a:r>
            <a:r>
              <a:rPr lang="pt-BR" sz="2000" dirty="0" smtClean="0"/>
              <a:t>que contém um juízo </a:t>
            </a:r>
            <a:r>
              <a:rPr lang="pt-BR" sz="2000" dirty="0"/>
              <a:t>de valor sobre alguma medida </a:t>
            </a:r>
            <a:r>
              <a:rPr lang="pt-BR" sz="2000" dirty="0" smtClean="0"/>
              <a:t>econômica, </a:t>
            </a:r>
            <a:r>
              <a:rPr lang="pt-BR" sz="2000" dirty="0" err="1" smtClean="0"/>
              <a:t>explitciamente</a:t>
            </a:r>
            <a:r>
              <a:rPr lang="pt-BR" sz="2000" dirty="0" smtClean="0"/>
              <a:t> ou não.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21422792"/>
              </p:ext>
            </p:extLst>
          </p:nvPr>
        </p:nvGraphicFramePr>
        <p:xfrm>
          <a:off x="1825726" y="1425387"/>
          <a:ext cx="7667898" cy="11698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4913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Resultado de imagem para agentes econÃ´mico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41" b="2157"/>
          <a:stretch/>
        </p:blipFill>
        <p:spPr bwMode="auto">
          <a:xfrm>
            <a:off x="881890" y="1499635"/>
            <a:ext cx="8917428" cy="393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339252" y="324589"/>
            <a:ext cx="38879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/>
              <a:t>Fluxo Real e Fluxo Monetário</a:t>
            </a:r>
          </a:p>
        </p:txBody>
      </p:sp>
    </p:spTree>
    <p:extLst>
      <p:ext uri="{BB962C8B-B14F-4D97-AF65-F5344CB8AC3E}">
        <p14:creationId xmlns:p14="http://schemas.microsoft.com/office/powerpoint/2010/main" val="366222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6319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265609" y="155780"/>
            <a:ext cx="73108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5400" dirty="0" smtClean="0">
                <a:latin typeface="+mj-lt"/>
                <a:ea typeface="+mj-ea"/>
                <a:cs typeface="+mj-cs"/>
              </a:rPr>
              <a:t>Micro e Macroeconomia</a:t>
            </a:r>
            <a:endParaRPr lang="pt-BR" sz="5400" dirty="0">
              <a:latin typeface="+mj-lt"/>
              <a:ea typeface="+mj-ea"/>
              <a:cs typeface="+mj-cs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431074" y="2729359"/>
            <a:ext cx="11669485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/>
              <a:t>É a parte da economia que ocupa-se da análise individual dos agentes econômicos</a:t>
            </a:r>
            <a:r>
              <a:rPr lang="pt-BR" sz="2400" dirty="0" smtClean="0"/>
              <a:t>.</a:t>
            </a:r>
          </a:p>
          <a:p>
            <a:r>
              <a:rPr lang="pt-BR" sz="2400" dirty="0" smtClean="0"/>
              <a:t> </a:t>
            </a:r>
            <a:endParaRPr lang="pt-BR" sz="2400" dirty="0"/>
          </a:p>
          <a:p>
            <a:r>
              <a:rPr lang="pt-BR" sz="2400" dirty="0"/>
              <a:t>Seus objetos de estudos são: os </a:t>
            </a:r>
            <a:r>
              <a:rPr lang="pt-BR" sz="2400" dirty="0" smtClean="0"/>
              <a:t>mercados; </a:t>
            </a:r>
            <a:r>
              <a:rPr lang="pt-BR" sz="2400" dirty="0"/>
              <a:t>a formação de preços; as necessidades individuais; as necessidades das empresas; os recursos empregados nas atividades empresarias. </a:t>
            </a:r>
          </a:p>
          <a:p>
            <a:endParaRPr lang="pt-BR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pt-BR" sz="2400" dirty="0"/>
              <a:t>Nesse âmbito se discute a necessidade da </a:t>
            </a:r>
            <a:r>
              <a:rPr lang="pt-BR" sz="2400" dirty="0">
                <a:solidFill>
                  <a:srgbClr val="002060"/>
                </a:solidFill>
              </a:rPr>
              <a:t>racionalidade dos agentes </a:t>
            </a:r>
            <a:r>
              <a:rPr lang="pt-BR" sz="2400" dirty="0"/>
              <a:t>para formalização matemática de modelos </a:t>
            </a:r>
            <a:r>
              <a:rPr lang="pt-BR" sz="2400" dirty="0" smtClean="0"/>
              <a:t>microeconômicos.</a:t>
            </a:r>
            <a:endParaRPr lang="pt-BR" sz="2400" dirty="0"/>
          </a:p>
        </p:txBody>
      </p:sp>
      <p:sp>
        <p:nvSpPr>
          <p:cNvPr id="4" name="Retângulo 3"/>
          <p:cNvSpPr/>
          <p:nvPr/>
        </p:nvSpPr>
        <p:spPr>
          <a:xfrm>
            <a:off x="431074" y="1719568"/>
            <a:ext cx="29336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 smtClean="0"/>
              <a:t>MICROECONOMIA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385164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9893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339634" y="1671268"/>
            <a:ext cx="1166948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/>
              <a:t>Já a Macroeconomia, é a </a:t>
            </a:r>
            <a:r>
              <a:rPr lang="pt-BR" sz="2400" dirty="0"/>
              <a:t>parte da economia que </a:t>
            </a:r>
            <a:r>
              <a:rPr lang="pt-BR" sz="2400" dirty="0" smtClean="0"/>
              <a:t>estuda os grandes </a:t>
            </a:r>
            <a:r>
              <a:rPr lang="pt-BR" sz="2400" dirty="0"/>
              <a:t>agregados nacionais</a:t>
            </a:r>
            <a:r>
              <a:rPr lang="pt-BR" sz="2400" dirty="0" smtClean="0"/>
              <a:t>. Ao invés de se preocupar com a formação dos preços do produtos nos mercados, ocupa-se do estudo do índice nacional de preços ao consumidor, por exemplo. </a:t>
            </a:r>
          </a:p>
          <a:p>
            <a:endParaRPr lang="pt-BR" sz="2400" dirty="0"/>
          </a:p>
          <a:p>
            <a:r>
              <a:rPr lang="pt-BR" sz="2400" dirty="0" smtClean="0"/>
              <a:t>Ela cuida do </a:t>
            </a:r>
            <a:r>
              <a:rPr lang="pt-BR" sz="2400" dirty="0"/>
              <a:t>comportamento global do sistema </a:t>
            </a:r>
            <a:r>
              <a:rPr lang="pt-BR" sz="2400" dirty="0" smtClean="0"/>
              <a:t>econômico.</a:t>
            </a:r>
          </a:p>
          <a:p>
            <a:endParaRPr lang="pt-BR" sz="2400" dirty="0"/>
          </a:p>
          <a:p>
            <a:r>
              <a:rPr lang="pt-BR" sz="2400" dirty="0" smtClean="0"/>
              <a:t> As variáveis em nível macro interferem no caminho da economia como um todo.</a:t>
            </a:r>
          </a:p>
          <a:p>
            <a:endParaRPr lang="pt-BR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pt-BR" sz="2400" dirty="0"/>
              <a:t>Nesse âmbito se discute a necessidade </a:t>
            </a:r>
            <a:r>
              <a:rPr lang="pt-BR" sz="2400" dirty="0" smtClean="0"/>
              <a:t>do </a:t>
            </a:r>
            <a:r>
              <a:rPr lang="pt-BR" sz="2400" dirty="0" smtClean="0">
                <a:solidFill>
                  <a:srgbClr val="002060"/>
                </a:solidFill>
              </a:rPr>
              <a:t>agente representativo</a:t>
            </a:r>
            <a:r>
              <a:rPr lang="pt-BR" sz="2400" dirty="0" smtClean="0"/>
              <a:t>, o qual o todo seria a soma das partes.</a:t>
            </a:r>
            <a:endParaRPr lang="pt-BR" sz="2400" dirty="0"/>
          </a:p>
        </p:txBody>
      </p:sp>
      <p:sp>
        <p:nvSpPr>
          <p:cNvPr id="4" name="Retângulo 3"/>
          <p:cNvSpPr/>
          <p:nvPr/>
        </p:nvSpPr>
        <p:spPr>
          <a:xfrm>
            <a:off x="431074" y="507068"/>
            <a:ext cx="30512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 smtClean="0"/>
              <a:t>MACROECONOMIA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213250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4019536"/>
              </p:ext>
            </p:extLst>
          </p:nvPr>
        </p:nvGraphicFramePr>
        <p:xfrm>
          <a:off x="219380" y="266250"/>
          <a:ext cx="8453974" cy="2055876"/>
        </p:xfrm>
        <a:graphic>
          <a:graphicData uri="http://schemas.openxmlformats.org/drawingml/2006/table">
            <a:tbl>
              <a:tblPr/>
              <a:tblGrid>
                <a:gridCol w="8453974">
                  <a:extLst>
                    <a:ext uri="{9D8B030D-6E8A-4147-A177-3AD203B41FA5}">
                      <a16:colId xmlns:a16="http://schemas.microsoft.com/office/drawing/2014/main" val="4128020990"/>
                    </a:ext>
                  </a:extLst>
                </a:gridCol>
              </a:tblGrid>
              <a:tr h="71343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Avaliação</a:t>
                      </a:r>
                      <a:endParaRPr lang="pt-BR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pt-BR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20% lista de exercícios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pt-BR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30% seminários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pt-BR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50% prova final</a:t>
                      </a:r>
                      <a:endParaRPr lang="pt-BR" sz="2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0787391"/>
                  </a:ext>
                </a:extLst>
              </a:tr>
              <a:tr h="28537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pt-BR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6052570"/>
                  </a:ext>
                </a:extLst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3185611"/>
              </p:ext>
            </p:extLst>
          </p:nvPr>
        </p:nvGraphicFramePr>
        <p:xfrm>
          <a:off x="219380" y="2800445"/>
          <a:ext cx="11787050" cy="3931920"/>
        </p:xfrm>
        <a:graphic>
          <a:graphicData uri="http://schemas.openxmlformats.org/drawingml/2006/table">
            <a:tbl>
              <a:tblPr/>
              <a:tblGrid>
                <a:gridCol w="11787050">
                  <a:extLst>
                    <a:ext uri="{9D8B030D-6E8A-4147-A177-3AD203B41FA5}">
                      <a16:colId xmlns:a16="http://schemas.microsoft.com/office/drawing/2014/main" val="4128020990"/>
                    </a:ext>
                  </a:extLst>
                </a:gridCol>
              </a:tblGrid>
              <a:tr h="309674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Bibliografia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pt-BR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Garcia, M. E; Vasconcelos, M. A. S. “Fundamentos de Economia”. Editora Saraiva, 2009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pt-BR" sz="20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Mankiw</a:t>
                      </a:r>
                      <a:r>
                        <a:rPr lang="pt-BR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N. Gregory. “Introdução à Economia". Rio de Janeiro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pt-BR" sz="20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Blanchard</a:t>
                      </a:r>
                      <a:r>
                        <a:rPr lang="pt-BR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Michael. "Macroeconomia". São Paulo: Prentice Hall..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pt-BR" sz="20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Gremaud</a:t>
                      </a:r>
                      <a:r>
                        <a:rPr lang="pt-BR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Amaury Patrick; Vasconcellos, Marco Antonio Sandoval De; </a:t>
                      </a:r>
                      <a:r>
                        <a:rPr lang="pt-BR" sz="20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Toneto</a:t>
                      </a:r>
                      <a:r>
                        <a:rPr lang="pt-BR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20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Jr.Rudinei</a:t>
                      </a:r>
                      <a:r>
                        <a:rPr lang="pt-BR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"Economia Brasileira Contemporânea" São Paulo : Atlas, 2006, 2005, 6a. ed.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Mankiw</a:t>
                      </a:r>
                      <a:r>
                        <a:rPr lang="pt-BR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N. Gregory. "Princípios de Microeconomia". São Paulo: Pioneira Thomson Learning, 2005.</a:t>
                      </a:r>
                      <a:br>
                        <a:rPr lang="pt-BR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t-BR" sz="20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Pindyck</a:t>
                      </a:r>
                      <a:r>
                        <a:rPr lang="pt-BR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pt-BR" sz="20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Rorbert</a:t>
                      </a:r>
                      <a:r>
                        <a:rPr lang="pt-BR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S. &amp; </a:t>
                      </a:r>
                      <a:r>
                        <a:rPr lang="pt-BR" sz="20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Rubinfeld</a:t>
                      </a:r>
                      <a:r>
                        <a:rPr lang="pt-BR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Daniel L. "</a:t>
                      </a:r>
                      <a:r>
                        <a:rPr lang="pt-BR" sz="20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Microeconomia"São</a:t>
                      </a:r>
                      <a:r>
                        <a:rPr lang="pt-BR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Paulo: Pearson Prentice Hall, 2006, 6a. ed.</a:t>
                      </a:r>
                      <a:endParaRPr lang="pt-BR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0787391"/>
                  </a:ext>
                </a:extLst>
              </a:tr>
              <a:tr h="27846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pt-BR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60525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159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Resultado de imagem para Micro e Macro econom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527" y="1425712"/>
            <a:ext cx="9040677" cy="452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099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61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22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15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78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50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5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73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76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56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44828" y="218479"/>
            <a:ext cx="6116863" cy="591692"/>
          </a:xfrm>
        </p:spPr>
        <p:txBody>
          <a:bodyPr/>
          <a:lstStyle/>
          <a:p>
            <a:pPr marL="0" indent="0">
              <a:buNone/>
            </a:pPr>
            <a:r>
              <a:rPr lang="pt-BR" dirty="0">
                <a:hlinkClick r:id="rId2"/>
              </a:rPr>
              <a:t>https://</a:t>
            </a:r>
            <a:r>
              <a:rPr lang="pt-BR" dirty="0" smtClean="0">
                <a:hlinkClick r:id="rId2"/>
              </a:rPr>
              <a:t>pollev.com/GERSONNASSOR565</a:t>
            </a:r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391514" y="155858"/>
            <a:ext cx="9973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 err="1"/>
              <a:t>Quizz</a:t>
            </a:r>
            <a:endParaRPr lang="pt-BR" sz="2800" b="1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l="42111" t="20772" r="37116" b="19945"/>
          <a:stretch/>
        </p:blipFill>
        <p:spPr>
          <a:xfrm>
            <a:off x="391514" y="1277460"/>
            <a:ext cx="3369136" cy="5405727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4"/>
          <a:srcRect l="41111" t="21399" r="37495" b="19042"/>
          <a:stretch/>
        </p:blipFill>
        <p:spPr>
          <a:xfrm>
            <a:off x="4787154" y="1277460"/>
            <a:ext cx="3505182" cy="548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67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3365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850" y="80557"/>
            <a:ext cx="3818709" cy="949731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265608" y="155780"/>
            <a:ext cx="784642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5400" dirty="0" smtClean="0">
                <a:latin typeface="+mj-lt"/>
                <a:ea typeface="+mj-ea"/>
                <a:cs typeface="+mj-cs"/>
              </a:rPr>
              <a:t>Dez Princípios de Economia</a:t>
            </a:r>
          </a:p>
          <a:p>
            <a:r>
              <a:rPr lang="pt-BR" sz="5400" dirty="0" smtClean="0">
                <a:latin typeface="+mj-lt"/>
                <a:ea typeface="+mj-ea"/>
                <a:cs typeface="+mj-cs"/>
              </a:rPr>
              <a:t>(Liberal)</a:t>
            </a:r>
            <a:endParaRPr lang="pt-BR" sz="5400" dirty="0">
              <a:latin typeface="+mj-lt"/>
              <a:ea typeface="+mj-ea"/>
              <a:cs typeface="+mj-cs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401873" y="2030123"/>
            <a:ext cx="1016290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dirty="0" smtClean="0">
                <a:effectLst/>
                <a:latin typeface="Arial" panose="020B0604020202020204" pitchFamily="34" charset="0"/>
              </a:rPr>
              <a:t>1. Pessoas enfrentam </a:t>
            </a:r>
            <a:r>
              <a:rPr lang="pt-BR" i="1" dirty="0" err="1" smtClean="0">
                <a:effectLst/>
                <a:latin typeface="Arial" panose="020B0604020202020204" pitchFamily="34" charset="0"/>
              </a:rPr>
              <a:t>tradeoffs</a:t>
            </a:r>
            <a:r>
              <a:rPr lang="pt-BR" dirty="0" smtClean="0">
                <a:effectLst/>
                <a:latin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pt-BR" dirty="0" smtClean="0">
                <a:effectLst/>
                <a:latin typeface="Arial" panose="020B0604020202020204" pitchFamily="34" charset="0"/>
              </a:rPr>
              <a:t>2. O custo de alguma coisa é aquele que você desiste para obtê-la.</a:t>
            </a:r>
          </a:p>
          <a:p>
            <a:pPr>
              <a:lnSpc>
                <a:spcPct val="150000"/>
              </a:lnSpc>
            </a:pPr>
            <a:r>
              <a:rPr lang="pt-BR" dirty="0" smtClean="0">
                <a:effectLst/>
                <a:latin typeface="Arial" panose="020B0604020202020204" pitchFamily="34" charset="0"/>
              </a:rPr>
              <a:t>3. Pessoas racionais pensam na margem.</a:t>
            </a:r>
          </a:p>
          <a:p>
            <a:pPr>
              <a:lnSpc>
                <a:spcPct val="150000"/>
              </a:lnSpc>
            </a:pPr>
            <a:r>
              <a:rPr lang="pt-BR" dirty="0" smtClean="0">
                <a:effectLst/>
                <a:latin typeface="Arial" panose="020B0604020202020204" pitchFamily="34" charset="0"/>
              </a:rPr>
              <a:t>4. Pessoas respondem a incentivos.</a:t>
            </a:r>
          </a:p>
          <a:p>
            <a:pPr>
              <a:lnSpc>
                <a:spcPct val="150000"/>
              </a:lnSpc>
            </a:pPr>
            <a:r>
              <a:rPr lang="pt-BR" dirty="0" smtClean="0">
                <a:effectLst/>
                <a:latin typeface="Arial" panose="020B0604020202020204" pitchFamily="34" charset="0"/>
              </a:rPr>
              <a:t>5. O comércio pode melhorar a situação de todos.</a:t>
            </a:r>
          </a:p>
          <a:p>
            <a:pPr>
              <a:lnSpc>
                <a:spcPct val="150000"/>
              </a:lnSpc>
            </a:pPr>
            <a:r>
              <a:rPr lang="pt-BR" dirty="0" smtClean="0">
                <a:effectLst/>
                <a:latin typeface="Arial" panose="020B0604020202020204" pitchFamily="34" charset="0"/>
              </a:rPr>
              <a:t>6. Os mercados são, de forma geral, uma boa forma de organizar as atividades econômicas.</a:t>
            </a:r>
          </a:p>
          <a:p>
            <a:pPr>
              <a:lnSpc>
                <a:spcPct val="150000"/>
              </a:lnSpc>
            </a:pPr>
            <a:r>
              <a:rPr lang="pt-BR" dirty="0" smtClean="0">
                <a:effectLst/>
                <a:latin typeface="Arial" panose="020B0604020202020204" pitchFamily="34" charset="0"/>
              </a:rPr>
              <a:t>7. Os governos podem às vezes melhorar os resultados do mercado.</a:t>
            </a:r>
          </a:p>
          <a:p>
            <a:pPr>
              <a:lnSpc>
                <a:spcPct val="150000"/>
              </a:lnSpc>
            </a:pPr>
            <a:r>
              <a:rPr lang="pt-BR" dirty="0">
                <a:latin typeface="Arial" panose="020B0604020202020204" pitchFamily="34" charset="0"/>
              </a:rPr>
              <a:t>8. O padrão de um país depende da sua capacidade de produzir bens e </a:t>
            </a:r>
            <a:r>
              <a:rPr lang="pt-BR" dirty="0" smtClean="0">
                <a:latin typeface="Arial" panose="020B0604020202020204" pitchFamily="34" charset="0"/>
              </a:rPr>
              <a:t>serviços.</a:t>
            </a:r>
            <a:endParaRPr lang="pt-BR" dirty="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dirty="0">
                <a:latin typeface="Arial" panose="020B0604020202020204" pitchFamily="34" charset="0"/>
              </a:rPr>
              <a:t>9. Os preços sobem quando o governo emite moeda </a:t>
            </a:r>
            <a:r>
              <a:rPr lang="pt-BR" dirty="0" smtClean="0">
                <a:latin typeface="Arial" panose="020B0604020202020204" pitchFamily="34" charset="0"/>
              </a:rPr>
              <a:t>demais.</a:t>
            </a:r>
            <a:endParaRPr lang="pt-BR" dirty="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dirty="0">
                <a:latin typeface="Arial" panose="020B0604020202020204" pitchFamily="34" charset="0"/>
              </a:rPr>
              <a:t>10</a:t>
            </a:r>
            <a:r>
              <a:rPr lang="pt-BR" dirty="0" smtClean="0">
                <a:latin typeface="Arial" panose="020B0604020202020204" pitchFamily="34" charset="0"/>
              </a:rPr>
              <a:t>. A </a:t>
            </a:r>
            <a:r>
              <a:rPr lang="pt-BR" dirty="0">
                <a:latin typeface="Arial" panose="020B0604020202020204" pitchFamily="34" charset="0"/>
              </a:rPr>
              <a:t>sociedade enfrenta um </a:t>
            </a:r>
            <a:r>
              <a:rPr lang="pt-BR" i="1" dirty="0" err="1">
                <a:latin typeface="Arial" panose="020B0604020202020204" pitchFamily="34" charset="0"/>
              </a:rPr>
              <a:t>tradeoff</a:t>
            </a:r>
            <a:r>
              <a:rPr lang="pt-BR" dirty="0">
                <a:latin typeface="Arial" panose="020B0604020202020204" pitchFamily="34" charset="0"/>
              </a:rPr>
              <a:t> de curto prazo entre inflação e desemprego.</a:t>
            </a:r>
          </a:p>
          <a:p>
            <a:endParaRPr lang="pt-BR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04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850" y="80557"/>
            <a:ext cx="3818709" cy="949731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966650" y="1720840"/>
            <a:ext cx="10162903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dirty="0">
                <a:latin typeface="Arial" panose="020B0604020202020204" pitchFamily="34" charset="0"/>
              </a:rPr>
              <a:t>•“Nada é de graça</a:t>
            </a:r>
            <a:r>
              <a:rPr lang="pt-BR" dirty="0" smtClean="0">
                <a:latin typeface="Arial" panose="020B0604020202020204" pitchFamily="34" charset="0"/>
              </a:rPr>
              <a:t>”</a:t>
            </a:r>
          </a:p>
          <a:p>
            <a:pPr>
              <a:lnSpc>
                <a:spcPct val="150000"/>
              </a:lnSpc>
            </a:pPr>
            <a:endParaRPr lang="pt-BR" dirty="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dirty="0">
                <a:latin typeface="Arial" panose="020B0604020202020204" pitchFamily="34" charset="0"/>
              </a:rPr>
              <a:t>• Para conseguir alguma coisa, </a:t>
            </a:r>
            <a:r>
              <a:rPr lang="pt-BR" dirty="0" smtClean="0">
                <a:latin typeface="Arial" panose="020B0604020202020204" pitchFamily="34" charset="0"/>
              </a:rPr>
              <a:t>usualmente  temos </a:t>
            </a:r>
            <a:r>
              <a:rPr lang="pt-BR" dirty="0">
                <a:latin typeface="Arial" panose="020B0604020202020204" pitchFamily="34" charset="0"/>
              </a:rPr>
              <a:t>que abrir mão de outra</a:t>
            </a:r>
            <a:r>
              <a:rPr lang="pt-BR" dirty="0" smtClean="0">
                <a:latin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pt-BR" dirty="0" smtClean="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dirty="0" smtClean="0">
                <a:latin typeface="Arial" panose="020B0604020202020204" pitchFamily="34" charset="0"/>
              </a:rPr>
              <a:t>• Eficiência </a:t>
            </a:r>
            <a:r>
              <a:rPr lang="pt-BR" dirty="0">
                <a:latin typeface="Arial" panose="020B0604020202020204" pitchFamily="34" charset="0"/>
              </a:rPr>
              <a:t>significa que a sociedade recebe </a:t>
            </a:r>
            <a:r>
              <a:rPr lang="pt-BR" dirty="0">
                <a:solidFill>
                  <a:srgbClr val="002060"/>
                </a:solidFill>
                <a:latin typeface="Arial" panose="020B0604020202020204" pitchFamily="34" charset="0"/>
              </a:rPr>
              <a:t>o máximo possível </a:t>
            </a:r>
            <a:r>
              <a:rPr lang="pt-BR" dirty="0">
                <a:latin typeface="Arial" panose="020B0604020202020204" pitchFamily="34" charset="0"/>
              </a:rPr>
              <a:t>pelo uso de seus recursos escassos</a:t>
            </a:r>
            <a:r>
              <a:rPr lang="pt-BR" dirty="0" smtClean="0">
                <a:latin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pt-BR" dirty="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dirty="0" smtClean="0">
                <a:latin typeface="Arial" panose="020B0604020202020204" pitchFamily="34" charset="0"/>
              </a:rPr>
              <a:t>• Equidade </a:t>
            </a:r>
            <a:r>
              <a:rPr lang="pt-BR" dirty="0">
                <a:latin typeface="Arial" panose="020B0604020202020204" pitchFamily="34" charset="0"/>
              </a:rPr>
              <a:t>significa </a:t>
            </a:r>
            <a:r>
              <a:rPr lang="pt-BR" dirty="0" smtClean="0">
                <a:latin typeface="Arial" panose="020B0604020202020204" pitchFamily="34" charset="0"/>
              </a:rPr>
              <a:t>uma </a:t>
            </a:r>
            <a:r>
              <a:rPr lang="pt-BR" dirty="0">
                <a:latin typeface="Arial" panose="020B0604020202020204" pitchFamily="34" charset="0"/>
              </a:rPr>
              <a:t>justa distribuição da </a:t>
            </a:r>
            <a:r>
              <a:rPr lang="pt-BR" dirty="0">
                <a:solidFill>
                  <a:srgbClr val="002060"/>
                </a:solidFill>
                <a:latin typeface="Arial" panose="020B0604020202020204" pitchFamily="34" charset="0"/>
              </a:rPr>
              <a:t>prosperidade econômica </a:t>
            </a:r>
            <a:r>
              <a:rPr lang="pt-BR" dirty="0">
                <a:latin typeface="Arial" panose="020B0604020202020204" pitchFamily="34" charset="0"/>
              </a:rPr>
              <a:t>entre os membros da sociedade</a:t>
            </a:r>
            <a:r>
              <a:rPr lang="pt-BR" dirty="0" smtClean="0">
                <a:latin typeface="Arial" panose="020B0604020202020204" pitchFamily="34" charset="0"/>
              </a:rPr>
              <a:t>.</a:t>
            </a:r>
            <a:endParaRPr lang="pt-BR" dirty="0">
              <a:latin typeface="Arial" panose="020B060402020202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431074" y="507068"/>
            <a:ext cx="5280613" cy="658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dirty="0" smtClean="0">
                <a:effectLst/>
                <a:latin typeface="Arial" panose="020B0604020202020204" pitchFamily="34" charset="0"/>
              </a:rPr>
              <a:t>1. Pessoas enfrentam </a:t>
            </a:r>
            <a:r>
              <a:rPr lang="pt-BR" sz="2800" i="1" dirty="0" err="1" smtClean="0">
                <a:effectLst/>
                <a:latin typeface="Arial" panose="020B0604020202020204" pitchFamily="34" charset="0"/>
              </a:rPr>
              <a:t>tradeoffs</a:t>
            </a:r>
            <a:r>
              <a:rPr lang="pt-BR" sz="2800" dirty="0" smtClean="0">
                <a:effectLst/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2173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850" y="80557"/>
            <a:ext cx="3818709" cy="949731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979713" y="2178040"/>
            <a:ext cx="10162903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dirty="0" smtClean="0">
                <a:latin typeface="Arial" panose="020B0604020202020204" pitchFamily="34" charset="0"/>
              </a:rPr>
              <a:t>• </a:t>
            </a:r>
            <a:r>
              <a:rPr lang="pt-BR" dirty="0">
                <a:latin typeface="Arial" panose="020B0604020202020204" pitchFamily="34" charset="0"/>
              </a:rPr>
              <a:t>Decisões exigem a comparação entre custos  e benefícios de alternativas</a:t>
            </a:r>
            <a:r>
              <a:rPr lang="pt-BR" dirty="0" smtClean="0">
                <a:latin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pt-BR" dirty="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dirty="0">
                <a:latin typeface="Arial" panose="020B0604020202020204" pitchFamily="34" charset="0"/>
              </a:rPr>
              <a:t>• </a:t>
            </a:r>
            <a:r>
              <a:rPr lang="pt-BR" dirty="0">
                <a:solidFill>
                  <a:srgbClr val="002060"/>
                </a:solidFill>
                <a:latin typeface="Arial" panose="020B0604020202020204" pitchFamily="34" charset="0"/>
              </a:rPr>
              <a:t>Custo de oportunidade </a:t>
            </a:r>
            <a:r>
              <a:rPr lang="pt-BR" dirty="0">
                <a:latin typeface="Arial" panose="020B0604020202020204" pitchFamily="34" charset="0"/>
              </a:rPr>
              <a:t>é o que se abre mão para obter alguma coisa</a:t>
            </a:r>
            <a:r>
              <a:rPr lang="pt-BR" dirty="0" smtClean="0">
                <a:latin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pt-BR" dirty="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dirty="0">
                <a:latin typeface="Arial" panose="020B0604020202020204" pitchFamily="34" charset="0"/>
              </a:rPr>
              <a:t>• É o quanto você ganharia numa atividade alternativa mais </a:t>
            </a:r>
            <a:r>
              <a:rPr lang="pt-BR" dirty="0" smtClean="0">
                <a:latin typeface="Arial" panose="020B0604020202020204" pitchFamily="34" charset="0"/>
              </a:rPr>
              <a:t>rentável.</a:t>
            </a:r>
          </a:p>
          <a:p>
            <a:pPr>
              <a:lnSpc>
                <a:spcPct val="150000"/>
              </a:lnSpc>
            </a:pPr>
            <a:endParaRPr lang="pt-BR" dirty="0" smtClean="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dirty="0" smtClean="0">
                <a:latin typeface="Arial" panose="020B0604020202020204" pitchFamily="34" charset="0"/>
              </a:rPr>
              <a:t>• Custo Econômico considera o custo de oportunidade  e as externalidades.</a:t>
            </a:r>
          </a:p>
        </p:txBody>
      </p:sp>
      <p:sp>
        <p:nvSpPr>
          <p:cNvPr id="6" name="Retângulo 5"/>
          <p:cNvSpPr/>
          <p:nvPr/>
        </p:nvSpPr>
        <p:spPr>
          <a:xfrm>
            <a:off x="796834" y="1046146"/>
            <a:ext cx="10942419" cy="658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dirty="0" smtClean="0">
                <a:effectLst/>
                <a:latin typeface="Arial" panose="020B0604020202020204" pitchFamily="34" charset="0"/>
              </a:rPr>
              <a:t>2. O custo de alguma coisa é aquele que você desiste para obtê-la.</a:t>
            </a:r>
          </a:p>
        </p:txBody>
      </p:sp>
    </p:spTree>
    <p:extLst>
      <p:ext uri="{BB962C8B-B14F-4D97-AF65-F5344CB8AC3E}">
        <p14:creationId xmlns:p14="http://schemas.microsoft.com/office/powerpoint/2010/main" val="155115215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850" y="80557"/>
            <a:ext cx="3818709" cy="949731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796834" y="1407331"/>
            <a:ext cx="1016290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dirty="0">
                <a:latin typeface="Arial" panose="020B0604020202020204" pitchFamily="34" charset="0"/>
              </a:rPr>
              <a:t>• O que é racionalidade</a:t>
            </a:r>
          </a:p>
          <a:p>
            <a:endParaRPr lang="pt-BR" dirty="0"/>
          </a:p>
          <a:p>
            <a:pPr>
              <a:lnSpc>
                <a:spcPct val="150000"/>
              </a:lnSpc>
            </a:pPr>
            <a:r>
              <a:rPr lang="pt-BR" dirty="0">
                <a:latin typeface="Arial" panose="020B0604020202020204" pitchFamily="34" charset="0"/>
              </a:rPr>
              <a:t>• Alterações marginais são pequenos ajustes incrementais a um plano de ação.</a:t>
            </a:r>
          </a:p>
          <a:p>
            <a:r>
              <a:rPr lang="pt-BR" dirty="0"/>
              <a:t>– Receita Marginal= acréscimo na receita advinda </a:t>
            </a:r>
            <a:r>
              <a:rPr lang="pt-BR" dirty="0" smtClean="0"/>
              <a:t>da venda de uma </a:t>
            </a:r>
            <a:r>
              <a:rPr lang="pt-BR" dirty="0"/>
              <a:t>unidade adicional</a:t>
            </a:r>
          </a:p>
          <a:p>
            <a:r>
              <a:rPr lang="pt-BR" dirty="0"/>
              <a:t>– Custo Marginal=acréscimo no custo advindo da </a:t>
            </a:r>
            <a:r>
              <a:rPr lang="pt-BR" dirty="0" smtClean="0"/>
              <a:t>produção </a:t>
            </a:r>
            <a:r>
              <a:rPr lang="pt-BR" dirty="0"/>
              <a:t>de </a:t>
            </a:r>
            <a:r>
              <a:rPr lang="pt-BR" dirty="0" smtClean="0"/>
              <a:t>uma unidade adicional </a:t>
            </a:r>
          </a:p>
          <a:p>
            <a:endParaRPr lang="pt-BR" dirty="0"/>
          </a:p>
          <a:p>
            <a:pPr>
              <a:lnSpc>
                <a:spcPct val="150000"/>
              </a:lnSpc>
            </a:pPr>
            <a:r>
              <a:rPr lang="pt-BR" dirty="0" smtClean="0">
                <a:latin typeface="Arial" panose="020B0604020202020204" pitchFamily="34" charset="0"/>
              </a:rPr>
              <a:t>• Os agentes tomam </a:t>
            </a:r>
            <a:r>
              <a:rPr lang="pt-BR" dirty="0">
                <a:latin typeface="Arial" panose="020B0604020202020204" pitchFamily="34" charset="0"/>
              </a:rPr>
              <a:t>decisões comparando custos e benefícios na margem.</a:t>
            </a:r>
          </a:p>
          <a:p>
            <a:r>
              <a:rPr lang="pt-BR" dirty="0"/>
              <a:t>– Suponha custo de uma empresa aérea para um certo </a:t>
            </a:r>
            <a:r>
              <a:rPr lang="pt-BR" dirty="0" err="1" smtClean="0"/>
              <a:t>vôo</a:t>
            </a:r>
            <a:r>
              <a:rPr lang="pt-BR" dirty="0" smtClean="0"/>
              <a:t> </a:t>
            </a:r>
            <a:r>
              <a:rPr lang="pt-BR" dirty="0"/>
              <a:t>seja de </a:t>
            </a:r>
            <a:r>
              <a:rPr lang="pt-BR" dirty="0" smtClean="0"/>
              <a:t>US$100.000,00 </a:t>
            </a:r>
            <a:r>
              <a:rPr lang="pt-BR" dirty="0"/>
              <a:t>com 200 passageiros</a:t>
            </a:r>
          </a:p>
          <a:p>
            <a:r>
              <a:rPr lang="pt-BR" dirty="0"/>
              <a:t>– Custo Médio= 100.000/200 = 500</a:t>
            </a:r>
          </a:p>
          <a:p>
            <a:r>
              <a:rPr lang="pt-BR" dirty="0"/>
              <a:t>– Existem lugares vazios. A empresa deveria vender u</a:t>
            </a:r>
          </a:p>
          <a:p>
            <a:r>
              <a:rPr lang="pt-BR" dirty="0" err="1"/>
              <a:t>ma</a:t>
            </a:r>
            <a:r>
              <a:rPr lang="pt-BR" dirty="0"/>
              <a:t> passagem </a:t>
            </a:r>
            <a:r>
              <a:rPr lang="pt-BR" dirty="0" smtClean="0"/>
              <a:t>por US</a:t>
            </a:r>
            <a:r>
              <a:rPr lang="pt-BR" dirty="0"/>
              <a:t>$ 300,00 ?</a:t>
            </a:r>
          </a:p>
          <a:p>
            <a:r>
              <a:rPr lang="pt-BR" dirty="0"/>
              <a:t>– Sim, porque o custo adicional de um passageiro (</a:t>
            </a:r>
            <a:r>
              <a:rPr lang="pt-BR" dirty="0" err="1"/>
              <a:t>CMa</a:t>
            </a:r>
            <a:r>
              <a:rPr lang="pt-BR" dirty="0"/>
              <a:t>) </a:t>
            </a:r>
            <a:r>
              <a:rPr lang="pt-BR" dirty="0" smtClean="0"/>
              <a:t>é praticamente zero </a:t>
            </a:r>
            <a:r>
              <a:rPr lang="pt-BR" dirty="0"/>
              <a:t>e a receita advinda deste último passageiro (</a:t>
            </a:r>
            <a:r>
              <a:rPr lang="pt-BR" dirty="0" err="1"/>
              <a:t>RMa</a:t>
            </a:r>
            <a:r>
              <a:rPr lang="pt-BR" dirty="0"/>
              <a:t>)</a:t>
            </a:r>
          </a:p>
          <a:p>
            <a:pPr>
              <a:lnSpc>
                <a:spcPct val="150000"/>
              </a:lnSpc>
            </a:pPr>
            <a:r>
              <a:rPr lang="pt-BR" dirty="0" smtClean="0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6" name="Retângulo 5"/>
          <p:cNvSpPr/>
          <p:nvPr/>
        </p:nvSpPr>
        <p:spPr>
          <a:xfrm>
            <a:off x="796834" y="496668"/>
            <a:ext cx="6902852" cy="658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dirty="0" smtClean="0">
                <a:effectLst/>
                <a:latin typeface="Arial" panose="020B0604020202020204" pitchFamily="34" charset="0"/>
              </a:rPr>
              <a:t>3. Pessoas racionais pensam na margem.</a:t>
            </a:r>
          </a:p>
        </p:txBody>
      </p:sp>
    </p:spTree>
    <p:extLst>
      <p:ext uri="{BB962C8B-B14F-4D97-AF65-F5344CB8AC3E}">
        <p14:creationId xmlns:p14="http://schemas.microsoft.com/office/powerpoint/2010/main" val="190325961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850" y="80557"/>
            <a:ext cx="3818709" cy="949731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927462" y="1564085"/>
            <a:ext cx="10162903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dirty="0">
                <a:latin typeface="Arial" panose="020B0604020202020204" pitchFamily="34" charset="0"/>
              </a:rPr>
              <a:t>• Pessoas tomam decisões baseando-se nos benefícios e custos </a:t>
            </a:r>
            <a:r>
              <a:rPr lang="pt-BR" dirty="0" smtClean="0">
                <a:latin typeface="Arial" panose="020B0604020202020204" pitchFamily="34" charset="0"/>
              </a:rPr>
              <a:t>adicionais.</a:t>
            </a:r>
            <a:endParaRPr lang="pt-BR" dirty="0">
              <a:latin typeface="Arial" panose="020B0604020202020204" pitchFamily="34" charset="0"/>
            </a:endParaRPr>
          </a:p>
          <a:p>
            <a:r>
              <a:rPr lang="pt-BR" dirty="0" smtClean="0"/>
              <a:t>Se </a:t>
            </a:r>
            <a:r>
              <a:rPr lang="pt-BR" dirty="0"/>
              <a:t>o preço da gasolina aumenta, a pessoas </a:t>
            </a:r>
            <a:r>
              <a:rPr lang="pt-BR" dirty="0" smtClean="0"/>
              <a:t>preferem </a:t>
            </a:r>
            <a:r>
              <a:rPr lang="pt-BR" dirty="0"/>
              <a:t>andar de transporte coletivo, possuírem </a:t>
            </a:r>
          </a:p>
          <a:p>
            <a:r>
              <a:rPr lang="pt-BR" dirty="0"/>
              <a:t>carros menores, etc</a:t>
            </a:r>
            <a:r>
              <a:rPr lang="pt-BR" dirty="0" smtClean="0"/>
              <a:t>.</a:t>
            </a:r>
          </a:p>
          <a:p>
            <a:r>
              <a:rPr lang="pt-BR" dirty="0" smtClean="0"/>
              <a:t> </a:t>
            </a:r>
            <a:r>
              <a:rPr lang="pt-BR" dirty="0"/>
              <a:t>Muitos carros no centro, congestionam as cidades </a:t>
            </a:r>
          </a:p>
          <a:p>
            <a:r>
              <a:rPr lang="pt-BR" dirty="0" smtClean="0"/>
              <a:t>→ prefeituras </a:t>
            </a:r>
            <a:r>
              <a:rPr lang="pt-BR" dirty="0"/>
              <a:t>criam taxas de estacionamento</a:t>
            </a:r>
            <a:r>
              <a:rPr lang="pt-BR" dirty="0" smtClean="0"/>
              <a:t>, impostos</a:t>
            </a:r>
            <a:r>
              <a:rPr lang="pt-BR" dirty="0"/>
              <a:t>, para incentivarem as pessoas a andarem </a:t>
            </a:r>
          </a:p>
          <a:p>
            <a:r>
              <a:rPr lang="pt-BR" dirty="0"/>
              <a:t>de transporte coletivo</a:t>
            </a:r>
          </a:p>
          <a:p>
            <a:endParaRPr lang="pt-BR" dirty="0" smtClean="0"/>
          </a:p>
          <a:p>
            <a:pPr>
              <a:lnSpc>
                <a:spcPct val="150000"/>
              </a:lnSpc>
            </a:pPr>
            <a:r>
              <a:rPr lang="pt-BR" dirty="0">
                <a:latin typeface="Arial" panose="020B0604020202020204" pitchFamily="34" charset="0"/>
              </a:rPr>
              <a:t>• A decisão de escolher uma alternativa acontece quando o BM &gt; CM.</a:t>
            </a:r>
          </a:p>
          <a:p>
            <a:r>
              <a:rPr lang="pt-BR" dirty="0" smtClean="0"/>
              <a:t>BM = </a:t>
            </a:r>
            <a:r>
              <a:rPr lang="pt-BR" dirty="0"/>
              <a:t>Benefício </a:t>
            </a:r>
            <a:r>
              <a:rPr lang="pt-BR" dirty="0" smtClean="0"/>
              <a:t>Marginal CM = </a:t>
            </a:r>
            <a:r>
              <a:rPr lang="pt-BR" dirty="0"/>
              <a:t>Custo </a:t>
            </a:r>
            <a:r>
              <a:rPr lang="pt-BR" dirty="0" err="1"/>
              <a:t>Ma</a:t>
            </a:r>
            <a:endParaRPr lang="pt-BR" dirty="0"/>
          </a:p>
          <a:p>
            <a:pPr>
              <a:lnSpc>
                <a:spcPct val="150000"/>
              </a:lnSpc>
            </a:pPr>
            <a:r>
              <a:rPr lang="pt-BR" dirty="0" smtClean="0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6" name="Retângulo 5"/>
          <p:cNvSpPr/>
          <p:nvPr/>
        </p:nvSpPr>
        <p:spPr>
          <a:xfrm>
            <a:off x="796834" y="496668"/>
            <a:ext cx="5961888" cy="658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dirty="0" smtClean="0">
                <a:effectLst/>
                <a:latin typeface="Arial" panose="020B0604020202020204" pitchFamily="34" charset="0"/>
              </a:rPr>
              <a:t>4. Pessoas respondem a incentivos.</a:t>
            </a:r>
          </a:p>
        </p:txBody>
      </p:sp>
    </p:spTree>
    <p:extLst>
      <p:ext uri="{BB962C8B-B14F-4D97-AF65-F5344CB8AC3E}">
        <p14:creationId xmlns:p14="http://schemas.microsoft.com/office/powerpoint/2010/main" val="408678822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850" y="80557"/>
            <a:ext cx="3818709" cy="949731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796834" y="2765748"/>
            <a:ext cx="10162903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dirty="0">
                <a:latin typeface="Arial" panose="020B0604020202020204" pitchFamily="34" charset="0"/>
              </a:rPr>
              <a:t>• Pessoas ganham da sua habilidade de  comercializar um com o outro</a:t>
            </a:r>
            <a:r>
              <a:rPr lang="pt-BR" dirty="0" smtClean="0">
                <a:latin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pt-BR" dirty="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dirty="0">
                <a:latin typeface="Arial" panose="020B0604020202020204" pitchFamily="34" charset="0"/>
              </a:rPr>
              <a:t>• Competição resulta em ganhos com </a:t>
            </a:r>
            <a:r>
              <a:rPr lang="pt-BR" dirty="0" smtClean="0">
                <a:latin typeface="Arial" panose="020B0604020202020204" pitchFamily="34" charset="0"/>
              </a:rPr>
              <a:t>comercialização</a:t>
            </a:r>
          </a:p>
          <a:p>
            <a:pPr>
              <a:lnSpc>
                <a:spcPct val="150000"/>
              </a:lnSpc>
            </a:pPr>
            <a:endParaRPr lang="pt-BR" dirty="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dirty="0">
                <a:latin typeface="Arial" panose="020B0604020202020204" pitchFamily="34" charset="0"/>
              </a:rPr>
              <a:t>• O comércio permite com que as pessoas </a:t>
            </a:r>
            <a:r>
              <a:rPr lang="pt-BR" dirty="0" smtClean="0">
                <a:latin typeface="Arial" panose="020B0604020202020204" pitchFamily="34" charset="0"/>
              </a:rPr>
              <a:t>se especializem </a:t>
            </a:r>
            <a:r>
              <a:rPr lang="pt-BR" dirty="0">
                <a:latin typeface="Arial" panose="020B0604020202020204" pitchFamily="34" charset="0"/>
              </a:rPr>
              <a:t>naquilo que </a:t>
            </a:r>
            <a:r>
              <a:rPr lang="pt-BR" dirty="0" smtClean="0">
                <a:latin typeface="Arial" panose="020B0604020202020204" pitchFamily="34" charset="0"/>
              </a:rPr>
              <a:t>fazem</a:t>
            </a:r>
            <a:endParaRPr lang="pt-BR" dirty="0">
              <a:latin typeface="Arial" panose="020B060402020202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796834" y="1371879"/>
            <a:ext cx="8162812" cy="658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dirty="0" smtClean="0">
                <a:effectLst/>
                <a:latin typeface="Arial" panose="020B0604020202020204" pitchFamily="34" charset="0"/>
              </a:rPr>
              <a:t>5. O comércio pode melhorar a situação de todos.</a:t>
            </a:r>
          </a:p>
        </p:txBody>
      </p:sp>
    </p:spTree>
    <p:extLst>
      <p:ext uri="{BB962C8B-B14F-4D97-AF65-F5344CB8AC3E}">
        <p14:creationId xmlns:p14="http://schemas.microsoft.com/office/powerpoint/2010/main" val="181702920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850" y="80557"/>
            <a:ext cx="3818709" cy="949731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796834" y="2765748"/>
            <a:ext cx="1016290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• </a:t>
            </a:r>
            <a:r>
              <a:rPr lang="pt-BR" dirty="0" smtClean="0">
                <a:latin typeface="Arial" panose="020B0604020202020204" pitchFamily="34" charset="0"/>
              </a:rPr>
              <a:t>Em </a:t>
            </a:r>
            <a:r>
              <a:rPr lang="pt-BR" dirty="0">
                <a:latin typeface="Arial" panose="020B0604020202020204" pitchFamily="34" charset="0"/>
              </a:rPr>
              <a:t>uma economia de mercado, as famílias decidem o que comprar e para quem </a:t>
            </a:r>
            <a:r>
              <a:rPr lang="pt-BR" dirty="0" smtClean="0">
                <a:latin typeface="Arial" panose="020B0604020202020204" pitchFamily="34" charset="0"/>
              </a:rPr>
              <a:t>trabalhar.</a:t>
            </a:r>
            <a:endParaRPr lang="pt-BR" dirty="0"/>
          </a:p>
          <a:p>
            <a:r>
              <a:rPr lang="pt-BR" dirty="0"/>
              <a:t>– Preço é o fator de decisão e o sinalizador </a:t>
            </a:r>
            <a:r>
              <a:rPr lang="pt-BR" dirty="0" smtClean="0"/>
              <a:t>da economia</a:t>
            </a:r>
            <a:endParaRPr lang="pt-BR" dirty="0"/>
          </a:p>
          <a:p>
            <a:r>
              <a:rPr lang="pt-BR" dirty="0"/>
              <a:t>– As Firmas decidem quem contratam e o </a:t>
            </a:r>
            <a:r>
              <a:rPr lang="pt-BR" dirty="0" smtClean="0"/>
              <a:t>que produzem</a:t>
            </a:r>
            <a:r>
              <a:rPr lang="pt-BR" dirty="0"/>
              <a:t>. </a:t>
            </a:r>
            <a:endParaRPr lang="pt-BR" dirty="0" smtClean="0"/>
          </a:p>
          <a:p>
            <a:endParaRPr lang="pt-BR" dirty="0"/>
          </a:p>
          <a:p>
            <a:r>
              <a:rPr lang="pt-BR" dirty="0"/>
              <a:t>• </a:t>
            </a:r>
            <a:r>
              <a:rPr lang="pt-BR" dirty="0">
                <a:latin typeface="Arial" panose="020B0604020202020204" pitchFamily="34" charset="0"/>
              </a:rPr>
              <a:t>Economias centralizadas: decisões são tomadas por órgãos de </a:t>
            </a:r>
            <a:r>
              <a:rPr lang="pt-BR" dirty="0" smtClean="0">
                <a:latin typeface="Arial" panose="020B0604020202020204" pitchFamily="34" charset="0"/>
              </a:rPr>
              <a:t>planejamento. </a:t>
            </a:r>
          </a:p>
          <a:p>
            <a:endParaRPr lang="pt-BR" dirty="0">
              <a:latin typeface="Arial" panose="020B0604020202020204" pitchFamily="34" charset="0"/>
            </a:endParaRPr>
          </a:p>
          <a:p>
            <a:r>
              <a:rPr lang="pt-BR" dirty="0" smtClean="0"/>
              <a:t>• </a:t>
            </a:r>
            <a:r>
              <a:rPr lang="pt-BR" dirty="0">
                <a:latin typeface="Arial" panose="020B0604020202020204" pitchFamily="34" charset="0"/>
              </a:rPr>
              <a:t>As famílias e as firmas interagem como se guiadas por uma “mão invisível.”</a:t>
            </a:r>
          </a:p>
          <a:p>
            <a:endParaRPr lang="pt-BR" dirty="0"/>
          </a:p>
          <a:p>
            <a:r>
              <a:rPr lang="pt-BR" dirty="0"/>
              <a:t>• </a:t>
            </a:r>
            <a:r>
              <a:rPr lang="pt-BR" dirty="0">
                <a:latin typeface="Arial" panose="020B0604020202020204" pitchFamily="34" charset="0"/>
              </a:rPr>
              <a:t>Preços são os instrumentos pelos quais a “mão invisível” dirige a atividade </a:t>
            </a:r>
            <a:r>
              <a:rPr lang="pt-BR" dirty="0" smtClean="0">
                <a:latin typeface="Arial" panose="020B0604020202020204" pitchFamily="34" charset="0"/>
              </a:rPr>
              <a:t>econômica.</a:t>
            </a:r>
            <a:endParaRPr lang="pt-BR" dirty="0">
              <a:latin typeface="Arial" panose="020B0604020202020204" pitchFamily="34" charset="0"/>
            </a:endParaRPr>
          </a:p>
          <a:p>
            <a:endParaRPr lang="pt-BR" dirty="0">
              <a:latin typeface="Arial" panose="020B060402020202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796834" y="1205520"/>
            <a:ext cx="1098586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dirty="0" smtClean="0">
                <a:effectLst/>
                <a:latin typeface="Arial" panose="020B0604020202020204" pitchFamily="34" charset="0"/>
              </a:rPr>
              <a:t>6. Os mercados são, de forma geral, uma boa forma de organizar as atividades econômicas</a:t>
            </a:r>
          </a:p>
        </p:txBody>
      </p:sp>
    </p:spTree>
    <p:extLst>
      <p:ext uri="{BB962C8B-B14F-4D97-AF65-F5344CB8AC3E}">
        <p14:creationId xmlns:p14="http://schemas.microsoft.com/office/powerpoint/2010/main" val="388643944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850" y="80557"/>
            <a:ext cx="3818709" cy="949731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666205" y="2204045"/>
            <a:ext cx="1016290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• </a:t>
            </a:r>
            <a:r>
              <a:rPr lang="pt-BR" dirty="0">
                <a:latin typeface="Arial" panose="020B0604020202020204" pitchFamily="34" charset="0"/>
              </a:rPr>
              <a:t>Se a mão invisível é tão boa, por que precisamos de governo?</a:t>
            </a:r>
          </a:p>
          <a:p>
            <a:endParaRPr lang="pt-BR" dirty="0"/>
          </a:p>
          <a:p>
            <a:r>
              <a:rPr lang="pt-BR" dirty="0" smtClean="0"/>
              <a:t>• </a:t>
            </a:r>
            <a:r>
              <a:rPr lang="pt-BR" dirty="0">
                <a:latin typeface="Arial" panose="020B0604020202020204" pitchFamily="34" charset="0"/>
              </a:rPr>
              <a:t>Gerar externalidades positivas e anular negativas.</a:t>
            </a:r>
          </a:p>
          <a:p>
            <a:endParaRPr lang="pt-BR" dirty="0" smtClean="0"/>
          </a:p>
          <a:p>
            <a:r>
              <a:rPr lang="pt-BR" dirty="0" smtClean="0"/>
              <a:t>• </a:t>
            </a:r>
            <a:r>
              <a:rPr lang="pt-BR" dirty="0">
                <a:latin typeface="Arial" panose="020B0604020202020204" pitchFamily="34" charset="0"/>
              </a:rPr>
              <a:t>Quando o mercado falha o governo pode intervir a fim de promover eficiência e equidade</a:t>
            </a:r>
            <a:r>
              <a:rPr lang="pt-BR" dirty="0" smtClean="0">
                <a:latin typeface="Arial" panose="020B0604020202020204" pitchFamily="34" charset="0"/>
              </a:rPr>
              <a:t>.</a:t>
            </a:r>
          </a:p>
          <a:p>
            <a:endParaRPr lang="pt-BR" dirty="0">
              <a:latin typeface="Arial" panose="020B0604020202020204" pitchFamily="34" charset="0"/>
            </a:endParaRPr>
          </a:p>
          <a:p>
            <a:r>
              <a:rPr lang="pt-BR" dirty="0" smtClean="0"/>
              <a:t>• </a:t>
            </a:r>
            <a:r>
              <a:rPr lang="pt-BR" dirty="0">
                <a:latin typeface="Arial" panose="020B0604020202020204" pitchFamily="34" charset="0"/>
              </a:rPr>
              <a:t>Falha de mercado acontece quando o mercado, por si mesmo, fracassa em alocar recursos de forma eficiente.</a:t>
            </a:r>
          </a:p>
          <a:p>
            <a:endParaRPr lang="pt-BR" dirty="0"/>
          </a:p>
          <a:p>
            <a:r>
              <a:rPr lang="pt-BR" dirty="0"/>
              <a:t>• </a:t>
            </a:r>
            <a:r>
              <a:rPr lang="pt-BR" dirty="0">
                <a:latin typeface="Arial" panose="020B0604020202020204" pitchFamily="34" charset="0"/>
              </a:rPr>
              <a:t>Preços podem não estar refletindo os reais anseios da </a:t>
            </a:r>
            <a:r>
              <a:rPr lang="pt-BR" dirty="0" smtClean="0">
                <a:latin typeface="Arial" panose="020B0604020202020204" pitchFamily="34" charset="0"/>
              </a:rPr>
              <a:t>sociedade.</a:t>
            </a:r>
          </a:p>
          <a:p>
            <a:r>
              <a:rPr lang="pt-BR" dirty="0" smtClean="0"/>
              <a:t>Por </a:t>
            </a:r>
            <a:r>
              <a:rPr lang="pt-BR" dirty="0"/>
              <a:t>exemplo, custos sociais de uma empresa </a:t>
            </a:r>
            <a:r>
              <a:rPr lang="pt-BR" dirty="0" smtClean="0"/>
              <a:t>poluente </a:t>
            </a:r>
            <a:r>
              <a:rPr lang="pt-BR" dirty="0"/>
              <a:t>podem </a:t>
            </a:r>
            <a:r>
              <a:rPr lang="pt-BR" dirty="0" smtClean="0"/>
              <a:t>não </a:t>
            </a:r>
            <a:r>
              <a:rPr lang="pt-BR" dirty="0"/>
              <a:t>estar se refletindo nos preços porque a </a:t>
            </a:r>
            <a:r>
              <a:rPr lang="pt-BR" dirty="0" smtClean="0"/>
              <a:t>empresa não tem que </a:t>
            </a:r>
            <a:r>
              <a:rPr lang="pt-BR" dirty="0"/>
              <a:t>instalar filtros, despoluir, etc</a:t>
            </a:r>
            <a:r>
              <a:rPr lang="pt-BR" dirty="0" smtClean="0"/>
              <a:t>. Empresa </a:t>
            </a:r>
            <a:r>
              <a:rPr lang="pt-BR" dirty="0"/>
              <a:t>então produz mais barato só que a sociedade</a:t>
            </a:r>
          </a:p>
          <a:p>
            <a:r>
              <a:rPr lang="pt-BR" dirty="0"/>
              <a:t>mais na </a:t>
            </a:r>
            <a:r>
              <a:rPr lang="pt-BR" dirty="0" smtClean="0"/>
              <a:t>frente </a:t>
            </a:r>
            <a:r>
              <a:rPr lang="pt-BR" dirty="0"/>
              <a:t>tem que arcar com os custos de reparar os </a:t>
            </a:r>
            <a:r>
              <a:rPr lang="pt-BR" dirty="0" smtClean="0"/>
              <a:t>da nos causados </a:t>
            </a:r>
            <a:r>
              <a:rPr lang="pt-BR" dirty="0"/>
              <a:t>por aquela empresa.</a:t>
            </a:r>
          </a:p>
          <a:p>
            <a:endParaRPr lang="pt-BR" dirty="0">
              <a:latin typeface="Arial" panose="020B0604020202020204" pitchFamily="34" charset="0"/>
            </a:endParaRPr>
          </a:p>
          <a:p>
            <a:endParaRPr lang="pt-BR" dirty="0">
              <a:latin typeface="Arial" panose="020B060402020202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418010" y="1202445"/>
            <a:ext cx="1130372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dirty="0" smtClean="0">
                <a:effectLst/>
                <a:latin typeface="Arial" panose="020B0604020202020204" pitchFamily="34" charset="0"/>
              </a:rPr>
              <a:t>7. Os governos podem às vezes melhorar os resultados do mercado.</a:t>
            </a:r>
          </a:p>
        </p:txBody>
      </p:sp>
    </p:spTree>
    <p:extLst>
      <p:ext uri="{BB962C8B-B14F-4D97-AF65-F5344CB8AC3E}">
        <p14:creationId xmlns:p14="http://schemas.microsoft.com/office/powerpoint/2010/main" val="310106720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850" y="80557"/>
            <a:ext cx="3818709" cy="949731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326570" y="932241"/>
            <a:ext cx="11303725" cy="1305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dirty="0" smtClean="0">
                <a:latin typeface="Arial" panose="020B0604020202020204" pitchFamily="34" charset="0"/>
              </a:rPr>
              <a:t>8. O padrão de um país depende da sua capacidade de produzir bens e serviços.</a:t>
            </a:r>
            <a:endParaRPr lang="pt-BR" sz="2800" dirty="0">
              <a:latin typeface="Arial" panose="020B0604020202020204" pitchFamily="34" charset="0"/>
            </a:endParaRPr>
          </a:p>
        </p:txBody>
      </p:sp>
      <p:pic>
        <p:nvPicPr>
          <p:cNvPr id="25602" name="Picture 2" descr="Resultado de imagem para indice de complexidade economica grafic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971" y="1584823"/>
            <a:ext cx="7393950" cy="5089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336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2"/>
          <a:srcRect l="29709" t="35662" r="30502" b="25367"/>
          <a:stretch/>
        </p:blipFill>
        <p:spPr>
          <a:xfrm>
            <a:off x="0" y="1533467"/>
            <a:ext cx="6911789" cy="4921624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7234517" y="1210737"/>
            <a:ext cx="455855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pt-BR" sz="2000" dirty="0"/>
              <a:t>Os </a:t>
            </a:r>
            <a:r>
              <a:rPr lang="pt-BR" sz="2000" b="1" dirty="0"/>
              <a:t>dados</a:t>
            </a:r>
            <a:r>
              <a:rPr lang="pt-BR" sz="2000" dirty="0"/>
              <a:t> são o conjunto de elementos numéricos, textuais, gráficos, etc. e não possui significado relevante e não conduz a nenhuma compreensão a princípio. </a:t>
            </a:r>
          </a:p>
          <a:p>
            <a:pPr algn="just" fontAlgn="base"/>
            <a:r>
              <a:rPr lang="pt-BR" sz="2000" dirty="0"/>
              <a:t> </a:t>
            </a:r>
            <a:endParaRPr lang="pt-BR" sz="2000" dirty="0" smtClean="0"/>
          </a:p>
          <a:p>
            <a:pPr algn="just" fontAlgn="base"/>
            <a:endParaRPr lang="pt-BR" sz="2000" dirty="0"/>
          </a:p>
          <a:p>
            <a:pPr algn="just" fontAlgn="base"/>
            <a:r>
              <a:rPr lang="pt-BR" sz="2000" dirty="0"/>
              <a:t>A </a:t>
            </a:r>
            <a:r>
              <a:rPr lang="pt-BR" sz="2000" b="1" dirty="0"/>
              <a:t>informação</a:t>
            </a:r>
            <a:r>
              <a:rPr lang="pt-BR" sz="2000" dirty="0"/>
              <a:t> é a ordenação, organização e categorização dos dados afim de se encontrar a um significado e sua compreensão dentro de um determinado ambiente/contexto. </a:t>
            </a:r>
          </a:p>
          <a:p>
            <a:pPr algn="just" fontAlgn="base"/>
            <a:endParaRPr lang="pt-BR" sz="2000" dirty="0" smtClean="0"/>
          </a:p>
          <a:p>
            <a:pPr algn="just" fontAlgn="base"/>
            <a:endParaRPr lang="pt-BR" sz="2000" dirty="0"/>
          </a:p>
          <a:p>
            <a:pPr algn="just" fontAlgn="base"/>
            <a:r>
              <a:rPr lang="pt-BR" sz="2000" dirty="0"/>
              <a:t>Com base nessa informação se fundamenta a construção de um </a:t>
            </a:r>
            <a:r>
              <a:rPr lang="pt-BR" sz="2000" b="1" dirty="0"/>
              <a:t>conhecimento</a:t>
            </a:r>
            <a:r>
              <a:rPr lang="pt-BR" sz="2000" dirty="0"/>
              <a:t> a seu respeito.</a:t>
            </a:r>
          </a:p>
        </p:txBody>
      </p:sp>
      <p:sp>
        <p:nvSpPr>
          <p:cNvPr id="10" name="Retângulo 9"/>
          <p:cNvSpPr/>
          <p:nvPr/>
        </p:nvSpPr>
        <p:spPr>
          <a:xfrm>
            <a:off x="2408686" y="191851"/>
            <a:ext cx="49966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>
                <a:latin typeface="+mj-lt"/>
                <a:ea typeface="+mj-ea"/>
                <a:cs typeface="+mj-cs"/>
              </a:rPr>
              <a:t>Construção do Conhecimento</a:t>
            </a:r>
          </a:p>
        </p:txBody>
      </p:sp>
    </p:spTree>
    <p:extLst>
      <p:ext uri="{BB962C8B-B14F-4D97-AF65-F5344CB8AC3E}">
        <p14:creationId xmlns:p14="http://schemas.microsoft.com/office/powerpoint/2010/main" val="286812006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850" y="80557"/>
            <a:ext cx="3818709" cy="949731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222069" y="95800"/>
            <a:ext cx="762871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dirty="0" smtClean="0">
                <a:latin typeface="Arial" panose="020B0604020202020204" pitchFamily="34" charset="0"/>
              </a:rPr>
              <a:t>9. Os preços sobem quando o governo emite moeda demais.</a:t>
            </a:r>
            <a:endParaRPr lang="pt-BR" sz="2800" dirty="0">
              <a:latin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501285" y="1465552"/>
            <a:ext cx="8412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• </a:t>
            </a:r>
            <a:r>
              <a:rPr lang="pt-BR" dirty="0" smtClean="0">
                <a:latin typeface="Arial" panose="020B0604020202020204" pitchFamily="34" charset="0"/>
              </a:rPr>
              <a:t>Inflação </a:t>
            </a:r>
            <a:r>
              <a:rPr lang="pt-BR" dirty="0">
                <a:latin typeface="Arial" panose="020B0604020202020204" pitchFamily="34" charset="0"/>
              </a:rPr>
              <a:t>é um aumento no nível geral de preços da economia</a:t>
            </a:r>
            <a:r>
              <a:rPr lang="pt-BR" dirty="0" smtClean="0">
                <a:latin typeface="Arial" panose="020B0604020202020204" pitchFamily="34" charset="0"/>
              </a:rPr>
              <a:t>.</a:t>
            </a:r>
          </a:p>
          <a:p>
            <a:endParaRPr lang="pt-BR" dirty="0">
              <a:latin typeface="Arial" panose="020B0604020202020204" pitchFamily="34" charset="0"/>
            </a:endParaRPr>
          </a:p>
          <a:p>
            <a:r>
              <a:rPr lang="pt-BR" dirty="0"/>
              <a:t>– Uma possível causa da inflação é o crescimento na quantidade de dinheiro.</a:t>
            </a:r>
          </a:p>
          <a:p>
            <a:r>
              <a:rPr lang="pt-BR" dirty="0"/>
              <a:t>– Outra possível causa: Demanda &gt; Oferta</a:t>
            </a:r>
          </a:p>
        </p:txBody>
      </p:sp>
      <p:pic>
        <p:nvPicPr>
          <p:cNvPr id="37890" name="Picture 2" descr="Resultado de imagem para curva de phillip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31"/>
          <a:stretch/>
        </p:blipFill>
        <p:spPr bwMode="auto">
          <a:xfrm>
            <a:off x="2860765" y="3543044"/>
            <a:ext cx="5564778" cy="3263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222069" y="2850547"/>
            <a:ext cx="116520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dirty="0">
                <a:latin typeface="Arial" panose="020B0604020202020204" pitchFamily="34" charset="0"/>
              </a:rPr>
              <a:t>10. A sociedade enfrenta um </a:t>
            </a:r>
            <a:r>
              <a:rPr lang="pt-BR" sz="2800" dirty="0" err="1">
                <a:latin typeface="Arial" panose="020B0604020202020204" pitchFamily="34" charset="0"/>
              </a:rPr>
              <a:t>tradeoff</a:t>
            </a:r>
            <a:r>
              <a:rPr lang="pt-BR" sz="2800" dirty="0">
                <a:latin typeface="Arial" panose="020B0604020202020204" pitchFamily="34" charset="0"/>
              </a:rPr>
              <a:t> de curto prazo entre inflação e desemprego.</a:t>
            </a:r>
          </a:p>
        </p:txBody>
      </p:sp>
    </p:spTree>
    <p:extLst>
      <p:ext uri="{BB962C8B-B14F-4D97-AF65-F5344CB8AC3E}">
        <p14:creationId xmlns:p14="http://schemas.microsoft.com/office/powerpoint/2010/main" val="422471147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Exercícios: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15494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3836756"/>
              </p:ext>
            </p:extLst>
          </p:nvPr>
        </p:nvGraphicFramePr>
        <p:xfrm>
          <a:off x="182880" y="359728"/>
          <a:ext cx="11917679" cy="6461760"/>
        </p:xfrm>
        <a:graphic>
          <a:graphicData uri="http://schemas.openxmlformats.org/drawingml/2006/table">
            <a:tbl>
              <a:tblPr/>
              <a:tblGrid>
                <a:gridCol w="11917679">
                  <a:extLst>
                    <a:ext uri="{9D8B030D-6E8A-4147-A177-3AD203B41FA5}">
                      <a16:colId xmlns:a16="http://schemas.microsoft.com/office/drawing/2014/main" val="4128020990"/>
                    </a:ext>
                  </a:extLst>
                </a:gridCol>
              </a:tblGrid>
              <a:tr h="71343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32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A importância da economia</a:t>
                      </a:r>
                    </a:p>
                    <a:p>
                      <a:pPr marL="0" algn="l" defTabSz="914400" rtl="0" eaLnBrk="1" latinLnBrk="0" hangingPunct="1"/>
                      <a:endParaRPr lang="pt-BR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pt-BR" sz="2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Ciência social aplicada</a:t>
                      </a:r>
                    </a:p>
                    <a:p>
                      <a:pPr marL="0" algn="l" defTabSz="914400" rtl="0" eaLnBrk="1" latinLnBrk="0" hangingPunct="1"/>
                      <a:r>
                        <a:rPr lang="pt-BR" sz="2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Atinge a vida de todas</a:t>
                      </a:r>
                      <a:r>
                        <a:rPr lang="pt-BR" sz="24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pessoas</a:t>
                      </a:r>
                    </a:p>
                    <a:p>
                      <a:pPr marL="0" algn="l" defTabSz="914400" rtl="0" eaLnBrk="1" latinLnBrk="0" hangingPunct="1"/>
                      <a:r>
                        <a:rPr lang="pt-BR" sz="2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Trata</a:t>
                      </a:r>
                      <a:r>
                        <a:rPr lang="pt-BR" sz="24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de relações de poder: poder econômico e poder político.</a:t>
                      </a:r>
                    </a:p>
                    <a:p>
                      <a:pPr marL="0" algn="l" defTabSz="914400" rtl="0" eaLnBrk="1" latinLnBrk="0" hangingPunct="1"/>
                      <a:r>
                        <a:rPr lang="pt-BR" sz="24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Transformações históricas vinculadas a transformações econômicas</a:t>
                      </a:r>
                      <a:endParaRPr lang="pt-BR" sz="24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endParaRPr lang="pt-BR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endParaRPr lang="pt-BR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pt-BR" sz="32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Como a economia pode contribuir para o desenvolvimento profissional</a:t>
                      </a:r>
                    </a:p>
                    <a:p>
                      <a:pPr marL="0" algn="l" defTabSz="914400" rtl="0" eaLnBrk="1" latinLnBrk="0" hangingPunct="1"/>
                      <a:endParaRPr lang="pt-BR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pt-BR" sz="2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Estimula o empreendedorismo</a:t>
                      </a:r>
                    </a:p>
                    <a:p>
                      <a:pPr marL="0" algn="l" defTabSz="914400" rtl="0" eaLnBrk="1" latinLnBrk="0" hangingPunct="1"/>
                      <a:r>
                        <a:rPr lang="pt-BR" sz="2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Conhecimento das “regras do jogo” do mundo contemporâneo.</a:t>
                      </a:r>
                    </a:p>
                    <a:p>
                      <a:pPr marL="0" algn="l" defTabSz="914400" rtl="0" eaLnBrk="1" latinLnBrk="0" hangingPunct="1"/>
                      <a:r>
                        <a:rPr lang="pt-BR" sz="2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Separar o que é falácia do que é teoria</a:t>
                      </a:r>
                    </a:p>
                    <a:p>
                      <a:pPr marL="0" algn="l" defTabSz="914400" rtl="0" eaLnBrk="1" latinLnBrk="0" hangingPunct="1"/>
                      <a:r>
                        <a:rPr lang="pt-BR" sz="2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Evitar efeito manada</a:t>
                      </a:r>
                    </a:p>
                    <a:p>
                      <a:pPr marL="0" algn="l" defTabSz="914400" rtl="0" eaLnBrk="1" latinLnBrk="0" hangingPunct="1"/>
                      <a:r>
                        <a:rPr lang="pt-BR" sz="2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Consciência do </a:t>
                      </a:r>
                      <a:r>
                        <a:rPr lang="pt-BR" sz="24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homo economicus – </a:t>
                      </a:r>
                      <a:r>
                        <a:rPr lang="pt-BR" sz="2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pensar dentro</a:t>
                      </a:r>
                      <a:r>
                        <a:rPr lang="pt-BR" sz="2400" b="0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2400" b="0" i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mainstream</a:t>
                      </a:r>
                      <a:endParaRPr lang="pt-BR" sz="2400" b="0" i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pt-BR" sz="2400" b="0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pt-BR" sz="2400" b="0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Poder fazer críticas sensatas ao que quiser</a:t>
                      </a:r>
                      <a:endParaRPr lang="pt-BR" sz="2400" b="0" i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0787391"/>
                  </a:ext>
                </a:extLst>
              </a:tr>
              <a:tr h="28537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pt-BR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60525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630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472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65609" y="155780"/>
            <a:ext cx="58826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5400" dirty="0" smtClean="0">
                <a:latin typeface="+mj-lt"/>
                <a:ea typeface="+mj-ea"/>
                <a:cs typeface="+mj-cs"/>
              </a:rPr>
              <a:t>O que é Economia?</a:t>
            </a:r>
            <a:endParaRPr lang="pt-BR" sz="5400" dirty="0">
              <a:latin typeface="+mj-lt"/>
              <a:ea typeface="+mj-ea"/>
              <a:cs typeface="+mj-cs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26423" y="3943260"/>
            <a:ext cx="106026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/>
              <a:t>A palavra “economia” deriva da junção dos termos gregos “</a:t>
            </a:r>
            <a:r>
              <a:rPr lang="pt-BR" sz="2400" dirty="0" err="1"/>
              <a:t>oikos</a:t>
            </a:r>
            <a:r>
              <a:rPr lang="pt-BR" sz="2400" dirty="0"/>
              <a:t>” (casa) e “</a:t>
            </a:r>
            <a:r>
              <a:rPr lang="pt-BR" sz="2400" dirty="0" err="1"/>
              <a:t>nomos</a:t>
            </a:r>
            <a:r>
              <a:rPr lang="pt-BR" sz="2400" dirty="0"/>
              <a:t>” (costume, lei) resultando em “regras ou administração da casa, do lar”.</a:t>
            </a:r>
          </a:p>
        </p:txBody>
      </p:sp>
      <p:pic>
        <p:nvPicPr>
          <p:cNvPr id="2050" name="Picture 2" descr="Resultado de imagem para significado de econom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250" y="1345962"/>
            <a:ext cx="21336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m para significado de econom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307" y="1752204"/>
            <a:ext cx="2752725" cy="165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/>
          <p:cNvSpPr/>
          <p:nvPr/>
        </p:nvSpPr>
        <p:spPr>
          <a:xfrm>
            <a:off x="357052" y="5180046"/>
            <a:ext cx="113472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/>
              <a:t>É a ciência que estuda como os </a:t>
            </a:r>
            <a:r>
              <a:rPr lang="pt-BR" sz="2400" dirty="0" smtClean="0">
                <a:solidFill>
                  <a:srgbClr val="002060"/>
                </a:solidFill>
              </a:rPr>
              <a:t>agentes econômicos </a:t>
            </a:r>
            <a:r>
              <a:rPr lang="pt-BR" sz="2400" dirty="0" smtClean="0"/>
              <a:t>(famílias, empresas, governo e o mundo) utilizam seus </a:t>
            </a:r>
            <a:r>
              <a:rPr lang="pt-BR" sz="2400" dirty="0" smtClean="0">
                <a:solidFill>
                  <a:srgbClr val="002060"/>
                </a:solidFill>
              </a:rPr>
              <a:t>recursos</a:t>
            </a:r>
            <a:r>
              <a:rPr lang="pt-BR" sz="2400" dirty="0" smtClean="0"/>
              <a:t>, que são </a:t>
            </a:r>
            <a:r>
              <a:rPr lang="pt-BR" sz="2400" dirty="0" smtClean="0">
                <a:solidFill>
                  <a:srgbClr val="002060"/>
                </a:solidFill>
              </a:rPr>
              <a:t>escassos</a:t>
            </a:r>
            <a:r>
              <a:rPr lang="pt-BR" sz="2400" dirty="0" smtClean="0"/>
              <a:t>, para realizar seus </a:t>
            </a:r>
            <a:r>
              <a:rPr lang="pt-BR" sz="2400" dirty="0" smtClean="0">
                <a:solidFill>
                  <a:srgbClr val="002060"/>
                </a:solidFill>
              </a:rPr>
              <a:t>desejos</a:t>
            </a:r>
            <a:r>
              <a:rPr lang="pt-BR" sz="2400" dirty="0" smtClean="0"/>
              <a:t>, suas </a:t>
            </a:r>
            <a:r>
              <a:rPr lang="pt-BR" sz="2400" dirty="0" smtClean="0">
                <a:solidFill>
                  <a:srgbClr val="002060"/>
                </a:solidFill>
              </a:rPr>
              <a:t>necessidades</a:t>
            </a:r>
            <a:r>
              <a:rPr lang="pt-BR" sz="2400" dirty="0" smtClean="0"/>
              <a:t>, que possuem caráter </a:t>
            </a:r>
            <a:r>
              <a:rPr lang="pt-BR" sz="2400" dirty="0" smtClean="0">
                <a:solidFill>
                  <a:srgbClr val="002060"/>
                </a:solidFill>
              </a:rPr>
              <a:t>ilimitados</a:t>
            </a:r>
            <a:r>
              <a:rPr lang="pt-BR" sz="2400" dirty="0" smtClean="0"/>
              <a:t>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2640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1794665" y="3286672"/>
            <a:ext cx="50596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/>
              <a:t>Problemas econômicos fundamentais:</a:t>
            </a:r>
          </a:p>
        </p:txBody>
      </p:sp>
      <p:sp>
        <p:nvSpPr>
          <p:cNvPr id="4" name="Retângulo 3"/>
          <p:cNvSpPr/>
          <p:nvPr/>
        </p:nvSpPr>
        <p:spPr>
          <a:xfrm>
            <a:off x="431074" y="522515"/>
            <a:ext cx="1985554" cy="19333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tx1"/>
                </a:solidFill>
              </a:rPr>
              <a:t>Recursos escassos</a:t>
            </a:r>
          </a:p>
        </p:txBody>
      </p:sp>
      <p:sp>
        <p:nvSpPr>
          <p:cNvPr id="6" name="Seta para a Direita 5"/>
          <p:cNvSpPr/>
          <p:nvPr/>
        </p:nvSpPr>
        <p:spPr>
          <a:xfrm>
            <a:off x="3310032" y="1242375"/>
            <a:ext cx="1828800" cy="3918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3499694" y="1634261"/>
            <a:ext cx="13321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rgbClr val="002060"/>
                </a:solidFill>
              </a:rPr>
              <a:t>ECONOMIA</a:t>
            </a:r>
            <a:r>
              <a:rPr lang="pt-BR" dirty="0" smtClean="0"/>
              <a:t> </a:t>
            </a:r>
            <a:endParaRPr lang="pt-BR" dirty="0"/>
          </a:p>
        </p:txBody>
      </p:sp>
      <p:grpSp>
        <p:nvGrpSpPr>
          <p:cNvPr id="11" name="Agrupar 10"/>
          <p:cNvGrpSpPr/>
          <p:nvPr/>
        </p:nvGrpSpPr>
        <p:grpSpPr>
          <a:xfrm>
            <a:off x="431074" y="4219303"/>
            <a:ext cx="1698172" cy="1619794"/>
            <a:chOff x="431074" y="4219303"/>
            <a:chExt cx="1698172" cy="1619794"/>
          </a:xfrm>
        </p:grpSpPr>
        <p:sp>
          <p:nvSpPr>
            <p:cNvPr id="9" name="Elipse 8"/>
            <p:cNvSpPr/>
            <p:nvPr/>
          </p:nvSpPr>
          <p:spPr>
            <a:xfrm>
              <a:off x="431074" y="4219303"/>
              <a:ext cx="1698172" cy="1619794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Retângulo 15"/>
            <p:cNvSpPr/>
            <p:nvPr/>
          </p:nvSpPr>
          <p:spPr>
            <a:xfrm>
              <a:off x="677090" y="4785304"/>
              <a:ext cx="113204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2400" b="1" dirty="0" smtClean="0"/>
                <a:t> O Que </a:t>
              </a:r>
              <a:endParaRPr lang="pt-BR" sz="2400" b="1" dirty="0"/>
            </a:p>
          </p:txBody>
        </p:sp>
      </p:grpSp>
      <p:grpSp>
        <p:nvGrpSpPr>
          <p:cNvPr id="12" name="Agrupar 11"/>
          <p:cNvGrpSpPr/>
          <p:nvPr/>
        </p:nvGrpSpPr>
        <p:grpSpPr>
          <a:xfrm>
            <a:off x="3206929" y="4219303"/>
            <a:ext cx="1698172" cy="1619794"/>
            <a:chOff x="3206929" y="4219303"/>
            <a:chExt cx="1698172" cy="1619794"/>
          </a:xfrm>
        </p:grpSpPr>
        <p:sp>
          <p:nvSpPr>
            <p:cNvPr id="13" name="Elipse 12"/>
            <p:cNvSpPr/>
            <p:nvPr/>
          </p:nvSpPr>
          <p:spPr>
            <a:xfrm>
              <a:off x="3206929" y="4219303"/>
              <a:ext cx="1698172" cy="1619794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" name="Retângulo 17"/>
            <p:cNvSpPr/>
            <p:nvPr/>
          </p:nvSpPr>
          <p:spPr>
            <a:xfrm>
              <a:off x="3483326" y="4785303"/>
              <a:ext cx="114537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2400" b="1" dirty="0"/>
                <a:t>Quanto</a:t>
              </a:r>
            </a:p>
          </p:txBody>
        </p:sp>
      </p:grpSp>
      <p:grpSp>
        <p:nvGrpSpPr>
          <p:cNvPr id="21" name="Agrupar 20"/>
          <p:cNvGrpSpPr/>
          <p:nvPr/>
        </p:nvGrpSpPr>
        <p:grpSpPr>
          <a:xfrm>
            <a:off x="6253839" y="4219303"/>
            <a:ext cx="1698172" cy="1619794"/>
            <a:chOff x="6253839" y="4219303"/>
            <a:chExt cx="1698172" cy="1619794"/>
          </a:xfrm>
        </p:grpSpPr>
        <p:sp>
          <p:nvSpPr>
            <p:cNvPr id="14" name="Elipse 13"/>
            <p:cNvSpPr/>
            <p:nvPr/>
          </p:nvSpPr>
          <p:spPr>
            <a:xfrm>
              <a:off x="6253839" y="4219303"/>
              <a:ext cx="1698172" cy="1619794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" name="Retângulo 18"/>
            <p:cNvSpPr/>
            <p:nvPr/>
          </p:nvSpPr>
          <p:spPr>
            <a:xfrm>
              <a:off x="6638695" y="4798367"/>
              <a:ext cx="92845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2400" b="1" dirty="0"/>
                <a:t>Como</a:t>
              </a:r>
            </a:p>
          </p:txBody>
        </p:sp>
      </p:grpSp>
      <p:grpSp>
        <p:nvGrpSpPr>
          <p:cNvPr id="22" name="Agrupar 21"/>
          <p:cNvGrpSpPr/>
          <p:nvPr/>
        </p:nvGrpSpPr>
        <p:grpSpPr>
          <a:xfrm>
            <a:off x="9231086" y="4206240"/>
            <a:ext cx="1698172" cy="1619794"/>
            <a:chOff x="9231086" y="4206240"/>
            <a:chExt cx="1698172" cy="1619794"/>
          </a:xfrm>
        </p:grpSpPr>
        <p:sp>
          <p:nvSpPr>
            <p:cNvPr id="15" name="Elipse 14"/>
            <p:cNvSpPr/>
            <p:nvPr/>
          </p:nvSpPr>
          <p:spPr>
            <a:xfrm>
              <a:off x="9231086" y="4206240"/>
              <a:ext cx="1698172" cy="1619794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Retângulo 19"/>
            <p:cNvSpPr/>
            <p:nvPr/>
          </p:nvSpPr>
          <p:spPr>
            <a:xfrm>
              <a:off x="9253631" y="4785302"/>
              <a:ext cx="165308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dirty="0" smtClean="0"/>
                <a:t> </a:t>
              </a:r>
              <a:r>
                <a:rPr lang="pt-BR" sz="2400" b="1" dirty="0"/>
                <a:t>Para Quem</a:t>
              </a:r>
            </a:p>
          </p:txBody>
        </p:sp>
      </p:grpSp>
      <p:sp>
        <p:nvSpPr>
          <p:cNvPr id="25" name="Retângulo 24"/>
          <p:cNvSpPr/>
          <p:nvPr/>
        </p:nvSpPr>
        <p:spPr>
          <a:xfrm>
            <a:off x="5966457" y="522515"/>
            <a:ext cx="1985554" cy="19333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tx1"/>
                </a:solidFill>
              </a:rPr>
              <a:t>Desejos e necessidades ilimitadas</a:t>
            </a:r>
            <a:endParaRPr lang="pt-BR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99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5f250356-89f9-451a-8814-e2b3361d093d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2cd3598d-a6dc-4dc7-a39d-f09fa54b369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ea124cbf-7d5b-40df-bb5a-e5bccff2f2b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e9a246d9-deaa-4933-887d-ee090a04246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9c6424ac-3b20-4610-a4b5-fb63209771d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e8d0e985-7bf2-4a06-a7c6-06c1e6684ebf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fc8f011c-27ad-44d2-971e-aaa0d8fcc79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5eeb4681-1411-416d-8597-86010575f8f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9862600d-a2d2-4d59-895e-1a620005155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0810dee2-9a35-447f-9333-799d35899a4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f2d39e4a-c794-43c0-8fdc-8f7d28120b9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85ca7973-802f-4ed8-be20-4e5a3368b59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9c681833-2d10-4c71-8855-d1ba7e78bbb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6482416e-3314-46e7-b92e-c62163f690d9"/>
</p:tagLst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3646</TotalTime>
  <Words>2189</Words>
  <Application>Microsoft Office PowerPoint</Application>
  <PresentationFormat>Widescreen</PresentationFormat>
  <Paragraphs>341</Paragraphs>
  <Slides>51</Slides>
  <Notes>14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51</vt:i4>
      </vt:variant>
    </vt:vector>
  </HeadingPairs>
  <TitlesOfParts>
    <vt:vector size="55" baseType="lpstr">
      <vt:lpstr>Arial</vt:lpstr>
      <vt:lpstr>Calibri</vt:lpstr>
      <vt:lpstr>Calibri Light</vt:lpstr>
      <vt:lpstr>Tema do Office</vt:lpstr>
      <vt:lpstr>Economia para Computação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Exercícios: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Economia para Computação</dc:title>
  <dc:creator>Gerson Nassor</dc:creator>
  <cp:lastModifiedBy>Gerson Nassor</cp:lastModifiedBy>
  <cp:revision>89</cp:revision>
  <dcterms:created xsi:type="dcterms:W3CDTF">2018-09-11T11:27:28Z</dcterms:created>
  <dcterms:modified xsi:type="dcterms:W3CDTF">2019-02-19T19:13:23Z</dcterms:modified>
</cp:coreProperties>
</file>