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notesMasterIdLst>
    <p:notesMasterId r:id="rId27"/>
  </p:notesMasterIdLst>
  <p:sldIdLst>
    <p:sldId id="256" r:id="rId2"/>
    <p:sldId id="257" r:id="rId3"/>
    <p:sldId id="264" r:id="rId4"/>
    <p:sldId id="259" r:id="rId5"/>
    <p:sldId id="260" r:id="rId6"/>
    <p:sldId id="27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7" r:id="rId18"/>
    <p:sldId id="273" r:id="rId19"/>
    <p:sldId id="276" r:id="rId20"/>
    <p:sldId id="271" r:id="rId21"/>
    <p:sldId id="278" r:id="rId22"/>
    <p:sldId id="275" r:id="rId23"/>
    <p:sldId id="281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2BB95-A61C-4E8A-B3D8-F5737BB3850E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6209F-4BFE-4B23-B3C6-3F18AC259D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91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24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48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0837366-FFFE-47E1-A5A1-7C8416C3DE1E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5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DEA8-8832-4722-8971-4BC503305039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2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C59-3EEE-4E5E-95AD-970B2E4958DD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C622-EE00-4424-B0BB-FEE81B217A96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2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17FFCE6-60F2-433B-8E92-4C1B251D7168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48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76F6-8565-4C35-9D00-CFCC875A0D44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4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354A-7B5D-448E-B91C-87F55DED7B44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FF5A-FB39-4E80-A597-34D0F5303889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581A-E417-4484-809D-95B2B1D0B8E6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B5B4-52C0-47DC-BE9A-9EAFF5157652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917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DEC6B8A-8EC1-46E6-8247-571A3C1D03CA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566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3B3B1D-8F33-4E9C-A897-1122E63E0D3D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80429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100" y="4484914"/>
            <a:ext cx="9070848" cy="928915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SÍLVIA HELENA GALVÃO DE MIRANDA</a:t>
            </a:r>
          </a:p>
          <a:p>
            <a:r>
              <a:rPr lang="pt-BR" sz="1800" b="1" dirty="0" smtClean="0"/>
              <a:t>LES5701 – MICROECONOMIA II - 2020</a:t>
            </a:r>
          </a:p>
          <a:p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O que podemos dizer sobre teorias, asserções e pressuposições?</a:t>
            </a:r>
            <a:endParaRPr lang="pt-BR" sz="4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TEORIAS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 smtClean="0"/>
              <a:t>Fatos, por si mesmos, não explicam </a:t>
            </a:r>
            <a:r>
              <a:rPr lang="pt-BR" sz="3200" dirty="0" smtClean="0"/>
              <a:t>eventos;</a:t>
            </a:r>
            <a:endParaRPr lang="pt-BR" sz="3200" dirty="0" smtClean="0"/>
          </a:p>
          <a:p>
            <a:r>
              <a:rPr lang="pt-BR" sz="3200" b="1" i="1" dirty="0" smtClean="0"/>
              <a:t>Teoria</a:t>
            </a:r>
            <a:r>
              <a:rPr lang="pt-BR" sz="3200" b="1" i="1" dirty="0" smtClean="0"/>
              <a:t>, nas ciências empíricas, constituem um conjunto de explicações ou previsões sobre vários objetos no mundo real.</a:t>
            </a:r>
          </a:p>
          <a:p>
            <a:r>
              <a:rPr lang="pt-BR" sz="3200" dirty="0" smtClean="0"/>
              <a:t>Teorias compreendem 3 partes: </a:t>
            </a:r>
            <a:endParaRPr lang="pt-BR" sz="3200" dirty="0" smtClean="0"/>
          </a:p>
          <a:p>
            <a:pPr marL="0" indent="0">
              <a:buNone/>
            </a:pPr>
            <a:r>
              <a:rPr lang="pt-BR" sz="3200" dirty="0" smtClean="0"/>
              <a:t>	a</a:t>
            </a:r>
            <a:r>
              <a:rPr lang="pt-BR" sz="3200" dirty="0" smtClean="0"/>
              <a:t>) conjunto de asserções ou postulados; </a:t>
            </a:r>
            <a:endParaRPr lang="pt-BR" sz="3200" dirty="0" smtClean="0"/>
          </a:p>
          <a:p>
            <a:pPr marL="0" indent="0">
              <a:buNone/>
            </a:pPr>
            <a:r>
              <a:rPr lang="pt-BR" sz="3200" dirty="0" smtClean="0"/>
              <a:t>	b</a:t>
            </a:r>
            <a:r>
              <a:rPr lang="pt-BR" sz="3200" dirty="0" smtClean="0"/>
              <a:t>) conjunto de pressuposições ou condições de teste; </a:t>
            </a:r>
            <a:endParaRPr lang="pt-BR" sz="3200" dirty="0" smtClean="0"/>
          </a:p>
          <a:p>
            <a:pPr marL="0" indent="0">
              <a:buNone/>
            </a:pPr>
            <a:r>
              <a:rPr lang="pt-BR" sz="3200" dirty="0" smtClean="0"/>
              <a:t>	c</a:t>
            </a:r>
            <a:r>
              <a:rPr lang="pt-BR" sz="3200" dirty="0" smtClean="0"/>
              <a:t>) eventos previstos pela teoria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Conjunto de asserções/postulados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sz="2800" dirty="0" smtClean="0"/>
          </a:p>
          <a:p>
            <a:r>
              <a:rPr lang="pt-BR" sz="2800" b="1" dirty="0" smtClean="0">
                <a:solidFill>
                  <a:srgbClr val="0070C0"/>
                </a:solidFill>
              </a:rPr>
              <a:t>A = {A1, ....</a:t>
            </a:r>
            <a:r>
              <a:rPr lang="pt-BR" sz="2800" b="1" dirty="0" err="1" smtClean="0">
                <a:solidFill>
                  <a:srgbClr val="0070C0"/>
                </a:solidFill>
              </a:rPr>
              <a:t>An</a:t>
            </a:r>
            <a:r>
              <a:rPr lang="pt-BR" sz="2800" b="1" dirty="0" smtClean="0">
                <a:solidFill>
                  <a:srgbClr val="0070C0"/>
                </a:solidFill>
              </a:rPr>
              <a:t>}, </a:t>
            </a:r>
            <a:r>
              <a:rPr lang="pt-BR" sz="2800" dirty="0" smtClean="0"/>
              <a:t>conjunto de postulados sobre o comportamento de vários construtos teóricos, </a:t>
            </a:r>
            <a:r>
              <a:rPr lang="pt-BR" sz="2800" dirty="0" smtClean="0"/>
              <a:t>conceitos </a:t>
            </a:r>
            <a:r>
              <a:rPr lang="pt-BR" sz="2800" dirty="0" smtClean="0"/>
              <a:t>idealizados (</a:t>
            </a:r>
            <a:r>
              <a:rPr lang="pt-BR" sz="2800" dirty="0" smtClean="0"/>
              <a:t>eventualmente </a:t>
            </a:r>
            <a:r>
              <a:rPr lang="pt-BR" sz="2800" dirty="0" smtClean="0"/>
              <a:t>matemáticos), que se relacionam a objetos do mundo real. Em geral, são universais</a:t>
            </a:r>
          </a:p>
          <a:p>
            <a:pPr algn="ctr"/>
            <a:r>
              <a:rPr lang="pt-BR" sz="2800" b="1" dirty="0" smtClean="0">
                <a:solidFill>
                  <a:srgbClr val="0070C0"/>
                </a:solidFill>
              </a:rPr>
              <a:t>Empresas minimizam custos</a:t>
            </a:r>
          </a:p>
          <a:p>
            <a:pPr algn="ctr"/>
            <a:r>
              <a:rPr lang="pt-BR" sz="2800" b="1" dirty="0" err="1" smtClean="0">
                <a:solidFill>
                  <a:srgbClr val="0070C0"/>
                </a:solidFill>
              </a:rPr>
              <a:t>Ex</a:t>
            </a:r>
            <a:r>
              <a:rPr lang="pt-BR" sz="2800" b="1" dirty="0">
                <a:solidFill>
                  <a:srgbClr val="0070C0"/>
                </a:solidFill>
              </a:rPr>
              <a:t>: </a:t>
            </a:r>
            <a:r>
              <a:rPr lang="pt-BR" sz="2800" b="1" dirty="0" smtClean="0">
                <a:solidFill>
                  <a:srgbClr val="0070C0"/>
                </a:solidFill>
              </a:rPr>
              <a:t>firmas pequenas são </a:t>
            </a:r>
            <a:r>
              <a:rPr lang="pt-BR" sz="2800" b="1" dirty="0" smtClean="0">
                <a:solidFill>
                  <a:srgbClr val="0070C0"/>
                </a:solidFill>
              </a:rPr>
              <a:t>tomadoras de preços</a:t>
            </a:r>
          </a:p>
          <a:p>
            <a:r>
              <a:rPr lang="pt-BR" sz="2800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NOTA IMPORTANTE (para nortear as leituras):</a:t>
            </a:r>
          </a:p>
          <a:p>
            <a:r>
              <a:rPr lang="pt-BR" sz="2800" i="1" dirty="0" err="1" smtClean="0">
                <a:solidFill>
                  <a:srgbClr val="FF0000"/>
                </a:solidFill>
              </a:rPr>
              <a:t>Assertions</a:t>
            </a:r>
            <a:r>
              <a:rPr lang="pt-BR" sz="2800" i="1" dirty="0" smtClean="0">
                <a:solidFill>
                  <a:srgbClr val="FF0000"/>
                </a:solidFill>
              </a:rPr>
              <a:t> (postulados comportamentais da teoria)</a:t>
            </a:r>
          </a:p>
          <a:p>
            <a:r>
              <a:rPr lang="pt-BR" sz="2800" i="1" dirty="0" err="1" smtClean="0">
                <a:solidFill>
                  <a:srgbClr val="FF0000"/>
                </a:solidFill>
              </a:rPr>
              <a:t>Assumptions</a:t>
            </a:r>
            <a:r>
              <a:rPr lang="pt-BR" sz="2800" i="1" dirty="0" smtClean="0">
                <a:solidFill>
                  <a:srgbClr val="FF0000"/>
                </a:solidFill>
              </a:rPr>
              <a:t> (condições específicas de teste, pressuposição a ser testada)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655" y="352308"/>
            <a:ext cx="10058400" cy="1371600"/>
          </a:xfrm>
        </p:spPr>
        <p:txBody>
          <a:bodyPr/>
          <a:lstStyle/>
          <a:p>
            <a:r>
              <a:rPr lang="pt-BR" dirty="0" smtClean="0"/>
              <a:t>Pressuposições ou condições de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0857" y="1723908"/>
            <a:ext cx="10354341" cy="3931920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O conjunto de condições a serem testadas é dado por </a:t>
            </a:r>
            <a:r>
              <a:rPr lang="pt-BR" sz="2800" b="1" dirty="0" smtClean="0">
                <a:solidFill>
                  <a:srgbClr val="0070C0"/>
                </a:solidFill>
              </a:rPr>
              <a:t>C = {C1, ...</a:t>
            </a:r>
            <a:r>
              <a:rPr lang="pt-BR" sz="2800" b="1" dirty="0" err="1" smtClean="0">
                <a:solidFill>
                  <a:srgbClr val="0070C0"/>
                </a:solidFill>
              </a:rPr>
              <a:t>Cn</a:t>
            </a:r>
            <a:r>
              <a:rPr lang="pt-BR" sz="2800" b="1" dirty="0" smtClean="0">
                <a:solidFill>
                  <a:srgbClr val="0070C0"/>
                </a:solidFill>
              </a:rPr>
              <a:t>}</a:t>
            </a:r>
            <a:endParaRPr lang="pt-BR" sz="2800" dirty="0"/>
          </a:p>
          <a:p>
            <a:r>
              <a:rPr lang="pt-BR" sz="2800" dirty="0" smtClean="0"/>
              <a:t>Os </a:t>
            </a:r>
            <a:r>
              <a:rPr lang="pt-BR" sz="2800" dirty="0" smtClean="0"/>
              <a:t>postulados comportamentais devem ser </a:t>
            </a:r>
            <a:r>
              <a:rPr lang="pt-BR" sz="2800" dirty="0" smtClean="0"/>
              <a:t>testados sob este conjunto de condições </a:t>
            </a:r>
            <a:endParaRPr lang="pt-BR" sz="2800" dirty="0"/>
          </a:p>
          <a:p>
            <a:pPr lvl="1"/>
            <a:r>
              <a:rPr lang="pt-BR" sz="2600" b="1" dirty="0" err="1" smtClean="0">
                <a:solidFill>
                  <a:srgbClr val="0070C0"/>
                </a:solidFill>
              </a:rPr>
              <a:t>Ex</a:t>
            </a:r>
            <a:r>
              <a:rPr lang="pt-BR" sz="2600" b="1" dirty="0" smtClean="0">
                <a:solidFill>
                  <a:srgbClr val="0070C0"/>
                </a:solidFill>
              </a:rPr>
              <a:t>: </a:t>
            </a:r>
            <a:r>
              <a:rPr lang="pt-BR" sz="2600" b="1" dirty="0" smtClean="0">
                <a:solidFill>
                  <a:srgbClr val="0070C0"/>
                </a:solidFill>
              </a:rPr>
              <a:t>produtores de farinha de mandioca </a:t>
            </a:r>
            <a:r>
              <a:rPr lang="pt-BR" sz="2600" b="1" dirty="0" smtClean="0">
                <a:solidFill>
                  <a:srgbClr val="0070C0"/>
                </a:solidFill>
              </a:rPr>
              <a:t>definem suas vendas com base na minimização de custos </a:t>
            </a:r>
          </a:p>
          <a:p>
            <a:pPr lvl="1"/>
            <a:r>
              <a:rPr lang="pt-BR" sz="2600" b="1" dirty="0" smtClean="0">
                <a:solidFill>
                  <a:srgbClr val="0070C0"/>
                </a:solidFill>
              </a:rPr>
              <a:t>Firmas produtoras de</a:t>
            </a:r>
            <a:r>
              <a:rPr lang="pt-BR" sz="2600" b="1" dirty="0" smtClean="0">
                <a:solidFill>
                  <a:srgbClr val="0070C0"/>
                </a:solidFill>
              </a:rPr>
              <a:t> </a:t>
            </a:r>
            <a:r>
              <a:rPr lang="pt-BR" sz="2600" b="1" dirty="0" smtClean="0">
                <a:solidFill>
                  <a:srgbClr val="0070C0"/>
                </a:solidFill>
              </a:rPr>
              <a:t>farinha de mandioca </a:t>
            </a:r>
            <a:r>
              <a:rPr lang="pt-BR" sz="2600" b="1" dirty="0" smtClean="0">
                <a:solidFill>
                  <a:srgbClr val="0070C0"/>
                </a:solidFill>
              </a:rPr>
              <a:t>não determinam seus preços de venda</a:t>
            </a:r>
            <a:endParaRPr lang="pt-BR" sz="2600" b="1" dirty="0" smtClean="0">
              <a:solidFill>
                <a:srgbClr val="0070C0"/>
              </a:solidFill>
            </a:endParaRPr>
          </a:p>
          <a:p>
            <a:r>
              <a:rPr lang="pt-BR" sz="2800" b="1" i="1" dirty="0" smtClean="0"/>
              <a:t>As pressuposições ou condições de teste devem ser observáveis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Devem ser realistas, ou seja, se a teoria for validada pelos testes com base em um conjunto de dados, estes dados devem estar conformes </a:t>
            </a:r>
            <a:r>
              <a:rPr lang="pt-BR" sz="2800" dirty="0" smtClean="0"/>
              <a:t>aos </a:t>
            </a:r>
            <a:r>
              <a:rPr lang="pt-BR" sz="2800" dirty="0" smtClean="0"/>
              <a:t>construtos teóricos.</a:t>
            </a:r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Eventos previstos pela teoria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O terceiro componente da teoria é o conjunto E = {E1, ....</a:t>
            </a:r>
            <a:r>
              <a:rPr lang="pt-BR" sz="2800" dirty="0" err="1" smtClean="0"/>
              <a:t>En</a:t>
            </a:r>
            <a:r>
              <a:rPr lang="pt-BR" sz="2800" dirty="0" smtClean="0"/>
              <a:t>} de eventos</a:t>
            </a:r>
            <a:endParaRPr lang="pt-BR" sz="2800" dirty="0" smtClean="0"/>
          </a:p>
          <a:p>
            <a:r>
              <a:rPr lang="pt-BR" sz="2800" dirty="0" smtClean="0"/>
              <a:t>A teoria estabelece que as asserções comportamentais A implicam </a:t>
            </a:r>
            <a:r>
              <a:rPr lang="pt-BR" sz="2800" dirty="0" smtClean="0"/>
              <a:t> </a:t>
            </a:r>
            <a:r>
              <a:rPr lang="pt-BR" sz="2800" dirty="0" smtClean="0"/>
              <a:t>que, se as condições de teste C forem </a:t>
            </a:r>
            <a:r>
              <a:rPr lang="pt-BR" sz="2800" dirty="0" smtClean="0"/>
              <a:t>válidas, </a:t>
            </a:r>
            <a:r>
              <a:rPr lang="pt-BR" sz="2800" dirty="0" smtClean="0"/>
              <a:t>então alguns eventos E ocorrerão.</a:t>
            </a:r>
          </a:p>
          <a:p>
            <a:r>
              <a:rPr lang="pt-BR" sz="2800" dirty="0" err="1" smtClean="0">
                <a:solidFill>
                  <a:srgbClr val="0070C0"/>
                </a:solidFill>
              </a:rPr>
              <a:t>Ex</a:t>
            </a:r>
            <a:r>
              <a:rPr lang="pt-BR" sz="2800" dirty="0" smtClean="0">
                <a:solidFill>
                  <a:srgbClr val="0070C0"/>
                </a:solidFill>
              </a:rPr>
              <a:t>: avaliando os preços de venda da farinha de mandioca e outros dados do mercado de mandioca, é possível observar que esse preço é exógeno para as firmas produtoras de </a:t>
            </a:r>
            <a:r>
              <a:rPr lang="pt-BR" sz="2800" dirty="0" smtClean="0">
                <a:solidFill>
                  <a:srgbClr val="0070C0"/>
                </a:solidFill>
              </a:rPr>
              <a:t>farinha, ou seja, que a variação na quantidade ofertada pelos produtores não afeta o preço de mercado pago pelos atacadistas.</a:t>
            </a:r>
            <a:endParaRPr lang="pt-BR" sz="2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. C) </a:t>
            </a: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E</a:t>
            </a:r>
            <a:endParaRPr lang="pt-BR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20081"/>
            <a:ext cx="10058400" cy="1371600"/>
          </a:xfrm>
        </p:spPr>
        <p:txBody>
          <a:bodyPr/>
          <a:lstStyle/>
          <a:p>
            <a:r>
              <a:rPr lang="pt-BR" dirty="0" smtClean="0"/>
              <a:t>Proposições refutáveis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1390371"/>
            <a:ext cx="10058400" cy="3931920"/>
          </a:xfrm>
        </p:spPr>
        <p:txBody>
          <a:bodyPr>
            <a:noAutofit/>
          </a:bodyPr>
          <a:lstStyle/>
          <a:p>
            <a:r>
              <a:rPr lang="pt-BR" sz="2400" dirty="0" smtClean="0"/>
              <a:t>Falácia da afirmação do consequente: falácia lógica de confundir o antecedente com o consequente.</a:t>
            </a:r>
          </a:p>
          <a:p>
            <a:r>
              <a:rPr lang="pt-BR" sz="2400" b="1" dirty="0" smtClean="0">
                <a:solidFill>
                  <a:srgbClr val="0070C0"/>
                </a:solidFill>
              </a:rPr>
              <a:t>EX: O mercado é altamente concentrado e os preços praticados são altos. Os preços praticados são altos. Portanto, o mercado é altamente concentrado</a:t>
            </a:r>
          </a:p>
          <a:p>
            <a:r>
              <a:rPr lang="pt-BR" sz="2400" dirty="0" smtClean="0"/>
              <a:t>Teorias não são </a:t>
            </a:r>
            <a:r>
              <a:rPr lang="pt-BR" sz="2400" dirty="0" smtClean="0"/>
              <a:t>passíveis de prova. </a:t>
            </a:r>
            <a:r>
              <a:rPr lang="pt-BR" sz="2400" dirty="0" smtClean="0"/>
              <a:t>São confirmadas, ou seja, são consistentes com os fatos. Quanto mais vezes for confirmada, em diferentes situações, mais forte a teoria.</a:t>
            </a:r>
          </a:p>
          <a:p>
            <a:r>
              <a:rPr lang="pt-BR" sz="2400" dirty="0" smtClean="0"/>
              <a:t>Teorias válidas são aquelas que podem ser refutáveis. Teorias úteis são aquelas que permitem estabelecer hipóteses refutáveis.</a:t>
            </a:r>
          </a:p>
          <a:p>
            <a:r>
              <a:rPr lang="pt-BR" sz="2400" dirty="0" smtClean="0"/>
              <a:t>O paradigma da economia deve consistir de proposições </a:t>
            </a:r>
            <a:r>
              <a:rPr lang="pt-BR" sz="2400" dirty="0" smtClean="0"/>
              <a:t>refutáveis (</a:t>
            </a:r>
            <a:r>
              <a:rPr lang="pt-BR" sz="2400" dirty="0" err="1" smtClean="0"/>
              <a:t>Ex</a:t>
            </a:r>
            <a:r>
              <a:rPr lang="pt-BR" sz="2400" dirty="0" smtClean="0"/>
              <a:t>: paradigma neoclássico)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655" y="107407"/>
            <a:ext cx="10058400" cy="1371600"/>
          </a:xfrm>
        </p:spPr>
        <p:txBody>
          <a:bodyPr/>
          <a:lstStyle/>
          <a:p>
            <a:r>
              <a:rPr lang="pt-BR" b="1" dirty="0" smtClean="0"/>
              <a:t>Teorias x modelos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1655" y="1246779"/>
            <a:ext cx="10058400" cy="3931920"/>
          </a:xfrm>
        </p:spPr>
        <p:txBody>
          <a:bodyPr>
            <a:noAutofit/>
          </a:bodyPr>
          <a:lstStyle/>
          <a:p>
            <a:r>
              <a:rPr lang="pt-BR" sz="2800" dirty="0" smtClean="0"/>
              <a:t>Duas etapas para testar uma teoria: </a:t>
            </a:r>
          </a:p>
          <a:p>
            <a:pPr marL="788670" lvl="1" indent="-514350">
              <a:buAutoNum type="alphaLcParenR"/>
            </a:pPr>
            <a:r>
              <a:rPr lang="pt-BR" sz="2400" b="1" dirty="0" smtClean="0">
                <a:solidFill>
                  <a:schemeClr val="accent2"/>
                </a:solidFill>
              </a:rPr>
              <a:t>aspectos lógicos são </a:t>
            </a:r>
            <a:r>
              <a:rPr lang="pt-BR" sz="2400" b="1" dirty="0" smtClean="0">
                <a:solidFill>
                  <a:schemeClr val="accent2"/>
                </a:solidFill>
              </a:rPr>
              <a:t>avaliados </a:t>
            </a:r>
            <a:r>
              <a:rPr lang="pt-BR" sz="24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 mostra-se que </a:t>
            </a:r>
            <a:r>
              <a:rPr lang="pt-BR" sz="2400" b="1" dirty="0" smtClean="0">
                <a:solidFill>
                  <a:schemeClr val="accent2"/>
                </a:solidFill>
              </a:rPr>
              <a:t>os </a:t>
            </a:r>
            <a:r>
              <a:rPr lang="pt-BR" sz="2400" b="1" dirty="0" smtClean="0">
                <a:solidFill>
                  <a:schemeClr val="accent2"/>
                </a:solidFill>
              </a:rPr>
              <a:t>postulados comportamentais </a:t>
            </a:r>
            <a:r>
              <a:rPr lang="pt-BR" sz="2400" b="1" dirty="0" smtClean="0">
                <a:solidFill>
                  <a:schemeClr val="accent2"/>
                </a:solidFill>
              </a:rPr>
              <a:t>implicam </a:t>
            </a:r>
            <a:r>
              <a:rPr lang="pt-BR" sz="2400" b="1" dirty="0" smtClean="0">
                <a:solidFill>
                  <a:schemeClr val="accent2"/>
                </a:solidFill>
              </a:rPr>
              <a:t>em certos comportamentos </a:t>
            </a:r>
            <a:r>
              <a:rPr lang="pt-BR" sz="2400" b="1" dirty="0" smtClean="0">
                <a:solidFill>
                  <a:schemeClr val="accent2"/>
                </a:solidFill>
              </a:rPr>
              <a:t>dos construtos teóricos (variáveis teóricas);</a:t>
            </a:r>
            <a:endParaRPr lang="pt-BR" sz="2400" b="1" dirty="0" smtClean="0">
              <a:solidFill>
                <a:schemeClr val="accent2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aspecto puramente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lógico das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será chamado de modelo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(sistemas lógicos)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Um modelo se torna uma teoria quando se adicionam as pressuposições relacionando os construtos teóricos aos dados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reais</a:t>
            </a:r>
          </a:p>
          <a:p>
            <a:pPr marL="548640" lvl="2" indent="0">
              <a:buNone/>
            </a:pP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1" indent="0">
              <a:buNone/>
            </a:pPr>
            <a:r>
              <a:rPr lang="pt-BR" sz="2400" dirty="0"/>
              <a:t>b</a:t>
            </a:r>
            <a:r>
              <a:rPr lang="pt-BR" sz="2400" dirty="0" smtClean="0"/>
              <a:t>) </a:t>
            </a:r>
            <a:r>
              <a:rPr lang="pt-BR" sz="2400" b="1" dirty="0" smtClean="0">
                <a:solidFill>
                  <a:schemeClr val="accent2"/>
                </a:solidFill>
              </a:rPr>
              <a:t>construtos teóricos são aplicados aos dados reais e a teoria é aplicada empiricamente.</a:t>
            </a: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Teorias x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Um modelo não é verdadeiro ou falso </a:t>
            </a:r>
            <a:r>
              <a:rPr lang="pt-BR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 ele pode ser válido do ponto de vista lógico ou não</a:t>
            </a:r>
            <a:r>
              <a:rPr lang="pt-BR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;</a:t>
            </a:r>
          </a:p>
          <a:p>
            <a:endParaRPr lang="pt-BR" sz="2400" b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pt-BR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A</a:t>
            </a:r>
            <a:r>
              <a:rPr lang="pt-BR" sz="2400" b="1" dirty="0">
                <a:solidFill>
                  <a:srgbClr val="0070C0"/>
                </a:solidFill>
              </a:rPr>
              <a:t> teoria pode ser falsa se o modelo não for válido do ponto de vista lógico ou porque os fatos empíricos refutam a teoria (ou devido a ambos</a:t>
            </a:r>
            <a:r>
              <a:rPr lang="pt-BR" sz="2400" b="1" dirty="0" smtClean="0">
                <a:solidFill>
                  <a:srgbClr val="0070C0"/>
                </a:solidFill>
              </a:rPr>
              <a:t>)</a:t>
            </a:r>
          </a:p>
          <a:p>
            <a:endParaRPr lang="pt-BR" sz="2400" b="1" dirty="0">
              <a:solidFill>
                <a:srgbClr val="0070C0"/>
              </a:solidFill>
            </a:endParaRPr>
          </a:p>
          <a:p>
            <a:r>
              <a:rPr lang="pt-BR" sz="2400" b="1" dirty="0">
                <a:solidFill>
                  <a:srgbClr val="002060"/>
                </a:solidFill>
              </a:rPr>
              <a:t>A noção de proposição refutável </a:t>
            </a:r>
            <a:r>
              <a:rPr lang="pt-BR" sz="2400" b="1" dirty="0" smtClean="0">
                <a:solidFill>
                  <a:srgbClr val="002060"/>
                </a:solidFill>
              </a:rPr>
              <a:t>também é </a:t>
            </a:r>
            <a:r>
              <a:rPr lang="pt-BR" sz="2400" b="1" dirty="0">
                <a:solidFill>
                  <a:srgbClr val="002060"/>
                </a:solidFill>
              </a:rPr>
              <a:t>válida para </a:t>
            </a:r>
            <a:r>
              <a:rPr lang="pt-BR" sz="2400" b="1" dirty="0" smtClean="0">
                <a:solidFill>
                  <a:srgbClr val="002060"/>
                </a:solidFill>
              </a:rPr>
              <a:t>modelos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Uma </a:t>
            </a:r>
            <a:r>
              <a:rPr lang="pt-BR" sz="2400" b="1" dirty="0">
                <a:solidFill>
                  <a:srgbClr val="002060"/>
                </a:solidFill>
              </a:rPr>
              <a:t>proposição refutável em um sistema lógico significa que quando um </a:t>
            </a:r>
            <a:r>
              <a:rPr lang="pt-BR" sz="2400" b="1" dirty="0" smtClean="0">
                <a:solidFill>
                  <a:srgbClr val="002060"/>
                </a:solidFill>
              </a:rPr>
              <a:t>condições de teste conceitual ocorrem, </a:t>
            </a:r>
            <a:r>
              <a:rPr lang="pt-BR" sz="2400" b="1" dirty="0">
                <a:solidFill>
                  <a:srgbClr val="002060"/>
                </a:solidFill>
              </a:rPr>
              <a:t>as variáveis teóricas terão valores restritos. (p. 14) </a:t>
            </a:r>
          </a:p>
          <a:p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79735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Duas classes de variáveis no teste de teorias: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1779591"/>
            <a:ext cx="10058400" cy="4474272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pt-BR" sz="2400" b="1" dirty="0" smtClean="0"/>
              <a:t>Variável </a:t>
            </a:r>
            <a:r>
              <a:rPr lang="pt-BR" sz="2400" b="1" dirty="0" smtClean="0"/>
              <a:t>de escolha ou de decisão </a:t>
            </a:r>
            <a:r>
              <a:rPr lang="pt-BR" sz="2400" b="1" dirty="0" smtClean="0">
                <a:solidFill>
                  <a:srgbClr val="0070C0"/>
                </a:solidFill>
              </a:rPr>
              <a:t>(aqui variável x</a:t>
            </a:r>
            <a:r>
              <a:rPr lang="pt-BR" sz="2400" b="1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AutoNum type="arabicParenR"/>
            </a:pPr>
            <a:endParaRPr lang="pt-BR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2400" b="1" dirty="0" smtClean="0"/>
              <a:t>2) Parâmetros (condições de teste) ou Variáveis exógenas ao modelo </a:t>
            </a:r>
            <a:r>
              <a:rPr lang="pt-BR" sz="2400" b="1" dirty="0">
                <a:solidFill>
                  <a:srgbClr val="0070C0"/>
                </a:solidFill>
              </a:rPr>
              <a:t>(aqui, </a:t>
            </a:r>
            <a:r>
              <a:rPr lang="pt-BR" sz="2400" b="1" dirty="0" err="1">
                <a:solidFill>
                  <a:srgbClr val="0070C0"/>
                </a:solidFill>
              </a:rPr>
              <a:t>ex</a:t>
            </a:r>
            <a:r>
              <a:rPr lang="pt-BR" sz="2400" b="1" dirty="0">
                <a:solidFill>
                  <a:srgbClr val="0070C0"/>
                </a:solidFill>
              </a:rPr>
              <a:t>: </a:t>
            </a:r>
            <a:r>
              <a:rPr lang="pt-BR" sz="2400" b="1" dirty="0" smtClean="0">
                <a:solidFill>
                  <a:srgbClr val="0070C0"/>
                </a:solidFill>
              </a:rPr>
              <a:t>𝝰)</a:t>
            </a:r>
            <a:endParaRPr lang="pt-B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2400" dirty="0" smtClean="0"/>
              <a:t>Sendo:  				x = f(𝝰)</a:t>
            </a:r>
          </a:p>
          <a:p>
            <a:pPr marL="0" indent="0">
              <a:buNone/>
            </a:pPr>
            <a:r>
              <a:rPr lang="pt-BR" sz="2400" dirty="0" smtClean="0"/>
              <a:t>Economistas raramente conseguirão testar, empiricamente, as relações do tipo acima, em que os postulados de comportamento A, </a:t>
            </a:r>
            <a:r>
              <a:rPr lang="pt-BR" sz="2400" dirty="0" smtClean="0"/>
              <a:t>mantidas as </a:t>
            </a:r>
            <a:r>
              <a:rPr lang="pt-BR" sz="2400" dirty="0" smtClean="0"/>
              <a:t>condições de teste C (dados por </a:t>
            </a:r>
            <a:r>
              <a:rPr lang="pt-BR" sz="2400" b="1" dirty="0" smtClean="0">
                <a:solidFill>
                  <a:srgbClr val="0070C0"/>
                </a:solidFill>
              </a:rPr>
              <a:t>𝝰</a:t>
            </a:r>
            <a:r>
              <a:rPr lang="pt-BR" sz="2400" dirty="0" smtClean="0"/>
              <a:t>) </a:t>
            </a:r>
            <a:r>
              <a:rPr lang="pt-BR" sz="2400" dirty="0" smtClean="0">
                <a:sym typeface="Wingdings" panose="05000000000000000000" pitchFamily="2" charset="2"/>
              </a:rPr>
              <a:t></a:t>
            </a:r>
            <a:r>
              <a:rPr lang="pt-BR" sz="2400" dirty="0" smtClean="0"/>
              <a:t> </a:t>
            </a:r>
            <a:r>
              <a:rPr lang="pt-BR" sz="2400" dirty="0" smtClean="0"/>
              <a:t>então </a:t>
            </a:r>
            <a:r>
              <a:rPr lang="pt-BR" sz="2400" dirty="0" smtClean="0"/>
              <a:t>ocorrerão as escolhas </a:t>
            </a:r>
            <a:r>
              <a:rPr lang="pt-BR" sz="2400" dirty="0" smtClean="0"/>
              <a:t>dadas por </a:t>
            </a:r>
            <a:r>
              <a:rPr lang="pt-BR" sz="2400" dirty="0" smtClean="0"/>
              <a:t>x. </a:t>
            </a:r>
          </a:p>
          <a:p>
            <a:pPr marL="0" indent="0">
              <a:buNone/>
            </a:pPr>
            <a:r>
              <a:rPr lang="pt-BR" sz="2400" dirty="0" smtClean="0"/>
              <a:t>Portanto</a:t>
            </a:r>
            <a:r>
              <a:rPr lang="pt-BR" sz="2400" dirty="0" smtClean="0"/>
              <a:t>, x seria funcionalmente dependente de </a:t>
            </a:r>
            <a:r>
              <a:rPr lang="pt-BR" sz="2400" b="1" dirty="0">
                <a:solidFill>
                  <a:srgbClr val="0070C0"/>
                </a:solidFill>
              </a:rPr>
              <a:t>𝝰 </a:t>
            </a:r>
            <a:r>
              <a:rPr lang="pt-BR" sz="2400" dirty="0" smtClean="0"/>
              <a:t>. </a:t>
            </a:r>
            <a:r>
              <a:rPr lang="pt-BR" sz="2400" b="1" dirty="0" smtClean="0">
                <a:solidFill>
                  <a:srgbClr val="0070C0"/>
                </a:solidFill>
              </a:rPr>
              <a:t>Isto porque, para tanto, teriam que ter conhecimento pleno das preferências e oportunidades do consumo</a:t>
            </a:r>
            <a:r>
              <a:rPr lang="pt-BR" sz="2400" dirty="0" smtClean="0"/>
              <a:t>.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021655" y="1130663"/>
                <a:ext cx="10058400" cy="39319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2800" dirty="0"/>
                  <a:t>Logo, o paradigma marginalista neoclássico permite que se observem as respostas em </a:t>
                </a:r>
                <a:r>
                  <a:rPr lang="pt-BR" sz="2800" b="1" dirty="0"/>
                  <a:t>quantidades</a:t>
                </a:r>
                <a:r>
                  <a:rPr lang="pt-BR" sz="2800" dirty="0"/>
                  <a:t> marginais de x a mudanças no parâmetro </a:t>
                </a:r>
                <a:r>
                  <a:rPr lang="pt-BR" sz="2800" b="1" dirty="0">
                    <a:solidFill>
                      <a:srgbClr val="0070C0"/>
                    </a:solidFill>
                  </a:rPr>
                  <a:t>𝝰</a:t>
                </a:r>
                <a:r>
                  <a:rPr lang="pt-BR" sz="2800" b="1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r>
                  <a:rPr lang="pt-BR" sz="2800" dirty="0"/>
                  <a:t>Para funções de escolha bem comportadas (diferenciáveis), são as propriedades da derivada de x em relação a </a:t>
                </a:r>
                <a:r>
                  <a:rPr lang="pt-BR" sz="2800" b="1" dirty="0">
                    <a:solidFill>
                      <a:srgbClr val="0070C0"/>
                    </a:solidFill>
                  </a:rPr>
                  <a:t>𝝰 </a:t>
                </a:r>
                <a:r>
                  <a:rPr lang="pt-BR" sz="2800" dirty="0"/>
                  <a:t>que constituem as hipóteses potencialmente refutáveis na economia. </a:t>
                </a:r>
                <a:r>
                  <a:rPr lang="pt-BR" sz="2800" dirty="0"/>
                  <a:t>Geralmente, as asserções se referem aos sinais desta derivada</a:t>
                </a:r>
                <a:r>
                  <a:rPr lang="pt-BR" sz="2800" dirty="0" smtClean="0"/>
                  <a:t>: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´(</m:t>
                      </m:r>
                      <m:r>
                        <a:rPr lang="pt-B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1655" y="1130663"/>
                <a:ext cx="10058400" cy="3931920"/>
              </a:xfrm>
              <a:blipFill>
                <a:blip r:embed="rId2"/>
                <a:stretch>
                  <a:fillRect l="-1273" t="-1550" r="-2000" b="-17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Capítulo 1 – </a:t>
            </a:r>
            <a:r>
              <a:rPr lang="pt-BR" sz="3200" dirty="0" err="1" smtClean="0"/>
              <a:t>Silberberg</a:t>
            </a:r>
            <a:r>
              <a:rPr lang="pt-BR" sz="3200" dirty="0" smtClean="0"/>
              <a:t> e </a:t>
            </a:r>
            <a:r>
              <a:rPr lang="pt-BR" sz="3200" dirty="0" err="1" smtClean="0"/>
              <a:t>Suen</a:t>
            </a:r>
            <a:r>
              <a:rPr lang="pt-BR" sz="3200" dirty="0" smtClean="0"/>
              <a:t> (2001). 3ª edição.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comparativa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 smtClean="0"/>
              <a:t>A estática comparativa é a técnica matemática pela qual um modelo econômico é investigado para determinar se há hipóteses refutáveis </a:t>
            </a:r>
            <a:endParaRPr lang="pt-BR" sz="3200" dirty="0" smtClean="0"/>
          </a:p>
          <a:p>
            <a:endParaRPr lang="pt-BR" sz="3200" dirty="0" smtClean="0"/>
          </a:p>
          <a:p>
            <a:r>
              <a:rPr lang="pt-BR" sz="3200" dirty="0" smtClean="0"/>
              <a:t>Se não houver hipóteses refutáveis, o teste empírico é </a:t>
            </a:r>
            <a:r>
              <a:rPr lang="pt-BR" sz="3200" dirty="0" smtClean="0"/>
              <a:t>inútil</a:t>
            </a:r>
          </a:p>
          <a:p>
            <a:endParaRPr lang="pt-BR" sz="3200" dirty="0"/>
          </a:p>
          <a:p>
            <a:r>
              <a:rPr lang="pt-BR" sz="3200" dirty="0" smtClean="0"/>
              <a:t>Por que o uso do termo estática comparativa?</a:t>
            </a:r>
          </a:p>
          <a:p>
            <a:pPr lvl="1"/>
            <a:r>
              <a:rPr lang="pt-BR" sz="3000" dirty="0" smtClean="0">
                <a:solidFill>
                  <a:schemeClr val="accent2"/>
                </a:solidFill>
              </a:rPr>
              <a:t>Ausência de previsão sobre a taxa de mudança das variáveis ao longo do tempo </a:t>
            </a:r>
            <a:r>
              <a:rPr lang="pt-BR" sz="30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só permite prever o sentido da mudança</a:t>
            </a:r>
            <a:endParaRPr lang="pt-BR" sz="3000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7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questões?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Estabelecer modelo – pressuposições para  o seguinte postulado:</a:t>
            </a:r>
          </a:p>
          <a:p>
            <a:pPr lvl="1"/>
            <a:r>
              <a:rPr lang="pt-BR" sz="2600" dirty="0" smtClean="0"/>
              <a:t>As empresas maximizam sua responsabilidade social</a:t>
            </a:r>
          </a:p>
          <a:p>
            <a:r>
              <a:rPr lang="pt-BR" sz="2800" dirty="0" smtClean="0"/>
              <a:t>Dê seus próprios exemplos de postulados e de pressuposições testáveis relacionadas a estes postulados</a:t>
            </a:r>
          </a:p>
          <a:p>
            <a:endParaRPr lang="pt-BR" sz="2800" dirty="0"/>
          </a:p>
          <a:p>
            <a:r>
              <a:rPr lang="pt-BR" sz="2800" dirty="0" smtClean="0"/>
              <a:t>Responder questões do capítulo 1: </a:t>
            </a:r>
            <a:r>
              <a:rPr lang="pt-BR" sz="2800" b="1" dirty="0" smtClean="0">
                <a:solidFill>
                  <a:schemeClr val="accent2"/>
                </a:solidFill>
              </a:rPr>
              <a:t>2, 5, 6, 7, 11</a:t>
            </a: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sobre a próxima aula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REFERÊNCIAS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LEITURA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de referência dos slides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 (para 5ª.feira)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Capítulo 1 –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Muñoz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-Garcia, Felix.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Advanced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Microeconomics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Theory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. 2017, MIT Press.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Leitura básica: Cap. 10 –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</a:rPr>
              <a:t>Silberberg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</a:rPr>
              <a:t>Suen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 (2001)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115" y="192651"/>
            <a:ext cx="10058400" cy="1371600"/>
          </a:xfrm>
        </p:spPr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Para </a:t>
            </a:r>
            <a:r>
              <a:rPr lang="pt-BR" dirty="0" smtClean="0">
                <a:solidFill>
                  <a:schemeClr val="accent2"/>
                </a:solidFill>
              </a:rPr>
              <a:t>próxima aula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1391920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Responder questões da Aula 1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L</a:t>
            </a:r>
            <a:r>
              <a:rPr lang="pt-BR" sz="2800" dirty="0" smtClean="0"/>
              <a:t>eitura </a:t>
            </a:r>
            <a:r>
              <a:rPr lang="pt-BR" sz="2800" dirty="0"/>
              <a:t>adicional </a:t>
            </a:r>
            <a:r>
              <a:rPr lang="pt-BR" sz="2800" dirty="0" err="1"/>
              <a:t>Munoz</a:t>
            </a:r>
            <a:r>
              <a:rPr lang="pt-BR" sz="2800" dirty="0"/>
              <a:t>-Garcia (2017</a:t>
            </a:r>
            <a:r>
              <a:rPr lang="pt-BR" sz="2800" dirty="0" smtClean="0"/>
              <a:t>), principalmente os itens 1.8 a 1.15 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Responder questões propostas da Aula 2 (dos slides)</a:t>
            </a:r>
            <a:endParaRPr lang="pt-BR" sz="2800" dirty="0"/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r>
              <a:rPr lang="pt-BR" sz="2800" dirty="0" smtClean="0"/>
              <a:t>Leitura </a:t>
            </a:r>
            <a:r>
              <a:rPr lang="pt-BR" sz="2800" dirty="0" smtClean="0"/>
              <a:t>do capítulo </a:t>
            </a:r>
            <a:r>
              <a:rPr lang="pt-BR" sz="2800" dirty="0" smtClean="0"/>
              <a:t>10 </a:t>
            </a:r>
            <a:r>
              <a:rPr lang="pt-BR" sz="2800" dirty="0" smtClean="0"/>
              <a:t>– para discutirmos as dúvidas e tópicos </a:t>
            </a:r>
            <a:r>
              <a:rPr lang="pt-BR" sz="2800" dirty="0" smtClean="0"/>
              <a:t>principais na semana 1 e semana 2 de aula</a:t>
            </a:r>
            <a:endParaRPr lang="pt-BR" sz="2800" dirty="0" smtClean="0"/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 smtClean="0"/>
              <a:t>Quais </a:t>
            </a:r>
            <a:r>
              <a:rPr lang="pt-BR" sz="5400" b="1" dirty="0" smtClean="0"/>
              <a:t>as principais mensagens do </a:t>
            </a:r>
            <a:r>
              <a:rPr lang="pt-BR" sz="5400" b="1" dirty="0" smtClean="0"/>
              <a:t>capítulo 1?</a:t>
            </a:r>
            <a:endParaRPr lang="pt-BR" sz="5400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escolha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200" dirty="0" smtClean="0"/>
              <a:t>Ciência social é o estudo do comportamento humano</a:t>
            </a:r>
          </a:p>
          <a:p>
            <a:r>
              <a:rPr lang="pt-BR" sz="3200" dirty="0" smtClean="0"/>
              <a:t>Um paradigma dessa ciência é teoria da escolha, estrutura conceitual sob a qual esse comportamento é analisado:</a:t>
            </a:r>
          </a:p>
          <a:p>
            <a:pPr lvl="1"/>
            <a:r>
              <a:rPr lang="pt-BR" sz="3000" b="1" dirty="0" smtClean="0">
                <a:solidFill>
                  <a:srgbClr val="C00000"/>
                </a:solidFill>
              </a:rPr>
              <a:t>Postulado básico</a:t>
            </a:r>
            <a:r>
              <a:rPr lang="pt-BR" sz="3000" b="1" i="1" dirty="0" smtClean="0"/>
              <a:t>: o comportamento individual é basicamente caracterizado pelas escolhas ou decisões individuais</a:t>
            </a:r>
          </a:p>
          <a:p>
            <a:r>
              <a:rPr lang="pt-BR" sz="3200" dirty="0" smtClean="0"/>
              <a:t>Escolhas são consequência da escassez de bens e serviços </a:t>
            </a:r>
            <a:r>
              <a:rPr lang="pt-BR" sz="3200" dirty="0" smtClean="0">
                <a:sym typeface="Wingdings" panose="05000000000000000000" pitchFamily="2" charset="2"/>
              </a:rPr>
              <a:t> é um </a:t>
            </a:r>
            <a:r>
              <a:rPr lang="pt-BR" sz="3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2º postulado da teoria da escolha</a:t>
            </a:r>
            <a:r>
              <a:rPr lang="pt-BR" sz="3200" dirty="0" smtClean="0">
                <a:sym typeface="Wingdings" panose="05000000000000000000" pitchFamily="2" charset="2"/>
              </a:rPr>
              <a:t>. </a:t>
            </a:r>
            <a:endParaRPr lang="pt-BR" sz="3200" dirty="0" smtClean="0">
              <a:sym typeface="Wingdings" panose="05000000000000000000" pitchFamily="2" charset="2"/>
            </a:endParaRPr>
          </a:p>
          <a:p>
            <a:r>
              <a:rPr lang="pt-BR" sz="3200" dirty="0" smtClean="0">
                <a:sym typeface="Wingdings" panose="05000000000000000000" pitchFamily="2" charset="2"/>
              </a:rPr>
              <a:t>Embora </a:t>
            </a:r>
            <a:r>
              <a:rPr lang="pt-BR" sz="3200" dirty="0" smtClean="0">
                <a:sym typeface="Wingdings" panose="05000000000000000000" pitchFamily="2" charset="2"/>
              </a:rPr>
              <a:t>seja uma “</a:t>
            </a:r>
            <a:r>
              <a:rPr lang="pt-BR" sz="3200" dirty="0" err="1" smtClean="0">
                <a:sym typeface="Wingdings" panose="05000000000000000000" pitchFamily="2" charset="2"/>
              </a:rPr>
              <a:t>idéia</a:t>
            </a:r>
            <a:r>
              <a:rPr lang="pt-BR" sz="3200" dirty="0" smtClean="0">
                <a:sym typeface="Wingdings" panose="05000000000000000000" pitchFamily="2" charset="2"/>
              </a:rPr>
              <a:t>” das pessoas e não uma observação, sem </a:t>
            </a:r>
            <a:r>
              <a:rPr lang="pt-BR" sz="3200" dirty="0" smtClean="0">
                <a:sym typeface="Wingdings" panose="05000000000000000000" pitchFamily="2" charset="2"/>
              </a:rPr>
              <a:t>tal </a:t>
            </a:r>
            <a:r>
              <a:rPr lang="pt-BR" sz="3200" dirty="0" smtClean="0">
                <a:sym typeface="Wingdings" panose="05000000000000000000" pitchFamily="2" charset="2"/>
              </a:rPr>
              <a:t>pressuposição, todos poderiam ter quaisquer quantidades desejadas </a:t>
            </a:r>
            <a:r>
              <a:rPr lang="pt-BR" sz="3200" dirty="0" smtClean="0">
                <a:sym typeface="Wingdings" panose="05000000000000000000" pitchFamily="2" charset="2"/>
              </a:rPr>
              <a:t>sem qualquer sacrifício</a:t>
            </a:r>
            <a:endParaRPr lang="pt-BR" sz="3200" dirty="0" smtClean="0">
              <a:sym typeface="Wingdings" panose="05000000000000000000" pitchFamily="2" charset="2"/>
            </a:endParaRPr>
          </a:p>
          <a:p>
            <a:r>
              <a:rPr lang="pt-BR" sz="3200" dirty="0" smtClean="0">
                <a:sym typeface="Wingdings" panose="05000000000000000000" pitchFamily="2" charset="2"/>
              </a:rPr>
              <a:t> </a:t>
            </a:r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Escassez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 escassez depende dos postulados </a:t>
            </a:r>
            <a:r>
              <a:rPr lang="pt-BR" sz="2800" dirty="0" smtClean="0"/>
              <a:t>definidos a respeito das </a:t>
            </a:r>
            <a:r>
              <a:rPr lang="pt-BR" sz="2800" dirty="0" smtClean="0"/>
              <a:t>preferências individuais: </a:t>
            </a:r>
            <a:r>
              <a:rPr lang="pt-BR" sz="2800" b="1" i="1" dirty="0" smtClean="0">
                <a:solidFill>
                  <a:srgbClr val="C00000"/>
                </a:solidFill>
              </a:rPr>
              <a:t>se não se assumisse que mais é preferível a menos sempre, então, apesar da oferta limitada, os bens e serviços não teriam que ser escassos</a:t>
            </a:r>
          </a:p>
          <a:p>
            <a:r>
              <a:rPr lang="pt-BR" sz="2800" dirty="0" smtClean="0"/>
              <a:t>Problema básico da economia </a:t>
            </a:r>
            <a:r>
              <a:rPr lang="pt-BR" sz="2800" dirty="0" smtClean="0">
                <a:sym typeface="Wingdings" panose="05000000000000000000" pitchFamily="2" charset="2"/>
              </a:rPr>
              <a:t> tem muitos aspectos:</a:t>
            </a:r>
          </a:p>
          <a:p>
            <a:pPr lvl="1"/>
            <a:r>
              <a:rPr lang="pt-BR" sz="2600" dirty="0" smtClean="0">
                <a:sym typeface="Wingdings" panose="05000000000000000000" pitchFamily="2" charset="2"/>
              </a:rPr>
              <a:t>Como se formam os gostos dos consumidores? Estes gostos são dependentes (endógenos) ao processo de alocação ou são independentes (exógenos)</a:t>
            </a:r>
          </a:p>
          <a:p>
            <a:pPr lvl="1"/>
            <a:r>
              <a:rPr lang="pt-BR" sz="2600" dirty="0" smtClean="0">
                <a:sym typeface="Wingdings" panose="05000000000000000000" pitchFamily="2" charset="2"/>
              </a:rPr>
              <a:t>Como se dão as decisões </a:t>
            </a:r>
            <a:r>
              <a:rPr lang="pt-BR" sz="2600" dirty="0" smtClean="0">
                <a:sym typeface="Wingdings" panose="05000000000000000000" pitchFamily="2" charset="2"/>
              </a:rPr>
              <a:t>se </a:t>
            </a:r>
            <a:r>
              <a:rPr lang="pt-BR" sz="2600" dirty="0" smtClean="0">
                <a:sym typeface="Wingdings" panose="05000000000000000000" pitchFamily="2" charset="2"/>
              </a:rPr>
              <a:t>os bens serão alocados via mercado ou via processo político?</a:t>
            </a:r>
          </a:p>
          <a:p>
            <a:pPr lvl="1"/>
            <a:r>
              <a:rPr lang="pt-BR" sz="2600" dirty="0" smtClean="0">
                <a:sym typeface="Wingdings" panose="05000000000000000000" pitchFamily="2" charset="2"/>
              </a:rPr>
              <a:t>Que regras (direitos de propriedades) serão definidos para limitar as escolhas pessoais?</a:t>
            </a:r>
          </a:p>
          <a:p>
            <a:pPr lvl="1"/>
            <a:endParaRPr lang="pt-BR" sz="2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Quais os 2 elementos básicos determinantes da escolha? </a:t>
            </a:r>
            <a:endParaRPr lang="pt-BR" sz="4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Determinantes da escolha sob o paradigma marginalista (neoclássico)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400" b="1" u="sng" dirty="0" smtClean="0"/>
              <a:t>Gostos ou preferências: </a:t>
            </a:r>
            <a:r>
              <a:rPr lang="pt-BR" sz="2400" dirty="0" smtClean="0"/>
              <a:t> variáveis não mensuráveis que influenciam o comportamento de escolha; trocas hipotéticas que seriam desejáveis por um indivíduo a distintos termos de troca </a:t>
            </a:r>
            <a:r>
              <a:rPr lang="pt-BR" sz="2400" dirty="0" smtClean="0">
                <a:sym typeface="Wingdings" panose="05000000000000000000" pitchFamily="2" charset="2"/>
              </a:rPr>
              <a:t> avaliação subjetiva da </a:t>
            </a:r>
            <a:r>
              <a:rPr lang="pt-BR" sz="2400" dirty="0" smtClean="0">
                <a:sym typeface="Wingdings" panose="05000000000000000000" pitchFamily="2" charset="2"/>
              </a:rPr>
              <a:t>“</a:t>
            </a:r>
            <a:r>
              <a:rPr lang="pt-BR" sz="2400" dirty="0" err="1" smtClean="0">
                <a:sym typeface="Wingdings" panose="05000000000000000000" pitchFamily="2" charset="2"/>
              </a:rPr>
              <a:t>desejabilidade</a:t>
            </a:r>
            <a:r>
              <a:rPr lang="pt-BR" sz="2400" dirty="0" smtClean="0">
                <a:sym typeface="Wingdings" panose="05000000000000000000" pitchFamily="2" charset="2"/>
              </a:rPr>
              <a:t>” </a:t>
            </a:r>
            <a:r>
              <a:rPr lang="pt-BR" sz="2400" dirty="0" smtClean="0">
                <a:sym typeface="Wingdings" panose="05000000000000000000" pitchFamily="2" charset="2"/>
              </a:rPr>
              <a:t>relativa dos bens; geralmente não observáveis  Portanto,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estabelecemos pressuposições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 postulados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*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400" b="1" u="sng" dirty="0" smtClean="0"/>
              <a:t>Oportunidades, ou restrições</a:t>
            </a:r>
            <a:r>
              <a:rPr lang="pt-BR" sz="2400" dirty="0" smtClean="0"/>
              <a:t>: preços, renda, sistema legal e de direitos de propriedade; tecnologia, lei dos rendimentos decrescentes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 </a:t>
            </a:r>
            <a:r>
              <a:rPr lang="pt-BR" sz="2000" dirty="0" smtClean="0"/>
              <a:t>determina as possibilidades de produção de uma sociedade (seu limite de consumo) </a:t>
            </a:r>
          </a:p>
          <a:p>
            <a:r>
              <a:rPr lang="pt-BR" sz="2400" dirty="0" smtClean="0"/>
              <a:t>Os fenômenos classificados conforme estes dois elementos interagem </a:t>
            </a:r>
            <a:r>
              <a:rPr lang="pt-BR" sz="2400" dirty="0" smtClean="0">
                <a:sym typeface="Wingdings" panose="05000000000000000000" pitchFamily="2" charset="2"/>
              </a:rPr>
              <a:t> escolha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Determinantes da escolha sob o paradigma marginalista (neoclássico)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400" b="1" u="sng" dirty="0" smtClean="0"/>
              <a:t>Gostos ou preferências: </a:t>
            </a:r>
            <a:r>
              <a:rPr lang="pt-BR" sz="2400" dirty="0" smtClean="0"/>
              <a:t> variáveis não mensuráveis que influenciam o comportamento de escolha; trocas hipotéticas que seriam desejáveis por um indivíduo a distintos termos de troca </a:t>
            </a:r>
            <a:r>
              <a:rPr lang="pt-BR" sz="2400" dirty="0" smtClean="0">
                <a:sym typeface="Wingdings" panose="05000000000000000000" pitchFamily="2" charset="2"/>
              </a:rPr>
              <a:t> avaliação subjetiva da </a:t>
            </a:r>
            <a:r>
              <a:rPr lang="pt-BR" sz="2400" dirty="0" err="1" smtClean="0">
                <a:sym typeface="Wingdings" panose="05000000000000000000" pitchFamily="2" charset="2"/>
              </a:rPr>
              <a:t>desejabilidade</a:t>
            </a:r>
            <a:r>
              <a:rPr lang="pt-BR" sz="2400" dirty="0" smtClean="0">
                <a:sym typeface="Wingdings" panose="05000000000000000000" pitchFamily="2" charset="2"/>
              </a:rPr>
              <a:t> relativa dos bens; geralmente não observáveis (portanto, fazemos pressuposições ou postulados*)</a:t>
            </a:r>
            <a:endParaRPr lang="pt-B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t-BR" sz="2400" b="1" u="sng" dirty="0" smtClean="0"/>
              <a:t>Oportunidades, ou restrições</a:t>
            </a:r>
            <a:r>
              <a:rPr lang="pt-BR" sz="2400" dirty="0" smtClean="0"/>
              <a:t>: preços, renda, sistema legal e de direitos de propriedade; tecnologia, lei dos rendimentos decrescentes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 </a:t>
            </a:r>
            <a:r>
              <a:rPr lang="pt-BR" sz="2000" dirty="0" smtClean="0"/>
              <a:t>determina as possibilidades de produção de uma sociedade (seu limite de consumo) </a:t>
            </a:r>
          </a:p>
          <a:p>
            <a:r>
              <a:rPr lang="pt-BR" sz="2400" dirty="0" smtClean="0"/>
              <a:t>Os fenômenos classificados conforme estes dois elementos interagem </a:t>
            </a:r>
            <a:r>
              <a:rPr lang="pt-BR" sz="2400" dirty="0" smtClean="0">
                <a:sym typeface="Wingdings" panose="05000000000000000000" pitchFamily="2" charset="2"/>
              </a:rPr>
              <a:t> escolha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Elipse 4"/>
          <p:cNvSpPr/>
          <p:nvPr/>
        </p:nvSpPr>
        <p:spPr>
          <a:xfrm>
            <a:off x="3483429" y="2554513"/>
            <a:ext cx="4557486" cy="1872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* Observação dos hábitos de consumo/aquisição não são observações de  preferências.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33001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655" y="22811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Mudanças nas oportunidades/restrições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1655" y="1827349"/>
            <a:ext cx="10058400" cy="3931920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Oportunidades apresentadas ao indivíduo mudam (observável) </a:t>
            </a:r>
            <a:r>
              <a:rPr lang="pt-BR" sz="2400" dirty="0" smtClean="0">
                <a:sym typeface="Wingdings" panose="05000000000000000000" pitchFamily="2" charset="2"/>
              </a:rPr>
              <a:t>  </a:t>
            </a:r>
            <a:r>
              <a:rPr lang="pt-BR" sz="2400" dirty="0" smtClean="0"/>
              <a:t>Causando mudança nas decisões do indivíduo e esta </a:t>
            </a:r>
            <a:r>
              <a:rPr lang="pt-BR" sz="2400" dirty="0" smtClean="0"/>
              <a:t> </a:t>
            </a:r>
            <a:r>
              <a:rPr lang="pt-BR" sz="2400" dirty="0" smtClean="0"/>
              <a:t>pode ser atribuída à </a:t>
            </a:r>
            <a:r>
              <a:rPr lang="pt-BR" sz="2400" dirty="0" smtClean="0"/>
              <a:t>alteração</a:t>
            </a:r>
            <a:r>
              <a:rPr lang="pt-BR" sz="2400" dirty="0" smtClean="0"/>
              <a:t> </a:t>
            </a:r>
            <a:r>
              <a:rPr lang="pt-BR" sz="2400" dirty="0" smtClean="0"/>
              <a:t>das oportunidades </a:t>
            </a:r>
            <a:r>
              <a:rPr lang="pt-BR" sz="2400" dirty="0" smtClean="0">
                <a:sym typeface="Wingdings" panose="05000000000000000000" pitchFamily="2" charset="2"/>
              </a:rPr>
              <a:t> </a:t>
            </a:r>
            <a:r>
              <a:rPr lang="pt-BR" sz="24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mesmo que não seja previsível qual a cesta inicial de consumo de um consumidor, é possível prever as mudanças quando as restrições/oportunidades se alteram.</a:t>
            </a:r>
          </a:p>
          <a:p>
            <a:r>
              <a:rPr lang="pt-BR" sz="2400" dirty="0"/>
              <a:t>Metodologicamente, a economia é a disciplina que busca explicações refutáveis sobre eventos humanos com base nas mudanças em restrições observáveis, utilizando postulados universais sobre o comportamento e tecnologia e a pressuposição simplificadora de que </a:t>
            </a:r>
            <a:r>
              <a:rPr lang="pt-BR" sz="2400" dirty="0" smtClean="0"/>
              <a:t>variáveis </a:t>
            </a:r>
            <a:r>
              <a:rPr lang="pt-BR" sz="2400" dirty="0"/>
              <a:t>não mensuráveis (preferências) permanecem </a:t>
            </a:r>
            <a:r>
              <a:rPr lang="pt-BR" sz="2400" dirty="0" smtClean="0"/>
              <a:t>constantes                      		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paradigma (neoclássico) da economia reconhece que é possível obter respostas por meio de quantidades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marginais,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seja,  como se alteram as quantidades totais sem especificar as preferências individuais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endParaRPr lang="pt-BR" sz="2400" dirty="0">
              <a:sym typeface="Wingdings" panose="05000000000000000000" pitchFamily="2" charset="2"/>
            </a:endParaRP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Seta para a Direita 5"/>
          <p:cNvSpPr/>
          <p:nvPr/>
        </p:nvSpPr>
        <p:spPr>
          <a:xfrm>
            <a:off x="1349828" y="4688113"/>
            <a:ext cx="943429" cy="2757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0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Laranja Amare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1547</TotalTime>
  <Words>1692</Words>
  <Application>Microsoft Office PowerPoint</Application>
  <PresentationFormat>Widescreen</PresentationFormat>
  <Paragraphs>171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Calibri</vt:lpstr>
      <vt:lpstr>Cambria Math</vt:lpstr>
      <vt:lpstr>Garamond</vt:lpstr>
      <vt:lpstr>Wingdings</vt:lpstr>
      <vt:lpstr>Savon</vt:lpstr>
      <vt:lpstr>introdução</vt:lpstr>
      <vt:lpstr>REFERÊNCIAS BIBLIOGRÁFICAS</vt:lpstr>
      <vt:lpstr>Quais as principais mensagens do capítulo 1?</vt:lpstr>
      <vt:lpstr>Teoria da escolha</vt:lpstr>
      <vt:lpstr>Escassez</vt:lpstr>
      <vt:lpstr>Quais os 2 elementos básicos determinantes da escolha? </vt:lpstr>
      <vt:lpstr>Determinantes da escolha sob o paradigma marginalista (neoclássico)</vt:lpstr>
      <vt:lpstr>Determinantes da escolha sob o paradigma marginalista (neoclássico)</vt:lpstr>
      <vt:lpstr>Mudanças nas oportunidades/restrições</vt:lpstr>
      <vt:lpstr>O que podemos dizer sobre teorias, asserções e pressuposições?</vt:lpstr>
      <vt:lpstr>TEORIAS</vt:lpstr>
      <vt:lpstr>Conjunto de asserções/postulados</vt:lpstr>
      <vt:lpstr>Pressuposições ou condições de teste</vt:lpstr>
      <vt:lpstr>3 – Eventos previstos pela teoria</vt:lpstr>
      <vt:lpstr>Proposições refutáveis</vt:lpstr>
      <vt:lpstr>Teorias x modelos</vt:lpstr>
      <vt:lpstr>Teorias x modelos</vt:lpstr>
      <vt:lpstr>Duas classes de variáveis no teste de teorias:</vt:lpstr>
      <vt:lpstr>Apresentação do PowerPoint</vt:lpstr>
      <vt:lpstr>Estática comparativa</vt:lpstr>
      <vt:lpstr>Outras questões?</vt:lpstr>
      <vt:lpstr>Reflexões</vt:lpstr>
      <vt:lpstr>Questões sobre a próxima aula</vt:lpstr>
      <vt:lpstr>REFERÊNCIAS</vt:lpstr>
      <vt:lpstr>Para próxima aula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Silvia Helena Galvão de Miranda</dc:creator>
  <cp:lastModifiedBy>Silvia Helena Galvão de Miranda</cp:lastModifiedBy>
  <cp:revision>38</cp:revision>
  <dcterms:created xsi:type="dcterms:W3CDTF">2020-08-25T16:01:11Z</dcterms:created>
  <dcterms:modified xsi:type="dcterms:W3CDTF">2020-09-01T13:31:32Z</dcterms:modified>
</cp:coreProperties>
</file>