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3" r:id="rId7"/>
    <p:sldId id="265" r:id="rId8"/>
    <p:sldId id="266" r:id="rId9"/>
    <p:sldId id="267" r:id="rId10"/>
    <p:sldId id="269" r:id="rId11"/>
    <p:sldId id="270" r:id="rId12"/>
    <p:sldId id="271" r:id="rId13"/>
    <p:sldId id="273" r:id="rId14"/>
    <p:sldId id="274" r:id="rId15"/>
    <p:sldId id="275" r:id="rId16"/>
    <p:sldId id="278" r:id="rId17"/>
  </p:sldIdLst>
  <p:sldSz cx="12192000" cy="6858000"/>
  <p:notesSz cx="12192000" cy="6858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FLibonati" initials="F"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629" y="77"/>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8-02-20T11:05:32.825" idx="1">
    <p:pos x="5450" y="3630"/>
    <p:text>Professor, coloquei toda a questão do dano material em um slide. Também alterei a jurisprudência - a anteior não falava sobre lucros cessantes e coloquei uma recente do TJSP.</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2/23/2018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0" i="0">
                <a:solidFill>
                  <a:schemeClr val="bg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2/23/2018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bg1"/>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2/23/2018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2/23/2018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2192000" cy="6857997"/>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609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8" name="bk object 18"/>
          <p:cNvSpPr/>
          <p:nvPr/>
        </p:nvSpPr>
        <p:spPr>
          <a:xfrm>
            <a:off x="1828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9" name="bk object 19"/>
          <p:cNvSpPr/>
          <p:nvPr/>
        </p:nvSpPr>
        <p:spPr>
          <a:xfrm>
            <a:off x="3048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20" name="bk object 20"/>
          <p:cNvSpPr/>
          <p:nvPr/>
        </p:nvSpPr>
        <p:spPr>
          <a:xfrm>
            <a:off x="4267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21" name="bk object 21"/>
          <p:cNvSpPr/>
          <p:nvPr/>
        </p:nvSpPr>
        <p:spPr>
          <a:xfrm>
            <a:off x="5486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22" name="bk object 22"/>
          <p:cNvSpPr/>
          <p:nvPr/>
        </p:nvSpPr>
        <p:spPr>
          <a:xfrm>
            <a:off x="6705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23" name="bk object 23"/>
          <p:cNvSpPr/>
          <p:nvPr/>
        </p:nvSpPr>
        <p:spPr>
          <a:xfrm>
            <a:off x="7924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24" name="bk object 24"/>
          <p:cNvSpPr/>
          <p:nvPr/>
        </p:nvSpPr>
        <p:spPr>
          <a:xfrm>
            <a:off x="9144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25" name="bk object 25"/>
          <p:cNvSpPr/>
          <p:nvPr/>
        </p:nvSpPr>
        <p:spPr>
          <a:xfrm>
            <a:off x="10363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26" name="bk object 26"/>
          <p:cNvSpPr/>
          <p:nvPr/>
        </p:nvSpPr>
        <p:spPr>
          <a:xfrm>
            <a:off x="11582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27" name="bk object 27"/>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8" name="bk object 28"/>
          <p:cNvSpPr/>
          <p:nvPr/>
        </p:nvSpPr>
        <p:spPr>
          <a:xfrm>
            <a:off x="3175" y="16113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9" name="bk object 29"/>
          <p:cNvSpPr/>
          <p:nvPr/>
        </p:nvSpPr>
        <p:spPr>
          <a:xfrm>
            <a:off x="3175" y="28352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30" name="bk object 30"/>
          <p:cNvSpPr/>
          <p:nvPr/>
        </p:nvSpPr>
        <p:spPr>
          <a:xfrm>
            <a:off x="3175" y="4060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31" name="bk object 31"/>
          <p:cNvSpPr/>
          <p:nvPr/>
        </p:nvSpPr>
        <p:spPr>
          <a:xfrm>
            <a:off x="3175" y="5284851"/>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32" name="bk object 32"/>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33" name="bk object 33"/>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4" name="bk object 34"/>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35" name="bk object 35"/>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6" name="bk object 36"/>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7" name="bk object 37"/>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38" name="bk object 38"/>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39" name="bk object 39"/>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40" name="bk object 40"/>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41" name="bk object 41"/>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42" name="bk object 42"/>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43" name="bk object 43"/>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44" name="bk object 44"/>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45" name="bk object 45"/>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46" name="bk object 46"/>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47" name="bk object 47"/>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48" name="bk object 48"/>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49" name="bk object 49"/>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50" name="bk object 50"/>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51" name="bk object 51"/>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52" name="bk object 52"/>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53" name="bk object 53"/>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54" name="bk object 54"/>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55" name="bk object 55"/>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56" name="bk object 56"/>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57" name="bk object 57"/>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58" name="bk object 58"/>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59" name="bk object 59"/>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60" name="bk object 60"/>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61" name="bk object 61"/>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62" name="bk object 62"/>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63" name="bk object 63"/>
          <p:cNvSpPr/>
          <p:nvPr/>
        </p:nvSpPr>
        <p:spPr>
          <a:xfrm>
            <a:off x="609600" y="6172200"/>
            <a:ext cx="10972800" cy="0"/>
          </a:xfrm>
          <a:custGeom>
            <a:avLst/>
            <a:gdLst/>
            <a:ahLst/>
            <a:cxnLst/>
            <a:rect l="l" t="t" r="r" b="b"/>
            <a:pathLst>
              <a:path w="10972800">
                <a:moveTo>
                  <a:pt x="0" y="0"/>
                </a:moveTo>
                <a:lnTo>
                  <a:pt x="10972800" y="0"/>
                </a:lnTo>
              </a:path>
            </a:pathLst>
          </a:custGeom>
          <a:ln w="12700">
            <a:solidFill>
              <a:srgbClr val="D15A3D"/>
            </a:solidFill>
          </a:ln>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2/23/2018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2192000" cy="6857997"/>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1888743" y="19303"/>
            <a:ext cx="8414512" cy="635000"/>
          </a:xfrm>
          <a:prstGeom prst="rect">
            <a:avLst/>
          </a:prstGeom>
        </p:spPr>
        <p:txBody>
          <a:bodyPr wrap="square" lIns="0" tIns="0" rIns="0" bIns="0">
            <a:spAutoFit/>
          </a:bodyPr>
          <a:lstStyle>
            <a:lvl1pPr>
              <a:defRPr sz="4000" b="0" i="0">
                <a:solidFill>
                  <a:schemeClr val="bg1"/>
                </a:solidFill>
                <a:latin typeface="Arial"/>
                <a:cs typeface="Arial"/>
              </a:defRPr>
            </a:lvl1pPr>
          </a:lstStyle>
          <a:p>
            <a:endParaRPr/>
          </a:p>
        </p:txBody>
      </p:sp>
      <p:sp>
        <p:nvSpPr>
          <p:cNvPr id="3" name="Holder 3"/>
          <p:cNvSpPr>
            <a:spLocks noGrp="1"/>
          </p:cNvSpPr>
          <p:nvPr>
            <p:ph type="body" idx="1"/>
          </p:nvPr>
        </p:nvSpPr>
        <p:spPr>
          <a:xfrm>
            <a:off x="338734" y="1357122"/>
            <a:ext cx="11518265" cy="3981450"/>
          </a:xfrm>
          <a:prstGeom prst="rect">
            <a:avLst/>
          </a:prstGeom>
        </p:spPr>
        <p:txBody>
          <a:bodyPr wrap="square" lIns="0" tIns="0" rIns="0" bIns="0">
            <a:spAutoFit/>
          </a:bodyPr>
          <a:lstStyle>
            <a:lvl1pPr>
              <a:defRPr sz="1800" b="0" i="0">
                <a:solidFill>
                  <a:schemeClr val="bg1"/>
                </a:solidFill>
                <a:latin typeface="Arial"/>
                <a:cs typeface="Aria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2/23/2018</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www.planalto.gov.br/ccivil_03/constituicao/constitui%C3%A7%C3%A3o.htm" TargetMode="External"/><Relationship Id="rId13" Type="http://schemas.openxmlformats.org/officeDocument/2006/relationships/hyperlink" Target="http://www.planalto.gov.br/ccivil_03/leis/L9784.htm" TargetMode="External"/><Relationship Id="rId3" Type="http://schemas.openxmlformats.org/officeDocument/2006/relationships/hyperlink" Target="http://www.ambito-juridico.com.br/site/?n_link=revista_artigos_leitura&amp;amp;artigo_id=11307" TargetMode="External"/><Relationship Id="rId7" Type="http://schemas.openxmlformats.org/officeDocument/2006/relationships/hyperlink" Target="http://www.legislabahia.ba.gov.br/verdoc.php?ancora=LO_12&amp;amp;arquivo=LO201112209.xml&amp;amp;LO_12" TargetMode="External"/><Relationship Id="rId12" Type="http://schemas.openxmlformats.org/officeDocument/2006/relationships/hyperlink" Target="http://www.planalto.gov.br/ccivil_03/_ato2015-2018/2015/lei/l13105.htm" TargetMode="External"/><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hyperlink" Target="http://legislacao.planalto.gov.br/legisla/legislacao.nsf/Viw_Identificacao/lei%2013.105-2015?OpenDocument" TargetMode="External"/><Relationship Id="rId5" Type="http://schemas.openxmlformats.org/officeDocument/2006/relationships/hyperlink" Target="http://www.stj.jus.br/internet_docs/jurisprudencia/jurisprudenciaemteses/Jurisprud%EAncia%20em%20teses%2061%20-%20Responsabilidade%20Civil%20do%20Estado.pdf" TargetMode="External"/><Relationship Id="rId10" Type="http://schemas.openxmlformats.org/officeDocument/2006/relationships/hyperlink" Target="http://www.planalto.gov.br/ccivil_03/leis/2002/L10406.htm" TargetMode="External"/><Relationship Id="rId4" Type="http://schemas.openxmlformats.org/officeDocument/2006/relationships/hyperlink" Target="http://www.ambito-juridico.com.br/site/?n_link=revista_artigos_leitura&amp;amp;artigo_id=12619" TargetMode="External"/><Relationship Id="rId9" Type="http://schemas.openxmlformats.org/officeDocument/2006/relationships/hyperlink" Target="http://legislacao.planalto.gov.br/legisla/legislacao.nsf/Viw_Identificacao/lei%2010.406-2002?OpenDocument" TargetMode="External"/><Relationship Id="rId14" Type="http://schemas.openxmlformats.org/officeDocument/2006/relationships/hyperlink" Target="http://www.pge.sp.gov.br/centrodeestudos/bibliotecavirtual/dh/volume%20i/resplei10177.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609600" y="0"/>
            <a:ext cx="0" cy="3526154"/>
          </a:xfrm>
          <a:custGeom>
            <a:avLst/>
            <a:gdLst/>
            <a:ahLst/>
            <a:cxnLst/>
            <a:rect l="l" t="t" r="r" b="b"/>
            <a:pathLst>
              <a:path h="3526154">
                <a:moveTo>
                  <a:pt x="0" y="0"/>
                </a:moveTo>
                <a:lnTo>
                  <a:pt x="0" y="3525901"/>
                </a:lnTo>
              </a:path>
            </a:pathLst>
          </a:custGeom>
          <a:ln w="6350">
            <a:solidFill>
              <a:srgbClr val="D9D9D9"/>
            </a:solidFill>
          </a:ln>
        </p:spPr>
        <p:txBody>
          <a:bodyPr wrap="square" lIns="0" tIns="0" rIns="0" bIns="0" rtlCol="0"/>
          <a:lstStyle/>
          <a:p>
            <a:endParaRPr/>
          </a:p>
        </p:txBody>
      </p:sp>
      <p:sp>
        <p:nvSpPr>
          <p:cNvPr id="4" name="object 4"/>
          <p:cNvSpPr/>
          <p:nvPr/>
        </p:nvSpPr>
        <p:spPr>
          <a:xfrm>
            <a:off x="609600" y="5518150"/>
            <a:ext cx="0" cy="1339850"/>
          </a:xfrm>
          <a:custGeom>
            <a:avLst/>
            <a:gdLst/>
            <a:ahLst/>
            <a:cxnLst/>
            <a:rect l="l" t="t" r="r" b="b"/>
            <a:pathLst>
              <a:path h="1339850">
                <a:moveTo>
                  <a:pt x="0" y="0"/>
                </a:moveTo>
                <a:lnTo>
                  <a:pt x="0" y="1339849"/>
                </a:lnTo>
              </a:path>
            </a:pathLst>
          </a:custGeom>
          <a:ln w="6350">
            <a:solidFill>
              <a:srgbClr val="D9D9D9"/>
            </a:solidFill>
          </a:ln>
        </p:spPr>
        <p:txBody>
          <a:bodyPr wrap="square" lIns="0" tIns="0" rIns="0" bIns="0" rtlCol="0"/>
          <a:lstStyle/>
          <a:p>
            <a:endParaRPr/>
          </a:p>
        </p:txBody>
      </p:sp>
      <p:sp>
        <p:nvSpPr>
          <p:cNvPr id="5" name="object 5"/>
          <p:cNvSpPr/>
          <p:nvPr/>
        </p:nvSpPr>
        <p:spPr>
          <a:xfrm>
            <a:off x="1828800" y="0"/>
            <a:ext cx="0" cy="3526154"/>
          </a:xfrm>
          <a:custGeom>
            <a:avLst/>
            <a:gdLst/>
            <a:ahLst/>
            <a:cxnLst/>
            <a:rect l="l" t="t" r="r" b="b"/>
            <a:pathLst>
              <a:path h="3526154">
                <a:moveTo>
                  <a:pt x="0" y="0"/>
                </a:moveTo>
                <a:lnTo>
                  <a:pt x="0" y="3525901"/>
                </a:lnTo>
              </a:path>
            </a:pathLst>
          </a:custGeom>
          <a:ln w="6350">
            <a:solidFill>
              <a:srgbClr val="D9D9D9"/>
            </a:solidFill>
          </a:ln>
        </p:spPr>
        <p:txBody>
          <a:bodyPr wrap="square" lIns="0" tIns="0" rIns="0" bIns="0" rtlCol="0"/>
          <a:lstStyle/>
          <a:p>
            <a:endParaRPr/>
          </a:p>
        </p:txBody>
      </p:sp>
      <p:sp>
        <p:nvSpPr>
          <p:cNvPr id="6" name="object 6"/>
          <p:cNvSpPr/>
          <p:nvPr/>
        </p:nvSpPr>
        <p:spPr>
          <a:xfrm>
            <a:off x="1828800" y="5518150"/>
            <a:ext cx="0" cy="1339850"/>
          </a:xfrm>
          <a:custGeom>
            <a:avLst/>
            <a:gdLst/>
            <a:ahLst/>
            <a:cxnLst/>
            <a:rect l="l" t="t" r="r" b="b"/>
            <a:pathLst>
              <a:path h="1339850">
                <a:moveTo>
                  <a:pt x="0" y="0"/>
                </a:moveTo>
                <a:lnTo>
                  <a:pt x="0" y="1339849"/>
                </a:lnTo>
              </a:path>
            </a:pathLst>
          </a:custGeom>
          <a:ln w="6350">
            <a:solidFill>
              <a:srgbClr val="D9D9D9"/>
            </a:solidFill>
          </a:ln>
        </p:spPr>
        <p:txBody>
          <a:bodyPr wrap="square" lIns="0" tIns="0" rIns="0" bIns="0" rtlCol="0"/>
          <a:lstStyle/>
          <a:p>
            <a:endParaRPr/>
          </a:p>
        </p:txBody>
      </p:sp>
      <p:sp>
        <p:nvSpPr>
          <p:cNvPr id="7" name="object 7"/>
          <p:cNvSpPr/>
          <p:nvPr/>
        </p:nvSpPr>
        <p:spPr>
          <a:xfrm>
            <a:off x="3048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8" name="object 8"/>
          <p:cNvSpPr/>
          <p:nvPr/>
        </p:nvSpPr>
        <p:spPr>
          <a:xfrm>
            <a:off x="4267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9" name="object 9"/>
          <p:cNvSpPr/>
          <p:nvPr/>
        </p:nvSpPr>
        <p:spPr>
          <a:xfrm>
            <a:off x="5486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0" name="object 10"/>
          <p:cNvSpPr/>
          <p:nvPr/>
        </p:nvSpPr>
        <p:spPr>
          <a:xfrm>
            <a:off x="6705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1" name="object 11"/>
          <p:cNvSpPr/>
          <p:nvPr/>
        </p:nvSpPr>
        <p:spPr>
          <a:xfrm>
            <a:off x="7924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2" name="object 12"/>
          <p:cNvSpPr/>
          <p:nvPr/>
        </p:nvSpPr>
        <p:spPr>
          <a:xfrm>
            <a:off x="9144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3" name="object 13"/>
          <p:cNvSpPr/>
          <p:nvPr/>
        </p:nvSpPr>
        <p:spPr>
          <a:xfrm>
            <a:off x="10363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4" name="object 14"/>
          <p:cNvSpPr/>
          <p:nvPr/>
        </p:nvSpPr>
        <p:spPr>
          <a:xfrm>
            <a:off x="11582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5" name="object 15"/>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6" name="object 16"/>
          <p:cNvSpPr/>
          <p:nvPr/>
        </p:nvSpPr>
        <p:spPr>
          <a:xfrm>
            <a:off x="3175" y="16113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7" name="object 17"/>
          <p:cNvSpPr/>
          <p:nvPr/>
        </p:nvSpPr>
        <p:spPr>
          <a:xfrm>
            <a:off x="3175" y="28352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8" name="object 18"/>
          <p:cNvSpPr/>
          <p:nvPr/>
        </p:nvSpPr>
        <p:spPr>
          <a:xfrm>
            <a:off x="2108136" y="4060825"/>
            <a:ext cx="10084435" cy="0"/>
          </a:xfrm>
          <a:custGeom>
            <a:avLst/>
            <a:gdLst/>
            <a:ahLst/>
            <a:cxnLst/>
            <a:rect l="l" t="t" r="r" b="b"/>
            <a:pathLst>
              <a:path w="10084435">
                <a:moveTo>
                  <a:pt x="0" y="0"/>
                </a:moveTo>
                <a:lnTo>
                  <a:pt x="10083863" y="0"/>
                </a:lnTo>
              </a:path>
            </a:pathLst>
          </a:custGeom>
          <a:ln w="6350">
            <a:solidFill>
              <a:srgbClr val="D9D9D9"/>
            </a:solidFill>
          </a:ln>
        </p:spPr>
        <p:txBody>
          <a:bodyPr wrap="square" lIns="0" tIns="0" rIns="0" bIns="0" rtlCol="0"/>
          <a:lstStyle/>
          <a:p>
            <a:endParaRPr/>
          </a:p>
        </p:txBody>
      </p:sp>
      <p:sp>
        <p:nvSpPr>
          <p:cNvPr id="19" name="object 19"/>
          <p:cNvSpPr/>
          <p:nvPr/>
        </p:nvSpPr>
        <p:spPr>
          <a:xfrm>
            <a:off x="3175" y="4060825"/>
            <a:ext cx="132080" cy="0"/>
          </a:xfrm>
          <a:custGeom>
            <a:avLst/>
            <a:gdLst/>
            <a:ahLst/>
            <a:cxnLst/>
            <a:rect l="l" t="t" r="r" b="b"/>
            <a:pathLst>
              <a:path w="132080">
                <a:moveTo>
                  <a:pt x="0" y="0"/>
                </a:moveTo>
                <a:lnTo>
                  <a:pt x="131762" y="0"/>
                </a:lnTo>
              </a:path>
            </a:pathLst>
          </a:custGeom>
          <a:ln w="6350">
            <a:solidFill>
              <a:srgbClr val="D9D9D9"/>
            </a:solidFill>
          </a:ln>
        </p:spPr>
        <p:txBody>
          <a:bodyPr wrap="square" lIns="0" tIns="0" rIns="0" bIns="0" rtlCol="0"/>
          <a:lstStyle/>
          <a:p>
            <a:endParaRPr/>
          </a:p>
        </p:txBody>
      </p:sp>
      <p:sp>
        <p:nvSpPr>
          <p:cNvPr id="20" name="object 20"/>
          <p:cNvSpPr/>
          <p:nvPr/>
        </p:nvSpPr>
        <p:spPr>
          <a:xfrm>
            <a:off x="2108136" y="5284851"/>
            <a:ext cx="10084435" cy="0"/>
          </a:xfrm>
          <a:custGeom>
            <a:avLst/>
            <a:gdLst/>
            <a:ahLst/>
            <a:cxnLst/>
            <a:rect l="l" t="t" r="r" b="b"/>
            <a:pathLst>
              <a:path w="10084435">
                <a:moveTo>
                  <a:pt x="0" y="0"/>
                </a:moveTo>
                <a:lnTo>
                  <a:pt x="10083863" y="0"/>
                </a:lnTo>
              </a:path>
            </a:pathLst>
          </a:custGeom>
          <a:ln w="6350">
            <a:solidFill>
              <a:srgbClr val="D9D9D9"/>
            </a:solidFill>
          </a:ln>
        </p:spPr>
        <p:txBody>
          <a:bodyPr wrap="square" lIns="0" tIns="0" rIns="0" bIns="0" rtlCol="0"/>
          <a:lstStyle/>
          <a:p>
            <a:endParaRPr/>
          </a:p>
        </p:txBody>
      </p:sp>
      <p:sp>
        <p:nvSpPr>
          <p:cNvPr id="21" name="object 21"/>
          <p:cNvSpPr/>
          <p:nvPr/>
        </p:nvSpPr>
        <p:spPr>
          <a:xfrm>
            <a:off x="3175" y="5284851"/>
            <a:ext cx="132080" cy="0"/>
          </a:xfrm>
          <a:custGeom>
            <a:avLst/>
            <a:gdLst/>
            <a:ahLst/>
            <a:cxnLst/>
            <a:rect l="l" t="t" r="r" b="b"/>
            <a:pathLst>
              <a:path w="132080">
                <a:moveTo>
                  <a:pt x="0" y="0"/>
                </a:moveTo>
                <a:lnTo>
                  <a:pt x="131762" y="0"/>
                </a:lnTo>
              </a:path>
            </a:pathLst>
          </a:custGeom>
          <a:ln w="6350">
            <a:solidFill>
              <a:srgbClr val="D9D9D9"/>
            </a:solidFill>
          </a:ln>
        </p:spPr>
        <p:txBody>
          <a:bodyPr wrap="square" lIns="0" tIns="0" rIns="0" bIns="0" rtlCol="0"/>
          <a:lstStyle/>
          <a:p>
            <a:endParaRPr/>
          </a:p>
        </p:txBody>
      </p:sp>
      <p:sp>
        <p:nvSpPr>
          <p:cNvPr id="22" name="object 22"/>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3" name="object 23"/>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4" name="object 24"/>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5" name="object 25"/>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6" name="object 26"/>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7" name="object 27"/>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8" name="object 28"/>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29" name="object 29"/>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30" name="object 30"/>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31" name="object 31"/>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32" name="object 32"/>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33" name="object 33"/>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34" name="object 34"/>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35" name="object 35"/>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36" name="object 36"/>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37" name="object 37"/>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38" name="object 38"/>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9" name="object 39"/>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0" name="object 40"/>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41" name="object 41"/>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42" name="object 42"/>
          <p:cNvSpPr/>
          <p:nvPr/>
        </p:nvSpPr>
        <p:spPr>
          <a:xfrm>
            <a:off x="22542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3" name="object 43"/>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44" name="object 44"/>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45" name="object 45"/>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46" name="object 46"/>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47" name="object 47"/>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48" name="object 48"/>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49" name="object 49"/>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50" name="object 50"/>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51" name="object 51"/>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52" name="object 52"/>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53" name="object 53"/>
          <p:cNvSpPr/>
          <p:nvPr/>
        </p:nvSpPr>
        <p:spPr>
          <a:xfrm>
            <a:off x="2108136" y="5294376"/>
            <a:ext cx="8789035" cy="0"/>
          </a:xfrm>
          <a:custGeom>
            <a:avLst/>
            <a:gdLst/>
            <a:ahLst/>
            <a:cxnLst/>
            <a:rect l="l" t="t" r="r" b="b"/>
            <a:pathLst>
              <a:path w="8789035">
                <a:moveTo>
                  <a:pt x="0" y="0"/>
                </a:moveTo>
                <a:lnTo>
                  <a:pt x="8788463" y="0"/>
                </a:lnTo>
              </a:path>
            </a:pathLst>
          </a:custGeom>
          <a:ln w="12700">
            <a:solidFill>
              <a:srgbClr val="D15A3D"/>
            </a:solidFill>
          </a:ln>
        </p:spPr>
        <p:txBody>
          <a:bodyPr wrap="square" lIns="0" tIns="0" rIns="0" bIns="0" rtlCol="0"/>
          <a:lstStyle/>
          <a:p>
            <a:endParaRPr/>
          </a:p>
        </p:txBody>
      </p:sp>
      <p:sp>
        <p:nvSpPr>
          <p:cNvPr id="54" name="object 54"/>
          <p:cNvSpPr txBox="1">
            <a:spLocks noGrp="1"/>
          </p:cNvSpPr>
          <p:nvPr>
            <p:ph type="title"/>
          </p:nvPr>
        </p:nvSpPr>
        <p:spPr>
          <a:xfrm>
            <a:off x="1079398" y="457326"/>
            <a:ext cx="10629265" cy="711200"/>
          </a:xfrm>
          <a:prstGeom prst="rect">
            <a:avLst/>
          </a:prstGeom>
        </p:spPr>
        <p:txBody>
          <a:bodyPr vert="horz" wrap="square" lIns="0" tIns="12700" rIns="0" bIns="0" rtlCol="0">
            <a:spAutoFit/>
          </a:bodyPr>
          <a:lstStyle/>
          <a:p>
            <a:pPr marL="12700">
              <a:lnSpc>
                <a:spcPct val="100000"/>
              </a:lnSpc>
              <a:spcBef>
                <a:spcPts val="100"/>
              </a:spcBef>
            </a:pPr>
            <a:r>
              <a:rPr sz="4500" b="1" dirty="0">
                <a:solidFill>
                  <a:srgbClr val="2C2D2C"/>
                </a:solidFill>
                <a:latin typeface="Verdana"/>
                <a:cs typeface="Verdana"/>
              </a:rPr>
              <a:t>Tema: </a:t>
            </a:r>
            <a:r>
              <a:rPr sz="4300" spc="-5" dirty="0">
                <a:solidFill>
                  <a:srgbClr val="2C2D2C"/>
                </a:solidFill>
                <a:latin typeface="Verdana"/>
                <a:cs typeface="Verdana"/>
              </a:rPr>
              <a:t>Indenização na </a:t>
            </a:r>
            <a:r>
              <a:rPr sz="4300" spc="-10" dirty="0">
                <a:solidFill>
                  <a:srgbClr val="2C2D2C"/>
                </a:solidFill>
                <a:latin typeface="Verdana"/>
                <a:cs typeface="Verdana"/>
              </a:rPr>
              <a:t>RCE:</a:t>
            </a:r>
            <a:r>
              <a:rPr sz="4300" spc="50" dirty="0">
                <a:solidFill>
                  <a:srgbClr val="2C2D2C"/>
                </a:solidFill>
                <a:latin typeface="Verdana"/>
                <a:cs typeface="Verdana"/>
              </a:rPr>
              <a:t> </a:t>
            </a:r>
            <a:r>
              <a:rPr sz="4300" spc="-5" dirty="0">
                <a:solidFill>
                  <a:srgbClr val="2C2D2C"/>
                </a:solidFill>
                <a:latin typeface="Verdana"/>
                <a:cs typeface="Verdana"/>
              </a:rPr>
              <a:t>conteúdo</a:t>
            </a:r>
            <a:endParaRPr sz="4300">
              <a:latin typeface="Verdana"/>
              <a:cs typeface="Verdana"/>
            </a:endParaRPr>
          </a:p>
        </p:txBody>
      </p:sp>
      <p:sp>
        <p:nvSpPr>
          <p:cNvPr id="55" name="object 55"/>
          <p:cNvSpPr txBox="1"/>
          <p:nvPr/>
        </p:nvSpPr>
        <p:spPr>
          <a:xfrm>
            <a:off x="1371600" y="1101090"/>
            <a:ext cx="10088880" cy="2175510"/>
          </a:xfrm>
          <a:prstGeom prst="rect">
            <a:avLst/>
          </a:prstGeom>
        </p:spPr>
        <p:txBody>
          <a:bodyPr vert="horz" wrap="square" lIns="0" tIns="12065" rIns="0" bIns="0" rtlCol="0">
            <a:spAutoFit/>
          </a:bodyPr>
          <a:lstStyle/>
          <a:p>
            <a:pPr algn="ctr">
              <a:lnSpc>
                <a:spcPts val="4545"/>
              </a:lnSpc>
              <a:spcBef>
                <a:spcPts val="95"/>
              </a:spcBef>
              <a:tabLst>
                <a:tab pos="7727950" algn="l"/>
              </a:tabLst>
            </a:pPr>
            <a:r>
              <a:rPr sz="4300" spc="-5" dirty="0">
                <a:solidFill>
                  <a:srgbClr val="2C2D2C"/>
                </a:solidFill>
                <a:latin typeface="Verdana"/>
                <a:cs typeface="Verdana"/>
              </a:rPr>
              <a:t>e</a:t>
            </a:r>
            <a:r>
              <a:rPr sz="4300" spc="0" dirty="0">
                <a:solidFill>
                  <a:srgbClr val="2C2D2C"/>
                </a:solidFill>
                <a:latin typeface="Verdana"/>
                <a:cs typeface="Verdana"/>
              </a:rPr>
              <a:t> </a:t>
            </a:r>
            <a:r>
              <a:rPr sz="4300" spc="-10" dirty="0">
                <a:solidFill>
                  <a:srgbClr val="2C2D2C"/>
                </a:solidFill>
                <a:latin typeface="Verdana"/>
                <a:cs typeface="Verdana"/>
              </a:rPr>
              <a:t>extensão.Possibilidade</a:t>
            </a:r>
            <a:r>
              <a:rPr sz="4300" spc="25" dirty="0">
                <a:solidFill>
                  <a:srgbClr val="2C2D2C"/>
                </a:solidFill>
                <a:latin typeface="Verdana"/>
                <a:cs typeface="Verdana"/>
              </a:rPr>
              <a:t> </a:t>
            </a:r>
            <a:r>
              <a:rPr sz="4300" spc="-5" dirty="0">
                <a:solidFill>
                  <a:srgbClr val="2C2D2C"/>
                </a:solidFill>
                <a:latin typeface="Verdana"/>
                <a:cs typeface="Verdana"/>
              </a:rPr>
              <a:t>de	</a:t>
            </a:r>
            <a:r>
              <a:rPr sz="4300" spc="-10" dirty="0">
                <a:solidFill>
                  <a:srgbClr val="2C2D2C"/>
                </a:solidFill>
                <a:latin typeface="Verdana"/>
                <a:cs typeface="Verdana"/>
              </a:rPr>
              <a:t>postular</a:t>
            </a:r>
            <a:endParaRPr sz="4300" dirty="0">
              <a:latin typeface="Verdana"/>
              <a:cs typeface="Verdana"/>
            </a:endParaRPr>
          </a:p>
          <a:p>
            <a:pPr algn="ctr">
              <a:lnSpc>
                <a:spcPts val="3925"/>
              </a:lnSpc>
            </a:pPr>
            <a:r>
              <a:rPr sz="4300" spc="-5" dirty="0">
                <a:solidFill>
                  <a:srgbClr val="2C2D2C"/>
                </a:solidFill>
                <a:latin typeface="Verdana"/>
                <a:cs typeface="Verdana"/>
              </a:rPr>
              <a:t>na </a:t>
            </a:r>
            <a:r>
              <a:rPr sz="4300" spc="-15" dirty="0">
                <a:solidFill>
                  <a:srgbClr val="2C2D2C"/>
                </a:solidFill>
                <a:latin typeface="Verdana"/>
                <a:cs typeface="Verdana"/>
              </a:rPr>
              <a:t>esfera administrativa </a:t>
            </a:r>
            <a:r>
              <a:rPr sz="4300" spc="-5" dirty="0">
                <a:solidFill>
                  <a:srgbClr val="2C2D2C"/>
                </a:solidFill>
                <a:latin typeface="Verdana"/>
                <a:cs typeface="Verdana"/>
              </a:rPr>
              <a:t>ou</a:t>
            </a:r>
            <a:r>
              <a:rPr sz="4300" spc="40" dirty="0">
                <a:solidFill>
                  <a:srgbClr val="2C2D2C"/>
                </a:solidFill>
                <a:latin typeface="Verdana"/>
                <a:cs typeface="Verdana"/>
              </a:rPr>
              <a:t> </a:t>
            </a:r>
            <a:r>
              <a:rPr sz="4300" spc="-5" dirty="0">
                <a:solidFill>
                  <a:srgbClr val="2C2D2C"/>
                </a:solidFill>
                <a:latin typeface="Verdana"/>
                <a:cs typeface="Verdana"/>
              </a:rPr>
              <a:t>somente</a:t>
            </a:r>
            <a:endParaRPr sz="4300" dirty="0">
              <a:latin typeface="Verdana"/>
              <a:cs typeface="Verdana"/>
            </a:endParaRPr>
          </a:p>
          <a:p>
            <a:pPr algn="ctr">
              <a:lnSpc>
                <a:spcPts val="3925"/>
              </a:lnSpc>
            </a:pPr>
            <a:r>
              <a:rPr sz="4300" spc="-10" dirty="0">
                <a:solidFill>
                  <a:srgbClr val="2C2D2C"/>
                </a:solidFill>
                <a:latin typeface="Verdana"/>
                <a:cs typeface="Verdana"/>
              </a:rPr>
              <a:t>judicial? Os precatórios</a:t>
            </a:r>
            <a:r>
              <a:rPr sz="4300" spc="55" dirty="0">
                <a:solidFill>
                  <a:srgbClr val="2C2D2C"/>
                </a:solidFill>
                <a:latin typeface="Verdana"/>
                <a:cs typeface="Verdana"/>
              </a:rPr>
              <a:t> </a:t>
            </a:r>
            <a:r>
              <a:rPr sz="4300" spc="-5" dirty="0">
                <a:solidFill>
                  <a:srgbClr val="2C2D2C"/>
                </a:solidFill>
                <a:latin typeface="Verdana"/>
                <a:cs typeface="Verdana"/>
              </a:rPr>
              <a:t>requisitórios</a:t>
            </a:r>
            <a:endParaRPr sz="4300" dirty="0">
              <a:latin typeface="Verdana"/>
              <a:cs typeface="Verdana"/>
            </a:endParaRPr>
          </a:p>
          <a:p>
            <a:pPr algn="ctr">
              <a:lnSpc>
                <a:spcPts val="4540"/>
              </a:lnSpc>
            </a:pPr>
            <a:r>
              <a:rPr sz="4300" spc="-5" dirty="0">
                <a:solidFill>
                  <a:srgbClr val="2C2D2C"/>
                </a:solidFill>
                <a:latin typeface="Verdana"/>
                <a:cs typeface="Verdana"/>
              </a:rPr>
              <a:t>alimentares</a:t>
            </a:r>
            <a:endParaRPr sz="4300" dirty="0">
              <a:latin typeface="Verdana"/>
              <a:cs typeface="Verdana"/>
            </a:endParaRPr>
          </a:p>
        </p:txBody>
      </p:sp>
      <p:sp>
        <p:nvSpPr>
          <p:cNvPr id="56" name="object 56"/>
          <p:cNvSpPr txBox="1"/>
          <p:nvPr/>
        </p:nvSpPr>
        <p:spPr>
          <a:xfrm>
            <a:off x="4953000" y="5715000"/>
            <a:ext cx="6633209" cy="579120"/>
          </a:xfrm>
          <a:prstGeom prst="rect">
            <a:avLst/>
          </a:prstGeom>
        </p:spPr>
        <p:txBody>
          <a:bodyPr vert="horz" wrap="square" lIns="0" tIns="13335" rIns="0" bIns="0" rtlCol="0">
            <a:spAutoFit/>
          </a:bodyPr>
          <a:lstStyle/>
          <a:p>
            <a:pPr marL="12700">
              <a:lnSpc>
                <a:spcPts val="2295"/>
              </a:lnSpc>
              <a:spcBef>
                <a:spcPts val="105"/>
              </a:spcBef>
            </a:pPr>
            <a:r>
              <a:rPr sz="2000" dirty="0">
                <a:solidFill>
                  <a:srgbClr val="FF0000"/>
                </a:solidFill>
                <a:latin typeface="Arial"/>
                <a:cs typeface="Arial"/>
              </a:rPr>
              <a:t>Faculdade de Direito da Universidade de </a:t>
            </a:r>
            <a:r>
              <a:rPr sz="2000" spc="-5" dirty="0">
                <a:solidFill>
                  <a:srgbClr val="FF0000"/>
                </a:solidFill>
                <a:latin typeface="Arial"/>
                <a:cs typeface="Arial"/>
              </a:rPr>
              <a:t>São </a:t>
            </a:r>
            <a:r>
              <a:rPr sz="2000" dirty="0">
                <a:solidFill>
                  <a:srgbClr val="FF0000"/>
                </a:solidFill>
                <a:latin typeface="Arial"/>
                <a:cs typeface="Arial"/>
              </a:rPr>
              <a:t>Paulo</a:t>
            </a:r>
            <a:r>
              <a:rPr sz="2000" spc="-114" dirty="0">
                <a:solidFill>
                  <a:srgbClr val="FF0000"/>
                </a:solidFill>
                <a:latin typeface="Arial"/>
                <a:cs typeface="Arial"/>
              </a:rPr>
              <a:t> </a:t>
            </a:r>
            <a:r>
              <a:rPr sz="2000" dirty="0">
                <a:solidFill>
                  <a:srgbClr val="FF0000"/>
                </a:solidFill>
                <a:latin typeface="Arial"/>
                <a:cs typeface="Arial"/>
              </a:rPr>
              <a:t>(USP)</a:t>
            </a:r>
            <a:endParaRPr sz="2000" dirty="0">
              <a:latin typeface="Arial"/>
              <a:cs typeface="Arial"/>
            </a:endParaRPr>
          </a:p>
          <a:p>
            <a:pPr marL="12700">
              <a:lnSpc>
                <a:spcPts val="2055"/>
              </a:lnSpc>
            </a:pPr>
            <a:r>
              <a:rPr sz="1800" dirty="0">
                <a:solidFill>
                  <a:srgbClr val="FF0000"/>
                </a:solidFill>
                <a:latin typeface="Verdana"/>
                <a:cs typeface="Verdana"/>
              </a:rPr>
              <a:t>São </a:t>
            </a:r>
            <a:r>
              <a:rPr sz="1800" spc="-15" dirty="0">
                <a:solidFill>
                  <a:srgbClr val="FF0000"/>
                </a:solidFill>
                <a:latin typeface="Verdana"/>
                <a:cs typeface="Verdana"/>
              </a:rPr>
              <a:t>Paulo </a:t>
            </a:r>
            <a:r>
              <a:rPr sz="1800" spc="-5" dirty="0">
                <a:solidFill>
                  <a:srgbClr val="FF0000"/>
                </a:solidFill>
                <a:latin typeface="Verdana"/>
                <a:cs typeface="Verdana"/>
              </a:rPr>
              <a:t>(SP), primeiro semestre de</a:t>
            </a:r>
            <a:r>
              <a:rPr sz="1800" spc="10" dirty="0">
                <a:solidFill>
                  <a:srgbClr val="FF0000"/>
                </a:solidFill>
                <a:latin typeface="Verdana"/>
                <a:cs typeface="Verdana"/>
              </a:rPr>
              <a:t> </a:t>
            </a:r>
            <a:r>
              <a:rPr sz="1800" spc="-5" dirty="0" smtClean="0">
                <a:solidFill>
                  <a:srgbClr val="FF0000"/>
                </a:solidFill>
                <a:latin typeface="Verdana"/>
                <a:cs typeface="Verdana"/>
              </a:rPr>
              <a:t>201</a:t>
            </a:r>
            <a:r>
              <a:rPr lang="pt-BR" sz="1800" spc="-5" dirty="0" smtClean="0">
                <a:solidFill>
                  <a:srgbClr val="FF0000"/>
                </a:solidFill>
                <a:latin typeface="Verdana"/>
                <a:cs typeface="Verdana"/>
              </a:rPr>
              <a:t>8</a:t>
            </a:r>
            <a:r>
              <a:rPr sz="1800" spc="-5" dirty="0" smtClean="0">
                <a:solidFill>
                  <a:srgbClr val="FF0000"/>
                </a:solidFill>
                <a:latin typeface="Verdana"/>
                <a:cs typeface="Verdana"/>
              </a:rPr>
              <a:t>.</a:t>
            </a:r>
            <a:endParaRPr sz="1800" dirty="0">
              <a:latin typeface="Verdana"/>
              <a:cs typeface="Verdana"/>
            </a:endParaRPr>
          </a:p>
        </p:txBody>
      </p:sp>
      <p:sp>
        <p:nvSpPr>
          <p:cNvPr id="57" name="object 57"/>
          <p:cNvSpPr txBox="1"/>
          <p:nvPr/>
        </p:nvSpPr>
        <p:spPr>
          <a:xfrm>
            <a:off x="4075303" y="4474209"/>
            <a:ext cx="7460615" cy="452120"/>
          </a:xfrm>
          <a:prstGeom prst="rect">
            <a:avLst/>
          </a:prstGeom>
        </p:spPr>
        <p:txBody>
          <a:bodyPr vert="horz" wrap="square" lIns="0" tIns="12065" rIns="0" bIns="0" rtlCol="0">
            <a:spAutoFit/>
          </a:bodyPr>
          <a:lstStyle/>
          <a:p>
            <a:pPr marL="12700">
              <a:lnSpc>
                <a:spcPct val="100000"/>
              </a:lnSpc>
              <a:spcBef>
                <a:spcPts val="95"/>
              </a:spcBef>
            </a:pPr>
            <a:r>
              <a:rPr sz="2800" b="1" spc="-10" dirty="0">
                <a:solidFill>
                  <a:srgbClr val="2C2D2C"/>
                </a:solidFill>
                <a:latin typeface="Verdana"/>
                <a:cs typeface="Verdana"/>
              </a:rPr>
              <a:t>P</a:t>
            </a:r>
            <a:r>
              <a:rPr sz="2250" b="1" spc="-10" dirty="0">
                <a:solidFill>
                  <a:srgbClr val="2C2D2C"/>
                </a:solidFill>
                <a:latin typeface="Verdana"/>
                <a:cs typeface="Verdana"/>
              </a:rPr>
              <a:t>ROF</a:t>
            </a:r>
            <a:r>
              <a:rPr sz="2800" b="1" spc="-10" dirty="0">
                <a:solidFill>
                  <a:srgbClr val="2C2D2C"/>
                </a:solidFill>
                <a:latin typeface="Verdana"/>
                <a:cs typeface="Verdana"/>
              </a:rPr>
              <a:t>. D</a:t>
            </a:r>
            <a:r>
              <a:rPr sz="2250" b="1" spc="-10" dirty="0">
                <a:solidFill>
                  <a:srgbClr val="2C2D2C"/>
                </a:solidFill>
                <a:latin typeface="Verdana"/>
                <a:cs typeface="Verdana"/>
              </a:rPr>
              <a:t>R</a:t>
            </a:r>
            <a:r>
              <a:rPr sz="2800" b="1" spc="-10" dirty="0">
                <a:solidFill>
                  <a:srgbClr val="2C2D2C"/>
                </a:solidFill>
                <a:latin typeface="Verdana"/>
                <a:cs typeface="Verdana"/>
              </a:rPr>
              <a:t>. G</a:t>
            </a:r>
            <a:r>
              <a:rPr sz="2250" b="1" spc="-10" dirty="0">
                <a:solidFill>
                  <a:srgbClr val="2C2D2C"/>
                </a:solidFill>
                <a:latin typeface="Verdana"/>
                <a:cs typeface="Verdana"/>
              </a:rPr>
              <a:t>USTAVO </a:t>
            </a:r>
            <a:r>
              <a:rPr sz="2800" b="1" spc="-10" dirty="0">
                <a:solidFill>
                  <a:srgbClr val="2C2D2C"/>
                </a:solidFill>
                <a:latin typeface="Verdana"/>
                <a:cs typeface="Verdana"/>
              </a:rPr>
              <a:t>J</a:t>
            </a:r>
            <a:r>
              <a:rPr sz="2250" b="1" spc="-10" dirty="0">
                <a:solidFill>
                  <a:srgbClr val="2C2D2C"/>
                </a:solidFill>
                <a:latin typeface="Verdana"/>
                <a:cs typeface="Verdana"/>
              </a:rPr>
              <a:t>USTINO DE</a:t>
            </a:r>
            <a:r>
              <a:rPr sz="2250" b="1" spc="550" dirty="0">
                <a:solidFill>
                  <a:srgbClr val="2C2D2C"/>
                </a:solidFill>
                <a:latin typeface="Verdana"/>
                <a:cs typeface="Verdana"/>
              </a:rPr>
              <a:t> </a:t>
            </a:r>
            <a:r>
              <a:rPr sz="2800" b="1" spc="-10" dirty="0">
                <a:solidFill>
                  <a:srgbClr val="2C2D2C"/>
                </a:solidFill>
                <a:latin typeface="Verdana"/>
                <a:cs typeface="Verdana"/>
              </a:rPr>
              <a:t>O</a:t>
            </a:r>
            <a:r>
              <a:rPr sz="2250" b="1" spc="-10" dirty="0">
                <a:solidFill>
                  <a:srgbClr val="2C2D2C"/>
                </a:solidFill>
                <a:latin typeface="Verdana"/>
                <a:cs typeface="Verdana"/>
              </a:rPr>
              <a:t>LIVEIRA</a:t>
            </a:r>
            <a:endParaRPr sz="2250">
              <a:latin typeface="Verdana"/>
              <a:cs typeface="Verdana"/>
            </a:endParaRPr>
          </a:p>
        </p:txBody>
      </p:sp>
      <p:sp>
        <p:nvSpPr>
          <p:cNvPr id="58" name="object 58"/>
          <p:cNvSpPr/>
          <p:nvPr/>
        </p:nvSpPr>
        <p:spPr>
          <a:xfrm>
            <a:off x="609600" y="4343400"/>
            <a:ext cx="1973199" cy="1992249"/>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52400"/>
            <a:ext cx="12192000" cy="914400"/>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609600" y="174030"/>
            <a:ext cx="10896600" cy="858568"/>
          </a:xfrm>
          <a:prstGeom prst="rect">
            <a:avLst/>
          </a:prstGeom>
        </p:spPr>
        <p:txBody>
          <a:bodyPr vert="horz" wrap="square" lIns="0" tIns="12065" rIns="0" bIns="0" rtlCol="0">
            <a:spAutoFit/>
          </a:bodyPr>
          <a:lstStyle/>
          <a:p>
            <a:pPr marL="137160">
              <a:lnSpc>
                <a:spcPts val="3335"/>
              </a:lnSpc>
              <a:spcBef>
                <a:spcPts val="95"/>
              </a:spcBef>
              <a:tabLst>
                <a:tab pos="958850" algn="l"/>
                <a:tab pos="2799715" algn="l"/>
                <a:tab pos="3662679" algn="l"/>
                <a:tab pos="6396990" algn="l"/>
                <a:tab pos="7918450" algn="l"/>
              </a:tabLst>
            </a:pPr>
            <a:r>
              <a:rPr sz="2400" b="1" spc="-5" dirty="0" smtClean="0">
                <a:solidFill>
                  <a:srgbClr val="FFFFFF"/>
                </a:solidFill>
                <a:latin typeface="Verdana"/>
                <a:cs typeface="Verdana"/>
              </a:rPr>
              <a:t>2</a:t>
            </a:r>
            <a:r>
              <a:rPr lang="pt-BR" sz="2400" b="1" spc="-5" dirty="0" smtClean="0">
                <a:solidFill>
                  <a:srgbClr val="FFFFFF"/>
                </a:solidFill>
                <a:latin typeface="Verdana"/>
                <a:cs typeface="Verdana"/>
              </a:rPr>
              <a:t>.6. </a:t>
            </a:r>
            <a:r>
              <a:rPr sz="2400" b="1" spc="-10" dirty="0" err="1" smtClean="0">
                <a:solidFill>
                  <a:srgbClr val="FFFFFF"/>
                </a:solidFill>
                <a:latin typeface="Verdana"/>
                <a:cs typeface="Verdana"/>
              </a:rPr>
              <a:t>Tipologia</a:t>
            </a:r>
            <a:r>
              <a:rPr sz="2400" b="1" spc="-10" dirty="0">
                <a:solidFill>
                  <a:srgbClr val="FFFFFF"/>
                </a:solidFill>
                <a:latin typeface="Verdana"/>
                <a:cs typeface="Verdana"/>
              </a:rPr>
              <a:t>	</a:t>
            </a:r>
            <a:r>
              <a:rPr sz="2400" b="1" spc="-5" dirty="0">
                <a:solidFill>
                  <a:srgbClr val="FFFFFF"/>
                </a:solidFill>
                <a:latin typeface="Verdana"/>
                <a:cs typeface="Verdana"/>
              </a:rPr>
              <a:t>das	Indenizações:	</a:t>
            </a:r>
            <a:r>
              <a:rPr sz="2400" b="1" spc="-15" dirty="0">
                <a:solidFill>
                  <a:srgbClr val="FFFFFF"/>
                </a:solidFill>
                <a:latin typeface="Verdana"/>
                <a:cs typeface="Verdana"/>
              </a:rPr>
              <a:t>Parcela	</a:t>
            </a:r>
            <a:r>
              <a:rPr sz="2400" b="1" spc="-10" dirty="0" err="1" smtClean="0">
                <a:solidFill>
                  <a:srgbClr val="FFFFFF"/>
                </a:solidFill>
                <a:latin typeface="Verdana"/>
                <a:cs typeface="Verdana"/>
              </a:rPr>
              <a:t>Única</a:t>
            </a:r>
            <a:r>
              <a:rPr lang="pt-BR" sz="2400" b="1" spc="-10" dirty="0" smtClean="0">
                <a:solidFill>
                  <a:srgbClr val="FFFFFF"/>
                </a:solidFill>
                <a:latin typeface="Verdana"/>
                <a:cs typeface="Verdana"/>
              </a:rPr>
              <a:t>/ </a:t>
            </a:r>
            <a:r>
              <a:rPr sz="2400" b="1" spc="-10" dirty="0" err="1" smtClean="0">
                <a:solidFill>
                  <a:srgbClr val="FFFFFF"/>
                </a:solidFill>
                <a:latin typeface="Verdana"/>
                <a:cs typeface="Verdana"/>
              </a:rPr>
              <a:t>Pensionamento</a:t>
            </a:r>
            <a:r>
              <a:rPr lang="pt-BR" sz="2400" b="1" spc="-10" dirty="0" smtClean="0">
                <a:solidFill>
                  <a:srgbClr val="FFFFFF"/>
                </a:solidFill>
                <a:latin typeface="Verdana"/>
                <a:cs typeface="Verdana"/>
              </a:rPr>
              <a:t> </a:t>
            </a:r>
            <a:r>
              <a:rPr sz="2400" b="1" spc="-5" dirty="0" err="1" smtClean="0">
                <a:solidFill>
                  <a:srgbClr val="FFFFFF"/>
                </a:solidFill>
                <a:latin typeface="Verdana"/>
                <a:cs typeface="Verdana"/>
              </a:rPr>
              <a:t>até</a:t>
            </a:r>
            <a:r>
              <a:rPr sz="2400" b="1" spc="-5" dirty="0" smtClean="0">
                <a:solidFill>
                  <a:srgbClr val="FFFFFF"/>
                </a:solidFill>
                <a:latin typeface="Verdana"/>
                <a:cs typeface="Verdana"/>
              </a:rPr>
              <a:t> </a:t>
            </a:r>
            <a:r>
              <a:rPr sz="2400" b="1" spc="-5" dirty="0">
                <a:solidFill>
                  <a:srgbClr val="FFFFFF"/>
                </a:solidFill>
                <a:latin typeface="Verdana"/>
                <a:cs typeface="Verdana"/>
              </a:rPr>
              <a:t>certo limite de idade </a:t>
            </a:r>
            <a:r>
              <a:rPr sz="2400" b="1" spc="-10" dirty="0" err="1">
                <a:solidFill>
                  <a:srgbClr val="FFFFFF"/>
                </a:solidFill>
                <a:latin typeface="Verdana"/>
                <a:cs typeface="Verdana"/>
              </a:rPr>
              <a:t>ou</a:t>
            </a:r>
            <a:r>
              <a:rPr sz="2400" b="1" spc="-10" dirty="0">
                <a:solidFill>
                  <a:srgbClr val="FFFFFF"/>
                </a:solidFill>
                <a:latin typeface="Verdana"/>
                <a:cs typeface="Verdana"/>
              </a:rPr>
              <a:t> </a:t>
            </a:r>
            <a:r>
              <a:rPr sz="2400" b="1" spc="-5" dirty="0" err="1" smtClean="0">
                <a:solidFill>
                  <a:srgbClr val="FFFFFF"/>
                </a:solidFill>
                <a:latin typeface="Verdana"/>
                <a:cs typeface="Verdana"/>
              </a:rPr>
              <a:t>vitalício</a:t>
            </a:r>
            <a:endParaRPr sz="2400" b="1" dirty="0">
              <a:latin typeface="Verdana"/>
              <a:cs typeface="Verdana"/>
            </a:endParaRPr>
          </a:p>
        </p:txBody>
      </p:sp>
      <p:sp>
        <p:nvSpPr>
          <p:cNvPr id="8" name="object 8"/>
          <p:cNvSpPr txBox="1"/>
          <p:nvPr/>
        </p:nvSpPr>
        <p:spPr>
          <a:xfrm>
            <a:off x="190601" y="4010025"/>
            <a:ext cx="2084070" cy="635000"/>
          </a:xfrm>
          <a:prstGeom prst="rect">
            <a:avLst/>
          </a:prstGeom>
        </p:spPr>
        <p:txBody>
          <a:bodyPr vert="horz" wrap="square" lIns="0" tIns="12065" rIns="0" bIns="0" rtlCol="0">
            <a:spAutoFit/>
          </a:bodyPr>
          <a:lstStyle/>
          <a:p>
            <a:pPr marL="12700">
              <a:lnSpc>
                <a:spcPct val="100000"/>
              </a:lnSpc>
              <a:spcBef>
                <a:spcPts val="95"/>
              </a:spcBef>
            </a:pPr>
            <a:r>
              <a:rPr sz="4000" spc="-5" dirty="0">
                <a:solidFill>
                  <a:srgbClr val="FFFFFF"/>
                </a:solidFill>
                <a:latin typeface="Arial"/>
                <a:cs typeface="Arial"/>
              </a:rPr>
              <a:t>Materiais</a:t>
            </a:r>
            <a:endParaRPr sz="4000">
              <a:latin typeface="Arial"/>
              <a:cs typeface="Arial"/>
            </a:endParaRPr>
          </a:p>
        </p:txBody>
      </p:sp>
      <p:sp>
        <p:nvSpPr>
          <p:cNvPr id="12" name="object 12"/>
          <p:cNvSpPr/>
          <p:nvPr/>
        </p:nvSpPr>
        <p:spPr>
          <a:xfrm>
            <a:off x="3012439" y="1279144"/>
            <a:ext cx="3583304" cy="0"/>
          </a:xfrm>
          <a:custGeom>
            <a:avLst/>
            <a:gdLst/>
            <a:ahLst/>
            <a:cxnLst/>
            <a:rect l="l" t="t" r="r" b="b"/>
            <a:pathLst>
              <a:path w="3583304">
                <a:moveTo>
                  <a:pt x="0" y="0"/>
                </a:moveTo>
                <a:lnTo>
                  <a:pt x="3582924" y="0"/>
                </a:lnTo>
              </a:path>
            </a:pathLst>
          </a:custGeom>
          <a:ln w="21336">
            <a:solidFill>
              <a:srgbClr val="FFFFFF"/>
            </a:solidFill>
          </a:ln>
        </p:spPr>
        <p:txBody>
          <a:bodyPr wrap="square" lIns="0" tIns="0" rIns="0" bIns="0" rtlCol="0"/>
          <a:lstStyle/>
          <a:p>
            <a:endParaRPr/>
          </a:p>
        </p:txBody>
      </p:sp>
      <p:sp>
        <p:nvSpPr>
          <p:cNvPr id="14" name="object 14"/>
          <p:cNvSpPr txBox="1"/>
          <p:nvPr/>
        </p:nvSpPr>
        <p:spPr>
          <a:xfrm>
            <a:off x="2885948" y="1487805"/>
            <a:ext cx="5427345" cy="239395"/>
          </a:xfrm>
          <a:prstGeom prst="rect">
            <a:avLst/>
          </a:prstGeom>
        </p:spPr>
        <p:txBody>
          <a:bodyPr vert="horz" wrap="square" lIns="0" tIns="13335" rIns="0" bIns="0" rtlCol="0">
            <a:spAutoFit/>
          </a:bodyPr>
          <a:lstStyle/>
          <a:p>
            <a:pPr marL="12700">
              <a:lnSpc>
                <a:spcPct val="100000"/>
              </a:lnSpc>
              <a:spcBef>
                <a:spcPts val="105"/>
              </a:spcBef>
            </a:pPr>
            <a:r>
              <a:rPr sz="1400" spc="-5" dirty="0">
                <a:solidFill>
                  <a:srgbClr val="FFFFFF"/>
                </a:solidFill>
                <a:latin typeface="Arial"/>
                <a:cs typeface="Arial"/>
              </a:rPr>
              <a:t>Indenização paga proporcionalmente </a:t>
            </a:r>
            <a:r>
              <a:rPr sz="1400" dirty="0">
                <a:solidFill>
                  <a:srgbClr val="FFFFFF"/>
                </a:solidFill>
                <a:latin typeface="Arial"/>
                <a:cs typeface="Arial"/>
              </a:rPr>
              <a:t>à </a:t>
            </a:r>
            <a:r>
              <a:rPr sz="1400" spc="-5" dirty="0">
                <a:solidFill>
                  <a:srgbClr val="FFFFFF"/>
                </a:solidFill>
                <a:latin typeface="Arial"/>
                <a:cs typeface="Arial"/>
              </a:rPr>
              <a:t>diferença dos</a:t>
            </a:r>
            <a:r>
              <a:rPr sz="1400" spc="10" dirty="0">
                <a:solidFill>
                  <a:srgbClr val="FFFFFF"/>
                </a:solidFill>
                <a:latin typeface="Arial"/>
                <a:cs typeface="Arial"/>
              </a:rPr>
              <a:t> </a:t>
            </a:r>
            <a:r>
              <a:rPr sz="1400" spc="-5" dirty="0">
                <a:solidFill>
                  <a:srgbClr val="FFFFFF"/>
                </a:solidFill>
                <a:latin typeface="Arial"/>
                <a:cs typeface="Arial"/>
              </a:rPr>
              <a:t>rendimentos</a:t>
            </a:r>
            <a:endParaRPr sz="1400">
              <a:latin typeface="Arial"/>
              <a:cs typeface="Arial"/>
            </a:endParaRPr>
          </a:p>
        </p:txBody>
      </p:sp>
      <p:sp>
        <p:nvSpPr>
          <p:cNvPr id="15" name="object 15"/>
          <p:cNvSpPr txBox="1"/>
          <p:nvPr/>
        </p:nvSpPr>
        <p:spPr>
          <a:xfrm>
            <a:off x="2885948" y="1701164"/>
            <a:ext cx="5430520" cy="452755"/>
          </a:xfrm>
          <a:prstGeom prst="rect">
            <a:avLst/>
          </a:prstGeom>
        </p:spPr>
        <p:txBody>
          <a:bodyPr vert="horz" wrap="square" lIns="0" tIns="12700" rIns="0" bIns="0" rtlCol="0">
            <a:spAutoFit/>
          </a:bodyPr>
          <a:lstStyle/>
          <a:p>
            <a:pPr marL="12700" marR="5080">
              <a:lnSpc>
                <a:spcPct val="100000"/>
              </a:lnSpc>
              <a:spcBef>
                <a:spcPts val="100"/>
              </a:spcBef>
            </a:pPr>
            <a:r>
              <a:rPr sz="1400" spc="-5" dirty="0">
                <a:solidFill>
                  <a:srgbClr val="FFFFFF"/>
                </a:solidFill>
                <a:latin typeface="Arial"/>
                <a:cs typeface="Arial"/>
              </a:rPr>
              <a:t>auferidos durante período de </a:t>
            </a:r>
            <a:r>
              <a:rPr sz="1400" dirty="0">
                <a:solidFill>
                  <a:srgbClr val="FFFFFF"/>
                </a:solidFill>
                <a:latin typeface="Arial"/>
                <a:cs typeface="Arial"/>
              </a:rPr>
              <a:t>em </a:t>
            </a:r>
            <a:r>
              <a:rPr sz="1400" spc="-5" dirty="0">
                <a:solidFill>
                  <a:srgbClr val="FFFFFF"/>
                </a:solidFill>
                <a:latin typeface="Arial"/>
                <a:cs typeface="Arial"/>
              </a:rPr>
              <a:t>que não </a:t>
            </a:r>
            <a:r>
              <a:rPr sz="1400" dirty="0">
                <a:solidFill>
                  <a:srgbClr val="FFFFFF"/>
                </a:solidFill>
                <a:latin typeface="Arial"/>
                <a:cs typeface="Arial"/>
              </a:rPr>
              <a:t>se </a:t>
            </a:r>
            <a:r>
              <a:rPr sz="1400" spc="-5" dirty="0">
                <a:solidFill>
                  <a:srgbClr val="FFFFFF"/>
                </a:solidFill>
                <a:latin typeface="Arial"/>
                <a:cs typeface="Arial"/>
              </a:rPr>
              <a:t>pode perfazer </a:t>
            </a:r>
            <a:r>
              <a:rPr sz="1400" dirty="0">
                <a:solidFill>
                  <a:srgbClr val="FFFFFF"/>
                </a:solidFill>
                <a:latin typeface="Arial"/>
                <a:cs typeface="Arial"/>
              </a:rPr>
              <a:t>a  </a:t>
            </a:r>
            <a:r>
              <a:rPr sz="1400" spc="-5" dirty="0">
                <a:solidFill>
                  <a:srgbClr val="FFFFFF"/>
                </a:solidFill>
                <a:latin typeface="Arial"/>
                <a:cs typeface="Arial"/>
              </a:rPr>
              <a:t>atividade </a:t>
            </a:r>
            <a:r>
              <a:rPr sz="1400" dirty="0">
                <a:solidFill>
                  <a:srgbClr val="FFFFFF"/>
                </a:solidFill>
                <a:latin typeface="Arial"/>
                <a:cs typeface="Arial"/>
              </a:rPr>
              <a:t>laboral </a:t>
            </a:r>
            <a:r>
              <a:rPr sz="1400" spc="-5" dirty="0">
                <a:solidFill>
                  <a:srgbClr val="FFFFFF"/>
                </a:solidFill>
                <a:latin typeface="Arial"/>
                <a:cs typeface="Arial"/>
              </a:rPr>
              <a:t>ou empresarial </a:t>
            </a:r>
            <a:r>
              <a:rPr sz="1400" dirty="0">
                <a:solidFill>
                  <a:srgbClr val="FFFFFF"/>
                </a:solidFill>
                <a:latin typeface="Arial"/>
                <a:cs typeface="Arial"/>
              </a:rPr>
              <a:t>(em Parcela</a:t>
            </a:r>
            <a:r>
              <a:rPr sz="1400" spc="-135" dirty="0">
                <a:solidFill>
                  <a:srgbClr val="FFFFFF"/>
                </a:solidFill>
                <a:latin typeface="Arial"/>
                <a:cs typeface="Arial"/>
              </a:rPr>
              <a:t> </a:t>
            </a:r>
            <a:r>
              <a:rPr sz="1400" dirty="0">
                <a:solidFill>
                  <a:srgbClr val="FFFFFF"/>
                </a:solidFill>
                <a:latin typeface="Arial"/>
                <a:cs typeface="Arial"/>
              </a:rPr>
              <a:t>Única).</a:t>
            </a:r>
            <a:endParaRPr sz="1400" dirty="0">
              <a:latin typeface="Arial"/>
              <a:cs typeface="Arial"/>
            </a:endParaRPr>
          </a:p>
        </p:txBody>
      </p:sp>
      <p:sp>
        <p:nvSpPr>
          <p:cNvPr id="16" name="object 16"/>
          <p:cNvSpPr txBox="1"/>
          <p:nvPr/>
        </p:nvSpPr>
        <p:spPr>
          <a:xfrm>
            <a:off x="2885948" y="2127961"/>
            <a:ext cx="5429250" cy="453390"/>
          </a:xfrm>
          <a:prstGeom prst="rect">
            <a:avLst/>
          </a:prstGeom>
        </p:spPr>
        <p:txBody>
          <a:bodyPr vert="horz" wrap="square" lIns="0" tIns="13335" rIns="0" bIns="0" rtlCol="0">
            <a:spAutoFit/>
          </a:bodyPr>
          <a:lstStyle/>
          <a:p>
            <a:pPr marL="12700">
              <a:lnSpc>
                <a:spcPct val="100000"/>
              </a:lnSpc>
              <a:spcBef>
                <a:spcPts val="105"/>
              </a:spcBef>
              <a:tabLst>
                <a:tab pos="596265" algn="l"/>
                <a:tab pos="1748155" algn="l"/>
                <a:tab pos="2348865" algn="l"/>
                <a:tab pos="3027045" algn="l"/>
                <a:tab pos="4231005" algn="l"/>
                <a:tab pos="4795520" algn="l"/>
              </a:tabLst>
            </a:pPr>
            <a:r>
              <a:rPr sz="1400" b="1" dirty="0">
                <a:solidFill>
                  <a:srgbClr val="FFFFFF"/>
                </a:solidFill>
                <a:latin typeface="Arial"/>
                <a:cs typeface="Arial"/>
              </a:rPr>
              <a:t>O</a:t>
            </a:r>
            <a:r>
              <a:rPr sz="1400" b="1" spc="-10" dirty="0">
                <a:solidFill>
                  <a:srgbClr val="FFFFFF"/>
                </a:solidFill>
                <a:latin typeface="Arial"/>
                <a:cs typeface="Arial"/>
              </a:rPr>
              <a:t>B</a:t>
            </a:r>
            <a:r>
              <a:rPr sz="1400" b="1" spc="-5" dirty="0">
                <a:solidFill>
                  <a:srgbClr val="FFFFFF"/>
                </a:solidFill>
                <a:latin typeface="Arial"/>
                <a:cs typeface="Arial"/>
              </a:rPr>
              <a:t>S</a:t>
            </a:r>
            <a:r>
              <a:rPr sz="1400" b="1" dirty="0">
                <a:solidFill>
                  <a:srgbClr val="FFFFFF"/>
                </a:solidFill>
                <a:latin typeface="Arial"/>
                <a:cs typeface="Arial"/>
              </a:rPr>
              <a:t>:	I</a:t>
            </a:r>
            <a:r>
              <a:rPr sz="1400" b="1" spc="-10" dirty="0">
                <a:solidFill>
                  <a:srgbClr val="FFFFFF"/>
                </a:solidFill>
                <a:latin typeface="Arial"/>
                <a:cs typeface="Arial"/>
              </a:rPr>
              <a:t>n</a:t>
            </a:r>
            <a:r>
              <a:rPr sz="1400" b="1" spc="-20" dirty="0">
                <a:solidFill>
                  <a:srgbClr val="FFFFFF"/>
                </a:solidFill>
                <a:latin typeface="Arial"/>
                <a:cs typeface="Arial"/>
              </a:rPr>
              <a:t>d</a:t>
            </a:r>
            <a:r>
              <a:rPr sz="1400" b="1" dirty="0">
                <a:solidFill>
                  <a:srgbClr val="FFFFFF"/>
                </a:solidFill>
                <a:latin typeface="Arial"/>
                <a:cs typeface="Arial"/>
              </a:rPr>
              <a:t>e</a:t>
            </a:r>
            <a:r>
              <a:rPr sz="1400" b="1" spc="-25" dirty="0">
                <a:solidFill>
                  <a:srgbClr val="FFFFFF"/>
                </a:solidFill>
                <a:latin typeface="Arial"/>
                <a:cs typeface="Arial"/>
              </a:rPr>
              <a:t>n</a:t>
            </a:r>
            <a:r>
              <a:rPr sz="1400" b="1" dirty="0">
                <a:solidFill>
                  <a:srgbClr val="FFFFFF"/>
                </a:solidFill>
                <a:latin typeface="Arial"/>
                <a:cs typeface="Arial"/>
              </a:rPr>
              <a:t>i</a:t>
            </a:r>
            <a:r>
              <a:rPr sz="1400" b="1" spc="-10" dirty="0">
                <a:solidFill>
                  <a:srgbClr val="FFFFFF"/>
                </a:solidFill>
                <a:latin typeface="Arial"/>
                <a:cs typeface="Arial"/>
              </a:rPr>
              <a:t>z</a:t>
            </a:r>
            <a:r>
              <a:rPr sz="1400" b="1" dirty="0">
                <a:solidFill>
                  <a:srgbClr val="FFFFFF"/>
                </a:solidFill>
                <a:latin typeface="Arial"/>
                <a:cs typeface="Arial"/>
              </a:rPr>
              <a:t>a</a:t>
            </a:r>
            <a:r>
              <a:rPr sz="1400" b="1" spc="-20" dirty="0">
                <a:solidFill>
                  <a:srgbClr val="FFFFFF"/>
                </a:solidFill>
                <a:latin typeface="Arial"/>
                <a:cs typeface="Arial"/>
              </a:rPr>
              <a:t>ç</a:t>
            </a:r>
            <a:r>
              <a:rPr sz="1400" b="1" spc="-15" dirty="0">
                <a:solidFill>
                  <a:srgbClr val="FFFFFF"/>
                </a:solidFill>
                <a:latin typeface="Arial"/>
                <a:cs typeface="Arial"/>
              </a:rPr>
              <a:t>ã</a:t>
            </a:r>
            <a:r>
              <a:rPr sz="1400" b="1" dirty="0">
                <a:solidFill>
                  <a:srgbClr val="FFFFFF"/>
                </a:solidFill>
                <a:latin typeface="Arial"/>
                <a:cs typeface="Arial"/>
              </a:rPr>
              <a:t>o	</a:t>
            </a:r>
            <a:r>
              <a:rPr sz="1400" b="1" spc="-20" dirty="0">
                <a:solidFill>
                  <a:srgbClr val="FFFFFF"/>
                </a:solidFill>
                <a:latin typeface="Arial"/>
                <a:cs typeface="Arial"/>
              </a:rPr>
              <a:t>p</a:t>
            </a:r>
            <a:r>
              <a:rPr sz="1400" b="1" dirty="0">
                <a:solidFill>
                  <a:srgbClr val="FFFFFF"/>
                </a:solidFill>
                <a:latin typeface="Arial"/>
                <a:cs typeface="Arial"/>
              </a:rPr>
              <a:t>e</a:t>
            </a:r>
            <a:r>
              <a:rPr sz="1400" b="1" spc="-10" dirty="0">
                <a:solidFill>
                  <a:srgbClr val="FFFFFF"/>
                </a:solidFill>
                <a:latin typeface="Arial"/>
                <a:cs typeface="Arial"/>
              </a:rPr>
              <a:t>lo</a:t>
            </a:r>
            <a:r>
              <a:rPr sz="1400" b="1" dirty="0">
                <a:solidFill>
                  <a:srgbClr val="FFFFFF"/>
                </a:solidFill>
                <a:latin typeface="Arial"/>
                <a:cs typeface="Arial"/>
              </a:rPr>
              <a:t>s	</a:t>
            </a:r>
            <a:r>
              <a:rPr sz="1400" b="1" spc="-10" dirty="0">
                <a:solidFill>
                  <a:srgbClr val="FFFFFF"/>
                </a:solidFill>
                <a:latin typeface="Arial"/>
                <a:cs typeface="Arial"/>
              </a:rPr>
              <a:t>D</a:t>
            </a:r>
            <a:r>
              <a:rPr sz="1400" b="1" dirty="0">
                <a:solidFill>
                  <a:srgbClr val="FFFFFF"/>
                </a:solidFill>
                <a:latin typeface="Arial"/>
                <a:cs typeface="Arial"/>
              </a:rPr>
              <a:t>a</a:t>
            </a:r>
            <a:r>
              <a:rPr sz="1400" b="1" spc="-10" dirty="0">
                <a:solidFill>
                  <a:srgbClr val="FFFFFF"/>
                </a:solidFill>
                <a:latin typeface="Arial"/>
                <a:cs typeface="Arial"/>
              </a:rPr>
              <a:t>n</a:t>
            </a:r>
            <a:r>
              <a:rPr sz="1400" b="1" spc="-20" dirty="0">
                <a:solidFill>
                  <a:srgbClr val="FFFFFF"/>
                </a:solidFill>
                <a:latin typeface="Arial"/>
                <a:cs typeface="Arial"/>
              </a:rPr>
              <a:t>o</a:t>
            </a:r>
            <a:r>
              <a:rPr sz="1400" b="1" dirty="0">
                <a:solidFill>
                  <a:srgbClr val="FFFFFF"/>
                </a:solidFill>
                <a:latin typeface="Arial"/>
                <a:cs typeface="Arial"/>
              </a:rPr>
              <a:t>s	Emer</a:t>
            </a:r>
            <a:r>
              <a:rPr sz="1400" b="1" spc="-5" dirty="0">
                <a:solidFill>
                  <a:srgbClr val="FFFFFF"/>
                </a:solidFill>
                <a:latin typeface="Arial"/>
                <a:cs typeface="Arial"/>
              </a:rPr>
              <a:t>g</a:t>
            </a:r>
            <a:r>
              <a:rPr sz="1400" b="1" dirty="0">
                <a:solidFill>
                  <a:srgbClr val="FFFFFF"/>
                </a:solidFill>
                <a:latin typeface="Arial"/>
                <a:cs typeface="Arial"/>
              </a:rPr>
              <a:t>e</a:t>
            </a:r>
            <a:r>
              <a:rPr sz="1400" b="1" spc="-25" dirty="0">
                <a:solidFill>
                  <a:srgbClr val="FFFFFF"/>
                </a:solidFill>
                <a:latin typeface="Arial"/>
                <a:cs typeface="Arial"/>
              </a:rPr>
              <a:t>n</a:t>
            </a:r>
            <a:r>
              <a:rPr sz="1400" b="1" dirty="0">
                <a:solidFill>
                  <a:srgbClr val="FFFFFF"/>
                </a:solidFill>
                <a:latin typeface="Arial"/>
                <a:cs typeface="Arial"/>
              </a:rPr>
              <a:t>te</a:t>
            </a:r>
            <a:r>
              <a:rPr sz="1400" b="1" spc="-20" dirty="0">
                <a:solidFill>
                  <a:srgbClr val="FFFFFF"/>
                </a:solidFill>
                <a:latin typeface="Arial"/>
                <a:cs typeface="Arial"/>
              </a:rPr>
              <a:t>s</a:t>
            </a:r>
            <a:r>
              <a:rPr sz="1400" b="1" dirty="0">
                <a:solidFill>
                  <a:srgbClr val="FFFFFF"/>
                </a:solidFill>
                <a:latin typeface="Arial"/>
                <a:cs typeface="Arial"/>
              </a:rPr>
              <a:t>,	t</a:t>
            </a:r>
            <a:r>
              <a:rPr sz="1400" b="1" spc="-10" dirty="0">
                <a:solidFill>
                  <a:srgbClr val="FFFFFF"/>
                </a:solidFill>
                <a:latin typeface="Arial"/>
                <a:cs typeface="Arial"/>
              </a:rPr>
              <a:t>b</a:t>
            </a:r>
            <a:r>
              <a:rPr sz="1400" b="1" spc="-15" dirty="0">
                <a:solidFill>
                  <a:srgbClr val="FFFFFF"/>
                </a:solidFill>
                <a:latin typeface="Arial"/>
                <a:cs typeface="Arial"/>
              </a:rPr>
              <a:t>é</a:t>
            </a:r>
            <a:r>
              <a:rPr sz="1400" b="1" spc="0" dirty="0">
                <a:solidFill>
                  <a:srgbClr val="FFFFFF"/>
                </a:solidFill>
                <a:latin typeface="Arial"/>
                <a:cs typeface="Arial"/>
              </a:rPr>
              <a:t>m</a:t>
            </a:r>
            <a:r>
              <a:rPr sz="1400" b="1" dirty="0">
                <a:solidFill>
                  <a:srgbClr val="FFFFFF"/>
                </a:solidFill>
                <a:latin typeface="Arial"/>
                <a:cs typeface="Arial"/>
              </a:rPr>
              <a:t>	</a:t>
            </a:r>
            <a:r>
              <a:rPr sz="1400" b="1" spc="-10" dirty="0">
                <a:solidFill>
                  <a:srgbClr val="FFFFFF"/>
                </a:solidFill>
                <a:latin typeface="Arial"/>
                <a:cs typeface="Arial"/>
              </a:rPr>
              <a:t>p</a:t>
            </a:r>
            <a:r>
              <a:rPr sz="1400" b="1" spc="-15" dirty="0">
                <a:solidFill>
                  <a:srgbClr val="FFFFFF"/>
                </a:solidFill>
                <a:latin typeface="Arial"/>
                <a:cs typeface="Arial"/>
              </a:rPr>
              <a:t>a</a:t>
            </a:r>
            <a:r>
              <a:rPr sz="1400" b="1" dirty="0">
                <a:solidFill>
                  <a:srgbClr val="FFFFFF"/>
                </a:solidFill>
                <a:latin typeface="Arial"/>
                <a:cs typeface="Arial"/>
              </a:rPr>
              <a:t>rc</a:t>
            </a:r>
            <a:r>
              <a:rPr sz="1400" b="1" spc="-20" dirty="0">
                <a:solidFill>
                  <a:srgbClr val="FFFFFF"/>
                </a:solidFill>
                <a:latin typeface="Arial"/>
                <a:cs typeface="Arial"/>
              </a:rPr>
              <a:t>e</a:t>
            </a:r>
            <a:r>
              <a:rPr sz="1400" b="1" spc="-10" dirty="0">
                <a:solidFill>
                  <a:srgbClr val="FFFFFF"/>
                </a:solidFill>
                <a:latin typeface="Arial"/>
                <a:cs typeface="Arial"/>
              </a:rPr>
              <a:t>l</a:t>
            </a:r>
            <a:r>
              <a:rPr sz="1400" b="1" dirty="0">
                <a:solidFill>
                  <a:srgbClr val="FFFFFF"/>
                </a:solidFill>
                <a:latin typeface="Arial"/>
                <a:cs typeface="Arial"/>
              </a:rPr>
              <a:t>a</a:t>
            </a:r>
            <a:endParaRPr sz="1400" dirty="0">
              <a:latin typeface="Arial"/>
              <a:cs typeface="Arial"/>
            </a:endParaRPr>
          </a:p>
          <a:p>
            <a:pPr marL="12700">
              <a:lnSpc>
                <a:spcPct val="100000"/>
              </a:lnSpc>
            </a:pPr>
            <a:r>
              <a:rPr sz="1400" b="1" spc="-5" dirty="0">
                <a:solidFill>
                  <a:srgbClr val="FFFFFF"/>
                </a:solidFill>
                <a:latin typeface="Arial"/>
                <a:cs typeface="Arial"/>
              </a:rPr>
              <a:t>única.</a:t>
            </a:r>
            <a:endParaRPr sz="1400" dirty="0">
              <a:latin typeface="Arial"/>
              <a:cs typeface="Arial"/>
            </a:endParaRPr>
          </a:p>
        </p:txBody>
      </p:sp>
      <p:sp>
        <p:nvSpPr>
          <p:cNvPr id="44" name="object 44"/>
          <p:cNvSpPr txBox="1"/>
          <p:nvPr/>
        </p:nvSpPr>
        <p:spPr>
          <a:xfrm>
            <a:off x="3058795" y="6162852"/>
            <a:ext cx="3359785" cy="391160"/>
          </a:xfrm>
          <a:prstGeom prst="rect">
            <a:avLst/>
          </a:prstGeom>
        </p:spPr>
        <p:txBody>
          <a:bodyPr vert="horz" wrap="square" lIns="0" tIns="12700" rIns="0" bIns="0" rtlCol="0">
            <a:spAutoFit/>
          </a:bodyPr>
          <a:lstStyle/>
          <a:p>
            <a:pPr marL="12700" marR="5080">
              <a:lnSpc>
                <a:spcPct val="100000"/>
              </a:lnSpc>
              <a:spcBef>
                <a:spcPts val="100"/>
              </a:spcBef>
            </a:pPr>
            <a:r>
              <a:rPr sz="1200" b="1" spc="-5" dirty="0">
                <a:solidFill>
                  <a:srgbClr val="FFFFFF"/>
                </a:solidFill>
                <a:latin typeface="Arial"/>
                <a:cs typeface="Arial"/>
              </a:rPr>
              <a:t>perpetuará </a:t>
            </a:r>
            <a:r>
              <a:rPr sz="1200" b="1" spc="-10" dirty="0">
                <a:solidFill>
                  <a:srgbClr val="FFFFFF"/>
                </a:solidFill>
                <a:latin typeface="Arial"/>
                <a:cs typeface="Arial"/>
              </a:rPr>
              <a:t>devido </a:t>
            </a:r>
            <a:r>
              <a:rPr sz="1200" b="1" spc="-5" dirty="0">
                <a:solidFill>
                  <a:srgbClr val="FFFFFF"/>
                </a:solidFill>
                <a:latin typeface="Arial"/>
                <a:cs typeface="Arial"/>
              </a:rPr>
              <a:t>ao óbito. Paga, em geral,  até aos </a:t>
            </a:r>
            <a:r>
              <a:rPr sz="1200" b="1" spc="-10" dirty="0">
                <a:solidFill>
                  <a:srgbClr val="FFFFFF"/>
                </a:solidFill>
                <a:latin typeface="Arial"/>
                <a:cs typeface="Arial"/>
              </a:rPr>
              <a:t>25 </a:t>
            </a:r>
            <a:r>
              <a:rPr sz="1200" b="1" spc="-5" dirty="0">
                <a:solidFill>
                  <a:srgbClr val="FFFFFF"/>
                </a:solidFill>
                <a:latin typeface="Arial"/>
                <a:cs typeface="Arial"/>
              </a:rPr>
              <a:t>anos do dependentes da vítima</a:t>
            </a:r>
            <a:r>
              <a:rPr sz="1200" b="1" spc="150" dirty="0">
                <a:solidFill>
                  <a:srgbClr val="FFFFFF"/>
                </a:solidFill>
                <a:latin typeface="Arial"/>
                <a:cs typeface="Arial"/>
              </a:rPr>
              <a:t> </a:t>
            </a:r>
            <a:r>
              <a:rPr sz="1200" b="1" dirty="0">
                <a:solidFill>
                  <a:srgbClr val="FFFFFF"/>
                </a:solidFill>
                <a:latin typeface="Arial"/>
                <a:cs typeface="Arial"/>
              </a:rPr>
              <a:t>ou,</a:t>
            </a:r>
            <a:endParaRPr sz="1200">
              <a:latin typeface="Arial"/>
              <a:cs typeface="Arial"/>
            </a:endParaRPr>
          </a:p>
        </p:txBody>
      </p:sp>
      <p:sp>
        <p:nvSpPr>
          <p:cNvPr id="93" name="object 84"/>
          <p:cNvSpPr/>
          <p:nvPr/>
        </p:nvSpPr>
        <p:spPr>
          <a:xfrm>
            <a:off x="228600" y="1219200"/>
            <a:ext cx="11658600" cy="5410200"/>
          </a:xfrm>
          <a:custGeom>
            <a:avLst/>
            <a:gdLst/>
            <a:ahLst/>
            <a:cxnLst/>
            <a:rect l="l" t="t" r="r" b="b"/>
            <a:pathLst>
              <a:path w="2821304" h="1882775">
                <a:moveTo>
                  <a:pt x="0" y="1882775"/>
                </a:moveTo>
                <a:lnTo>
                  <a:pt x="2820924" y="1882775"/>
                </a:lnTo>
                <a:lnTo>
                  <a:pt x="2820924" y="0"/>
                </a:lnTo>
                <a:lnTo>
                  <a:pt x="0" y="0"/>
                </a:lnTo>
                <a:lnTo>
                  <a:pt x="0" y="1882775"/>
                </a:lnTo>
                <a:close/>
              </a:path>
            </a:pathLst>
          </a:custGeom>
          <a:solidFill>
            <a:srgbClr val="D15A3D"/>
          </a:solidFill>
        </p:spPr>
        <p:txBody>
          <a:bodyPr wrap="square" lIns="0" tIns="0" rIns="0" bIns="0" rtlCol="0"/>
          <a:lstStyle/>
          <a:p>
            <a:endParaRPr/>
          </a:p>
        </p:txBody>
      </p:sp>
      <p:sp>
        <p:nvSpPr>
          <p:cNvPr id="96" name="CaixaDeTexto 95"/>
          <p:cNvSpPr txBox="1"/>
          <p:nvPr/>
        </p:nvSpPr>
        <p:spPr>
          <a:xfrm>
            <a:off x="381000" y="1371600"/>
            <a:ext cx="11353800" cy="5109091"/>
          </a:xfrm>
          <a:prstGeom prst="rect">
            <a:avLst/>
          </a:prstGeom>
          <a:noFill/>
        </p:spPr>
        <p:txBody>
          <a:bodyPr wrap="square" rtlCol="0">
            <a:spAutoFit/>
          </a:bodyPr>
          <a:lstStyle/>
          <a:p>
            <a:pPr algn="just"/>
            <a:r>
              <a:rPr lang="pt-BR" sz="2000" b="1" dirty="0" smtClean="0">
                <a:solidFill>
                  <a:schemeClr val="bg1"/>
                </a:solidFill>
                <a:latin typeface="Verdana" pitchFamily="34" charset="0"/>
                <a:ea typeface="Verdana" pitchFamily="34" charset="0"/>
                <a:cs typeface="Verdana" pitchFamily="34" charset="0"/>
              </a:rPr>
              <a:t>Parcela Única</a:t>
            </a:r>
          </a:p>
          <a:p>
            <a:pPr algn="just"/>
            <a:r>
              <a:rPr lang="pt-BR" b="1" i="1" dirty="0" smtClean="0">
                <a:solidFill>
                  <a:schemeClr val="bg1"/>
                </a:solidFill>
                <a:latin typeface="Verdana" pitchFamily="34" charset="0"/>
                <a:ea typeface="Verdana" pitchFamily="34" charset="0"/>
                <a:cs typeface="Verdana" pitchFamily="34" charset="0"/>
              </a:rPr>
              <a:t>1) Danos Materiais</a:t>
            </a:r>
            <a:endParaRPr lang="pt-BR" dirty="0" smtClean="0">
              <a:solidFill>
                <a:schemeClr val="bg1"/>
              </a:solidFill>
              <a:latin typeface="Verdana" pitchFamily="34" charset="0"/>
              <a:ea typeface="Verdana" pitchFamily="34" charset="0"/>
              <a:cs typeface="Verdana" pitchFamily="34" charset="0"/>
            </a:endParaRPr>
          </a:p>
          <a:p>
            <a:pPr algn="just"/>
            <a:r>
              <a:rPr lang="pt-BR" dirty="0" smtClean="0">
                <a:solidFill>
                  <a:schemeClr val="bg1"/>
                </a:solidFill>
                <a:latin typeface="Verdana" pitchFamily="34" charset="0"/>
                <a:ea typeface="Verdana" pitchFamily="34" charset="0"/>
                <a:cs typeface="Verdana" pitchFamily="34" charset="0"/>
              </a:rPr>
              <a:t>Indenização por lucros cessantes em decorrência da suspensão de atividade </a:t>
            </a:r>
            <a:r>
              <a:rPr lang="pt-BR" dirty="0" err="1" smtClean="0">
                <a:solidFill>
                  <a:schemeClr val="bg1"/>
                </a:solidFill>
                <a:latin typeface="Verdana" pitchFamily="34" charset="0"/>
                <a:ea typeface="Verdana" pitchFamily="34" charset="0"/>
                <a:cs typeface="Verdana" pitchFamily="34" charset="0"/>
              </a:rPr>
              <a:t>laborativa</a:t>
            </a:r>
            <a:r>
              <a:rPr lang="pt-BR" dirty="0" smtClean="0">
                <a:solidFill>
                  <a:schemeClr val="bg1"/>
                </a:solidFill>
                <a:latin typeface="Verdana" pitchFamily="34" charset="0"/>
                <a:ea typeface="Verdana" pitchFamily="34" charset="0"/>
                <a:cs typeface="Verdana" pitchFamily="34" charset="0"/>
              </a:rPr>
              <a:t>/Empresarial. (TJRS, Apelação Cível 70062899091, Data Publicação 01/09/2015).</a:t>
            </a:r>
          </a:p>
          <a:p>
            <a:pPr algn="just"/>
            <a:endParaRPr lang="pt-BR" dirty="0" smtClean="0">
              <a:solidFill>
                <a:schemeClr val="bg1"/>
              </a:solidFill>
              <a:latin typeface="Verdana" pitchFamily="34" charset="0"/>
              <a:ea typeface="Verdana" pitchFamily="34" charset="0"/>
              <a:cs typeface="Verdana" pitchFamily="34" charset="0"/>
            </a:endParaRPr>
          </a:p>
          <a:p>
            <a:pPr algn="just"/>
            <a:r>
              <a:rPr lang="pt-BR" b="1" i="1" dirty="0" smtClean="0">
                <a:solidFill>
                  <a:schemeClr val="bg1"/>
                </a:solidFill>
                <a:latin typeface="Verdana" pitchFamily="34" charset="0"/>
                <a:ea typeface="Verdana" pitchFamily="34" charset="0"/>
                <a:cs typeface="Verdana" pitchFamily="34" charset="0"/>
              </a:rPr>
              <a:t>2) Danos Morais</a:t>
            </a:r>
            <a:endParaRPr lang="pt-BR" dirty="0" smtClean="0">
              <a:solidFill>
                <a:schemeClr val="bg1"/>
              </a:solidFill>
              <a:latin typeface="Verdana" pitchFamily="34" charset="0"/>
              <a:ea typeface="Verdana" pitchFamily="34" charset="0"/>
              <a:cs typeface="Verdana" pitchFamily="34" charset="0"/>
            </a:endParaRPr>
          </a:p>
          <a:p>
            <a:pPr algn="just"/>
            <a:r>
              <a:rPr lang="pt-BR" dirty="0" smtClean="0">
                <a:solidFill>
                  <a:schemeClr val="bg1"/>
                </a:solidFill>
                <a:latin typeface="Verdana" pitchFamily="34" charset="0"/>
                <a:ea typeface="Verdana" pitchFamily="34" charset="0"/>
                <a:cs typeface="Verdana" pitchFamily="34" charset="0"/>
              </a:rPr>
              <a:t>- Indenização do sofrimento/abalo psicológico (</a:t>
            </a:r>
            <a:r>
              <a:rPr lang="pt-BR" b="1" dirty="0" smtClean="0">
                <a:solidFill>
                  <a:schemeClr val="bg1"/>
                </a:solidFill>
                <a:latin typeface="Verdana" pitchFamily="34" charset="0"/>
                <a:ea typeface="Verdana" pitchFamily="34" charset="0"/>
                <a:cs typeface="Verdana" pitchFamily="34" charset="0"/>
              </a:rPr>
              <a:t>STJ - </a:t>
            </a:r>
            <a:r>
              <a:rPr lang="pt-BR" b="1" dirty="0" err="1" smtClean="0">
                <a:solidFill>
                  <a:schemeClr val="bg1"/>
                </a:solidFill>
                <a:latin typeface="Verdana" pitchFamily="34" charset="0"/>
                <a:ea typeface="Verdana" pitchFamily="34" charset="0"/>
                <a:cs typeface="Verdana" pitchFamily="34" charset="0"/>
              </a:rPr>
              <a:t>REsp</a:t>
            </a:r>
            <a:r>
              <a:rPr lang="pt-BR" b="1" dirty="0" smtClean="0">
                <a:solidFill>
                  <a:schemeClr val="bg1"/>
                </a:solidFill>
                <a:latin typeface="Verdana" pitchFamily="34" charset="0"/>
                <a:ea typeface="Verdana" pitchFamily="34" charset="0"/>
                <a:cs typeface="Verdana" pitchFamily="34" charset="0"/>
              </a:rPr>
              <a:t> 1349968 DF 2012/0220113-0 Publicação  </a:t>
            </a:r>
            <a:r>
              <a:rPr lang="pt-BR" b="1" dirty="0" err="1" smtClean="0">
                <a:solidFill>
                  <a:schemeClr val="bg1"/>
                </a:solidFill>
                <a:latin typeface="Verdana" pitchFamily="34" charset="0"/>
                <a:ea typeface="Verdana" pitchFamily="34" charset="0"/>
                <a:cs typeface="Verdana" pitchFamily="34" charset="0"/>
              </a:rPr>
              <a:t>DJe</a:t>
            </a:r>
            <a:r>
              <a:rPr lang="pt-BR" b="1" dirty="0" smtClean="0">
                <a:solidFill>
                  <a:schemeClr val="bg1"/>
                </a:solidFill>
                <a:latin typeface="Verdana" pitchFamily="34" charset="0"/>
                <a:ea typeface="Verdana" pitchFamily="34" charset="0"/>
                <a:cs typeface="Verdana" pitchFamily="34" charset="0"/>
              </a:rPr>
              <a:t> 04/05/2015</a:t>
            </a:r>
            <a:r>
              <a:rPr lang="pt-BR" dirty="0" smtClean="0">
                <a:solidFill>
                  <a:schemeClr val="bg1"/>
                </a:solidFill>
                <a:latin typeface="Verdana" pitchFamily="34" charset="0"/>
                <a:ea typeface="Verdana" pitchFamily="34" charset="0"/>
                <a:cs typeface="Verdana" pitchFamily="34" charset="0"/>
              </a:rPr>
              <a:t>)</a:t>
            </a:r>
          </a:p>
          <a:p>
            <a:pPr algn="just"/>
            <a:r>
              <a:rPr lang="pt-BR" dirty="0" smtClean="0">
                <a:solidFill>
                  <a:schemeClr val="bg1"/>
                </a:solidFill>
                <a:latin typeface="Verdana" pitchFamily="34" charset="0"/>
                <a:ea typeface="Verdana" pitchFamily="34" charset="0"/>
                <a:cs typeface="Verdana" pitchFamily="34" charset="0"/>
              </a:rPr>
              <a:t>- Indenização da Perda de Tempo – familiares que tiveram de passar por procedimentos administrativos desnecessários (TJRJ - APELACAO 0434769-  73.2014.8.19.0001 –. DES. NATACHA, TOSTES OLIVEIRA - Julgamento: 12/05/2016, - VIGESIMA SEXTA CAMARA CIVEL)</a:t>
            </a:r>
          </a:p>
          <a:p>
            <a:pPr algn="just">
              <a:buFontTx/>
              <a:buChar char="-"/>
            </a:pPr>
            <a:r>
              <a:rPr lang="pt-BR" dirty="0" smtClean="0">
                <a:solidFill>
                  <a:schemeClr val="bg1"/>
                </a:solidFill>
                <a:latin typeface="Verdana" pitchFamily="34" charset="0"/>
                <a:ea typeface="Verdana" pitchFamily="34" charset="0"/>
                <a:cs typeface="Verdana" pitchFamily="34" charset="0"/>
              </a:rPr>
              <a:t>Indenização por perda de chance – indenização paga a título de reparar a vítima por perda de uma chance, como um curso superior, uma promoção, </a:t>
            </a:r>
            <a:r>
              <a:rPr lang="pt-BR" dirty="0" err="1" smtClean="0">
                <a:solidFill>
                  <a:schemeClr val="bg1"/>
                </a:solidFill>
                <a:latin typeface="Verdana" pitchFamily="34" charset="0"/>
                <a:ea typeface="Verdana" pitchFamily="34" charset="0"/>
                <a:cs typeface="Verdana" pitchFamily="34" charset="0"/>
              </a:rPr>
              <a:t>etc</a:t>
            </a:r>
            <a:r>
              <a:rPr lang="pt-BR" dirty="0" smtClean="0">
                <a:solidFill>
                  <a:schemeClr val="bg1"/>
                </a:solidFill>
                <a:latin typeface="Verdana" pitchFamily="34" charset="0"/>
                <a:ea typeface="Verdana" pitchFamily="34" charset="0"/>
                <a:cs typeface="Verdana" pitchFamily="34" charset="0"/>
              </a:rPr>
              <a:t> (STJ - </a:t>
            </a:r>
            <a:r>
              <a:rPr lang="pt-BR" dirty="0" err="1" smtClean="0">
                <a:solidFill>
                  <a:schemeClr val="bg1"/>
                </a:solidFill>
                <a:latin typeface="Verdana" pitchFamily="34" charset="0"/>
                <a:ea typeface="Verdana" pitchFamily="34" charset="0"/>
                <a:cs typeface="Verdana" pitchFamily="34" charset="0"/>
              </a:rPr>
              <a:t>REsp</a:t>
            </a:r>
            <a:r>
              <a:rPr lang="pt-BR" dirty="0" smtClean="0">
                <a:solidFill>
                  <a:schemeClr val="bg1"/>
                </a:solidFill>
                <a:latin typeface="Verdana" pitchFamily="34" charset="0"/>
                <a:ea typeface="Verdana" pitchFamily="34" charset="0"/>
                <a:cs typeface="Verdana" pitchFamily="34" charset="0"/>
              </a:rPr>
              <a:t> 1104665 RS 2008/0251457-1 Data de publicação: 04/08/2009)</a:t>
            </a:r>
          </a:p>
          <a:p>
            <a:pPr algn="just">
              <a:buFontTx/>
              <a:buChar char="-"/>
            </a:pPr>
            <a:endParaRPr lang="pt-BR" dirty="0" smtClean="0">
              <a:solidFill>
                <a:schemeClr val="bg1"/>
              </a:solidFill>
              <a:latin typeface="Verdana" pitchFamily="34" charset="0"/>
              <a:ea typeface="Verdana" pitchFamily="34" charset="0"/>
              <a:cs typeface="Verdana" pitchFamily="34" charset="0"/>
            </a:endParaRPr>
          </a:p>
          <a:p>
            <a:pPr algn="just"/>
            <a:r>
              <a:rPr lang="pt-BR" b="1" i="1" dirty="0" smtClean="0">
                <a:solidFill>
                  <a:schemeClr val="bg1"/>
                </a:solidFill>
                <a:latin typeface="Verdana" pitchFamily="34" charset="0"/>
                <a:ea typeface="Verdana" pitchFamily="34" charset="0"/>
                <a:cs typeface="Verdana" pitchFamily="34" charset="0"/>
              </a:rPr>
              <a:t>3) Danos Estéticos </a:t>
            </a:r>
            <a:endParaRPr lang="pt-BR" dirty="0" smtClean="0">
              <a:solidFill>
                <a:schemeClr val="bg1"/>
              </a:solidFill>
              <a:latin typeface="Verdana" pitchFamily="34" charset="0"/>
              <a:ea typeface="Verdana" pitchFamily="34" charset="0"/>
              <a:cs typeface="Verdana" pitchFamily="34" charset="0"/>
            </a:endParaRPr>
          </a:p>
          <a:p>
            <a:pPr algn="just"/>
            <a:r>
              <a:rPr lang="pt-BR" dirty="0" smtClean="0">
                <a:solidFill>
                  <a:schemeClr val="bg1"/>
                </a:solidFill>
                <a:latin typeface="Verdana" pitchFamily="34" charset="0"/>
                <a:ea typeface="Verdana" pitchFamily="34" charset="0"/>
                <a:cs typeface="Verdana" pitchFamily="34" charset="0"/>
              </a:rPr>
              <a:t>Pelo dano sofrido e obrigação de fazer cirurgia reparadora</a:t>
            </a:r>
          </a:p>
          <a:p>
            <a:endParaRPr lang="pt-B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52400"/>
            <a:ext cx="12192000" cy="9144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0"/>
            <a:ext cx="11953875" cy="914400"/>
          </a:xfrm>
          <a:custGeom>
            <a:avLst/>
            <a:gdLst/>
            <a:ahLst/>
            <a:cxnLst/>
            <a:rect l="l" t="t" r="r" b="b"/>
            <a:pathLst>
              <a:path w="11953875" h="914400">
                <a:moveTo>
                  <a:pt x="0" y="914400"/>
                </a:moveTo>
                <a:lnTo>
                  <a:pt x="11953875" y="914400"/>
                </a:lnTo>
                <a:lnTo>
                  <a:pt x="11953875" y="0"/>
                </a:lnTo>
                <a:lnTo>
                  <a:pt x="0" y="0"/>
                </a:lnTo>
                <a:lnTo>
                  <a:pt x="0" y="914400"/>
                </a:lnTo>
                <a:close/>
              </a:path>
            </a:pathLst>
          </a:custGeom>
          <a:ln w="6350">
            <a:solidFill>
              <a:srgbClr val="D15A3D"/>
            </a:solidFill>
          </a:ln>
        </p:spPr>
        <p:txBody>
          <a:bodyPr wrap="square" lIns="0" tIns="0" rIns="0" bIns="0" rtlCol="0"/>
          <a:lstStyle/>
          <a:p>
            <a:endParaRPr/>
          </a:p>
        </p:txBody>
      </p:sp>
      <p:sp>
        <p:nvSpPr>
          <p:cNvPr id="7" name="object 7"/>
          <p:cNvSpPr txBox="1"/>
          <p:nvPr/>
        </p:nvSpPr>
        <p:spPr>
          <a:xfrm>
            <a:off x="638657" y="2517394"/>
            <a:ext cx="1492250" cy="635000"/>
          </a:xfrm>
          <a:prstGeom prst="rect">
            <a:avLst/>
          </a:prstGeom>
        </p:spPr>
        <p:txBody>
          <a:bodyPr vert="horz" wrap="square" lIns="0" tIns="12065" rIns="0" bIns="0" rtlCol="0">
            <a:spAutoFit/>
          </a:bodyPr>
          <a:lstStyle/>
          <a:p>
            <a:pPr marL="12700">
              <a:lnSpc>
                <a:spcPct val="100000"/>
              </a:lnSpc>
              <a:spcBef>
                <a:spcPts val="95"/>
              </a:spcBef>
            </a:pPr>
            <a:r>
              <a:rPr sz="4000" spc="-5" dirty="0">
                <a:solidFill>
                  <a:srgbClr val="FFFFFF"/>
                </a:solidFill>
                <a:latin typeface="Arial"/>
                <a:cs typeface="Arial"/>
              </a:rPr>
              <a:t>Danos</a:t>
            </a:r>
            <a:endParaRPr sz="4000">
              <a:latin typeface="Arial"/>
              <a:cs typeface="Arial"/>
            </a:endParaRPr>
          </a:p>
        </p:txBody>
      </p:sp>
      <p:sp>
        <p:nvSpPr>
          <p:cNvPr id="8" name="object 8"/>
          <p:cNvSpPr txBox="1"/>
          <p:nvPr/>
        </p:nvSpPr>
        <p:spPr>
          <a:xfrm>
            <a:off x="611225" y="3127070"/>
            <a:ext cx="1547495" cy="635000"/>
          </a:xfrm>
          <a:prstGeom prst="rect">
            <a:avLst/>
          </a:prstGeom>
        </p:spPr>
        <p:txBody>
          <a:bodyPr vert="horz" wrap="square" lIns="0" tIns="12065" rIns="0" bIns="0" rtlCol="0">
            <a:spAutoFit/>
          </a:bodyPr>
          <a:lstStyle/>
          <a:p>
            <a:pPr marL="12700">
              <a:lnSpc>
                <a:spcPct val="100000"/>
              </a:lnSpc>
              <a:spcBef>
                <a:spcPts val="95"/>
              </a:spcBef>
            </a:pPr>
            <a:r>
              <a:rPr sz="4000" spc="-5" dirty="0">
                <a:solidFill>
                  <a:srgbClr val="FFFFFF"/>
                </a:solidFill>
                <a:latin typeface="Arial"/>
                <a:cs typeface="Arial"/>
              </a:rPr>
              <a:t>Mor</a:t>
            </a:r>
            <a:r>
              <a:rPr sz="4000" spc="-20" dirty="0">
                <a:solidFill>
                  <a:srgbClr val="FFFFFF"/>
                </a:solidFill>
                <a:latin typeface="Arial"/>
                <a:cs typeface="Arial"/>
              </a:rPr>
              <a:t>a</a:t>
            </a:r>
            <a:r>
              <a:rPr sz="4000" spc="-5" dirty="0">
                <a:solidFill>
                  <a:srgbClr val="FFFFFF"/>
                </a:solidFill>
                <a:latin typeface="Arial"/>
                <a:cs typeface="Arial"/>
              </a:rPr>
              <a:t>is</a:t>
            </a:r>
            <a:endParaRPr sz="4000">
              <a:latin typeface="Arial"/>
              <a:cs typeface="Arial"/>
            </a:endParaRPr>
          </a:p>
        </p:txBody>
      </p:sp>
      <p:sp>
        <p:nvSpPr>
          <p:cNvPr id="12" name="object 12"/>
          <p:cNvSpPr txBox="1"/>
          <p:nvPr/>
        </p:nvSpPr>
        <p:spPr>
          <a:xfrm>
            <a:off x="563981" y="6091834"/>
            <a:ext cx="2282190" cy="635000"/>
          </a:xfrm>
          <a:prstGeom prst="rect">
            <a:avLst/>
          </a:prstGeom>
        </p:spPr>
        <p:txBody>
          <a:bodyPr vert="horz" wrap="square" lIns="0" tIns="12065" rIns="0" bIns="0" rtlCol="0">
            <a:spAutoFit/>
          </a:bodyPr>
          <a:lstStyle/>
          <a:p>
            <a:pPr marL="12700">
              <a:lnSpc>
                <a:spcPct val="100000"/>
              </a:lnSpc>
              <a:spcBef>
                <a:spcPts val="95"/>
              </a:spcBef>
            </a:pPr>
            <a:r>
              <a:rPr sz="4000" b="1" spc="-5" dirty="0">
                <a:solidFill>
                  <a:srgbClr val="FFFFFF"/>
                </a:solidFill>
                <a:latin typeface="Arial"/>
                <a:cs typeface="Arial"/>
              </a:rPr>
              <a:t>Estéticos</a:t>
            </a:r>
            <a:endParaRPr sz="4000">
              <a:latin typeface="Arial"/>
              <a:cs typeface="Arial"/>
            </a:endParaRPr>
          </a:p>
        </p:txBody>
      </p:sp>
      <p:sp>
        <p:nvSpPr>
          <p:cNvPr id="65" name="object 4"/>
          <p:cNvSpPr txBox="1"/>
          <p:nvPr/>
        </p:nvSpPr>
        <p:spPr>
          <a:xfrm>
            <a:off x="609600" y="174030"/>
            <a:ext cx="10896600" cy="858568"/>
          </a:xfrm>
          <a:prstGeom prst="rect">
            <a:avLst/>
          </a:prstGeom>
        </p:spPr>
        <p:txBody>
          <a:bodyPr vert="horz" wrap="square" lIns="0" tIns="12065" rIns="0" bIns="0" rtlCol="0">
            <a:spAutoFit/>
          </a:bodyPr>
          <a:lstStyle/>
          <a:p>
            <a:pPr marL="137160">
              <a:lnSpc>
                <a:spcPts val="3335"/>
              </a:lnSpc>
              <a:spcBef>
                <a:spcPts val="95"/>
              </a:spcBef>
              <a:tabLst>
                <a:tab pos="958850" algn="l"/>
                <a:tab pos="2799715" algn="l"/>
                <a:tab pos="3662679" algn="l"/>
                <a:tab pos="6396990" algn="l"/>
                <a:tab pos="7918450" algn="l"/>
              </a:tabLst>
            </a:pPr>
            <a:r>
              <a:rPr sz="2400" b="1" spc="-5" dirty="0" smtClean="0">
                <a:solidFill>
                  <a:srgbClr val="FFFFFF"/>
                </a:solidFill>
                <a:latin typeface="Verdana"/>
                <a:cs typeface="Verdana"/>
              </a:rPr>
              <a:t>2.</a:t>
            </a:r>
            <a:r>
              <a:rPr lang="pt-BR" sz="2400" b="1" spc="-5" dirty="0" smtClean="0">
                <a:solidFill>
                  <a:srgbClr val="FFFFFF"/>
                </a:solidFill>
                <a:latin typeface="Verdana"/>
                <a:cs typeface="Verdana"/>
              </a:rPr>
              <a:t>6.</a:t>
            </a:r>
            <a:r>
              <a:rPr sz="2400" b="1" spc="-5" dirty="0">
                <a:solidFill>
                  <a:srgbClr val="FFFFFF"/>
                </a:solidFill>
                <a:latin typeface="Verdana"/>
                <a:cs typeface="Verdana"/>
              </a:rPr>
              <a:t>	</a:t>
            </a:r>
            <a:r>
              <a:rPr sz="2400" b="1" spc="-10" dirty="0">
                <a:solidFill>
                  <a:srgbClr val="FFFFFF"/>
                </a:solidFill>
                <a:latin typeface="Verdana"/>
                <a:cs typeface="Verdana"/>
              </a:rPr>
              <a:t>Tipologia	</a:t>
            </a:r>
            <a:r>
              <a:rPr sz="2400" b="1" spc="-5" dirty="0">
                <a:solidFill>
                  <a:srgbClr val="FFFFFF"/>
                </a:solidFill>
                <a:latin typeface="Verdana"/>
                <a:cs typeface="Verdana"/>
              </a:rPr>
              <a:t>das	Indenizações:	</a:t>
            </a:r>
            <a:r>
              <a:rPr sz="2400" b="1" spc="-15" dirty="0">
                <a:solidFill>
                  <a:srgbClr val="FFFFFF"/>
                </a:solidFill>
                <a:latin typeface="Verdana"/>
                <a:cs typeface="Verdana"/>
              </a:rPr>
              <a:t>Parcela	</a:t>
            </a:r>
            <a:r>
              <a:rPr sz="2400" b="1" spc="-10" dirty="0" err="1" smtClean="0">
                <a:solidFill>
                  <a:srgbClr val="FFFFFF"/>
                </a:solidFill>
                <a:latin typeface="Verdana"/>
                <a:cs typeface="Verdana"/>
              </a:rPr>
              <a:t>Única</a:t>
            </a:r>
            <a:r>
              <a:rPr lang="pt-BR" sz="2400" b="1" spc="-10" dirty="0" smtClean="0">
                <a:solidFill>
                  <a:srgbClr val="FFFFFF"/>
                </a:solidFill>
                <a:latin typeface="Verdana"/>
                <a:cs typeface="Verdana"/>
              </a:rPr>
              <a:t>/ </a:t>
            </a:r>
            <a:r>
              <a:rPr sz="2400" b="1" spc="-10" dirty="0" err="1" smtClean="0">
                <a:solidFill>
                  <a:srgbClr val="FFFFFF"/>
                </a:solidFill>
                <a:latin typeface="Verdana"/>
                <a:cs typeface="Verdana"/>
              </a:rPr>
              <a:t>Pensionamento</a:t>
            </a:r>
            <a:r>
              <a:rPr lang="pt-BR" sz="2400" b="1" spc="-10" dirty="0" smtClean="0">
                <a:solidFill>
                  <a:srgbClr val="FFFFFF"/>
                </a:solidFill>
                <a:latin typeface="Verdana"/>
                <a:cs typeface="Verdana"/>
              </a:rPr>
              <a:t> </a:t>
            </a:r>
            <a:r>
              <a:rPr sz="2400" b="1" spc="-5" dirty="0" err="1" smtClean="0">
                <a:solidFill>
                  <a:srgbClr val="FFFFFF"/>
                </a:solidFill>
                <a:latin typeface="Verdana"/>
                <a:cs typeface="Verdana"/>
              </a:rPr>
              <a:t>até</a:t>
            </a:r>
            <a:r>
              <a:rPr sz="2400" b="1" spc="-5" dirty="0" smtClean="0">
                <a:solidFill>
                  <a:srgbClr val="FFFFFF"/>
                </a:solidFill>
                <a:latin typeface="Verdana"/>
                <a:cs typeface="Verdana"/>
              </a:rPr>
              <a:t> </a:t>
            </a:r>
            <a:r>
              <a:rPr sz="2400" b="1" spc="-5" dirty="0">
                <a:solidFill>
                  <a:srgbClr val="FFFFFF"/>
                </a:solidFill>
                <a:latin typeface="Verdana"/>
                <a:cs typeface="Verdana"/>
              </a:rPr>
              <a:t>certo limite de idade </a:t>
            </a:r>
            <a:r>
              <a:rPr sz="2400" b="1" spc="-10" dirty="0" err="1">
                <a:solidFill>
                  <a:srgbClr val="FFFFFF"/>
                </a:solidFill>
                <a:latin typeface="Verdana"/>
                <a:cs typeface="Verdana"/>
              </a:rPr>
              <a:t>ou</a:t>
            </a:r>
            <a:r>
              <a:rPr sz="2400" b="1" spc="-10" dirty="0">
                <a:solidFill>
                  <a:srgbClr val="FFFFFF"/>
                </a:solidFill>
                <a:latin typeface="Verdana"/>
                <a:cs typeface="Verdana"/>
              </a:rPr>
              <a:t> </a:t>
            </a:r>
            <a:r>
              <a:rPr sz="2400" b="1" spc="-5" dirty="0" err="1" smtClean="0">
                <a:solidFill>
                  <a:srgbClr val="FFFFFF"/>
                </a:solidFill>
                <a:latin typeface="Verdana"/>
                <a:cs typeface="Verdana"/>
              </a:rPr>
              <a:t>vitalício</a:t>
            </a:r>
            <a:endParaRPr sz="2400" b="1" dirty="0">
              <a:latin typeface="Verdana"/>
              <a:cs typeface="Verdana"/>
            </a:endParaRPr>
          </a:p>
        </p:txBody>
      </p:sp>
      <p:sp>
        <p:nvSpPr>
          <p:cNvPr id="66" name="object 84"/>
          <p:cNvSpPr/>
          <p:nvPr/>
        </p:nvSpPr>
        <p:spPr>
          <a:xfrm>
            <a:off x="228600" y="1219200"/>
            <a:ext cx="11658600" cy="5410200"/>
          </a:xfrm>
          <a:custGeom>
            <a:avLst/>
            <a:gdLst/>
            <a:ahLst/>
            <a:cxnLst/>
            <a:rect l="l" t="t" r="r" b="b"/>
            <a:pathLst>
              <a:path w="2821304" h="1882775">
                <a:moveTo>
                  <a:pt x="0" y="1882775"/>
                </a:moveTo>
                <a:lnTo>
                  <a:pt x="2820924" y="1882775"/>
                </a:lnTo>
                <a:lnTo>
                  <a:pt x="2820924" y="0"/>
                </a:lnTo>
                <a:lnTo>
                  <a:pt x="0" y="0"/>
                </a:lnTo>
                <a:lnTo>
                  <a:pt x="0" y="1882775"/>
                </a:lnTo>
                <a:close/>
              </a:path>
            </a:pathLst>
          </a:custGeom>
          <a:solidFill>
            <a:srgbClr val="D15A3D"/>
          </a:solidFill>
        </p:spPr>
        <p:txBody>
          <a:bodyPr wrap="square" lIns="0" tIns="0" rIns="0" bIns="0" rtlCol="0"/>
          <a:lstStyle/>
          <a:p>
            <a:endParaRPr/>
          </a:p>
        </p:txBody>
      </p:sp>
      <p:sp>
        <p:nvSpPr>
          <p:cNvPr id="67" name="CaixaDeTexto 66"/>
          <p:cNvSpPr txBox="1"/>
          <p:nvPr/>
        </p:nvSpPr>
        <p:spPr>
          <a:xfrm>
            <a:off x="381000" y="1371600"/>
            <a:ext cx="11353800" cy="5940088"/>
          </a:xfrm>
          <a:prstGeom prst="rect">
            <a:avLst/>
          </a:prstGeom>
          <a:noFill/>
        </p:spPr>
        <p:txBody>
          <a:bodyPr wrap="square" rtlCol="0">
            <a:spAutoFit/>
          </a:bodyPr>
          <a:lstStyle/>
          <a:p>
            <a:pPr algn="just"/>
            <a:r>
              <a:rPr lang="pt-BR" sz="2000" b="1" dirty="0" err="1" smtClean="0">
                <a:solidFill>
                  <a:schemeClr val="bg1"/>
                </a:solidFill>
                <a:latin typeface="Verdana" pitchFamily="34" charset="0"/>
                <a:ea typeface="Verdana" pitchFamily="34" charset="0"/>
                <a:cs typeface="Verdana" pitchFamily="34" charset="0"/>
              </a:rPr>
              <a:t>Pensionamento</a:t>
            </a:r>
            <a:r>
              <a:rPr lang="pt-BR" sz="2000" b="1" dirty="0" smtClean="0">
                <a:solidFill>
                  <a:schemeClr val="bg1"/>
                </a:solidFill>
                <a:latin typeface="Verdana" pitchFamily="34" charset="0"/>
                <a:ea typeface="Verdana" pitchFamily="34" charset="0"/>
                <a:cs typeface="Verdana" pitchFamily="34" charset="0"/>
              </a:rPr>
              <a:t> até certo limite de idade ou vitalício (Danos Materiais)</a:t>
            </a:r>
          </a:p>
          <a:p>
            <a:pPr algn="just"/>
            <a:endParaRPr lang="pt-BR" b="1" dirty="0" smtClean="0">
              <a:solidFill>
                <a:schemeClr val="bg1"/>
              </a:solidFill>
              <a:latin typeface="Verdana" pitchFamily="34" charset="0"/>
              <a:ea typeface="Verdana" pitchFamily="34" charset="0"/>
              <a:cs typeface="Verdana" pitchFamily="34" charset="0"/>
            </a:endParaRPr>
          </a:p>
          <a:p>
            <a:pPr marL="342900" indent="-342900" algn="just">
              <a:buAutoNum type="arabicParenR"/>
            </a:pPr>
            <a:r>
              <a:rPr lang="pt-BR" b="1" dirty="0" smtClean="0">
                <a:solidFill>
                  <a:schemeClr val="bg1"/>
                </a:solidFill>
                <a:latin typeface="Verdana" pitchFamily="34" charset="0"/>
                <a:ea typeface="Verdana" pitchFamily="34" charset="0"/>
                <a:cs typeface="Verdana" pitchFamily="34" charset="0"/>
              </a:rPr>
              <a:t>Indenização por perda de capacidade </a:t>
            </a:r>
            <a:r>
              <a:rPr lang="pt-BR" b="1" dirty="0" err="1" smtClean="0">
                <a:solidFill>
                  <a:schemeClr val="bg1"/>
                </a:solidFill>
                <a:latin typeface="Verdana" pitchFamily="34" charset="0"/>
                <a:ea typeface="Verdana" pitchFamily="34" charset="0"/>
                <a:cs typeface="Verdana" pitchFamily="34" charset="0"/>
              </a:rPr>
              <a:t>laborativa</a:t>
            </a:r>
            <a:r>
              <a:rPr lang="pt-BR" b="1" dirty="0" smtClean="0">
                <a:solidFill>
                  <a:schemeClr val="bg1"/>
                </a:solidFill>
                <a:latin typeface="Verdana" pitchFamily="34" charset="0"/>
                <a:ea typeface="Verdana" pitchFamily="34" charset="0"/>
                <a:cs typeface="Verdana" pitchFamily="34" charset="0"/>
              </a:rPr>
              <a:t>/invalidez </a:t>
            </a:r>
            <a:r>
              <a:rPr lang="pt-BR" dirty="0" smtClean="0">
                <a:solidFill>
                  <a:schemeClr val="bg1"/>
                </a:solidFill>
                <a:latin typeface="Verdana" pitchFamily="34" charset="0"/>
                <a:ea typeface="Verdana" pitchFamily="34" charset="0"/>
                <a:cs typeface="Verdana" pitchFamily="34" charset="0"/>
              </a:rPr>
              <a:t>– indenização paga em forma de </a:t>
            </a:r>
            <a:r>
              <a:rPr lang="pt-BR" dirty="0" err="1" smtClean="0">
                <a:solidFill>
                  <a:schemeClr val="bg1"/>
                </a:solidFill>
                <a:latin typeface="Verdana" pitchFamily="34" charset="0"/>
                <a:ea typeface="Verdana" pitchFamily="34" charset="0"/>
                <a:cs typeface="Verdana" pitchFamily="34" charset="0"/>
              </a:rPr>
              <a:t>pensionamento</a:t>
            </a:r>
            <a:r>
              <a:rPr lang="pt-BR" dirty="0" smtClean="0">
                <a:solidFill>
                  <a:schemeClr val="bg1"/>
                </a:solidFill>
                <a:latin typeface="Verdana" pitchFamily="34" charset="0"/>
                <a:ea typeface="Verdana" pitchFamily="34" charset="0"/>
                <a:cs typeface="Verdana" pitchFamily="34" charset="0"/>
              </a:rPr>
              <a:t> proporcional a perda, em relação aos ganhos que seriam auferidos durante a fase produtiva. É pago mensalmente, </a:t>
            </a:r>
            <a:r>
              <a:rPr lang="pt-BR" dirty="0" err="1" smtClean="0">
                <a:solidFill>
                  <a:schemeClr val="bg1"/>
                </a:solidFill>
                <a:latin typeface="Verdana" pitchFamily="34" charset="0"/>
                <a:ea typeface="Verdana" pitchFamily="34" charset="0"/>
                <a:cs typeface="Verdana" pitchFamily="34" charset="0"/>
              </a:rPr>
              <a:t>vialiciamente</a:t>
            </a:r>
            <a:r>
              <a:rPr lang="pt-BR" dirty="0" smtClean="0">
                <a:solidFill>
                  <a:schemeClr val="bg1"/>
                </a:solidFill>
                <a:latin typeface="Verdana" pitchFamily="34" charset="0"/>
                <a:ea typeface="Verdana" pitchFamily="34" charset="0"/>
                <a:cs typeface="Verdana" pitchFamily="34" charset="0"/>
              </a:rPr>
              <a:t>.</a:t>
            </a:r>
          </a:p>
          <a:p>
            <a:pPr lvl="1" algn="just"/>
            <a:r>
              <a:rPr lang="pt-BR" b="1" dirty="0" smtClean="0">
                <a:solidFill>
                  <a:schemeClr val="bg1"/>
                </a:solidFill>
                <a:latin typeface="Verdana" pitchFamily="34" charset="0"/>
                <a:ea typeface="Verdana" pitchFamily="34" charset="0"/>
                <a:cs typeface="Verdana" pitchFamily="34" charset="0"/>
              </a:rPr>
              <a:t>(i) se perceber salário </a:t>
            </a:r>
            <a:r>
              <a:rPr lang="pt-BR" dirty="0" smtClean="0">
                <a:solidFill>
                  <a:schemeClr val="bg1"/>
                </a:solidFill>
                <a:latin typeface="Verdana" pitchFamily="34" charset="0"/>
                <a:ea typeface="Verdana" pitchFamily="34" charset="0"/>
                <a:cs typeface="Verdana" pitchFamily="34" charset="0"/>
              </a:rPr>
              <a:t>– porcentagem da perda aplicada sobre o salário mensal (TJ-PR - Embargos Infringentes Cível EI 2730401 PR  Embargos Infringentes Cível (Gr/</a:t>
            </a:r>
            <a:r>
              <a:rPr lang="pt-BR" dirty="0" err="1" smtClean="0">
                <a:solidFill>
                  <a:schemeClr val="bg1"/>
                </a:solidFill>
                <a:latin typeface="Verdana" pitchFamily="34" charset="0"/>
                <a:ea typeface="Verdana" pitchFamily="34" charset="0"/>
                <a:cs typeface="Verdana" pitchFamily="34" charset="0"/>
              </a:rPr>
              <a:t>CInt</a:t>
            </a:r>
            <a:r>
              <a:rPr lang="pt-BR" dirty="0" smtClean="0">
                <a:solidFill>
                  <a:schemeClr val="bg1"/>
                </a:solidFill>
                <a:latin typeface="Verdana" pitchFamily="34" charset="0"/>
                <a:ea typeface="Verdana" pitchFamily="34" charset="0"/>
                <a:cs typeface="Verdana" pitchFamily="34" charset="0"/>
              </a:rPr>
              <a:t>.) 0273040-1/01 (TJ-PR) Data de publicação: 17/03/2006 </a:t>
            </a:r>
          </a:p>
          <a:p>
            <a:pPr lvl="1" algn="just"/>
            <a:r>
              <a:rPr lang="pt-BR" b="1" dirty="0" smtClean="0">
                <a:solidFill>
                  <a:schemeClr val="bg1"/>
                </a:solidFill>
                <a:latin typeface="Verdana" pitchFamily="34" charset="0"/>
                <a:ea typeface="Verdana" pitchFamily="34" charset="0"/>
                <a:cs typeface="Verdana" pitchFamily="34" charset="0"/>
              </a:rPr>
              <a:t> (ii) se não perceber salário </a:t>
            </a:r>
            <a:r>
              <a:rPr lang="pt-BR" dirty="0" smtClean="0">
                <a:solidFill>
                  <a:schemeClr val="bg1"/>
                </a:solidFill>
                <a:latin typeface="Verdana" pitchFamily="34" charset="0"/>
                <a:ea typeface="Verdana" pitchFamily="34" charset="0"/>
                <a:cs typeface="Verdana" pitchFamily="34" charset="0"/>
              </a:rPr>
              <a:t>- cálculo sobre o Salário mínimo (STJ, </a:t>
            </a:r>
            <a:r>
              <a:rPr lang="pt-BR" dirty="0" err="1" smtClean="0">
                <a:solidFill>
                  <a:schemeClr val="bg1"/>
                </a:solidFill>
                <a:latin typeface="Verdana" pitchFamily="34" charset="0"/>
                <a:ea typeface="Verdana" pitchFamily="34" charset="0"/>
                <a:cs typeface="Verdana" pitchFamily="34" charset="0"/>
              </a:rPr>
              <a:t>EREsp</a:t>
            </a:r>
            <a:r>
              <a:rPr lang="pt-BR" dirty="0" smtClean="0">
                <a:solidFill>
                  <a:schemeClr val="bg1"/>
                </a:solidFill>
                <a:latin typeface="Verdana" pitchFamily="34" charset="0"/>
                <a:ea typeface="Verdana" pitchFamily="34" charset="0"/>
                <a:cs typeface="Verdana" pitchFamily="34" charset="0"/>
              </a:rPr>
              <a:t> 812761 / RJ,2009,Publicação </a:t>
            </a:r>
            <a:r>
              <a:rPr lang="pt-BR" dirty="0" err="1" smtClean="0">
                <a:solidFill>
                  <a:schemeClr val="bg1"/>
                </a:solidFill>
                <a:latin typeface="Verdana" pitchFamily="34" charset="0"/>
                <a:ea typeface="Verdana" pitchFamily="34" charset="0"/>
                <a:cs typeface="Verdana" pitchFamily="34" charset="0"/>
              </a:rPr>
              <a:t>DJe</a:t>
            </a:r>
            <a:r>
              <a:rPr lang="pt-BR" dirty="0" smtClean="0">
                <a:solidFill>
                  <a:schemeClr val="bg1"/>
                </a:solidFill>
                <a:latin typeface="Verdana" pitchFamily="34" charset="0"/>
                <a:ea typeface="Verdana" pitchFamily="34" charset="0"/>
                <a:cs typeface="Verdana" pitchFamily="34" charset="0"/>
              </a:rPr>
              <a:t> 11/10/2011).</a:t>
            </a:r>
          </a:p>
          <a:p>
            <a:pPr lvl="1" algn="just"/>
            <a:r>
              <a:rPr lang="pt-BR" b="1" dirty="0" smtClean="0">
                <a:solidFill>
                  <a:schemeClr val="bg1"/>
                </a:solidFill>
                <a:latin typeface="Verdana" pitchFamily="34" charset="0"/>
                <a:ea typeface="Verdana" pitchFamily="34" charset="0"/>
                <a:cs typeface="Verdana" pitchFamily="34" charset="0"/>
              </a:rPr>
              <a:t> (iii) se </a:t>
            </a:r>
            <a:r>
              <a:rPr lang="pt-BR" b="1" dirty="0" err="1" smtClean="0">
                <a:solidFill>
                  <a:schemeClr val="bg1"/>
                </a:solidFill>
                <a:latin typeface="Verdana" pitchFamily="34" charset="0"/>
                <a:ea typeface="Verdana" pitchFamily="34" charset="0"/>
                <a:cs typeface="Verdana" pitchFamily="34" charset="0"/>
              </a:rPr>
              <a:t>se</a:t>
            </a:r>
            <a:r>
              <a:rPr lang="pt-BR" b="1" dirty="0" smtClean="0">
                <a:solidFill>
                  <a:schemeClr val="bg1"/>
                </a:solidFill>
                <a:latin typeface="Verdana" pitchFamily="34" charset="0"/>
                <a:ea typeface="Verdana" pitchFamily="34" charset="0"/>
                <a:cs typeface="Verdana" pitchFamily="34" charset="0"/>
              </a:rPr>
              <a:t> tornou inválido, 100% do último salário recebido </a:t>
            </a:r>
            <a:r>
              <a:rPr lang="pt-BR" dirty="0" smtClean="0">
                <a:solidFill>
                  <a:schemeClr val="bg1"/>
                </a:solidFill>
                <a:latin typeface="Verdana" pitchFamily="34" charset="0"/>
                <a:ea typeface="Verdana" pitchFamily="34" charset="0"/>
                <a:cs typeface="Verdana" pitchFamily="34" charset="0"/>
              </a:rPr>
              <a:t>(TJ-SC - Apelação Cível AC 20130279959 SC, 2013.027995-9 (Acórdão) (TJ-SC) Data de publicação: 06/09/2013)</a:t>
            </a:r>
          </a:p>
          <a:p>
            <a:pPr marL="342900" indent="-342900" algn="just"/>
            <a:endParaRPr lang="pt-BR" b="1" dirty="0" smtClean="0">
              <a:solidFill>
                <a:schemeClr val="bg1"/>
              </a:solidFill>
              <a:latin typeface="Verdana" pitchFamily="34" charset="0"/>
              <a:ea typeface="Verdana" pitchFamily="34" charset="0"/>
              <a:cs typeface="Verdana" pitchFamily="34" charset="0"/>
            </a:endParaRPr>
          </a:p>
          <a:p>
            <a:pPr marL="342900" lvl="1" indent="-342900" algn="just"/>
            <a:r>
              <a:rPr lang="pt-BR" b="1" dirty="0" smtClean="0">
                <a:solidFill>
                  <a:schemeClr val="bg1"/>
                </a:solidFill>
                <a:latin typeface="Verdana" pitchFamily="34" charset="0"/>
                <a:ea typeface="Verdana" pitchFamily="34" charset="0"/>
                <a:cs typeface="Verdana" pitchFamily="34" charset="0"/>
              </a:rPr>
              <a:t>2) Indenização pela perda da renda por morte da vítima </a:t>
            </a:r>
            <a:r>
              <a:rPr lang="pt-BR" dirty="0" smtClean="0">
                <a:solidFill>
                  <a:schemeClr val="bg1"/>
                </a:solidFill>
                <a:latin typeface="Verdana" pitchFamily="34" charset="0"/>
                <a:ea typeface="Verdana" pitchFamily="34" charset="0"/>
                <a:cs typeface="Verdana" pitchFamily="34" charset="0"/>
              </a:rPr>
              <a:t>– paga aos familiares proporcional aos rendimentos que seriam auferidos pela vítima fatal, durante sua fase produtiva, qual não se perpetuará devido ao óbito. Paga, em geral, até aos 25 anos do dependente da vítima ou, </a:t>
            </a:r>
            <a:r>
              <a:rPr lang="pt-BR" dirty="0" err="1" smtClean="0">
                <a:solidFill>
                  <a:schemeClr val="bg1"/>
                </a:solidFill>
                <a:latin typeface="Verdana" pitchFamily="34" charset="0"/>
                <a:ea typeface="Verdana" pitchFamily="34" charset="0"/>
                <a:cs typeface="Verdana" pitchFamily="34" charset="0"/>
              </a:rPr>
              <a:t>excepecionalmente</a:t>
            </a:r>
            <a:r>
              <a:rPr lang="pt-BR" dirty="0" smtClean="0">
                <a:solidFill>
                  <a:schemeClr val="bg1"/>
                </a:solidFill>
                <a:latin typeface="Verdana" pitchFamily="34" charset="0"/>
                <a:ea typeface="Verdana" pitchFamily="34" charset="0"/>
                <a:cs typeface="Verdana" pitchFamily="34" charset="0"/>
              </a:rPr>
              <a:t>, até a idade em que o de </a:t>
            </a:r>
            <a:r>
              <a:rPr lang="pt-BR" dirty="0" err="1" smtClean="0">
                <a:solidFill>
                  <a:schemeClr val="bg1"/>
                </a:solidFill>
                <a:latin typeface="Verdana" pitchFamily="34" charset="0"/>
                <a:ea typeface="Verdana" pitchFamily="34" charset="0"/>
                <a:cs typeface="Verdana" pitchFamily="34" charset="0"/>
              </a:rPr>
              <a:t>cujus</a:t>
            </a:r>
            <a:r>
              <a:rPr lang="pt-BR" dirty="0" smtClean="0">
                <a:solidFill>
                  <a:schemeClr val="bg1"/>
                </a:solidFill>
                <a:latin typeface="Verdana" pitchFamily="34" charset="0"/>
                <a:ea typeface="Verdana" pitchFamily="34" charset="0"/>
                <a:cs typeface="Verdana" pitchFamily="34" charset="0"/>
              </a:rPr>
              <a:t> faria 65 anos. É pago mensalmente.</a:t>
            </a:r>
          </a:p>
          <a:p>
            <a:pPr marL="342900" indent="-342900" algn="just">
              <a:buAutoNum type="arabicParenR"/>
            </a:pPr>
            <a:endParaRPr lang="pt-BR" dirty="0" smtClean="0">
              <a:solidFill>
                <a:schemeClr val="bg1"/>
              </a:solidFill>
              <a:latin typeface="Verdana" pitchFamily="34" charset="0"/>
              <a:ea typeface="Verdana" pitchFamily="34" charset="0"/>
              <a:cs typeface="Verdana" pitchFamily="34" charset="0"/>
            </a:endParaRPr>
          </a:p>
          <a:p>
            <a:pPr lvl="1" algn="just"/>
            <a:endParaRPr lang="pt-BR" b="1" dirty="0" smtClean="0">
              <a:solidFill>
                <a:schemeClr val="bg1"/>
              </a:solidFill>
              <a:latin typeface="Verdana" pitchFamily="34" charset="0"/>
              <a:ea typeface="Verdana" pitchFamily="34" charset="0"/>
              <a:cs typeface="Verdana" pitchFamily="34" charset="0"/>
            </a:endParaRPr>
          </a:p>
          <a:p>
            <a:pPr lvl="1" algn="just"/>
            <a:r>
              <a:rPr lang="pt-BR" b="1" dirty="0" smtClean="0">
                <a:solidFill>
                  <a:schemeClr val="bg1"/>
                </a:solidFill>
                <a:latin typeface="Verdana" pitchFamily="34" charset="0"/>
                <a:ea typeface="Verdana" pitchFamily="34" charset="0"/>
                <a:cs typeface="Verdana" pitchFamily="34" charset="0"/>
              </a:rPr>
              <a:t> </a:t>
            </a:r>
            <a:endParaRPr lang="pt-B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3" name="object 3"/>
          <p:cNvSpPr/>
          <p:nvPr/>
        </p:nvSpPr>
        <p:spPr>
          <a:xfrm>
            <a:off x="1828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4" name="object 4"/>
          <p:cNvSpPr/>
          <p:nvPr/>
        </p:nvSpPr>
        <p:spPr>
          <a:xfrm>
            <a:off x="3048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5" name="object 5"/>
          <p:cNvSpPr/>
          <p:nvPr/>
        </p:nvSpPr>
        <p:spPr>
          <a:xfrm>
            <a:off x="4267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6" name="object 6"/>
          <p:cNvSpPr/>
          <p:nvPr/>
        </p:nvSpPr>
        <p:spPr>
          <a:xfrm>
            <a:off x="5486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7" name="object 7"/>
          <p:cNvSpPr/>
          <p:nvPr/>
        </p:nvSpPr>
        <p:spPr>
          <a:xfrm>
            <a:off x="6705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8" name="object 8"/>
          <p:cNvSpPr/>
          <p:nvPr/>
        </p:nvSpPr>
        <p:spPr>
          <a:xfrm>
            <a:off x="7924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9" name="object 9"/>
          <p:cNvSpPr/>
          <p:nvPr/>
        </p:nvSpPr>
        <p:spPr>
          <a:xfrm>
            <a:off x="9144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0" name="object 10"/>
          <p:cNvSpPr/>
          <p:nvPr/>
        </p:nvSpPr>
        <p:spPr>
          <a:xfrm>
            <a:off x="10363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1" name="object 11"/>
          <p:cNvSpPr/>
          <p:nvPr/>
        </p:nvSpPr>
        <p:spPr>
          <a:xfrm>
            <a:off x="11582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2" name="object 12"/>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3" name="object 13"/>
          <p:cNvSpPr/>
          <p:nvPr/>
        </p:nvSpPr>
        <p:spPr>
          <a:xfrm>
            <a:off x="3175" y="16113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4" name="object 14"/>
          <p:cNvSpPr/>
          <p:nvPr/>
        </p:nvSpPr>
        <p:spPr>
          <a:xfrm>
            <a:off x="3175" y="28352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5" name="object 15"/>
          <p:cNvSpPr/>
          <p:nvPr/>
        </p:nvSpPr>
        <p:spPr>
          <a:xfrm>
            <a:off x="3175" y="4060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6" name="object 16"/>
          <p:cNvSpPr/>
          <p:nvPr/>
        </p:nvSpPr>
        <p:spPr>
          <a:xfrm>
            <a:off x="3175" y="5284851"/>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7" name="object 17"/>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8" name="object 18"/>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19" name="object 19"/>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0" name="object 20"/>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1" name="object 21"/>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2" name="object 22"/>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3" name="object 23"/>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24" name="object 24"/>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25" name="object 25"/>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26" name="object 26"/>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27" name="object 27"/>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28" name="object 28"/>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29" name="object 29"/>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30" name="object 30"/>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31" name="object 31"/>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32" name="object 32"/>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33" name="object 33"/>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4" name="object 34"/>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35" name="object 35"/>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6" name="object 36"/>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37" name="object 37"/>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38" name="object 38"/>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39" name="object 39"/>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40" name="object 40"/>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41" name="object 41"/>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42" name="object 42"/>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43" name="object 43"/>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44" name="object 44"/>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45" name="object 45"/>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46" name="object 46"/>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47" name="object 47"/>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48" name="object 48"/>
          <p:cNvSpPr/>
          <p:nvPr/>
        </p:nvSpPr>
        <p:spPr>
          <a:xfrm>
            <a:off x="609600" y="6172200"/>
            <a:ext cx="10972800" cy="0"/>
          </a:xfrm>
          <a:custGeom>
            <a:avLst/>
            <a:gdLst/>
            <a:ahLst/>
            <a:cxnLst/>
            <a:rect l="l" t="t" r="r" b="b"/>
            <a:pathLst>
              <a:path w="10972800">
                <a:moveTo>
                  <a:pt x="0" y="0"/>
                </a:moveTo>
                <a:lnTo>
                  <a:pt x="10972800" y="0"/>
                </a:lnTo>
              </a:path>
            </a:pathLst>
          </a:custGeom>
          <a:ln w="12700">
            <a:solidFill>
              <a:srgbClr val="D15A3D"/>
            </a:solidFill>
          </a:ln>
        </p:spPr>
        <p:txBody>
          <a:bodyPr wrap="square" lIns="0" tIns="0" rIns="0" bIns="0" rtlCol="0"/>
          <a:lstStyle/>
          <a:p>
            <a:endParaRPr/>
          </a:p>
        </p:txBody>
      </p:sp>
      <p:sp>
        <p:nvSpPr>
          <p:cNvPr id="49" name="object 49"/>
          <p:cNvSpPr/>
          <p:nvPr/>
        </p:nvSpPr>
        <p:spPr>
          <a:xfrm>
            <a:off x="0" y="300100"/>
            <a:ext cx="12192000" cy="523875"/>
          </a:xfrm>
          <a:prstGeom prst="rect">
            <a:avLst/>
          </a:prstGeom>
          <a:blipFill>
            <a:blip r:embed="rId2" cstate="print"/>
            <a:stretch>
              <a:fillRect/>
            </a:stretch>
          </a:blipFill>
        </p:spPr>
        <p:txBody>
          <a:bodyPr wrap="square" lIns="0" tIns="0" rIns="0" bIns="0" rtlCol="0"/>
          <a:lstStyle/>
          <a:p>
            <a:endParaRPr/>
          </a:p>
        </p:txBody>
      </p:sp>
      <p:sp>
        <p:nvSpPr>
          <p:cNvPr id="50" name="object 50"/>
          <p:cNvSpPr/>
          <p:nvPr/>
        </p:nvSpPr>
        <p:spPr>
          <a:xfrm>
            <a:off x="0" y="300100"/>
            <a:ext cx="12192000" cy="523875"/>
          </a:xfrm>
          <a:custGeom>
            <a:avLst/>
            <a:gdLst/>
            <a:ahLst/>
            <a:cxnLst/>
            <a:rect l="l" t="t" r="r" b="b"/>
            <a:pathLst>
              <a:path w="12192000" h="523875">
                <a:moveTo>
                  <a:pt x="0" y="523875"/>
                </a:moveTo>
                <a:lnTo>
                  <a:pt x="12192000" y="523875"/>
                </a:lnTo>
                <a:lnTo>
                  <a:pt x="12192000" y="0"/>
                </a:lnTo>
                <a:lnTo>
                  <a:pt x="0" y="0"/>
                </a:lnTo>
                <a:lnTo>
                  <a:pt x="0" y="523875"/>
                </a:lnTo>
                <a:close/>
              </a:path>
            </a:pathLst>
          </a:custGeom>
          <a:ln w="6350">
            <a:solidFill>
              <a:srgbClr val="D15A3D"/>
            </a:solidFill>
          </a:ln>
        </p:spPr>
        <p:txBody>
          <a:bodyPr wrap="square" lIns="0" tIns="0" rIns="0" bIns="0" rtlCol="0"/>
          <a:lstStyle/>
          <a:p>
            <a:endParaRPr/>
          </a:p>
        </p:txBody>
      </p:sp>
      <p:sp>
        <p:nvSpPr>
          <p:cNvPr id="51" name="object 51"/>
          <p:cNvSpPr txBox="1">
            <a:spLocks noGrp="1"/>
          </p:cNvSpPr>
          <p:nvPr>
            <p:ph type="title"/>
          </p:nvPr>
        </p:nvSpPr>
        <p:spPr>
          <a:xfrm>
            <a:off x="457200" y="380485"/>
            <a:ext cx="8103870" cy="381515"/>
          </a:xfrm>
          <a:prstGeom prst="rect">
            <a:avLst/>
          </a:prstGeom>
        </p:spPr>
        <p:txBody>
          <a:bodyPr vert="horz" wrap="square" lIns="0" tIns="12065" rIns="0" bIns="0" rtlCol="0">
            <a:spAutoFit/>
          </a:bodyPr>
          <a:lstStyle/>
          <a:p>
            <a:pPr marL="12700">
              <a:lnSpc>
                <a:spcPct val="100000"/>
              </a:lnSpc>
              <a:spcBef>
                <a:spcPts val="95"/>
              </a:spcBef>
            </a:pPr>
            <a:r>
              <a:rPr sz="2400" b="1" spc="-5" dirty="0">
                <a:latin typeface="Verdana" pitchFamily="34" charset="0"/>
                <a:ea typeface="Verdana" pitchFamily="34" charset="0"/>
                <a:cs typeface="Verdana" pitchFamily="34" charset="0"/>
              </a:rPr>
              <a:t>3. </a:t>
            </a:r>
            <a:r>
              <a:rPr sz="2400" b="1" spc="-10" dirty="0" smtClean="0">
                <a:latin typeface="Verdana" pitchFamily="34" charset="0"/>
                <a:ea typeface="Verdana" pitchFamily="34" charset="0"/>
                <a:cs typeface="Verdana" pitchFamily="34" charset="0"/>
              </a:rPr>
              <a:t>P</a:t>
            </a:r>
            <a:r>
              <a:rPr lang="pt-BR" sz="2400" b="1" spc="-10" dirty="0" err="1" smtClean="0">
                <a:latin typeface="Verdana" pitchFamily="34" charset="0"/>
                <a:ea typeface="Verdana" pitchFamily="34" charset="0"/>
                <a:cs typeface="Verdana" pitchFamily="34" charset="0"/>
              </a:rPr>
              <a:t>ostulação</a:t>
            </a:r>
            <a:r>
              <a:rPr lang="pt-BR" sz="2400" b="1" spc="-10" dirty="0" smtClean="0">
                <a:latin typeface="Verdana" pitchFamily="34" charset="0"/>
                <a:ea typeface="Verdana" pitchFamily="34" charset="0"/>
                <a:cs typeface="Verdana" pitchFamily="34" charset="0"/>
              </a:rPr>
              <a:t> na Esfera Administrativa</a:t>
            </a:r>
            <a:endParaRPr sz="2400" dirty="0">
              <a:latin typeface="Verdana" pitchFamily="34" charset="0"/>
              <a:ea typeface="Verdana" pitchFamily="34" charset="0"/>
              <a:cs typeface="Verdana" pitchFamily="34" charset="0"/>
            </a:endParaRPr>
          </a:p>
        </p:txBody>
      </p:sp>
      <p:sp>
        <p:nvSpPr>
          <p:cNvPr id="54" name="object 54"/>
          <p:cNvSpPr/>
          <p:nvPr/>
        </p:nvSpPr>
        <p:spPr>
          <a:xfrm>
            <a:off x="0" y="914400"/>
            <a:ext cx="12192000" cy="5792470"/>
          </a:xfrm>
          <a:custGeom>
            <a:avLst/>
            <a:gdLst/>
            <a:ahLst/>
            <a:cxnLst/>
            <a:rect l="l" t="t" r="r" b="b"/>
            <a:pathLst>
              <a:path w="12192000" h="5792470">
                <a:moveTo>
                  <a:pt x="11226667" y="0"/>
                </a:moveTo>
                <a:lnTo>
                  <a:pt x="965346" y="0"/>
                </a:lnTo>
                <a:lnTo>
                  <a:pt x="917165" y="1181"/>
                </a:lnTo>
                <a:lnTo>
                  <a:pt x="869596" y="4688"/>
                </a:lnTo>
                <a:lnTo>
                  <a:pt x="822694" y="10466"/>
                </a:lnTo>
                <a:lnTo>
                  <a:pt x="776514" y="18459"/>
                </a:lnTo>
                <a:lnTo>
                  <a:pt x="731111" y="28612"/>
                </a:lnTo>
                <a:lnTo>
                  <a:pt x="686541" y="40870"/>
                </a:lnTo>
                <a:lnTo>
                  <a:pt x="642859" y="55177"/>
                </a:lnTo>
                <a:lnTo>
                  <a:pt x="600120" y="71478"/>
                </a:lnTo>
                <a:lnTo>
                  <a:pt x="558380" y="89718"/>
                </a:lnTo>
                <a:lnTo>
                  <a:pt x="517694" y="109841"/>
                </a:lnTo>
                <a:lnTo>
                  <a:pt x="478117" y="131793"/>
                </a:lnTo>
                <a:lnTo>
                  <a:pt x="439705" y="155517"/>
                </a:lnTo>
                <a:lnTo>
                  <a:pt x="402512" y="180959"/>
                </a:lnTo>
                <a:lnTo>
                  <a:pt x="366595" y="208063"/>
                </a:lnTo>
                <a:lnTo>
                  <a:pt x="332008" y="236774"/>
                </a:lnTo>
                <a:lnTo>
                  <a:pt x="298807" y="267037"/>
                </a:lnTo>
                <a:lnTo>
                  <a:pt x="267046" y="298796"/>
                </a:lnTo>
                <a:lnTo>
                  <a:pt x="236783" y="331997"/>
                </a:lnTo>
                <a:lnTo>
                  <a:pt x="208071" y="366583"/>
                </a:lnTo>
                <a:lnTo>
                  <a:pt x="180966" y="402499"/>
                </a:lnTo>
                <a:lnTo>
                  <a:pt x="155523" y="439691"/>
                </a:lnTo>
                <a:lnTo>
                  <a:pt x="131798" y="478103"/>
                </a:lnTo>
                <a:lnTo>
                  <a:pt x="109845" y="517679"/>
                </a:lnTo>
                <a:lnTo>
                  <a:pt x="89721" y="558364"/>
                </a:lnTo>
                <a:lnTo>
                  <a:pt x="71481" y="600104"/>
                </a:lnTo>
                <a:lnTo>
                  <a:pt x="55179" y="642842"/>
                </a:lnTo>
                <a:lnTo>
                  <a:pt x="40871" y="686523"/>
                </a:lnTo>
                <a:lnTo>
                  <a:pt x="28613" y="731093"/>
                </a:lnTo>
                <a:lnTo>
                  <a:pt x="18460" y="776495"/>
                </a:lnTo>
                <a:lnTo>
                  <a:pt x="10466" y="822675"/>
                </a:lnTo>
                <a:lnTo>
                  <a:pt x="4688" y="869577"/>
                </a:lnTo>
                <a:lnTo>
                  <a:pt x="1181" y="917146"/>
                </a:lnTo>
                <a:lnTo>
                  <a:pt x="0" y="965326"/>
                </a:lnTo>
                <a:lnTo>
                  <a:pt x="0" y="4826609"/>
                </a:lnTo>
                <a:lnTo>
                  <a:pt x="1181" y="4874790"/>
                </a:lnTo>
                <a:lnTo>
                  <a:pt x="4688" y="4922359"/>
                </a:lnTo>
                <a:lnTo>
                  <a:pt x="10466" y="4969261"/>
                </a:lnTo>
                <a:lnTo>
                  <a:pt x="18460" y="5015441"/>
                </a:lnTo>
                <a:lnTo>
                  <a:pt x="28613" y="5060844"/>
                </a:lnTo>
                <a:lnTo>
                  <a:pt x="40871" y="5105414"/>
                </a:lnTo>
                <a:lnTo>
                  <a:pt x="55179" y="5149096"/>
                </a:lnTo>
                <a:lnTo>
                  <a:pt x="71481" y="5191835"/>
                </a:lnTo>
                <a:lnTo>
                  <a:pt x="89721" y="5233576"/>
                </a:lnTo>
                <a:lnTo>
                  <a:pt x="109845" y="5274262"/>
                </a:lnTo>
                <a:lnTo>
                  <a:pt x="131798" y="5313839"/>
                </a:lnTo>
                <a:lnTo>
                  <a:pt x="155523" y="5352252"/>
                </a:lnTo>
                <a:lnTo>
                  <a:pt x="180966" y="5389444"/>
                </a:lnTo>
                <a:lnTo>
                  <a:pt x="208071" y="5425362"/>
                </a:lnTo>
                <a:lnTo>
                  <a:pt x="236783" y="5459949"/>
                </a:lnTo>
                <a:lnTo>
                  <a:pt x="267046" y="5493151"/>
                </a:lnTo>
                <a:lnTo>
                  <a:pt x="298807" y="5524911"/>
                </a:lnTo>
                <a:lnTo>
                  <a:pt x="332008" y="5555175"/>
                </a:lnTo>
                <a:lnTo>
                  <a:pt x="366595" y="5583887"/>
                </a:lnTo>
                <a:lnTo>
                  <a:pt x="402512" y="5610992"/>
                </a:lnTo>
                <a:lnTo>
                  <a:pt x="439705" y="5636435"/>
                </a:lnTo>
                <a:lnTo>
                  <a:pt x="478117" y="5660161"/>
                </a:lnTo>
                <a:lnTo>
                  <a:pt x="517694" y="5682113"/>
                </a:lnTo>
                <a:lnTo>
                  <a:pt x="558380" y="5702237"/>
                </a:lnTo>
                <a:lnTo>
                  <a:pt x="600120" y="5720478"/>
                </a:lnTo>
                <a:lnTo>
                  <a:pt x="642859" y="5736780"/>
                </a:lnTo>
                <a:lnTo>
                  <a:pt x="686541" y="5751088"/>
                </a:lnTo>
                <a:lnTo>
                  <a:pt x="731111" y="5763346"/>
                </a:lnTo>
                <a:lnTo>
                  <a:pt x="776514" y="5773500"/>
                </a:lnTo>
                <a:lnTo>
                  <a:pt x="822694" y="5781493"/>
                </a:lnTo>
                <a:lnTo>
                  <a:pt x="869596" y="5787271"/>
                </a:lnTo>
                <a:lnTo>
                  <a:pt x="917165" y="5790779"/>
                </a:lnTo>
                <a:lnTo>
                  <a:pt x="965346" y="5791960"/>
                </a:lnTo>
                <a:lnTo>
                  <a:pt x="11226667" y="5791960"/>
                </a:lnTo>
                <a:lnTo>
                  <a:pt x="11274847" y="5790779"/>
                </a:lnTo>
                <a:lnTo>
                  <a:pt x="11322416" y="5787271"/>
                </a:lnTo>
                <a:lnTo>
                  <a:pt x="11369318" y="5781493"/>
                </a:lnTo>
                <a:lnTo>
                  <a:pt x="11415498" y="5773500"/>
                </a:lnTo>
                <a:lnTo>
                  <a:pt x="11460900" y="5763346"/>
                </a:lnTo>
                <a:lnTo>
                  <a:pt x="11505470" y="5751088"/>
                </a:lnTo>
                <a:lnTo>
                  <a:pt x="11549151" y="5736780"/>
                </a:lnTo>
                <a:lnTo>
                  <a:pt x="11591889" y="5720478"/>
                </a:lnTo>
                <a:lnTo>
                  <a:pt x="11633629" y="5702237"/>
                </a:lnTo>
                <a:lnTo>
                  <a:pt x="11674314" y="5682113"/>
                </a:lnTo>
                <a:lnTo>
                  <a:pt x="11713890" y="5660161"/>
                </a:lnTo>
                <a:lnTo>
                  <a:pt x="11752302" y="5636435"/>
                </a:lnTo>
                <a:lnTo>
                  <a:pt x="11789494" y="5610992"/>
                </a:lnTo>
                <a:lnTo>
                  <a:pt x="11825410" y="5583887"/>
                </a:lnTo>
                <a:lnTo>
                  <a:pt x="11859996" y="5555175"/>
                </a:lnTo>
                <a:lnTo>
                  <a:pt x="11893197" y="5524911"/>
                </a:lnTo>
                <a:lnTo>
                  <a:pt x="11924956" y="5493151"/>
                </a:lnTo>
                <a:lnTo>
                  <a:pt x="11955219" y="5459949"/>
                </a:lnTo>
                <a:lnTo>
                  <a:pt x="11983930" y="5425362"/>
                </a:lnTo>
                <a:lnTo>
                  <a:pt x="12011034" y="5389444"/>
                </a:lnTo>
                <a:lnTo>
                  <a:pt x="12036476" y="5352252"/>
                </a:lnTo>
                <a:lnTo>
                  <a:pt x="12060200" y="5313839"/>
                </a:lnTo>
                <a:lnTo>
                  <a:pt x="12082152" y="5274262"/>
                </a:lnTo>
                <a:lnTo>
                  <a:pt x="12102275" y="5233576"/>
                </a:lnTo>
                <a:lnTo>
                  <a:pt x="12120515" y="5191835"/>
                </a:lnTo>
                <a:lnTo>
                  <a:pt x="12136816" y="5149096"/>
                </a:lnTo>
                <a:lnTo>
                  <a:pt x="12151123" y="5105414"/>
                </a:lnTo>
                <a:lnTo>
                  <a:pt x="12163381" y="5060844"/>
                </a:lnTo>
                <a:lnTo>
                  <a:pt x="12173534" y="5015441"/>
                </a:lnTo>
                <a:lnTo>
                  <a:pt x="12181527" y="4969261"/>
                </a:lnTo>
                <a:lnTo>
                  <a:pt x="12187305" y="4922359"/>
                </a:lnTo>
                <a:lnTo>
                  <a:pt x="12190812" y="4874790"/>
                </a:lnTo>
                <a:lnTo>
                  <a:pt x="12191994" y="4826609"/>
                </a:lnTo>
                <a:lnTo>
                  <a:pt x="12191994" y="965326"/>
                </a:lnTo>
                <a:lnTo>
                  <a:pt x="12190812" y="917146"/>
                </a:lnTo>
                <a:lnTo>
                  <a:pt x="12187305" y="869577"/>
                </a:lnTo>
                <a:lnTo>
                  <a:pt x="12181527" y="822675"/>
                </a:lnTo>
                <a:lnTo>
                  <a:pt x="12173534" y="776495"/>
                </a:lnTo>
                <a:lnTo>
                  <a:pt x="12163381" y="731093"/>
                </a:lnTo>
                <a:lnTo>
                  <a:pt x="12151123" y="686523"/>
                </a:lnTo>
                <a:lnTo>
                  <a:pt x="12136816" y="642842"/>
                </a:lnTo>
                <a:lnTo>
                  <a:pt x="12120515" y="600104"/>
                </a:lnTo>
                <a:lnTo>
                  <a:pt x="12102275" y="558364"/>
                </a:lnTo>
                <a:lnTo>
                  <a:pt x="12082152" y="517679"/>
                </a:lnTo>
                <a:lnTo>
                  <a:pt x="12060200" y="478103"/>
                </a:lnTo>
                <a:lnTo>
                  <a:pt x="12036476" y="439691"/>
                </a:lnTo>
                <a:lnTo>
                  <a:pt x="12011034" y="402499"/>
                </a:lnTo>
                <a:lnTo>
                  <a:pt x="11983930" y="366583"/>
                </a:lnTo>
                <a:lnTo>
                  <a:pt x="11955219" y="331997"/>
                </a:lnTo>
                <a:lnTo>
                  <a:pt x="11924956" y="298796"/>
                </a:lnTo>
                <a:lnTo>
                  <a:pt x="11893197" y="267037"/>
                </a:lnTo>
                <a:lnTo>
                  <a:pt x="11859996" y="236774"/>
                </a:lnTo>
                <a:lnTo>
                  <a:pt x="11825410" y="208063"/>
                </a:lnTo>
                <a:lnTo>
                  <a:pt x="11789494" y="180959"/>
                </a:lnTo>
                <a:lnTo>
                  <a:pt x="11752302" y="155517"/>
                </a:lnTo>
                <a:lnTo>
                  <a:pt x="11713890" y="131793"/>
                </a:lnTo>
                <a:lnTo>
                  <a:pt x="11674314" y="109841"/>
                </a:lnTo>
                <a:lnTo>
                  <a:pt x="11633629" y="89718"/>
                </a:lnTo>
                <a:lnTo>
                  <a:pt x="11591889" y="71478"/>
                </a:lnTo>
                <a:lnTo>
                  <a:pt x="11549151" y="55177"/>
                </a:lnTo>
                <a:lnTo>
                  <a:pt x="11505470" y="40870"/>
                </a:lnTo>
                <a:lnTo>
                  <a:pt x="11460900" y="28612"/>
                </a:lnTo>
                <a:lnTo>
                  <a:pt x="11415498" y="18459"/>
                </a:lnTo>
                <a:lnTo>
                  <a:pt x="11369318" y="10466"/>
                </a:lnTo>
                <a:lnTo>
                  <a:pt x="11322416" y="4688"/>
                </a:lnTo>
                <a:lnTo>
                  <a:pt x="11274847" y="1181"/>
                </a:lnTo>
                <a:lnTo>
                  <a:pt x="11226667" y="0"/>
                </a:lnTo>
                <a:close/>
              </a:path>
            </a:pathLst>
          </a:custGeom>
          <a:solidFill>
            <a:srgbClr val="D15A3D"/>
          </a:solidFill>
        </p:spPr>
        <p:txBody>
          <a:bodyPr wrap="square" lIns="0" tIns="0" rIns="0" bIns="0" rtlCol="0"/>
          <a:lstStyle/>
          <a:p>
            <a:endParaRPr/>
          </a:p>
        </p:txBody>
      </p:sp>
      <p:sp>
        <p:nvSpPr>
          <p:cNvPr id="60" name="object 60"/>
          <p:cNvSpPr txBox="1">
            <a:spLocks noGrp="1"/>
          </p:cNvSpPr>
          <p:nvPr>
            <p:ph type="body" idx="1"/>
          </p:nvPr>
        </p:nvSpPr>
        <p:spPr>
          <a:xfrm>
            <a:off x="292735" y="1049802"/>
            <a:ext cx="11518265" cy="6489533"/>
          </a:xfrm>
          <a:prstGeom prst="rect">
            <a:avLst/>
          </a:prstGeom>
        </p:spPr>
        <p:txBody>
          <a:bodyPr vert="horz" wrap="square" lIns="0" tIns="31750" rIns="0" bIns="0" rtlCol="0">
            <a:spAutoFit/>
          </a:bodyPr>
          <a:lstStyle/>
          <a:p>
            <a:pPr marL="12700" marR="6985" algn="just">
              <a:lnSpc>
                <a:spcPts val="2060"/>
              </a:lnSpc>
              <a:spcBef>
                <a:spcPts val="250"/>
              </a:spcBef>
            </a:pPr>
            <a:r>
              <a:rPr lang="pt-BR" sz="1550" b="1" spc="-5" dirty="0" smtClean="0">
                <a:latin typeface="Verdana" pitchFamily="34" charset="0"/>
                <a:ea typeface="Verdana" pitchFamily="34" charset="0"/>
                <a:cs typeface="Verdana" pitchFamily="34" charset="0"/>
              </a:rPr>
              <a:t>1998: </a:t>
            </a:r>
            <a:r>
              <a:rPr sz="1550" b="1" spc="-5" dirty="0" err="1" smtClean="0">
                <a:latin typeface="Verdana" pitchFamily="34" charset="0"/>
                <a:ea typeface="Verdana" pitchFamily="34" charset="0"/>
                <a:cs typeface="Verdana" pitchFamily="34" charset="0"/>
              </a:rPr>
              <a:t>Precedente</a:t>
            </a:r>
            <a:r>
              <a:rPr sz="1550" b="1" spc="-5" dirty="0" smtClean="0">
                <a:latin typeface="Verdana" pitchFamily="34" charset="0"/>
                <a:ea typeface="Verdana" pitchFamily="34" charset="0"/>
                <a:cs typeface="Verdana" pitchFamily="34" charset="0"/>
              </a:rPr>
              <a:t> </a:t>
            </a:r>
            <a:r>
              <a:rPr sz="1550" b="1" spc="-5" dirty="0" err="1" smtClean="0">
                <a:latin typeface="Verdana" pitchFamily="34" charset="0"/>
                <a:ea typeface="Verdana" pitchFamily="34" charset="0"/>
                <a:cs typeface="Verdana" pitchFamily="34" charset="0"/>
              </a:rPr>
              <a:t>normativo</a:t>
            </a:r>
            <a:r>
              <a:rPr sz="1550" b="1" spc="-5" dirty="0" smtClean="0">
                <a:latin typeface="Verdana" pitchFamily="34" charset="0"/>
                <a:ea typeface="Verdana" pitchFamily="34" charset="0"/>
                <a:cs typeface="Verdana" pitchFamily="34" charset="0"/>
              </a:rPr>
              <a:t> </a:t>
            </a:r>
            <a:r>
              <a:rPr sz="1550" spc="-5" dirty="0" smtClean="0">
                <a:latin typeface="Verdana" pitchFamily="34" charset="0"/>
                <a:ea typeface="Verdana" pitchFamily="34" charset="0"/>
                <a:cs typeface="Verdana" pitchFamily="34" charset="0"/>
              </a:rPr>
              <a:t>é do </a:t>
            </a:r>
            <a:r>
              <a:rPr sz="1550" b="1" spc="-30" dirty="0" smtClean="0">
                <a:latin typeface="Verdana" pitchFamily="34" charset="0"/>
                <a:ea typeface="Verdana" pitchFamily="34" charset="0"/>
                <a:cs typeface="Verdana" pitchFamily="34" charset="0"/>
              </a:rPr>
              <a:t>ESTADO </a:t>
            </a:r>
            <a:r>
              <a:rPr sz="1550" b="1" spc="-5" dirty="0" smtClean="0">
                <a:latin typeface="Verdana" pitchFamily="34" charset="0"/>
                <a:ea typeface="Verdana" pitchFamily="34" charset="0"/>
                <a:cs typeface="Verdana" pitchFamily="34" charset="0"/>
              </a:rPr>
              <a:t>DE </a:t>
            </a:r>
            <a:r>
              <a:rPr sz="1550" b="1" dirty="0" smtClean="0">
                <a:latin typeface="Verdana" pitchFamily="34" charset="0"/>
                <a:ea typeface="Verdana" pitchFamily="34" charset="0"/>
                <a:cs typeface="Verdana" pitchFamily="34" charset="0"/>
              </a:rPr>
              <a:t>SÃO </a:t>
            </a:r>
            <a:r>
              <a:rPr sz="1550" b="1" spc="-35" dirty="0" smtClean="0">
                <a:latin typeface="Verdana" pitchFamily="34" charset="0"/>
                <a:ea typeface="Verdana" pitchFamily="34" charset="0"/>
                <a:cs typeface="Verdana" pitchFamily="34" charset="0"/>
              </a:rPr>
              <a:t>PAULO </a:t>
            </a:r>
            <a:r>
              <a:rPr sz="1550" spc="-5" dirty="0" smtClean="0">
                <a:latin typeface="Verdana" pitchFamily="34" charset="0"/>
                <a:ea typeface="Verdana" pitchFamily="34" charset="0"/>
                <a:cs typeface="Verdana" pitchFamily="34" charset="0"/>
              </a:rPr>
              <a:t>com a </a:t>
            </a:r>
            <a:r>
              <a:rPr sz="1550" b="1" dirty="0" smtClean="0">
                <a:latin typeface="Verdana" pitchFamily="34" charset="0"/>
                <a:ea typeface="Verdana" pitchFamily="34" charset="0"/>
                <a:cs typeface="Verdana" pitchFamily="34" charset="0"/>
              </a:rPr>
              <a:t>LEI </a:t>
            </a:r>
            <a:r>
              <a:rPr sz="1550" b="1" spc="-10" dirty="0" smtClean="0">
                <a:latin typeface="Verdana" pitchFamily="34" charset="0"/>
                <a:ea typeface="Verdana" pitchFamily="34" charset="0"/>
                <a:cs typeface="Verdana" pitchFamily="34" charset="0"/>
              </a:rPr>
              <a:t>N.º </a:t>
            </a:r>
            <a:r>
              <a:rPr sz="1550" b="1" spc="-5" dirty="0" smtClean="0">
                <a:latin typeface="Verdana" pitchFamily="34" charset="0"/>
                <a:ea typeface="Verdana" pitchFamily="34" charset="0"/>
                <a:cs typeface="Verdana" pitchFamily="34" charset="0"/>
              </a:rPr>
              <a:t>10.177, DE 30 DE DEZEMBRO </a:t>
            </a:r>
            <a:r>
              <a:rPr sz="1550" b="1" spc="-10" dirty="0" smtClean="0">
                <a:latin typeface="Verdana" pitchFamily="34" charset="0"/>
                <a:ea typeface="Verdana" pitchFamily="34" charset="0"/>
                <a:cs typeface="Verdana" pitchFamily="34" charset="0"/>
              </a:rPr>
              <a:t>DE </a:t>
            </a:r>
            <a:r>
              <a:rPr sz="1550" spc="-5" dirty="0" err="1" smtClean="0">
                <a:latin typeface="Verdana" pitchFamily="34" charset="0"/>
                <a:ea typeface="Verdana" pitchFamily="34" charset="0"/>
                <a:cs typeface="Verdana" pitchFamily="34" charset="0"/>
              </a:rPr>
              <a:t>que</a:t>
            </a:r>
            <a:r>
              <a:rPr sz="1550" spc="-5" dirty="0" smtClean="0">
                <a:latin typeface="Verdana" pitchFamily="34" charset="0"/>
                <a:ea typeface="Verdana" pitchFamily="34" charset="0"/>
                <a:cs typeface="Verdana" pitchFamily="34" charset="0"/>
              </a:rPr>
              <a:t> </a:t>
            </a:r>
            <a:r>
              <a:rPr sz="1550" spc="-5" dirty="0" err="1" smtClean="0">
                <a:latin typeface="Verdana" pitchFamily="34" charset="0"/>
                <a:ea typeface="Verdana" pitchFamily="34" charset="0"/>
                <a:cs typeface="Verdana" pitchFamily="34" charset="0"/>
              </a:rPr>
              <a:t>regula</a:t>
            </a:r>
            <a:r>
              <a:rPr sz="1550" spc="-5" dirty="0" smtClean="0">
                <a:latin typeface="Verdana" pitchFamily="34" charset="0"/>
                <a:ea typeface="Verdana" pitchFamily="34" charset="0"/>
                <a:cs typeface="Verdana" pitchFamily="34" charset="0"/>
              </a:rPr>
              <a:t> o </a:t>
            </a:r>
            <a:r>
              <a:rPr sz="1550" spc="-5" dirty="0" err="1" smtClean="0">
                <a:latin typeface="Verdana" pitchFamily="34" charset="0"/>
                <a:ea typeface="Verdana" pitchFamily="34" charset="0"/>
                <a:cs typeface="Verdana" pitchFamily="34" charset="0"/>
              </a:rPr>
              <a:t>processo</a:t>
            </a:r>
            <a:r>
              <a:rPr sz="1550" spc="-5" dirty="0" smtClean="0">
                <a:latin typeface="Verdana" pitchFamily="34" charset="0"/>
                <a:ea typeface="Verdana" pitchFamily="34" charset="0"/>
                <a:cs typeface="Verdana" pitchFamily="34" charset="0"/>
              </a:rPr>
              <a:t> </a:t>
            </a:r>
            <a:r>
              <a:rPr sz="1550" spc="-5" dirty="0" err="1" smtClean="0">
                <a:latin typeface="Verdana" pitchFamily="34" charset="0"/>
                <a:ea typeface="Verdana" pitchFamily="34" charset="0"/>
                <a:cs typeface="Verdana" pitchFamily="34" charset="0"/>
              </a:rPr>
              <a:t>administrativo</a:t>
            </a:r>
            <a:r>
              <a:rPr sz="1550" spc="-5" dirty="0" smtClean="0">
                <a:latin typeface="Verdana" pitchFamily="34" charset="0"/>
                <a:ea typeface="Verdana" pitchFamily="34" charset="0"/>
                <a:cs typeface="Verdana" pitchFamily="34" charset="0"/>
              </a:rPr>
              <a:t> no </a:t>
            </a:r>
            <a:r>
              <a:rPr sz="1550" spc="-5" dirty="0" err="1" smtClean="0">
                <a:latin typeface="Verdana" pitchFamily="34" charset="0"/>
                <a:ea typeface="Verdana" pitchFamily="34" charset="0"/>
                <a:cs typeface="Verdana" pitchFamily="34" charset="0"/>
              </a:rPr>
              <a:t>âmbito</a:t>
            </a:r>
            <a:r>
              <a:rPr sz="1550" spc="-5" dirty="0" smtClean="0">
                <a:latin typeface="Verdana" pitchFamily="34" charset="0"/>
                <a:ea typeface="Verdana" pitchFamily="34" charset="0"/>
                <a:cs typeface="Verdana" pitchFamily="34" charset="0"/>
              </a:rPr>
              <a:t> </a:t>
            </a:r>
            <a:r>
              <a:rPr sz="1550" spc="-5" dirty="0" err="1" smtClean="0">
                <a:latin typeface="Verdana" pitchFamily="34" charset="0"/>
                <a:ea typeface="Verdana" pitchFamily="34" charset="0"/>
                <a:cs typeface="Verdana" pitchFamily="34" charset="0"/>
              </a:rPr>
              <a:t>da</a:t>
            </a:r>
            <a:r>
              <a:rPr sz="1550" spc="-5" dirty="0" smtClean="0">
                <a:latin typeface="Verdana" pitchFamily="34" charset="0"/>
                <a:ea typeface="Verdana" pitchFamily="34" charset="0"/>
                <a:cs typeface="Verdana" pitchFamily="34" charset="0"/>
              </a:rPr>
              <a:t> </a:t>
            </a:r>
            <a:r>
              <a:rPr sz="1550" spc="-5" dirty="0" err="1" smtClean="0">
                <a:latin typeface="Verdana" pitchFamily="34" charset="0"/>
                <a:ea typeface="Verdana" pitchFamily="34" charset="0"/>
                <a:cs typeface="Verdana" pitchFamily="34" charset="0"/>
              </a:rPr>
              <a:t>Administração</a:t>
            </a:r>
            <a:r>
              <a:rPr sz="1550" spc="-5" dirty="0" smtClean="0">
                <a:latin typeface="Verdana" pitchFamily="34" charset="0"/>
                <a:ea typeface="Verdana" pitchFamily="34" charset="0"/>
                <a:cs typeface="Verdana" pitchFamily="34" charset="0"/>
              </a:rPr>
              <a:t> </a:t>
            </a:r>
            <a:r>
              <a:rPr sz="1550" spc="-5" dirty="0" err="1" smtClean="0">
                <a:latin typeface="Verdana" pitchFamily="34" charset="0"/>
                <a:ea typeface="Verdana" pitchFamily="34" charset="0"/>
                <a:cs typeface="Verdana" pitchFamily="34" charset="0"/>
              </a:rPr>
              <a:t>Pública</a:t>
            </a:r>
            <a:r>
              <a:rPr sz="1550" spc="-5" dirty="0" smtClean="0">
                <a:latin typeface="Verdana" pitchFamily="34" charset="0"/>
                <a:ea typeface="Verdana" pitchFamily="34" charset="0"/>
                <a:cs typeface="Verdana" pitchFamily="34" charset="0"/>
              </a:rPr>
              <a:t> </a:t>
            </a:r>
            <a:r>
              <a:rPr sz="1550" spc="-5" dirty="0" err="1" smtClean="0">
                <a:latin typeface="Verdana" pitchFamily="34" charset="0"/>
                <a:ea typeface="Verdana" pitchFamily="34" charset="0"/>
                <a:cs typeface="Verdana" pitchFamily="34" charset="0"/>
              </a:rPr>
              <a:t>Estadual</a:t>
            </a:r>
            <a:r>
              <a:rPr sz="1550" spc="-5" dirty="0" smtClean="0">
                <a:latin typeface="Verdana" pitchFamily="34" charset="0"/>
                <a:ea typeface="Verdana" pitchFamily="34" charset="0"/>
                <a:cs typeface="Verdana" pitchFamily="34" charset="0"/>
              </a:rPr>
              <a:t>, </a:t>
            </a:r>
            <a:r>
              <a:rPr sz="1550" b="1" dirty="0" smtClean="0">
                <a:latin typeface="Verdana" pitchFamily="34" charset="0"/>
                <a:ea typeface="Verdana" pitchFamily="34" charset="0"/>
                <a:cs typeface="Verdana" pitchFamily="34" charset="0"/>
              </a:rPr>
              <a:t>no </a:t>
            </a:r>
            <a:r>
              <a:rPr sz="1550" b="1" spc="-5" dirty="0" smtClean="0">
                <a:latin typeface="Verdana" pitchFamily="34" charset="0"/>
                <a:ea typeface="Verdana" pitchFamily="34" charset="0"/>
                <a:cs typeface="Verdana" pitchFamily="34" charset="0"/>
              </a:rPr>
              <a:t>art.</a:t>
            </a:r>
            <a:r>
              <a:rPr sz="1550" b="1" spc="130" dirty="0" smtClean="0">
                <a:latin typeface="Verdana" pitchFamily="34" charset="0"/>
                <a:ea typeface="Verdana" pitchFamily="34" charset="0"/>
                <a:cs typeface="Verdana" pitchFamily="34" charset="0"/>
              </a:rPr>
              <a:t> </a:t>
            </a:r>
            <a:r>
              <a:rPr sz="1550" b="1" spc="-5" dirty="0" smtClean="0">
                <a:latin typeface="Verdana" pitchFamily="34" charset="0"/>
                <a:ea typeface="Verdana" pitchFamily="34" charset="0"/>
                <a:cs typeface="Verdana" pitchFamily="34" charset="0"/>
              </a:rPr>
              <a:t>65</a:t>
            </a:r>
            <a:r>
              <a:rPr sz="1550" spc="-5" dirty="0" smtClean="0">
                <a:latin typeface="Verdana" pitchFamily="34" charset="0"/>
                <a:ea typeface="Verdana" pitchFamily="34" charset="0"/>
                <a:cs typeface="Verdana" pitchFamily="34" charset="0"/>
              </a:rPr>
              <a:t>.</a:t>
            </a:r>
          </a:p>
          <a:p>
            <a:pPr>
              <a:lnSpc>
                <a:spcPct val="100000"/>
              </a:lnSpc>
            </a:pPr>
            <a:endParaRPr sz="1550" dirty="0" smtClean="0">
              <a:latin typeface="Verdana" pitchFamily="34" charset="0"/>
              <a:ea typeface="Verdana" pitchFamily="34" charset="0"/>
              <a:cs typeface="Verdana" pitchFamily="34" charset="0"/>
            </a:endParaRPr>
          </a:p>
          <a:p>
            <a:pPr marL="12700" marR="5080" algn="just">
              <a:lnSpc>
                <a:spcPct val="95900"/>
              </a:lnSpc>
              <a:spcBef>
                <a:spcPts val="5"/>
              </a:spcBef>
            </a:pPr>
            <a:r>
              <a:rPr lang="pt-BR" sz="1550" b="1" spc="-5" dirty="0" smtClean="0">
                <a:latin typeface="Verdana" pitchFamily="34" charset="0"/>
                <a:ea typeface="Verdana" pitchFamily="34" charset="0"/>
                <a:cs typeface="Verdana" pitchFamily="34" charset="0"/>
              </a:rPr>
              <a:t>1999</a:t>
            </a:r>
            <a:r>
              <a:rPr lang="pt-BR" sz="1550" spc="-5" dirty="0" smtClean="0">
                <a:latin typeface="Verdana" pitchFamily="34" charset="0"/>
                <a:ea typeface="Verdana" pitchFamily="34" charset="0"/>
                <a:cs typeface="Verdana" pitchFamily="34" charset="0"/>
              </a:rPr>
              <a:t>: </a:t>
            </a:r>
            <a:r>
              <a:rPr sz="1550" dirty="0" smtClean="0">
                <a:latin typeface="Verdana" pitchFamily="34" charset="0"/>
                <a:ea typeface="Verdana" pitchFamily="34" charset="0"/>
                <a:cs typeface="Verdana" pitchFamily="34" charset="0"/>
              </a:rPr>
              <a:t>o </a:t>
            </a:r>
            <a:r>
              <a:rPr sz="1550" b="1" spc="-10" dirty="0" smtClean="0">
                <a:latin typeface="Verdana" pitchFamily="34" charset="0"/>
                <a:ea typeface="Verdana" pitchFamily="34" charset="0"/>
                <a:cs typeface="Verdana" pitchFamily="34" charset="0"/>
              </a:rPr>
              <a:t>DECRETO </a:t>
            </a:r>
            <a:r>
              <a:rPr sz="1550" b="1" spc="-5" dirty="0" smtClean="0">
                <a:latin typeface="Verdana" pitchFamily="34" charset="0"/>
                <a:ea typeface="Verdana" pitchFamily="34" charset="0"/>
                <a:cs typeface="Verdana" pitchFamily="34" charset="0"/>
              </a:rPr>
              <a:t>N.  44.422, DE 23 DE NOVEMBRO DE 1999</a:t>
            </a:r>
            <a:r>
              <a:rPr lang="pt-BR" sz="1550" spc="-5" dirty="0" smtClean="0">
                <a:latin typeface="Verdana" pitchFamily="34" charset="0"/>
                <a:ea typeface="Verdana" pitchFamily="34" charset="0"/>
                <a:cs typeface="Verdana" pitchFamily="34" charset="0"/>
              </a:rPr>
              <a:t> - </a:t>
            </a:r>
            <a:r>
              <a:rPr sz="1550" spc="-5" dirty="0" err="1" smtClean="0">
                <a:latin typeface="Verdana" pitchFamily="34" charset="0"/>
                <a:ea typeface="Verdana" pitchFamily="34" charset="0"/>
                <a:cs typeface="Verdana" pitchFamily="34" charset="0"/>
              </a:rPr>
              <a:t>solução</a:t>
            </a:r>
            <a:r>
              <a:rPr sz="1550" spc="-5" dirty="0" smtClean="0">
                <a:latin typeface="Verdana" pitchFamily="34" charset="0"/>
                <a:ea typeface="Verdana" pitchFamily="34" charset="0"/>
                <a:cs typeface="Verdana" pitchFamily="34" charset="0"/>
              </a:rPr>
              <a:t> extrajudicial de   </a:t>
            </a:r>
            <a:r>
              <a:rPr sz="1550" spc="-5" dirty="0" err="1" smtClean="0">
                <a:latin typeface="Verdana" pitchFamily="34" charset="0"/>
                <a:ea typeface="Verdana" pitchFamily="34" charset="0"/>
                <a:cs typeface="Verdana" pitchFamily="34" charset="0"/>
              </a:rPr>
              <a:t>litígios</a:t>
            </a:r>
            <a:r>
              <a:rPr sz="1550" spc="-5" dirty="0" smtClean="0">
                <a:latin typeface="Verdana" pitchFamily="34" charset="0"/>
                <a:ea typeface="Verdana" pitchFamily="34" charset="0"/>
                <a:cs typeface="Verdana" pitchFamily="34" charset="0"/>
              </a:rPr>
              <a:t>, de </a:t>
            </a:r>
            <a:r>
              <a:rPr sz="1550" dirty="0" err="1" smtClean="0">
                <a:latin typeface="Verdana" pitchFamily="34" charset="0"/>
                <a:ea typeface="Verdana" pitchFamily="34" charset="0"/>
                <a:cs typeface="Verdana" pitchFamily="34" charset="0"/>
              </a:rPr>
              <a:t>modo</a:t>
            </a:r>
            <a:r>
              <a:rPr sz="1550" dirty="0" smtClean="0">
                <a:latin typeface="Verdana" pitchFamily="34" charset="0"/>
                <a:ea typeface="Verdana" pitchFamily="34" charset="0"/>
                <a:cs typeface="Verdana" pitchFamily="34" charset="0"/>
              </a:rPr>
              <a:t> </a:t>
            </a:r>
            <a:r>
              <a:rPr sz="1550" spc="-5" dirty="0" smtClean="0">
                <a:latin typeface="Verdana" pitchFamily="34" charset="0"/>
                <a:ea typeface="Verdana" pitchFamily="34" charset="0"/>
                <a:cs typeface="Verdana" pitchFamily="34" charset="0"/>
              </a:rPr>
              <a:t>a</a:t>
            </a:r>
            <a:r>
              <a:rPr lang="pt-BR" sz="1550" spc="-5" dirty="0" smtClean="0">
                <a:latin typeface="Verdana" pitchFamily="34" charset="0"/>
                <a:ea typeface="Verdana" pitchFamily="34" charset="0"/>
                <a:cs typeface="Verdana" pitchFamily="34" charset="0"/>
              </a:rPr>
              <a:t> </a:t>
            </a:r>
            <a:r>
              <a:rPr sz="1550" spc="-5" dirty="0" err="1" smtClean="0">
                <a:latin typeface="Verdana" pitchFamily="34" charset="0"/>
                <a:ea typeface="Verdana" pitchFamily="34" charset="0"/>
                <a:cs typeface="Verdana" pitchFamily="34" charset="0"/>
              </a:rPr>
              <a:t>evitar</a:t>
            </a:r>
            <a:r>
              <a:rPr sz="1550" spc="-5" dirty="0" smtClean="0">
                <a:latin typeface="Verdana" pitchFamily="34" charset="0"/>
                <a:ea typeface="Verdana" pitchFamily="34" charset="0"/>
                <a:cs typeface="Verdana" pitchFamily="34" charset="0"/>
              </a:rPr>
              <a:t> </a:t>
            </a:r>
            <a:r>
              <a:rPr sz="1550" spc="-5" dirty="0" err="1" smtClean="0">
                <a:latin typeface="Verdana" pitchFamily="34" charset="0"/>
                <a:ea typeface="Verdana" pitchFamily="34" charset="0"/>
                <a:cs typeface="Verdana" pitchFamily="34" charset="0"/>
              </a:rPr>
              <a:t>para</a:t>
            </a:r>
            <a:r>
              <a:rPr sz="1550" spc="-5" dirty="0" smtClean="0">
                <a:latin typeface="Verdana" pitchFamily="34" charset="0"/>
                <a:ea typeface="Verdana" pitchFamily="34" charset="0"/>
                <a:cs typeface="Verdana" pitchFamily="34" charset="0"/>
              </a:rPr>
              <a:t> o Estado o </a:t>
            </a:r>
            <a:r>
              <a:rPr sz="1550" spc="-5" dirty="0" err="1" smtClean="0">
                <a:latin typeface="Verdana" pitchFamily="34" charset="0"/>
                <a:ea typeface="Verdana" pitchFamily="34" charset="0"/>
                <a:cs typeface="Verdana" pitchFamily="34" charset="0"/>
              </a:rPr>
              <a:t>ônus</a:t>
            </a:r>
            <a:r>
              <a:rPr sz="1550" spc="-5" dirty="0" smtClean="0">
                <a:latin typeface="Verdana" pitchFamily="34" charset="0"/>
                <a:ea typeface="Verdana" pitchFamily="34" charset="0"/>
                <a:cs typeface="Verdana" pitchFamily="34" charset="0"/>
              </a:rPr>
              <a:t> </a:t>
            </a:r>
            <a:r>
              <a:rPr sz="1550" spc="-5" dirty="0" err="1" smtClean="0">
                <a:latin typeface="Verdana" pitchFamily="34" charset="0"/>
                <a:ea typeface="Verdana" pitchFamily="34" charset="0"/>
                <a:cs typeface="Verdana" pitchFamily="34" charset="0"/>
              </a:rPr>
              <a:t>da</a:t>
            </a:r>
            <a:r>
              <a:rPr sz="1550" spc="-5" dirty="0" smtClean="0">
                <a:latin typeface="Verdana" pitchFamily="34" charset="0"/>
                <a:ea typeface="Verdana" pitchFamily="34" charset="0"/>
                <a:cs typeface="Verdana" pitchFamily="34" charset="0"/>
              </a:rPr>
              <a:t> </a:t>
            </a:r>
            <a:r>
              <a:rPr sz="1550" spc="-5" dirty="0" err="1" smtClean="0">
                <a:latin typeface="Verdana" pitchFamily="34" charset="0"/>
                <a:ea typeface="Verdana" pitchFamily="34" charset="0"/>
                <a:cs typeface="Verdana" pitchFamily="34" charset="0"/>
              </a:rPr>
              <a:t>condenação</a:t>
            </a:r>
            <a:r>
              <a:rPr sz="1550" spc="-5" dirty="0" smtClean="0">
                <a:latin typeface="Verdana" pitchFamily="34" charset="0"/>
                <a:ea typeface="Verdana" pitchFamily="34" charset="0"/>
                <a:cs typeface="Verdana" pitchFamily="34" charset="0"/>
              </a:rPr>
              <a:t> judicial </a:t>
            </a:r>
            <a:r>
              <a:rPr sz="1550" dirty="0" smtClean="0">
                <a:latin typeface="Verdana" pitchFamily="34" charset="0"/>
                <a:ea typeface="Verdana" pitchFamily="34" charset="0"/>
                <a:cs typeface="Verdana" pitchFamily="34" charset="0"/>
              </a:rPr>
              <a:t>(art. </a:t>
            </a:r>
            <a:r>
              <a:rPr sz="1550" spc="-5" dirty="0" smtClean="0">
                <a:latin typeface="Verdana" pitchFamily="34" charset="0"/>
                <a:ea typeface="Verdana" pitchFamily="34" charset="0"/>
                <a:cs typeface="Verdana" pitchFamily="34" charset="0"/>
              </a:rPr>
              <a:t>1º, </a:t>
            </a:r>
            <a:r>
              <a:rPr sz="1550" i="1" spc="-5" dirty="0" smtClean="0">
                <a:latin typeface="Verdana" pitchFamily="34" charset="0"/>
                <a:ea typeface="Verdana" pitchFamily="34" charset="0"/>
                <a:cs typeface="Verdana" pitchFamily="34" charset="0"/>
              </a:rPr>
              <a:t>caput</a:t>
            </a:r>
            <a:r>
              <a:rPr sz="1550" spc="-5" dirty="0" smtClean="0">
                <a:latin typeface="Verdana" pitchFamily="34" charset="0"/>
                <a:ea typeface="Verdana" pitchFamily="34" charset="0"/>
                <a:cs typeface="Verdana" pitchFamily="34" charset="0"/>
              </a:rPr>
              <a:t>)</a:t>
            </a:r>
            <a:r>
              <a:rPr lang="pt-BR" sz="1550" spc="-5" dirty="0" smtClean="0">
                <a:latin typeface="Verdana" pitchFamily="34" charset="0"/>
                <a:ea typeface="Verdana" pitchFamily="34" charset="0"/>
                <a:cs typeface="Verdana" pitchFamily="34" charset="0"/>
              </a:rPr>
              <a:t>. </a:t>
            </a:r>
            <a:endParaRPr sz="1550" spc="-5" dirty="0" smtClean="0">
              <a:latin typeface="Verdana" pitchFamily="34" charset="0"/>
              <a:ea typeface="Verdana" pitchFamily="34" charset="0"/>
              <a:cs typeface="Verdana" pitchFamily="34" charset="0"/>
            </a:endParaRPr>
          </a:p>
          <a:p>
            <a:pPr>
              <a:lnSpc>
                <a:spcPct val="100000"/>
              </a:lnSpc>
              <a:spcBef>
                <a:spcPts val="50"/>
              </a:spcBef>
            </a:pPr>
            <a:endParaRPr sz="1550" dirty="0" smtClean="0">
              <a:latin typeface="Verdana" pitchFamily="34" charset="0"/>
              <a:ea typeface="Verdana" pitchFamily="34" charset="0"/>
              <a:cs typeface="Verdana" pitchFamily="34" charset="0"/>
            </a:endParaRPr>
          </a:p>
          <a:p>
            <a:pPr marL="12700" marR="7620" algn="just">
              <a:lnSpc>
                <a:spcPct val="95900"/>
              </a:lnSpc>
            </a:pPr>
            <a:r>
              <a:rPr lang="pt-BR" sz="1550" b="1" spc="-5" dirty="0" smtClean="0">
                <a:latin typeface="Verdana" pitchFamily="34" charset="0"/>
                <a:ea typeface="Verdana" pitchFamily="34" charset="0"/>
                <a:cs typeface="Verdana" pitchFamily="34" charset="0"/>
              </a:rPr>
              <a:t>2001: </a:t>
            </a:r>
            <a:r>
              <a:rPr sz="1550" b="1" spc="-5" dirty="0" err="1" smtClean="0">
                <a:latin typeface="Verdana" pitchFamily="34" charset="0"/>
                <a:ea typeface="Verdana" pitchFamily="34" charset="0"/>
                <a:cs typeface="Verdana" pitchFamily="34" charset="0"/>
              </a:rPr>
              <a:t>Em</a:t>
            </a:r>
            <a:r>
              <a:rPr sz="1550" b="1" spc="-5" dirty="0" smtClean="0">
                <a:latin typeface="Verdana" pitchFamily="34" charset="0"/>
                <a:ea typeface="Verdana" pitchFamily="34" charset="0"/>
                <a:cs typeface="Verdana" pitchFamily="34" charset="0"/>
              </a:rPr>
              <a:t> </a:t>
            </a:r>
            <a:r>
              <a:rPr sz="1550" b="1" spc="-5" dirty="0" err="1" smtClean="0">
                <a:latin typeface="Verdana" pitchFamily="34" charset="0"/>
                <a:ea typeface="Verdana" pitchFamily="34" charset="0"/>
                <a:cs typeface="Verdana" pitchFamily="34" charset="0"/>
              </a:rPr>
              <a:t>âmbito</a:t>
            </a:r>
            <a:r>
              <a:rPr sz="1550" b="1" spc="-5" dirty="0" smtClean="0">
                <a:latin typeface="Verdana" pitchFamily="34" charset="0"/>
                <a:ea typeface="Verdana" pitchFamily="34" charset="0"/>
                <a:cs typeface="Verdana" pitchFamily="34" charset="0"/>
              </a:rPr>
              <a:t> federal</a:t>
            </a:r>
            <a:r>
              <a:rPr sz="1550" spc="-5" dirty="0" smtClean="0">
                <a:latin typeface="Verdana" pitchFamily="34" charset="0"/>
                <a:ea typeface="Verdana" pitchFamily="34" charset="0"/>
                <a:cs typeface="Verdana" pitchFamily="34" charset="0"/>
              </a:rPr>
              <a:t>, </a:t>
            </a:r>
            <a:r>
              <a:rPr sz="1550" spc="-5" dirty="0" err="1" smtClean="0">
                <a:latin typeface="Verdana" pitchFamily="34" charset="0"/>
                <a:ea typeface="Verdana" pitchFamily="34" charset="0"/>
                <a:cs typeface="Verdana" pitchFamily="34" charset="0"/>
              </a:rPr>
              <a:t>em</a:t>
            </a:r>
            <a:r>
              <a:rPr sz="1550" spc="-5" dirty="0" smtClean="0">
                <a:latin typeface="Verdana" pitchFamily="34" charset="0"/>
                <a:ea typeface="Verdana" pitchFamily="34" charset="0"/>
                <a:cs typeface="Verdana" pitchFamily="34" charset="0"/>
              </a:rPr>
              <a:t> 2001, tem-se </a:t>
            </a:r>
            <a:r>
              <a:rPr sz="1550" spc="-5" dirty="0" err="1" smtClean="0">
                <a:latin typeface="Verdana" pitchFamily="34" charset="0"/>
                <a:ea typeface="Verdana" pitchFamily="34" charset="0"/>
                <a:cs typeface="Verdana" pitchFamily="34" charset="0"/>
              </a:rPr>
              <a:t>decisão</a:t>
            </a:r>
            <a:r>
              <a:rPr sz="1550" spc="-5" dirty="0" smtClean="0">
                <a:latin typeface="Verdana" pitchFamily="34" charset="0"/>
                <a:ea typeface="Verdana" pitchFamily="34" charset="0"/>
                <a:cs typeface="Verdana" pitchFamily="34" charset="0"/>
              </a:rPr>
              <a:t> </a:t>
            </a:r>
            <a:r>
              <a:rPr sz="1550" spc="-5" dirty="0" err="1" smtClean="0">
                <a:latin typeface="Verdana" pitchFamily="34" charset="0"/>
                <a:ea typeface="Verdana" pitchFamily="34" charset="0"/>
                <a:cs typeface="Verdana" pitchFamily="34" charset="0"/>
              </a:rPr>
              <a:t>favorável</a:t>
            </a:r>
            <a:r>
              <a:rPr sz="1550" spc="-5" dirty="0" smtClean="0">
                <a:latin typeface="Verdana" pitchFamily="34" charset="0"/>
                <a:ea typeface="Verdana" pitchFamily="34" charset="0"/>
                <a:cs typeface="Verdana" pitchFamily="34" charset="0"/>
              </a:rPr>
              <a:t> do </a:t>
            </a:r>
            <a:r>
              <a:rPr sz="1550" spc="-15" dirty="0" smtClean="0">
                <a:latin typeface="Verdana" pitchFamily="34" charset="0"/>
                <a:ea typeface="Verdana" pitchFamily="34" charset="0"/>
                <a:cs typeface="Verdana" pitchFamily="34" charset="0"/>
              </a:rPr>
              <a:t>Tribunal </a:t>
            </a:r>
            <a:r>
              <a:rPr sz="1550" spc="-5" dirty="0" smtClean="0">
                <a:latin typeface="Verdana" pitchFamily="34" charset="0"/>
                <a:ea typeface="Verdana" pitchFamily="34" charset="0"/>
                <a:cs typeface="Verdana" pitchFamily="34" charset="0"/>
              </a:rPr>
              <a:t>de </a:t>
            </a:r>
            <a:r>
              <a:rPr sz="1550" spc="-5" dirty="0" err="1" smtClean="0">
                <a:latin typeface="Verdana" pitchFamily="34" charset="0"/>
                <a:ea typeface="Verdana" pitchFamily="34" charset="0"/>
                <a:cs typeface="Verdana" pitchFamily="34" charset="0"/>
              </a:rPr>
              <a:t>Contas</a:t>
            </a:r>
            <a:r>
              <a:rPr sz="1550" spc="-5" dirty="0" smtClean="0">
                <a:latin typeface="Verdana" pitchFamily="34" charset="0"/>
                <a:ea typeface="Verdana" pitchFamily="34" charset="0"/>
                <a:cs typeface="Verdana" pitchFamily="34" charset="0"/>
              </a:rPr>
              <a:t> </a:t>
            </a:r>
            <a:r>
              <a:rPr sz="1550" spc="-5" dirty="0" err="1" smtClean="0">
                <a:latin typeface="Verdana" pitchFamily="34" charset="0"/>
                <a:ea typeface="Verdana" pitchFamily="34" charset="0"/>
                <a:cs typeface="Verdana" pitchFamily="34" charset="0"/>
              </a:rPr>
              <a:t>da</a:t>
            </a:r>
            <a:r>
              <a:rPr sz="1550" spc="-5" dirty="0" smtClean="0">
                <a:latin typeface="Verdana" pitchFamily="34" charset="0"/>
                <a:ea typeface="Verdana" pitchFamily="34" charset="0"/>
                <a:cs typeface="Verdana" pitchFamily="34" charset="0"/>
              </a:rPr>
              <a:t> </a:t>
            </a:r>
            <a:r>
              <a:rPr sz="1550" spc="-5" dirty="0" err="1" smtClean="0">
                <a:latin typeface="Verdana" pitchFamily="34" charset="0"/>
                <a:ea typeface="Verdana" pitchFamily="34" charset="0"/>
                <a:cs typeface="Verdana" pitchFamily="34" charset="0"/>
              </a:rPr>
              <a:t>União</a:t>
            </a:r>
            <a:r>
              <a:rPr sz="1550" spc="-5" dirty="0" smtClean="0">
                <a:latin typeface="Verdana" pitchFamily="34" charset="0"/>
                <a:ea typeface="Verdana" pitchFamily="34" charset="0"/>
                <a:cs typeface="Verdana" pitchFamily="34" charset="0"/>
              </a:rPr>
              <a:t> </a:t>
            </a:r>
            <a:r>
              <a:rPr sz="1550" dirty="0" smtClean="0">
                <a:latin typeface="Verdana" pitchFamily="34" charset="0"/>
                <a:ea typeface="Verdana" pitchFamily="34" charset="0"/>
                <a:cs typeface="Verdana" pitchFamily="34" charset="0"/>
              </a:rPr>
              <a:t>- TCU </a:t>
            </a:r>
            <a:r>
              <a:rPr sz="1550" spc="-5" dirty="0" err="1" smtClean="0">
                <a:latin typeface="Verdana" pitchFamily="34" charset="0"/>
                <a:ea typeface="Verdana" pitchFamily="34" charset="0"/>
                <a:cs typeface="Verdana" pitchFamily="34" charset="0"/>
              </a:rPr>
              <a:t>para</a:t>
            </a:r>
            <a:r>
              <a:rPr sz="1550" spc="-5" dirty="0" smtClean="0">
                <a:latin typeface="Verdana" pitchFamily="34" charset="0"/>
                <a:ea typeface="Verdana" pitchFamily="34" charset="0"/>
                <a:cs typeface="Verdana" pitchFamily="34" charset="0"/>
              </a:rPr>
              <a:t> </a:t>
            </a:r>
            <a:r>
              <a:rPr sz="1550" spc="-5" dirty="0" err="1" smtClean="0">
                <a:latin typeface="Verdana" pitchFamily="34" charset="0"/>
                <a:ea typeface="Verdana" pitchFamily="34" charset="0"/>
                <a:cs typeface="Verdana" pitchFamily="34" charset="0"/>
              </a:rPr>
              <a:t>uso</a:t>
            </a:r>
            <a:r>
              <a:rPr sz="1550" spc="-5" dirty="0" smtClean="0">
                <a:latin typeface="Verdana" pitchFamily="34" charset="0"/>
                <a:ea typeface="Verdana" pitchFamily="34" charset="0"/>
                <a:cs typeface="Verdana" pitchFamily="34" charset="0"/>
              </a:rPr>
              <a:t> </a:t>
            </a:r>
            <a:r>
              <a:rPr sz="1550" spc="-5" dirty="0" err="1" smtClean="0">
                <a:latin typeface="Verdana" pitchFamily="34" charset="0"/>
                <a:ea typeface="Verdana" pitchFamily="34" charset="0"/>
                <a:cs typeface="Verdana" pitchFamily="34" charset="0"/>
              </a:rPr>
              <a:t>da</a:t>
            </a:r>
            <a:r>
              <a:rPr sz="1550" spc="-5" dirty="0" smtClean="0">
                <a:latin typeface="Verdana" pitchFamily="34" charset="0"/>
                <a:ea typeface="Verdana" pitchFamily="34" charset="0"/>
                <a:cs typeface="Verdana" pitchFamily="34" charset="0"/>
              </a:rPr>
              <a:t> </a:t>
            </a:r>
            <a:r>
              <a:rPr sz="1550" dirty="0" smtClean="0">
                <a:latin typeface="Verdana" pitchFamily="34" charset="0"/>
                <a:ea typeface="Verdana" pitchFamily="34" charset="0"/>
                <a:cs typeface="Verdana" pitchFamily="34" charset="0"/>
              </a:rPr>
              <a:t>via  </a:t>
            </a:r>
            <a:r>
              <a:rPr sz="1550" spc="-5" dirty="0" err="1" smtClean="0">
                <a:latin typeface="Verdana" pitchFamily="34" charset="0"/>
                <a:ea typeface="Verdana" pitchFamily="34" charset="0"/>
                <a:cs typeface="Verdana" pitchFamily="34" charset="0"/>
              </a:rPr>
              <a:t>administrativa</a:t>
            </a:r>
            <a:r>
              <a:rPr sz="1550" spc="-5" dirty="0" smtClean="0">
                <a:latin typeface="Verdana" pitchFamily="34" charset="0"/>
                <a:ea typeface="Verdana" pitchFamily="34" charset="0"/>
                <a:cs typeface="Verdana" pitchFamily="34" charset="0"/>
              </a:rPr>
              <a:t> </a:t>
            </a:r>
            <a:r>
              <a:rPr sz="1550" spc="-5" dirty="0" err="1" smtClean="0">
                <a:latin typeface="Verdana" pitchFamily="34" charset="0"/>
                <a:ea typeface="Verdana" pitchFamily="34" charset="0"/>
                <a:cs typeface="Verdana" pitchFamily="34" charset="0"/>
              </a:rPr>
              <a:t>para</a:t>
            </a:r>
            <a:r>
              <a:rPr sz="1550" spc="-5" dirty="0" smtClean="0">
                <a:latin typeface="Verdana" pitchFamily="34" charset="0"/>
                <a:ea typeface="Verdana" pitchFamily="34" charset="0"/>
                <a:cs typeface="Verdana" pitchFamily="34" charset="0"/>
              </a:rPr>
              <a:t> </a:t>
            </a:r>
            <a:r>
              <a:rPr sz="1550" spc="-5" dirty="0" err="1" smtClean="0">
                <a:latin typeface="Verdana" pitchFamily="34" charset="0"/>
                <a:ea typeface="Verdana" pitchFamily="34" charset="0"/>
                <a:cs typeface="Verdana" pitchFamily="34" charset="0"/>
              </a:rPr>
              <a:t>reparação</a:t>
            </a:r>
            <a:r>
              <a:rPr sz="1550" spc="-5" dirty="0" smtClean="0">
                <a:latin typeface="Verdana" pitchFamily="34" charset="0"/>
                <a:ea typeface="Verdana" pitchFamily="34" charset="0"/>
                <a:cs typeface="Verdana" pitchFamily="34" charset="0"/>
              </a:rPr>
              <a:t> de </a:t>
            </a:r>
            <a:r>
              <a:rPr sz="1550" spc="-5" dirty="0" err="1" smtClean="0">
                <a:latin typeface="Verdana" pitchFamily="34" charset="0"/>
                <a:ea typeface="Verdana" pitchFamily="34" charset="0"/>
                <a:cs typeface="Verdana" pitchFamily="34" charset="0"/>
              </a:rPr>
              <a:t>danos</a:t>
            </a:r>
            <a:r>
              <a:rPr sz="1550" spc="-5" dirty="0" smtClean="0">
                <a:latin typeface="Verdana" pitchFamily="34" charset="0"/>
                <a:ea typeface="Verdana" pitchFamily="34" charset="0"/>
                <a:cs typeface="Verdana" pitchFamily="34" charset="0"/>
              </a:rPr>
              <a:t> </a:t>
            </a:r>
            <a:r>
              <a:rPr sz="1550" spc="-5" dirty="0" err="1" smtClean="0">
                <a:latin typeface="Verdana" pitchFamily="34" charset="0"/>
                <a:ea typeface="Verdana" pitchFamily="34" charset="0"/>
                <a:cs typeface="Verdana" pitchFamily="34" charset="0"/>
              </a:rPr>
              <a:t>oriundos</a:t>
            </a:r>
            <a:r>
              <a:rPr sz="1550" spc="-5" dirty="0" smtClean="0">
                <a:latin typeface="Verdana" pitchFamily="34" charset="0"/>
                <a:ea typeface="Verdana" pitchFamily="34" charset="0"/>
                <a:cs typeface="Verdana" pitchFamily="34" charset="0"/>
              </a:rPr>
              <a:t> </a:t>
            </a:r>
            <a:r>
              <a:rPr sz="1550" spc="-5" dirty="0" err="1" smtClean="0">
                <a:latin typeface="Verdana" pitchFamily="34" charset="0"/>
                <a:ea typeface="Verdana" pitchFamily="34" charset="0"/>
                <a:cs typeface="Verdana" pitchFamily="34" charset="0"/>
              </a:rPr>
              <a:t>da</a:t>
            </a:r>
            <a:r>
              <a:rPr sz="1550" spc="-5" dirty="0" smtClean="0">
                <a:latin typeface="Verdana" pitchFamily="34" charset="0"/>
                <a:ea typeface="Verdana" pitchFamily="34" charset="0"/>
                <a:cs typeface="Verdana" pitchFamily="34" charset="0"/>
              </a:rPr>
              <a:t> RCE, </a:t>
            </a:r>
            <a:r>
              <a:rPr sz="1550" spc="-5" dirty="0" err="1" smtClean="0">
                <a:latin typeface="Verdana" pitchFamily="34" charset="0"/>
                <a:ea typeface="Verdana" pitchFamily="34" charset="0"/>
                <a:cs typeface="Verdana" pitchFamily="34" charset="0"/>
              </a:rPr>
              <a:t>proveniente</a:t>
            </a:r>
            <a:r>
              <a:rPr sz="1550" spc="-5" dirty="0" smtClean="0">
                <a:latin typeface="Verdana" pitchFamily="34" charset="0"/>
                <a:ea typeface="Verdana" pitchFamily="34" charset="0"/>
                <a:cs typeface="Verdana" pitchFamily="34" charset="0"/>
              </a:rPr>
              <a:t> do </a:t>
            </a:r>
            <a:r>
              <a:rPr sz="1550" b="1" spc="-5" dirty="0" smtClean="0">
                <a:latin typeface="Verdana" pitchFamily="34" charset="0"/>
                <a:ea typeface="Verdana" pitchFamily="34" charset="0"/>
                <a:cs typeface="Verdana" pitchFamily="34" charset="0"/>
              </a:rPr>
              <a:t>PROCESSO DE </a:t>
            </a:r>
            <a:r>
              <a:rPr sz="1550" b="1" spc="-35" dirty="0" smtClean="0">
                <a:latin typeface="Verdana" pitchFamily="34" charset="0"/>
                <a:ea typeface="Verdana" pitchFamily="34" charset="0"/>
                <a:cs typeface="Verdana" pitchFamily="34" charset="0"/>
              </a:rPr>
              <a:t>CONSULTA</a:t>
            </a:r>
            <a:r>
              <a:rPr lang="pt-BR" sz="1550" spc="-10" dirty="0" smtClean="0">
                <a:latin typeface="Verdana" pitchFamily="34" charset="0"/>
                <a:ea typeface="Verdana" pitchFamily="34" charset="0"/>
                <a:cs typeface="Verdana" pitchFamily="34" charset="0"/>
              </a:rPr>
              <a:t> (</a:t>
            </a:r>
            <a:r>
              <a:rPr lang="pt-BR" sz="1550" spc="-5" dirty="0" smtClean="0">
                <a:solidFill>
                  <a:srgbClr val="FFFFFF"/>
                </a:solidFill>
                <a:latin typeface="Verdana" pitchFamily="34" charset="0"/>
                <a:ea typeface="Verdana" pitchFamily="34" charset="0"/>
                <a:cs typeface="Verdana" pitchFamily="34" charset="0"/>
              </a:rPr>
              <a:t>Fonte:</a:t>
            </a:r>
            <a:r>
              <a:rPr lang="pt-BR" sz="1550" spc="110" dirty="0" smtClean="0">
                <a:solidFill>
                  <a:srgbClr val="FFFFFF"/>
                </a:solidFill>
                <a:latin typeface="Verdana" pitchFamily="34" charset="0"/>
                <a:ea typeface="Verdana" pitchFamily="34" charset="0"/>
                <a:cs typeface="Verdana" pitchFamily="34" charset="0"/>
              </a:rPr>
              <a:t> </a:t>
            </a:r>
            <a:r>
              <a:rPr lang="pt-BR" sz="1550" spc="-5" dirty="0" smtClean="0">
                <a:solidFill>
                  <a:srgbClr val="FFFFFF"/>
                </a:solidFill>
                <a:latin typeface="Verdana" pitchFamily="34" charset="0"/>
                <a:ea typeface="Verdana" pitchFamily="34" charset="0"/>
                <a:cs typeface="Verdana" pitchFamily="34" charset="0"/>
              </a:rPr>
              <a:t>Decisão</a:t>
            </a:r>
            <a:r>
              <a:rPr lang="pt-BR" sz="1550" spc="35" dirty="0" smtClean="0">
                <a:solidFill>
                  <a:srgbClr val="FFFFFF"/>
                </a:solidFill>
                <a:latin typeface="Verdana" pitchFamily="34" charset="0"/>
                <a:ea typeface="Verdana" pitchFamily="34" charset="0"/>
                <a:cs typeface="Verdana" pitchFamily="34" charset="0"/>
              </a:rPr>
              <a:t> </a:t>
            </a:r>
            <a:r>
              <a:rPr lang="pt-BR" sz="1550" spc="-5" dirty="0" smtClean="0">
                <a:solidFill>
                  <a:srgbClr val="FFFFFF"/>
                </a:solidFill>
                <a:latin typeface="Verdana" pitchFamily="34" charset="0"/>
                <a:ea typeface="Verdana" pitchFamily="34" charset="0"/>
                <a:cs typeface="Verdana" pitchFamily="34" charset="0"/>
              </a:rPr>
              <a:t>13/2001</a:t>
            </a:r>
            <a:r>
              <a:rPr lang="pt-BR" sz="1550" spc="50" dirty="0" smtClean="0">
                <a:solidFill>
                  <a:srgbClr val="FFFFFF"/>
                </a:solidFill>
                <a:latin typeface="Verdana" pitchFamily="34" charset="0"/>
                <a:ea typeface="Verdana" pitchFamily="34" charset="0"/>
                <a:cs typeface="Verdana" pitchFamily="34" charset="0"/>
              </a:rPr>
              <a:t> </a:t>
            </a:r>
            <a:r>
              <a:rPr lang="pt-BR" sz="1550" dirty="0" smtClean="0">
                <a:solidFill>
                  <a:srgbClr val="FFFFFF"/>
                </a:solidFill>
                <a:latin typeface="Verdana" pitchFamily="34" charset="0"/>
                <a:ea typeface="Verdana" pitchFamily="34" charset="0"/>
                <a:cs typeface="Verdana" pitchFamily="34" charset="0"/>
              </a:rPr>
              <a:t>-</a:t>
            </a:r>
            <a:r>
              <a:rPr lang="pt-BR" sz="1550" spc="40" dirty="0" smtClean="0">
                <a:solidFill>
                  <a:srgbClr val="FFFFFF"/>
                </a:solidFill>
                <a:latin typeface="Verdana" pitchFamily="34" charset="0"/>
                <a:ea typeface="Verdana" pitchFamily="34" charset="0"/>
                <a:cs typeface="Verdana" pitchFamily="34" charset="0"/>
              </a:rPr>
              <a:t> </a:t>
            </a:r>
            <a:r>
              <a:rPr lang="pt-BR" sz="1550" spc="-5" dirty="0" smtClean="0">
                <a:solidFill>
                  <a:srgbClr val="FFFFFF"/>
                </a:solidFill>
                <a:latin typeface="Verdana" pitchFamily="34" charset="0"/>
                <a:ea typeface="Verdana" pitchFamily="34" charset="0"/>
                <a:cs typeface="Verdana" pitchFamily="34" charset="0"/>
              </a:rPr>
              <a:t>Plenário</a:t>
            </a:r>
            <a:r>
              <a:rPr lang="pt-BR" sz="1550" spc="60" dirty="0" smtClean="0">
                <a:solidFill>
                  <a:srgbClr val="FFFFFF"/>
                </a:solidFill>
                <a:latin typeface="Verdana" pitchFamily="34" charset="0"/>
                <a:ea typeface="Verdana" pitchFamily="34" charset="0"/>
                <a:cs typeface="Verdana" pitchFamily="34" charset="0"/>
              </a:rPr>
              <a:t> </a:t>
            </a:r>
            <a:r>
              <a:rPr lang="pt-BR" sz="1550" dirty="0" smtClean="0">
                <a:solidFill>
                  <a:srgbClr val="FFFFFF"/>
                </a:solidFill>
                <a:latin typeface="Verdana" pitchFamily="34" charset="0"/>
                <a:ea typeface="Verdana" pitchFamily="34" charset="0"/>
                <a:cs typeface="Verdana" pitchFamily="34" charset="0"/>
              </a:rPr>
              <a:t>-</a:t>
            </a:r>
            <a:r>
              <a:rPr lang="pt-BR" sz="1550" spc="40" dirty="0" smtClean="0">
                <a:solidFill>
                  <a:srgbClr val="FFFFFF"/>
                </a:solidFill>
                <a:latin typeface="Verdana" pitchFamily="34" charset="0"/>
                <a:ea typeface="Verdana" pitchFamily="34" charset="0"/>
                <a:cs typeface="Verdana" pitchFamily="34" charset="0"/>
              </a:rPr>
              <a:t> </a:t>
            </a:r>
            <a:r>
              <a:rPr lang="pt-BR" sz="1550" spc="-5" dirty="0" smtClean="0">
                <a:solidFill>
                  <a:srgbClr val="FFFFFF"/>
                </a:solidFill>
                <a:latin typeface="Verdana" pitchFamily="34" charset="0"/>
                <a:ea typeface="Verdana" pitchFamily="34" charset="0"/>
                <a:cs typeface="Verdana" pitchFamily="34" charset="0"/>
              </a:rPr>
              <a:t>Processo</a:t>
            </a:r>
            <a:r>
              <a:rPr lang="pt-BR" sz="1550" spc="40" dirty="0" smtClean="0">
                <a:solidFill>
                  <a:srgbClr val="FFFFFF"/>
                </a:solidFill>
                <a:latin typeface="Verdana" pitchFamily="34" charset="0"/>
                <a:ea typeface="Verdana" pitchFamily="34" charset="0"/>
                <a:cs typeface="Verdana" pitchFamily="34" charset="0"/>
              </a:rPr>
              <a:t> </a:t>
            </a:r>
            <a:r>
              <a:rPr lang="pt-BR" sz="1550" spc="-5" dirty="0" smtClean="0">
                <a:solidFill>
                  <a:srgbClr val="FFFFFF"/>
                </a:solidFill>
                <a:latin typeface="Verdana" pitchFamily="34" charset="0"/>
                <a:ea typeface="Verdana" pitchFamily="34" charset="0"/>
                <a:cs typeface="Verdana" pitchFamily="34" charset="0"/>
              </a:rPr>
              <a:t>TC-007.425/2000-3) </a:t>
            </a:r>
            <a:endParaRPr lang="pt-BR" sz="1550" dirty="0" smtClean="0">
              <a:latin typeface="Verdana" pitchFamily="34" charset="0"/>
              <a:ea typeface="Verdana" pitchFamily="34" charset="0"/>
              <a:cs typeface="Verdana" pitchFamily="34" charset="0"/>
            </a:endParaRPr>
          </a:p>
          <a:p>
            <a:pPr marL="12700" marR="7620" algn="just">
              <a:lnSpc>
                <a:spcPct val="95900"/>
              </a:lnSpc>
            </a:pPr>
            <a:endParaRPr lang="pt-BR" sz="1550" spc="-10" dirty="0" smtClean="0">
              <a:latin typeface="Verdana" pitchFamily="34" charset="0"/>
              <a:ea typeface="Verdana" pitchFamily="34" charset="0"/>
              <a:cs typeface="Verdana" pitchFamily="34" charset="0"/>
            </a:endParaRPr>
          </a:p>
          <a:p>
            <a:pPr marL="12700" marR="7620" algn="just">
              <a:lnSpc>
                <a:spcPct val="95900"/>
              </a:lnSpc>
            </a:pPr>
            <a:r>
              <a:rPr lang="pt-BR" sz="1550" b="1" spc="-5" dirty="0" smtClean="0">
                <a:solidFill>
                  <a:srgbClr val="FFFFFF"/>
                </a:solidFill>
                <a:latin typeface="Verdana" pitchFamily="34" charset="0"/>
                <a:ea typeface="Verdana" pitchFamily="34" charset="0"/>
                <a:cs typeface="Verdana" pitchFamily="34" charset="0"/>
              </a:rPr>
              <a:t>2011: </a:t>
            </a:r>
            <a:r>
              <a:rPr lang="pt-BR" sz="1550" spc="-5" dirty="0" smtClean="0">
                <a:solidFill>
                  <a:srgbClr val="FFFFFF"/>
                </a:solidFill>
                <a:latin typeface="Verdana" pitchFamily="34" charset="0"/>
                <a:ea typeface="Verdana" pitchFamily="34" charset="0"/>
                <a:cs typeface="Verdana" pitchFamily="34" charset="0"/>
              </a:rPr>
              <a:t>o </a:t>
            </a:r>
            <a:r>
              <a:rPr lang="pt-BR" sz="1550" b="1" spc="-5" dirty="0" smtClean="0">
                <a:solidFill>
                  <a:srgbClr val="FFFFFF"/>
                </a:solidFill>
                <a:latin typeface="Verdana" pitchFamily="34" charset="0"/>
                <a:ea typeface="Verdana" pitchFamily="34" charset="0"/>
                <a:cs typeface="Verdana" pitchFamily="34" charset="0"/>
              </a:rPr>
              <a:t>Estado da Bahia </a:t>
            </a:r>
            <a:r>
              <a:rPr lang="pt-BR" sz="1550" spc="-5" dirty="0" smtClean="0">
                <a:solidFill>
                  <a:srgbClr val="FFFFFF"/>
                </a:solidFill>
                <a:latin typeface="Verdana" pitchFamily="34" charset="0"/>
                <a:ea typeface="Verdana" pitchFamily="34" charset="0"/>
                <a:cs typeface="Verdana" pitchFamily="34" charset="0"/>
              </a:rPr>
              <a:t>editou sua </a:t>
            </a:r>
            <a:r>
              <a:rPr lang="pt-BR" sz="1550" b="1" dirty="0" smtClean="0">
                <a:solidFill>
                  <a:srgbClr val="FFFFFF"/>
                </a:solidFill>
                <a:latin typeface="Verdana" pitchFamily="34" charset="0"/>
                <a:ea typeface="Verdana" pitchFamily="34" charset="0"/>
                <a:cs typeface="Verdana" pitchFamily="34" charset="0"/>
              </a:rPr>
              <a:t>LEI </a:t>
            </a:r>
            <a:r>
              <a:rPr lang="pt-BR" sz="1550" b="1" spc="-5" dirty="0" smtClean="0">
                <a:solidFill>
                  <a:srgbClr val="FFFFFF"/>
                </a:solidFill>
                <a:latin typeface="Verdana" pitchFamily="34" charset="0"/>
                <a:ea typeface="Verdana" pitchFamily="34" charset="0"/>
                <a:cs typeface="Verdana" pitchFamily="34" charset="0"/>
              </a:rPr>
              <a:t>Nº 12.209 DE 20 DE </a:t>
            </a:r>
            <a:r>
              <a:rPr lang="pt-BR" sz="1550" b="1" spc="-10" dirty="0" smtClean="0">
                <a:solidFill>
                  <a:srgbClr val="FFFFFF"/>
                </a:solidFill>
                <a:latin typeface="Verdana" pitchFamily="34" charset="0"/>
                <a:ea typeface="Verdana" pitchFamily="34" charset="0"/>
                <a:cs typeface="Verdana" pitchFamily="34" charset="0"/>
              </a:rPr>
              <a:t>ABRIL </a:t>
            </a:r>
            <a:r>
              <a:rPr lang="pt-BR" sz="1550" b="1" spc="-5" dirty="0" smtClean="0">
                <a:solidFill>
                  <a:srgbClr val="FFFFFF"/>
                </a:solidFill>
                <a:latin typeface="Verdana" pitchFamily="34" charset="0"/>
                <a:ea typeface="Verdana" pitchFamily="34" charset="0"/>
                <a:cs typeface="Verdana" pitchFamily="34" charset="0"/>
              </a:rPr>
              <a:t>DE </a:t>
            </a:r>
            <a:r>
              <a:rPr lang="pt-BR" sz="1550" b="1" spc="-25" dirty="0" smtClean="0">
                <a:solidFill>
                  <a:srgbClr val="FFFFFF"/>
                </a:solidFill>
                <a:latin typeface="Verdana" pitchFamily="34" charset="0"/>
                <a:ea typeface="Verdana" pitchFamily="34" charset="0"/>
                <a:cs typeface="Verdana" pitchFamily="34" charset="0"/>
              </a:rPr>
              <a:t>2011, </a:t>
            </a:r>
            <a:r>
              <a:rPr lang="pt-BR" sz="1550" dirty="0" smtClean="0">
                <a:solidFill>
                  <a:srgbClr val="FFFFFF"/>
                </a:solidFill>
                <a:latin typeface="Verdana" pitchFamily="34" charset="0"/>
                <a:ea typeface="Verdana" pitchFamily="34" charset="0"/>
                <a:cs typeface="Verdana" pitchFamily="34" charset="0"/>
              </a:rPr>
              <a:t>com </a:t>
            </a:r>
            <a:r>
              <a:rPr lang="pt-BR" sz="1550" spc="-5" dirty="0" smtClean="0">
                <a:solidFill>
                  <a:srgbClr val="FFFFFF"/>
                </a:solidFill>
                <a:latin typeface="Verdana" pitchFamily="34" charset="0"/>
                <a:ea typeface="Verdana" pitchFamily="34" charset="0"/>
                <a:cs typeface="Verdana" pitchFamily="34" charset="0"/>
              </a:rPr>
              <a:t>previsão nos </a:t>
            </a:r>
            <a:r>
              <a:rPr lang="pt-BR" sz="1550" dirty="0" err="1" smtClean="0">
                <a:solidFill>
                  <a:srgbClr val="FFFFFF"/>
                </a:solidFill>
                <a:latin typeface="Verdana" pitchFamily="34" charset="0"/>
                <a:ea typeface="Verdana" pitchFamily="34" charset="0"/>
                <a:cs typeface="Verdana" pitchFamily="34" charset="0"/>
              </a:rPr>
              <a:t>arts</a:t>
            </a:r>
            <a:r>
              <a:rPr lang="pt-BR" sz="1550" dirty="0" smtClean="0">
                <a:solidFill>
                  <a:srgbClr val="FFFFFF"/>
                </a:solidFill>
                <a:latin typeface="Verdana" pitchFamily="34" charset="0"/>
                <a:ea typeface="Verdana" pitchFamily="34" charset="0"/>
                <a:cs typeface="Verdana" pitchFamily="34" charset="0"/>
              </a:rPr>
              <a:t>. </a:t>
            </a:r>
            <a:r>
              <a:rPr lang="pt-BR" sz="1550" b="1" spc="-5" dirty="0" smtClean="0">
                <a:solidFill>
                  <a:srgbClr val="FFFFFF"/>
                </a:solidFill>
                <a:latin typeface="Verdana" pitchFamily="34" charset="0"/>
                <a:ea typeface="Verdana" pitchFamily="34" charset="0"/>
                <a:cs typeface="Verdana" pitchFamily="34" charset="0"/>
              </a:rPr>
              <a:t>136 a  145 </a:t>
            </a:r>
            <a:r>
              <a:rPr lang="pt-BR" sz="1550" spc="-5" dirty="0" smtClean="0">
                <a:solidFill>
                  <a:srgbClr val="FFFFFF"/>
                </a:solidFill>
                <a:latin typeface="Verdana" pitchFamily="34" charset="0"/>
                <a:ea typeface="Verdana" pitchFamily="34" charset="0"/>
                <a:cs typeface="Verdana" pitchFamily="34" charset="0"/>
              </a:rPr>
              <a:t>do procedimento administrativo para apuração de danos provenientes da</a:t>
            </a:r>
            <a:r>
              <a:rPr lang="pt-BR" sz="1550" spc="180" dirty="0" smtClean="0">
                <a:solidFill>
                  <a:srgbClr val="FFFFFF"/>
                </a:solidFill>
                <a:latin typeface="Verdana" pitchFamily="34" charset="0"/>
                <a:ea typeface="Verdana" pitchFamily="34" charset="0"/>
                <a:cs typeface="Verdana" pitchFamily="34" charset="0"/>
              </a:rPr>
              <a:t> </a:t>
            </a:r>
            <a:r>
              <a:rPr lang="pt-BR" sz="1550" spc="-5" dirty="0" smtClean="0">
                <a:solidFill>
                  <a:srgbClr val="FFFFFF"/>
                </a:solidFill>
                <a:latin typeface="Verdana" pitchFamily="34" charset="0"/>
                <a:ea typeface="Verdana" pitchFamily="34" charset="0"/>
                <a:cs typeface="Verdana" pitchFamily="34" charset="0"/>
              </a:rPr>
              <a:t>RCE.</a:t>
            </a:r>
          </a:p>
          <a:p>
            <a:pPr marL="12700" marR="7620" algn="just">
              <a:lnSpc>
                <a:spcPct val="95900"/>
              </a:lnSpc>
            </a:pPr>
            <a:endParaRPr lang="pt-BR" sz="1550" spc="-5" dirty="0" smtClean="0">
              <a:solidFill>
                <a:srgbClr val="FFFFFF"/>
              </a:solidFill>
              <a:latin typeface="Verdana" pitchFamily="34" charset="0"/>
              <a:ea typeface="Verdana" pitchFamily="34" charset="0"/>
              <a:cs typeface="Verdana" pitchFamily="34" charset="0"/>
            </a:endParaRPr>
          </a:p>
          <a:p>
            <a:pPr algn="just"/>
            <a:r>
              <a:rPr lang="pt-BR" sz="1600" b="1" dirty="0" smtClean="0"/>
              <a:t>2012</a:t>
            </a:r>
            <a:r>
              <a:rPr lang="pt-BR" sz="1600" dirty="0" smtClean="0"/>
              <a:t>: Em 2012, no </a:t>
            </a:r>
            <a:r>
              <a:rPr lang="pt-BR" sz="1600" b="1" dirty="0" smtClean="0"/>
              <a:t>Município de São Paulo</a:t>
            </a:r>
            <a:r>
              <a:rPr lang="pt-BR" sz="1600" dirty="0" smtClean="0"/>
              <a:t>, o uso do processo administrativo para reparação de danos foi tratado pelo  </a:t>
            </a:r>
            <a:r>
              <a:rPr lang="pt-BR" sz="1600" b="1" dirty="0" smtClean="0"/>
              <a:t>DECRETO Nº 53.066, DE 4 ABRIL DE 2012</a:t>
            </a:r>
            <a:r>
              <a:rPr lang="pt-BR" sz="1600" dirty="0" smtClean="0"/>
              <a:t>, em que o pedido da reparação se faz por meio de requerimento  (art. 2º) com exposição de fato e de direito. Deferido o pedido, este se torna título executivo extrajudicial (art. 5º).</a:t>
            </a:r>
          </a:p>
          <a:p>
            <a:pPr algn="just"/>
            <a:endParaRPr lang="pt-BR" sz="1600" dirty="0" smtClean="0"/>
          </a:p>
          <a:p>
            <a:pPr algn="just"/>
            <a:r>
              <a:rPr lang="pt-BR" sz="1600" b="1" dirty="0" smtClean="0"/>
              <a:t>2015: </a:t>
            </a:r>
            <a:r>
              <a:rPr lang="pt-BR" sz="1600" dirty="0" smtClean="0"/>
              <a:t>a </a:t>
            </a:r>
            <a:r>
              <a:rPr lang="pt-BR" sz="1600" b="1" dirty="0" smtClean="0"/>
              <a:t>LEI DE  MEDIAÇÃO</a:t>
            </a:r>
            <a:r>
              <a:rPr lang="pt-BR" sz="1600" dirty="0" smtClean="0"/>
              <a:t>: Em </a:t>
            </a:r>
            <a:r>
              <a:rPr lang="pt-BR" sz="1600" b="1" dirty="0" smtClean="0"/>
              <a:t>2015</a:t>
            </a:r>
            <a:r>
              <a:rPr lang="pt-BR" sz="1600" dirty="0" smtClean="0"/>
              <a:t>, ocorre inovação legislativa com respeito à matéria, com a edição da </a:t>
            </a:r>
            <a:r>
              <a:rPr lang="pt-BR" sz="1600" b="1" dirty="0" smtClean="0"/>
              <a:t>LEI Nº</a:t>
            </a:r>
            <a:r>
              <a:rPr lang="pt-BR" sz="1600" dirty="0" smtClean="0"/>
              <a:t>  </a:t>
            </a:r>
            <a:r>
              <a:rPr lang="pt-BR" sz="1600" b="1" dirty="0" smtClean="0"/>
              <a:t>13.140 </a:t>
            </a:r>
            <a:r>
              <a:rPr lang="pt-BR" sz="1600" b="1" dirty="0" smtClean="0"/>
              <a:t>(26/06/15), </a:t>
            </a:r>
            <a:r>
              <a:rPr lang="pt-BR" sz="1600" dirty="0" smtClean="0"/>
              <a:t>que dispõe sobre a mediação entre particulares como meio de solução de  controvérsias e sobre a </a:t>
            </a:r>
            <a:r>
              <a:rPr lang="pt-BR" sz="1600" b="1" dirty="0" smtClean="0"/>
              <a:t>autocomposição de conflitos no âmbito da administração </a:t>
            </a:r>
            <a:r>
              <a:rPr lang="pt-BR" sz="1600" b="1" dirty="0" smtClean="0"/>
              <a:t>pública</a:t>
            </a:r>
            <a:r>
              <a:rPr lang="pt-BR" sz="1600" dirty="0" smtClean="0"/>
              <a:t>, </a:t>
            </a:r>
            <a:r>
              <a:rPr lang="pt-BR" sz="1600" dirty="0" smtClean="0"/>
              <a:t>sendo o acordo </a:t>
            </a:r>
            <a:r>
              <a:rPr lang="pt-BR" sz="1600" b="1" dirty="0" smtClean="0"/>
              <a:t>título executivo  extrajudicial (art. 33,</a:t>
            </a:r>
            <a:r>
              <a:rPr lang="pt-BR" sz="1600" dirty="0" smtClean="0"/>
              <a:t> </a:t>
            </a:r>
            <a:r>
              <a:rPr lang="pt-BR" sz="1600" b="1" dirty="0" smtClean="0"/>
              <a:t>§3º)</a:t>
            </a:r>
            <a:r>
              <a:rPr lang="pt-BR" sz="1600" dirty="0" smtClean="0"/>
              <a:t>. Importante frisar que na </a:t>
            </a:r>
            <a:r>
              <a:rPr lang="pt-BR" sz="1600" b="1" dirty="0" smtClean="0"/>
              <a:t>autocomposição de conflitos no âmbito da administração pública </a:t>
            </a:r>
            <a:r>
              <a:rPr lang="pt-BR" sz="1600" dirty="0" smtClean="0"/>
              <a:t>é  instaurado um </a:t>
            </a:r>
            <a:r>
              <a:rPr lang="pt-BR" sz="1600" b="1" dirty="0" smtClean="0"/>
              <a:t>procedimento administrativo denominado RESOLUÇÃO DE CONFLITOS (ART. 34),  após admissibilidade pela Câmara.</a:t>
            </a:r>
            <a:endParaRPr lang="pt-BR" sz="1600" dirty="0" smtClean="0"/>
          </a:p>
          <a:p>
            <a:pPr marL="12700" marR="7620" algn="just">
              <a:lnSpc>
                <a:spcPct val="95900"/>
              </a:lnSpc>
            </a:pPr>
            <a:endParaRPr lang="pt-BR" sz="1550" spc="-5" dirty="0" smtClean="0">
              <a:solidFill>
                <a:srgbClr val="FFFFFF"/>
              </a:solidFill>
              <a:latin typeface="Verdana" pitchFamily="34" charset="0"/>
              <a:ea typeface="Verdana" pitchFamily="34" charset="0"/>
              <a:cs typeface="Verdana" pitchFamily="34" charset="0"/>
            </a:endParaRPr>
          </a:p>
          <a:p>
            <a:pPr marL="12700" marR="7620" algn="just">
              <a:lnSpc>
                <a:spcPct val="95900"/>
              </a:lnSpc>
            </a:pPr>
            <a:endParaRPr lang="pt-BR" sz="1550" spc="-5" dirty="0" smtClean="0">
              <a:solidFill>
                <a:srgbClr val="FFFFFF"/>
              </a:solidFill>
              <a:latin typeface="Verdana" pitchFamily="34" charset="0"/>
              <a:ea typeface="Verdana" pitchFamily="34" charset="0"/>
              <a:cs typeface="Verdana" pitchFamily="34" charset="0"/>
            </a:endParaRPr>
          </a:p>
          <a:p>
            <a:pPr marL="12700" marR="7620" algn="just">
              <a:lnSpc>
                <a:spcPct val="95900"/>
              </a:lnSpc>
            </a:pPr>
            <a:endParaRPr lang="pt-BR" sz="1550" spc="-5" dirty="0" smtClean="0">
              <a:solidFill>
                <a:srgbClr val="FFFFFF"/>
              </a:solidFill>
              <a:latin typeface="Verdana" pitchFamily="34" charset="0"/>
              <a:ea typeface="Verdana" pitchFamily="34" charset="0"/>
              <a:cs typeface="Verdana" pitchFamily="34" charset="0"/>
            </a:endParaRPr>
          </a:p>
          <a:p>
            <a:pPr marL="12700" marR="7620" algn="just">
              <a:lnSpc>
                <a:spcPct val="95900"/>
              </a:lnSpc>
            </a:pPr>
            <a:endParaRPr lang="pt-BR" sz="1550" dirty="0" smtClean="0">
              <a:latin typeface="Verdana" pitchFamily="34" charset="0"/>
              <a:ea typeface="Verdana" pitchFamily="34" charset="0"/>
              <a:cs typeface="Verdana" pitchFamily="34" charset="0"/>
            </a:endParaRPr>
          </a:p>
          <a:p>
            <a:pPr marL="12700" marR="7620" algn="just">
              <a:lnSpc>
                <a:spcPct val="95900"/>
              </a:lnSpc>
            </a:pPr>
            <a:endParaRPr sz="1600" spc="-1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3" name="object 3"/>
          <p:cNvSpPr/>
          <p:nvPr/>
        </p:nvSpPr>
        <p:spPr>
          <a:xfrm>
            <a:off x="1828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4" name="object 4"/>
          <p:cNvSpPr/>
          <p:nvPr/>
        </p:nvSpPr>
        <p:spPr>
          <a:xfrm>
            <a:off x="3048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5" name="object 5"/>
          <p:cNvSpPr/>
          <p:nvPr/>
        </p:nvSpPr>
        <p:spPr>
          <a:xfrm>
            <a:off x="4267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6" name="object 6"/>
          <p:cNvSpPr/>
          <p:nvPr/>
        </p:nvSpPr>
        <p:spPr>
          <a:xfrm>
            <a:off x="5486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7" name="object 7"/>
          <p:cNvSpPr/>
          <p:nvPr/>
        </p:nvSpPr>
        <p:spPr>
          <a:xfrm>
            <a:off x="6705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8" name="object 8"/>
          <p:cNvSpPr/>
          <p:nvPr/>
        </p:nvSpPr>
        <p:spPr>
          <a:xfrm>
            <a:off x="7924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9" name="object 9"/>
          <p:cNvSpPr/>
          <p:nvPr/>
        </p:nvSpPr>
        <p:spPr>
          <a:xfrm>
            <a:off x="9144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0" name="object 10"/>
          <p:cNvSpPr/>
          <p:nvPr/>
        </p:nvSpPr>
        <p:spPr>
          <a:xfrm>
            <a:off x="10363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1" name="object 11"/>
          <p:cNvSpPr/>
          <p:nvPr/>
        </p:nvSpPr>
        <p:spPr>
          <a:xfrm>
            <a:off x="11582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2" name="object 12"/>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3" name="object 13"/>
          <p:cNvSpPr/>
          <p:nvPr/>
        </p:nvSpPr>
        <p:spPr>
          <a:xfrm>
            <a:off x="3175" y="16113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4" name="object 14"/>
          <p:cNvSpPr/>
          <p:nvPr/>
        </p:nvSpPr>
        <p:spPr>
          <a:xfrm>
            <a:off x="3175" y="28352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5" name="object 15"/>
          <p:cNvSpPr/>
          <p:nvPr/>
        </p:nvSpPr>
        <p:spPr>
          <a:xfrm>
            <a:off x="3175" y="4060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6" name="object 16"/>
          <p:cNvSpPr/>
          <p:nvPr/>
        </p:nvSpPr>
        <p:spPr>
          <a:xfrm>
            <a:off x="3175" y="5284851"/>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7" name="object 17"/>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8" name="object 18"/>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19" name="object 19"/>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0" name="object 20"/>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1" name="object 21"/>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2" name="object 22"/>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3" name="object 23"/>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24" name="object 24"/>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25" name="object 25"/>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26" name="object 26"/>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27" name="object 27"/>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28" name="object 28"/>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29" name="object 29"/>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30" name="object 30"/>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31" name="object 31"/>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32" name="object 32"/>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33" name="object 33"/>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4" name="object 34"/>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35" name="object 35"/>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6" name="object 36"/>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37" name="object 37"/>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38" name="object 38"/>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39" name="object 39"/>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40" name="object 40"/>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41" name="object 41"/>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42" name="object 42"/>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43" name="object 43"/>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44" name="object 44"/>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45" name="object 45"/>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46" name="object 46"/>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47" name="object 47"/>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48" name="object 48"/>
          <p:cNvSpPr/>
          <p:nvPr/>
        </p:nvSpPr>
        <p:spPr>
          <a:xfrm>
            <a:off x="609600" y="6172200"/>
            <a:ext cx="10972800" cy="0"/>
          </a:xfrm>
          <a:custGeom>
            <a:avLst/>
            <a:gdLst/>
            <a:ahLst/>
            <a:cxnLst/>
            <a:rect l="l" t="t" r="r" b="b"/>
            <a:pathLst>
              <a:path w="10972800">
                <a:moveTo>
                  <a:pt x="0" y="0"/>
                </a:moveTo>
                <a:lnTo>
                  <a:pt x="10972800" y="0"/>
                </a:lnTo>
              </a:path>
            </a:pathLst>
          </a:custGeom>
          <a:ln w="12700">
            <a:solidFill>
              <a:srgbClr val="D15A3D"/>
            </a:solidFill>
          </a:ln>
        </p:spPr>
        <p:txBody>
          <a:bodyPr wrap="square" lIns="0" tIns="0" rIns="0" bIns="0" rtlCol="0"/>
          <a:lstStyle/>
          <a:p>
            <a:endParaRPr/>
          </a:p>
        </p:txBody>
      </p:sp>
      <p:sp>
        <p:nvSpPr>
          <p:cNvPr id="49" name="object 49"/>
          <p:cNvSpPr/>
          <p:nvPr/>
        </p:nvSpPr>
        <p:spPr>
          <a:xfrm>
            <a:off x="0" y="300100"/>
            <a:ext cx="12192000" cy="523875"/>
          </a:xfrm>
          <a:prstGeom prst="rect">
            <a:avLst/>
          </a:prstGeom>
          <a:blipFill>
            <a:blip r:embed="rId2" cstate="print"/>
            <a:stretch>
              <a:fillRect/>
            </a:stretch>
          </a:blipFill>
        </p:spPr>
        <p:txBody>
          <a:bodyPr wrap="square" lIns="0" tIns="0" rIns="0" bIns="0" rtlCol="0"/>
          <a:lstStyle/>
          <a:p>
            <a:endParaRPr/>
          </a:p>
        </p:txBody>
      </p:sp>
      <p:sp>
        <p:nvSpPr>
          <p:cNvPr id="50" name="object 50"/>
          <p:cNvSpPr/>
          <p:nvPr/>
        </p:nvSpPr>
        <p:spPr>
          <a:xfrm>
            <a:off x="0" y="300100"/>
            <a:ext cx="12192000" cy="523875"/>
          </a:xfrm>
          <a:custGeom>
            <a:avLst/>
            <a:gdLst/>
            <a:ahLst/>
            <a:cxnLst/>
            <a:rect l="l" t="t" r="r" b="b"/>
            <a:pathLst>
              <a:path w="12192000" h="523875">
                <a:moveTo>
                  <a:pt x="0" y="523875"/>
                </a:moveTo>
                <a:lnTo>
                  <a:pt x="12192000" y="523875"/>
                </a:lnTo>
                <a:lnTo>
                  <a:pt x="12192000" y="0"/>
                </a:lnTo>
                <a:lnTo>
                  <a:pt x="0" y="0"/>
                </a:lnTo>
                <a:lnTo>
                  <a:pt x="0" y="523875"/>
                </a:lnTo>
                <a:close/>
              </a:path>
            </a:pathLst>
          </a:custGeom>
          <a:ln w="6350">
            <a:solidFill>
              <a:srgbClr val="D15A3D"/>
            </a:solidFill>
          </a:ln>
        </p:spPr>
        <p:txBody>
          <a:bodyPr wrap="square" lIns="0" tIns="0" rIns="0" bIns="0" rtlCol="0"/>
          <a:lstStyle/>
          <a:p>
            <a:endParaRPr/>
          </a:p>
        </p:txBody>
      </p:sp>
      <p:sp>
        <p:nvSpPr>
          <p:cNvPr id="51" name="object 51"/>
          <p:cNvSpPr txBox="1">
            <a:spLocks noGrp="1"/>
          </p:cNvSpPr>
          <p:nvPr>
            <p:ph type="title"/>
          </p:nvPr>
        </p:nvSpPr>
        <p:spPr>
          <a:xfrm>
            <a:off x="457200" y="324104"/>
            <a:ext cx="8103870" cy="381515"/>
          </a:xfrm>
          <a:prstGeom prst="rect">
            <a:avLst/>
          </a:prstGeom>
        </p:spPr>
        <p:txBody>
          <a:bodyPr vert="horz" wrap="square" lIns="0" tIns="12065" rIns="0" bIns="0" rtlCol="0">
            <a:spAutoFit/>
          </a:bodyPr>
          <a:lstStyle/>
          <a:p>
            <a:pPr marL="12700">
              <a:lnSpc>
                <a:spcPct val="100000"/>
              </a:lnSpc>
              <a:spcBef>
                <a:spcPts val="95"/>
              </a:spcBef>
            </a:pPr>
            <a:r>
              <a:rPr sz="2400" b="1" spc="-5" dirty="0">
                <a:latin typeface="Verdana" pitchFamily="34" charset="0"/>
                <a:ea typeface="Verdana" pitchFamily="34" charset="0"/>
                <a:cs typeface="Verdana" pitchFamily="34" charset="0"/>
              </a:rPr>
              <a:t>3. </a:t>
            </a:r>
            <a:r>
              <a:rPr sz="2400" b="1" spc="-10" dirty="0" smtClean="0">
                <a:latin typeface="Verdana" pitchFamily="34" charset="0"/>
                <a:ea typeface="Verdana" pitchFamily="34" charset="0"/>
                <a:cs typeface="Verdana" pitchFamily="34" charset="0"/>
              </a:rPr>
              <a:t>P</a:t>
            </a:r>
            <a:r>
              <a:rPr lang="pt-BR" sz="2400" b="1" spc="-10" dirty="0" err="1" smtClean="0">
                <a:latin typeface="Verdana" pitchFamily="34" charset="0"/>
                <a:ea typeface="Verdana" pitchFamily="34" charset="0"/>
                <a:cs typeface="Verdana" pitchFamily="34" charset="0"/>
              </a:rPr>
              <a:t>ostulação</a:t>
            </a:r>
            <a:r>
              <a:rPr lang="pt-BR" sz="2400" b="1" spc="-10" dirty="0" smtClean="0">
                <a:latin typeface="Verdana" pitchFamily="34" charset="0"/>
                <a:ea typeface="Verdana" pitchFamily="34" charset="0"/>
                <a:cs typeface="Verdana" pitchFamily="34" charset="0"/>
              </a:rPr>
              <a:t> na Esfera Administrativa</a:t>
            </a:r>
            <a:endParaRPr sz="2400" dirty="0">
              <a:latin typeface="Verdana" pitchFamily="34" charset="0"/>
              <a:ea typeface="Verdana" pitchFamily="34" charset="0"/>
              <a:cs typeface="Verdana" pitchFamily="34" charset="0"/>
            </a:endParaRPr>
          </a:p>
        </p:txBody>
      </p:sp>
      <p:sp>
        <p:nvSpPr>
          <p:cNvPr id="55" name="object 55"/>
          <p:cNvSpPr/>
          <p:nvPr/>
        </p:nvSpPr>
        <p:spPr>
          <a:xfrm>
            <a:off x="160693" y="2171826"/>
            <a:ext cx="3672840" cy="0"/>
          </a:xfrm>
          <a:custGeom>
            <a:avLst/>
            <a:gdLst/>
            <a:ahLst/>
            <a:cxnLst/>
            <a:rect l="l" t="t" r="r" b="b"/>
            <a:pathLst>
              <a:path w="3672840">
                <a:moveTo>
                  <a:pt x="0" y="0"/>
                </a:moveTo>
                <a:lnTo>
                  <a:pt x="3672801" y="0"/>
                </a:lnTo>
              </a:path>
            </a:pathLst>
          </a:custGeom>
          <a:ln w="27431">
            <a:solidFill>
              <a:srgbClr val="FFFFFF"/>
            </a:solidFill>
          </a:ln>
        </p:spPr>
        <p:txBody>
          <a:bodyPr wrap="square" lIns="0" tIns="0" rIns="0" bIns="0" rtlCol="0"/>
          <a:lstStyle/>
          <a:p>
            <a:endParaRPr/>
          </a:p>
        </p:txBody>
      </p:sp>
      <p:sp>
        <p:nvSpPr>
          <p:cNvPr id="56" name="object 56"/>
          <p:cNvSpPr/>
          <p:nvPr/>
        </p:nvSpPr>
        <p:spPr>
          <a:xfrm>
            <a:off x="160693" y="5093334"/>
            <a:ext cx="637540" cy="0"/>
          </a:xfrm>
          <a:custGeom>
            <a:avLst/>
            <a:gdLst/>
            <a:ahLst/>
            <a:cxnLst/>
            <a:rect l="l" t="t" r="r" b="b"/>
            <a:pathLst>
              <a:path w="637540">
                <a:moveTo>
                  <a:pt x="0" y="0"/>
                </a:moveTo>
                <a:lnTo>
                  <a:pt x="637032" y="0"/>
                </a:lnTo>
              </a:path>
            </a:pathLst>
          </a:custGeom>
          <a:ln w="27431">
            <a:solidFill>
              <a:srgbClr val="FFFFFF"/>
            </a:solidFill>
          </a:ln>
        </p:spPr>
        <p:txBody>
          <a:bodyPr wrap="square" lIns="0" tIns="0" rIns="0" bIns="0" rtlCol="0"/>
          <a:lstStyle/>
          <a:p>
            <a:endParaRPr/>
          </a:p>
        </p:txBody>
      </p:sp>
      <p:sp>
        <p:nvSpPr>
          <p:cNvPr id="57" name="object 57"/>
          <p:cNvSpPr/>
          <p:nvPr/>
        </p:nvSpPr>
        <p:spPr>
          <a:xfrm>
            <a:off x="160693" y="5384419"/>
            <a:ext cx="2091055" cy="0"/>
          </a:xfrm>
          <a:custGeom>
            <a:avLst/>
            <a:gdLst/>
            <a:ahLst/>
            <a:cxnLst/>
            <a:rect l="l" t="t" r="r" b="b"/>
            <a:pathLst>
              <a:path w="2091055">
                <a:moveTo>
                  <a:pt x="0" y="0"/>
                </a:moveTo>
                <a:lnTo>
                  <a:pt x="2090927" y="0"/>
                </a:lnTo>
              </a:path>
            </a:pathLst>
          </a:custGeom>
          <a:ln w="27431">
            <a:solidFill>
              <a:srgbClr val="FFFFFF"/>
            </a:solidFill>
          </a:ln>
        </p:spPr>
        <p:txBody>
          <a:bodyPr wrap="square" lIns="0" tIns="0" rIns="0" bIns="0" rtlCol="0"/>
          <a:lstStyle/>
          <a:p>
            <a:endParaRPr/>
          </a:p>
        </p:txBody>
      </p:sp>
      <p:sp>
        <p:nvSpPr>
          <p:cNvPr id="59" name="object 54"/>
          <p:cNvSpPr/>
          <p:nvPr/>
        </p:nvSpPr>
        <p:spPr>
          <a:xfrm>
            <a:off x="228600" y="990600"/>
            <a:ext cx="11658600" cy="5410200"/>
          </a:xfrm>
          <a:custGeom>
            <a:avLst/>
            <a:gdLst/>
            <a:ahLst/>
            <a:cxnLst/>
            <a:rect l="l" t="t" r="r" b="b"/>
            <a:pathLst>
              <a:path w="12192000" h="5896609">
                <a:moveTo>
                  <a:pt x="11178032" y="0"/>
                </a:moveTo>
                <a:lnTo>
                  <a:pt x="824788" y="0"/>
                </a:lnTo>
                <a:lnTo>
                  <a:pt x="777056" y="1103"/>
                </a:lnTo>
                <a:lnTo>
                  <a:pt x="729891" y="4382"/>
                </a:lnTo>
                <a:lnTo>
                  <a:pt x="683343" y="9787"/>
                </a:lnTo>
                <a:lnTo>
                  <a:pt x="637461" y="17270"/>
                </a:lnTo>
                <a:lnTo>
                  <a:pt x="592292" y="26782"/>
                </a:lnTo>
                <a:lnTo>
                  <a:pt x="547887" y="38274"/>
                </a:lnTo>
                <a:lnTo>
                  <a:pt x="504293" y="51698"/>
                </a:lnTo>
                <a:lnTo>
                  <a:pt x="461559" y="67004"/>
                </a:lnTo>
                <a:lnTo>
                  <a:pt x="419735" y="84144"/>
                </a:lnTo>
                <a:lnTo>
                  <a:pt x="378868" y="103070"/>
                </a:lnTo>
                <a:lnTo>
                  <a:pt x="339007" y="123733"/>
                </a:lnTo>
                <a:lnTo>
                  <a:pt x="300201" y="146083"/>
                </a:lnTo>
                <a:lnTo>
                  <a:pt x="262499" y="170073"/>
                </a:lnTo>
                <a:lnTo>
                  <a:pt x="225949" y="195653"/>
                </a:lnTo>
                <a:lnTo>
                  <a:pt x="190600" y="222775"/>
                </a:lnTo>
                <a:lnTo>
                  <a:pt x="156501" y="251389"/>
                </a:lnTo>
                <a:lnTo>
                  <a:pt x="123700" y="281449"/>
                </a:lnTo>
                <a:lnTo>
                  <a:pt x="92246" y="312904"/>
                </a:lnTo>
                <a:lnTo>
                  <a:pt x="62189" y="345706"/>
                </a:lnTo>
                <a:lnTo>
                  <a:pt x="33575" y="379806"/>
                </a:lnTo>
                <a:lnTo>
                  <a:pt x="6455" y="415155"/>
                </a:lnTo>
                <a:lnTo>
                  <a:pt x="0" y="424380"/>
                </a:lnTo>
                <a:lnTo>
                  <a:pt x="0" y="5659356"/>
                </a:lnTo>
                <a:lnTo>
                  <a:pt x="33575" y="5703929"/>
                </a:lnTo>
                <a:lnTo>
                  <a:pt x="62189" y="5738027"/>
                </a:lnTo>
                <a:lnTo>
                  <a:pt x="92246" y="5770828"/>
                </a:lnTo>
                <a:lnTo>
                  <a:pt x="123700" y="5802281"/>
                </a:lnTo>
                <a:lnTo>
                  <a:pt x="156501" y="5832339"/>
                </a:lnTo>
                <a:lnTo>
                  <a:pt x="190600" y="5860952"/>
                </a:lnTo>
                <a:lnTo>
                  <a:pt x="225949" y="5888072"/>
                </a:lnTo>
                <a:lnTo>
                  <a:pt x="237781" y="5896352"/>
                </a:lnTo>
                <a:lnTo>
                  <a:pt x="11765011" y="5896352"/>
                </a:lnTo>
                <a:lnTo>
                  <a:pt x="11812193" y="5860952"/>
                </a:lnTo>
                <a:lnTo>
                  <a:pt x="11846293" y="5832339"/>
                </a:lnTo>
                <a:lnTo>
                  <a:pt x="11879095" y="5802281"/>
                </a:lnTo>
                <a:lnTo>
                  <a:pt x="11910550" y="5770828"/>
                </a:lnTo>
                <a:lnTo>
                  <a:pt x="11940610" y="5738027"/>
                </a:lnTo>
                <a:lnTo>
                  <a:pt x="11969224" y="5703929"/>
                </a:lnTo>
                <a:lnTo>
                  <a:pt x="11996346" y="5668580"/>
                </a:lnTo>
                <a:lnTo>
                  <a:pt x="12021926" y="5632031"/>
                </a:lnTo>
                <a:lnTo>
                  <a:pt x="12045916" y="5594329"/>
                </a:lnTo>
                <a:lnTo>
                  <a:pt x="12068266" y="5555524"/>
                </a:lnTo>
                <a:lnTo>
                  <a:pt x="12088929" y="5515663"/>
                </a:lnTo>
                <a:lnTo>
                  <a:pt x="12107855" y="5474797"/>
                </a:lnTo>
                <a:lnTo>
                  <a:pt x="12124995" y="5432973"/>
                </a:lnTo>
                <a:lnTo>
                  <a:pt x="12140301" y="5390240"/>
                </a:lnTo>
                <a:lnTo>
                  <a:pt x="12153725" y="5346646"/>
                </a:lnTo>
                <a:lnTo>
                  <a:pt x="12165217" y="5302242"/>
                </a:lnTo>
                <a:lnTo>
                  <a:pt x="12174729" y="5257074"/>
                </a:lnTo>
                <a:lnTo>
                  <a:pt x="12182212" y="5211193"/>
                </a:lnTo>
                <a:lnTo>
                  <a:pt x="12187617" y="5164646"/>
                </a:lnTo>
                <a:lnTo>
                  <a:pt x="12190896" y="5117482"/>
                </a:lnTo>
                <a:lnTo>
                  <a:pt x="12191999" y="5069751"/>
                </a:lnTo>
                <a:lnTo>
                  <a:pt x="12191999" y="1013967"/>
                </a:lnTo>
                <a:lnTo>
                  <a:pt x="12190896" y="966240"/>
                </a:lnTo>
                <a:lnTo>
                  <a:pt x="12187617" y="919080"/>
                </a:lnTo>
                <a:lnTo>
                  <a:pt x="12182212" y="872536"/>
                </a:lnTo>
                <a:lnTo>
                  <a:pt x="12174729" y="826657"/>
                </a:lnTo>
                <a:lnTo>
                  <a:pt x="12165217" y="781492"/>
                </a:lnTo>
                <a:lnTo>
                  <a:pt x="12153725" y="737089"/>
                </a:lnTo>
                <a:lnTo>
                  <a:pt x="12140301" y="693497"/>
                </a:lnTo>
                <a:lnTo>
                  <a:pt x="12124995" y="650765"/>
                </a:lnTo>
                <a:lnTo>
                  <a:pt x="12107855" y="608941"/>
                </a:lnTo>
                <a:lnTo>
                  <a:pt x="12088929" y="568075"/>
                </a:lnTo>
                <a:lnTo>
                  <a:pt x="12068266" y="528214"/>
                </a:lnTo>
                <a:lnTo>
                  <a:pt x="12045916" y="489408"/>
                </a:lnTo>
                <a:lnTo>
                  <a:pt x="12021926" y="451706"/>
                </a:lnTo>
                <a:lnTo>
                  <a:pt x="11996346" y="415155"/>
                </a:lnTo>
                <a:lnTo>
                  <a:pt x="11969224" y="379806"/>
                </a:lnTo>
                <a:lnTo>
                  <a:pt x="11940610" y="345706"/>
                </a:lnTo>
                <a:lnTo>
                  <a:pt x="11910550" y="312904"/>
                </a:lnTo>
                <a:lnTo>
                  <a:pt x="11879095" y="281449"/>
                </a:lnTo>
                <a:lnTo>
                  <a:pt x="11846293" y="251389"/>
                </a:lnTo>
                <a:lnTo>
                  <a:pt x="11812193" y="222775"/>
                </a:lnTo>
                <a:lnTo>
                  <a:pt x="11776844" y="195653"/>
                </a:lnTo>
                <a:lnTo>
                  <a:pt x="11740293" y="170073"/>
                </a:lnTo>
                <a:lnTo>
                  <a:pt x="11702591" y="146083"/>
                </a:lnTo>
                <a:lnTo>
                  <a:pt x="11663785" y="123733"/>
                </a:lnTo>
                <a:lnTo>
                  <a:pt x="11623924" y="103070"/>
                </a:lnTo>
                <a:lnTo>
                  <a:pt x="11583058" y="84144"/>
                </a:lnTo>
                <a:lnTo>
                  <a:pt x="11541234" y="67004"/>
                </a:lnTo>
                <a:lnTo>
                  <a:pt x="11498502" y="51698"/>
                </a:lnTo>
                <a:lnTo>
                  <a:pt x="11454910" y="38274"/>
                </a:lnTo>
                <a:lnTo>
                  <a:pt x="11410507" y="26782"/>
                </a:lnTo>
                <a:lnTo>
                  <a:pt x="11365342" y="17270"/>
                </a:lnTo>
                <a:lnTo>
                  <a:pt x="11319463" y="9787"/>
                </a:lnTo>
                <a:lnTo>
                  <a:pt x="11272919" y="4382"/>
                </a:lnTo>
                <a:lnTo>
                  <a:pt x="11225759" y="1103"/>
                </a:lnTo>
                <a:lnTo>
                  <a:pt x="11178032" y="0"/>
                </a:lnTo>
                <a:close/>
              </a:path>
            </a:pathLst>
          </a:custGeom>
          <a:solidFill>
            <a:srgbClr val="D15A3D"/>
          </a:solidFill>
        </p:spPr>
        <p:txBody>
          <a:bodyPr wrap="square" lIns="0" tIns="0" rIns="0" bIns="0" rtlCol="0"/>
          <a:lstStyle/>
          <a:p>
            <a:endParaRPr/>
          </a:p>
        </p:txBody>
      </p:sp>
      <p:sp>
        <p:nvSpPr>
          <p:cNvPr id="58" name="object 58"/>
          <p:cNvSpPr txBox="1"/>
          <p:nvPr/>
        </p:nvSpPr>
        <p:spPr>
          <a:xfrm>
            <a:off x="376529" y="1524000"/>
            <a:ext cx="11358271" cy="3860865"/>
          </a:xfrm>
          <a:prstGeom prst="rect">
            <a:avLst/>
          </a:prstGeom>
        </p:spPr>
        <p:txBody>
          <a:bodyPr vert="horz" wrap="square" lIns="0" tIns="33655" rIns="0" bIns="0" rtlCol="0">
            <a:spAutoFit/>
          </a:bodyPr>
          <a:lstStyle/>
          <a:p>
            <a:pPr marL="12700" marR="6985" algn="just">
              <a:lnSpc>
                <a:spcPts val="2300"/>
              </a:lnSpc>
              <a:spcBef>
                <a:spcPts val="265"/>
              </a:spcBef>
            </a:pPr>
            <a:r>
              <a:rPr b="1" dirty="0">
                <a:solidFill>
                  <a:srgbClr val="FFFFFF"/>
                </a:solidFill>
                <a:latin typeface="Verdana" pitchFamily="34" charset="0"/>
                <a:ea typeface="Verdana" pitchFamily="34" charset="0"/>
                <a:cs typeface="Verdana" pitchFamily="34" charset="0"/>
              </a:rPr>
              <a:t>Por fim, </a:t>
            </a:r>
            <a:r>
              <a:rPr b="1" spc="-5" dirty="0">
                <a:solidFill>
                  <a:srgbClr val="FFFFFF"/>
                </a:solidFill>
                <a:latin typeface="Verdana" pitchFamily="34" charset="0"/>
                <a:ea typeface="Verdana" pitchFamily="34" charset="0"/>
                <a:cs typeface="Verdana" pitchFamily="34" charset="0"/>
              </a:rPr>
              <a:t>deve </a:t>
            </a:r>
            <a:r>
              <a:rPr b="1" dirty="0">
                <a:solidFill>
                  <a:srgbClr val="FFFFFF"/>
                </a:solidFill>
                <a:latin typeface="Verdana" pitchFamily="34" charset="0"/>
                <a:ea typeface="Verdana" pitchFamily="34" charset="0"/>
                <a:cs typeface="Verdana" pitchFamily="34" charset="0"/>
              </a:rPr>
              <a:t>ser </a:t>
            </a:r>
            <a:r>
              <a:rPr b="1" spc="-5" dirty="0">
                <a:solidFill>
                  <a:srgbClr val="FFFFFF"/>
                </a:solidFill>
                <a:latin typeface="Verdana" pitchFamily="34" charset="0"/>
                <a:ea typeface="Verdana" pitchFamily="34" charset="0"/>
                <a:cs typeface="Verdana" pitchFamily="34" charset="0"/>
              </a:rPr>
              <a:t>destacado que </a:t>
            </a:r>
            <a:r>
              <a:rPr b="1" dirty="0">
                <a:solidFill>
                  <a:srgbClr val="FFFFFF"/>
                </a:solidFill>
                <a:latin typeface="Verdana" pitchFamily="34" charset="0"/>
                <a:ea typeface="Verdana" pitchFamily="34" charset="0"/>
                <a:cs typeface="Verdana" pitchFamily="34" charset="0"/>
              </a:rPr>
              <a:t>o </a:t>
            </a:r>
            <a:r>
              <a:rPr b="1" spc="-10" dirty="0">
                <a:solidFill>
                  <a:srgbClr val="FFFFFF"/>
                </a:solidFill>
                <a:latin typeface="Verdana" pitchFamily="34" charset="0"/>
                <a:ea typeface="Verdana" pitchFamily="34" charset="0"/>
                <a:cs typeface="Verdana" pitchFamily="34" charset="0"/>
              </a:rPr>
              <a:t>Novo </a:t>
            </a:r>
            <a:r>
              <a:rPr b="1" dirty="0">
                <a:solidFill>
                  <a:srgbClr val="FFFFFF"/>
                </a:solidFill>
                <a:latin typeface="Verdana" pitchFamily="34" charset="0"/>
                <a:ea typeface="Verdana" pitchFamily="34" charset="0"/>
                <a:cs typeface="Verdana" pitchFamily="34" charset="0"/>
              </a:rPr>
              <a:t>CPC tem a possibilidade </a:t>
            </a:r>
            <a:r>
              <a:rPr b="1" spc="-5" dirty="0">
                <a:solidFill>
                  <a:srgbClr val="FFFFFF"/>
                </a:solidFill>
                <a:latin typeface="Verdana" pitchFamily="34" charset="0"/>
                <a:ea typeface="Verdana" pitchFamily="34" charset="0"/>
                <a:cs typeface="Verdana" pitchFamily="34" charset="0"/>
              </a:rPr>
              <a:t>de </a:t>
            </a:r>
            <a:r>
              <a:rPr b="1" dirty="0">
                <a:solidFill>
                  <a:srgbClr val="FFFFFF"/>
                </a:solidFill>
                <a:latin typeface="Verdana" pitchFamily="34" charset="0"/>
                <a:ea typeface="Verdana" pitchFamily="34" charset="0"/>
                <a:cs typeface="Verdana" pitchFamily="34" charset="0"/>
              </a:rPr>
              <a:t>repercutir </a:t>
            </a:r>
            <a:r>
              <a:rPr b="1" spc="-5" dirty="0">
                <a:solidFill>
                  <a:srgbClr val="FFFFFF"/>
                </a:solidFill>
                <a:latin typeface="Verdana" pitchFamily="34" charset="0"/>
                <a:ea typeface="Verdana" pitchFamily="34" charset="0"/>
                <a:cs typeface="Verdana" pitchFamily="34" charset="0"/>
              </a:rPr>
              <a:t>na disciplina do  </a:t>
            </a:r>
            <a:r>
              <a:rPr b="1" dirty="0">
                <a:solidFill>
                  <a:srgbClr val="FFFFFF"/>
                </a:solidFill>
                <a:latin typeface="Verdana" pitchFamily="34" charset="0"/>
                <a:ea typeface="Verdana" pitchFamily="34" charset="0"/>
                <a:cs typeface="Verdana" pitchFamily="34" charset="0"/>
              </a:rPr>
              <a:t>PROCESSO</a:t>
            </a:r>
            <a:r>
              <a:rPr b="1" spc="-95" dirty="0">
                <a:solidFill>
                  <a:srgbClr val="FFFFFF"/>
                </a:solidFill>
                <a:latin typeface="Verdana" pitchFamily="34" charset="0"/>
                <a:ea typeface="Verdana" pitchFamily="34" charset="0"/>
                <a:cs typeface="Verdana" pitchFamily="34" charset="0"/>
              </a:rPr>
              <a:t> </a:t>
            </a:r>
            <a:r>
              <a:rPr b="1" spc="-10" dirty="0">
                <a:solidFill>
                  <a:srgbClr val="FFFFFF"/>
                </a:solidFill>
                <a:latin typeface="Verdana" pitchFamily="34" charset="0"/>
                <a:ea typeface="Verdana" pitchFamily="34" charset="0"/>
                <a:cs typeface="Verdana" pitchFamily="34" charset="0"/>
              </a:rPr>
              <a:t>ADMINISTRATIVO.</a:t>
            </a:r>
            <a:endParaRPr dirty="0">
              <a:latin typeface="Verdana" pitchFamily="34" charset="0"/>
              <a:ea typeface="Verdana" pitchFamily="34" charset="0"/>
              <a:cs typeface="Verdana" pitchFamily="34" charset="0"/>
            </a:endParaRPr>
          </a:p>
          <a:p>
            <a:pPr>
              <a:lnSpc>
                <a:spcPct val="100000"/>
              </a:lnSpc>
              <a:spcBef>
                <a:spcPts val="45"/>
              </a:spcBef>
            </a:pPr>
            <a:endParaRPr dirty="0">
              <a:latin typeface="Verdana" pitchFamily="34" charset="0"/>
              <a:ea typeface="Verdana" pitchFamily="34" charset="0"/>
              <a:cs typeface="Verdana" pitchFamily="34" charset="0"/>
            </a:endParaRPr>
          </a:p>
          <a:p>
            <a:pPr marL="12700" marR="5080" algn="just">
              <a:lnSpc>
                <a:spcPct val="96000"/>
              </a:lnSpc>
            </a:pPr>
            <a:r>
              <a:rPr b="1" dirty="0">
                <a:solidFill>
                  <a:srgbClr val="FFFFFF"/>
                </a:solidFill>
                <a:latin typeface="Verdana" pitchFamily="34" charset="0"/>
                <a:ea typeface="Verdana" pitchFamily="34" charset="0"/>
                <a:cs typeface="Verdana" pitchFamily="34" charset="0"/>
              </a:rPr>
              <a:t>Estabelece seu art. 15 </a:t>
            </a:r>
            <a:r>
              <a:rPr b="1" spc="-5" dirty="0">
                <a:solidFill>
                  <a:srgbClr val="FFFFFF"/>
                </a:solidFill>
                <a:latin typeface="Verdana" pitchFamily="34" charset="0"/>
                <a:ea typeface="Verdana" pitchFamily="34" charset="0"/>
                <a:cs typeface="Verdana" pitchFamily="34" charset="0"/>
              </a:rPr>
              <a:t>que na </a:t>
            </a:r>
            <a:r>
              <a:rPr b="1" i="1" spc="-5" dirty="0">
                <a:solidFill>
                  <a:srgbClr val="FFFFFF"/>
                </a:solidFill>
                <a:latin typeface="Verdana" pitchFamily="34" charset="0"/>
                <a:ea typeface="Verdana" pitchFamily="34" charset="0"/>
                <a:cs typeface="Verdana" pitchFamily="34" charset="0"/>
              </a:rPr>
              <a:t>“ausência </a:t>
            </a:r>
            <a:r>
              <a:rPr b="1" i="1" spc="-10" dirty="0">
                <a:solidFill>
                  <a:srgbClr val="FFFFFF"/>
                </a:solidFill>
                <a:latin typeface="Verdana" pitchFamily="34" charset="0"/>
                <a:ea typeface="Verdana" pitchFamily="34" charset="0"/>
                <a:cs typeface="Verdana" pitchFamily="34" charset="0"/>
              </a:rPr>
              <a:t>de </a:t>
            </a:r>
            <a:r>
              <a:rPr b="1" i="1" dirty="0">
                <a:solidFill>
                  <a:srgbClr val="FFFFFF"/>
                </a:solidFill>
                <a:latin typeface="Verdana" pitchFamily="34" charset="0"/>
                <a:ea typeface="Verdana" pitchFamily="34" charset="0"/>
                <a:cs typeface="Verdana" pitchFamily="34" charset="0"/>
              </a:rPr>
              <a:t>normas </a:t>
            </a:r>
            <a:r>
              <a:rPr b="1" i="1" spc="-5" dirty="0">
                <a:solidFill>
                  <a:srgbClr val="FFFFFF"/>
                </a:solidFill>
                <a:latin typeface="Verdana" pitchFamily="34" charset="0"/>
                <a:ea typeface="Verdana" pitchFamily="34" charset="0"/>
                <a:cs typeface="Verdana" pitchFamily="34" charset="0"/>
              </a:rPr>
              <a:t>que regulem </a:t>
            </a:r>
            <a:r>
              <a:rPr b="1" i="1" dirty="0">
                <a:solidFill>
                  <a:srgbClr val="FFFFFF"/>
                </a:solidFill>
                <a:latin typeface="Verdana" pitchFamily="34" charset="0"/>
                <a:ea typeface="Verdana" pitchFamily="34" charset="0"/>
                <a:cs typeface="Verdana" pitchFamily="34" charset="0"/>
              </a:rPr>
              <a:t>processos eleitorais,  trabalhistas ou </a:t>
            </a:r>
            <a:r>
              <a:rPr b="1" i="1" spc="-5" dirty="0">
                <a:solidFill>
                  <a:srgbClr val="FFFFFF"/>
                </a:solidFill>
                <a:latin typeface="Verdana" pitchFamily="34" charset="0"/>
                <a:ea typeface="Verdana" pitchFamily="34" charset="0"/>
                <a:cs typeface="Verdana" pitchFamily="34" charset="0"/>
              </a:rPr>
              <a:t>administrativos, </a:t>
            </a:r>
            <a:r>
              <a:rPr b="1" i="1" dirty="0">
                <a:solidFill>
                  <a:srgbClr val="FFFFFF"/>
                </a:solidFill>
                <a:latin typeface="Verdana" pitchFamily="34" charset="0"/>
                <a:ea typeface="Verdana" pitchFamily="34" charset="0"/>
                <a:cs typeface="Verdana" pitchFamily="34" charset="0"/>
              </a:rPr>
              <a:t>as disposições deste </a:t>
            </a:r>
            <a:r>
              <a:rPr b="1" i="1" spc="-5" dirty="0">
                <a:solidFill>
                  <a:srgbClr val="FFFFFF"/>
                </a:solidFill>
                <a:latin typeface="Verdana" pitchFamily="34" charset="0"/>
                <a:ea typeface="Verdana" pitchFamily="34" charset="0"/>
                <a:cs typeface="Verdana" pitchFamily="34" charset="0"/>
              </a:rPr>
              <a:t>Código </a:t>
            </a:r>
            <a:r>
              <a:rPr b="1" i="1" dirty="0">
                <a:solidFill>
                  <a:srgbClr val="FFFFFF"/>
                </a:solidFill>
                <a:latin typeface="Verdana" pitchFamily="34" charset="0"/>
                <a:ea typeface="Verdana" pitchFamily="34" charset="0"/>
                <a:cs typeface="Verdana" pitchFamily="34" charset="0"/>
              </a:rPr>
              <a:t>lhes serão aplicadas </a:t>
            </a:r>
            <a:r>
              <a:rPr b="1" i="1" spc="-5" dirty="0">
                <a:solidFill>
                  <a:srgbClr val="FFFFFF"/>
                </a:solidFill>
                <a:latin typeface="Verdana" pitchFamily="34" charset="0"/>
                <a:ea typeface="Verdana" pitchFamily="34" charset="0"/>
                <a:cs typeface="Verdana" pitchFamily="34" charset="0"/>
              </a:rPr>
              <a:t>supletiva </a:t>
            </a:r>
            <a:r>
              <a:rPr b="1" i="1" dirty="0">
                <a:solidFill>
                  <a:srgbClr val="FFFFFF"/>
                </a:solidFill>
                <a:latin typeface="Verdana" pitchFamily="34" charset="0"/>
                <a:ea typeface="Verdana" pitchFamily="34" charset="0"/>
                <a:cs typeface="Verdana" pitchFamily="34" charset="0"/>
              </a:rPr>
              <a:t>e  </a:t>
            </a:r>
            <a:r>
              <a:rPr b="1" i="1" spc="-5" dirty="0">
                <a:solidFill>
                  <a:srgbClr val="FFFFFF"/>
                </a:solidFill>
                <a:latin typeface="Verdana" pitchFamily="34" charset="0"/>
                <a:ea typeface="Verdana" pitchFamily="34" charset="0"/>
                <a:cs typeface="Verdana" pitchFamily="34" charset="0"/>
              </a:rPr>
              <a:t>subsidiariamente”.</a:t>
            </a:r>
            <a:endParaRPr i="1" dirty="0">
              <a:latin typeface="Verdana" pitchFamily="34" charset="0"/>
              <a:ea typeface="Verdana" pitchFamily="34" charset="0"/>
              <a:cs typeface="Verdana" pitchFamily="34" charset="0"/>
            </a:endParaRPr>
          </a:p>
          <a:p>
            <a:pPr>
              <a:lnSpc>
                <a:spcPct val="100000"/>
              </a:lnSpc>
              <a:spcBef>
                <a:spcPts val="50"/>
              </a:spcBef>
            </a:pPr>
            <a:endParaRPr dirty="0">
              <a:latin typeface="Verdana" pitchFamily="34" charset="0"/>
              <a:ea typeface="Verdana" pitchFamily="34" charset="0"/>
              <a:cs typeface="Verdana" pitchFamily="34" charset="0"/>
            </a:endParaRPr>
          </a:p>
          <a:p>
            <a:pPr marL="12700" marR="5080" algn="just">
              <a:lnSpc>
                <a:spcPct val="95800"/>
              </a:lnSpc>
            </a:pPr>
            <a:r>
              <a:rPr b="1" dirty="0">
                <a:solidFill>
                  <a:srgbClr val="FFFFFF"/>
                </a:solidFill>
                <a:latin typeface="Verdana" pitchFamily="34" charset="0"/>
                <a:ea typeface="Verdana" pitchFamily="34" charset="0"/>
                <a:cs typeface="Verdana" pitchFamily="34" charset="0"/>
              </a:rPr>
              <a:t>Então a Administração </a:t>
            </a:r>
            <a:r>
              <a:rPr b="1" spc="-5" dirty="0">
                <a:solidFill>
                  <a:srgbClr val="FFFFFF"/>
                </a:solidFill>
                <a:latin typeface="Verdana" pitchFamily="34" charset="0"/>
                <a:ea typeface="Verdana" pitchFamily="34" charset="0"/>
                <a:cs typeface="Verdana" pitchFamily="34" charset="0"/>
              </a:rPr>
              <a:t>Pública, </a:t>
            </a:r>
            <a:r>
              <a:rPr b="1" dirty="0">
                <a:solidFill>
                  <a:srgbClr val="FFFFFF"/>
                </a:solidFill>
                <a:latin typeface="Verdana" pitchFamily="34" charset="0"/>
                <a:ea typeface="Verdana" pitchFamily="34" charset="0"/>
                <a:cs typeface="Verdana" pitchFamily="34" charset="0"/>
              </a:rPr>
              <a:t>ainda </a:t>
            </a:r>
            <a:r>
              <a:rPr b="1" spc="-5" dirty="0">
                <a:solidFill>
                  <a:srgbClr val="FFFFFF"/>
                </a:solidFill>
                <a:latin typeface="Verdana" pitchFamily="34" charset="0"/>
                <a:ea typeface="Verdana" pitchFamily="34" charset="0"/>
                <a:cs typeface="Verdana" pitchFamily="34" charset="0"/>
              </a:rPr>
              <a:t>que não </a:t>
            </a:r>
            <a:r>
              <a:rPr b="1" dirty="0">
                <a:solidFill>
                  <a:srgbClr val="FFFFFF"/>
                </a:solidFill>
                <a:latin typeface="Verdana" pitchFamily="34" charset="0"/>
                <a:ea typeface="Verdana" pitchFamily="34" charset="0"/>
                <a:cs typeface="Verdana" pitchFamily="34" charset="0"/>
              </a:rPr>
              <a:t>tenha um </a:t>
            </a:r>
            <a:r>
              <a:rPr b="1" spc="-5" dirty="0">
                <a:solidFill>
                  <a:srgbClr val="FFFFFF"/>
                </a:solidFill>
                <a:latin typeface="Verdana" pitchFamily="34" charset="0"/>
                <a:ea typeface="Verdana" pitchFamily="34" charset="0"/>
                <a:cs typeface="Verdana" pitchFamily="34" charset="0"/>
              </a:rPr>
              <a:t>capítulo próprio </a:t>
            </a:r>
            <a:r>
              <a:rPr b="1" dirty="0">
                <a:solidFill>
                  <a:srgbClr val="FFFFFF"/>
                </a:solidFill>
                <a:latin typeface="Verdana" pitchFamily="34" charset="0"/>
                <a:ea typeface="Verdana" pitchFamily="34" charset="0"/>
                <a:cs typeface="Verdana" pitchFamily="34" charset="0"/>
              </a:rPr>
              <a:t>em sua lei </a:t>
            </a:r>
            <a:r>
              <a:rPr b="1" spc="-5" dirty="0">
                <a:solidFill>
                  <a:srgbClr val="FFFFFF"/>
                </a:solidFill>
                <a:latin typeface="Verdana" pitchFamily="34" charset="0"/>
                <a:ea typeface="Verdana" pitchFamily="34" charset="0"/>
                <a:cs typeface="Verdana" pitchFamily="34" charset="0"/>
              </a:rPr>
              <a:t>processual  administrativa, </a:t>
            </a:r>
            <a:r>
              <a:rPr b="1" dirty="0">
                <a:solidFill>
                  <a:srgbClr val="FFFFFF"/>
                </a:solidFill>
                <a:latin typeface="Verdana" pitchFamily="34" charset="0"/>
                <a:ea typeface="Verdana" pitchFamily="34" charset="0"/>
                <a:cs typeface="Verdana" pitchFamily="34" charset="0"/>
              </a:rPr>
              <a:t>pode usar das regras processuais </a:t>
            </a:r>
            <a:r>
              <a:rPr b="1" spc="-5" dirty="0">
                <a:solidFill>
                  <a:srgbClr val="FFFFFF"/>
                </a:solidFill>
                <a:latin typeface="Verdana" pitchFamily="34" charset="0"/>
                <a:ea typeface="Verdana" pitchFamily="34" charset="0"/>
                <a:cs typeface="Verdana" pitchFamily="34" charset="0"/>
              </a:rPr>
              <a:t>civis </a:t>
            </a:r>
            <a:r>
              <a:rPr b="1" dirty="0">
                <a:solidFill>
                  <a:srgbClr val="FFFFFF"/>
                </a:solidFill>
                <a:latin typeface="Verdana" pitchFamily="34" charset="0"/>
                <a:ea typeface="Verdana" pitchFamily="34" charset="0"/>
                <a:cs typeface="Verdana" pitchFamily="34" charset="0"/>
              </a:rPr>
              <a:t>para procedimentalizar </a:t>
            </a:r>
            <a:r>
              <a:rPr b="1" spc="-5" dirty="0">
                <a:solidFill>
                  <a:srgbClr val="FFFFFF"/>
                </a:solidFill>
                <a:latin typeface="Verdana" pitchFamily="34" charset="0"/>
                <a:ea typeface="Verdana" pitchFamily="34" charset="0"/>
                <a:cs typeface="Verdana" pitchFamily="34" charset="0"/>
              </a:rPr>
              <a:t>eventual </a:t>
            </a:r>
            <a:r>
              <a:rPr b="1" dirty="0">
                <a:solidFill>
                  <a:srgbClr val="FFFFFF"/>
                </a:solidFill>
                <a:latin typeface="Verdana" pitchFamily="34" charset="0"/>
                <a:ea typeface="Verdana" pitchFamily="34" charset="0"/>
                <a:cs typeface="Verdana" pitchFamily="34" charset="0"/>
              </a:rPr>
              <a:t>pedido  </a:t>
            </a:r>
            <a:r>
              <a:rPr b="1" spc="-5" dirty="0">
                <a:solidFill>
                  <a:srgbClr val="FFFFFF"/>
                </a:solidFill>
                <a:latin typeface="Verdana" pitchFamily="34" charset="0"/>
                <a:ea typeface="Verdana" pitchFamily="34" charset="0"/>
                <a:cs typeface="Verdana" pitchFamily="34" charset="0"/>
              </a:rPr>
              <a:t>de </a:t>
            </a:r>
            <a:r>
              <a:rPr b="1" dirty="0">
                <a:solidFill>
                  <a:srgbClr val="FFFFFF"/>
                </a:solidFill>
                <a:latin typeface="Verdana" pitchFamily="34" charset="0"/>
                <a:ea typeface="Verdana" pitchFamily="34" charset="0"/>
                <a:cs typeface="Verdana" pitchFamily="34" charset="0"/>
              </a:rPr>
              <a:t>tutela reparatória </a:t>
            </a:r>
            <a:r>
              <a:rPr b="1" spc="-5" dirty="0">
                <a:solidFill>
                  <a:srgbClr val="FFFFFF"/>
                </a:solidFill>
                <a:latin typeface="Verdana" pitchFamily="34" charset="0"/>
                <a:ea typeface="Verdana" pitchFamily="34" charset="0"/>
                <a:cs typeface="Verdana" pitchFamily="34" charset="0"/>
              </a:rPr>
              <a:t>de</a:t>
            </a:r>
            <a:r>
              <a:rPr b="1" spc="-50" dirty="0">
                <a:solidFill>
                  <a:srgbClr val="FFFFFF"/>
                </a:solidFill>
                <a:latin typeface="Verdana" pitchFamily="34" charset="0"/>
                <a:ea typeface="Verdana" pitchFamily="34" charset="0"/>
                <a:cs typeface="Verdana" pitchFamily="34" charset="0"/>
              </a:rPr>
              <a:t> </a:t>
            </a:r>
            <a:r>
              <a:rPr b="1" dirty="0">
                <a:solidFill>
                  <a:srgbClr val="FFFFFF"/>
                </a:solidFill>
                <a:latin typeface="Verdana" pitchFamily="34" charset="0"/>
                <a:ea typeface="Verdana" pitchFamily="34" charset="0"/>
                <a:cs typeface="Verdana" pitchFamily="34" charset="0"/>
              </a:rPr>
              <a:t>RCE.</a:t>
            </a:r>
            <a:endParaRPr dirty="0">
              <a:latin typeface="Verdana" pitchFamily="34" charset="0"/>
              <a:ea typeface="Verdana" pitchFamily="34" charset="0"/>
              <a:cs typeface="Verdana" pitchFamily="34" charset="0"/>
            </a:endParaRPr>
          </a:p>
          <a:p>
            <a:pPr>
              <a:lnSpc>
                <a:spcPct val="100000"/>
              </a:lnSpc>
              <a:spcBef>
                <a:spcPts val="5"/>
              </a:spcBef>
            </a:pPr>
            <a:endParaRPr dirty="0">
              <a:latin typeface="Verdana" pitchFamily="34" charset="0"/>
              <a:ea typeface="Verdana" pitchFamily="34" charset="0"/>
              <a:cs typeface="Verdana" pitchFamily="34" charset="0"/>
            </a:endParaRPr>
          </a:p>
          <a:p>
            <a:pPr marL="12700" marR="5080" algn="just">
              <a:lnSpc>
                <a:spcPct val="95800"/>
              </a:lnSpc>
            </a:pPr>
            <a:r>
              <a:rPr b="1" dirty="0">
                <a:solidFill>
                  <a:srgbClr val="FFFFFF"/>
                </a:solidFill>
                <a:latin typeface="Verdana" pitchFamily="34" charset="0"/>
                <a:ea typeface="Verdana" pitchFamily="34" charset="0"/>
                <a:cs typeface="Verdana" pitchFamily="34" charset="0"/>
              </a:rPr>
              <a:t>OBS: </a:t>
            </a:r>
            <a:r>
              <a:rPr spc="-5" dirty="0">
                <a:solidFill>
                  <a:srgbClr val="FFFFFF"/>
                </a:solidFill>
                <a:latin typeface="Verdana" pitchFamily="34" charset="0"/>
                <a:ea typeface="Verdana" pitchFamily="34" charset="0"/>
                <a:cs typeface="Verdana" pitchFamily="34" charset="0"/>
              </a:rPr>
              <a:t>Aos </a:t>
            </a:r>
            <a:r>
              <a:rPr dirty="0">
                <a:solidFill>
                  <a:srgbClr val="FFFFFF"/>
                </a:solidFill>
                <a:latin typeface="Verdana" pitchFamily="34" charset="0"/>
                <a:ea typeface="Verdana" pitchFamily="34" charset="0"/>
                <a:cs typeface="Verdana" pitchFamily="34" charset="0"/>
              </a:rPr>
              <a:t>entes </a:t>
            </a:r>
            <a:r>
              <a:rPr spc="-5" dirty="0">
                <a:solidFill>
                  <a:srgbClr val="FFFFFF"/>
                </a:solidFill>
                <a:latin typeface="Verdana" pitchFamily="34" charset="0"/>
                <a:ea typeface="Verdana" pitchFamily="34" charset="0"/>
                <a:cs typeface="Verdana" pitchFamily="34" charset="0"/>
              </a:rPr>
              <a:t>que </a:t>
            </a:r>
            <a:r>
              <a:rPr dirty="0">
                <a:solidFill>
                  <a:srgbClr val="FFFFFF"/>
                </a:solidFill>
                <a:latin typeface="Verdana" pitchFamily="34" charset="0"/>
                <a:ea typeface="Verdana" pitchFamily="34" charset="0"/>
                <a:cs typeface="Verdana" pitchFamily="34" charset="0"/>
              </a:rPr>
              <a:t>não detém lei </a:t>
            </a:r>
            <a:r>
              <a:rPr spc="-5" dirty="0">
                <a:solidFill>
                  <a:srgbClr val="FFFFFF"/>
                </a:solidFill>
                <a:latin typeface="Verdana" pitchFamily="34" charset="0"/>
                <a:ea typeface="Verdana" pitchFamily="34" charset="0"/>
                <a:cs typeface="Verdana" pitchFamily="34" charset="0"/>
              </a:rPr>
              <a:t>processual administrativa, </a:t>
            </a:r>
            <a:r>
              <a:rPr dirty="0">
                <a:solidFill>
                  <a:srgbClr val="FFFFFF"/>
                </a:solidFill>
                <a:latin typeface="Verdana" pitchFamily="34" charset="0"/>
                <a:ea typeface="Verdana" pitchFamily="34" charset="0"/>
                <a:cs typeface="Verdana" pitchFamily="34" charset="0"/>
              </a:rPr>
              <a:t>aplica-se a </a:t>
            </a:r>
            <a:r>
              <a:rPr spc="-5" dirty="0">
                <a:solidFill>
                  <a:srgbClr val="FFFFFF"/>
                </a:solidFill>
                <a:latin typeface="Verdana" pitchFamily="34" charset="0"/>
                <a:ea typeface="Verdana" pitchFamily="34" charset="0"/>
                <a:cs typeface="Verdana" pitchFamily="34" charset="0"/>
              </a:rPr>
              <a:t>Lei </a:t>
            </a:r>
            <a:r>
              <a:rPr spc="-10" dirty="0">
                <a:solidFill>
                  <a:srgbClr val="FFFFFF"/>
                </a:solidFill>
                <a:latin typeface="Verdana" pitchFamily="34" charset="0"/>
                <a:ea typeface="Verdana" pitchFamily="34" charset="0"/>
                <a:cs typeface="Verdana" pitchFamily="34" charset="0"/>
              </a:rPr>
              <a:t>nº </a:t>
            </a:r>
            <a:r>
              <a:rPr spc="-5" dirty="0">
                <a:solidFill>
                  <a:srgbClr val="FFFFFF"/>
                </a:solidFill>
                <a:latin typeface="Verdana" pitchFamily="34" charset="0"/>
                <a:ea typeface="Verdana" pitchFamily="34" charset="0"/>
                <a:cs typeface="Verdana" pitchFamily="34" charset="0"/>
              </a:rPr>
              <a:t>9.784/99,  </a:t>
            </a:r>
            <a:r>
              <a:rPr b="1" i="1" dirty="0">
                <a:solidFill>
                  <a:srgbClr val="FFFFFF"/>
                </a:solidFill>
                <a:latin typeface="Verdana" pitchFamily="34" charset="0"/>
                <a:ea typeface="Verdana" pitchFamily="34" charset="0"/>
                <a:cs typeface="Verdana" pitchFamily="34" charset="0"/>
              </a:rPr>
              <a:t>subsidiariamente</a:t>
            </a:r>
            <a:r>
              <a:rPr dirty="0">
                <a:solidFill>
                  <a:srgbClr val="FFFFFF"/>
                </a:solidFill>
                <a:latin typeface="Verdana" pitchFamily="34" charset="0"/>
                <a:ea typeface="Verdana" pitchFamily="34" charset="0"/>
                <a:cs typeface="Verdana" pitchFamily="34" charset="0"/>
              </a:rPr>
              <a:t>, </a:t>
            </a:r>
            <a:r>
              <a:rPr spc="-5" dirty="0">
                <a:solidFill>
                  <a:srgbClr val="FFFFFF"/>
                </a:solidFill>
                <a:latin typeface="Verdana" pitchFamily="34" charset="0"/>
                <a:ea typeface="Verdana" pitchFamily="34" charset="0"/>
                <a:cs typeface="Verdana" pitchFamily="34" charset="0"/>
              </a:rPr>
              <a:t>por força </a:t>
            </a:r>
            <a:r>
              <a:rPr dirty="0">
                <a:solidFill>
                  <a:srgbClr val="FFFFFF"/>
                </a:solidFill>
                <a:latin typeface="Verdana" pitchFamily="34" charset="0"/>
                <a:ea typeface="Verdana" pitchFamily="34" charset="0"/>
                <a:cs typeface="Verdana" pitchFamily="34" charset="0"/>
              </a:rPr>
              <a:t>do entendimento do STJ no </a:t>
            </a:r>
            <a:r>
              <a:rPr spc="-30" dirty="0">
                <a:solidFill>
                  <a:srgbClr val="FFFFFF"/>
                </a:solidFill>
                <a:latin typeface="Verdana" pitchFamily="34" charset="0"/>
                <a:ea typeface="Verdana" pitchFamily="34" charset="0"/>
                <a:cs typeface="Verdana" pitchFamily="34" charset="0"/>
              </a:rPr>
              <a:t>AGRAVO </a:t>
            </a:r>
            <a:r>
              <a:rPr spc="-20" dirty="0">
                <a:solidFill>
                  <a:srgbClr val="FFFFFF"/>
                </a:solidFill>
                <a:latin typeface="Verdana" pitchFamily="34" charset="0"/>
                <a:ea typeface="Verdana" pitchFamily="34" charset="0"/>
                <a:cs typeface="Verdana" pitchFamily="34" charset="0"/>
              </a:rPr>
              <a:t>REGIMENTAL </a:t>
            </a:r>
            <a:r>
              <a:rPr spc="-5" dirty="0">
                <a:solidFill>
                  <a:srgbClr val="FFFFFF"/>
                </a:solidFill>
                <a:latin typeface="Verdana" pitchFamily="34" charset="0"/>
                <a:ea typeface="Verdana" pitchFamily="34" charset="0"/>
                <a:cs typeface="Verdana" pitchFamily="34" charset="0"/>
              </a:rPr>
              <a:t>NO RECURSO  ESPECIAL </a:t>
            </a:r>
            <a:r>
              <a:rPr dirty="0">
                <a:solidFill>
                  <a:srgbClr val="FFFFFF"/>
                </a:solidFill>
                <a:latin typeface="Verdana" pitchFamily="34" charset="0"/>
                <a:ea typeface="Verdana" pitchFamily="34" charset="0"/>
                <a:cs typeface="Verdana" pitchFamily="34" charset="0"/>
              </a:rPr>
              <a:t>AgRg no REsp 1092202 DF 2008/0212281-9</a:t>
            </a:r>
            <a:r>
              <a:rPr spc="-290" dirty="0">
                <a:solidFill>
                  <a:srgbClr val="FFFFFF"/>
                </a:solidFill>
                <a:latin typeface="Verdana" pitchFamily="34" charset="0"/>
                <a:ea typeface="Verdana" pitchFamily="34" charset="0"/>
                <a:cs typeface="Verdana" pitchFamily="34" charset="0"/>
              </a:rPr>
              <a:t> </a:t>
            </a:r>
            <a:r>
              <a:rPr dirty="0">
                <a:solidFill>
                  <a:srgbClr val="FFFFFF"/>
                </a:solidFill>
                <a:latin typeface="Verdana" pitchFamily="34" charset="0"/>
                <a:ea typeface="Verdana" pitchFamily="34" charset="0"/>
                <a:cs typeface="Verdana" pitchFamily="34" charset="0"/>
              </a:rPr>
              <a:t>(STJ)</a:t>
            </a:r>
            <a:endParaRPr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3" name="object 3"/>
          <p:cNvSpPr/>
          <p:nvPr/>
        </p:nvSpPr>
        <p:spPr>
          <a:xfrm>
            <a:off x="1828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4" name="object 4"/>
          <p:cNvSpPr/>
          <p:nvPr/>
        </p:nvSpPr>
        <p:spPr>
          <a:xfrm>
            <a:off x="3048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5" name="object 5"/>
          <p:cNvSpPr/>
          <p:nvPr/>
        </p:nvSpPr>
        <p:spPr>
          <a:xfrm>
            <a:off x="4267200" y="0"/>
            <a:ext cx="0" cy="2799080"/>
          </a:xfrm>
          <a:custGeom>
            <a:avLst/>
            <a:gdLst/>
            <a:ahLst/>
            <a:cxnLst/>
            <a:rect l="l" t="t" r="r" b="b"/>
            <a:pathLst>
              <a:path h="2799080">
                <a:moveTo>
                  <a:pt x="0" y="0"/>
                </a:moveTo>
                <a:lnTo>
                  <a:pt x="0" y="2798699"/>
                </a:lnTo>
              </a:path>
            </a:pathLst>
          </a:custGeom>
          <a:ln w="6350">
            <a:solidFill>
              <a:srgbClr val="D9D9D9"/>
            </a:solidFill>
          </a:ln>
        </p:spPr>
        <p:txBody>
          <a:bodyPr wrap="square" lIns="0" tIns="0" rIns="0" bIns="0" rtlCol="0"/>
          <a:lstStyle/>
          <a:p>
            <a:endParaRPr/>
          </a:p>
        </p:txBody>
      </p:sp>
      <p:sp>
        <p:nvSpPr>
          <p:cNvPr id="6" name="object 6"/>
          <p:cNvSpPr/>
          <p:nvPr/>
        </p:nvSpPr>
        <p:spPr>
          <a:xfrm>
            <a:off x="4248150" y="3188842"/>
            <a:ext cx="0" cy="143510"/>
          </a:xfrm>
          <a:custGeom>
            <a:avLst/>
            <a:gdLst/>
            <a:ahLst/>
            <a:cxnLst/>
            <a:rect l="l" t="t" r="r" b="b"/>
            <a:pathLst>
              <a:path h="143510">
                <a:moveTo>
                  <a:pt x="0" y="0"/>
                </a:moveTo>
                <a:lnTo>
                  <a:pt x="0" y="143001"/>
                </a:lnTo>
              </a:path>
            </a:pathLst>
          </a:custGeom>
          <a:ln w="6350">
            <a:solidFill>
              <a:srgbClr val="D9D9D9"/>
            </a:solidFill>
          </a:ln>
        </p:spPr>
        <p:txBody>
          <a:bodyPr wrap="square" lIns="0" tIns="0" rIns="0" bIns="0" rtlCol="0"/>
          <a:lstStyle/>
          <a:p>
            <a:endParaRPr/>
          </a:p>
        </p:txBody>
      </p:sp>
      <p:sp>
        <p:nvSpPr>
          <p:cNvPr id="7" name="object 7"/>
          <p:cNvSpPr/>
          <p:nvPr/>
        </p:nvSpPr>
        <p:spPr>
          <a:xfrm>
            <a:off x="5486400" y="0"/>
            <a:ext cx="0" cy="2799080"/>
          </a:xfrm>
          <a:custGeom>
            <a:avLst/>
            <a:gdLst/>
            <a:ahLst/>
            <a:cxnLst/>
            <a:rect l="l" t="t" r="r" b="b"/>
            <a:pathLst>
              <a:path h="2799080">
                <a:moveTo>
                  <a:pt x="0" y="0"/>
                </a:moveTo>
                <a:lnTo>
                  <a:pt x="0" y="2798699"/>
                </a:lnTo>
              </a:path>
            </a:pathLst>
          </a:custGeom>
          <a:ln w="6350">
            <a:solidFill>
              <a:srgbClr val="D9D9D9"/>
            </a:solidFill>
          </a:ln>
        </p:spPr>
        <p:txBody>
          <a:bodyPr wrap="square" lIns="0" tIns="0" rIns="0" bIns="0" rtlCol="0"/>
          <a:lstStyle/>
          <a:p>
            <a:endParaRPr/>
          </a:p>
        </p:txBody>
      </p:sp>
      <p:sp>
        <p:nvSpPr>
          <p:cNvPr id="8" name="object 8"/>
          <p:cNvSpPr/>
          <p:nvPr/>
        </p:nvSpPr>
        <p:spPr>
          <a:xfrm>
            <a:off x="5467350" y="3188842"/>
            <a:ext cx="0" cy="143510"/>
          </a:xfrm>
          <a:custGeom>
            <a:avLst/>
            <a:gdLst/>
            <a:ahLst/>
            <a:cxnLst/>
            <a:rect l="l" t="t" r="r" b="b"/>
            <a:pathLst>
              <a:path h="143510">
                <a:moveTo>
                  <a:pt x="0" y="0"/>
                </a:moveTo>
                <a:lnTo>
                  <a:pt x="0" y="143001"/>
                </a:lnTo>
              </a:path>
            </a:pathLst>
          </a:custGeom>
          <a:ln w="6350">
            <a:solidFill>
              <a:srgbClr val="D9D9D9"/>
            </a:solidFill>
          </a:ln>
        </p:spPr>
        <p:txBody>
          <a:bodyPr wrap="square" lIns="0" tIns="0" rIns="0" bIns="0" rtlCol="0"/>
          <a:lstStyle/>
          <a:p>
            <a:endParaRPr/>
          </a:p>
        </p:txBody>
      </p:sp>
      <p:sp>
        <p:nvSpPr>
          <p:cNvPr id="9" name="object 9"/>
          <p:cNvSpPr/>
          <p:nvPr/>
        </p:nvSpPr>
        <p:spPr>
          <a:xfrm>
            <a:off x="6705600" y="0"/>
            <a:ext cx="0" cy="2799080"/>
          </a:xfrm>
          <a:custGeom>
            <a:avLst/>
            <a:gdLst/>
            <a:ahLst/>
            <a:cxnLst/>
            <a:rect l="l" t="t" r="r" b="b"/>
            <a:pathLst>
              <a:path h="2799080">
                <a:moveTo>
                  <a:pt x="0" y="0"/>
                </a:moveTo>
                <a:lnTo>
                  <a:pt x="0" y="2798699"/>
                </a:lnTo>
              </a:path>
            </a:pathLst>
          </a:custGeom>
          <a:ln w="6350">
            <a:solidFill>
              <a:srgbClr val="D9D9D9"/>
            </a:solidFill>
          </a:ln>
        </p:spPr>
        <p:txBody>
          <a:bodyPr wrap="square" lIns="0" tIns="0" rIns="0" bIns="0" rtlCol="0"/>
          <a:lstStyle/>
          <a:p>
            <a:endParaRPr/>
          </a:p>
        </p:txBody>
      </p:sp>
      <p:sp>
        <p:nvSpPr>
          <p:cNvPr id="10" name="object 10"/>
          <p:cNvSpPr/>
          <p:nvPr/>
        </p:nvSpPr>
        <p:spPr>
          <a:xfrm>
            <a:off x="6686550" y="3188842"/>
            <a:ext cx="0" cy="143510"/>
          </a:xfrm>
          <a:custGeom>
            <a:avLst/>
            <a:gdLst/>
            <a:ahLst/>
            <a:cxnLst/>
            <a:rect l="l" t="t" r="r" b="b"/>
            <a:pathLst>
              <a:path h="143510">
                <a:moveTo>
                  <a:pt x="0" y="0"/>
                </a:moveTo>
                <a:lnTo>
                  <a:pt x="0" y="143001"/>
                </a:lnTo>
              </a:path>
            </a:pathLst>
          </a:custGeom>
          <a:ln w="6350">
            <a:solidFill>
              <a:srgbClr val="D9D9D9"/>
            </a:solidFill>
          </a:ln>
        </p:spPr>
        <p:txBody>
          <a:bodyPr wrap="square" lIns="0" tIns="0" rIns="0" bIns="0" rtlCol="0"/>
          <a:lstStyle/>
          <a:p>
            <a:endParaRPr/>
          </a:p>
        </p:txBody>
      </p:sp>
      <p:sp>
        <p:nvSpPr>
          <p:cNvPr id="11" name="object 11"/>
          <p:cNvSpPr/>
          <p:nvPr/>
        </p:nvSpPr>
        <p:spPr>
          <a:xfrm>
            <a:off x="7924800" y="0"/>
            <a:ext cx="0" cy="2799080"/>
          </a:xfrm>
          <a:custGeom>
            <a:avLst/>
            <a:gdLst/>
            <a:ahLst/>
            <a:cxnLst/>
            <a:rect l="l" t="t" r="r" b="b"/>
            <a:pathLst>
              <a:path h="2799080">
                <a:moveTo>
                  <a:pt x="0" y="0"/>
                </a:moveTo>
                <a:lnTo>
                  <a:pt x="0" y="2798699"/>
                </a:lnTo>
              </a:path>
            </a:pathLst>
          </a:custGeom>
          <a:ln w="6350">
            <a:solidFill>
              <a:srgbClr val="D9D9D9"/>
            </a:solidFill>
          </a:ln>
        </p:spPr>
        <p:txBody>
          <a:bodyPr wrap="square" lIns="0" tIns="0" rIns="0" bIns="0" rtlCol="0"/>
          <a:lstStyle/>
          <a:p>
            <a:endParaRPr/>
          </a:p>
        </p:txBody>
      </p:sp>
      <p:sp>
        <p:nvSpPr>
          <p:cNvPr id="12" name="object 12"/>
          <p:cNvSpPr/>
          <p:nvPr/>
        </p:nvSpPr>
        <p:spPr>
          <a:xfrm>
            <a:off x="7905750" y="3188842"/>
            <a:ext cx="0" cy="143510"/>
          </a:xfrm>
          <a:custGeom>
            <a:avLst/>
            <a:gdLst/>
            <a:ahLst/>
            <a:cxnLst/>
            <a:rect l="l" t="t" r="r" b="b"/>
            <a:pathLst>
              <a:path h="143510">
                <a:moveTo>
                  <a:pt x="0" y="0"/>
                </a:moveTo>
                <a:lnTo>
                  <a:pt x="0" y="143001"/>
                </a:lnTo>
              </a:path>
            </a:pathLst>
          </a:custGeom>
          <a:ln w="6350">
            <a:solidFill>
              <a:srgbClr val="D9D9D9"/>
            </a:solidFill>
          </a:ln>
        </p:spPr>
        <p:txBody>
          <a:bodyPr wrap="square" lIns="0" tIns="0" rIns="0" bIns="0" rtlCol="0"/>
          <a:lstStyle/>
          <a:p>
            <a:endParaRPr/>
          </a:p>
        </p:txBody>
      </p:sp>
      <p:sp>
        <p:nvSpPr>
          <p:cNvPr id="13" name="object 13"/>
          <p:cNvSpPr/>
          <p:nvPr/>
        </p:nvSpPr>
        <p:spPr>
          <a:xfrm>
            <a:off x="9144000" y="0"/>
            <a:ext cx="0" cy="2799080"/>
          </a:xfrm>
          <a:custGeom>
            <a:avLst/>
            <a:gdLst/>
            <a:ahLst/>
            <a:cxnLst/>
            <a:rect l="l" t="t" r="r" b="b"/>
            <a:pathLst>
              <a:path h="2799080">
                <a:moveTo>
                  <a:pt x="0" y="0"/>
                </a:moveTo>
                <a:lnTo>
                  <a:pt x="0" y="2798699"/>
                </a:lnTo>
              </a:path>
            </a:pathLst>
          </a:custGeom>
          <a:ln w="6350">
            <a:solidFill>
              <a:srgbClr val="D9D9D9"/>
            </a:solidFill>
          </a:ln>
        </p:spPr>
        <p:txBody>
          <a:bodyPr wrap="square" lIns="0" tIns="0" rIns="0" bIns="0" rtlCol="0"/>
          <a:lstStyle/>
          <a:p>
            <a:endParaRPr/>
          </a:p>
        </p:txBody>
      </p:sp>
      <p:sp>
        <p:nvSpPr>
          <p:cNvPr id="14" name="object 14"/>
          <p:cNvSpPr/>
          <p:nvPr/>
        </p:nvSpPr>
        <p:spPr>
          <a:xfrm>
            <a:off x="9124950" y="3188842"/>
            <a:ext cx="0" cy="143510"/>
          </a:xfrm>
          <a:custGeom>
            <a:avLst/>
            <a:gdLst/>
            <a:ahLst/>
            <a:cxnLst/>
            <a:rect l="l" t="t" r="r" b="b"/>
            <a:pathLst>
              <a:path h="143510">
                <a:moveTo>
                  <a:pt x="0" y="0"/>
                </a:moveTo>
                <a:lnTo>
                  <a:pt x="0" y="143001"/>
                </a:lnTo>
              </a:path>
            </a:pathLst>
          </a:custGeom>
          <a:ln w="6350">
            <a:solidFill>
              <a:srgbClr val="D9D9D9"/>
            </a:solidFill>
          </a:ln>
        </p:spPr>
        <p:txBody>
          <a:bodyPr wrap="square" lIns="0" tIns="0" rIns="0" bIns="0" rtlCol="0"/>
          <a:lstStyle/>
          <a:p>
            <a:endParaRPr/>
          </a:p>
        </p:txBody>
      </p:sp>
      <p:sp>
        <p:nvSpPr>
          <p:cNvPr id="15" name="object 15"/>
          <p:cNvSpPr/>
          <p:nvPr/>
        </p:nvSpPr>
        <p:spPr>
          <a:xfrm>
            <a:off x="10363200" y="0"/>
            <a:ext cx="0" cy="2799080"/>
          </a:xfrm>
          <a:custGeom>
            <a:avLst/>
            <a:gdLst/>
            <a:ahLst/>
            <a:cxnLst/>
            <a:rect l="l" t="t" r="r" b="b"/>
            <a:pathLst>
              <a:path h="2799080">
                <a:moveTo>
                  <a:pt x="0" y="0"/>
                </a:moveTo>
                <a:lnTo>
                  <a:pt x="0" y="2798699"/>
                </a:lnTo>
              </a:path>
            </a:pathLst>
          </a:custGeom>
          <a:ln w="6350">
            <a:solidFill>
              <a:srgbClr val="D9D9D9"/>
            </a:solidFill>
          </a:ln>
        </p:spPr>
        <p:txBody>
          <a:bodyPr wrap="square" lIns="0" tIns="0" rIns="0" bIns="0" rtlCol="0"/>
          <a:lstStyle/>
          <a:p>
            <a:endParaRPr/>
          </a:p>
        </p:txBody>
      </p:sp>
      <p:sp>
        <p:nvSpPr>
          <p:cNvPr id="16" name="object 16"/>
          <p:cNvSpPr/>
          <p:nvPr/>
        </p:nvSpPr>
        <p:spPr>
          <a:xfrm>
            <a:off x="10344150" y="3188842"/>
            <a:ext cx="0" cy="143510"/>
          </a:xfrm>
          <a:custGeom>
            <a:avLst/>
            <a:gdLst/>
            <a:ahLst/>
            <a:cxnLst/>
            <a:rect l="l" t="t" r="r" b="b"/>
            <a:pathLst>
              <a:path h="143510">
                <a:moveTo>
                  <a:pt x="0" y="0"/>
                </a:moveTo>
                <a:lnTo>
                  <a:pt x="0" y="143001"/>
                </a:lnTo>
              </a:path>
            </a:pathLst>
          </a:custGeom>
          <a:ln w="6350">
            <a:solidFill>
              <a:srgbClr val="D9D9D9"/>
            </a:solidFill>
          </a:ln>
        </p:spPr>
        <p:txBody>
          <a:bodyPr wrap="square" lIns="0" tIns="0" rIns="0" bIns="0" rtlCol="0"/>
          <a:lstStyle/>
          <a:p>
            <a:endParaRPr/>
          </a:p>
        </p:txBody>
      </p:sp>
      <p:sp>
        <p:nvSpPr>
          <p:cNvPr id="17" name="object 17"/>
          <p:cNvSpPr/>
          <p:nvPr/>
        </p:nvSpPr>
        <p:spPr>
          <a:xfrm>
            <a:off x="11582400" y="0"/>
            <a:ext cx="0" cy="2799080"/>
          </a:xfrm>
          <a:custGeom>
            <a:avLst/>
            <a:gdLst/>
            <a:ahLst/>
            <a:cxnLst/>
            <a:rect l="l" t="t" r="r" b="b"/>
            <a:pathLst>
              <a:path h="2799080">
                <a:moveTo>
                  <a:pt x="0" y="0"/>
                </a:moveTo>
                <a:lnTo>
                  <a:pt x="0" y="2798699"/>
                </a:lnTo>
              </a:path>
            </a:pathLst>
          </a:custGeom>
          <a:ln w="6350">
            <a:solidFill>
              <a:srgbClr val="D9D9D9"/>
            </a:solidFill>
          </a:ln>
        </p:spPr>
        <p:txBody>
          <a:bodyPr wrap="square" lIns="0" tIns="0" rIns="0" bIns="0" rtlCol="0"/>
          <a:lstStyle/>
          <a:p>
            <a:endParaRPr/>
          </a:p>
        </p:txBody>
      </p:sp>
      <p:sp>
        <p:nvSpPr>
          <p:cNvPr id="18" name="object 18"/>
          <p:cNvSpPr/>
          <p:nvPr/>
        </p:nvSpPr>
        <p:spPr>
          <a:xfrm>
            <a:off x="11563350" y="3188842"/>
            <a:ext cx="0" cy="143510"/>
          </a:xfrm>
          <a:custGeom>
            <a:avLst/>
            <a:gdLst/>
            <a:ahLst/>
            <a:cxnLst/>
            <a:rect l="l" t="t" r="r" b="b"/>
            <a:pathLst>
              <a:path h="143510">
                <a:moveTo>
                  <a:pt x="0" y="0"/>
                </a:moveTo>
                <a:lnTo>
                  <a:pt x="0" y="143001"/>
                </a:lnTo>
              </a:path>
            </a:pathLst>
          </a:custGeom>
          <a:ln w="6350">
            <a:solidFill>
              <a:srgbClr val="D9D9D9"/>
            </a:solidFill>
          </a:ln>
        </p:spPr>
        <p:txBody>
          <a:bodyPr wrap="square" lIns="0" tIns="0" rIns="0" bIns="0" rtlCol="0"/>
          <a:lstStyle/>
          <a:p>
            <a:endParaRPr/>
          </a:p>
        </p:txBody>
      </p:sp>
      <p:sp>
        <p:nvSpPr>
          <p:cNvPr id="19" name="object 19"/>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0" name="object 20"/>
          <p:cNvSpPr/>
          <p:nvPr/>
        </p:nvSpPr>
        <p:spPr>
          <a:xfrm>
            <a:off x="3175" y="16113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1" name="object 21"/>
          <p:cNvSpPr/>
          <p:nvPr/>
        </p:nvSpPr>
        <p:spPr>
          <a:xfrm>
            <a:off x="11907901" y="2835275"/>
            <a:ext cx="284480" cy="0"/>
          </a:xfrm>
          <a:custGeom>
            <a:avLst/>
            <a:gdLst/>
            <a:ahLst/>
            <a:cxnLst/>
            <a:rect l="l" t="t" r="r" b="b"/>
            <a:pathLst>
              <a:path w="284479">
                <a:moveTo>
                  <a:pt x="0" y="0"/>
                </a:moveTo>
                <a:lnTo>
                  <a:pt x="284099" y="0"/>
                </a:lnTo>
              </a:path>
            </a:pathLst>
          </a:custGeom>
          <a:ln w="6350">
            <a:solidFill>
              <a:srgbClr val="D9D9D9"/>
            </a:solidFill>
          </a:ln>
        </p:spPr>
        <p:txBody>
          <a:bodyPr wrap="square" lIns="0" tIns="0" rIns="0" bIns="0" rtlCol="0"/>
          <a:lstStyle/>
          <a:p>
            <a:endParaRPr/>
          </a:p>
        </p:txBody>
      </p:sp>
      <p:sp>
        <p:nvSpPr>
          <p:cNvPr id="22" name="object 22"/>
          <p:cNvSpPr/>
          <p:nvPr/>
        </p:nvSpPr>
        <p:spPr>
          <a:xfrm>
            <a:off x="3175" y="2987675"/>
            <a:ext cx="4206875" cy="0"/>
          </a:xfrm>
          <a:custGeom>
            <a:avLst/>
            <a:gdLst/>
            <a:ahLst/>
            <a:cxnLst/>
            <a:rect l="l" t="t" r="r" b="b"/>
            <a:pathLst>
              <a:path w="4206875">
                <a:moveTo>
                  <a:pt x="0" y="0"/>
                </a:moveTo>
                <a:lnTo>
                  <a:pt x="4206875" y="0"/>
                </a:lnTo>
              </a:path>
            </a:pathLst>
          </a:custGeom>
          <a:ln w="6350">
            <a:solidFill>
              <a:srgbClr val="D9D9D9"/>
            </a:solidFill>
          </a:ln>
        </p:spPr>
        <p:txBody>
          <a:bodyPr wrap="square" lIns="0" tIns="0" rIns="0" bIns="0" rtlCol="0"/>
          <a:lstStyle/>
          <a:p>
            <a:endParaRPr/>
          </a:p>
        </p:txBody>
      </p:sp>
      <p:sp>
        <p:nvSpPr>
          <p:cNvPr id="23" name="object 23"/>
          <p:cNvSpPr/>
          <p:nvPr/>
        </p:nvSpPr>
        <p:spPr>
          <a:xfrm>
            <a:off x="11888851" y="3298444"/>
            <a:ext cx="284480" cy="0"/>
          </a:xfrm>
          <a:custGeom>
            <a:avLst/>
            <a:gdLst/>
            <a:ahLst/>
            <a:cxnLst/>
            <a:rect l="l" t="t" r="r" b="b"/>
            <a:pathLst>
              <a:path w="284479">
                <a:moveTo>
                  <a:pt x="0" y="0"/>
                </a:moveTo>
                <a:lnTo>
                  <a:pt x="284099" y="0"/>
                </a:lnTo>
              </a:path>
            </a:pathLst>
          </a:custGeom>
          <a:ln w="6350">
            <a:solidFill>
              <a:srgbClr val="D9D9D9"/>
            </a:solidFill>
          </a:ln>
        </p:spPr>
        <p:txBody>
          <a:bodyPr wrap="square" lIns="0" tIns="0" rIns="0" bIns="0" rtlCol="0"/>
          <a:lstStyle/>
          <a:p>
            <a:endParaRPr/>
          </a:p>
        </p:txBody>
      </p:sp>
      <p:sp>
        <p:nvSpPr>
          <p:cNvPr id="24" name="object 24"/>
          <p:cNvSpPr/>
          <p:nvPr/>
        </p:nvSpPr>
        <p:spPr>
          <a:xfrm>
            <a:off x="3175" y="4213225"/>
            <a:ext cx="4206875" cy="0"/>
          </a:xfrm>
          <a:custGeom>
            <a:avLst/>
            <a:gdLst/>
            <a:ahLst/>
            <a:cxnLst/>
            <a:rect l="l" t="t" r="r" b="b"/>
            <a:pathLst>
              <a:path w="4206875">
                <a:moveTo>
                  <a:pt x="0" y="0"/>
                </a:moveTo>
                <a:lnTo>
                  <a:pt x="4206875" y="0"/>
                </a:lnTo>
              </a:path>
            </a:pathLst>
          </a:custGeom>
          <a:ln w="6350">
            <a:solidFill>
              <a:srgbClr val="D9D9D9"/>
            </a:solidFill>
          </a:ln>
        </p:spPr>
        <p:txBody>
          <a:bodyPr wrap="square" lIns="0" tIns="0" rIns="0" bIns="0" rtlCol="0"/>
          <a:lstStyle/>
          <a:p>
            <a:endParaRPr/>
          </a:p>
        </p:txBody>
      </p:sp>
      <p:sp>
        <p:nvSpPr>
          <p:cNvPr id="25" name="object 25"/>
          <p:cNvSpPr/>
          <p:nvPr/>
        </p:nvSpPr>
        <p:spPr>
          <a:xfrm>
            <a:off x="11888851" y="4522470"/>
            <a:ext cx="284480" cy="0"/>
          </a:xfrm>
          <a:custGeom>
            <a:avLst/>
            <a:gdLst/>
            <a:ahLst/>
            <a:cxnLst/>
            <a:rect l="l" t="t" r="r" b="b"/>
            <a:pathLst>
              <a:path w="284479">
                <a:moveTo>
                  <a:pt x="0" y="0"/>
                </a:moveTo>
                <a:lnTo>
                  <a:pt x="284099" y="0"/>
                </a:lnTo>
              </a:path>
            </a:pathLst>
          </a:custGeom>
          <a:ln w="6350">
            <a:solidFill>
              <a:srgbClr val="D9D9D9"/>
            </a:solidFill>
          </a:ln>
        </p:spPr>
        <p:txBody>
          <a:bodyPr wrap="square" lIns="0" tIns="0" rIns="0" bIns="0" rtlCol="0"/>
          <a:lstStyle/>
          <a:p>
            <a:endParaRPr/>
          </a:p>
        </p:txBody>
      </p:sp>
      <p:sp>
        <p:nvSpPr>
          <p:cNvPr id="26" name="object 26"/>
          <p:cNvSpPr/>
          <p:nvPr/>
        </p:nvSpPr>
        <p:spPr>
          <a:xfrm>
            <a:off x="3175" y="5437251"/>
            <a:ext cx="4206875" cy="0"/>
          </a:xfrm>
          <a:custGeom>
            <a:avLst/>
            <a:gdLst/>
            <a:ahLst/>
            <a:cxnLst/>
            <a:rect l="l" t="t" r="r" b="b"/>
            <a:pathLst>
              <a:path w="4206875">
                <a:moveTo>
                  <a:pt x="0" y="0"/>
                </a:moveTo>
                <a:lnTo>
                  <a:pt x="4206875" y="0"/>
                </a:lnTo>
              </a:path>
            </a:pathLst>
          </a:custGeom>
          <a:ln w="6350">
            <a:solidFill>
              <a:srgbClr val="D9D9D9"/>
            </a:solidFill>
          </a:ln>
        </p:spPr>
        <p:txBody>
          <a:bodyPr wrap="square" lIns="0" tIns="0" rIns="0" bIns="0" rtlCol="0"/>
          <a:lstStyle/>
          <a:p>
            <a:endParaRPr/>
          </a:p>
        </p:txBody>
      </p:sp>
      <p:sp>
        <p:nvSpPr>
          <p:cNvPr id="27" name="object 27"/>
          <p:cNvSpPr/>
          <p:nvPr/>
        </p:nvSpPr>
        <p:spPr>
          <a:xfrm>
            <a:off x="11888851" y="5747956"/>
            <a:ext cx="284480" cy="0"/>
          </a:xfrm>
          <a:custGeom>
            <a:avLst/>
            <a:gdLst/>
            <a:ahLst/>
            <a:cxnLst/>
            <a:rect l="l" t="t" r="r" b="b"/>
            <a:pathLst>
              <a:path w="284479">
                <a:moveTo>
                  <a:pt x="0" y="0"/>
                </a:moveTo>
                <a:lnTo>
                  <a:pt x="284099" y="0"/>
                </a:lnTo>
              </a:path>
            </a:pathLst>
          </a:custGeom>
          <a:ln w="6350">
            <a:solidFill>
              <a:srgbClr val="D9D9D9"/>
            </a:solidFill>
          </a:ln>
        </p:spPr>
        <p:txBody>
          <a:bodyPr wrap="square" lIns="0" tIns="0" rIns="0" bIns="0" rtlCol="0"/>
          <a:lstStyle/>
          <a:p>
            <a:endParaRPr/>
          </a:p>
        </p:txBody>
      </p:sp>
      <p:sp>
        <p:nvSpPr>
          <p:cNvPr id="28" name="object 28"/>
          <p:cNvSpPr/>
          <p:nvPr/>
        </p:nvSpPr>
        <p:spPr>
          <a:xfrm>
            <a:off x="3175" y="6662737"/>
            <a:ext cx="4206875" cy="0"/>
          </a:xfrm>
          <a:custGeom>
            <a:avLst/>
            <a:gdLst/>
            <a:ahLst/>
            <a:cxnLst/>
            <a:rect l="l" t="t" r="r" b="b"/>
            <a:pathLst>
              <a:path w="4206875">
                <a:moveTo>
                  <a:pt x="0" y="0"/>
                </a:moveTo>
                <a:lnTo>
                  <a:pt x="4206875" y="0"/>
                </a:lnTo>
              </a:path>
            </a:pathLst>
          </a:custGeom>
          <a:ln w="6350">
            <a:solidFill>
              <a:srgbClr val="D9D9D9"/>
            </a:solidFill>
          </a:ln>
        </p:spPr>
        <p:txBody>
          <a:bodyPr wrap="square" lIns="0" tIns="0" rIns="0" bIns="0" rtlCol="0"/>
          <a:lstStyle/>
          <a:p>
            <a:endParaRPr/>
          </a:p>
        </p:txBody>
      </p:sp>
      <p:sp>
        <p:nvSpPr>
          <p:cNvPr id="29" name="object 29"/>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0" name="object 30"/>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31" name="object 31"/>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2" name="object 32"/>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3" name="object 33"/>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34" name="object 34"/>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35" name="object 35"/>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36" name="object 36"/>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37" name="object 37"/>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38" name="object 38"/>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39" name="object 39"/>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40" name="object 40"/>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41" name="object 41"/>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42" name="object 42"/>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43" name="object 43"/>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44" name="object 44"/>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45" name="object 45"/>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6" name="object 46"/>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47" name="object 47"/>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48" name="object 48"/>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9" name="object 49"/>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50" name="object 50"/>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51" name="object 51"/>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52" name="object 52"/>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53" name="object 53"/>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54" name="object 54"/>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55" name="object 55"/>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56" name="object 56"/>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57" name="object 57"/>
          <p:cNvSpPr/>
          <p:nvPr/>
        </p:nvSpPr>
        <p:spPr>
          <a:xfrm>
            <a:off x="9975850" y="3888994"/>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58" name="object 58"/>
          <p:cNvSpPr/>
          <p:nvPr/>
        </p:nvSpPr>
        <p:spPr>
          <a:xfrm>
            <a:off x="11185525" y="5101844"/>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60" name="object 60"/>
          <p:cNvSpPr/>
          <p:nvPr/>
        </p:nvSpPr>
        <p:spPr>
          <a:xfrm>
            <a:off x="0" y="55626"/>
            <a:ext cx="12192000" cy="584200"/>
          </a:xfrm>
          <a:prstGeom prst="rect">
            <a:avLst/>
          </a:prstGeom>
          <a:blipFill>
            <a:blip r:embed="rId2" cstate="print"/>
            <a:stretch>
              <a:fillRect/>
            </a:stretch>
          </a:blipFill>
        </p:spPr>
        <p:txBody>
          <a:bodyPr wrap="square" lIns="0" tIns="0" rIns="0" bIns="0" rtlCol="0"/>
          <a:lstStyle/>
          <a:p>
            <a:endParaRPr/>
          </a:p>
        </p:txBody>
      </p:sp>
      <p:sp>
        <p:nvSpPr>
          <p:cNvPr id="61" name="object 61"/>
          <p:cNvSpPr/>
          <p:nvPr/>
        </p:nvSpPr>
        <p:spPr>
          <a:xfrm>
            <a:off x="0" y="55626"/>
            <a:ext cx="12192000" cy="584200"/>
          </a:xfrm>
          <a:custGeom>
            <a:avLst/>
            <a:gdLst/>
            <a:ahLst/>
            <a:cxnLst/>
            <a:rect l="l" t="t" r="r" b="b"/>
            <a:pathLst>
              <a:path w="12192000" h="584200">
                <a:moveTo>
                  <a:pt x="0" y="584200"/>
                </a:moveTo>
                <a:lnTo>
                  <a:pt x="12192000" y="584200"/>
                </a:lnTo>
                <a:lnTo>
                  <a:pt x="12192000" y="0"/>
                </a:lnTo>
                <a:lnTo>
                  <a:pt x="0" y="0"/>
                </a:lnTo>
                <a:lnTo>
                  <a:pt x="0" y="584200"/>
                </a:lnTo>
                <a:close/>
              </a:path>
            </a:pathLst>
          </a:custGeom>
          <a:ln w="6350">
            <a:solidFill>
              <a:srgbClr val="D15A3D"/>
            </a:solidFill>
          </a:ln>
        </p:spPr>
        <p:txBody>
          <a:bodyPr wrap="square" lIns="0" tIns="0" rIns="0" bIns="0" rtlCol="0"/>
          <a:lstStyle/>
          <a:p>
            <a:endParaRPr/>
          </a:p>
        </p:txBody>
      </p:sp>
      <p:sp>
        <p:nvSpPr>
          <p:cNvPr id="62" name="object 62"/>
          <p:cNvSpPr txBox="1"/>
          <p:nvPr/>
        </p:nvSpPr>
        <p:spPr>
          <a:xfrm>
            <a:off x="623570" y="150603"/>
            <a:ext cx="2881630" cy="382797"/>
          </a:xfrm>
          <a:prstGeom prst="rect">
            <a:avLst/>
          </a:prstGeom>
        </p:spPr>
        <p:txBody>
          <a:bodyPr vert="horz" wrap="square" lIns="0" tIns="13335" rIns="0" bIns="0" rtlCol="0">
            <a:spAutoFit/>
          </a:bodyPr>
          <a:lstStyle/>
          <a:p>
            <a:pPr marL="12700">
              <a:lnSpc>
                <a:spcPct val="100000"/>
              </a:lnSpc>
              <a:spcBef>
                <a:spcPts val="105"/>
              </a:spcBef>
            </a:pPr>
            <a:r>
              <a:rPr sz="2400" b="1" spc="-5" dirty="0">
                <a:solidFill>
                  <a:srgbClr val="FFFFFF"/>
                </a:solidFill>
                <a:latin typeface="Verdana" pitchFamily="34" charset="0"/>
                <a:ea typeface="Verdana" pitchFamily="34" charset="0"/>
                <a:cs typeface="Verdana" pitchFamily="34" charset="0"/>
              </a:rPr>
              <a:t>4.</a:t>
            </a:r>
            <a:r>
              <a:rPr sz="2400" b="1" spc="-60" dirty="0">
                <a:solidFill>
                  <a:srgbClr val="FFFFFF"/>
                </a:solidFill>
                <a:latin typeface="Verdana" pitchFamily="34" charset="0"/>
                <a:ea typeface="Verdana" pitchFamily="34" charset="0"/>
                <a:cs typeface="Verdana" pitchFamily="34" charset="0"/>
              </a:rPr>
              <a:t> </a:t>
            </a:r>
            <a:r>
              <a:rPr lang="pt-BR" sz="2400" b="1" dirty="0" smtClean="0">
                <a:solidFill>
                  <a:srgbClr val="FFFFFF"/>
                </a:solidFill>
                <a:latin typeface="Verdana" pitchFamily="34" charset="0"/>
                <a:ea typeface="Verdana" pitchFamily="34" charset="0"/>
                <a:cs typeface="Verdana" pitchFamily="34" charset="0"/>
              </a:rPr>
              <a:t>Cobrança</a:t>
            </a:r>
            <a:endParaRPr sz="2400" b="1" dirty="0">
              <a:latin typeface="Verdana" pitchFamily="34" charset="0"/>
              <a:ea typeface="Verdana" pitchFamily="34" charset="0"/>
              <a:cs typeface="Verdana" pitchFamily="34" charset="0"/>
            </a:endParaRPr>
          </a:p>
        </p:txBody>
      </p:sp>
      <p:sp>
        <p:nvSpPr>
          <p:cNvPr id="65" name="object 65"/>
          <p:cNvSpPr/>
          <p:nvPr/>
        </p:nvSpPr>
        <p:spPr>
          <a:xfrm>
            <a:off x="0" y="838200"/>
            <a:ext cx="12192000" cy="990600"/>
          </a:xfrm>
          <a:custGeom>
            <a:avLst/>
            <a:gdLst/>
            <a:ahLst/>
            <a:cxnLst/>
            <a:rect l="l" t="t" r="r" b="b"/>
            <a:pathLst>
              <a:path w="12192000" h="1667510">
                <a:moveTo>
                  <a:pt x="11914124" y="0"/>
                </a:moveTo>
                <a:lnTo>
                  <a:pt x="277901" y="0"/>
                </a:lnTo>
                <a:lnTo>
                  <a:pt x="232824" y="3634"/>
                </a:lnTo>
                <a:lnTo>
                  <a:pt x="190063" y="14158"/>
                </a:lnTo>
                <a:lnTo>
                  <a:pt x="150190" y="31001"/>
                </a:lnTo>
                <a:lnTo>
                  <a:pt x="113776" y="53591"/>
                </a:lnTo>
                <a:lnTo>
                  <a:pt x="81395" y="81359"/>
                </a:lnTo>
                <a:lnTo>
                  <a:pt x="53619" y="113733"/>
                </a:lnTo>
                <a:lnTo>
                  <a:pt x="31019" y="150142"/>
                </a:lnTo>
                <a:lnTo>
                  <a:pt x="14167" y="190016"/>
                </a:lnTo>
                <a:lnTo>
                  <a:pt x="3637" y="232784"/>
                </a:lnTo>
                <a:lnTo>
                  <a:pt x="0" y="277875"/>
                </a:lnTo>
                <a:lnTo>
                  <a:pt x="0" y="1389380"/>
                </a:lnTo>
                <a:lnTo>
                  <a:pt x="3637" y="1434475"/>
                </a:lnTo>
                <a:lnTo>
                  <a:pt x="14167" y="1477252"/>
                </a:lnTo>
                <a:lnTo>
                  <a:pt x="31019" y="1517141"/>
                </a:lnTo>
                <a:lnTo>
                  <a:pt x="53619" y="1553567"/>
                </a:lnTo>
                <a:lnTo>
                  <a:pt x="81395" y="1585960"/>
                </a:lnTo>
                <a:lnTo>
                  <a:pt x="113776" y="1613746"/>
                </a:lnTo>
                <a:lnTo>
                  <a:pt x="150190" y="1636353"/>
                </a:lnTo>
                <a:lnTo>
                  <a:pt x="190063" y="1653210"/>
                </a:lnTo>
                <a:lnTo>
                  <a:pt x="232824" y="1663744"/>
                </a:lnTo>
                <a:lnTo>
                  <a:pt x="277901" y="1667383"/>
                </a:lnTo>
                <a:lnTo>
                  <a:pt x="11914124" y="1667383"/>
                </a:lnTo>
                <a:lnTo>
                  <a:pt x="11959184" y="1663744"/>
                </a:lnTo>
                <a:lnTo>
                  <a:pt x="12001934" y="1653210"/>
                </a:lnTo>
                <a:lnTo>
                  <a:pt x="12041801" y="1636353"/>
                </a:lnTo>
                <a:lnTo>
                  <a:pt x="12078212" y="1613746"/>
                </a:lnTo>
                <a:lnTo>
                  <a:pt x="12110593" y="1585960"/>
                </a:lnTo>
                <a:lnTo>
                  <a:pt x="12138371" y="1553567"/>
                </a:lnTo>
                <a:lnTo>
                  <a:pt x="12160974" y="1517141"/>
                </a:lnTo>
                <a:lnTo>
                  <a:pt x="12177828" y="1477252"/>
                </a:lnTo>
                <a:lnTo>
                  <a:pt x="12188361" y="1434475"/>
                </a:lnTo>
                <a:lnTo>
                  <a:pt x="12192000" y="1389380"/>
                </a:lnTo>
                <a:lnTo>
                  <a:pt x="12192000" y="277875"/>
                </a:lnTo>
                <a:lnTo>
                  <a:pt x="12188361" y="232784"/>
                </a:lnTo>
                <a:lnTo>
                  <a:pt x="12177828" y="190016"/>
                </a:lnTo>
                <a:lnTo>
                  <a:pt x="12160974" y="150142"/>
                </a:lnTo>
                <a:lnTo>
                  <a:pt x="12138371" y="113733"/>
                </a:lnTo>
                <a:lnTo>
                  <a:pt x="12110593" y="81359"/>
                </a:lnTo>
                <a:lnTo>
                  <a:pt x="12078212" y="53591"/>
                </a:lnTo>
                <a:lnTo>
                  <a:pt x="12041801" y="31001"/>
                </a:lnTo>
                <a:lnTo>
                  <a:pt x="12001934" y="14158"/>
                </a:lnTo>
                <a:lnTo>
                  <a:pt x="11959184" y="3634"/>
                </a:lnTo>
                <a:lnTo>
                  <a:pt x="11914124" y="0"/>
                </a:lnTo>
                <a:close/>
              </a:path>
            </a:pathLst>
          </a:custGeom>
          <a:solidFill>
            <a:srgbClr val="D15A3D"/>
          </a:solidFill>
        </p:spPr>
        <p:txBody>
          <a:bodyPr wrap="square" lIns="0" tIns="0" rIns="0" bIns="0" rtlCol="0"/>
          <a:lstStyle/>
          <a:p>
            <a:endParaRPr/>
          </a:p>
        </p:txBody>
      </p:sp>
      <p:sp>
        <p:nvSpPr>
          <p:cNvPr id="66" name="object 66"/>
          <p:cNvSpPr txBox="1">
            <a:spLocks noGrp="1"/>
          </p:cNvSpPr>
          <p:nvPr>
            <p:ph type="title"/>
          </p:nvPr>
        </p:nvSpPr>
        <p:spPr>
          <a:xfrm>
            <a:off x="221081" y="990600"/>
            <a:ext cx="11750675" cy="627736"/>
          </a:xfrm>
          <a:prstGeom prst="rect">
            <a:avLst/>
          </a:prstGeom>
        </p:spPr>
        <p:txBody>
          <a:bodyPr vert="horz" wrap="square" lIns="0" tIns="12065" rIns="0" bIns="0" rtlCol="0">
            <a:spAutoFit/>
          </a:bodyPr>
          <a:lstStyle/>
          <a:p>
            <a:pPr marL="12700">
              <a:tabLst>
                <a:tab pos="1571625" algn="l"/>
                <a:tab pos="2141855" algn="l"/>
                <a:tab pos="4491990" algn="l"/>
                <a:tab pos="7913370" algn="l"/>
                <a:tab pos="8483600" algn="l"/>
                <a:tab pos="11454765" algn="l"/>
              </a:tabLst>
            </a:pPr>
            <a:r>
              <a:rPr sz="2000" spc="-5" dirty="0" err="1" smtClean="0">
                <a:latin typeface="Verdana" pitchFamily="34" charset="0"/>
                <a:ea typeface="Verdana" pitchFamily="34" charset="0"/>
                <a:cs typeface="Verdana" pitchFamily="34" charset="0"/>
              </a:rPr>
              <a:t>Findo</a:t>
            </a:r>
            <a:r>
              <a:rPr lang="pt-BR" sz="2000" spc="-5" dirty="0" smtClean="0">
                <a:latin typeface="Verdana" pitchFamily="34" charset="0"/>
                <a:ea typeface="Verdana" pitchFamily="34" charset="0"/>
                <a:cs typeface="Verdana" pitchFamily="34" charset="0"/>
              </a:rPr>
              <a:t> </a:t>
            </a:r>
            <a:r>
              <a:rPr sz="2000" spc="-5" dirty="0" smtClean="0">
                <a:latin typeface="Verdana" pitchFamily="34" charset="0"/>
                <a:ea typeface="Verdana" pitchFamily="34" charset="0"/>
                <a:cs typeface="Verdana" pitchFamily="34" charset="0"/>
              </a:rPr>
              <a:t>o</a:t>
            </a:r>
            <a:r>
              <a:rPr lang="pt-BR" sz="2000" spc="-5" dirty="0" smtClean="0">
                <a:latin typeface="Verdana" pitchFamily="34" charset="0"/>
                <a:ea typeface="Verdana" pitchFamily="34" charset="0"/>
                <a:cs typeface="Verdana" pitchFamily="34" charset="0"/>
              </a:rPr>
              <a:t> </a:t>
            </a:r>
            <a:r>
              <a:rPr sz="2000" spc="-5" dirty="0" err="1" smtClean="0">
                <a:latin typeface="Verdana" pitchFamily="34" charset="0"/>
                <a:ea typeface="Verdana" pitchFamily="34" charset="0"/>
                <a:cs typeface="Verdana" pitchFamily="34" charset="0"/>
              </a:rPr>
              <a:t>proce</a:t>
            </a:r>
            <a:r>
              <a:rPr sz="2000" dirty="0" err="1" smtClean="0">
                <a:latin typeface="Verdana" pitchFamily="34" charset="0"/>
                <a:ea typeface="Verdana" pitchFamily="34" charset="0"/>
                <a:cs typeface="Verdana" pitchFamily="34" charset="0"/>
              </a:rPr>
              <a:t>s</a:t>
            </a:r>
            <a:r>
              <a:rPr sz="2000" spc="-5" dirty="0" err="1" smtClean="0">
                <a:latin typeface="Verdana" pitchFamily="34" charset="0"/>
                <a:ea typeface="Verdana" pitchFamily="34" charset="0"/>
                <a:cs typeface="Verdana" pitchFamily="34" charset="0"/>
              </a:rPr>
              <a:t>so</a:t>
            </a:r>
            <a:r>
              <a:rPr lang="pt-BR" sz="2000" spc="-5" dirty="0" smtClean="0">
                <a:latin typeface="Verdana" pitchFamily="34" charset="0"/>
                <a:ea typeface="Verdana" pitchFamily="34" charset="0"/>
                <a:cs typeface="Verdana" pitchFamily="34" charset="0"/>
              </a:rPr>
              <a:t> </a:t>
            </a:r>
            <a:r>
              <a:rPr sz="2000" spc="-5" dirty="0" err="1" smtClean="0">
                <a:latin typeface="Verdana" pitchFamily="34" charset="0"/>
                <a:ea typeface="Verdana" pitchFamily="34" charset="0"/>
                <a:cs typeface="Verdana" pitchFamily="34" charset="0"/>
              </a:rPr>
              <a:t>ad</a:t>
            </a:r>
            <a:r>
              <a:rPr sz="2000" spc="-20" dirty="0" err="1" smtClean="0">
                <a:latin typeface="Verdana" pitchFamily="34" charset="0"/>
                <a:ea typeface="Verdana" pitchFamily="34" charset="0"/>
                <a:cs typeface="Verdana" pitchFamily="34" charset="0"/>
              </a:rPr>
              <a:t>m</a:t>
            </a:r>
            <a:r>
              <a:rPr sz="2000" dirty="0" err="1" smtClean="0">
                <a:latin typeface="Verdana" pitchFamily="34" charset="0"/>
                <a:ea typeface="Verdana" pitchFamily="34" charset="0"/>
                <a:cs typeface="Verdana" pitchFamily="34" charset="0"/>
              </a:rPr>
              <a:t>i</a:t>
            </a:r>
            <a:r>
              <a:rPr sz="2000" spc="-5" dirty="0" err="1" smtClean="0">
                <a:latin typeface="Verdana" pitchFamily="34" charset="0"/>
                <a:ea typeface="Verdana" pitchFamily="34" charset="0"/>
                <a:cs typeface="Verdana" pitchFamily="34" charset="0"/>
              </a:rPr>
              <a:t>ni</a:t>
            </a:r>
            <a:r>
              <a:rPr sz="2000" spc="0" dirty="0" err="1" smtClean="0">
                <a:latin typeface="Verdana" pitchFamily="34" charset="0"/>
                <a:ea typeface="Verdana" pitchFamily="34" charset="0"/>
                <a:cs typeface="Verdana" pitchFamily="34" charset="0"/>
              </a:rPr>
              <a:t>s</a:t>
            </a:r>
            <a:r>
              <a:rPr sz="2000" spc="-5" dirty="0" err="1" smtClean="0">
                <a:latin typeface="Verdana" pitchFamily="34" charset="0"/>
                <a:ea typeface="Verdana" pitchFamily="34" charset="0"/>
                <a:cs typeface="Verdana" pitchFamily="34" charset="0"/>
              </a:rPr>
              <a:t>trativo</a:t>
            </a:r>
            <a:r>
              <a:rPr lang="pt-BR" sz="2000" spc="-5" dirty="0" smtClean="0">
                <a:latin typeface="Verdana" pitchFamily="34" charset="0"/>
                <a:ea typeface="Verdana" pitchFamily="34" charset="0"/>
                <a:cs typeface="Verdana" pitchFamily="34" charset="0"/>
              </a:rPr>
              <a:t> </a:t>
            </a:r>
            <a:r>
              <a:rPr sz="2000" spc="-5" dirty="0" smtClean="0">
                <a:latin typeface="Verdana" pitchFamily="34" charset="0"/>
                <a:ea typeface="Verdana" pitchFamily="34" charset="0"/>
                <a:cs typeface="Verdana" pitchFamily="34" charset="0"/>
              </a:rPr>
              <a:t>e</a:t>
            </a:r>
            <a:r>
              <a:rPr lang="pt-BR" sz="2000" spc="-5" dirty="0" smtClean="0">
                <a:latin typeface="Verdana" pitchFamily="34" charset="0"/>
                <a:ea typeface="Verdana" pitchFamily="34" charset="0"/>
                <a:cs typeface="Verdana" pitchFamily="34" charset="0"/>
              </a:rPr>
              <a:t> </a:t>
            </a:r>
            <a:r>
              <a:rPr lang="pt-BR" sz="2000" dirty="0" smtClean="0">
                <a:latin typeface="Verdana" pitchFamily="34" charset="0"/>
                <a:ea typeface="Verdana" pitchFamily="34" charset="0"/>
                <a:cs typeface="Verdana" pitchFamily="34" charset="0"/>
              </a:rPr>
              <a:t>e</a:t>
            </a:r>
            <a:r>
              <a:rPr sz="2000" spc="-5" dirty="0" err="1" smtClean="0">
                <a:latin typeface="Verdana" pitchFamily="34" charset="0"/>
                <a:ea typeface="Verdana" pitchFamily="34" charset="0"/>
                <a:cs typeface="Verdana" pitchFamily="34" charset="0"/>
              </a:rPr>
              <a:t>ntendendo</a:t>
            </a:r>
            <a:r>
              <a:rPr lang="pt-BR" sz="2000" spc="-5" dirty="0" smtClean="0">
                <a:latin typeface="Verdana" pitchFamily="34" charset="0"/>
                <a:ea typeface="Verdana" pitchFamily="34" charset="0"/>
                <a:cs typeface="Verdana" pitchFamily="34" charset="0"/>
              </a:rPr>
              <a:t> </a:t>
            </a:r>
            <a:r>
              <a:rPr sz="2000" spc="-5" dirty="0" smtClean="0">
                <a:latin typeface="Verdana" pitchFamily="34" charset="0"/>
                <a:ea typeface="Verdana" pitchFamily="34" charset="0"/>
                <a:cs typeface="Verdana" pitchFamily="34" charset="0"/>
              </a:rPr>
              <a:t>a</a:t>
            </a:r>
            <a:r>
              <a:rPr lang="pt-BR" sz="2000" spc="-5" dirty="0" smtClean="0">
                <a:latin typeface="Verdana" pitchFamily="34" charset="0"/>
                <a:ea typeface="Verdana" pitchFamily="34" charset="0"/>
                <a:cs typeface="Verdana" pitchFamily="34" charset="0"/>
              </a:rPr>
              <a:t> </a:t>
            </a:r>
            <a:r>
              <a:rPr sz="2000" spc="-5" dirty="0" err="1" smtClean="0">
                <a:latin typeface="Verdana" pitchFamily="34" charset="0"/>
                <a:ea typeface="Verdana" pitchFamily="34" charset="0"/>
                <a:cs typeface="Verdana" pitchFamily="34" charset="0"/>
              </a:rPr>
              <a:t>Admin</a:t>
            </a:r>
            <a:r>
              <a:rPr sz="2000" spc="0" dirty="0" err="1" smtClean="0">
                <a:latin typeface="Verdana" pitchFamily="34" charset="0"/>
                <a:ea typeface="Verdana" pitchFamily="34" charset="0"/>
                <a:cs typeface="Verdana" pitchFamily="34" charset="0"/>
              </a:rPr>
              <a:t>i</a:t>
            </a:r>
            <a:r>
              <a:rPr sz="2000" spc="-5" dirty="0" err="1" smtClean="0">
                <a:latin typeface="Verdana" pitchFamily="34" charset="0"/>
                <a:ea typeface="Verdana" pitchFamily="34" charset="0"/>
                <a:cs typeface="Verdana" pitchFamily="34" charset="0"/>
              </a:rPr>
              <a:t>st</a:t>
            </a:r>
            <a:r>
              <a:rPr sz="2000" dirty="0" err="1" smtClean="0">
                <a:latin typeface="Verdana" pitchFamily="34" charset="0"/>
                <a:ea typeface="Verdana" pitchFamily="34" charset="0"/>
                <a:cs typeface="Verdana" pitchFamily="34" charset="0"/>
              </a:rPr>
              <a:t>r</a:t>
            </a:r>
            <a:r>
              <a:rPr sz="2000" spc="-5" dirty="0" err="1" smtClean="0">
                <a:latin typeface="Verdana" pitchFamily="34" charset="0"/>
                <a:ea typeface="Verdana" pitchFamily="34" charset="0"/>
                <a:cs typeface="Verdana" pitchFamily="34" charset="0"/>
              </a:rPr>
              <a:t>ação</a:t>
            </a:r>
            <a:r>
              <a:rPr lang="pt-BR" sz="2000" dirty="0" smtClean="0">
                <a:latin typeface="Verdana" pitchFamily="34" charset="0"/>
                <a:ea typeface="Verdana" pitchFamily="34" charset="0"/>
                <a:cs typeface="Verdana" pitchFamily="34" charset="0"/>
              </a:rPr>
              <a:t> </a:t>
            </a:r>
            <a:r>
              <a:rPr sz="2000" spc="-10" dirty="0" err="1" smtClean="0">
                <a:latin typeface="Verdana" pitchFamily="34" charset="0"/>
                <a:ea typeface="Verdana" pitchFamily="34" charset="0"/>
                <a:cs typeface="Verdana" pitchFamily="34" charset="0"/>
              </a:rPr>
              <a:t>qu</a:t>
            </a:r>
            <a:r>
              <a:rPr sz="2000" spc="-5" dirty="0" err="1" smtClean="0">
                <a:latin typeface="Verdana" pitchFamily="34" charset="0"/>
                <a:ea typeface="Verdana" pitchFamily="34" charset="0"/>
                <a:cs typeface="Verdana" pitchFamily="34" charset="0"/>
              </a:rPr>
              <a:t>e</a:t>
            </a:r>
            <a:r>
              <a:rPr lang="pt-BR" sz="2000" dirty="0" smtClean="0">
                <a:latin typeface="Verdana" pitchFamily="34" charset="0"/>
                <a:ea typeface="Verdana" pitchFamily="34" charset="0"/>
                <a:cs typeface="Verdana" pitchFamily="34" charset="0"/>
              </a:rPr>
              <a:t> </a:t>
            </a:r>
            <a:r>
              <a:rPr sz="2000" spc="-5" dirty="0" smtClean="0">
                <a:latin typeface="Verdana" pitchFamily="34" charset="0"/>
                <a:ea typeface="Verdana" pitchFamily="34" charset="0"/>
                <a:cs typeface="Verdana" pitchFamily="34" charset="0"/>
              </a:rPr>
              <a:t>é</a:t>
            </a:r>
            <a:r>
              <a:rPr lang="pt-BR" sz="2000" spc="-5" dirty="0" smtClean="0">
                <a:latin typeface="Verdana" pitchFamily="34" charset="0"/>
                <a:ea typeface="Verdana" pitchFamily="34" charset="0"/>
                <a:cs typeface="Verdana" pitchFamily="34" charset="0"/>
              </a:rPr>
              <a:t> </a:t>
            </a:r>
            <a:r>
              <a:rPr sz="2000" spc="-5" dirty="0" err="1" smtClean="0">
                <a:latin typeface="Verdana" pitchFamily="34" charset="0"/>
                <a:ea typeface="Verdana" pitchFamily="34" charset="0"/>
                <a:cs typeface="Verdana" pitchFamily="34" charset="0"/>
              </a:rPr>
              <a:t>cabí</a:t>
            </a:r>
            <a:r>
              <a:rPr sz="2000" dirty="0" err="1" smtClean="0">
                <a:latin typeface="Verdana" pitchFamily="34" charset="0"/>
                <a:ea typeface="Verdana" pitchFamily="34" charset="0"/>
                <a:cs typeface="Verdana" pitchFamily="34" charset="0"/>
              </a:rPr>
              <a:t>v</a:t>
            </a:r>
            <a:r>
              <a:rPr sz="2000" spc="-5" dirty="0" err="1" smtClean="0">
                <a:latin typeface="Verdana" pitchFamily="34" charset="0"/>
                <a:ea typeface="Verdana" pitchFamily="34" charset="0"/>
                <a:cs typeface="Verdana" pitchFamily="34" charset="0"/>
              </a:rPr>
              <a:t>el</a:t>
            </a:r>
            <a:r>
              <a:rPr lang="pt-BR" sz="2000" spc="-5" dirty="0" smtClean="0">
                <a:latin typeface="Verdana" pitchFamily="34" charset="0"/>
                <a:ea typeface="Verdana" pitchFamily="34" charset="0"/>
                <a:cs typeface="Verdana" pitchFamily="34" charset="0"/>
              </a:rPr>
              <a:t> </a:t>
            </a:r>
            <a:r>
              <a:rPr sz="2000" spc="-10" dirty="0" err="1" smtClean="0">
                <a:latin typeface="Verdana" pitchFamily="34" charset="0"/>
                <a:ea typeface="Verdana" pitchFamily="34" charset="0"/>
                <a:cs typeface="Verdana" pitchFamily="34" charset="0"/>
              </a:rPr>
              <a:t>a</a:t>
            </a:r>
            <a:r>
              <a:rPr sz="2000" spc="-5" dirty="0" err="1" smtClean="0">
                <a:latin typeface="Verdana" pitchFamily="34" charset="0"/>
                <a:ea typeface="Verdana" pitchFamily="34" charset="0"/>
                <a:cs typeface="Verdana" pitchFamily="34" charset="0"/>
              </a:rPr>
              <a:t>o</a:t>
            </a:r>
            <a:r>
              <a:rPr lang="pt-BR" sz="2000" spc="-5" dirty="0" smtClean="0">
                <a:latin typeface="Verdana" pitchFamily="34" charset="0"/>
                <a:ea typeface="Verdana" pitchFamily="34" charset="0"/>
                <a:cs typeface="Verdana" pitchFamily="34" charset="0"/>
              </a:rPr>
              <a:t> </a:t>
            </a:r>
            <a:r>
              <a:rPr sz="2000" spc="-5" dirty="0" err="1" smtClean="0">
                <a:latin typeface="Verdana" pitchFamily="34" charset="0"/>
                <a:ea typeface="Verdana" pitchFamily="34" charset="0"/>
                <a:cs typeface="Verdana" pitchFamily="34" charset="0"/>
              </a:rPr>
              <a:t>au</a:t>
            </a:r>
            <a:r>
              <a:rPr sz="2000" dirty="0" err="1" smtClean="0">
                <a:latin typeface="Verdana" pitchFamily="34" charset="0"/>
                <a:ea typeface="Verdana" pitchFamily="34" charset="0"/>
                <a:cs typeface="Verdana" pitchFamily="34" charset="0"/>
              </a:rPr>
              <a:t>t</a:t>
            </a:r>
            <a:r>
              <a:rPr sz="2000" spc="-5" dirty="0" err="1" smtClean="0">
                <a:latin typeface="Verdana" pitchFamily="34" charset="0"/>
                <a:ea typeface="Verdana" pitchFamily="34" charset="0"/>
                <a:cs typeface="Verdana" pitchFamily="34" charset="0"/>
              </a:rPr>
              <a:t>or</a:t>
            </a:r>
            <a:r>
              <a:rPr lang="pt-BR" sz="2000" spc="-5" dirty="0" smtClean="0">
                <a:latin typeface="Verdana" pitchFamily="34" charset="0"/>
                <a:ea typeface="Verdana" pitchFamily="34" charset="0"/>
                <a:cs typeface="Verdana" pitchFamily="34" charset="0"/>
              </a:rPr>
              <a:t> </a:t>
            </a:r>
            <a:r>
              <a:rPr sz="2000" spc="-5" dirty="0" smtClean="0">
                <a:latin typeface="Verdana" pitchFamily="34" charset="0"/>
                <a:ea typeface="Verdana" pitchFamily="34" charset="0"/>
                <a:cs typeface="Verdana" pitchFamily="34" charset="0"/>
              </a:rPr>
              <a:t>o</a:t>
            </a:r>
            <a:r>
              <a:rPr lang="pt-BR" sz="2000" spc="-5" dirty="0" smtClean="0">
                <a:latin typeface="Verdana" pitchFamily="34" charset="0"/>
                <a:ea typeface="Verdana" pitchFamily="34" charset="0"/>
                <a:cs typeface="Verdana" pitchFamily="34" charset="0"/>
              </a:rPr>
              <a:t> </a:t>
            </a:r>
            <a:r>
              <a:rPr sz="2000" spc="-5" dirty="0" err="1" smtClean="0">
                <a:latin typeface="Verdana" pitchFamily="34" charset="0"/>
                <a:ea typeface="Verdana" pitchFamily="34" charset="0"/>
                <a:cs typeface="Verdana" pitchFamily="34" charset="0"/>
              </a:rPr>
              <a:t>pedido</a:t>
            </a:r>
            <a:r>
              <a:rPr lang="pt-BR" sz="2000" spc="-5" dirty="0" smtClean="0">
                <a:latin typeface="Verdana" pitchFamily="34" charset="0"/>
                <a:ea typeface="Verdana" pitchFamily="34" charset="0"/>
                <a:cs typeface="Verdana" pitchFamily="34" charset="0"/>
              </a:rPr>
              <a:t> indenizatório formulado, como se faz a cobrança?</a:t>
            </a:r>
            <a:endParaRPr sz="2000" spc="-5" dirty="0">
              <a:latin typeface="Verdana" pitchFamily="34" charset="0"/>
              <a:ea typeface="Verdana" pitchFamily="34" charset="0"/>
              <a:cs typeface="Verdana" pitchFamily="34" charset="0"/>
            </a:endParaRPr>
          </a:p>
        </p:txBody>
      </p:sp>
      <p:sp>
        <p:nvSpPr>
          <p:cNvPr id="68" name="object 68"/>
          <p:cNvSpPr/>
          <p:nvPr/>
        </p:nvSpPr>
        <p:spPr>
          <a:xfrm>
            <a:off x="236537" y="3352800"/>
            <a:ext cx="3578860" cy="2286000"/>
          </a:xfrm>
          <a:custGeom>
            <a:avLst/>
            <a:gdLst/>
            <a:ahLst/>
            <a:cxnLst/>
            <a:rect l="l" t="t" r="r" b="b"/>
            <a:pathLst>
              <a:path w="3578860" h="2286000">
                <a:moveTo>
                  <a:pt x="2435288" y="0"/>
                </a:moveTo>
                <a:lnTo>
                  <a:pt x="0" y="0"/>
                </a:lnTo>
                <a:lnTo>
                  <a:pt x="0" y="2286000"/>
                </a:lnTo>
                <a:lnTo>
                  <a:pt x="2435288" y="2286000"/>
                </a:lnTo>
                <a:lnTo>
                  <a:pt x="3578288" y="1143000"/>
                </a:lnTo>
                <a:lnTo>
                  <a:pt x="2435288" y="0"/>
                </a:lnTo>
                <a:close/>
              </a:path>
            </a:pathLst>
          </a:custGeom>
          <a:solidFill>
            <a:srgbClr val="D15A3D"/>
          </a:solidFill>
        </p:spPr>
        <p:txBody>
          <a:bodyPr wrap="square" lIns="0" tIns="0" rIns="0" bIns="0" rtlCol="0"/>
          <a:lstStyle/>
          <a:p>
            <a:endParaRPr/>
          </a:p>
        </p:txBody>
      </p:sp>
      <p:sp>
        <p:nvSpPr>
          <p:cNvPr id="70" name="object 70"/>
          <p:cNvSpPr txBox="1"/>
          <p:nvPr/>
        </p:nvSpPr>
        <p:spPr>
          <a:xfrm>
            <a:off x="457200" y="3659183"/>
            <a:ext cx="2514600" cy="1674817"/>
          </a:xfrm>
          <a:prstGeom prst="rect">
            <a:avLst/>
          </a:prstGeom>
        </p:spPr>
        <p:txBody>
          <a:bodyPr vert="horz" wrap="square" lIns="0" tIns="12700" rIns="0" bIns="0" rtlCol="0">
            <a:spAutoFit/>
          </a:bodyPr>
          <a:lstStyle/>
          <a:p>
            <a:pPr marL="12700">
              <a:lnSpc>
                <a:spcPct val="100000"/>
              </a:lnSpc>
              <a:spcBef>
                <a:spcPts val="100"/>
              </a:spcBef>
            </a:pPr>
            <a:r>
              <a:rPr spc="-5" dirty="0">
                <a:solidFill>
                  <a:srgbClr val="FFFFFF"/>
                </a:solidFill>
                <a:latin typeface="Verdana" pitchFamily="34" charset="0"/>
                <a:ea typeface="Verdana" pitchFamily="34" charset="0"/>
                <a:cs typeface="Verdana" pitchFamily="34" charset="0"/>
              </a:rPr>
              <a:t>Pela </a:t>
            </a:r>
            <a:r>
              <a:rPr dirty="0">
                <a:solidFill>
                  <a:srgbClr val="FFFFFF"/>
                </a:solidFill>
                <a:latin typeface="Verdana" pitchFamily="34" charset="0"/>
                <a:ea typeface="Verdana" pitchFamily="34" charset="0"/>
                <a:cs typeface="Verdana" pitchFamily="34" charset="0"/>
              </a:rPr>
              <a:t>via</a:t>
            </a:r>
            <a:r>
              <a:rPr spc="-35" dirty="0">
                <a:solidFill>
                  <a:srgbClr val="FFFFFF"/>
                </a:solidFill>
                <a:latin typeface="Verdana" pitchFamily="34" charset="0"/>
                <a:ea typeface="Verdana" pitchFamily="34" charset="0"/>
                <a:cs typeface="Verdana" pitchFamily="34" charset="0"/>
              </a:rPr>
              <a:t> </a:t>
            </a:r>
            <a:r>
              <a:rPr spc="-5" dirty="0">
                <a:solidFill>
                  <a:srgbClr val="FFFFFF"/>
                </a:solidFill>
                <a:latin typeface="Verdana" pitchFamily="34" charset="0"/>
                <a:ea typeface="Verdana" pitchFamily="34" charset="0"/>
                <a:cs typeface="Verdana" pitchFamily="34" charset="0"/>
              </a:rPr>
              <a:t>judicial</a:t>
            </a:r>
            <a:r>
              <a:rPr spc="-5" dirty="0" smtClean="0">
                <a:solidFill>
                  <a:srgbClr val="FFFFFF"/>
                </a:solidFill>
                <a:latin typeface="Verdana" pitchFamily="34" charset="0"/>
                <a:ea typeface="Verdana" pitchFamily="34" charset="0"/>
                <a:cs typeface="Verdana" pitchFamily="34" charset="0"/>
              </a:rPr>
              <a:t>,</a:t>
            </a:r>
            <a:r>
              <a:rPr lang="pt-BR" spc="-5" dirty="0" smtClean="0">
                <a:solidFill>
                  <a:srgbClr val="FFFFFF"/>
                </a:solidFill>
                <a:latin typeface="Verdana" pitchFamily="34" charset="0"/>
                <a:ea typeface="Verdana" pitchFamily="34" charset="0"/>
                <a:cs typeface="Verdana" pitchFamily="34" charset="0"/>
              </a:rPr>
              <a:t> </a:t>
            </a:r>
            <a:r>
              <a:rPr lang="pt-BR" spc="-5" dirty="0" smtClean="0">
                <a:solidFill>
                  <a:srgbClr val="FFFFFF"/>
                </a:solidFill>
                <a:latin typeface="Verdana" pitchFamily="34" charset="0"/>
                <a:ea typeface="Verdana" pitchFamily="34" charset="0"/>
                <a:cs typeface="Verdana" pitchFamily="34" charset="0"/>
              </a:rPr>
              <a:t>devendo </a:t>
            </a:r>
            <a:r>
              <a:rPr lang="pt-BR" spc="-5" dirty="0" smtClean="0">
                <a:solidFill>
                  <a:srgbClr val="FFFFFF"/>
                </a:solidFill>
                <a:latin typeface="Verdana" pitchFamily="34" charset="0"/>
                <a:ea typeface="Verdana" pitchFamily="34" charset="0"/>
                <a:cs typeface="Verdana" pitchFamily="34" charset="0"/>
              </a:rPr>
              <a:t>a decisão administrativa ser considera como título executivo extrajudicial </a:t>
            </a:r>
            <a:endParaRPr dirty="0">
              <a:latin typeface="Verdana" pitchFamily="34" charset="0"/>
              <a:ea typeface="Verdana" pitchFamily="34" charset="0"/>
              <a:cs typeface="Verdana" pitchFamily="34" charset="0"/>
            </a:endParaRPr>
          </a:p>
        </p:txBody>
      </p:sp>
      <p:sp>
        <p:nvSpPr>
          <p:cNvPr id="74" name="object 74"/>
          <p:cNvSpPr/>
          <p:nvPr/>
        </p:nvSpPr>
        <p:spPr>
          <a:xfrm>
            <a:off x="4191000" y="3331845"/>
            <a:ext cx="7698105" cy="2916555"/>
          </a:xfrm>
          <a:custGeom>
            <a:avLst/>
            <a:gdLst/>
            <a:ahLst/>
            <a:cxnLst/>
            <a:rect l="l" t="t" r="r" b="b"/>
            <a:pathLst>
              <a:path w="7698105" h="2916554">
                <a:moveTo>
                  <a:pt x="0" y="2916174"/>
                </a:moveTo>
                <a:lnTo>
                  <a:pt x="7697851" y="2916174"/>
                </a:lnTo>
                <a:lnTo>
                  <a:pt x="7697851" y="0"/>
                </a:lnTo>
                <a:lnTo>
                  <a:pt x="0" y="0"/>
                </a:lnTo>
                <a:lnTo>
                  <a:pt x="0" y="2916174"/>
                </a:lnTo>
                <a:close/>
              </a:path>
            </a:pathLst>
          </a:custGeom>
          <a:solidFill>
            <a:srgbClr val="D15A3D"/>
          </a:solidFill>
        </p:spPr>
        <p:txBody>
          <a:bodyPr wrap="square" lIns="0" tIns="0" rIns="0" bIns="0" rtlCol="0"/>
          <a:lstStyle/>
          <a:p>
            <a:endParaRPr/>
          </a:p>
        </p:txBody>
      </p:sp>
      <p:sp>
        <p:nvSpPr>
          <p:cNvPr id="76" name="object 76"/>
          <p:cNvSpPr txBox="1"/>
          <p:nvPr/>
        </p:nvSpPr>
        <p:spPr>
          <a:xfrm>
            <a:off x="4270247" y="3356228"/>
            <a:ext cx="6997065" cy="574675"/>
          </a:xfrm>
          <a:prstGeom prst="rect">
            <a:avLst/>
          </a:prstGeom>
        </p:spPr>
        <p:txBody>
          <a:bodyPr vert="horz" wrap="square" lIns="0" tIns="12700" rIns="0" bIns="0" rtlCol="0">
            <a:spAutoFit/>
          </a:bodyPr>
          <a:lstStyle/>
          <a:p>
            <a:pPr marL="12700">
              <a:lnSpc>
                <a:spcPct val="100000"/>
              </a:lnSpc>
              <a:spcBef>
                <a:spcPts val="100"/>
              </a:spcBef>
            </a:pPr>
            <a:r>
              <a:rPr sz="1200" b="1" spc="-15" dirty="0">
                <a:solidFill>
                  <a:srgbClr val="FFFFFF"/>
                </a:solidFill>
                <a:latin typeface="Arial"/>
                <a:cs typeface="Arial"/>
              </a:rPr>
              <a:t>Art. </a:t>
            </a:r>
            <a:r>
              <a:rPr sz="1200" b="1" spc="-5" dirty="0">
                <a:solidFill>
                  <a:srgbClr val="FFFFFF"/>
                </a:solidFill>
                <a:latin typeface="Arial"/>
                <a:cs typeface="Arial"/>
              </a:rPr>
              <a:t>784. São títulos executivos</a:t>
            </a:r>
            <a:r>
              <a:rPr sz="1200" b="1" spc="75" dirty="0">
                <a:solidFill>
                  <a:srgbClr val="FFFFFF"/>
                </a:solidFill>
                <a:latin typeface="Arial"/>
                <a:cs typeface="Arial"/>
              </a:rPr>
              <a:t> </a:t>
            </a:r>
            <a:r>
              <a:rPr sz="1200" b="1" spc="-5" dirty="0">
                <a:solidFill>
                  <a:srgbClr val="FFFFFF"/>
                </a:solidFill>
                <a:latin typeface="Arial"/>
                <a:cs typeface="Arial"/>
              </a:rPr>
              <a:t>extrajudiciais:</a:t>
            </a:r>
            <a:endParaRPr sz="1200" dirty="0">
              <a:latin typeface="Arial"/>
              <a:cs typeface="Arial"/>
            </a:endParaRPr>
          </a:p>
          <a:p>
            <a:pPr marL="12700" marR="5080">
              <a:lnSpc>
                <a:spcPct val="100000"/>
              </a:lnSpc>
            </a:pPr>
            <a:r>
              <a:rPr sz="1200" b="1" dirty="0">
                <a:solidFill>
                  <a:srgbClr val="FFFFFF"/>
                </a:solidFill>
                <a:latin typeface="Arial"/>
                <a:cs typeface="Arial"/>
              </a:rPr>
              <a:t>II - </a:t>
            </a:r>
            <a:r>
              <a:rPr sz="1200" b="1" spc="-5" dirty="0">
                <a:solidFill>
                  <a:srgbClr val="FFFFFF"/>
                </a:solidFill>
                <a:latin typeface="Arial"/>
                <a:cs typeface="Arial"/>
              </a:rPr>
              <a:t>a escritura pública ou outro </a:t>
            </a:r>
            <a:r>
              <a:rPr sz="1200" b="1" u="heavy" spc="-5" dirty="0">
                <a:solidFill>
                  <a:srgbClr val="FFFFFF"/>
                </a:solidFill>
                <a:latin typeface="Arial"/>
                <a:cs typeface="Arial"/>
              </a:rPr>
              <a:t>documento </a:t>
            </a:r>
            <a:r>
              <a:rPr sz="1200" b="1" u="heavy" dirty="0">
                <a:solidFill>
                  <a:srgbClr val="FFFFFF"/>
                </a:solidFill>
                <a:latin typeface="Arial"/>
                <a:cs typeface="Arial"/>
              </a:rPr>
              <a:t>público </a:t>
            </a:r>
            <a:r>
              <a:rPr sz="1200" b="1" u="heavy" spc="-5" dirty="0">
                <a:solidFill>
                  <a:srgbClr val="FFFFFF"/>
                </a:solidFill>
                <a:latin typeface="Arial"/>
                <a:cs typeface="Arial"/>
              </a:rPr>
              <a:t>assinado pelo devedor;  A decisão administativa é documento </a:t>
            </a:r>
            <a:r>
              <a:rPr sz="1200" b="1" u="heavy" dirty="0">
                <a:solidFill>
                  <a:srgbClr val="FFFFFF"/>
                </a:solidFill>
                <a:latin typeface="Arial"/>
                <a:cs typeface="Arial"/>
              </a:rPr>
              <a:t>publico </a:t>
            </a:r>
            <a:r>
              <a:rPr sz="1200" b="1" u="heavy" spc="-5" dirty="0">
                <a:solidFill>
                  <a:srgbClr val="FFFFFF"/>
                </a:solidFill>
                <a:latin typeface="Arial"/>
                <a:cs typeface="Arial"/>
              </a:rPr>
              <a:t>com assinatura do responsável da</a:t>
            </a:r>
            <a:r>
              <a:rPr sz="1200" b="1" u="heavy" spc="185" dirty="0">
                <a:solidFill>
                  <a:srgbClr val="FFFFFF"/>
                </a:solidFill>
                <a:latin typeface="Arial"/>
                <a:cs typeface="Arial"/>
              </a:rPr>
              <a:t> </a:t>
            </a:r>
            <a:r>
              <a:rPr sz="1200" b="1" u="heavy" spc="-5" dirty="0">
                <a:solidFill>
                  <a:srgbClr val="FFFFFF"/>
                </a:solidFill>
                <a:latin typeface="Arial"/>
                <a:cs typeface="Arial"/>
              </a:rPr>
              <a:t>administração.</a:t>
            </a:r>
            <a:endParaRPr sz="1200" dirty="0">
              <a:latin typeface="Arial"/>
              <a:cs typeface="Arial"/>
            </a:endParaRPr>
          </a:p>
        </p:txBody>
      </p:sp>
      <p:sp>
        <p:nvSpPr>
          <p:cNvPr id="77" name="object 77"/>
          <p:cNvSpPr txBox="1"/>
          <p:nvPr/>
        </p:nvSpPr>
        <p:spPr>
          <a:xfrm>
            <a:off x="5130165" y="4088003"/>
            <a:ext cx="127635" cy="208279"/>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FFFFFF"/>
                </a:solidFill>
                <a:latin typeface="Arial"/>
                <a:cs typeface="Arial"/>
              </a:rPr>
              <a:t>V</a:t>
            </a:r>
            <a:endParaRPr sz="1200" dirty="0">
              <a:latin typeface="Arial"/>
              <a:cs typeface="Arial"/>
            </a:endParaRPr>
          </a:p>
        </p:txBody>
      </p:sp>
      <p:sp>
        <p:nvSpPr>
          <p:cNvPr id="78" name="object 78"/>
          <p:cNvSpPr txBox="1"/>
          <p:nvPr/>
        </p:nvSpPr>
        <p:spPr>
          <a:xfrm>
            <a:off x="4270247" y="4088003"/>
            <a:ext cx="3449320" cy="391160"/>
          </a:xfrm>
          <a:prstGeom prst="rect">
            <a:avLst/>
          </a:prstGeom>
        </p:spPr>
        <p:txBody>
          <a:bodyPr vert="horz" wrap="square" lIns="0" tIns="12700" rIns="0" bIns="0" rtlCol="0">
            <a:spAutoFit/>
          </a:bodyPr>
          <a:lstStyle/>
          <a:p>
            <a:pPr marL="12700">
              <a:lnSpc>
                <a:spcPct val="100000"/>
              </a:lnSpc>
              <a:spcBef>
                <a:spcPts val="100"/>
              </a:spcBef>
            </a:pPr>
            <a:r>
              <a:rPr sz="1200" b="1" spc="-5" dirty="0">
                <a:solidFill>
                  <a:srgbClr val="FFFFFF"/>
                </a:solidFill>
                <a:latin typeface="Arial"/>
                <a:cs typeface="Arial"/>
              </a:rPr>
              <a:t>CAPÍTULO</a:t>
            </a:r>
            <a:endParaRPr sz="1200">
              <a:latin typeface="Arial"/>
              <a:cs typeface="Arial"/>
            </a:endParaRPr>
          </a:p>
          <a:p>
            <a:pPr marL="12700">
              <a:lnSpc>
                <a:spcPct val="100000"/>
              </a:lnSpc>
            </a:pPr>
            <a:r>
              <a:rPr sz="1200" b="1" spc="-5" dirty="0">
                <a:solidFill>
                  <a:srgbClr val="FFFFFF"/>
                </a:solidFill>
                <a:latin typeface="Arial"/>
                <a:cs typeface="Arial"/>
              </a:rPr>
              <a:t>DA </a:t>
            </a:r>
            <a:r>
              <a:rPr sz="1200" b="1" spc="-10" dirty="0">
                <a:solidFill>
                  <a:srgbClr val="FFFFFF"/>
                </a:solidFill>
                <a:latin typeface="Arial"/>
                <a:cs typeface="Arial"/>
              </a:rPr>
              <a:t>EXECUÇÃO </a:t>
            </a:r>
            <a:r>
              <a:rPr sz="1200" b="1" spc="-5" dirty="0">
                <a:solidFill>
                  <a:srgbClr val="FFFFFF"/>
                </a:solidFill>
                <a:latin typeface="Arial"/>
                <a:cs typeface="Arial"/>
              </a:rPr>
              <a:t>CONTRA A </a:t>
            </a:r>
            <a:r>
              <a:rPr sz="1200" b="1" spc="-20" dirty="0">
                <a:solidFill>
                  <a:srgbClr val="FFFFFF"/>
                </a:solidFill>
                <a:latin typeface="Arial"/>
                <a:cs typeface="Arial"/>
              </a:rPr>
              <a:t>FAZENDA</a:t>
            </a:r>
            <a:r>
              <a:rPr sz="1200" b="1" spc="-135" dirty="0">
                <a:solidFill>
                  <a:srgbClr val="FFFFFF"/>
                </a:solidFill>
                <a:latin typeface="Arial"/>
                <a:cs typeface="Arial"/>
              </a:rPr>
              <a:t> </a:t>
            </a:r>
            <a:r>
              <a:rPr sz="1200" b="1" spc="-5" dirty="0">
                <a:solidFill>
                  <a:srgbClr val="FFFFFF"/>
                </a:solidFill>
                <a:latin typeface="Arial"/>
                <a:cs typeface="Arial"/>
              </a:rPr>
              <a:t>PÚBLICA</a:t>
            </a:r>
            <a:endParaRPr sz="1200">
              <a:latin typeface="Arial"/>
              <a:cs typeface="Arial"/>
            </a:endParaRPr>
          </a:p>
        </p:txBody>
      </p:sp>
      <p:sp>
        <p:nvSpPr>
          <p:cNvPr id="79" name="object 79"/>
          <p:cNvSpPr txBox="1"/>
          <p:nvPr/>
        </p:nvSpPr>
        <p:spPr>
          <a:xfrm>
            <a:off x="4270247" y="4453763"/>
            <a:ext cx="7539355" cy="208279"/>
          </a:xfrm>
          <a:prstGeom prst="rect">
            <a:avLst/>
          </a:prstGeom>
        </p:spPr>
        <p:txBody>
          <a:bodyPr vert="horz" wrap="square" lIns="0" tIns="12700" rIns="0" bIns="0" rtlCol="0">
            <a:spAutoFit/>
          </a:bodyPr>
          <a:lstStyle/>
          <a:p>
            <a:pPr marL="12700">
              <a:lnSpc>
                <a:spcPct val="100000"/>
              </a:lnSpc>
              <a:spcBef>
                <a:spcPts val="100"/>
              </a:spcBef>
              <a:tabLst>
                <a:tab pos="832485" algn="l"/>
              </a:tabLst>
            </a:pPr>
            <a:r>
              <a:rPr sz="1200" b="1" spc="-10" dirty="0">
                <a:solidFill>
                  <a:srgbClr val="FFFFFF"/>
                </a:solidFill>
                <a:latin typeface="Arial"/>
                <a:cs typeface="Arial"/>
              </a:rPr>
              <a:t>Art. </a:t>
            </a:r>
            <a:r>
              <a:rPr sz="1200" b="1" spc="35" dirty="0">
                <a:solidFill>
                  <a:srgbClr val="FFFFFF"/>
                </a:solidFill>
                <a:latin typeface="Arial"/>
                <a:cs typeface="Arial"/>
              </a:rPr>
              <a:t> </a:t>
            </a:r>
            <a:r>
              <a:rPr sz="1200" b="1" spc="-5" dirty="0">
                <a:solidFill>
                  <a:srgbClr val="FFFFFF"/>
                </a:solidFill>
                <a:latin typeface="Arial"/>
                <a:cs typeface="Arial"/>
              </a:rPr>
              <a:t>910.	</a:t>
            </a:r>
            <a:r>
              <a:rPr sz="1200" b="1" spc="-10" dirty="0">
                <a:solidFill>
                  <a:srgbClr val="FFFFFF"/>
                </a:solidFill>
                <a:latin typeface="Arial"/>
                <a:cs typeface="Arial"/>
              </a:rPr>
              <a:t>Na</a:t>
            </a:r>
            <a:r>
              <a:rPr sz="1200" b="1" spc="30" dirty="0">
                <a:solidFill>
                  <a:srgbClr val="FFFFFF"/>
                </a:solidFill>
                <a:latin typeface="Arial"/>
                <a:cs typeface="Arial"/>
              </a:rPr>
              <a:t> </a:t>
            </a:r>
            <a:r>
              <a:rPr sz="1200" b="1" spc="-10" dirty="0">
                <a:solidFill>
                  <a:srgbClr val="FFFFFF"/>
                </a:solidFill>
                <a:latin typeface="Arial"/>
                <a:cs typeface="Arial"/>
              </a:rPr>
              <a:t>execução</a:t>
            </a:r>
            <a:r>
              <a:rPr sz="1200" b="1" spc="35" dirty="0">
                <a:solidFill>
                  <a:srgbClr val="FFFFFF"/>
                </a:solidFill>
                <a:latin typeface="Arial"/>
                <a:cs typeface="Arial"/>
              </a:rPr>
              <a:t> </a:t>
            </a:r>
            <a:r>
              <a:rPr sz="1200" b="1" spc="-5" dirty="0">
                <a:solidFill>
                  <a:srgbClr val="FFFFFF"/>
                </a:solidFill>
                <a:latin typeface="Arial"/>
                <a:cs typeface="Arial"/>
              </a:rPr>
              <a:t>fundada</a:t>
            </a:r>
            <a:r>
              <a:rPr sz="1200" b="1" spc="40" dirty="0">
                <a:solidFill>
                  <a:srgbClr val="FFFFFF"/>
                </a:solidFill>
                <a:latin typeface="Arial"/>
                <a:cs typeface="Arial"/>
              </a:rPr>
              <a:t> </a:t>
            </a:r>
            <a:r>
              <a:rPr sz="1200" b="1" spc="-10" dirty="0">
                <a:solidFill>
                  <a:srgbClr val="FFFFFF"/>
                </a:solidFill>
                <a:latin typeface="Arial"/>
                <a:cs typeface="Arial"/>
              </a:rPr>
              <a:t>em</a:t>
            </a:r>
            <a:r>
              <a:rPr sz="1200" b="1" spc="40" dirty="0">
                <a:solidFill>
                  <a:srgbClr val="FFFFFF"/>
                </a:solidFill>
                <a:latin typeface="Arial"/>
                <a:cs typeface="Arial"/>
              </a:rPr>
              <a:t> </a:t>
            </a:r>
            <a:r>
              <a:rPr sz="1200" b="1" spc="-5" dirty="0">
                <a:solidFill>
                  <a:srgbClr val="FFFFFF"/>
                </a:solidFill>
                <a:latin typeface="Arial"/>
                <a:cs typeface="Arial"/>
              </a:rPr>
              <a:t>título</a:t>
            </a:r>
            <a:r>
              <a:rPr sz="1200" b="1" spc="30" dirty="0">
                <a:solidFill>
                  <a:srgbClr val="FFFFFF"/>
                </a:solidFill>
                <a:latin typeface="Arial"/>
                <a:cs typeface="Arial"/>
              </a:rPr>
              <a:t> </a:t>
            </a:r>
            <a:r>
              <a:rPr sz="1200" b="1" spc="-5" dirty="0">
                <a:solidFill>
                  <a:srgbClr val="FFFFFF"/>
                </a:solidFill>
                <a:latin typeface="Arial"/>
                <a:cs typeface="Arial"/>
              </a:rPr>
              <a:t>extrajudicial,</a:t>
            </a:r>
            <a:r>
              <a:rPr sz="1200" b="1" spc="40" dirty="0">
                <a:solidFill>
                  <a:srgbClr val="FFFFFF"/>
                </a:solidFill>
                <a:latin typeface="Arial"/>
                <a:cs typeface="Arial"/>
              </a:rPr>
              <a:t> </a:t>
            </a:r>
            <a:r>
              <a:rPr sz="1200" b="1" spc="-5" dirty="0">
                <a:solidFill>
                  <a:srgbClr val="FFFFFF"/>
                </a:solidFill>
                <a:latin typeface="Arial"/>
                <a:cs typeface="Arial"/>
              </a:rPr>
              <a:t>a</a:t>
            </a:r>
            <a:r>
              <a:rPr sz="1200" b="1" spc="25" dirty="0">
                <a:solidFill>
                  <a:srgbClr val="FFFFFF"/>
                </a:solidFill>
                <a:latin typeface="Arial"/>
                <a:cs typeface="Arial"/>
              </a:rPr>
              <a:t> </a:t>
            </a:r>
            <a:r>
              <a:rPr sz="1200" b="1" spc="-5" dirty="0">
                <a:solidFill>
                  <a:srgbClr val="FFFFFF"/>
                </a:solidFill>
                <a:latin typeface="Arial"/>
                <a:cs typeface="Arial"/>
              </a:rPr>
              <a:t>Fazenda</a:t>
            </a:r>
            <a:r>
              <a:rPr sz="1200" b="1" spc="35" dirty="0">
                <a:solidFill>
                  <a:srgbClr val="FFFFFF"/>
                </a:solidFill>
                <a:latin typeface="Arial"/>
                <a:cs typeface="Arial"/>
              </a:rPr>
              <a:t> </a:t>
            </a:r>
            <a:r>
              <a:rPr sz="1200" b="1" spc="-5" dirty="0">
                <a:solidFill>
                  <a:srgbClr val="FFFFFF"/>
                </a:solidFill>
                <a:latin typeface="Arial"/>
                <a:cs typeface="Arial"/>
              </a:rPr>
              <a:t>Pública</a:t>
            </a:r>
            <a:r>
              <a:rPr sz="1200" b="1" spc="25" dirty="0">
                <a:solidFill>
                  <a:srgbClr val="FFFFFF"/>
                </a:solidFill>
                <a:latin typeface="Arial"/>
                <a:cs typeface="Arial"/>
              </a:rPr>
              <a:t> </a:t>
            </a:r>
            <a:r>
              <a:rPr sz="1200" b="1" spc="-10" dirty="0">
                <a:solidFill>
                  <a:srgbClr val="FFFFFF"/>
                </a:solidFill>
                <a:latin typeface="Arial"/>
                <a:cs typeface="Arial"/>
              </a:rPr>
              <a:t>será</a:t>
            </a:r>
            <a:r>
              <a:rPr sz="1200" b="1" spc="30" dirty="0">
                <a:solidFill>
                  <a:srgbClr val="FFFFFF"/>
                </a:solidFill>
                <a:latin typeface="Arial"/>
                <a:cs typeface="Arial"/>
              </a:rPr>
              <a:t> </a:t>
            </a:r>
            <a:r>
              <a:rPr sz="1200" b="1" spc="-5" dirty="0">
                <a:solidFill>
                  <a:srgbClr val="FFFFFF"/>
                </a:solidFill>
                <a:latin typeface="Arial"/>
                <a:cs typeface="Arial"/>
              </a:rPr>
              <a:t>citada</a:t>
            </a:r>
            <a:r>
              <a:rPr sz="1200" b="1" spc="40" dirty="0">
                <a:solidFill>
                  <a:srgbClr val="FFFFFF"/>
                </a:solidFill>
                <a:latin typeface="Arial"/>
                <a:cs typeface="Arial"/>
              </a:rPr>
              <a:t> </a:t>
            </a:r>
            <a:r>
              <a:rPr sz="1200" b="1" spc="-10" dirty="0">
                <a:solidFill>
                  <a:srgbClr val="FFFFFF"/>
                </a:solidFill>
                <a:latin typeface="Arial"/>
                <a:cs typeface="Arial"/>
              </a:rPr>
              <a:t>para</a:t>
            </a:r>
            <a:r>
              <a:rPr sz="1200" b="1" spc="40" dirty="0">
                <a:solidFill>
                  <a:srgbClr val="FFFFFF"/>
                </a:solidFill>
                <a:latin typeface="Arial"/>
                <a:cs typeface="Arial"/>
              </a:rPr>
              <a:t> </a:t>
            </a:r>
            <a:r>
              <a:rPr sz="1200" b="1" spc="-5" dirty="0">
                <a:solidFill>
                  <a:srgbClr val="FFFFFF"/>
                </a:solidFill>
                <a:latin typeface="Arial"/>
                <a:cs typeface="Arial"/>
              </a:rPr>
              <a:t>opor</a:t>
            </a:r>
            <a:endParaRPr sz="1200">
              <a:latin typeface="Arial"/>
              <a:cs typeface="Arial"/>
            </a:endParaRPr>
          </a:p>
        </p:txBody>
      </p:sp>
      <p:sp>
        <p:nvSpPr>
          <p:cNvPr id="80" name="object 80"/>
          <p:cNvSpPr txBox="1"/>
          <p:nvPr/>
        </p:nvSpPr>
        <p:spPr>
          <a:xfrm>
            <a:off x="4270247" y="4636642"/>
            <a:ext cx="2142490" cy="208279"/>
          </a:xfrm>
          <a:prstGeom prst="rect">
            <a:avLst/>
          </a:prstGeom>
        </p:spPr>
        <p:txBody>
          <a:bodyPr vert="horz" wrap="square" lIns="0" tIns="12700" rIns="0" bIns="0" rtlCol="0">
            <a:spAutoFit/>
          </a:bodyPr>
          <a:lstStyle/>
          <a:p>
            <a:pPr marL="12700">
              <a:lnSpc>
                <a:spcPct val="100000"/>
              </a:lnSpc>
              <a:spcBef>
                <a:spcPts val="100"/>
              </a:spcBef>
            </a:pPr>
            <a:r>
              <a:rPr sz="1200" b="1" spc="-5" dirty="0">
                <a:solidFill>
                  <a:srgbClr val="FFFFFF"/>
                </a:solidFill>
                <a:latin typeface="Arial"/>
                <a:cs typeface="Arial"/>
              </a:rPr>
              <a:t>embargos em 30 (trinta)</a:t>
            </a:r>
            <a:r>
              <a:rPr sz="1200" b="1" dirty="0">
                <a:solidFill>
                  <a:srgbClr val="FFFFFF"/>
                </a:solidFill>
                <a:latin typeface="Arial"/>
                <a:cs typeface="Arial"/>
              </a:rPr>
              <a:t> </a:t>
            </a:r>
            <a:r>
              <a:rPr sz="1200" b="1" spc="-5" dirty="0">
                <a:solidFill>
                  <a:srgbClr val="FFFFFF"/>
                </a:solidFill>
                <a:latin typeface="Arial"/>
                <a:cs typeface="Arial"/>
              </a:rPr>
              <a:t>dias.</a:t>
            </a:r>
            <a:endParaRPr sz="1200" dirty="0">
              <a:latin typeface="Arial"/>
              <a:cs typeface="Arial"/>
            </a:endParaRPr>
          </a:p>
        </p:txBody>
      </p:sp>
      <p:sp>
        <p:nvSpPr>
          <p:cNvPr id="81" name="object 81"/>
          <p:cNvSpPr txBox="1"/>
          <p:nvPr/>
        </p:nvSpPr>
        <p:spPr>
          <a:xfrm>
            <a:off x="4270247" y="4819827"/>
            <a:ext cx="7540625" cy="1122680"/>
          </a:xfrm>
          <a:prstGeom prst="rect">
            <a:avLst/>
          </a:prstGeom>
        </p:spPr>
        <p:txBody>
          <a:bodyPr vert="horz" wrap="square" lIns="0" tIns="12700" rIns="0" bIns="0" rtlCol="0">
            <a:spAutoFit/>
          </a:bodyPr>
          <a:lstStyle/>
          <a:p>
            <a:pPr marL="12700" marR="5080" algn="just">
              <a:lnSpc>
                <a:spcPct val="100000"/>
              </a:lnSpc>
              <a:spcBef>
                <a:spcPts val="100"/>
              </a:spcBef>
            </a:pPr>
            <a:r>
              <a:rPr sz="1200" b="1" spc="-5" dirty="0">
                <a:solidFill>
                  <a:srgbClr val="FFFFFF"/>
                </a:solidFill>
                <a:latin typeface="Arial"/>
                <a:cs typeface="Arial"/>
              </a:rPr>
              <a:t>§ 1</a:t>
            </a:r>
            <a:r>
              <a:rPr sz="1200" b="1" u="sng" spc="-7" baseline="24305" dirty="0">
                <a:solidFill>
                  <a:srgbClr val="FFFFFF"/>
                </a:solidFill>
                <a:latin typeface="Arial"/>
                <a:cs typeface="Arial"/>
              </a:rPr>
              <a:t>o</a:t>
            </a:r>
            <a:r>
              <a:rPr sz="1200" b="1" spc="-7" baseline="24305" dirty="0">
                <a:solidFill>
                  <a:srgbClr val="FFFFFF"/>
                </a:solidFill>
                <a:latin typeface="Arial"/>
                <a:cs typeface="Arial"/>
              </a:rPr>
              <a:t> </a:t>
            </a:r>
            <a:r>
              <a:rPr sz="1200" b="1" spc="-5" dirty="0">
                <a:solidFill>
                  <a:srgbClr val="FFFFFF"/>
                </a:solidFill>
                <a:latin typeface="Arial"/>
                <a:cs typeface="Arial"/>
              </a:rPr>
              <a:t>Não opostos embargos ou transitada em julgado a decisão que os </a:t>
            </a:r>
            <a:r>
              <a:rPr sz="1200" b="1" spc="-10" dirty="0">
                <a:solidFill>
                  <a:srgbClr val="FFFFFF"/>
                </a:solidFill>
                <a:latin typeface="Arial"/>
                <a:cs typeface="Arial"/>
              </a:rPr>
              <a:t>rejeitar, </a:t>
            </a:r>
            <a:r>
              <a:rPr sz="1200" b="1" spc="-5" dirty="0">
                <a:solidFill>
                  <a:srgbClr val="FFFFFF"/>
                </a:solidFill>
                <a:latin typeface="Arial"/>
                <a:cs typeface="Arial"/>
              </a:rPr>
              <a:t>expedir-se-á precatório  ou requisição de pequeno valor em favor do exequente, observando-se </a:t>
            </a:r>
            <a:r>
              <a:rPr sz="1200" b="1" dirty="0">
                <a:solidFill>
                  <a:srgbClr val="FFFFFF"/>
                </a:solidFill>
                <a:latin typeface="Arial"/>
                <a:cs typeface="Arial"/>
              </a:rPr>
              <a:t>o </a:t>
            </a:r>
            <a:r>
              <a:rPr sz="1200" b="1" spc="-5" dirty="0">
                <a:solidFill>
                  <a:srgbClr val="FFFFFF"/>
                </a:solidFill>
                <a:latin typeface="Arial"/>
                <a:cs typeface="Arial"/>
              </a:rPr>
              <a:t>disposto no art. 100 </a:t>
            </a:r>
            <a:r>
              <a:rPr sz="1200" b="1" spc="-20" dirty="0">
                <a:solidFill>
                  <a:srgbClr val="FFFFFF"/>
                </a:solidFill>
                <a:latin typeface="Arial"/>
                <a:cs typeface="Arial"/>
              </a:rPr>
              <a:t>da  </a:t>
            </a:r>
            <a:r>
              <a:rPr sz="1200" b="1" spc="-5" dirty="0">
                <a:solidFill>
                  <a:srgbClr val="FFFFFF"/>
                </a:solidFill>
                <a:latin typeface="Arial"/>
                <a:cs typeface="Arial"/>
              </a:rPr>
              <a:t>Constituição</a:t>
            </a:r>
            <a:r>
              <a:rPr sz="1200" b="1" dirty="0">
                <a:solidFill>
                  <a:srgbClr val="FFFFFF"/>
                </a:solidFill>
                <a:latin typeface="Arial"/>
                <a:cs typeface="Arial"/>
              </a:rPr>
              <a:t> </a:t>
            </a:r>
            <a:r>
              <a:rPr sz="1200" b="1" spc="-5" dirty="0">
                <a:solidFill>
                  <a:srgbClr val="FFFFFF"/>
                </a:solidFill>
                <a:latin typeface="Arial"/>
                <a:cs typeface="Arial"/>
              </a:rPr>
              <a:t>Federal.</a:t>
            </a:r>
            <a:endParaRPr sz="1200">
              <a:latin typeface="Arial"/>
              <a:cs typeface="Arial"/>
            </a:endParaRPr>
          </a:p>
          <a:p>
            <a:pPr marL="12700" marR="6985" algn="just">
              <a:lnSpc>
                <a:spcPct val="100000"/>
              </a:lnSpc>
            </a:pPr>
            <a:r>
              <a:rPr sz="1200" b="1" spc="-5" dirty="0">
                <a:solidFill>
                  <a:srgbClr val="FFFFFF"/>
                </a:solidFill>
                <a:latin typeface="Arial"/>
                <a:cs typeface="Arial"/>
              </a:rPr>
              <a:t>§ </a:t>
            </a:r>
            <a:r>
              <a:rPr sz="1200" b="1" dirty="0">
                <a:solidFill>
                  <a:srgbClr val="FFFFFF"/>
                </a:solidFill>
                <a:latin typeface="Arial"/>
                <a:cs typeface="Arial"/>
              </a:rPr>
              <a:t>2</a:t>
            </a:r>
            <a:r>
              <a:rPr sz="1200" b="1" u="sng" baseline="24305" dirty="0">
                <a:solidFill>
                  <a:srgbClr val="FFFFFF"/>
                </a:solidFill>
                <a:latin typeface="Arial"/>
                <a:cs typeface="Arial"/>
              </a:rPr>
              <a:t>o</a:t>
            </a:r>
            <a:r>
              <a:rPr sz="1200" b="1" baseline="24305" dirty="0">
                <a:solidFill>
                  <a:srgbClr val="FFFFFF"/>
                </a:solidFill>
                <a:latin typeface="Arial"/>
                <a:cs typeface="Arial"/>
              </a:rPr>
              <a:t> </a:t>
            </a:r>
            <a:r>
              <a:rPr sz="1200" b="1" spc="-5" dirty="0">
                <a:solidFill>
                  <a:srgbClr val="FFFFFF"/>
                </a:solidFill>
                <a:latin typeface="Arial"/>
                <a:cs typeface="Arial"/>
              </a:rPr>
              <a:t>Nos embargos, a Fazenda Pública poderá alegar qualquer matéria que lhe seria lícito </a:t>
            </a:r>
            <a:r>
              <a:rPr sz="1200" b="1" dirty="0">
                <a:solidFill>
                  <a:srgbClr val="FFFFFF"/>
                </a:solidFill>
                <a:latin typeface="Arial"/>
                <a:cs typeface="Arial"/>
              </a:rPr>
              <a:t>deduzir </a:t>
            </a:r>
            <a:r>
              <a:rPr sz="1200" b="1" spc="-5" dirty="0">
                <a:solidFill>
                  <a:srgbClr val="FFFFFF"/>
                </a:solidFill>
                <a:latin typeface="Arial"/>
                <a:cs typeface="Arial"/>
              </a:rPr>
              <a:t>como  defesa no processo de</a:t>
            </a:r>
            <a:r>
              <a:rPr sz="1200" b="1" spc="-15" dirty="0">
                <a:solidFill>
                  <a:srgbClr val="FFFFFF"/>
                </a:solidFill>
                <a:latin typeface="Arial"/>
                <a:cs typeface="Arial"/>
              </a:rPr>
              <a:t> </a:t>
            </a:r>
            <a:r>
              <a:rPr sz="1200" b="1" spc="-5" dirty="0">
                <a:solidFill>
                  <a:srgbClr val="FFFFFF"/>
                </a:solidFill>
                <a:latin typeface="Arial"/>
                <a:cs typeface="Arial"/>
              </a:rPr>
              <a:t>conhecimento.</a:t>
            </a:r>
            <a:endParaRPr sz="1200">
              <a:latin typeface="Arial"/>
              <a:cs typeface="Arial"/>
            </a:endParaRPr>
          </a:p>
          <a:p>
            <a:pPr marL="12700" algn="just">
              <a:lnSpc>
                <a:spcPct val="100000"/>
              </a:lnSpc>
            </a:pPr>
            <a:r>
              <a:rPr sz="1200" b="1" spc="-5" dirty="0">
                <a:solidFill>
                  <a:srgbClr val="FFFFFF"/>
                </a:solidFill>
                <a:latin typeface="Arial"/>
                <a:cs typeface="Arial"/>
              </a:rPr>
              <a:t>§ </a:t>
            </a:r>
            <a:r>
              <a:rPr sz="1200" b="1" dirty="0">
                <a:solidFill>
                  <a:srgbClr val="FFFFFF"/>
                </a:solidFill>
                <a:latin typeface="Arial"/>
                <a:cs typeface="Arial"/>
              </a:rPr>
              <a:t>3</a:t>
            </a:r>
            <a:r>
              <a:rPr sz="1200" b="1" u="sng" baseline="24305" dirty="0">
                <a:solidFill>
                  <a:srgbClr val="FFFFFF"/>
                </a:solidFill>
                <a:latin typeface="Arial"/>
                <a:cs typeface="Arial"/>
              </a:rPr>
              <a:t>o</a:t>
            </a:r>
            <a:r>
              <a:rPr sz="1200" b="1" baseline="24305" dirty="0">
                <a:solidFill>
                  <a:srgbClr val="FFFFFF"/>
                </a:solidFill>
                <a:latin typeface="Arial"/>
                <a:cs typeface="Arial"/>
              </a:rPr>
              <a:t> </a:t>
            </a:r>
            <a:r>
              <a:rPr sz="1200" b="1" spc="-10" dirty="0">
                <a:solidFill>
                  <a:srgbClr val="FFFFFF"/>
                </a:solidFill>
                <a:latin typeface="Arial"/>
                <a:cs typeface="Arial"/>
              </a:rPr>
              <a:t>Aplica-se </a:t>
            </a:r>
            <a:r>
              <a:rPr sz="1200" b="1" spc="-5" dirty="0">
                <a:solidFill>
                  <a:srgbClr val="FFFFFF"/>
                </a:solidFill>
                <a:latin typeface="Arial"/>
                <a:cs typeface="Arial"/>
              </a:rPr>
              <a:t>a este Capítulo, no que </a:t>
            </a:r>
            <a:r>
              <a:rPr sz="1200" b="1" spc="-10" dirty="0">
                <a:solidFill>
                  <a:srgbClr val="FFFFFF"/>
                </a:solidFill>
                <a:latin typeface="Arial"/>
                <a:cs typeface="Arial"/>
              </a:rPr>
              <a:t>couber, </a:t>
            </a:r>
            <a:r>
              <a:rPr sz="1200" b="1" dirty="0">
                <a:solidFill>
                  <a:srgbClr val="FFFFFF"/>
                </a:solidFill>
                <a:latin typeface="Arial"/>
                <a:cs typeface="Arial"/>
              </a:rPr>
              <a:t>o </a:t>
            </a:r>
            <a:r>
              <a:rPr sz="1200" b="1" spc="-5" dirty="0">
                <a:solidFill>
                  <a:srgbClr val="FFFFFF"/>
                </a:solidFill>
                <a:latin typeface="Arial"/>
                <a:cs typeface="Arial"/>
              </a:rPr>
              <a:t>disposto nos artigos 534 e</a:t>
            </a:r>
            <a:r>
              <a:rPr sz="1200" b="1" spc="-30" dirty="0">
                <a:solidFill>
                  <a:srgbClr val="FFFFFF"/>
                </a:solidFill>
                <a:latin typeface="Arial"/>
                <a:cs typeface="Arial"/>
              </a:rPr>
              <a:t> </a:t>
            </a:r>
            <a:r>
              <a:rPr sz="1200" b="1" spc="-5" dirty="0">
                <a:solidFill>
                  <a:srgbClr val="FFFFFF"/>
                </a:solidFill>
                <a:latin typeface="Arial"/>
                <a:cs typeface="Arial"/>
              </a:rPr>
              <a:t>535.</a:t>
            </a:r>
            <a:endParaRPr sz="1200">
              <a:latin typeface="Arial"/>
              <a:cs typeface="Arial"/>
            </a:endParaRPr>
          </a:p>
        </p:txBody>
      </p:sp>
      <p:sp>
        <p:nvSpPr>
          <p:cNvPr id="82" name="object 82"/>
          <p:cNvSpPr/>
          <p:nvPr/>
        </p:nvSpPr>
        <p:spPr>
          <a:xfrm>
            <a:off x="236537" y="2057400"/>
            <a:ext cx="3573463" cy="990600"/>
          </a:xfrm>
          <a:custGeom>
            <a:avLst/>
            <a:gdLst/>
            <a:ahLst/>
            <a:cxnLst/>
            <a:rect l="l" t="t" r="r" b="b"/>
            <a:pathLst>
              <a:path w="3578860" h="1294129">
                <a:moveTo>
                  <a:pt x="2931350" y="0"/>
                </a:moveTo>
                <a:lnTo>
                  <a:pt x="0" y="0"/>
                </a:lnTo>
                <a:lnTo>
                  <a:pt x="0" y="1293876"/>
                </a:lnTo>
                <a:lnTo>
                  <a:pt x="2931350" y="1293876"/>
                </a:lnTo>
                <a:lnTo>
                  <a:pt x="3578288" y="646938"/>
                </a:lnTo>
                <a:lnTo>
                  <a:pt x="2931350" y="0"/>
                </a:lnTo>
                <a:close/>
              </a:path>
            </a:pathLst>
          </a:custGeom>
          <a:solidFill>
            <a:srgbClr val="D15A3D"/>
          </a:solidFill>
        </p:spPr>
        <p:txBody>
          <a:bodyPr wrap="square" lIns="0" tIns="0" rIns="0" bIns="0" rtlCol="0"/>
          <a:lstStyle/>
          <a:p>
            <a:endParaRPr/>
          </a:p>
        </p:txBody>
      </p:sp>
      <p:sp>
        <p:nvSpPr>
          <p:cNvPr id="84" name="object 84"/>
          <p:cNvSpPr txBox="1"/>
          <p:nvPr/>
        </p:nvSpPr>
        <p:spPr>
          <a:xfrm>
            <a:off x="609600" y="2191664"/>
            <a:ext cx="2362200" cy="627736"/>
          </a:xfrm>
          <a:prstGeom prst="rect">
            <a:avLst/>
          </a:prstGeom>
        </p:spPr>
        <p:txBody>
          <a:bodyPr vert="horz" wrap="square" lIns="0" tIns="12065" rIns="0" bIns="0" rtlCol="0">
            <a:spAutoFit/>
          </a:bodyPr>
          <a:lstStyle/>
          <a:p>
            <a:pPr marL="12700" algn="ctr">
              <a:lnSpc>
                <a:spcPct val="100000"/>
              </a:lnSpc>
              <a:spcBef>
                <a:spcPts val="95"/>
              </a:spcBef>
            </a:pPr>
            <a:r>
              <a:rPr sz="2000" spc="-5" dirty="0" err="1">
                <a:solidFill>
                  <a:srgbClr val="FFFFFF"/>
                </a:solidFill>
                <a:latin typeface="Verdana" pitchFamily="34" charset="0"/>
                <a:ea typeface="Verdana" pitchFamily="34" charset="0"/>
                <a:cs typeface="Verdana" pitchFamily="34" charset="0"/>
              </a:rPr>
              <a:t>Pela</a:t>
            </a:r>
            <a:r>
              <a:rPr sz="2000" spc="-70" dirty="0">
                <a:solidFill>
                  <a:srgbClr val="FFFFFF"/>
                </a:solidFill>
                <a:latin typeface="Verdana" pitchFamily="34" charset="0"/>
                <a:ea typeface="Verdana" pitchFamily="34" charset="0"/>
                <a:cs typeface="Verdana" pitchFamily="34" charset="0"/>
              </a:rPr>
              <a:t> </a:t>
            </a:r>
            <a:r>
              <a:rPr sz="2000" spc="-5" dirty="0" smtClean="0">
                <a:solidFill>
                  <a:srgbClr val="FFFFFF"/>
                </a:solidFill>
                <a:latin typeface="Verdana" pitchFamily="34" charset="0"/>
                <a:ea typeface="Verdana" pitchFamily="34" charset="0"/>
                <a:cs typeface="Verdana" pitchFamily="34" charset="0"/>
              </a:rPr>
              <a:t>via</a:t>
            </a:r>
            <a:r>
              <a:rPr lang="pt-BR" sz="2000" spc="-5" dirty="0" smtClean="0">
                <a:solidFill>
                  <a:srgbClr val="FFFFFF"/>
                </a:solidFill>
                <a:latin typeface="Verdana" pitchFamily="34" charset="0"/>
                <a:ea typeface="Verdana" pitchFamily="34" charset="0"/>
                <a:cs typeface="Verdana" pitchFamily="34" charset="0"/>
              </a:rPr>
              <a:t> administrativa</a:t>
            </a:r>
            <a:endParaRPr sz="2000" dirty="0">
              <a:latin typeface="Verdana" pitchFamily="34" charset="0"/>
              <a:ea typeface="Verdana" pitchFamily="34" charset="0"/>
              <a:cs typeface="Verdana" pitchFamily="34" charset="0"/>
            </a:endParaRPr>
          </a:p>
        </p:txBody>
      </p:sp>
      <p:sp>
        <p:nvSpPr>
          <p:cNvPr id="91" name="object 86"/>
          <p:cNvSpPr/>
          <p:nvPr/>
        </p:nvSpPr>
        <p:spPr>
          <a:xfrm>
            <a:off x="4191000" y="2047875"/>
            <a:ext cx="7698105" cy="1000125"/>
          </a:xfrm>
          <a:custGeom>
            <a:avLst/>
            <a:gdLst/>
            <a:ahLst/>
            <a:cxnLst/>
            <a:rect l="l" t="t" r="r" b="b"/>
            <a:pathLst>
              <a:path w="7698105" h="1000125">
                <a:moveTo>
                  <a:pt x="0" y="1000125"/>
                </a:moveTo>
                <a:lnTo>
                  <a:pt x="7697851" y="1000125"/>
                </a:lnTo>
                <a:lnTo>
                  <a:pt x="7697851" y="0"/>
                </a:lnTo>
                <a:lnTo>
                  <a:pt x="0" y="0"/>
                </a:lnTo>
                <a:lnTo>
                  <a:pt x="0" y="1000125"/>
                </a:lnTo>
                <a:close/>
              </a:path>
            </a:pathLst>
          </a:custGeom>
          <a:solidFill>
            <a:srgbClr val="D15A3D"/>
          </a:solidFill>
        </p:spPr>
        <p:txBody>
          <a:bodyPr wrap="square" lIns="0" tIns="0" rIns="0" bIns="0" rtlCol="0"/>
          <a:lstStyle/>
          <a:p>
            <a:endParaRPr/>
          </a:p>
        </p:txBody>
      </p:sp>
      <p:sp>
        <p:nvSpPr>
          <p:cNvPr id="92" name="object 88"/>
          <p:cNvSpPr txBox="1"/>
          <p:nvPr/>
        </p:nvSpPr>
        <p:spPr>
          <a:xfrm>
            <a:off x="4343400" y="2057400"/>
            <a:ext cx="7540625" cy="936795"/>
          </a:xfrm>
          <a:prstGeom prst="rect">
            <a:avLst/>
          </a:prstGeom>
        </p:spPr>
        <p:txBody>
          <a:bodyPr vert="horz" wrap="square" lIns="0" tIns="13335" rIns="0" bIns="0" rtlCol="0">
            <a:spAutoFit/>
          </a:bodyPr>
          <a:lstStyle/>
          <a:p>
            <a:pPr marL="12700">
              <a:lnSpc>
                <a:spcPct val="100000"/>
              </a:lnSpc>
              <a:spcBef>
                <a:spcPts val="105"/>
              </a:spcBef>
              <a:tabLst>
                <a:tab pos="832485" algn="l"/>
                <a:tab pos="2822575" algn="l"/>
                <a:tab pos="4264660" algn="l"/>
                <a:tab pos="4702175" algn="l"/>
                <a:tab pos="5946140" algn="l"/>
                <a:tab pos="6384925" algn="l"/>
              </a:tabLst>
            </a:pPr>
            <a:r>
              <a:rPr sz="2000" dirty="0">
                <a:solidFill>
                  <a:srgbClr val="FFFFFF"/>
                </a:solidFill>
                <a:latin typeface="Arial"/>
                <a:cs typeface="Arial"/>
              </a:rPr>
              <a:t>com	</a:t>
            </a:r>
            <a:r>
              <a:rPr sz="2000" spc="-5" dirty="0">
                <a:solidFill>
                  <a:srgbClr val="FFFFFF"/>
                </a:solidFill>
                <a:latin typeface="Arial"/>
                <a:cs typeface="Arial"/>
              </a:rPr>
              <a:t>requerimento,	</a:t>
            </a:r>
            <a:r>
              <a:rPr sz="2000" dirty="0">
                <a:solidFill>
                  <a:srgbClr val="FFFFFF"/>
                </a:solidFill>
                <a:latin typeface="Arial"/>
                <a:cs typeface="Arial"/>
              </a:rPr>
              <a:t>contendo	a	decisão	e	</a:t>
            </a:r>
            <a:r>
              <a:rPr sz="2000" spc="-5" dirty="0" err="1" smtClean="0">
                <a:solidFill>
                  <a:srgbClr val="FFFFFF"/>
                </a:solidFill>
                <a:latin typeface="Arial"/>
                <a:cs typeface="Arial"/>
              </a:rPr>
              <a:t>montante</a:t>
            </a:r>
            <a:r>
              <a:rPr lang="pt-BR" sz="2000" spc="-5" dirty="0" smtClean="0">
                <a:solidFill>
                  <a:srgbClr val="FFFFFF"/>
                </a:solidFill>
                <a:latin typeface="Arial"/>
                <a:cs typeface="Arial"/>
              </a:rPr>
              <a:t> indenizatório para que a Administração faça o processamento da despesa extraorçamentária.</a:t>
            </a:r>
            <a:endParaRPr sz="2000" dirty="0">
              <a:latin typeface="Arial"/>
              <a:cs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5431155"/>
          </a:xfrm>
          <a:custGeom>
            <a:avLst/>
            <a:gdLst/>
            <a:ahLst/>
            <a:cxnLst/>
            <a:rect l="l" t="t" r="r" b="b"/>
            <a:pathLst>
              <a:path h="5431155">
                <a:moveTo>
                  <a:pt x="0" y="0"/>
                </a:moveTo>
                <a:lnTo>
                  <a:pt x="0" y="5430837"/>
                </a:lnTo>
              </a:path>
            </a:pathLst>
          </a:custGeom>
          <a:ln w="6350">
            <a:solidFill>
              <a:srgbClr val="D9D9D9"/>
            </a:solidFill>
          </a:ln>
        </p:spPr>
        <p:txBody>
          <a:bodyPr wrap="square" lIns="0" tIns="0" rIns="0" bIns="0" rtlCol="0"/>
          <a:lstStyle/>
          <a:p>
            <a:endParaRPr/>
          </a:p>
        </p:txBody>
      </p:sp>
      <p:sp>
        <p:nvSpPr>
          <p:cNvPr id="3" name="object 3"/>
          <p:cNvSpPr/>
          <p:nvPr/>
        </p:nvSpPr>
        <p:spPr>
          <a:xfrm>
            <a:off x="609600" y="6732587"/>
            <a:ext cx="0" cy="125730"/>
          </a:xfrm>
          <a:custGeom>
            <a:avLst/>
            <a:gdLst/>
            <a:ahLst/>
            <a:cxnLst/>
            <a:rect l="l" t="t" r="r" b="b"/>
            <a:pathLst>
              <a:path h="125729">
                <a:moveTo>
                  <a:pt x="0" y="0"/>
                </a:moveTo>
                <a:lnTo>
                  <a:pt x="0" y="125412"/>
                </a:lnTo>
              </a:path>
            </a:pathLst>
          </a:custGeom>
          <a:ln w="6350">
            <a:solidFill>
              <a:srgbClr val="D9D9D9"/>
            </a:solidFill>
          </a:ln>
        </p:spPr>
        <p:txBody>
          <a:bodyPr wrap="square" lIns="0" tIns="0" rIns="0" bIns="0" rtlCol="0"/>
          <a:lstStyle/>
          <a:p>
            <a:endParaRPr/>
          </a:p>
        </p:txBody>
      </p:sp>
      <p:sp>
        <p:nvSpPr>
          <p:cNvPr id="4" name="object 4"/>
          <p:cNvSpPr/>
          <p:nvPr/>
        </p:nvSpPr>
        <p:spPr>
          <a:xfrm>
            <a:off x="1828800" y="0"/>
            <a:ext cx="0" cy="5431155"/>
          </a:xfrm>
          <a:custGeom>
            <a:avLst/>
            <a:gdLst/>
            <a:ahLst/>
            <a:cxnLst/>
            <a:rect l="l" t="t" r="r" b="b"/>
            <a:pathLst>
              <a:path h="5431155">
                <a:moveTo>
                  <a:pt x="0" y="0"/>
                </a:moveTo>
                <a:lnTo>
                  <a:pt x="0" y="5430837"/>
                </a:lnTo>
              </a:path>
            </a:pathLst>
          </a:custGeom>
          <a:ln w="6350">
            <a:solidFill>
              <a:srgbClr val="D9D9D9"/>
            </a:solidFill>
          </a:ln>
        </p:spPr>
        <p:txBody>
          <a:bodyPr wrap="square" lIns="0" tIns="0" rIns="0" bIns="0" rtlCol="0"/>
          <a:lstStyle/>
          <a:p>
            <a:endParaRPr/>
          </a:p>
        </p:txBody>
      </p:sp>
      <p:sp>
        <p:nvSpPr>
          <p:cNvPr id="5" name="object 5"/>
          <p:cNvSpPr/>
          <p:nvPr/>
        </p:nvSpPr>
        <p:spPr>
          <a:xfrm>
            <a:off x="1828800" y="6732587"/>
            <a:ext cx="0" cy="125730"/>
          </a:xfrm>
          <a:custGeom>
            <a:avLst/>
            <a:gdLst/>
            <a:ahLst/>
            <a:cxnLst/>
            <a:rect l="l" t="t" r="r" b="b"/>
            <a:pathLst>
              <a:path h="125729">
                <a:moveTo>
                  <a:pt x="0" y="0"/>
                </a:moveTo>
                <a:lnTo>
                  <a:pt x="0" y="125412"/>
                </a:lnTo>
              </a:path>
            </a:pathLst>
          </a:custGeom>
          <a:ln w="6350">
            <a:solidFill>
              <a:srgbClr val="D9D9D9"/>
            </a:solidFill>
          </a:ln>
        </p:spPr>
        <p:txBody>
          <a:bodyPr wrap="square" lIns="0" tIns="0" rIns="0" bIns="0" rtlCol="0"/>
          <a:lstStyle/>
          <a:p>
            <a:endParaRPr/>
          </a:p>
        </p:txBody>
      </p:sp>
      <p:sp>
        <p:nvSpPr>
          <p:cNvPr id="6" name="object 6"/>
          <p:cNvSpPr/>
          <p:nvPr/>
        </p:nvSpPr>
        <p:spPr>
          <a:xfrm>
            <a:off x="3048000" y="0"/>
            <a:ext cx="0" cy="5431155"/>
          </a:xfrm>
          <a:custGeom>
            <a:avLst/>
            <a:gdLst/>
            <a:ahLst/>
            <a:cxnLst/>
            <a:rect l="l" t="t" r="r" b="b"/>
            <a:pathLst>
              <a:path h="5431155">
                <a:moveTo>
                  <a:pt x="0" y="0"/>
                </a:moveTo>
                <a:lnTo>
                  <a:pt x="0" y="5430837"/>
                </a:lnTo>
              </a:path>
            </a:pathLst>
          </a:custGeom>
          <a:ln w="6350">
            <a:solidFill>
              <a:srgbClr val="D9D9D9"/>
            </a:solidFill>
          </a:ln>
        </p:spPr>
        <p:txBody>
          <a:bodyPr wrap="square" lIns="0" tIns="0" rIns="0" bIns="0" rtlCol="0"/>
          <a:lstStyle/>
          <a:p>
            <a:endParaRPr/>
          </a:p>
        </p:txBody>
      </p:sp>
      <p:sp>
        <p:nvSpPr>
          <p:cNvPr id="7" name="object 7"/>
          <p:cNvSpPr/>
          <p:nvPr/>
        </p:nvSpPr>
        <p:spPr>
          <a:xfrm>
            <a:off x="3048000" y="6732587"/>
            <a:ext cx="0" cy="125730"/>
          </a:xfrm>
          <a:custGeom>
            <a:avLst/>
            <a:gdLst/>
            <a:ahLst/>
            <a:cxnLst/>
            <a:rect l="l" t="t" r="r" b="b"/>
            <a:pathLst>
              <a:path h="125729">
                <a:moveTo>
                  <a:pt x="0" y="0"/>
                </a:moveTo>
                <a:lnTo>
                  <a:pt x="0" y="125412"/>
                </a:lnTo>
              </a:path>
            </a:pathLst>
          </a:custGeom>
          <a:ln w="6350">
            <a:solidFill>
              <a:srgbClr val="D9D9D9"/>
            </a:solidFill>
          </a:ln>
        </p:spPr>
        <p:txBody>
          <a:bodyPr wrap="square" lIns="0" tIns="0" rIns="0" bIns="0" rtlCol="0"/>
          <a:lstStyle/>
          <a:p>
            <a:endParaRPr/>
          </a:p>
        </p:txBody>
      </p:sp>
      <p:sp>
        <p:nvSpPr>
          <p:cNvPr id="8" name="object 8"/>
          <p:cNvSpPr/>
          <p:nvPr/>
        </p:nvSpPr>
        <p:spPr>
          <a:xfrm>
            <a:off x="4267200" y="0"/>
            <a:ext cx="0" cy="4335780"/>
          </a:xfrm>
          <a:custGeom>
            <a:avLst/>
            <a:gdLst/>
            <a:ahLst/>
            <a:cxnLst/>
            <a:rect l="l" t="t" r="r" b="b"/>
            <a:pathLst>
              <a:path h="4335780">
                <a:moveTo>
                  <a:pt x="0" y="0"/>
                </a:moveTo>
                <a:lnTo>
                  <a:pt x="0" y="4335526"/>
                </a:lnTo>
              </a:path>
            </a:pathLst>
          </a:custGeom>
          <a:ln w="6350">
            <a:solidFill>
              <a:srgbClr val="D9D9D9"/>
            </a:solidFill>
          </a:ln>
        </p:spPr>
        <p:txBody>
          <a:bodyPr wrap="square" lIns="0" tIns="0" rIns="0" bIns="0" rtlCol="0"/>
          <a:lstStyle/>
          <a:p>
            <a:endParaRPr/>
          </a:p>
        </p:txBody>
      </p:sp>
      <p:sp>
        <p:nvSpPr>
          <p:cNvPr id="9" name="object 9"/>
          <p:cNvSpPr/>
          <p:nvPr/>
        </p:nvSpPr>
        <p:spPr>
          <a:xfrm>
            <a:off x="4267200" y="5265801"/>
            <a:ext cx="0" cy="165100"/>
          </a:xfrm>
          <a:custGeom>
            <a:avLst/>
            <a:gdLst/>
            <a:ahLst/>
            <a:cxnLst/>
            <a:rect l="l" t="t" r="r" b="b"/>
            <a:pathLst>
              <a:path h="165100">
                <a:moveTo>
                  <a:pt x="0" y="0"/>
                </a:moveTo>
                <a:lnTo>
                  <a:pt x="0" y="165036"/>
                </a:lnTo>
              </a:path>
            </a:pathLst>
          </a:custGeom>
          <a:ln w="6350">
            <a:solidFill>
              <a:srgbClr val="D9D9D9"/>
            </a:solidFill>
          </a:ln>
        </p:spPr>
        <p:txBody>
          <a:bodyPr wrap="square" lIns="0" tIns="0" rIns="0" bIns="0" rtlCol="0"/>
          <a:lstStyle/>
          <a:p>
            <a:endParaRPr/>
          </a:p>
        </p:txBody>
      </p:sp>
      <p:sp>
        <p:nvSpPr>
          <p:cNvPr id="10" name="object 10"/>
          <p:cNvSpPr/>
          <p:nvPr/>
        </p:nvSpPr>
        <p:spPr>
          <a:xfrm>
            <a:off x="4267200" y="6732587"/>
            <a:ext cx="0" cy="125730"/>
          </a:xfrm>
          <a:custGeom>
            <a:avLst/>
            <a:gdLst/>
            <a:ahLst/>
            <a:cxnLst/>
            <a:rect l="l" t="t" r="r" b="b"/>
            <a:pathLst>
              <a:path h="125729">
                <a:moveTo>
                  <a:pt x="0" y="0"/>
                </a:moveTo>
                <a:lnTo>
                  <a:pt x="0" y="125412"/>
                </a:lnTo>
              </a:path>
            </a:pathLst>
          </a:custGeom>
          <a:ln w="6350">
            <a:solidFill>
              <a:srgbClr val="D9D9D9"/>
            </a:solidFill>
          </a:ln>
        </p:spPr>
        <p:txBody>
          <a:bodyPr wrap="square" lIns="0" tIns="0" rIns="0" bIns="0" rtlCol="0"/>
          <a:lstStyle/>
          <a:p>
            <a:endParaRPr/>
          </a:p>
        </p:txBody>
      </p:sp>
      <p:sp>
        <p:nvSpPr>
          <p:cNvPr id="11" name="object 11"/>
          <p:cNvSpPr/>
          <p:nvPr/>
        </p:nvSpPr>
        <p:spPr>
          <a:xfrm>
            <a:off x="5486400" y="0"/>
            <a:ext cx="0" cy="836930"/>
          </a:xfrm>
          <a:custGeom>
            <a:avLst/>
            <a:gdLst/>
            <a:ahLst/>
            <a:cxnLst/>
            <a:rect l="l" t="t" r="r" b="b"/>
            <a:pathLst>
              <a:path h="836930">
                <a:moveTo>
                  <a:pt x="0" y="0"/>
                </a:moveTo>
                <a:lnTo>
                  <a:pt x="0" y="836676"/>
                </a:lnTo>
              </a:path>
            </a:pathLst>
          </a:custGeom>
          <a:ln w="6350">
            <a:solidFill>
              <a:srgbClr val="D9D9D9"/>
            </a:solidFill>
          </a:ln>
        </p:spPr>
        <p:txBody>
          <a:bodyPr wrap="square" lIns="0" tIns="0" rIns="0" bIns="0" rtlCol="0"/>
          <a:lstStyle/>
          <a:p>
            <a:endParaRPr/>
          </a:p>
        </p:txBody>
      </p:sp>
      <p:sp>
        <p:nvSpPr>
          <p:cNvPr id="12" name="object 12"/>
          <p:cNvSpPr/>
          <p:nvPr/>
        </p:nvSpPr>
        <p:spPr>
          <a:xfrm>
            <a:off x="5486400" y="4130675"/>
            <a:ext cx="0" cy="205104"/>
          </a:xfrm>
          <a:custGeom>
            <a:avLst/>
            <a:gdLst/>
            <a:ahLst/>
            <a:cxnLst/>
            <a:rect l="l" t="t" r="r" b="b"/>
            <a:pathLst>
              <a:path h="205104">
                <a:moveTo>
                  <a:pt x="0" y="0"/>
                </a:moveTo>
                <a:lnTo>
                  <a:pt x="0" y="204850"/>
                </a:lnTo>
              </a:path>
            </a:pathLst>
          </a:custGeom>
          <a:ln w="6350">
            <a:solidFill>
              <a:srgbClr val="D9D9D9"/>
            </a:solidFill>
          </a:ln>
        </p:spPr>
        <p:txBody>
          <a:bodyPr wrap="square" lIns="0" tIns="0" rIns="0" bIns="0" rtlCol="0"/>
          <a:lstStyle/>
          <a:p>
            <a:endParaRPr/>
          </a:p>
        </p:txBody>
      </p:sp>
      <p:sp>
        <p:nvSpPr>
          <p:cNvPr id="13" name="object 13"/>
          <p:cNvSpPr/>
          <p:nvPr/>
        </p:nvSpPr>
        <p:spPr>
          <a:xfrm>
            <a:off x="5486400" y="5265801"/>
            <a:ext cx="0" cy="165100"/>
          </a:xfrm>
          <a:custGeom>
            <a:avLst/>
            <a:gdLst/>
            <a:ahLst/>
            <a:cxnLst/>
            <a:rect l="l" t="t" r="r" b="b"/>
            <a:pathLst>
              <a:path h="165100">
                <a:moveTo>
                  <a:pt x="0" y="0"/>
                </a:moveTo>
                <a:lnTo>
                  <a:pt x="0" y="165036"/>
                </a:lnTo>
              </a:path>
            </a:pathLst>
          </a:custGeom>
          <a:ln w="6350">
            <a:solidFill>
              <a:srgbClr val="D9D9D9"/>
            </a:solidFill>
          </a:ln>
        </p:spPr>
        <p:txBody>
          <a:bodyPr wrap="square" lIns="0" tIns="0" rIns="0" bIns="0" rtlCol="0"/>
          <a:lstStyle/>
          <a:p>
            <a:endParaRPr/>
          </a:p>
        </p:txBody>
      </p:sp>
      <p:sp>
        <p:nvSpPr>
          <p:cNvPr id="14" name="object 14"/>
          <p:cNvSpPr/>
          <p:nvPr/>
        </p:nvSpPr>
        <p:spPr>
          <a:xfrm>
            <a:off x="5486400" y="6732587"/>
            <a:ext cx="0" cy="125730"/>
          </a:xfrm>
          <a:custGeom>
            <a:avLst/>
            <a:gdLst/>
            <a:ahLst/>
            <a:cxnLst/>
            <a:rect l="l" t="t" r="r" b="b"/>
            <a:pathLst>
              <a:path h="125729">
                <a:moveTo>
                  <a:pt x="0" y="0"/>
                </a:moveTo>
                <a:lnTo>
                  <a:pt x="0" y="125412"/>
                </a:lnTo>
              </a:path>
            </a:pathLst>
          </a:custGeom>
          <a:ln w="6350">
            <a:solidFill>
              <a:srgbClr val="D9D9D9"/>
            </a:solidFill>
          </a:ln>
        </p:spPr>
        <p:txBody>
          <a:bodyPr wrap="square" lIns="0" tIns="0" rIns="0" bIns="0" rtlCol="0"/>
          <a:lstStyle/>
          <a:p>
            <a:endParaRPr/>
          </a:p>
        </p:txBody>
      </p:sp>
      <p:sp>
        <p:nvSpPr>
          <p:cNvPr id="15" name="object 15"/>
          <p:cNvSpPr/>
          <p:nvPr/>
        </p:nvSpPr>
        <p:spPr>
          <a:xfrm>
            <a:off x="6705600" y="0"/>
            <a:ext cx="0" cy="836930"/>
          </a:xfrm>
          <a:custGeom>
            <a:avLst/>
            <a:gdLst/>
            <a:ahLst/>
            <a:cxnLst/>
            <a:rect l="l" t="t" r="r" b="b"/>
            <a:pathLst>
              <a:path h="836930">
                <a:moveTo>
                  <a:pt x="0" y="0"/>
                </a:moveTo>
                <a:lnTo>
                  <a:pt x="0" y="836676"/>
                </a:lnTo>
              </a:path>
            </a:pathLst>
          </a:custGeom>
          <a:ln w="6350">
            <a:solidFill>
              <a:srgbClr val="D9D9D9"/>
            </a:solidFill>
          </a:ln>
        </p:spPr>
        <p:txBody>
          <a:bodyPr wrap="square" lIns="0" tIns="0" rIns="0" bIns="0" rtlCol="0"/>
          <a:lstStyle/>
          <a:p>
            <a:endParaRPr/>
          </a:p>
        </p:txBody>
      </p:sp>
      <p:sp>
        <p:nvSpPr>
          <p:cNvPr id="16" name="object 16"/>
          <p:cNvSpPr/>
          <p:nvPr/>
        </p:nvSpPr>
        <p:spPr>
          <a:xfrm>
            <a:off x="6705600" y="4130675"/>
            <a:ext cx="0" cy="205104"/>
          </a:xfrm>
          <a:custGeom>
            <a:avLst/>
            <a:gdLst/>
            <a:ahLst/>
            <a:cxnLst/>
            <a:rect l="l" t="t" r="r" b="b"/>
            <a:pathLst>
              <a:path h="205104">
                <a:moveTo>
                  <a:pt x="0" y="0"/>
                </a:moveTo>
                <a:lnTo>
                  <a:pt x="0" y="204850"/>
                </a:lnTo>
              </a:path>
            </a:pathLst>
          </a:custGeom>
          <a:ln w="6350">
            <a:solidFill>
              <a:srgbClr val="D9D9D9"/>
            </a:solidFill>
          </a:ln>
        </p:spPr>
        <p:txBody>
          <a:bodyPr wrap="square" lIns="0" tIns="0" rIns="0" bIns="0" rtlCol="0"/>
          <a:lstStyle/>
          <a:p>
            <a:endParaRPr/>
          </a:p>
        </p:txBody>
      </p:sp>
      <p:sp>
        <p:nvSpPr>
          <p:cNvPr id="17" name="object 17"/>
          <p:cNvSpPr/>
          <p:nvPr/>
        </p:nvSpPr>
        <p:spPr>
          <a:xfrm>
            <a:off x="6705600" y="5265801"/>
            <a:ext cx="0" cy="165100"/>
          </a:xfrm>
          <a:custGeom>
            <a:avLst/>
            <a:gdLst/>
            <a:ahLst/>
            <a:cxnLst/>
            <a:rect l="l" t="t" r="r" b="b"/>
            <a:pathLst>
              <a:path h="165100">
                <a:moveTo>
                  <a:pt x="0" y="0"/>
                </a:moveTo>
                <a:lnTo>
                  <a:pt x="0" y="165036"/>
                </a:lnTo>
              </a:path>
            </a:pathLst>
          </a:custGeom>
          <a:ln w="6350">
            <a:solidFill>
              <a:srgbClr val="D9D9D9"/>
            </a:solidFill>
          </a:ln>
        </p:spPr>
        <p:txBody>
          <a:bodyPr wrap="square" lIns="0" tIns="0" rIns="0" bIns="0" rtlCol="0"/>
          <a:lstStyle/>
          <a:p>
            <a:endParaRPr/>
          </a:p>
        </p:txBody>
      </p:sp>
      <p:sp>
        <p:nvSpPr>
          <p:cNvPr id="18" name="object 18"/>
          <p:cNvSpPr/>
          <p:nvPr/>
        </p:nvSpPr>
        <p:spPr>
          <a:xfrm>
            <a:off x="6705600" y="6732587"/>
            <a:ext cx="0" cy="125730"/>
          </a:xfrm>
          <a:custGeom>
            <a:avLst/>
            <a:gdLst/>
            <a:ahLst/>
            <a:cxnLst/>
            <a:rect l="l" t="t" r="r" b="b"/>
            <a:pathLst>
              <a:path h="125729">
                <a:moveTo>
                  <a:pt x="0" y="0"/>
                </a:moveTo>
                <a:lnTo>
                  <a:pt x="0" y="125412"/>
                </a:lnTo>
              </a:path>
            </a:pathLst>
          </a:custGeom>
          <a:ln w="6350">
            <a:solidFill>
              <a:srgbClr val="D9D9D9"/>
            </a:solidFill>
          </a:ln>
        </p:spPr>
        <p:txBody>
          <a:bodyPr wrap="square" lIns="0" tIns="0" rIns="0" bIns="0" rtlCol="0"/>
          <a:lstStyle/>
          <a:p>
            <a:endParaRPr/>
          </a:p>
        </p:txBody>
      </p:sp>
      <p:sp>
        <p:nvSpPr>
          <p:cNvPr id="19" name="object 19"/>
          <p:cNvSpPr/>
          <p:nvPr/>
        </p:nvSpPr>
        <p:spPr>
          <a:xfrm>
            <a:off x="7924800" y="0"/>
            <a:ext cx="0" cy="836930"/>
          </a:xfrm>
          <a:custGeom>
            <a:avLst/>
            <a:gdLst/>
            <a:ahLst/>
            <a:cxnLst/>
            <a:rect l="l" t="t" r="r" b="b"/>
            <a:pathLst>
              <a:path h="836930">
                <a:moveTo>
                  <a:pt x="0" y="0"/>
                </a:moveTo>
                <a:lnTo>
                  <a:pt x="0" y="836676"/>
                </a:lnTo>
              </a:path>
            </a:pathLst>
          </a:custGeom>
          <a:ln w="6350">
            <a:solidFill>
              <a:srgbClr val="D9D9D9"/>
            </a:solidFill>
          </a:ln>
        </p:spPr>
        <p:txBody>
          <a:bodyPr wrap="square" lIns="0" tIns="0" rIns="0" bIns="0" rtlCol="0"/>
          <a:lstStyle/>
          <a:p>
            <a:endParaRPr/>
          </a:p>
        </p:txBody>
      </p:sp>
      <p:sp>
        <p:nvSpPr>
          <p:cNvPr id="20" name="object 20"/>
          <p:cNvSpPr/>
          <p:nvPr/>
        </p:nvSpPr>
        <p:spPr>
          <a:xfrm>
            <a:off x="7924800" y="4130675"/>
            <a:ext cx="0" cy="205104"/>
          </a:xfrm>
          <a:custGeom>
            <a:avLst/>
            <a:gdLst/>
            <a:ahLst/>
            <a:cxnLst/>
            <a:rect l="l" t="t" r="r" b="b"/>
            <a:pathLst>
              <a:path h="205104">
                <a:moveTo>
                  <a:pt x="0" y="0"/>
                </a:moveTo>
                <a:lnTo>
                  <a:pt x="0" y="204850"/>
                </a:lnTo>
              </a:path>
            </a:pathLst>
          </a:custGeom>
          <a:ln w="6350">
            <a:solidFill>
              <a:srgbClr val="D9D9D9"/>
            </a:solidFill>
          </a:ln>
        </p:spPr>
        <p:txBody>
          <a:bodyPr wrap="square" lIns="0" tIns="0" rIns="0" bIns="0" rtlCol="0"/>
          <a:lstStyle/>
          <a:p>
            <a:endParaRPr/>
          </a:p>
        </p:txBody>
      </p:sp>
      <p:sp>
        <p:nvSpPr>
          <p:cNvPr id="21" name="object 21"/>
          <p:cNvSpPr/>
          <p:nvPr/>
        </p:nvSpPr>
        <p:spPr>
          <a:xfrm>
            <a:off x="7924800" y="5265801"/>
            <a:ext cx="0" cy="165100"/>
          </a:xfrm>
          <a:custGeom>
            <a:avLst/>
            <a:gdLst/>
            <a:ahLst/>
            <a:cxnLst/>
            <a:rect l="l" t="t" r="r" b="b"/>
            <a:pathLst>
              <a:path h="165100">
                <a:moveTo>
                  <a:pt x="0" y="0"/>
                </a:moveTo>
                <a:lnTo>
                  <a:pt x="0" y="165036"/>
                </a:lnTo>
              </a:path>
            </a:pathLst>
          </a:custGeom>
          <a:ln w="6350">
            <a:solidFill>
              <a:srgbClr val="D9D9D9"/>
            </a:solidFill>
          </a:ln>
        </p:spPr>
        <p:txBody>
          <a:bodyPr wrap="square" lIns="0" tIns="0" rIns="0" bIns="0" rtlCol="0"/>
          <a:lstStyle/>
          <a:p>
            <a:endParaRPr/>
          </a:p>
        </p:txBody>
      </p:sp>
      <p:sp>
        <p:nvSpPr>
          <p:cNvPr id="22" name="object 22"/>
          <p:cNvSpPr/>
          <p:nvPr/>
        </p:nvSpPr>
        <p:spPr>
          <a:xfrm>
            <a:off x="7924800" y="6732587"/>
            <a:ext cx="0" cy="125730"/>
          </a:xfrm>
          <a:custGeom>
            <a:avLst/>
            <a:gdLst/>
            <a:ahLst/>
            <a:cxnLst/>
            <a:rect l="l" t="t" r="r" b="b"/>
            <a:pathLst>
              <a:path h="125729">
                <a:moveTo>
                  <a:pt x="0" y="0"/>
                </a:moveTo>
                <a:lnTo>
                  <a:pt x="0" y="125412"/>
                </a:lnTo>
              </a:path>
            </a:pathLst>
          </a:custGeom>
          <a:ln w="6350">
            <a:solidFill>
              <a:srgbClr val="D9D9D9"/>
            </a:solidFill>
          </a:ln>
        </p:spPr>
        <p:txBody>
          <a:bodyPr wrap="square" lIns="0" tIns="0" rIns="0" bIns="0" rtlCol="0"/>
          <a:lstStyle/>
          <a:p>
            <a:endParaRPr/>
          </a:p>
        </p:txBody>
      </p:sp>
      <p:sp>
        <p:nvSpPr>
          <p:cNvPr id="23" name="object 23"/>
          <p:cNvSpPr/>
          <p:nvPr/>
        </p:nvSpPr>
        <p:spPr>
          <a:xfrm>
            <a:off x="9144000" y="0"/>
            <a:ext cx="0" cy="836930"/>
          </a:xfrm>
          <a:custGeom>
            <a:avLst/>
            <a:gdLst/>
            <a:ahLst/>
            <a:cxnLst/>
            <a:rect l="l" t="t" r="r" b="b"/>
            <a:pathLst>
              <a:path h="836930">
                <a:moveTo>
                  <a:pt x="0" y="0"/>
                </a:moveTo>
                <a:lnTo>
                  <a:pt x="0" y="836676"/>
                </a:lnTo>
              </a:path>
            </a:pathLst>
          </a:custGeom>
          <a:ln w="6350">
            <a:solidFill>
              <a:srgbClr val="D9D9D9"/>
            </a:solidFill>
          </a:ln>
        </p:spPr>
        <p:txBody>
          <a:bodyPr wrap="square" lIns="0" tIns="0" rIns="0" bIns="0" rtlCol="0"/>
          <a:lstStyle/>
          <a:p>
            <a:endParaRPr/>
          </a:p>
        </p:txBody>
      </p:sp>
      <p:sp>
        <p:nvSpPr>
          <p:cNvPr id="24" name="object 24"/>
          <p:cNvSpPr/>
          <p:nvPr/>
        </p:nvSpPr>
        <p:spPr>
          <a:xfrm>
            <a:off x="9144000" y="4130675"/>
            <a:ext cx="0" cy="205104"/>
          </a:xfrm>
          <a:custGeom>
            <a:avLst/>
            <a:gdLst/>
            <a:ahLst/>
            <a:cxnLst/>
            <a:rect l="l" t="t" r="r" b="b"/>
            <a:pathLst>
              <a:path h="205104">
                <a:moveTo>
                  <a:pt x="0" y="0"/>
                </a:moveTo>
                <a:lnTo>
                  <a:pt x="0" y="204850"/>
                </a:lnTo>
              </a:path>
            </a:pathLst>
          </a:custGeom>
          <a:ln w="6350">
            <a:solidFill>
              <a:srgbClr val="D9D9D9"/>
            </a:solidFill>
          </a:ln>
        </p:spPr>
        <p:txBody>
          <a:bodyPr wrap="square" lIns="0" tIns="0" rIns="0" bIns="0" rtlCol="0"/>
          <a:lstStyle/>
          <a:p>
            <a:endParaRPr/>
          </a:p>
        </p:txBody>
      </p:sp>
      <p:sp>
        <p:nvSpPr>
          <p:cNvPr id="25" name="object 25"/>
          <p:cNvSpPr/>
          <p:nvPr/>
        </p:nvSpPr>
        <p:spPr>
          <a:xfrm>
            <a:off x="9144000" y="5265801"/>
            <a:ext cx="0" cy="165100"/>
          </a:xfrm>
          <a:custGeom>
            <a:avLst/>
            <a:gdLst/>
            <a:ahLst/>
            <a:cxnLst/>
            <a:rect l="l" t="t" r="r" b="b"/>
            <a:pathLst>
              <a:path h="165100">
                <a:moveTo>
                  <a:pt x="0" y="0"/>
                </a:moveTo>
                <a:lnTo>
                  <a:pt x="0" y="165036"/>
                </a:lnTo>
              </a:path>
            </a:pathLst>
          </a:custGeom>
          <a:ln w="6350">
            <a:solidFill>
              <a:srgbClr val="D9D9D9"/>
            </a:solidFill>
          </a:ln>
        </p:spPr>
        <p:txBody>
          <a:bodyPr wrap="square" lIns="0" tIns="0" rIns="0" bIns="0" rtlCol="0"/>
          <a:lstStyle/>
          <a:p>
            <a:endParaRPr/>
          </a:p>
        </p:txBody>
      </p:sp>
      <p:sp>
        <p:nvSpPr>
          <p:cNvPr id="26" name="object 26"/>
          <p:cNvSpPr/>
          <p:nvPr/>
        </p:nvSpPr>
        <p:spPr>
          <a:xfrm>
            <a:off x="9144000" y="6732587"/>
            <a:ext cx="0" cy="125730"/>
          </a:xfrm>
          <a:custGeom>
            <a:avLst/>
            <a:gdLst/>
            <a:ahLst/>
            <a:cxnLst/>
            <a:rect l="l" t="t" r="r" b="b"/>
            <a:pathLst>
              <a:path h="125729">
                <a:moveTo>
                  <a:pt x="0" y="0"/>
                </a:moveTo>
                <a:lnTo>
                  <a:pt x="0" y="125412"/>
                </a:lnTo>
              </a:path>
            </a:pathLst>
          </a:custGeom>
          <a:ln w="6350">
            <a:solidFill>
              <a:srgbClr val="D9D9D9"/>
            </a:solidFill>
          </a:ln>
        </p:spPr>
        <p:txBody>
          <a:bodyPr wrap="square" lIns="0" tIns="0" rIns="0" bIns="0" rtlCol="0"/>
          <a:lstStyle/>
          <a:p>
            <a:endParaRPr/>
          </a:p>
        </p:txBody>
      </p:sp>
      <p:sp>
        <p:nvSpPr>
          <p:cNvPr id="27" name="object 27"/>
          <p:cNvSpPr/>
          <p:nvPr/>
        </p:nvSpPr>
        <p:spPr>
          <a:xfrm>
            <a:off x="10363200" y="0"/>
            <a:ext cx="0" cy="836930"/>
          </a:xfrm>
          <a:custGeom>
            <a:avLst/>
            <a:gdLst/>
            <a:ahLst/>
            <a:cxnLst/>
            <a:rect l="l" t="t" r="r" b="b"/>
            <a:pathLst>
              <a:path h="836930">
                <a:moveTo>
                  <a:pt x="0" y="0"/>
                </a:moveTo>
                <a:lnTo>
                  <a:pt x="0" y="836676"/>
                </a:lnTo>
              </a:path>
            </a:pathLst>
          </a:custGeom>
          <a:ln w="6350">
            <a:solidFill>
              <a:srgbClr val="D9D9D9"/>
            </a:solidFill>
          </a:ln>
        </p:spPr>
        <p:txBody>
          <a:bodyPr wrap="square" lIns="0" tIns="0" rIns="0" bIns="0" rtlCol="0"/>
          <a:lstStyle/>
          <a:p>
            <a:endParaRPr/>
          </a:p>
        </p:txBody>
      </p:sp>
      <p:sp>
        <p:nvSpPr>
          <p:cNvPr id="28" name="object 28"/>
          <p:cNvSpPr/>
          <p:nvPr/>
        </p:nvSpPr>
        <p:spPr>
          <a:xfrm>
            <a:off x="10363200" y="4130675"/>
            <a:ext cx="0" cy="205104"/>
          </a:xfrm>
          <a:custGeom>
            <a:avLst/>
            <a:gdLst/>
            <a:ahLst/>
            <a:cxnLst/>
            <a:rect l="l" t="t" r="r" b="b"/>
            <a:pathLst>
              <a:path h="205104">
                <a:moveTo>
                  <a:pt x="0" y="0"/>
                </a:moveTo>
                <a:lnTo>
                  <a:pt x="0" y="204850"/>
                </a:lnTo>
              </a:path>
            </a:pathLst>
          </a:custGeom>
          <a:ln w="6350">
            <a:solidFill>
              <a:srgbClr val="D9D9D9"/>
            </a:solidFill>
          </a:ln>
        </p:spPr>
        <p:txBody>
          <a:bodyPr wrap="square" lIns="0" tIns="0" rIns="0" bIns="0" rtlCol="0"/>
          <a:lstStyle/>
          <a:p>
            <a:endParaRPr/>
          </a:p>
        </p:txBody>
      </p:sp>
      <p:sp>
        <p:nvSpPr>
          <p:cNvPr id="29" name="object 29"/>
          <p:cNvSpPr/>
          <p:nvPr/>
        </p:nvSpPr>
        <p:spPr>
          <a:xfrm>
            <a:off x="10363200" y="5265801"/>
            <a:ext cx="0" cy="165100"/>
          </a:xfrm>
          <a:custGeom>
            <a:avLst/>
            <a:gdLst/>
            <a:ahLst/>
            <a:cxnLst/>
            <a:rect l="l" t="t" r="r" b="b"/>
            <a:pathLst>
              <a:path h="165100">
                <a:moveTo>
                  <a:pt x="0" y="0"/>
                </a:moveTo>
                <a:lnTo>
                  <a:pt x="0" y="165036"/>
                </a:lnTo>
              </a:path>
            </a:pathLst>
          </a:custGeom>
          <a:ln w="6350">
            <a:solidFill>
              <a:srgbClr val="D9D9D9"/>
            </a:solidFill>
          </a:ln>
        </p:spPr>
        <p:txBody>
          <a:bodyPr wrap="square" lIns="0" tIns="0" rIns="0" bIns="0" rtlCol="0"/>
          <a:lstStyle/>
          <a:p>
            <a:endParaRPr/>
          </a:p>
        </p:txBody>
      </p:sp>
      <p:sp>
        <p:nvSpPr>
          <p:cNvPr id="30" name="object 30"/>
          <p:cNvSpPr/>
          <p:nvPr/>
        </p:nvSpPr>
        <p:spPr>
          <a:xfrm>
            <a:off x="10363200" y="6732587"/>
            <a:ext cx="0" cy="125730"/>
          </a:xfrm>
          <a:custGeom>
            <a:avLst/>
            <a:gdLst/>
            <a:ahLst/>
            <a:cxnLst/>
            <a:rect l="l" t="t" r="r" b="b"/>
            <a:pathLst>
              <a:path h="125729">
                <a:moveTo>
                  <a:pt x="0" y="0"/>
                </a:moveTo>
                <a:lnTo>
                  <a:pt x="0" y="125412"/>
                </a:lnTo>
              </a:path>
            </a:pathLst>
          </a:custGeom>
          <a:ln w="6350">
            <a:solidFill>
              <a:srgbClr val="D9D9D9"/>
            </a:solidFill>
          </a:ln>
        </p:spPr>
        <p:txBody>
          <a:bodyPr wrap="square" lIns="0" tIns="0" rIns="0" bIns="0" rtlCol="0"/>
          <a:lstStyle/>
          <a:p>
            <a:endParaRPr/>
          </a:p>
        </p:txBody>
      </p:sp>
      <p:sp>
        <p:nvSpPr>
          <p:cNvPr id="31" name="object 31"/>
          <p:cNvSpPr/>
          <p:nvPr/>
        </p:nvSpPr>
        <p:spPr>
          <a:xfrm>
            <a:off x="11582400" y="0"/>
            <a:ext cx="0" cy="836930"/>
          </a:xfrm>
          <a:custGeom>
            <a:avLst/>
            <a:gdLst/>
            <a:ahLst/>
            <a:cxnLst/>
            <a:rect l="l" t="t" r="r" b="b"/>
            <a:pathLst>
              <a:path h="836930">
                <a:moveTo>
                  <a:pt x="0" y="0"/>
                </a:moveTo>
                <a:lnTo>
                  <a:pt x="0" y="836676"/>
                </a:lnTo>
              </a:path>
            </a:pathLst>
          </a:custGeom>
          <a:ln w="6350">
            <a:solidFill>
              <a:srgbClr val="D9D9D9"/>
            </a:solidFill>
          </a:ln>
        </p:spPr>
        <p:txBody>
          <a:bodyPr wrap="square" lIns="0" tIns="0" rIns="0" bIns="0" rtlCol="0"/>
          <a:lstStyle/>
          <a:p>
            <a:endParaRPr/>
          </a:p>
        </p:txBody>
      </p:sp>
      <p:sp>
        <p:nvSpPr>
          <p:cNvPr id="32" name="object 32"/>
          <p:cNvSpPr/>
          <p:nvPr/>
        </p:nvSpPr>
        <p:spPr>
          <a:xfrm>
            <a:off x="11582400" y="4130675"/>
            <a:ext cx="0" cy="205104"/>
          </a:xfrm>
          <a:custGeom>
            <a:avLst/>
            <a:gdLst/>
            <a:ahLst/>
            <a:cxnLst/>
            <a:rect l="l" t="t" r="r" b="b"/>
            <a:pathLst>
              <a:path h="205104">
                <a:moveTo>
                  <a:pt x="0" y="0"/>
                </a:moveTo>
                <a:lnTo>
                  <a:pt x="0" y="204850"/>
                </a:lnTo>
              </a:path>
            </a:pathLst>
          </a:custGeom>
          <a:ln w="6350">
            <a:solidFill>
              <a:srgbClr val="D9D9D9"/>
            </a:solidFill>
          </a:ln>
        </p:spPr>
        <p:txBody>
          <a:bodyPr wrap="square" lIns="0" tIns="0" rIns="0" bIns="0" rtlCol="0"/>
          <a:lstStyle/>
          <a:p>
            <a:endParaRPr/>
          </a:p>
        </p:txBody>
      </p:sp>
      <p:sp>
        <p:nvSpPr>
          <p:cNvPr id="33" name="object 33"/>
          <p:cNvSpPr/>
          <p:nvPr/>
        </p:nvSpPr>
        <p:spPr>
          <a:xfrm>
            <a:off x="11582400" y="5265801"/>
            <a:ext cx="0" cy="165100"/>
          </a:xfrm>
          <a:custGeom>
            <a:avLst/>
            <a:gdLst/>
            <a:ahLst/>
            <a:cxnLst/>
            <a:rect l="l" t="t" r="r" b="b"/>
            <a:pathLst>
              <a:path h="165100">
                <a:moveTo>
                  <a:pt x="0" y="0"/>
                </a:moveTo>
                <a:lnTo>
                  <a:pt x="0" y="165036"/>
                </a:lnTo>
              </a:path>
            </a:pathLst>
          </a:custGeom>
          <a:ln w="6350">
            <a:solidFill>
              <a:srgbClr val="D9D9D9"/>
            </a:solidFill>
          </a:ln>
        </p:spPr>
        <p:txBody>
          <a:bodyPr wrap="square" lIns="0" tIns="0" rIns="0" bIns="0" rtlCol="0"/>
          <a:lstStyle/>
          <a:p>
            <a:endParaRPr/>
          </a:p>
        </p:txBody>
      </p:sp>
      <p:sp>
        <p:nvSpPr>
          <p:cNvPr id="34" name="object 34"/>
          <p:cNvSpPr/>
          <p:nvPr/>
        </p:nvSpPr>
        <p:spPr>
          <a:xfrm>
            <a:off x="11582400" y="6732587"/>
            <a:ext cx="0" cy="125730"/>
          </a:xfrm>
          <a:custGeom>
            <a:avLst/>
            <a:gdLst/>
            <a:ahLst/>
            <a:cxnLst/>
            <a:rect l="l" t="t" r="r" b="b"/>
            <a:pathLst>
              <a:path h="125729">
                <a:moveTo>
                  <a:pt x="0" y="0"/>
                </a:moveTo>
                <a:lnTo>
                  <a:pt x="0" y="125412"/>
                </a:lnTo>
              </a:path>
            </a:pathLst>
          </a:custGeom>
          <a:ln w="6350">
            <a:solidFill>
              <a:srgbClr val="D9D9D9"/>
            </a:solidFill>
          </a:ln>
        </p:spPr>
        <p:txBody>
          <a:bodyPr wrap="square" lIns="0" tIns="0" rIns="0" bIns="0" rtlCol="0"/>
          <a:lstStyle/>
          <a:p>
            <a:endParaRPr/>
          </a:p>
        </p:txBody>
      </p:sp>
      <p:sp>
        <p:nvSpPr>
          <p:cNvPr id="35" name="object 35"/>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36" name="object 36"/>
          <p:cNvSpPr/>
          <p:nvPr/>
        </p:nvSpPr>
        <p:spPr>
          <a:xfrm>
            <a:off x="3175" y="1611375"/>
            <a:ext cx="4427855" cy="0"/>
          </a:xfrm>
          <a:custGeom>
            <a:avLst/>
            <a:gdLst/>
            <a:ahLst/>
            <a:cxnLst/>
            <a:rect l="l" t="t" r="r" b="b"/>
            <a:pathLst>
              <a:path w="4427855">
                <a:moveTo>
                  <a:pt x="0" y="0"/>
                </a:moveTo>
                <a:lnTo>
                  <a:pt x="4427601" y="0"/>
                </a:lnTo>
              </a:path>
            </a:pathLst>
          </a:custGeom>
          <a:ln w="6350">
            <a:solidFill>
              <a:srgbClr val="D9D9D9"/>
            </a:solidFill>
          </a:ln>
        </p:spPr>
        <p:txBody>
          <a:bodyPr wrap="square" lIns="0" tIns="0" rIns="0" bIns="0" rtlCol="0"/>
          <a:lstStyle/>
          <a:p>
            <a:endParaRPr/>
          </a:p>
        </p:txBody>
      </p:sp>
      <p:sp>
        <p:nvSpPr>
          <p:cNvPr id="37" name="object 37"/>
          <p:cNvSpPr/>
          <p:nvPr/>
        </p:nvSpPr>
        <p:spPr>
          <a:xfrm>
            <a:off x="3175" y="2835275"/>
            <a:ext cx="4427855" cy="0"/>
          </a:xfrm>
          <a:custGeom>
            <a:avLst/>
            <a:gdLst/>
            <a:ahLst/>
            <a:cxnLst/>
            <a:rect l="l" t="t" r="r" b="b"/>
            <a:pathLst>
              <a:path w="4427855">
                <a:moveTo>
                  <a:pt x="0" y="0"/>
                </a:moveTo>
                <a:lnTo>
                  <a:pt x="4427601" y="0"/>
                </a:lnTo>
              </a:path>
            </a:pathLst>
          </a:custGeom>
          <a:ln w="6350">
            <a:solidFill>
              <a:srgbClr val="D9D9D9"/>
            </a:solidFill>
          </a:ln>
        </p:spPr>
        <p:txBody>
          <a:bodyPr wrap="square" lIns="0" tIns="0" rIns="0" bIns="0" rtlCol="0"/>
          <a:lstStyle/>
          <a:p>
            <a:endParaRPr/>
          </a:p>
        </p:txBody>
      </p:sp>
      <p:sp>
        <p:nvSpPr>
          <p:cNvPr id="38" name="object 38"/>
          <p:cNvSpPr/>
          <p:nvPr/>
        </p:nvSpPr>
        <p:spPr>
          <a:xfrm>
            <a:off x="3175" y="4060825"/>
            <a:ext cx="4427855" cy="0"/>
          </a:xfrm>
          <a:custGeom>
            <a:avLst/>
            <a:gdLst/>
            <a:ahLst/>
            <a:cxnLst/>
            <a:rect l="l" t="t" r="r" b="b"/>
            <a:pathLst>
              <a:path w="4427855">
                <a:moveTo>
                  <a:pt x="0" y="0"/>
                </a:moveTo>
                <a:lnTo>
                  <a:pt x="4427601" y="0"/>
                </a:lnTo>
              </a:path>
            </a:pathLst>
          </a:custGeom>
          <a:ln w="6350">
            <a:solidFill>
              <a:srgbClr val="D9D9D9"/>
            </a:solidFill>
          </a:ln>
        </p:spPr>
        <p:txBody>
          <a:bodyPr wrap="square" lIns="0" tIns="0" rIns="0" bIns="0" rtlCol="0"/>
          <a:lstStyle/>
          <a:p>
            <a:endParaRPr/>
          </a:p>
        </p:txBody>
      </p:sp>
      <p:sp>
        <p:nvSpPr>
          <p:cNvPr id="39" name="object 39"/>
          <p:cNvSpPr/>
          <p:nvPr/>
        </p:nvSpPr>
        <p:spPr>
          <a:xfrm>
            <a:off x="3175" y="5284851"/>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40" name="object 40"/>
          <p:cNvSpPr/>
          <p:nvPr/>
        </p:nvSpPr>
        <p:spPr>
          <a:xfrm>
            <a:off x="11982450" y="6510337"/>
            <a:ext cx="209550" cy="0"/>
          </a:xfrm>
          <a:custGeom>
            <a:avLst/>
            <a:gdLst/>
            <a:ahLst/>
            <a:cxnLst/>
            <a:rect l="l" t="t" r="r" b="b"/>
            <a:pathLst>
              <a:path w="209550">
                <a:moveTo>
                  <a:pt x="0" y="0"/>
                </a:moveTo>
                <a:lnTo>
                  <a:pt x="209550" y="0"/>
                </a:lnTo>
              </a:path>
            </a:pathLst>
          </a:custGeom>
          <a:ln w="6350">
            <a:solidFill>
              <a:srgbClr val="D9D9D9"/>
            </a:solidFill>
          </a:ln>
        </p:spPr>
        <p:txBody>
          <a:bodyPr wrap="square" lIns="0" tIns="0" rIns="0" bIns="0" rtlCol="0"/>
          <a:lstStyle/>
          <a:p>
            <a:endParaRPr/>
          </a:p>
        </p:txBody>
      </p:sp>
      <p:sp>
        <p:nvSpPr>
          <p:cNvPr id="41" name="object 41"/>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42" name="object 42"/>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43" name="object 43"/>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44" name="object 44"/>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45" name="object 45"/>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46" name="object 46"/>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47" name="object 47"/>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48" name="object 48"/>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49" name="object 49"/>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50" name="object 50"/>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51" name="object 51"/>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52" name="object 52"/>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53" name="object 53"/>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54" name="object 54"/>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55" name="object 55"/>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56" name="object 56"/>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57" name="object 57"/>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58" name="object 58"/>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59" name="object 59"/>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60" name="object 60"/>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61" name="object 61"/>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62" name="object 62"/>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63" name="object 63"/>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64" name="object 64"/>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65" name="object 65"/>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66" name="object 66"/>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67" name="object 67"/>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68" name="object 68"/>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69" name="object 69"/>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70" name="object 70"/>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71" name="object 71"/>
          <p:cNvSpPr/>
          <p:nvPr/>
        </p:nvSpPr>
        <p:spPr>
          <a:xfrm>
            <a:off x="0" y="0"/>
            <a:ext cx="12192000" cy="615950"/>
          </a:xfrm>
          <a:prstGeom prst="rect">
            <a:avLst/>
          </a:prstGeom>
          <a:blipFill>
            <a:blip r:embed="rId2" cstate="print"/>
            <a:stretch>
              <a:fillRect/>
            </a:stretch>
          </a:blipFill>
        </p:spPr>
        <p:txBody>
          <a:bodyPr wrap="square" lIns="0" tIns="0" rIns="0" bIns="0" rtlCol="0"/>
          <a:lstStyle/>
          <a:p>
            <a:endParaRPr/>
          </a:p>
        </p:txBody>
      </p:sp>
      <p:sp>
        <p:nvSpPr>
          <p:cNvPr id="72" name="object 72"/>
          <p:cNvSpPr/>
          <p:nvPr/>
        </p:nvSpPr>
        <p:spPr>
          <a:xfrm>
            <a:off x="0" y="0"/>
            <a:ext cx="12192000" cy="615950"/>
          </a:xfrm>
          <a:custGeom>
            <a:avLst/>
            <a:gdLst/>
            <a:ahLst/>
            <a:cxnLst/>
            <a:rect l="l" t="t" r="r" b="b"/>
            <a:pathLst>
              <a:path w="12192000" h="615950">
                <a:moveTo>
                  <a:pt x="0" y="615950"/>
                </a:moveTo>
                <a:lnTo>
                  <a:pt x="12192000" y="615950"/>
                </a:lnTo>
                <a:lnTo>
                  <a:pt x="12192000" y="0"/>
                </a:lnTo>
                <a:lnTo>
                  <a:pt x="0" y="0"/>
                </a:lnTo>
                <a:lnTo>
                  <a:pt x="0" y="615950"/>
                </a:lnTo>
                <a:close/>
              </a:path>
            </a:pathLst>
          </a:custGeom>
          <a:ln w="6350">
            <a:solidFill>
              <a:srgbClr val="D15A3D"/>
            </a:solidFill>
          </a:ln>
        </p:spPr>
        <p:txBody>
          <a:bodyPr wrap="square" lIns="0" tIns="0" rIns="0" bIns="0" rtlCol="0"/>
          <a:lstStyle/>
          <a:p>
            <a:endParaRPr/>
          </a:p>
        </p:txBody>
      </p:sp>
      <p:sp>
        <p:nvSpPr>
          <p:cNvPr id="73" name="object 73"/>
          <p:cNvSpPr txBox="1">
            <a:spLocks noGrp="1"/>
          </p:cNvSpPr>
          <p:nvPr>
            <p:ph type="title"/>
          </p:nvPr>
        </p:nvSpPr>
        <p:spPr>
          <a:xfrm>
            <a:off x="464820" y="76200"/>
            <a:ext cx="8907780" cy="381515"/>
          </a:xfrm>
          <a:prstGeom prst="rect">
            <a:avLst/>
          </a:prstGeom>
        </p:spPr>
        <p:txBody>
          <a:bodyPr vert="horz" wrap="square" lIns="0" tIns="12065" rIns="0" bIns="0" rtlCol="0">
            <a:spAutoFit/>
          </a:bodyPr>
          <a:lstStyle/>
          <a:p>
            <a:pPr marL="12700">
              <a:lnSpc>
                <a:spcPct val="100000"/>
              </a:lnSpc>
              <a:spcBef>
                <a:spcPts val="95"/>
              </a:spcBef>
            </a:pPr>
            <a:r>
              <a:rPr sz="2400" b="1" spc="-35" dirty="0" smtClean="0">
                <a:latin typeface="Verdana" pitchFamily="34" charset="0"/>
                <a:ea typeface="Verdana" pitchFamily="34" charset="0"/>
                <a:cs typeface="Verdana" pitchFamily="34" charset="0"/>
              </a:rPr>
              <a:t>5.P</a:t>
            </a:r>
            <a:r>
              <a:rPr lang="pt-BR" sz="2400" b="1" spc="-35" dirty="0" err="1" smtClean="0">
                <a:latin typeface="Verdana" pitchFamily="34" charset="0"/>
                <a:ea typeface="Verdana" pitchFamily="34" charset="0"/>
                <a:cs typeface="Verdana" pitchFamily="34" charset="0"/>
              </a:rPr>
              <a:t>agamento</a:t>
            </a:r>
            <a:r>
              <a:rPr sz="2400" b="1" spc="-35" dirty="0" smtClean="0">
                <a:latin typeface="Verdana" pitchFamily="34" charset="0"/>
                <a:ea typeface="Verdana" pitchFamily="34" charset="0"/>
                <a:cs typeface="Verdana" pitchFamily="34" charset="0"/>
              </a:rPr>
              <a:t> </a:t>
            </a:r>
            <a:r>
              <a:rPr sz="2400" b="1" spc="-5" dirty="0">
                <a:latin typeface="Verdana" pitchFamily="34" charset="0"/>
                <a:ea typeface="Verdana" pitchFamily="34" charset="0"/>
                <a:cs typeface="Verdana" pitchFamily="34" charset="0"/>
              </a:rPr>
              <a:t>– </a:t>
            </a:r>
            <a:r>
              <a:rPr sz="2400" b="1" spc="-5" dirty="0" smtClean="0">
                <a:latin typeface="Verdana" pitchFamily="34" charset="0"/>
                <a:ea typeface="Verdana" pitchFamily="34" charset="0"/>
                <a:cs typeface="Verdana" pitchFamily="34" charset="0"/>
              </a:rPr>
              <a:t>E</a:t>
            </a:r>
            <a:r>
              <a:rPr lang="pt-BR" sz="2400" b="1" spc="-5" dirty="0" err="1" smtClean="0">
                <a:latin typeface="Verdana" pitchFamily="34" charset="0"/>
                <a:ea typeface="Verdana" pitchFamily="34" charset="0"/>
                <a:cs typeface="Verdana" pitchFamily="34" charset="0"/>
              </a:rPr>
              <a:t>xecução</a:t>
            </a:r>
            <a:r>
              <a:rPr lang="pt-BR" sz="2400" b="1" spc="-5" dirty="0" smtClean="0">
                <a:latin typeface="Verdana" pitchFamily="34" charset="0"/>
                <a:ea typeface="Verdana" pitchFamily="34" charset="0"/>
                <a:cs typeface="Verdana" pitchFamily="34" charset="0"/>
              </a:rPr>
              <a:t> Forçada</a:t>
            </a:r>
            <a:r>
              <a:rPr sz="2400" b="1" spc="-10" dirty="0" smtClean="0">
                <a:latin typeface="Verdana" pitchFamily="34" charset="0"/>
                <a:ea typeface="Verdana" pitchFamily="34" charset="0"/>
                <a:cs typeface="Verdana" pitchFamily="34" charset="0"/>
              </a:rPr>
              <a:t>? </a:t>
            </a:r>
            <a:r>
              <a:rPr sz="2400" b="1" spc="-5" dirty="0">
                <a:latin typeface="Verdana" pitchFamily="34" charset="0"/>
                <a:ea typeface="Verdana" pitchFamily="34" charset="0"/>
                <a:cs typeface="Verdana" pitchFamily="34" charset="0"/>
              </a:rPr>
              <a:t>– </a:t>
            </a:r>
            <a:r>
              <a:rPr sz="2400" b="1" spc="-100" dirty="0" smtClean="0">
                <a:latin typeface="Verdana" pitchFamily="34" charset="0"/>
                <a:ea typeface="Verdana" pitchFamily="34" charset="0"/>
                <a:cs typeface="Verdana" pitchFamily="34" charset="0"/>
              </a:rPr>
              <a:t>A</a:t>
            </a:r>
            <a:r>
              <a:rPr lang="pt-BR" sz="2400" b="1" spc="-100" dirty="0" err="1" smtClean="0">
                <a:latin typeface="Verdana" pitchFamily="34" charset="0"/>
                <a:ea typeface="Verdana" pitchFamily="34" charset="0"/>
                <a:cs typeface="Verdana" pitchFamily="34" charset="0"/>
              </a:rPr>
              <a:t>rt</a:t>
            </a:r>
            <a:r>
              <a:rPr sz="2400" b="1" spc="-100" dirty="0" smtClean="0">
                <a:latin typeface="Verdana" pitchFamily="34" charset="0"/>
                <a:ea typeface="Verdana" pitchFamily="34" charset="0"/>
                <a:cs typeface="Verdana" pitchFamily="34" charset="0"/>
              </a:rPr>
              <a:t>. </a:t>
            </a:r>
            <a:r>
              <a:rPr sz="2400" b="1" spc="-5" dirty="0">
                <a:latin typeface="Verdana" pitchFamily="34" charset="0"/>
                <a:ea typeface="Verdana" pitchFamily="34" charset="0"/>
                <a:cs typeface="Verdana" pitchFamily="34" charset="0"/>
              </a:rPr>
              <a:t>100</a:t>
            </a:r>
            <a:r>
              <a:rPr sz="2400" b="1" spc="85" dirty="0">
                <a:latin typeface="Verdana" pitchFamily="34" charset="0"/>
                <a:ea typeface="Verdana" pitchFamily="34" charset="0"/>
                <a:cs typeface="Verdana" pitchFamily="34" charset="0"/>
              </a:rPr>
              <a:t> </a:t>
            </a:r>
            <a:r>
              <a:rPr sz="2400" b="1" spc="-5" dirty="0">
                <a:latin typeface="Verdana" pitchFamily="34" charset="0"/>
                <a:ea typeface="Verdana" pitchFamily="34" charset="0"/>
                <a:cs typeface="Verdana" pitchFamily="34" charset="0"/>
              </a:rPr>
              <a:t>CF</a:t>
            </a:r>
            <a:endParaRPr sz="2400" dirty="0">
              <a:latin typeface="Verdana" pitchFamily="34" charset="0"/>
              <a:ea typeface="Verdana" pitchFamily="34" charset="0"/>
              <a:cs typeface="Verdana" pitchFamily="34" charset="0"/>
            </a:endParaRPr>
          </a:p>
        </p:txBody>
      </p:sp>
      <p:sp>
        <p:nvSpPr>
          <p:cNvPr id="74" name="object 74"/>
          <p:cNvSpPr/>
          <p:nvPr/>
        </p:nvSpPr>
        <p:spPr>
          <a:xfrm>
            <a:off x="76200" y="4876800"/>
            <a:ext cx="11982450" cy="1143000"/>
          </a:xfrm>
          <a:custGeom>
            <a:avLst/>
            <a:gdLst/>
            <a:ahLst/>
            <a:cxnLst/>
            <a:rect l="l" t="t" r="r" b="b"/>
            <a:pathLst>
              <a:path w="11982450" h="1301750">
                <a:moveTo>
                  <a:pt x="0" y="1301750"/>
                </a:moveTo>
                <a:lnTo>
                  <a:pt x="11982450" y="1301750"/>
                </a:lnTo>
                <a:lnTo>
                  <a:pt x="11982450" y="0"/>
                </a:lnTo>
                <a:lnTo>
                  <a:pt x="0" y="0"/>
                </a:lnTo>
                <a:lnTo>
                  <a:pt x="0" y="1301750"/>
                </a:lnTo>
                <a:close/>
              </a:path>
            </a:pathLst>
          </a:custGeom>
          <a:solidFill>
            <a:srgbClr val="D15A3D"/>
          </a:solidFill>
        </p:spPr>
        <p:txBody>
          <a:bodyPr wrap="square" lIns="0" tIns="0" rIns="0" bIns="0" rtlCol="0"/>
          <a:lstStyle/>
          <a:p>
            <a:endParaRPr/>
          </a:p>
        </p:txBody>
      </p:sp>
      <p:sp>
        <p:nvSpPr>
          <p:cNvPr id="76" name="object 76"/>
          <p:cNvSpPr txBox="1"/>
          <p:nvPr/>
        </p:nvSpPr>
        <p:spPr>
          <a:xfrm>
            <a:off x="192405" y="4918710"/>
            <a:ext cx="11770995" cy="1024890"/>
          </a:xfrm>
          <a:prstGeom prst="rect">
            <a:avLst/>
          </a:prstGeom>
        </p:spPr>
        <p:txBody>
          <a:bodyPr vert="horz" wrap="square" lIns="0" tIns="3810" rIns="0" bIns="0" rtlCol="0">
            <a:spAutoFit/>
          </a:bodyPr>
          <a:lstStyle/>
          <a:p>
            <a:pPr marL="12700" marR="5080" algn="just">
              <a:lnSpc>
                <a:spcPct val="103400"/>
              </a:lnSpc>
              <a:spcBef>
                <a:spcPts val="30"/>
              </a:spcBef>
            </a:pPr>
            <a:r>
              <a:rPr sz="1600" b="1" u="heavy" spc="-5" dirty="0">
                <a:solidFill>
                  <a:srgbClr val="FFFFFF"/>
                </a:solidFill>
                <a:latin typeface="Verdana" pitchFamily="34" charset="0"/>
                <a:ea typeface="Verdana" pitchFamily="34" charset="0"/>
                <a:cs typeface="Verdana" pitchFamily="34" charset="0"/>
              </a:rPr>
              <a:t>O </a:t>
            </a:r>
            <a:r>
              <a:rPr sz="1600" b="1" u="heavy" spc="-10" dirty="0">
                <a:solidFill>
                  <a:srgbClr val="FFFFFF"/>
                </a:solidFill>
                <a:latin typeface="Verdana" pitchFamily="34" charset="0"/>
                <a:ea typeface="Verdana" pitchFamily="34" charset="0"/>
                <a:cs typeface="Verdana" pitchFamily="34" charset="0"/>
              </a:rPr>
              <a:t>que </a:t>
            </a:r>
            <a:r>
              <a:rPr sz="1600" b="1" u="heavy" spc="-5" dirty="0">
                <a:solidFill>
                  <a:srgbClr val="FFFFFF"/>
                </a:solidFill>
                <a:latin typeface="Verdana" pitchFamily="34" charset="0"/>
                <a:ea typeface="Verdana" pitchFamily="34" charset="0"/>
                <a:cs typeface="Verdana" pitchFamily="34" charset="0"/>
              </a:rPr>
              <a:t>é RPV?</a:t>
            </a:r>
            <a:r>
              <a:rPr sz="1600" b="1" spc="-5" dirty="0">
                <a:solidFill>
                  <a:srgbClr val="FFFFFF"/>
                </a:solidFill>
                <a:latin typeface="Verdana" pitchFamily="34" charset="0"/>
                <a:ea typeface="Verdana" pitchFamily="34" charset="0"/>
                <a:cs typeface="Verdana" pitchFamily="34" charset="0"/>
              </a:rPr>
              <a:t> - </a:t>
            </a:r>
            <a:r>
              <a:rPr sz="1600" spc="-5" dirty="0">
                <a:solidFill>
                  <a:srgbClr val="FFFFFF"/>
                </a:solidFill>
                <a:latin typeface="Verdana" pitchFamily="34" charset="0"/>
                <a:ea typeface="Verdana" pitchFamily="34" charset="0"/>
                <a:cs typeface="Verdana" pitchFamily="34" charset="0"/>
              </a:rPr>
              <a:t>Requisição de pequeno </a:t>
            </a:r>
            <a:r>
              <a:rPr sz="1600" spc="-20" dirty="0">
                <a:solidFill>
                  <a:srgbClr val="FFFFFF"/>
                </a:solidFill>
                <a:latin typeface="Verdana" pitchFamily="34" charset="0"/>
                <a:ea typeface="Verdana" pitchFamily="34" charset="0"/>
                <a:cs typeface="Verdana" pitchFamily="34" charset="0"/>
              </a:rPr>
              <a:t>valor, </a:t>
            </a:r>
            <a:r>
              <a:rPr sz="1600" spc="-5" dirty="0">
                <a:solidFill>
                  <a:srgbClr val="FFFFFF"/>
                </a:solidFill>
                <a:latin typeface="Verdana" pitchFamily="34" charset="0"/>
                <a:ea typeface="Verdana" pitchFamily="34" charset="0"/>
                <a:cs typeface="Verdana" pitchFamily="34" charset="0"/>
              </a:rPr>
              <a:t>seriam indenizações que obedecem aos valores estipulados em lei dos entes  federados, quando disciplinam o § 4º do art. 100 do texto constitucional. Poderão ser fixados, por leis próprias, valores distintos  às entidades de direito público, segundo as diferentes capacidades econômicas, sendo o mínimo igual ao valor do maior </a:t>
            </a:r>
            <a:r>
              <a:rPr sz="1600" dirty="0">
                <a:solidFill>
                  <a:srgbClr val="FFFFFF"/>
                </a:solidFill>
                <a:latin typeface="Verdana" pitchFamily="34" charset="0"/>
                <a:ea typeface="Verdana" pitchFamily="34" charset="0"/>
                <a:cs typeface="Verdana" pitchFamily="34" charset="0"/>
              </a:rPr>
              <a:t>benefício  </a:t>
            </a:r>
            <a:r>
              <a:rPr sz="1600" spc="-5" dirty="0">
                <a:solidFill>
                  <a:srgbClr val="FFFFFF"/>
                </a:solidFill>
                <a:latin typeface="Verdana" pitchFamily="34" charset="0"/>
                <a:ea typeface="Verdana" pitchFamily="34" charset="0"/>
                <a:cs typeface="Verdana" pitchFamily="34" charset="0"/>
              </a:rPr>
              <a:t>do regime geral de previdência</a:t>
            </a:r>
            <a:r>
              <a:rPr sz="1600" spc="10" dirty="0">
                <a:solidFill>
                  <a:srgbClr val="FFFFFF"/>
                </a:solidFill>
                <a:latin typeface="Verdana" pitchFamily="34" charset="0"/>
                <a:ea typeface="Verdana" pitchFamily="34" charset="0"/>
                <a:cs typeface="Verdana" pitchFamily="34" charset="0"/>
              </a:rPr>
              <a:t> </a:t>
            </a:r>
            <a:r>
              <a:rPr sz="1600" spc="-5" dirty="0">
                <a:solidFill>
                  <a:srgbClr val="FFFFFF"/>
                </a:solidFill>
                <a:latin typeface="Verdana" pitchFamily="34" charset="0"/>
                <a:ea typeface="Verdana" pitchFamily="34" charset="0"/>
                <a:cs typeface="Verdana" pitchFamily="34" charset="0"/>
              </a:rPr>
              <a:t>social.</a:t>
            </a:r>
            <a:endParaRPr sz="1600" dirty="0">
              <a:latin typeface="Verdana" pitchFamily="34" charset="0"/>
              <a:ea typeface="Verdana" pitchFamily="34" charset="0"/>
              <a:cs typeface="Verdana" pitchFamily="34" charset="0"/>
            </a:endParaRPr>
          </a:p>
        </p:txBody>
      </p:sp>
      <p:sp>
        <p:nvSpPr>
          <p:cNvPr id="77" name="object 77"/>
          <p:cNvSpPr/>
          <p:nvPr/>
        </p:nvSpPr>
        <p:spPr>
          <a:xfrm>
            <a:off x="55245" y="762000"/>
            <a:ext cx="4288155" cy="2805430"/>
          </a:xfrm>
          <a:custGeom>
            <a:avLst/>
            <a:gdLst/>
            <a:ahLst/>
            <a:cxnLst/>
            <a:rect l="l" t="t" r="r" b="b"/>
            <a:pathLst>
              <a:path w="4288155" h="2805429">
                <a:moveTo>
                  <a:pt x="2885313" y="0"/>
                </a:moveTo>
                <a:lnTo>
                  <a:pt x="0" y="0"/>
                </a:lnTo>
                <a:lnTo>
                  <a:pt x="0" y="2805049"/>
                </a:lnTo>
                <a:lnTo>
                  <a:pt x="2885313" y="2805049"/>
                </a:lnTo>
                <a:lnTo>
                  <a:pt x="4287901" y="1402588"/>
                </a:lnTo>
                <a:lnTo>
                  <a:pt x="2885313" y="0"/>
                </a:lnTo>
                <a:close/>
              </a:path>
            </a:pathLst>
          </a:custGeom>
          <a:solidFill>
            <a:srgbClr val="D15A3D"/>
          </a:solidFill>
        </p:spPr>
        <p:txBody>
          <a:bodyPr wrap="square" lIns="0" tIns="0" rIns="0" bIns="0" rtlCol="0"/>
          <a:lstStyle/>
          <a:p>
            <a:endParaRPr/>
          </a:p>
        </p:txBody>
      </p:sp>
      <p:sp>
        <p:nvSpPr>
          <p:cNvPr id="80" name="object 80"/>
          <p:cNvSpPr txBox="1"/>
          <p:nvPr/>
        </p:nvSpPr>
        <p:spPr>
          <a:xfrm>
            <a:off x="152400" y="1447800"/>
            <a:ext cx="3531235" cy="1397819"/>
          </a:xfrm>
          <a:prstGeom prst="rect">
            <a:avLst/>
          </a:prstGeom>
        </p:spPr>
        <p:txBody>
          <a:bodyPr vert="horz" wrap="square" lIns="0" tIns="12700" rIns="0" bIns="0" rtlCol="0">
            <a:spAutoFit/>
          </a:bodyPr>
          <a:lstStyle/>
          <a:p>
            <a:pPr marL="12700">
              <a:lnSpc>
                <a:spcPct val="100000"/>
              </a:lnSpc>
              <a:spcBef>
                <a:spcPts val="100"/>
              </a:spcBef>
              <a:tabLst>
                <a:tab pos="2729865" algn="l"/>
              </a:tabLst>
            </a:pPr>
            <a:r>
              <a:rPr b="1" dirty="0">
                <a:solidFill>
                  <a:srgbClr val="FFFFFF"/>
                </a:solidFill>
                <a:latin typeface="Verdana" pitchFamily="34" charset="0"/>
                <a:ea typeface="Verdana" pitchFamily="34" charset="0"/>
                <a:cs typeface="Verdana" pitchFamily="34" charset="0"/>
              </a:rPr>
              <a:t>R</a:t>
            </a:r>
            <a:r>
              <a:rPr b="1" spc="-15" dirty="0">
                <a:solidFill>
                  <a:srgbClr val="FFFFFF"/>
                </a:solidFill>
                <a:latin typeface="Verdana" pitchFamily="34" charset="0"/>
                <a:ea typeface="Verdana" pitchFamily="34" charset="0"/>
                <a:cs typeface="Verdana" pitchFamily="34" charset="0"/>
              </a:rPr>
              <a:t>e</a:t>
            </a:r>
            <a:r>
              <a:rPr b="1" dirty="0">
                <a:solidFill>
                  <a:srgbClr val="FFFFFF"/>
                </a:solidFill>
                <a:latin typeface="Verdana" pitchFamily="34" charset="0"/>
                <a:ea typeface="Verdana" pitchFamily="34" charset="0"/>
                <a:cs typeface="Verdana" pitchFamily="34" charset="0"/>
              </a:rPr>
              <a:t>gi</a:t>
            </a:r>
            <a:r>
              <a:rPr b="1" spc="-10" dirty="0">
                <a:solidFill>
                  <a:srgbClr val="FFFFFF"/>
                </a:solidFill>
                <a:latin typeface="Verdana" pitchFamily="34" charset="0"/>
                <a:ea typeface="Verdana" pitchFamily="34" charset="0"/>
                <a:cs typeface="Verdana" pitchFamily="34" charset="0"/>
              </a:rPr>
              <a:t>m</a:t>
            </a:r>
            <a:r>
              <a:rPr b="1" dirty="0">
                <a:solidFill>
                  <a:srgbClr val="FFFFFF"/>
                </a:solidFill>
                <a:latin typeface="Verdana" pitchFamily="34" charset="0"/>
                <a:ea typeface="Verdana" pitchFamily="34" charset="0"/>
                <a:cs typeface="Verdana" pitchFamily="34" charset="0"/>
              </a:rPr>
              <a:t>e</a:t>
            </a:r>
            <a:r>
              <a:rPr b="1" spc="-5" dirty="0">
                <a:solidFill>
                  <a:srgbClr val="FFFFFF"/>
                </a:solidFill>
                <a:latin typeface="Verdana" pitchFamily="34" charset="0"/>
                <a:ea typeface="Verdana" pitchFamily="34" charset="0"/>
                <a:cs typeface="Verdana" pitchFamily="34" charset="0"/>
              </a:rPr>
              <a:t> </a:t>
            </a:r>
            <a:r>
              <a:rPr b="1" dirty="0">
                <a:solidFill>
                  <a:srgbClr val="FFFFFF"/>
                </a:solidFill>
                <a:latin typeface="Verdana" pitchFamily="34" charset="0"/>
                <a:ea typeface="Verdana" pitchFamily="34" charset="0"/>
                <a:cs typeface="Verdana" pitchFamily="34" charset="0"/>
              </a:rPr>
              <a:t>do</a:t>
            </a:r>
            <a:r>
              <a:rPr b="1" spc="-10" dirty="0">
                <a:solidFill>
                  <a:srgbClr val="FFFFFF"/>
                </a:solidFill>
                <a:latin typeface="Verdana" pitchFamily="34" charset="0"/>
                <a:ea typeface="Verdana" pitchFamily="34" charset="0"/>
                <a:cs typeface="Verdana" pitchFamily="34" charset="0"/>
              </a:rPr>
              <a:t> </a:t>
            </a:r>
            <a:r>
              <a:rPr b="1" dirty="0" err="1" smtClean="0">
                <a:solidFill>
                  <a:srgbClr val="FFFFFF"/>
                </a:solidFill>
                <a:latin typeface="Verdana" pitchFamily="34" charset="0"/>
                <a:ea typeface="Verdana" pitchFamily="34" charset="0"/>
                <a:cs typeface="Verdana" pitchFamily="34" charset="0"/>
              </a:rPr>
              <a:t>pag</a:t>
            </a:r>
            <a:r>
              <a:rPr b="1" spc="-10" dirty="0" err="1" smtClean="0">
                <a:solidFill>
                  <a:srgbClr val="FFFFFF"/>
                </a:solidFill>
                <a:latin typeface="Verdana" pitchFamily="34" charset="0"/>
                <a:ea typeface="Verdana" pitchFamily="34" charset="0"/>
                <a:cs typeface="Verdana" pitchFamily="34" charset="0"/>
              </a:rPr>
              <a:t>ame</a:t>
            </a:r>
            <a:r>
              <a:rPr b="1" dirty="0" err="1" smtClean="0">
                <a:solidFill>
                  <a:srgbClr val="FFFFFF"/>
                </a:solidFill>
                <a:latin typeface="Verdana" pitchFamily="34" charset="0"/>
                <a:ea typeface="Verdana" pitchFamily="34" charset="0"/>
                <a:cs typeface="Verdana" pitchFamily="34" charset="0"/>
              </a:rPr>
              <a:t>nto</a:t>
            </a:r>
            <a:r>
              <a:rPr b="1" dirty="0" smtClean="0">
                <a:solidFill>
                  <a:srgbClr val="FFFFFF"/>
                </a:solidFill>
                <a:latin typeface="Verdana" pitchFamily="34" charset="0"/>
                <a:ea typeface="Verdana" pitchFamily="34" charset="0"/>
                <a:cs typeface="Verdana" pitchFamily="34" charset="0"/>
              </a:rPr>
              <a:t>:</a:t>
            </a:r>
            <a:r>
              <a:rPr lang="pt-BR" b="1" dirty="0" smtClean="0">
                <a:solidFill>
                  <a:srgbClr val="FFFFFF"/>
                </a:solidFill>
                <a:latin typeface="Verdana" pitchFamily="34" charset="0"/>
                <a:ea typeface="Verdana" pitchFamily="34" charset="0"/>
                <a:cs typeface="Verdana" pitchFamily="34" charset="0"/>
              </a:rPr>
              <a:t> </a:t>
            </a:r>
            <a:r>
              <a:rPr b="1" dirty="0" err="1" smtClean="0">
                <a:solidFill>
                  <a:srgbClr val="FFFFFF"/>
                </a:solidFill>
                <a:latin typeface="Verdana" pitchFamily="34" charset="0"/>
                <a:ea typeface="Verdana" pitchFamily="34" charset="0"/>
                <a:cs typeface="Verdana" pitchFamily="34" charset="0"/>
              </a:rPr>
              <a:t>não</a:t>
            </a:r>
            <a:endParaRPr dirty="0">
              <a:latin typeface="Verdana" pitchFamily="34" charset="0"/>
              <a:ea typeface="Verdana" pitchFamily="34" charset="0"/>
              <a:cs typeface="Verdana" pitchFamily="34" charset="0"/>
            </a:endParaRPr>
          </a:p>
          <a:p>
            <a:pPr marL="12700">
              <a:lnSpc>
                <a:spcPct val="100000"/>
              </a:lnSpc>
            </a:pPr>
            <a:r>
              <a:rPr b="1" spc="-10" dirty="0">
                <a:solidFill>
                  <a:srgbClr val="FFFFFF"/>
                </a:solidFill>
                <a:latin typeface="Verdana" pitchFamily="34" charset="0"/>
                <a:ea typeface="Verdana" pitchFamily="34" charset="0"/>
                <a:cs typeface="Verdana" pitchFamily="34" charset="0"/>
              </a:rPr>
              <a:t>haverá </a:t>
            </a:r>
            <a:r>
              <a:rPr b="1" spc="-5" dirty="0" err="1">
                <a:solidFill>
                  <a:srgbClr val="FFFFFF"/>
                </a:solidFill>
                <a:latin typeface="Verdana" pitchFamily="34" charset="0"/>
                <a:ea typeface="Verdana" pitchFamily="34" charset="0"/>
                <a:cs typeface="Verdana" pitchFamily="34" charset="0"/>
              </a:rPr>
              <a:t>execução</a:t>
            </a:r>
            <a:r>
              <a:rPr b="1" spc="50" dirty="0">
                <a:solidFill>
                  <a:srgbClr val="FFFFFF"/>
                </a:solidFill>
                <a:latin typeface="Verdana" pitchFamily="34" charset="0"/>
                <a:ea typeface="Verdana" pitchFamily="34" charset="0"/>
                <a:cs typeface="Verdana" pitchFamily="34" charset="0"/>
              </a:rPr>
              <a:t> </a:t>
            </a:r>
            <a:r>
              <a:rPr b="1" spc="-5" dirty="0" err="1" smtClean="0">
                <a:solidFill>
                  <a:srgbClr val="FFFFFF"/>
                </a:solidFill>
                <a:latin typeface="Verdana" pitchFamily="34" charset="0"/>
                <a:ea typeface="Verdana" pitchFamily="34" charset="0"/>
                <a:cs typeface="Verdana" pitchFamily="34" charset="0"/>
              </a:rPr>
              <a:t>forçada</a:t>
            </a:r>
            <a:r>
              <a:rPr lang="pt-BR" b="1" spc="-5" dirty="0" smtClean="0">
                <a:solidFill>
                  <a:srgbClr val="FFFFFF"/>
                </a:solidFill>
                <a:latin typeface="Verdana" pitchFamily="34" charset="0"/>
                <a:ea typeface="Verdana" pitchFamily="34" charset="0"/>
                <a:cs typeface="Verdana" pitchFamily="34" charset="0"/>
              </a:rPr>
              <a:t> contra a Fazenda Pública, o regime de pagamento são os Precatórios.</a:t>
            </a:r>
            <a:endParaRPr dirty="0">
              <a:latin typeface="Verdana" pitchFamily="34" charset="0"/>
              <a:ea typeface="Verdana" pitchFamily="34" charset="0"/>
              <a:cs typeface="Verdana" pitchFamily="34" charset="0"/>
            </a:endParaRPr>
          </a:p>
        </p:txBody>
      </p:sp>
      <p:sp>
        <p:nvSpPr>
          <p:cNvPr id="83" name="object 83"/>
          <p:cNvSpPr/>
          <p:nvPr/>
        </p:nvSpPr>
        <p:spPr>
          <a:xfrm>
            <a:off x="4430776" y="685800"/>
            <a:ext cx="7532623" cy="3047999"/>
          </a:xfrm>
          <a:custGeom>
            <a:avLst/>
            <a:gdLst/>
            <a:ahLst/>
            <a:cxnLst/>
            <a:rect l="l" t="t" r="r" b="b"/>
            <a:pathLst>
              <a:path w="7761605" h="3294379">
                <a:moveTo>
                  <a:pt x="0" y="3293999"/>
                </a:moveTo>
                <a:lnTo>
                  <a:pt x="7761224" y="3293999"/>
                </a:lnTo>
                <a:lnTo>
                  <a:pt x="7761224" y="0"/>
                </a:lnTo>
                <a:lnTo>
                  <a:pt x="0" y="0"/>
                </a:lnTo>
                <a:lnTo>
                  <a:pt x="0" y="3293999"/>
                </a:lnTo>
                <a:close/>
              </a:path>
            </a:pathLst>
          </a:custGeom>
          <a:solidFill>
            <a:srgbClr val="D15A3D"/>
          </a:solidFill>
        </p:spPr>
        <p:txBody>
          <a:bodyPr wrap="square" lIns="0" tIns="0" rIns="0" bIns="0" rtlCol="0"/>
          <a:lstStyle/>
          <a:p>
            <a:endParaRPr/>
          </a:p>
        </p:txBody>
      </p:sp>
      <p:sp>
        <p:nvSpPr>
          <p:cNvPr id="84" name="object 84"/>
          <p:cNvSpPr/>
          <p:nvPr/>
        </p:nvSpPr>
        <p:spPr>
          <a:xfrm>
            <a:off x="4430776" y="4124325"/>
            <a:ext cx="7761605" cy="12700"/>
          </a:xfrm>
          <a:custGeom>
            <a:avLst/>
            <a:gdLst/>
            <a:ahLst/>
            <a:cxnLst/>
            <a:rect l="l" t="t" r="r" b="b"/>
            <a:pathLst>
              <a:path w="7761605" h="12700">
                <a:moveTo>
                  <a:pt x="0" y="12700"/>
                </a:moveTo>
                <a:lnTo>
                  <a:pt x="7761224" y="12700"/>
                </a:lnTo>
                <a:lnTo>
                  <a:pt x="7761224" y="0"/>
                </a:lnTo>
                <a:lnTo>
                  <a:pt x="0" y="0"/>
                </a:lnTo>
                <a:lnTo>
                  <a:pt x="0" y="12700"/>
                </a:lnTo>
                <a:close/>
              </a:path>
            </a:pathLst>
          </a:custGeom>
          <a:solidFill>
            <a:srgbClr val="99402B"/>
          </a:solidFill>
        </p:spPr>
        <p:txBody>
          <a:bodyPr wrap="square" lIns="0" tIns="0" rIns="0" bIns="0" rtlCol="0"/>
          <a:lstStyle/>
          <a:p>
            <a:endParaRPr/>
          </a:p>
        </p:txBody>
      </p:sp>
      <p:sp>
        <p:nvSpPr>
          <p:cNvPr id="91" name="object 91"/>
          <p:cNvSpPr/>
          <p:nvPr/>
        </p:nvSpPr>
        <p:spPr>
          <a:xfrm>
            <a:off x="79375" y="3962400"/>
            <a:ext cx="3578225" cy="708025"/>
          </a:xfrm>
          <a:custGeom>
            <a:avLst/>
            <a:gdLst/>
            <a:ahLst/>
            <a:cxnLst/>
            <a:rect l="l" t="t" r="r" b="b"/>
            <a:pathLst>
              <a:path w="3578225" h="708025">
                <a:moveTo>
                  <a:pt x="3224276" y="0"/>
                </a:moveTo>
                <a:lnTo>
                  <a:pt x="0" y="0"/>
                </a:lnTo>
                <a:lnTo>
                  <a:pt x="0" y="708025"/>
                </a:lnTo>
                <a:lnTo>
                  <a:pt x="3224276" y="708025"/>
                </a:lnTo>
                <a:lnTo>
                  <a:pt x="3578225" y="353949"/>
                </a:lnTo>
                <a:lnTo>
                  <a:pt x="3224276" y="0"/>
                </a:lnTo>
                <a:close/>
              </a:path>
            </a:pathLst>
          </a:custGeom>
          <a:solidFill>
            <a:srgbClr val="D15A3D"/>
          </a:solidFill>
        </p:spPr>
        <p:txBody>
          <a:bodyPr wrap="square" lIns="0" tIns="0" rIns="0" bIns="0" rtlCol="0"/>
          <a:lstStyle/>
          <a:p>
            <a:endParaRPr/>
          </a:p>
        </p:txBody>
      </p:sp>
      <p:sp>
        <p:nvSpPr>
          <p:cNvPr id="93" name="object 93"/>
          <p:cNvSpPr txBox="1"/>
          <p:nvPr/>
        </p:nvSpPr>
        <p:spPr>
          <a:xfrm>
            <a:off x="304800" y="4066733"/>
            <a:ext cx="2730500" cy="505267"/>
          </a:xfrm>
          <a:prstGeom prst="rect">
            <a:avLst/>
          </a:prstGeom>
        </p:spPr>
        <p:txBody>
          <a:bodyPr vert="horz" wrap="square" lIns="0" tIns="12700" rIns="0" bIns="0" rtlCol="0">
            <a:spAutoFit/>
          </a:bodyPr>
          <a:lstStyle/>
          <a:p>
            <a:pPr marL="12700" algn="ctr">
              <a:lnSpc>
                <a:spcPct val="100000"/>
              </a:lnSpc>
              <a:spcBef>
                <a:spcPts val="100"/>
              </a:spcBef>
            </a:pPr>
            <a:r>
              <a:rPr sz="1600" b="1" spc="-5" dirty="0">
                <a:solidFill>
                  <a:srgbClr val="FFFFFF"/>
                </a:solidFill>
                <a:latin typeface="Verdana" pitchFamily="34" charset="0"/>
                <a:ea typeface="Verdana" pitchFamily="34" charset="0"/>
                <a:cs typeface="Verdana" pitchFamily="34" charset="0"/>
              </a:rPr>
              <a:t>Ordem de </a:t>
            </a:r>
            <a:r>
              <a:rPr sz="1600" b="1" spc="-5" dirty="0" err="1">
                <a:solidFill>
                  <a:srgbClr val="FFFFFF"/>
                </a:solidFill>
                <a:latin typeface="Verdana" pitchFamily="34" charset="0"/>
                <a:ea typeface="Verdana" pitchFamily="34" charset="0"/>
                <a:cs typeface="Verdana" pitchFamily="34" charset="0"/>
              </a:rPr>
              <a:t>preferência</a:t>
            </a:r>
            <a:r>
              <a:rPr sz="1600" b="1" spc="-25" dirty="0">
                <a:solidFill>
                  <a:srgbClr val="FFFFFF"/>
                </a:solidFill>
                <a:latin typeface="Verdana" pitchFamily="34" charset="0"/>
                <a:ea typeface="Verdana" pitchFamily="34" charset="0"/>
                <a:cs typeface="Verdana" pitchFamily="34" charset="0"/>
              </a:rPr>
              <a:t> </a:t>
            </a:r>
            <a:r>
              <a:rPr sz="1600" b="1" dirty="0" smtClean="0">
                <a:solidFill>
                  <a:srgbClr val="FFFFFF"/>
                </a:solidFill>
                <a:latin typeface="Verdana" pitchFamily="34" charset="0"/>
                <a:ea typeface="Verdana" pitchFamily="34" charset="0"/>
                <a:cs typeface="Verdana" pitchFamily="34" charset="0"/>
              </a:rPr>
              <a:t>no</a:t>
            </a:r>
            <a:r>
              <a:rPr lang="pt-BR" sz="1600" b="1" dirty="0" smtClean="0">
                <a:solidFill>
                  <a:srgbClr val="FFFFFF"/>
                </a:solidFill>
                <a:latin typeface="Verdana" pitchFamily="34" charset="0"/>
                <a:ea typeface="Verdana" pitchFamily="34" charset="0"/>
                <a:cs typeface="Verdana" pitchFamily="34" charset="0"/>
              </a:rPr>
              <a:t> pagamento</a:t>
            </a:r>
            <a:endParaRPr sz="1600" dirty="0">
              <a:latin typeface="Verdana" pitchFamily="34" charset="0"/>
              <a:ea typeface="Verdana" pitchFamily="34" charset="0"/>
              <a:cs typeface="Verdana" pitchFamily="34" charset="0"/>
            </a:endParaRPr>
          </a:p>
        </p:txBody>
      </p:sp>
      <p:sp>
        <p:nvSpPr>
          <p:cNvPr id="97" name="object 97"/>
          <p:cNvSpPr/>
          <p:nvPr/>
        </p:nvSpPr>
        <p:spPr>
          <a:xfrm>
            <a:off x="3733800" y="3870325"/>
            <a:ext cx="8314055" cy="930275"/>
          </a:xfrm>
          <a:custGeom>
            <a:avLst/>
            <a:gdLst/>
            <a:ahLst/>
            <a:cxnLst/>
            <a:rect l="l" t="t" r="r" b="b"/>
            <a:pathLst>
              <a:path w="8314055" h="930275">
                <a:moveTo>
                  <a:pt x="0" y="930275"/>
                </a:moveTo>
                <a:lnTo>
                  <a:pt x="8313674" y="930275"/>
                </a:lnTo>
                <a:lnTo>
                  <a:pt x="8313674" y="0"/>
                </a:lnTo>
                <a:lnTo>
                  <a:pt x="0" y="0"/>
                </a:lnTo>
                <a:lnTo>
                  <a:pt x="0" y="930275"/>
                </a:lnTo>
                <a:close/>
              </a:path>
            </a:pathLst>
          </a:custGeom>
          <a:solidFill>
            <a:srgbClr val="D15A3D"/>
          </a:solidFill>
        </p:spPr>
        <p:txBody>
          <a:bodyPr wrap="square" lIns="0" tIns="0" rIns="0" bIns="0" rtlCol="0"/>
          <a:lstStyle/>
          <a:p>
            <a:endParaRPr/>
          </a:p>
        </p:txBody>
      </p:sp>
      <p:sp>
        <p:nvSpPr>
          <p:cNvPr id="99" name="object 99"/>
          <p:cNvSpPr txBox="1"/>
          <p:nvPr/>
        </p:nvSpPr>
        <p:spPr>
          <a:xfrm>
            <a:off x="3810000" y="3896712"/>
            <a:ext cx="8077200" cy="751488"/>
          </a:xfrm>
          <a:prstGeom prst="rect">
            <a:avLst/>
          </a:prstGeom>
        </p:spPr>
        <p:txBody>
          <a:bodyPr vert="horz" wrap="square" lIns="0" tIns="12700" rIns="0" bIns="0" rtlCol="0">
            <a:spAutoFit/>
          </a:bodyPr>
          <a:lstStyle/>
          <a:p>
            <a:pPr marL="12700" marR="5080" algn="just">
              <a:lnSpc>
                <a:spcPct val="100000"/>
              </a:lnSpc>
              <a:spcBef>
                <a:spcPts val="100"/>
              </a:spcBef>
            </a:pPr>
            <a:r>
              <a:rPr sz="1600" spc="-5" dirty="0">
                <a:solidFill>
                  <a:srgbClr val="FFFFFF"/>
                </a:solidFill>
                <a:latin typeface="Verdana" pitchFamily="34" charset="0"/>
                <a:ea typeface="Verdana" pitchFamily="34" charset="0"/>
                <a:cs typeface="Verdana" pitchFamily="34" charset="0"/>
              </a:rPr>
              <a:t>Precatórios de natureza alimentar </a:t>
            </a:r>
            <a:r>
              <a:rPr sz="1600" dirty="0">
                <a:solidFill>
                  <a:srgbClr val="FFFFFF"/>
                </a:solidFill>
                <a:latin typeface="Verdana" pitchFamily="34" charset="0"/>
                <a:ea typeface="Verdana" pitchFamily="34" charset="0"/>
                <a:cs typeface="Verdana" pitchFamily="34" charset="0"/>
              </a:rPr>
              <a:t>tem </a:t>
            </a:r>
            <a:r>
              <a:rPr sz="1600" spc="-5" dirty="0">
                <a:solidFill>
                  <a:srgbClr val="FFFFFF"/>
                </a:solidFill>
                <a:latin typeface="Verdana" pitchFamily="34" charset="0"/>
                <a:ea typeface="Verdana" pitchFamily="34" charset="0"/>
                <a:cs typeface="Verdana" pitchFamily="34" charset="0"/>
              </a:rPr>
              <a:t>preferência em relação aos precatórios  gerais. </a:t>
            </a:r>
            <a:r>
              <a:rPr sz="1600" dirty="0">
                <a:solidFill>
                  <a:srgbClr val="FFFFFF"/>
                </a:solidFill>
                <a:latin typeface="Verdana" pitchFamily="34" charset="0"/>
                <a:ea typeface="Verdana" pitchFamily="34" charset="0"/>
                <a:cs typeface="Verdana" pitchFamily="34" charset="0"/>
              </a:rPr>
              <a:t>As RPVS </a:t>
            </a:r>
            <a:r>
              <a:rPr sz="1600" spc="-5" dirty="0">
                <a:solidFill>
                  <a:srgbClr val="FFFFFF"/>
                </a:solidFill>
                <a:latin typeface="Verdana" pitchFamily="34" charset="0"/>
                <a:ea typeface="Verdana" pitchFamily="34" charset="0"/>
                <a:cs typeface="Verdana" pitchFamily="34" charset="0"/>
              </a:rPr>
              <a:t>(requisição de pequeno valor) </a:t>
            </a:r>
            <a:r>
              <a:rPr sz="1600" dirty="0">
                <a:solidFill>
                  <a:srgbClr val="FFFFFF"/>
                </a:solidFill>
                <a:latin typeface="Verdana" pitchFamily="34" charset="0"/>
                <a:ea typeface="Verdana" pitchFamily="34" charset="0"/>
                <a:cs typeface="Verdana" pitchFamily="34" charset="0"/>
              </a:rPr>
              <a:t>tem </a:t>
            </a:r>
            <a:r>
              <a:rPr sz="1600" spc="-5" dirty="0">
                <a:solidFill>
                  <a:srgbClr val="FFFFFF"/>
                </a:solidFill>
                <a:latin typeface="Verdana" pitchFamily="34" charset="0"/>
                <a:ea typeface="Verdana" pitchFamily="34" charset="0"/>
                <a:cs typeface="Verdana" pitchFamily="34" charset="0"/>
              </a:rPr>
              <a:t>preferência a todos os  precatórios e </a:t>
            </a:r>
            <a:r>
              <a:rPr sz="1600" spc="-10" dirty="0">
                <a:solidFill>
                  <a:srgbClr val="FFFFFF"/>
                </a:solidFill>
                <a:latin typeface="Verdana" pitchFamily="34" charset="0"/>
                <a:ea typeface="Verdana" pitchFamily="34" charset="0"/>
                <a:cs typeface="Verdana" pitchFamily="34" charset="0"/>
              </a:rPr>
              <a:t>as </a:t>
            </a:r>
            <a:r>
              <a:rPr sz="1600" dirty="0">
                <a:solidFill>
                  <a:srgbClr val="FFFFFF"/>
                </a:solidFill>
                <a:latin typeface="Verdana" pitchFamily="34" charset="0"/>
                <a:ea typeface="Verdana" pitchFamily="34" charset="0"/>
                <a:cs typeface="Verdana" pitchFamily="34" charset="0"/>
              </a:rPr>
              <a:t>RPVS </a:t>
            </a:r>
            <a:r>
              <a:rPr sz="1600" spc="-5" dirty="0">
                <a:solidFill>
                  <a:srgbClr val="FFFFFF"/>
                </a:solidFill>
                <a:latin typeface="Verdana" pitchFamily="34" charset="0"/>
                <a:ea typeface="Verdana" pitchFamily="34" charset="0"/>
                <a:cs typeface="Verdana" pitchFamily="34" charset="0"/>
              </a:rPr>
              <a:t>alimentares </a:t>
            </a:r>
            <a:r>
              <a:rPr sz="1600" dirty="0">
                <a:solidFill>
                  <a:srgbClr val="FFFFFF"/>
                </a:solidFill>
                <a:latin typeface="Verdana" pitchFamily="34" charset="0"/>
                <a:ea typeface="Verdana" pitchFamily="34" charset="0"/>
                <a:cs typeface="Verdana" pitchFamily="34" charset="0"/>
              </a:rPr>
              <a:t>tem </a:t>
            </a:r>
            <a:r>
              <a:rPr sz="1600" spc="-5" dirty="0">
                <a:solidFill>
                  <a:srgbClr val="FFFFFF"/>
                </a:solidFill>
                <a:latin typeface="Verdana" pitchFamily="34" charset="0"/>
                <a:ea typeface="Verdana" pitchFamily="34" charset="0"/>
                <a:cs typeface="Verdana" pitchFamily="34" charset="0"/>
              </a:rPr>
              <a:t>preferência sobre as RPV`S</a:t>
            </a:r>
            <a:r>
              <a:rPr sz="1600" spc="100" dirty="0">
                <a:solidFill>
                  <a:srgbClr val="FFFFFF"/>
                </a:solidFill>
                <a:latin typeface="Verdana" pitchFamily="34" charset="0"/>
                <a:ea typeface="Verdana" pitchFamily="34" charset="0"/>
                <a:cs typeface="Verdana" pitchFamily="34" charset="0"/>
              </a:rPr>
              <a:t> </a:t>
            </a:r>
            <a:r>
              <a:rPr sz="1600" spc="-5" dirty="0">
                <a:solidFill>
                  <a:srgbClr val="FFFFFF"/>
                </a:solidFill>
                <a:latin typeface="Verdana" pitchFamily="34" charset="0"/>
                <a:ea typeface="Verdana" pitchFamily="34" charset="0"/>
                <a:cs typeface="Verdana" pitchFamily="34" charset="0"/>
              </a:rPr>
              <a:t>gerais.</a:t>
            </a:r>
            <a:endParaRPr sz="1600" dirty="0">
              <a:latin typeface="Verdana" pitchFamily="34" charset="0"/>
              <a:ea typeface="Verdana" pitchFamily="34" charset="0"/>
              <a:cs typeface="Verdana" pitchFamily="34" charset="0"/>
            </a:endParaRPr>
          </a:p>
        </p:txBody>
      </p:sp>
      <p:sp>
        <p:nvSpPr>
          <p:cNvPr id="104" name="object 99"/>
          <p:cNvSpPr txBox="1"/>
          <p:nvPr/>
        </p:nvSpPr>
        <p:spPr>
          <a:xfrm>
            <a:off x="4648200" y="838201"/>
            <a:ext cx="7160259" cy="3336811"/>
          </a:xfrm>
          <a:prstGeom prst="rect">
            <a:avLst/>
          </a:prstGeom>
        </p:spPr>
        <p:txBody>
          <a:bodyPr vert="horz" wrap="square" lIns="0" tIns="12700" rIns="0" bIns="0" rtlCol="0">
            <a:spAutoFit/>
          </a:bodyPr>
          <a:lstStyle/>
          <a:p>
            <a:pPr algn="just"/>
            <a:r>
              <a:rPr lang="pt-BR" b="1" u="heavy" dirty="0" smtClean="0">
                <a:solidFill>
                  <a:schemeClr val="bg1"/>
                </a:solidFill>
                <a:latin typeface="Verdana" pitchFamily="34" charset="0"/>
                <a:ea typeface="Verdana" pitchFamily="34" charset="0"/>
                <a:cs typeface="Verdana" pitchFamily="34" charset="0"/>
              </a:rPr>
              <a:t>Precatório ou RPV</a:t>
            </a:r>
            <a:r>
              <a:rPr lang="pt-BR" dirty="0" smtClean="0">
                <a:solidFill>
                  <a:schemeClr val="bg1"/>
                </a:solidFill>
                <a:latin typeface="Verdana" pitchFamily="34" charset="0"/>
                <a:ea typeface="Verdana" pitchFamily="34" charset="0"/>
                <a:cs typeface="Verdana" pitchFamily="34" charset="0"/>
              </a:rPr>
              <a:t>, de </a:t>
            </a:r>
            <a:r>
              <a:rPr lang="pt-BR" b="1" i="1" dirty="0" smtClean="0">
                <a:solidFill>
                  <a:schemeClr val="bg1"/>
                </a:solidFill>
                <a:latin typeface="Verdana" pitchFamily="34" charset="0"/>
                <a:ea typeface="Verdana" pitchFamily="34" charset="0"/>
                <a:cs typeface="Verdana" pitchFamily="34" charset="0"/>
              </a:rPr>
              <a:t>natureza alimentar</a:t>
            </a:r>
            <a:r>
              <a:rPr lang="pt-BR" dirty="0" smtClean="0">
                <a:solidFill>
                  <a:schemeClr val="bg1"/>
                </a:solidFill>
                <a:latin typeface="Verdana" pitchFamily="34" charset="0"/>
                <a:ea typeface="Verdana" pitchFamily="34" charset="0"/>
                <a:cs typeface="Verdana" pitchFamily="34" charset="0"/>
              </a:rPr>
              <a:t>, como  preceitua o § 1º do art. 100: </a:t>
            </a:r>
          </a:p>
          <a:p>
            <a:pPr algn="just"/>
            <a:r>
              <a:rPr lang="pt-BR" dirty="0" smtClean="0">
                <a:solidFill>
                  <a:schemeClr val="bg1"/>
                </a:solidFill>
                <a:latin typeface="Verdana" pitchFamily="34" charset="0"/>
                <a:ea typeface="Verdana" pitchFamily="34" charset="0"/>
                <a:cs typeface="Verdana" pitchFamily="34" charset="0"/>
              </a:rPr>
              <a:t>Os débitos de natureza alimentícia compreendem aqueles decorrentes de salários, vencimentos,	proventos, pensões e suas complementações, benefícios previdenciários e indenizações	por morte ou por invalidez, </a:t>
            </a:r>
            <a:r>
              <a:rPr lang="pt-BR" b="1" u="heavy" dirty="0" smtClean="0">
                <a:solidFill>
                  <a:schemeClr val="bg1"/>
                </a:solidFill>
                <a:latin typeface="Verdana" pitchFamily="34" charset="0"/>
                <a:ea typeface="Verdana" pitchFamily="34" charset="0"/>
                <a:cs typeface="Verdana" pitchFamily="34" charset="0"/>
              </a:rPr>
              <a:t>fundadas em responsabilidade civil</a:t>
            </a:r>
            <a:r>
              <a:rPr lang="pt-BR" dirty="0" smtClean="0">
                <a:solidFill>
                  <a:schemeClr val="bg1"/>
                </a:solidFill>
                <a:latin typeface="Verdana" pitchFamily="34" charset="0"/>
                <a:ea typeface="Verdana" pitchFamily="34" charset="0"/>
                <a:cs typeface="Verdana" pitchFamily="34" charset="0"/>
              </a:rPr>
              <a:t>, em  virtude de sentença judicial transitada em julgado, e serão pagos com  preferência sobre todos os demais débitos, exceto sobre aqueles  referidos no § 2º deste artigo. </a:t>
            </a:r>
          </a:p>
          <a:p>
            <a:r>
              <a:rPr lang="pt-BR" dirty="0" smtClean="0"/>
              <a:t> </a:t>
            </a:r>
          </a:p>
          <a:p>
            <a:r>
              <a:rPr lang="pt-BR" dirty="0" smtClean="0"/>
              <a:t> </a:t>
            </a:r>
            <a:endParaRPr lang="pt-BR" dirty="0"/>
          </a:p>
        </p:txBody>
      </p:sp>
      <p:sp>
        <p:nvSpPr>
          <p:cNvPr id="106" name="object 74"/>
          <p:cNvSpPr/>
          <p:nvPr/>
        </p:nvSpPr>
        <p:spPr>
          <a:xfrm>
            <a:off x="84364" y="6096000"/>
            <a:ext cx="11879036" cy="533400"/>
          </a:xfrm>
          <a:custGeom>
            <a:avLst/>
            <a:gdLst/>
            <a:ahLst/>
            <a:cxnLst/>
            <a:rect l="l" t="t" r="r" b="b"/>
            <a:pathLst>
              <a:path w="11982450" h="1301750">
                <a:moveTo>
                  <a:pt x="0" y="1301750"/>
                </a:moveTo>
                <a:lnTo>
                  <a:pt x="11982450" y="1301750"/>
                </a:lnTo>
                <a:lnTo>
                  <a:pt x="11982450" y="0"/>
                </a:lnTo>
                <a:lnTo>
                  <a:pt x="0" y="0"/>
                </a:lnTo>
                <a:lnTo>
                  <a:pt x="0" y="1301750"/>
                </a:lnTo>
                <a:close/>
              </a:path>
            </a:pathLst>
          </a:custGeom>
          <a:solidFill>
            <a:srgbClr val="D15A3D"/>
          </a:solidFill>
        </p:spPr>
        <p:txBody>
          <a:bodyPr wrap="square" lIns="0" tIns="0" rIns="0" bIns="0" rtlCol="0"/>
          <a:lstStyle/>
          <a:p>
            <a:endParaRPr dirty="0"/>
          </a:p>
        </p:txBody>
      </p:sp>
      <p:sp>
        <p:nvSpPr>
          <p:cNvPr id="107" name="object 93"/>
          <p:cNvSpPr txBox="1"/>
          <p:nvPr/>
        </p:nvSpPr>
        <p:spPr>
          <a:xfrm>
            <a:off x="304800" y="6096000"/>
            <a:ext cx="11353800" cy="505267"/>
          </a:xfrm>
          <a:prstGeom prst="rect">
            <a:avLst/>
          </a:prstGeom>
        </p:spPr>
        <p:txBody>
          <a:bodyPr vert="horz" wrap="square" lIns="0" tIns="12700" rIns="0" bIns="0" rtlCol="0">
            <a:spAutoFit/>
          </a:bodyPr>
          <a:lstStyle/>
          <a:p>
            <a:pPr marL="12700" algn="just">
              <a:lnSpc>
                <a:spcPct val="100000"/>
              </a:lnSpc>
              <a:spcBef>
                <a:spcPts val="100"/>
              </a:spcBef>
            </a:pPr>
            <a:r>
              <a:rPr lang="pt-BR" sz="1600" b="1" spc="-5" dirty="0" smtClean="0">
                <a:solidFill>
                  <a:srgbClr val="FFFFFF"/>
                </a:solidFill>
                <a:latin typeface="Verdana" pitchFamily="34" charset="0"/>
                <a:ea typeface="Verdana" pitchFamily="34" charset="0"/>
                <a:cs typeface="Verdana" pitchFamily="34" charset="0"/>
              </a:rPr>
              <a:t>Preferência por Vulnerabilidade – Doença Grave, Senilidade e Deficiência (EC 94/16). Preferência sobre todos os demais débitos, até o triplo fixado para o RPV. </a:t>
            </a:r>
            <a:endParaRPr sz="16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3" name="object 3"/>
          <p:cNvSpPr/>
          <p:nvPr/>
        </p:nvSpPr>
        <p:spPr>
          <a:xfrm>
            <a:off x="1828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4" name="object 4"/>
          <p:cNvSpPr/>
          <p:nvPr/>
        </p:nvSpPr>
        <p:spPr>
          <a:xfrm>
            <a:off x="3048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5" name="object 5"/>
          <p:cNvSpPr/>
          <p:nvPr/>
        </p:nvSpPr>
        <p:spPr>
          <a:xfrm>
            <a:off x="4267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6" name="object 6"/>
          <p:cNvSpPr/>
          <p:nvPr/>
        </p:nvSpPr>
        <p:spPr>
          <a:xfrm>
            <a:off x="5486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7" name="object 7"/>
          <p:cNvSpPr/>
          <p:nvPr/>
        </p:nvSpPr>
        <p:spPr>
          <a:xfrm>
            <a:off x="6705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8" name="object 8"/>
          <p:cNvSpPr/>
          <p:nvPr/>
        </p:nvSpPr>
        <p:spPr>
          <a:xfrm>
            <a:off x="7924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9" name="object 9"/>
          <p:cNvSpPr/>
          <p:nvPr/>
        </p:nvSpPr>
        <p:spPr>
          <a:xfrm>
            <a:off x="9144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0" name="object 10"/>
          <p:cNvSpPr/>
          <p:nvPr/>
        </p:nvSpPr>
        <p:spPr>
          <a:xfrm>
            <a:off x="10363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1" name="object 11"/>
          <p:cNvSpPr/>
          <p:nvPr/>
        </p:nvSpPr>
        <p:spPr>
          <a:xfrm>
            <a:off x="11582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2" name="object 12"/>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3" name="object 13"/>
          <p:cNvSpPr/>
          <p:nvPr/>
        </p:nvSpPr>
        <p:spPr>
          <a:xfrm>
            <a:off x="3175" y="16113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4" name="object 14"/>
          <p:cNvSpPr/>
          <p:nvPr/>
        </p:nvSpPr>
        <p:spPr>
          <a:xfrm>
            <a:off x="3175" y="28352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5" name="object 15"/>
          <p:cNvSpPr/>
          <p:nvPr/>
        </p:nvSpPr>
        <p:spPr>
          <a:xfrm>
            <a:off x="3175" y="4060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6" name="object 16"/>
          <p:cNvSpPr/>
          <p:nvPr/>
        </p:nvSpPr>
        <p:spPr>
          <a:xfrm>
            <a:off x="3175" y="5284851"/>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7" name="object 17"/>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8" name="object 18"/>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19" name="object 19"/>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0" name="object 20"/>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1" name="object 21"/>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2" name="object 22"/>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3" name="object 23"/>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24" name="object 24"/>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25" name="object 25"/>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26" name="object 26"/>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27" name="object 27"/>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28" name="object 28"/>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29" name="object 29"/>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30" name="object 30"/>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31" name="object 31"/>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32" name="object 32"/>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33" name="object 33"/>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4" name="object 34"/>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35" name="object 35"/>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6" name="object 36"/>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37" name="object 37"/>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38" name="object 38"/>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39" name="object 39"/>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40" name="object 40"/>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41" name="object 41"/>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42" name="object 42"/>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43" name="object 43"/>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44" name="object 44"/>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45" name="object 45"/>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46" name="object 46"/>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47" name="object 47"/>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48" name="object 48"/>
          <p:cNvSpPr/>
          <p:nvPr/>
        </p:nvSpPr>
        <p:spPr>
          <a:xfrm>
            <a:off x="0" y="130175"/>
            <a:ext cx="12192000" cy="403225"/>
          </a:xfrm>
          <a:prstGeom prst="rect">
            <a:avLst/>
          </a:prstGeom>
          <a:blipFill>
            <a:blip r:embed="rId2" cstate="print"/>
            <a:stretch>
              <a:fillRect/>
            </a:stretch>
          </a:blipFill>
        </p:spPr>
        <p:txBody>
          <a:bodyPr wrap="square" lIns="0" tIns="0" rIns="0" bIns="0" rtlCol="0"/>
          <a:lstStyle/>
          <a:p>
            <a:endParaRPr/>
          </a:p>
        </p:txBody>
      </p:sp>
      <p:sp>
        <p:nvSpPr>
          <p:cNvPr id="49" name="object 49"/>
          <p:cNvSpPr/>
          <p:nvPr/>
        </p:nvSpPr>
        <p:spPr>
          <a:xfrm>
            <a:off x="0" y="369950"/>
            <a:ext cx="12192000" cy="403225"/>
          </a:xfrm>
          <a:custGeom>
            <a:avLst/>
            <a:gdLst/>
            <a:ahLst/>
            <a:cxnLst/>
            <a:rect l="l" t="t" r="r" b="b"/>
            <a:pathLst>
              <a:path w="12192000" h="403225">
                <a:moveTo>
                  <a:pt x="0" y="403225"/>
                </a:moveTo>
                <a:lnTo>
                  <a:pt x="12192000" y="403225"/>
                </a:lnTo>
                <a:lnTo>
                  <a:pt x="12192000" y="0"/>
                </a:lnTo>
                <a:lnTo>
                  <a:pt x="0" y="0"/>
                </a:lnTo>
                <a:lnTo>
                  <a:pt x="0" y="403225"/>
                </a:lnTo>
                <a:close/>
              </a:path>
            </a:pathLst>
          </a:custGeom>
          <a:ln w="6350">
            <a:solidFill>
              <a:srgbClr val="D15A3D"/>
            </a:solidFill>
          </a:ln>
        </p:spPr>
        <p:txBody>
          <a:bodyPr wrap="square" lIns="0" tIns="0" rIns="0" bIns="0" rtlCol="0"/>
          <a:lstStyle/>
          <a:p>
            <a:endParaRPr/>
          </a:p>
        </p:txBody>
      </p:sp>
      <p:sp>
        <p:nvSpPr>
          <p:cNvPr id="50" name="object 50"/>
          <p:cNvSpPr txBox="1">
            <a:spLocks noGrp="1"/>
          </p:cNvSpPr>
          <p:nvPr>
            <p:ph type="title"/>
          </p:nvPr>
        </p:nvSpPr>
        <p:spPr>
          <a:xfrm>
            <a:off x="78739" y="152400"/>
            <a:ext cx="3737610" cy="330835"/>
          </a:xfrm>
          <a:prstGeom prst="rect">
            <a:avLst/>
          </a:prstGeom>
        </p:spPr>
        <p:txBody>
          <a:bodyPr vert="horz" wrap="square" lIns="0" tIns="13335" rIns="0" bIns="0" rtlCol="0">
            <a:spAutoFit/>
          </a:bodyPr>
          <a:lstStyle/>
          <a:p>
            <a:pPr marL="12700">
              <a:lnSpc>
                <a:spcPct val="100000"/>
              </a:lnSpc>
              <a:spcBef>
                <a:spcPts val="105"/>
              </a:spcBef>
            </a:pPr>
            <a:r>
              <a:rPr sz="2000" b="1" spc="-5" dirty="0">
                <a:latin typeface="Verdana"/>
                <a:cs typeface="Verdana"/>
              </a:rPr>
              <a:t>Referências</a:t>
            </a:r>
            <a:r>
              <a:rPr sz="2000" b="1" spc="-55" dirty="0">
                <a:latin typeface="Verdana"/>
                <a:cs typeface="Verdana"/>
              </a:rPr>
              <a:t> </a:t>
            </a:r>
            <a:r>
              <a:rPr sz="2000" b="1" dirty="0">
                <a:latin typeface="Verdana"/>
                <a:cs typeface="Verdana"/>
              </a:rPr>
              <a:t>Bibliográficas</a:t>
            </a:r>
            <a:endParaRPr sz="2000" dirty="0">
              <a:latin typeface="Verdana"/>
              <a:cs typeface="Verdana"/>
            </a:endParaRPr>
          </a:p>
        </p:txBody>
      </p:sp>
      <p:sp>
        <p:nvSpPr>
          <p:cNvPr id="52" name="object 52"/>
          <p:cNvSpPr/>
          <p:nvPr/>
        </p:nvSpPr>
        <p:spPr>
          <a:xfrm>
            <a:off x="1308480" y="2262123"/>
            <a:ext cx="5351145" cy="0"/>
          </a:xfrm>
          <a:custGeom>
            <a:avLst/>
            <a:gdLst/>
            <a:ahLst/>
            <a:cxnLst/>
            <a:rect l="l" t="t" r="r" b="b"/>
            <a:pathLst>
              <a:path w="5351145">
                <a:moveTo>
                  <a:pt x="0" y="0"/>
                </a:moveTo>
                <a:lnTo>
                  <a:pt x="5350764" y="0"/>
                </a:lnTo>
              </a:path>
            </a:pathLst>
          </a:custGeom>
          <a:ln w="7620">
            <a:solidFill>
              <a:srgbClr val="4F91A0"/>
            </a:solidFill>
          </a:ln>
        </p:spPr>
        <p:txBody>
          <a:bodyPr wrap="square" lIns="0" tIns="0" rIns="0" bIns="0" rtlCol="0"/>
          <a:lstStyle/>
          <a:p>
            <a:endParaRPr/>
          </a:p>
        </p:txBody>
      </p:sp>
      <p:sp>
        <p:nvSpPr>
          <p:cNvPr id="53" name="object 53"/>
          <p:cNvSpPr/>
          <p:nvPr/>
        </p:nvSpPr>
        <p:spPr>
          <a:xfrm>
            <a:off x="8817229" y="2413000"/>
            <a:ext cx="1153795" cy="0"/>
          </a:xfrm>
          <a:custGeom>
            <a:avLst/>
            <a:gdLst/>
            <a:ahLst/>
            <a:cxnLst/>
            <a:rect l="l" t="t" r="r" b="b"/>
            <a:pathLst>
              <a:path w="1153795">
                <a:moveTo>
                  <a:pt x="0" y="0"/>
                </a:moveTo>
                <a:lnTo>
                  <a:pt x="1153668" y="0"/>
                </a:lnTo>
              </a:path>
            </a:pathLst>
          </a:custGeom>
          <a:ln w="7619">
            <a:solidFill>
              <a:srgbClr val="4F91A0"/>
            </a:solidFill>
          </a:ln>
        </p:spPr>
        <p:txBody>
          <a:bodyPr wrap="square" lIns="0" tIns="0" rIns="0" bIns="0" rtlCol="0"/>
          <a:lstStyle/>
          <a:p>
            <a:endParaRPr/>
          </a:p>
        </p:txBody>
      </p:sp>
      <p:sp>
        <p:nvSpPr>
          <p:cNvPr id="54" name="object 54"/>
          <p:cNvSpPr/>
          <p:nvPr/>
        </p:nvSpPr>
        <p:spPr>
          <a:xfrm>
            <a:off x="264477" y="2563876"/>
            <a:ext cx="4199255" cy="0"/>
          </a:xfrm>
          <a:custGeom>
            <a:avLst/>
            <a:gdLst/>
            <a:ahLst/>
            <a:cxnLst/>
            <a:rect l="l" t="t" r="r" b="b"/>
            <a:pathLst>
              <a:path w="4199255">
                <a:moveTo>
                  <a:pt x="0" y="0"/>
                </a:moveTo>
                <a:lnTo>
                  <a:pt x="4198683" y="0"/>
                </a:lnTo>
              </a:path>
            </a:pathLst>
          </a:custGeom>
          <a:ln w="7620">
            <a:solidFill>
              <a:srgbClr val="4F91A0"/>
            </a:solidFill>
          </a:ln>
        </p:spPr>
        <p:txBody>
          <a:bodyPr wrap="square" lIns="0" tIns="0" rIns="0" bIns="0" rtlCol="0"/>
          <a:lstStyle/>
          <a:p>
            <a:endParaRPr/>
          </a:p>
        </p:txBody>
      </p:sp>
      <p:sp>
        <p:nvSpPr>
          <p:cNvPr id="55" name="object 55"/>
          <p:cNvSpPr txBox="1"/>
          <p:nvPr/>
        </p:nvSpPr>
        <p:spPr>
          <a:xfrm>
            <a:off x="251866" y="716284"/>
            <a:ext cx="11527155" cy="2560316"/>
          </a:xfrm>
          <a:prstGeom prst="rect">
            <a:avLst/>
          </a:prstGeom>
          <a:solidFill>
            <a:schemeClr val="bg1"/>
          </a:solidFill>
        </p:spPr>
        <p:txBody>
          <a:bodyPr vert="horz" wrap="square" lIns="0" tIns="71755" rIns="0" bIns="0" rtlCol="0">
            <a:spAutoFit/>
          </a:bodyPr>
          <a:lstStyle/>
          <a:p>
            <a:pPr marL="12700">
              <a:lnSpc>
                <a:spcPct val="100000"/>
              </a:lnSpc>
              <a:spcBef>
                <a:spcPts val="565"/>
              </a:spcBef>
              <a:buClr>
                <a:srgbClr val="D15A3D"/>
              </a:buClr>
              <a:buSzPct val="90909"/>
              <a:buChar char="▪"/>
              <a:tabLst>
                <a:tab pos="63500" algn="l"/>
              </a:tabLst>
            </a:pPr>
            <a:r>
              <a:rPr sz="1100" spc="-5" dirty="0">
                <a:solidFill>
                  <a:srgbClr val="2C2D2C"/>
                </a:solidFill>
                <a:latin typeface="Arial"/>
                <a:cs typeface="Arial"/>
              </a:rPr>
              <a:t>BANDEIRA DE MELLO, Celso Antônio. </a:t>
            </a:r>
            <a:r>
              <a:rPr sz="1100" b="1" dirty="0">
                <a:solidFill>
                  <a:srgbClr val="2C2D2C"/>
                </a:solidFill>
                <a:latin typeface="Arial"/>
                <a:cs typeface="Arial"/>
              </a:rPr>
              <a:t>Curso </a:t>
            </a:r>
            <a:r>
              <a:rPr sz="1100" b="1" spc="-5" dirty="0">
                <a:solidFill>
                  <a:srgbClr val="2C2D2C"/>
                </a:solidFill>
                <a:latin typeface="Arial"/>
                <a:cs typeface="Arial"/>
              </a:rPr>
              <a:t>de </a:t>
            </a:r>
            <a:r>
              <a:rPr sz="1100" b="1" dirty="0">
                <a:solidFill>
                  <a:srgbClr val="2C2D2C"/>
                </a:solidFill>
                <a:latin typeface="Arial"/>
                <a:cs typeface="Arial"/>
              </a:rPr>
              <a:t>direito </a:t>
            </a:r>
            <a:r>
              <a:rPr sz="1100" b="1" spc="-5" dirty="0">
                <a:solidFill>
                  <a:srgbClr val="2C2D2C"/>
                </a:solidFill>
                <a:latin typeface="Arial"/>
                <a:cs typeface="Arial"/>
              </a:rPr>
              <a:t>Administrativo</a:t>
            </a:r>
            <a:r>
              <a:rPr sz="1100" spc="-5" dirty="0">
                <a:solidFill>
                  <a:srgbClr val="2C2D2C"/>
                </a:solidFill>
                <a:latin typeface="Arial"/>
                <a:cs typeface="Arial"/>
              </a:rPr>
              <a:t>. 29. ed. rev. </a:t>
            </a:r>
            <a:r>
              <a:rPr sz="1100" dirty="0">
                <a:solidFill>
                  <a:srgbClr val="2C2D2C"/>
                </a:solidFill>
                <a:latin typeface="Arial"/>
                <a:cs typeface="Arial"/>
              </a:rPr>
              <a:t>e </a:t>
            </a:r>
            <a:r>
              <a:rPr sz="1100" spc="-5" dirty="0">
                <a:solidFill>
                  <a:srgbClr val="2C2D2C"/>
                </a:solidFill>
                <a:latin typeface="Arial"/>
                <a:cs typeface="Arial"/>
              </a:rPr>
              <a:t>atual. </a:t>
            </a:r>
            <a:r>
              <a:rPr sz="1100" dirty="0">
                <a:solidFill>
                  <a:srgbClr val="2C2D2C"/>
                </a:solidFill>
                <a:latin typeface="Arial"/>
                <a:cs typeface="Arial"/>
              </a:rPr>
              <a:t>São </a:t>
            </a:r>
            <a:r>
              <a:rPr sz="1100" spc="-5" dirty="0">
                <a:solidFill>
                  <a:srgbClr val="2C2D2C"/>
                </a:solidFill>
                <a:latin typeface="Arial"/>
                <a:cs typeface="Arial"/>
              </a:rPr>
              <a:t>Paulo: Malheiros,</a:t>
            </a:r>
            <a:r>
              <a:rPr sz="1100" spc="-40" dirty="0">
                <a:solidFill>
                  <a:srgbClr val="2C2D2C"/>
                </a:solidFill>
                <a:latin typeface="Arial"/>
                <a:cs typeface="Arial"/>
              </a:rPr>
              <a:t> </a:t>
            </a:r>
            <a:r>
              <a:rPr sz="1100" spc="-5" dirty="0">
                <a:solidFill>
                  <a:srgbClr val="2C2D2C"/>
                </a:solidFill>
                <a:latin typeface="Arial"/>
                <a:cs typeface="Arial"/>
              </a:rPr>
              <a:t>2012.</a:t>
            </a:r>
            <a:endParaRPr sz="1100" dirty="0">
              <a:latin typeface="Arial"/>
              <a:cs typeface="Arial"/>
            </a:endParaRPr>
          </a:p>
          <a:p>
            <a:pPr marL="12700">
              <a:lnSpc>
                <a:spcPct val="100000"/>
              </a:lnSpc>
              <a:spcBef>
                <a:spcPts val="465"/>
              </a:spcBef>
              <a:buClr>
                <a:srgbClr val="D15A3D"/>
              </a:buClr>
              <a:buSzPct val="90909"/>
              <a:buChar char="▪"/>
              <a:tabLst>
                <a:tab pos="63500" algn="l"/>
              </a:tabLst>
            </a:pPr>
            <a:r>
              <a:rPr sz="1100" spc="-5" dirty="0">
                <a:solidFill>
                  <a:srgbClr val="2C2D2C"/>
                </a:solidFill>
                <a:latin typeface="Arial"/>
                <a:cs typeface="Arial"/>
              </a:rPr>
              <a:t>BITTAR,Carlos Alberto. </a:t>
            </a:r>
            <a:r>
              <a:rPr sz="1100" dirty="0">
                <a:solidFill>
                  <a:srgbClr val="2C2D2C"/>
                </a:solidFill>
                <a:latin typeface="Arial"/>
                <a:cs typeface="Arial"/>
              </a:rPr>
              <a:t>R</a:t>
            </a:r>
            <a:r>
              <a:rPr sz="1100" b="1" dirty="0">
                <a:solidFill>
                  <a:srgbClr val="2C2D2C"/>
                </a:solidFill>
                <a:latin typeface="Arial"/>
                <a:cs typeface="Arial"/>
              </a:rPr>
              <a:t>eparação </a:t>
            </a:r>
            <a:r>
              <a:rPr sz="1100" b="1" spc="-5" dirty="0">
                <a:solidFill>
                  <a:srgbClr val="2C2D2C"/>
                </a:solidFill>
                <a:latin typeface="Arial"/>
                <a:cs typeface="Arial"/>
              </a:rPr>
              <a:t>Civil </a:t>
            </a:r>
            <a:r>
              <a:rPr sz="1100" b="1" dirty="0">
                <a:solidFill>
                  <a:srgbClr val="2C2D2C"/>
                </a:solidFill>
                <a:latin typeface="Arial"/>
                <a:cs typeface="Arial"/>
              </a:rPr>
              <a:t>Por </a:t>
            </a:r>
            <a:r>
              <a:rPr sz="1100" b="1" spc="-5" dirty="0">
                <a:solidFill>
                  <a:srgbClr val="2C2D2C"/>
                </a:solidFill>
                <a:latin typeface="Arial"/>
                <a:cs typeface="Arial"/>
              </a:rPr>
              <a:t>Danos </a:t>
            </a:r>
            <a:r>
              <a:rPr sz="1100" b="1" dirty="0">
                <a:solidFill>
                  <a:srgbClr val="2C2D2C"/>
                </a:solidFill>
                <a:latin typeface="Arial"/>
                <a:cs typeface="Arial"/>
              </a:rPr>
              <a:t>Morais - 4ª </a:t>
            </a:r>
            <a:r>
              <a:rPr sz="1100" b="1" spc="-5" dirty="0">
                <a:solidFill>
                  <a:srgbClr val="2C2D2C"/>
                </a:solidFill>
                <a:latin typeface="Arial"/>
                <a:cs typeface="Arial"/>
              </a:rPr>
              <a:t>Ed.</a:t>
            </a:r>
            <a:r>
              <a:rPr sz="1100" b="1" spc="-95" dirty="0">
                <a:solidFill>
                  <a:srgbClr val="2C2D2C"/>
                </a:solidFill>
                <a:latin typeface="Arial"/>
                <a:cs typeface="Arial"/>
              </a:rPr>
              <a:t> </a:t>
            </a:r>
            <a:r>
              <a:rPr sz="1100" b="1" spc="-5" dirty="0">
                <a:solidFill>
                  <a:srgbClr val="2C2D2C"/>
                </a:solidFill>
                <a:latin typeface="Arial"/>
                <a:cs typeface="Arial"/>
              </a:rPr>
              <a:t>2015.</a:t>
            </a:r>
            <a:endParaRPr sz="1100" dirty="0">
              <a:latin typeface="Arial"/>
              <a:cs typeface="Arial"/>
            </a:endParaRPr>
          </a:p>
          <a:p>
            <a:pPr marL="12700">
              <a:lnSpc>
                <a:spcPct val="100000"/>
              </a:lnSpc>
              <a:spcBef>
                <a:spcPts val="465"/>
              </a:spcBef>
              <a:buClr>
                <a:srgbClr val="D15A3D"/>
              </a:buClr>
              <a:buSzPct val="90909"/>
              <a:buChar char="▪"/>
              <a:tabLst>
                <a:tab pos="63500" algn="l"/>
              </a:tabLst>
            </a:pPr>
            <a:r>
              <a:rPr sz="1100" spc="-5" dirty="0">
                <a:solidFill>
                  <a:srgbClr val="2C2D2C"/>
                </a:solidFill>
                <a:latin typeface="Arial"/>
                <a:cs typeface="Arial"/>
              </a:rPr>
              <a:t>DI PIETRO, Maria </a:t>
            </a:r>
            <a:r>
              <a:rPr sz="1100" spc="-10" dirty="0">
                <a:solidFill>
                  <a:srgbClr val="2C2D2C"/>
                </a:solidFill>
                <a:latin typeface="Arial"/>
                <a:cs typeface="Arial"/>
              </a:rPr>
              <a:t>Sylvia </a:t>
            </a:r>
            <a:r>
              <a:rPr sz="1100" spc="-5" dirty="0">
                <a:solidFill>
                  <a:srgbClr val="2C2D2C"/>
                </a:solidFill>
                <a:latin typeface="Arial"/>
                <a:cs typeface="Arial"/>
              </a:rPr>
              <a:t>Zanella. </a:t>
            </a:r>
            <a:r>
              <a:rPr sz="1100" b="1" dirty="0">
                <a:solidFill>
                  <a:srgbClr val="2C2D2C"/>
                </a:solidFill>
                <a:latin typeface="Arial"/>
                <a:cs typeface="Arial"/>
              </a:rPr>
              <a:t>Direito </a:t>
            </a:r>
            <a:r>
              <a:rPr sz="1100" b="1" spc="-5" dirty="0">
                <a:solidFill>
                  <a:srgbClr val="2C2D2C"/>
                </a:solidFill>
                <a:latin typeface="Arial"/>
                <a:cs typeface="Arial"/>
              </a:rPr>
              <a:t>Administrativo</a:t>
            </a:r>
            <a:r>
              <a:rPr sz="1100" spc="-5" dirty="0">
                <a:solidFill>
                  <a:srgbClr val="2C2D2C"/>
                </a:solidFill>
                <a:latin typeface="Arial"/>
                <a:cs typeface="Arial"/>
              </a:rPr>
              <a:t>. 27 </a:t>
            </a:r>
            <a:r>
              <a:rPr sz="1100" dirty="0">
                <a:solidFill>
                  <a:srgbClr val="2C2D2C"/>
                </a:solidFill>
                <a:latin typeface="Arial"/>
                <a:cs typeface="Arial"/>
              </a:rPr>
              <a:t>ed. São </a:t>
            </a:r>
            <a:r>
              <a:rPr sz="1100" spc="-5" dirty="0">
                <a:solidFill>
                  <a:srgbClr val="2C2D2C"/>
                </a:solidFill>
                <a:latin typeface="Arial"/>
                <a:cs typeface="Arial"/>
              </a:rPr>
              <a:t>Paulo: Editora Atlas,</a:t>
            </a:r>
            <a:r>
              <a:rPr sz="1100" spc="-25" dirty="0">
                <a:solidFill>
                  <a:srgbClr val="2C2D2C"/>
                </a:solidFill>
                <a:latin typeface="Arial"/>
                <a:cs typeface="Arial"/>
              </a:rPr>
              <a:t> </a:t>
            </a:r>
            <a:r>
              <a:rPr sz="1100" spc="-5" dirty="0">
                <a:solidFill>
                  <a:srgbClr val="2C2D2C"/>
                </a:solidFill>
                <a:latin typeface="Arial"/>
                <a:cs typeface="Arial"/>
              </a:rPr>
              <a:t>2014.</a:t>
            </a:r>
            <a:endParaRPr sz="1100" dirty="0">
              <a:latin typeface="Arial"/>
              <a:cs typeface="Arial"/>
            </a:endParaRPr>
          </a:p>
          <a:p>
            <a:pPr marL="12700">
              <a:lnSpc>
                <a:spcPct val="100000"/>
              </a:lnSpc>
              <a:spcBef>
                <a:spcPts val="465"/>
              </a:spcBef>
              <a:buClr>
                <a:srgbClr val="D15A3D"/>
              </a:buClr>
              <a:buSzPct val="90909"/>
              <a:buChar char="▪"/>
              <a:tabLst>
                <a:tab pos="63500" algn="l"/>
              </a:tabLst>
            </a:pPr>
            <a:r>
              <a:rPr sz="1100" spc="-5" dirty="0">
                <a:solidFill>
                  <a:srgbClr val="2C2D2C"/>
                </a:solidFill>
                <a:latin typeface="Arial"/>
                <a:cs typeface="Arial"/>
              </a:rPr>
              <a:t>DINIZ, Maria Helena. </a:t>
            </a:r>
            <a:r>
              <a:rPr sz="1100" b="1" dirty="0">
                <a:solidFill>
                  <a:srgbClr val="2C2D2C"/>
                </a:solidFill>
                <a:latin typeface="Arial"/>
                <a:cs typeface="Arial"/>
              </a:rPr>
              <a:t>Curso de Direito </a:t>
            </a:r>
            <a:r>
              <a:rPr sz="1100" b="1" spc="-5" dirty="0">
                <a:solidFill>
                  <a:srgbClr val="2C2D2C"/>
                </a:solidFill>
                <a:latin typeface="Arial"/>
                <a:cs typeface="Arial"/>
              </a:rPr>
              <a:t>Civil, </a:t>
            </a:r>
            <a:r>
              <a:rPr sz="1100" spc="-5" dirty="0">
                <a:solidFill>
                  <a:srgbClr val="2C2D2C"/>
                </a:solidFill>
                <a:latin typeface="Arial"/>
                <a:cs typeface="Arial"/>
              </a:rPr>
              <a:t>v.7, </a:t>
            </a:r>
            <a:r>
              <a:rPr sz="1100" dirty="0">
                <a:solidFill>
                  <a:srgbClr val="2C2D2C"/>
                </a:solidFill>
                <a:latin typeface="Arial"/>
                <a:cs typeface="Arial"/>
              </a:rPr>
              <a:t>29,.ed – São </a:t>
            </a:r>
            <a:r>
              <a:rPr sz="1100" spc="-5" dirty="0">
                <a:solidFill>
                  <a:srgbClr val="2C2D2C"/>
                </a:solidFill>
                <a:latin typeface="Arial"/>
                <a:cs typeface="Arial"/>
              </a:rPr>
              <a:t>Paulo: Saraiva,</a:t>
            </a:r>
            <a:r>
              <a:rPr sz="1100" spc="-114" dirty="0">
                <a:solidFill>
                  <a:srgbClr val="2C2D2C"/>
                </a:solidFill>
                <a:latin typeface="Arial"/>
                <a:cs typeface="Arial"/>
              </a:rPr>
              <a:t> </a:t>
            </a:r>
            <a:r>
              <a:rPr sz="1100" spc="-5" dirty="0">
                <a:solidFill>
                  <a:srgbClr val="2C2D2C"/>
                </a:solidFill>
                <a:latin typeface="Arial"/>
                <a:cs typeface="Arial"/>
              </a:rPr>
              <a:t>2015.</a:t>
            </a:r>
            <a:endParaRPr sz="1100" dirty="0">
              <a:latin typeface="Arial"/>
              <a:cs typeface="Arial"/>
            </a:endParaRPr>
          </a:p>
          <a:p>
            <a:pPr marL="12700">
              <a:lnSpc>
                <a:spcPct val="100000"/>
              </a:lnSpc>
              <a:spcBef>
                <a:spcPts val="470"/>
              </a:spcBef>
              <a:buClr>
                <a:srgbClr val="D15A3D"/>
              </a:buClr>
              <a:buSzPct val="90909"/>
              <a:buChar char="▪"/>
              <a:tabLst>
                <a:tab pos="63500" algn="l"/>
              </a:tabLst>
            </a:pPr>
            <a:r>
              <a:rPr sz="1100" spc="-5" dirty="0">
                <a:solidFill>
                  <a:srgbClr val="2C2D2C"/>
                </a:solidFill>
                <a:latin typeface="Arial"/>
                <a:cs typeface="Arial"/>
              </a:rPr>
              <a:t>MELLO, Celso Antonio Bandeira </a:t>
            </a:r>
            <a:r>
              <a:rPr sz="1100" dirty="0">
                <a:solidFill>
                  <a:srgbClr val="2C2D2C"/>
                </a:solidFill>
                <a:latin typeface="Arial"/>
                <a:cs typeface="Arial"/>
              </a:rPr>
              <a:t>de. </a:t>
            </a:r>
            <a:r>
              <a:rPr sz="1100" b="1" dirty="0">
                <a:solidFill>
                  <a:srgbClr val="2C2D2C"/>
                </a:solidFill>
                <a:latin typeface="Arial"/>
                <a:cs typeface="Arial"/>
              </a:rPr>
              <a:t>Curso de Direito </a:t>
            </a:r>
            <a:r>
              <a:rPr sz="1100" b="1" spc="-5" dirty="0">
                <a:solidFill>
                  <a:srgbClr val="2C2D2C"/>
                </a:solidFill>
                <a:latin typeface="Arial"/>
                <a:cs typeface="Arial"/>
              </a:rPr>
              <a:t>Administrativo</a:t>
            </a:r>
            <a:r>
              <a:rPr sz="1100" spc="-5" dirty="0">
                <a:solidFill>
                  <a:srgbClr val="2C2D2C"/>
                </a:solidFill>
                <a:latin typeface="Arial"/>
                <a:cs typeface="Arial"/>
              </a:rPr>
              <a:t>. </a:t>
            </a:r>
            <a:r>
              <a:rPr sz="1100" dirty="0">
                <a:solidFill>
                  <a:srgbClr val="2C2D2C"/>
                </a:solidFill>
                <a:latin typeface="Arial"/>
                <a:cs typeface="Arial"/>
              </a:rPr>
              <a:t>23ª ed. São </a:t>
            </a:r>
            <a:r>
              <a:rPr sz="1100" spc="-5" dirty="0">
                <a:solidFill>
                  <a:srgbClr val="2C2D2C"/>
                </a:solidFill>
                <a:latin typeface="Arial"/>
                <a:cs typeface="Arial"/>
              </a:rPr>
              <a:t>Paulo: Malheiros,</a:t>
            </a:r>
            <a:r>
              <a:rPr sz="1100" spc="-70" dirty="0">
                <a:solidFill>
                  <a:srgbClr val="2C2D2C"/>
                </a:solidFill>
                <a:latin typeface="Arial"/>
                <a:cs typeface="Arial"/>
              </a:rPr>
              <a:t> </a:t>
            </a:r>
            <a:r>
              <a:rPr sz="1100" spc="-5" dirty="0">
                <a:solidFill>
                  <a:srgbClr val="2C2D2C"/>
                </a:solidFill>
                <a:latin typeface="Arial"/>
                <a:cs typeface="Arial"/>
              </a:rPr>
              <a:t>2006.</a:t>
            </a:r>
            <a:endParaRPr sz="1100" dirty="0">
              <a:latin typeface="Arial"/>
              <a:cs typeface="Arial"/>
            </a:endParaRPr>
          </a:p>
          <a:p>
            <a:pPr marL="12700" marR="330835">
              <a:lnSpc>
                <a:spcPts val="1190"/>
              </a:lnSpc>
              <a:spcBef>
                <a:spcPts val="615"/>
              </a:spcBef>
              <a:buClr>
                <a:srgbClr val="D15A3D"/>
              </a:buClr>
              <a:buSzPct val="90909"/>
              <a:buChar char="▪"/>
              <a:tabLst>
                <a:tab pos="63500" algn="l"/>
              </a:tabLst>
            </a:pPr>
            <a:r>
              <a:rPr sz="1100" spc="-5" dirty="0">
                <a:solidFill>
                  <a:srgbClr val="2C2D2C"/>
                </a:solidFill>
                <a:latin typeface="Arial"/>
                <a:cs typeface="Arial"/>
              </a:rPr>
              <a:t>PEREIRA, Ricardo Diego Nunes. </a:t>
            </a:r>
            <a:r>
              <a:rPr sz="1100" dirty="0">
                <a:solidFill>
                  <a:srgbClr val="2C2D2C"/>
                </a:solidFill>
                <a:latin typeface="Arial"/>
                <a:cs typeface="Arial"/>
              </a:rPr>
              <a:t>Os </a:t>
            </a:r>
            <a:r>
              <a:rPr sz="1100" spc="-5" dirty="0">
                <a:solidFill>
                  <a:srgbClr val="2C2D2C"/>
                </a:solidFill>
                <a:latin typeface="Arial"/>
                <a:cs typeface="Arial"/>
              </a:rPr>
              <a:t>novos </a:t>
            </a:r>
            <a:r>
              <a:rPr sz="1100" dirty="0">
                <a:solidFill>
                  <a:srgbClr val="2C2D2C"/>
                </a:solidFill>
                <a:latin typeface="Arial"/>
                <a:cs typeface="Arial"/>
              </a:rPr>
              <a:t>danos: danos morais </a:t>
            </a:r>
            <a:r>
              <a:rPr sz="1100" spc="-5" dirty="0">
                <a:solidFill>
                  <a:srgbClr val="2C2D2C"/>
                </a:solidFill>
                <a:latin typeface="Arial"/>
                <a:cs typeface="Arial"/>
              </a:rPr>
              <a:t>coletivos, </a:t>
            </a:r>
            <a:r>
              <a:rPr sz="1100" dirty="0">
                <a:solidFill>
                  <a:srgbClr val="2C2D2C"/>
                </a:solidFill>
                <a:latin typeface="Arial"/>
                <a:cs typeface="Arial"/>
              </a:rPr>
              <a:t>danos </a:t>
            </a:r>
            <a:r>
              <a:rPr sz="1100" spc="-5" dirty="0">
                <a:solidFill>
                  <a:srgbClr val="2C2D2C"/>
                </a:solidFill>
                <a:latin typeface="Arial"/>
                <a:cs typeface="Arial"/>
              </a:rPr>
              <a:t>sociais </a:t>
            </a:r>
            <a:r>
              <a:rPr sz="1100" dirty="0">
                <a:solidFill>
                  <a:srgbClr val="2C2D2C"/>
                </a:solidFill>
                <a:latin typeface="Arial"/>
                <a:cs typeface="Arial"/>
              </a:rPr>
              <a:t>e danos por perda de uma chance. In: </a:t>
            </a:r>
            <a:r>
              <a:rPr sz="1100" b="1" spc="-10" dirty="0">
                <a:solidFill>
                  <a:srgbClr val="2C2D2C"/>
                </a:solidFill>
                <a:latin typeface="Arial"/>
                <a:cs typeface="Arial"/>
              </a:rPr>
              <a:t>Âmbito </a:t>
            </a:r>
            <a:r>
              <a:rPr sz="1100" b="1" dirty="0">
                <a:solidFill>
                  <a:srgbClr val="2C2D2C"/>
                </a:solidFill>
                <a:latin typeface="Arial"/>
                <a:cs typeface="Arial"/>
              </a:rPr>
              <a:t>Jurídico</a:t>
            </a:r>
            <a:r>
              <a:rPr sz="1100" dirty="0">
                <a:solidFill>
                  <a:srgbClr val="2C2D2C"/>
                </a:solidFill>
                <a:latin typeface="Arial"/>
                <a:cs typeface="Arial"/>
              </a:rPr>
              <a:t>, </a:t>
            </a:r>
            <a:r>
              <a:rPr sz="1100" spc="-5" dirty="0">
                <a:solidFill>
                  <a:srgbClr val="2C2D2C"/>
                </a:solidFill>
                <a:latin typeface="Arial"/>
                <a:cs typeface="Arial"/>
              </a:rPr>
              <a:t>Rio </a:t>
            </a:r>
            <a:r>
              <a:rPr sz="1100" dirty="0">
                <a:solidFill>
                  <a:srgbClr val="2C2D2C"/>
                </a:solidFill>
                <a:latin typeface="Arial"/>
                <a:cs typeface="Arial"/>
              </a:rPr>
              <a:t>Grande, XV, n. 99, abr </a:t>
            </a:r>
            <a:r>
              <a:rPr sz="1100" spc="-5" dirty="0">
                <a:solidFill>
                  <a:srgbClr val="2C2D2C"/>
                </a:solidFill>
                <a:latin typeface="Arial"/>
                <a:cs typeface="Arial"/>
              </a:rPr>
              <a:t>2012.  Disponível </a:t>
            </a:r>
            <a:r>
              <a:rPr sz="1100" dirty="0">
                <a:solidFill>
                  <a:srgbClr val="2C2D2C"/>
                </a:solidFill>
                <a:latin typeface="Arial"/>
                <a:cs typeface="Arial"/>
              </a:rPr>
              <a:t>em: </a:t>
            </a:r>
            <a:r>
              <a:rPr sz="1100" spc="-5" dirty="0">
                <a:solidFill>
                  <a:srgbClr val="2C2D2C"/>
                </a:solidFill>
                <a:latin typeface="Arial"/>
                <a:cs typeface="Arial"/>
              </a:rPr>
              <a:t>&lt;</a:t>
            </a:r>
            <a:r>
              <a:rPr sz="1100" spc="-5" dirty="0">
                <a:solidFill>
                  <a:srgbClr val="4F91A0"/>
                </a:solidFill>
                <a:latin typeface="Arial"/>
                <a:cs typeface="Arial"/>
                <a:hlinkClick r:id="rId3"/>
              </a:rPr>
              <a:t>http://www.ambito-juridico.com.br/site/?n_link=revista_artigos_leitura&amp;artigo_id=11307</a:t>
            </a:r>
            <a:r>
              <a:rPr sz="1100" spc="-5" dirty="0">
                <a:solidFill>
                  <a:srgbClr val="2C2D2C"/>
                </a:solidFill>
                <a:latin typeface="Arial"/>
                <a:cs typeface="Arial"/>
              </a:rPr>
              <a:t>&gt;. </a:t>
            </a:r>
            <a:r>
              <a:rPr sz="1100" dirty="0">
                <a:solidFill>
                  <a:srgbClr val="2C2D2C"/>
                </a:solidFill>
                <a:latin typeface="Arial"/>
                <a:cs typeface="Arial"/>
              </a:rPr>
              <a:t>Acesso em </a:t>
            </a:r>
            <a:r>
              <a:rPr sz="1100" spc="-5" dirty="0">
                <a:solidFill>
                  <a:srgbClr val="2C2D2C"/>
                </a:solidFill>
                <a:latin typeface="Arial"/>
                <a:cs typeface="Arial"/>
              </a:rPr>
              <a:t>maio</a:t>
            </a:r>
            <a:r>
              <a:rPr sz="1100" spc="-55" dirty="0">
                <a:solidFill>
                  <a:srgbClr val="2C2D2C"/>
                </a:solidFill>
                <a:latin typeface="Arial"/>
                <a:cs typeface="Arial"/>
              </a:rPr>
              <a:t> </a:t>
            </a:r>
            <a:r>
              <a:rPr sz="1100" spc="-5" dirty="0">
                <a:solidFill>
                  <a:srgbClr val="2C2D2C"/>
                </a:solidFill>
                <a:latin typeface="Arial"/>
                <a:cs typeface="Arial"/>
              </a:rPr>
              <a:t>2017</a:t>
            </a:r>
            <a:r>
              <a:rPr sz="1100" spc="-5" dirty="0" smtClean="0">
                <a:solidFill>
                  <a:srgbClr val="2C2D2C"/>
                </a:solidFill>
                <a:latin typeface="Arial"/>
                <a:cs typeface="Arial"/>
              </a:rPr>
              <a:t>.</a:t>
            </a:r>
            <a:endParaRPr lang="pt-BR" sz="1100" spc="-5" dirty="0" smtClean="0">
              <a:solidFill>
                <a:srgbClr val="2C2D2C"/>
              </a:solidFill>
              <a:latin typeface="Arial"/>
              <a:cs typeface="Arial"/>
            </a:endParaRPr>
          </a:p>
          <a:p>
            <a:pPr marL="12700" marR="330835">
              <a:lnSpc>
                <a:spcPts val="1190"/>
              </a:lnSpc>
              <a:spcBef>
                <a:spcPts val="615"/>
              </a:spcBef>
              <a:buClr>
                <a:srgbClr val="D15A3D"/>
              </a:buClr>
              <a:buSzPct val="90909"/>
              <a:buChar char="▪"/>
              <a:tabLst>
                <a:tab pos="63500" algn="l"/>
              </a:tabLst>
            </a:pPr>
            <a:endParaRPr sz="1100" dirty="0">
              <a:latin typeface="Arial"/>
              <a:cs typeface="Arial"/>
            </a:endParaRPr>
          </a:p>
          <a:p>
            <a:pPr marL="12700">
              <a:lnSpc>
                <a:spcPts val="1105"/>
              </a:lnSpc>
              <a:buClr>
                <a:srgbClr val="D15A3D"/>
              </a:buClr>
              <a:buSzPct val="90909"/>
              <a:buChar char="▪"/>
              <a:tabLst>
                <a:tab pos="63500" algn="l"/>
              </a:tabLst>
            </a:pPr>
            <a:r>
              <a:rPr sz="1100" spc="-5" dirty="0">
                <a:solidFill>
                  <a:srgbClr val="2C2D2C"/>
                </a:solidFill>
                <a:latin typeface="Arial"/>
                <a:cs typeface="Arial"/>
              </a:rPr>
              <a:t>SILVA, Galdiana </a:t>
            </a:r>
            <a:r>
              <a:rPr sz="1100" dirty="0">
                <a:solidFill>
                  <a:srgbClr val="2C2D2C"/>
                </a:solidFill>
                <a:latin typeface="Arial"/>
                <a:cs typeface="Arial"/>
              </a:rPr>
              <a:t>dos Santos. </a:t>
            </a:r>
            <a:r>
              <a:rPr sz="1100" spc="-5" dirty="0">
                <a:solidFill>
                  <a:srgbClr val="2C2D2C"/>
                </a:solidFill>
                <a:latin typeface="Arial"/>
                <a:cs typeface="Arial"/>
              </a:rPr>
              <a:t>Responsabilidade </a:t>
            </a:r>
            <a:r>
              <a:rPr sz="1100" spc="-10" dirty="0">
                <a:solidFill>
                  <a:srgbClr val="2C2D2C"/>
                </a:solidFill>
                <a:latin typeface="Arial"/>
                <a:cs typeface="Arial"/>
              </a:rPr>
              <a:t>civil </a:t>
            </a:r>
            <a:r>
              <a:rPr sz="1100" dirty="0">
                <a:solidFill>
                  <a:srgbClr val="2C2D2C"/>
                </a:solidFill>
                <a:latin typeface="Arial"/>
                <a:cs typeface="Arial"/>
              </a:rPr>
              <a:t>do estado. In: </a:t>
            </a:r>
            <a:r>
              <a:rPr sz="1100" b="1" spc="-10" dirty="0">
                <a:solidFill>
                  <a:srgbClr val="2C2D2C"/>
                </a:solidFill>
                <a:latin typeface="Arial"/>
                <a:cs typeface="Arial"/>
              </a:rPr>
              <a:t>Âmbito </a:t>
            </a:r>
            <a:r>
              <a:rPr sz="1100" b="1" dirty="0">
                <a:solidFill>
                  <a:srgbClr val="2C2D2C"/>
                </a:solidFill>
                <a:latin typeface="Arial"/>
                <a:cs typeface="Arial"/>
              </a:rPr>
              <a:t>Jurídico</a:t>
            </a:r>
            <a:r>
              <a:rPr sz="1100" dirty="0">
                <a:solidFill>
                  <a:srgbClr val="2C2D2C"/>
                </a:solidFill>
                <a:latin typeface="Arial"/>
                <a:cs typeface="Arial"/>
              </a:rPr>
              <a:t>, </a:t>
            </a:r>
            <a:r>
              <a:rPr sz="1100" spc="-5" dirty="0">
                <a:solidFill>
                  <a:srgbClr val="2C2D2C"/>
                </a:solidFill>
                <a:latin typeface="Arial"/>
                <a:cs typeface="Arial"/>
              </a:rPr>
              <a:t>Rio </a:t>
            </a:r>
            <a:r>
              <a:rPr sz="1100" dirty="0">
                <a:solidFill>
                  <a:srgbClr val="2C2D2C"/>
                </a:solidFill>
                <a:latin typeface="Arial"/>
                <a:cs typeface="Arial"/>
              </a:rPr>
              <a:t>Grande, XV, n. 107, dez </a:t>
            </a:r>
            <a:r>
              <a:rPr sz="1100" spc="-5" dirty="0">
                <a:solidFill>
                  <a:srgbClr val="2C2D2C"/>
                </a:solidFill>
                <a:latin typeface="Arial"/>
                <a:cs typeface="Arial"/>
              </a:rPr>
              <a:t>2012. Disponível </a:t>
            </a:r>
            <a:r>
              <a:rPr sz="1100" dirty="0">
                <a:solidFill>
                  <a:srgbClr val="2C2D2C"/>
                </a:solidFill>
                <a:latin typeface="Arial"/>
                <a:cs typeface="Arial"/>
              </a:rPr>
              <a:t>em:</a:t>
            </a:r>
            <a:r>
              <a:rPr sz="1100" spc="-75" dirty="0">
                <a:solidFill>
                  <a:srgbClr val="2C2D2C"/>
                </a:solidFill>
                <a:latin typeface="Arial"/>
                <a:cs typeface="Arial"/>
              </a:rPr>
              <a:t> </a:t>
            </a:r>
            <a:r>
              <a:rPr sz="1100" spc="-5" dirty="0">
                <a:solidFill>
                  <a:srgbClr val="2C2D2C"/>
                </a:solidFill>
                <a:latin typeface="Arial"/>
                <a:cs typeface="Arial"/>
              </a:rPr>
              <a:t>&lt;</a:t>
            </a:r>
            <a:r>
              <a:rPr sz="1100" spc="-5" dirty="0">
                <a:solidFill>
                  <a:srgbClr val="4F91A0"/>
                </a:solidFill>
                <a:latin typeface="Arial"/>
                <a:cs typeface="Arial"/>
                <a:hlinkClick r:id="rId4"/>
              </a:rPr>
              <a:t>http://www.ambito-</a:t>
            </a:r>
            <a:endParaRPr sz="1100" dirty="0">
              <a:latin typeface="Arial"/>
              <a:cs typeface="Arial"/>
            </a:endParaRPr>
          </a:p>
          <a:p>
            <a:pPr marL="12700">
              <a:lnSpc>
                <a:spcPts val="1190"/>
              </a:lnSpc>
            </a:pPr>
            <a:r>
              <a:rPr sz="1100" spc="-5" dirty="0">
                <a:solidFill>
                  <a:srgbClr val="4F91A0"/>
                </a:solidFill>
                <a:latin typeface="Arial"/>
                <a:cs typeface="Arial"/>
                <a:hlinkClick r:id="rId4"/>
              </a:rPr>
              <a:t>juridico.com.br/site/?n_link=revista_artigos_leitura&amp;artigo_id=12619</a:t>
            </a:r>
            <a:r>
              <a:rPr sz="1100" spc="-5" dirty="0">
                <a:solidFill>
                  <a:srgbClr val="2C2D2C"/>
                </a:solidFill>
                <a:latin typeface="Arial"/>
                <a:cs typeface="Arial"/>
              </a:rPr>
              <a:t>&gt;. </a:t>
            </a:r>
            <a:r>
              <a:rPr sz="1100" dirty="0">
                <a:solidFill>
                  <a:srgbClr val="2C2D2C"/>
                </a:solidFill>
                <a:latin typeface="Arial"/>
                <a:cs typeface="Arial"/>
              </a:rPr>
              <a:t>Acesso em abr</a:t>
            </a:r>
            <a:r>
              <a:rPr sz="1100" spc="-75" dirty="0">
                <a:solidFill>
                  <a:srgbClr val="2C2D2C"/>
                </a:solidFill>
                <a:latin typeface="Arial"/>
                <a:cs typeface="Arial"/>
              </a:rPr>
              <a:t> </a:t>
            </a:r>
            <a:r>
              <a:rPr sz="1100" spc="-5" dirty="0">
                <a:solidFill>
                  <a:srgbClr val="2C2D2C"/>
                </a:solidFill>
                <a:latin typeface="Arial"/>
                <a:cs typeface="Arial"/>
              </a:rPr>
              <a:t>2017</a:t>
            </a:r>
            <a:r>
              <a:rPr sz="1100" spc="-5" dirty="0" smtClean="0">
                <a:solidFill>
                  <a:srgbClr val="2C2D2C"/>
                </a:solidFill>
                <a:latin typeface="Arial"/>
                <a:cs typeface="Arial"/>
              </a:rPr>
              <a:t>.</a:t>
            </a:r>
            <a:endParaRPr lang="pt-BR" sz="1100" spc="-5" dirty="0" smtClean="0">
              <a:solidFill>
                <a:srgbClr val="2C2D2C"/>
              </a:solidFill>
              <a:latin typeface="Arial"/>
              <a:cs typeface="Arial"/>
            </a:endParaRPr>
          </a:p>
          <a:p>
            <a:pPr marL="12700">
              <a:lnSpc>
                <a:spcPts val="1190"/>
              </a:lnSpc>
            </a:pPr>
            <a:endParaRPr sz="1100" dirty="0">
              <a:latin typeface="Arial"/>
              <a:cs typeface="Arial"/>
            </a:endParaRPr>
          </a:p>
          <a:p>
            <a:pPr marL="12700" marR="5080">
              <a:lnSpc>
                <a:spcPts val="1190"/>
              </a:lnSpc>
              <a:spcBef>
                <a:spcPts val="80"/>
              </a:spcBef>
              <a:buClr>
                <a:srgbClr val="D15A3D"/>
              </a:buClr>
              <a:buSzPct val="90909"/>
              <a:buChar char="▪"/>
              <a:tabLst>
                <a:tab pos="63500" algn="l"/>
              </a:tabLst>
            </a:pPr>
            <a:r>
              <a:rPr sz="1100" spc="-5" dirty="0">
                <a:solidFill>
                  <a:srgbClr val="2C2D2C"/>
                </a:solidFill>
                <a:latin typeface="Arial"/>
                <a:cs typeface="Arial"/>
              </a:rPr>
              <a:t>Superior Tribunal </a:t>
            </a:r>
            <a:r>
              <a:rPr sz="1100" dirty="0">
                <a:solidFill>
                  <a:srgbClr val="2C2D2C"/>
                </a:solidFill>
                <a:latin typeface="Arial"/>
                <a:cs typeface="Arial"/>
              </a:rPr>
              <a:t>de Justiça. </a:t>
            </a:r>
            <a:r>
              <a:rPr sz="1100" b="1" dirty="0">
                <a:solidFill>
                  <a:srgbClr val="2C2D2C"/>
                </a:solidFill>
                <a:latin typeface="Arial"/>
                <a:cs typeface="Arial"/>
              </a:rPr>
              <a:t>Jusprudência em </a:t>
            </a:r>
            <a:r>
              <a:rPr sz="1100" b="1" spc="-5" dirty="0">
                <a:solidFill>
                  <a:srgbClr val="2C2D2C"/>
                </a:solidFill>
                <a:latin typeface="Arial"/>
                <a:cs typeface="Arial"/>
              </a:rPr>
              <a:t>Teses. </a:t>
            </a:r>
            <a:r>
              <a:rPr sz="1100" b="1" dirty="0">
                <a:solidFill>
                  <a:srgbClr val="2C2D2C"/>
                </a:solidFill>
                <a:latin typeface="Arial"/>
                <a:cs typeface="Arial"/>
              </a:rPr>
              <a:t>Ed. 61. </a:t>
            </a:r>
            <a:r>
              <a:rPr sz="1100" b="1" spc="-5" dirty="0">
                <a:solidFill>
                  <a:srgbClr val="2C2D2C"/>
                </a:solidFill>
                <a:latin typeface="Arial"/>
                <a:cs typeface="Arial"/>
              </a:rPr>
              <a:t>julho </a:t>
            </a:r>
            <a:r>
              <a:rPr sz="1100" b="1" dirty="0">
                <a:solidFill>
                  <a:srgbClr val="2C2D2C"/>
                </a:solidFill>
                <a:latin typeface="Arial"/>
                <a:cs typeface="Arial"/>
              </a:rPr>
              <a:t>de </a:t>
            </a:r>
            <a:r>
              <a:rPr sz="1100" b="1" spc="-5" dirty="0">
                <a:solidFill>
                  <a:srgbClr val="2C2D2C"/>
                </a:solidFill>
                <a:latin typeface="Arial"/>
                <a:cs typeface="Arial"/>
              </a:rPr>
              <a:t>2016. Disponível </a:t>
            </a:r>
            <a:r>
              <a:rPr sz="1100" b="1" dirty="0">
                <a:solidFill>
                  <a:srgbClr val="2C2D2C"/>
                </a:solidFill>
                <a:latin typeface="Arial"/>
                <a:cs typeface="Arial"/>
              </a:rPr>
              <a:t>em  </a:t>
            </a:r>
            <a:r>
              <a:rPr sz="1100" b="1" spc="-5" dirty="0">
                <a:solidFill>
                  <a:srgbClr val="2C2D2C"/>
                </a:solidFill>
                <a:latin typeface="Arial"/>
                <a:cs typeface="Arial"/>
                <a:hlinkClick r:id="rId5"/>
              </a:rPr>
              <a:t>http://www.stj.jus.br/internet_docs/jurisprudencia/jurisprudenciaemteses/Jurisprud%EAncia%20em%20teses%2061%20-%</a:t>
            </a:r>
            <a:r>
              <a:rPr sz="1100" b="1" spc="-5" dirty="0" smtClean="0">
                <a:solidFill>
                  <a:srgbClr val="2C2D2C"/>
                </a:solidFill>
                <a:latin typeface="Arial"/>
                <a:cs typeface="Arial"/>
                <a:hlinkClick r:id="rId5"/>
              </a:rPr>
              <a:t>20Responsabilidade%20Civil%20do%20Estado.pdf</a:t>
            </a:r>
            <a:endParaRPr sz="1100" dirty="0">
              <a:latin typeface="Arial"/>
              <a:cs typeface="Arial"/>
            </a:endParaRPr>
          </a:p>
        </p:txBody>
      </p:sp>
      <p:sp>
        <p:nvSpPr>
          <p:cNvPr id="56" name="object 56"/>
          <p:cNvSpPr/>
          <p:nvPr/>
        </p:nvSpPr>
        <p:spPr>
          <a:xfrm>
            <a:off x="0" y="3581400"/>
            <a:ext cx="12192000" cy="403225"/>
          </a:xfrm>
          <a:prstGeom prst="rect">
            <a:avLst/>
          </a:prstGeom>
          <a:blipFill>
            <a:blip r:embed="rId6" cstate="print"/>
            <a:stretch>
              <a:fillRect/>
            </a:stretch>
          </a:blipFill>
        </p:spPr>
        <p:txBody>
          <a:bodyPr wrap="square" lIns="0" tIns="0" rIns="0" bIns="0" rtlCol="0"/>
          <a:lstStyle/>
          <a:p>
            <a:endParaRPr/>
          </a:p>
        </p:txBody>
      </p:sp>
      <p:sp>
        <p:nvSpPr>
          <p:cNvPr id="58" name="object 58"/>
          <p:cNvSpPr txBox="1"/>
          <p:nvPr/>
        </p:nvSpPr>
        <p:spPr>
          <a:xfrm>
            <a:off x="78739" y="3631565"/>
            <a:ext cx="3482340" cy="330835"/>
          </a:xfrm>
          <a:prstGeom prst="rect">
            <a:avLst/>
          </a:prstGeom>
        </p:spPr>
        <p:txBody>
          <a:bodyPr vert="horz" wrap="square" lIns="0" tIns="12700" rIns="0" bIns="0" rtlCol="0">
            <a:spAutoFit/>
          </a:bodyPr>
          <a:lstStyle/>
          <a:p>
            <a:pPr marL="12700">
              <a:lnSpc>
                <a:spcPct val="100000"/>
              </a:lnSpc>
              <a:spcBef>
                <a:spcPts val="100"/>
              </a:spcBef>
            </a:pPr>
            <a:r>
              <a:rPr sz="2000" b="1" spc="-5" dirty="0">
                <a:solidFill>
                  <a:srgbClr val="FFFFFF"/>
                </a:solidFill>
                <a:latin typeface="Verdana"/>
                <a:cs typeface="Verdana"/>
              </a:rPr>
              <a:t>Referências</a:t>
            </a:r>
            <a:r>
              <a:rPr sz="2000" b="1" spc="-50" dirty="0">
                <a:solidFill>
                  <a:srgbClr val="FFFFFF"/>
                </a:solidFill>
                <a:latin typeface="Verdana"/>
                <a:cs typeface="Verdana"/>
              </a:rPr>
              <a:t> </a:t>
            </a:r>
            <a:r>
              <a:rPr sz="2000" b="1" spc="-5" dirty="0">
                <a:solidFill>
                  <a:srgbClr val="FFFFFF"/>
                </a:solidFill>
                <a:latin typeface="Verdana"/>
                <a:cs typeface="Verdana"/>
              </a:rPr>
              <a:t>Legislativas</a:t>
            </a:r>
            <a:endParaRPr sz="2000">
              <a:latin typeface="Verdana"/>
              <a:cs typeface="Verdana"/>
            </a:endParaRPr>
          </a:p>
        </p:txBody>
      </p:sp>
      <p:sp>
        <p:nvSpPr>
          <p:cNvPr id="60" name="object 60"/>
          <p:cNvSpPr/>
          <p:nvPr/>
        </p:nvSpPr>
        <p:spPr>
          <a:xfrm>
            <a:off x="264477" y="4232021"/>
            <a:ext cx="6059805" cy="0"/>
          </a:xfrm>
          <a:custGeom>
            <a:avLst/>
            <a:gdLst/>
            <a:ahLst/>
            <a:cxnLst/>
            <a:rect l="l" t="t" r="r" b="b"/>
            <a:pathLst>
              <a:path w="6059805">
                <a:moveTo>
                  <a:pt x="0" y="0"/>
                </a:moveTo>
                <a:lnTo>
                  <a:pt x="6059487" y="0"/>
                </a:lnTo>
              </a:path>
            </a:pathLst>
          </a:custGeom>
          <a:ln w="7619">
            <a:solidFill>
              <a:srgbClr val="4F91A0"/>
            </a:solidFill>
          </a:ln>
        </p:spPr>
        <p:txBody>
          <a:bodyPr wrap="square" lIns="0" tIns="0" rIns="0" bIns="0" rtlCol="0"/>
          <a:lstStyle/>
          <a:p>
            <a:endParaRPr/>
          </a:p>
        </p:txBody>
      </p:sp>
      <p:sp>
        <p:nvSpPr>
          <p:cNvPr id="61" name="object 61"/>
          <p:cNvSpPr/>
          <p:nvPr/>
        </p:nvSpPr>
        <p:spPr>
          <a:xfrm>
            <a:off x="839025" y="4990845"/>
            <a:ext cx="2481580" cy="0"/>
          </a:xfrm>
          <a:custGeom>
            <a:avLst/>
            <a:gdLst/>
            <a:ahLst/>
            <a:cxnLst/>
            <a:rect l="l" t="t" r="r" b="b"/>
            <a:pathLst>
              <a:path w="2481579">
                <a:moveTo>
                  <a:pt x="0" y="0"/>
                </a:moveTo>
                <a:lnTo>
                  <a:pt x="2481072" y="0"/>
                </a:lnTo>
              </a:path>
            </a:pathLst>
          </a:custGeom>
          <a:ln w="7620">
            <a:solidFill>
              <a:srgbClr val="4F91A0"/>
            </a:solidFill>
          </a:ln>
        </p:spPr>
        <p:txBody>
          <a:bodyPr wrap="square" lIns="0" tIns="0" rIns="0" bIns="0" rtlCol="0"/>
          <a:lstStyle/>
          <a:p>
            <a:endParaRPr/>
          </a:p>
        </p:txBody>
      </p:sp>
      <p:sp>
        <p:nvSpPr>
          <p:cNvPr id="62" name="object 62"/>
          <p:cNvSpPr/>
          <p:nvPr/>
        </p:nvSpPr>
        <p:spPr>
          <a:xfrm>
            <a:off x="5269357" y="4990846"/>
            <a:ext cx="3797935" cy="0"/>
          </a:xfrm>
          <a:custGeom>
            <a:avLst/>
            <a:gdLst/>
            <a:ahLst/>
            <a:cxnLst/>
            <a:rect l="l" t="t" r="r" b="b"/>
            <a:pathLst>
              <a:path w="3797934">
                <a:moveTo>
                  <a:pt x="0" y="0"/>
                </a:moveTo>
                <a:lnTo>
                  <a:pt x="3797808" y="0"/>
                </a:lnTo>
              </a:path>
            </a:pathLst>
          </a:custGeom>
          <a:ln w="7619">
            <a:solidFill>
              <a:srgbClr val="4F91A0"/>
            </a:solidFill>
          </a:ln>
        </p:spPr>
        <p:txBody>
          <a:bodyPr wrap="square" lIns="0" tIns="0" rIns="0" bIns="0" rtlCol="0"/>
          <a:lstStyle/>
          <a:p>
            <a:endParaRPr/>
          </a:p>
        </p:txBody>
      </p:sp>
      <p:sp>
        <p:nvSpPr>
          <p:cNvPr id="63" name="object 63"/>
          <p:cNvSpPr/>
          <p:nvPr/>
        </p:nvSpPr>
        <p:spPr>
          <a:xfrm>
            <a:off x="839025" y="5370448"/>
            <a:ext cx="2760345" cy="0"/>
          </a:xfrm>
          <a:custGeom>
            <a:avLst/>
            <a:gdLst/>
            <a:ahLst/>
            <a:cxnLst/>
            <a:rect l="l" t="t" r="r" b="b"/>
            <a:pathLst>
              <a:path w="2760345">
                <a:moveTo>
                  <a:pt x="0" y="0"/>
                </a:moveTo>
                <a:lnTo>
                  <a:pt x="2759964" y="0"/>
                </a:lnTo>
              </a:path>
            </a:pathLst>
          </a:custGeom>
          <a:ln w="7620">
            <a:solidFill>
              <a:srgbClr val="4F91A0"/>
            </a:solidFill>
          </a:ln>
        </p:spPr>
        <p:txBody>
          <a:bodyPr wrap="square" lIns="0" tIns="0" rIns="0" bIns="0" rtlCol="0"/>
          <a:lstStyle/>
          <a:p>
            <a:endParaRPr/>
          </a:p>
        </p:txBody>
      </p:sp>
      <p:sp>
        <p:nvSpPr>
          <p:cNvPr id="64" name="object 64"/>
          <p:cNvSpPr/>
          <p:nvPr/>
        </p:nvSpPr>
        <p:spPr>
          <a:xfrm>
            <a:off x="6343777" y="5370448"/>
            <a:ext cx="4665345" cy="0"/>
          </a:xfrm>
          <a:custGeom>
            <a:avLst/>
            <a:gdLst/>
            <a:ahLst/>
            <a:cxnLst/>
            <a:rect l="l" t="t" r="r" b="b"/>
            <a:pathLst>
              <a:path w="4665345">
                <a:moveTo>
                  <a:pt x="0" y="0"/>
                </a:moveTo>
                <a:lnTo>
                  <a:pt x="4664964" y="0"/>
                </a:lnTo>
              </a:path>
            </a:pathLst>
          </a:custGeom>
          <a:ln w="7620">
            <a:solidFill>
              <a:srgbClr val="4F91A0"/>
            </a:solidFill>
          </a:ln>
        </p:spPr>
        <p:txBody>
          <a:bodyPr wrap="square" lIns="0" tIns="0" rIns="0" bIns="0" rtlCol="0"/>
          <a:lstStyle/>
          <a:p>
            <a:endParaRPr/>
          </a:p>
        </p:txBody>
      </p:sp>
      <p:sp>
        <p:nvSpPr>
          <p:cNvPr id="65" name="object 65"/>
          <p:cNvSpPr txBox="1"/>
          <p:nvPr/>
        </p:nvSpPr>
        <p:spPr>
          <a:xfrm>
            <a:off x="304800" y="4114800"/>
            <a:ext cx="11635334" cy="2591735"/>
          </a:xfrm>
          <a:prstGeom prst="rect">
            <a:avLst/>
          </a:prstGeom>
          <a:solidFill>
            <a:schemeClr val="bg1"/>
          </a:solidFill>
        </p:spPr>
        <p:txBody>
          <a:bodyPr vert="horz" wrap="square" lIns="0" tIns="31750" rIns="0" bIns="0" rtlCol="0">
            <a:spAutoFit/>
          </a:bodyPr>
          <a:lstStyle/>
          <a:p>
            <a:pPr marL="12700" marR="5080">
              <a:lnSpc>
                <a:spcPts val="1190"/>
              </a:lnSpc>
              <a:spcBef>
                <a:spcPts val="250"/>
              </a:spcBef>
            </a:pPr>
            <a:r>
              <a:rPr sz="1100" spc="-5" dirty="0">
                <a:solidFill>
                  <a:srgbClr val="2C2D2C"/>
                </a:solidFill>
                <a:latin typeface="Arial"/>
                <a:cs typeface="Arial"/>
              </a:rPr>
              <a:t>BAHIA </a:t>
            </a:r>
            <a:r>
              <a:rPr sz="1100" dirty="0">
                <a:solidFill>
                  <a:srgbClr val="2C2D2C"/>
                </a:solidFill>
                <a:latin typeface="Arial"/>
                <a:cs typeface="Arial"/>
              </a:rPr>
              <a:t>. </a:t>
            </a:r>
            <a:r>
              <a:rPr sz="1100" spc="-5" dirty="0">
                <a:solidFill>
                  <a:srgbClr val="2C2D2C"/>
                </a:solidFill>
                <a:latin typeface="Arial"/>
                <a:cs typeface="Arial"/>
              </a:rPr>
              <a:t>LEI Nº </a:t>
            </a:r>
            <a:r>
              <a:rPr sz="1100" dirty="0">
                <a:solidFill>
                  <a:srgbClr val="2C2D2C"/>
                </a:solidFill>
                <a:latin typeface="Arial"/>
                <a:cs typeface="Arial"/>
              </a:rPr>
              <a:t>12.209 </a:t>
            </a:r>
            <a:r>
              <a:rPr sz="1100" spc="-5" dirty="0">
                <a:solidFill>
                  <a:srgbClr val="2C2D2C"/>
                </a:solidFill>
                <a:latin typeface="Arial"/>
                <a:cs typeface="Arial"/>
              </a:rPr>
              <a:t>DE </a:t>
            </a:r>
            <a:r>
              <a:rPr sz="1100" dirty="0">
                <a:solidFill>
                  <a:srgbClr val="2C2D2C"/>
                </a:solidFill>
                <a:latin typeface="Arial"/>
                <a:cs typeface="Arial"/>
              </a:rPr>
              <a:t>20 </a:t>
            </a:r>
            <a:r>
              <a:rPr sz="1100" spc="-5" dirty="0">
                <a:solidFill>
                  <a:srgbClr val="2C2D2C"/>
                </a:solidFill>
                <a:latin typeface="Arial"/>
                <a:cs typeface="Arial"/>
              </a:rPr>
              <a:t>DE ABRIL </a:t>
            </a:r>
            <a:r>
              <a:rPr sz="1100" dirty="0">
                <a:solidFill>
                  <a:srgbClr val="2C2D2C"/>
                </a:solidFill>
                <a:latin typeface="Arial"/>
                <a:cs typeface="Arial"/>
              </a:rPr>
              <a:t>DE </a:t>
            </a:r>
            <a:r>
              <a:rPr sz="1100" spc="-5" dirty="0">
                <a:solidFill>
                  <a:srgbClr val="2C2D2C"/>
                </a:solidFill>
                <a:latin typeface="Arial"/>
                <a:cs typeface="Arial"/>
              </a:rPr>
              <a:t>2011. Dispõe </a:t>
            </a:r>
            <a:r>
              <a:rPr sz="1100" dirty="0">
                <a:solidFill>
                  <a:srgbClr val="2C2D2C"/>
                </a:solidFill>
                <a:latin typeface="Arial"/>
                <a:cs typeface="Arial"/>
              </a:rPr>
              <a:t>sobre o processo </a:t>
            </a:r>
            <a:r>
              <a:rPr sz="1100" spc="-5" dirty="0">
                <a:solidFill>
                  <a:srgbClr val="2C2D2C"/>
                </a:solidFill>
                <a:latin typeface="Arial"/>
                <a:cs typeface="Arial"/>
              </a:rPr>
              <a:t>administrativo, </a:t>
            </a:r>
            <a:r>
              <a:rPr sz="1100" dirty="0">
                <a:solidFill>
                  <a:srgbClr val="2C2D2C"/>
                </a:solidFill>
                <a:latin typeface="Arial"/>
                <a:cs typeface="Arial"/>
              </a:rPr>
              <a:t>no âmbito da </a:t>
            </a:r>
            <a:r>
              <a:rPr sz="1100" spc="-5" dirty="0">
                <a:solidFill>
                  <a:srgbClr val="2C2D2C"/>
                </a:solidFill>
                <a:latin typeface="Arial"/>
                <a:cs typeface="Arial"/>
              </a:rPr>
              <a:t>Administração direta </a:t>
            </a:r>
            <a:r>
              <a:rPr sz="1100" dirty="0">
                <a:solidFill>
                  <a:srgbClr val="2C2D2C"/>
                </a:solidFill>
                <a:latin typeface="Arial"/>
                <a:cs typeface="Arial"/>
              </a:rPr>
              <a:t>e </a:t>
            </a:r>
            <a:r>
              <a:rPr sz="1100" spc="0" dirty="0">
                <a:solidFill>
                  <a:srgbClr val="2C2D2C"/>
                </a:solidFill>
                <a:latin typeface="Arial"/>
                <a:cs typeface="Arial"/>
              </a:rPr>
              <a:t>das </a:t>
            </a:r>
            <a:r>
              <a:rPr sz="1100" dirty="0">
                <a:solidFill>
                  <a:srgbClr val="2C2D2C"/>
                </a:solidFill>
                <a:latin typeface="Arial"/>
                <a:cs typeface="Arial"/>
              </a:rPr>
              <a:t>entidades da </a:t>
            </a:r>
            <a:r>
              <a:rPr sz="1100" spc="-5" dirty="0">
                <a:solidFill>
                  <a:srgbClr val="2C2D2C"/>
                </a:solidFill>
                <a:latin typeface="Arial"/>
                <a:cs typeface="Arial"/>
              </a:rPr>
              <a:t>Administração indireta, regidas  pelo </a:t>
            </a:r>
            <a:r>
              <a:rPr sz="1100" dirty="0">
                <a:solidFill>
                  <a:srgbClr val="2C2D2C"/>
                </a:solidFill>
                <a:latin typeface="Arial"/>
                <a:cs typeface="Arial"/>
              </a:rPr>
              <a:t>regime de </a:t>
            </a:r>
            <a:r>
              <a:rPr sz="1100" spc="-5" dirty="0">
                <a:solidFill>
                  <a:srgbClr val="2C2D2C"/>
                </a:solidFill>
                <a:latin typeface="Arial"/>
                <a:cs typeface="Arial"/>
              </a:rPr>
              <a:t>direito público, </a:t>
            </a:r>
            <a:r>
              <a:rPr sz="1100" dirty="0">
                <a:solidFill>
                  <a:srgbClr val="2C2D2C"/>
                </a:solidFill>
                <a:latin typeface="Arial"/>
                <a:cs typeface="Arial"/>
              </a:rPr>
              <a:t>do Estado da </a:t>
            </a:r>
            <a:r>
              <a:rPr sz="1100" spc="-5" dirty="0">
                <a:solidFill>
                  <a:srgbClr val="2C2D2C"/>
                </a:solidFill>
                <a:latin typeface="Arial"/>
                <a:cs typeface="Arial"/>
              </a:rPr>
              <a:t>Bahia, </a:t>
            </a:r>
            <a:r>
              <a:rPr sz="1100" dirty="0">
                <a:solidFill>
                  <a:srgbClr val="2C2D2C"/>
                </a:solidFill>
                <a:latin typeface="Arial"/>
                <a:cs typeface="Arial"/>
              </a:rPr>
              <a:t>e dá outras </a:t>
            </a:r>
            <a:r>
              <a:rPr sz="1100" spc="-5" dirty="0">
                <a:solidFill>
                  <a:srgbClr val="2C2D2C"/>
                </a:solidFill>
                <a:latin typeface="Arial"/>
                <a:cs typeface="Arial"/>
              </a:rPr>
              <a:t>providências. Disponível </a:t>
            </a:r>
            <a:r>
              <a:rPr sz="1100" dirty="0">
                <a:solidFill>
                  <a:srgbClr val="2C2D2C"/>
                </a:solidFill>
                <a:latin typeface="Arial"/>
                <a:cs typeface="Arial"/>
              </a:rPr>
              <a:t>em  </a:t>
            </a:r>
            <a:r>
              <a:rPr sz="1100" spc="-5" dirty="0">
                <a:solidFill>
                  <a:srgbClr val="4F91A0"/>
                </a:solidFill>
                <a:latin typeface="Arial"/>
                <a:cs typeface="Arial"/>
                <a:hlinkClick r:id="rId7"/>
              </a:rPr>
              <a:t>http://www.legislabahia.ba.gov.br/verdoc.php?ancora=LO_12&amp;arquivo=LO201112209.xml#LO_12</a:t>
            </a:r>
            <a:endParaRPr sz="1100" dirty="0">
              <a:latin typeface="Arial"/>
              <a:cs typeface="Arial"/>
            </a:endParaRPr>
          </a:p>
          <a:p>
            <a:pPr marL="12700" marR="1657985">
              <a:lnSpc>
                <a:spcPts val="2990"/>
              </a:lnSpc>
              <a:spcBef>
                <a:spcPts val="355"/>
              </a:spcBef>
            </a:pPr>
            <a:r>
              <a:rPr sz="1100" spc="-5" dirty="0">
                <a:solidFill>
                  <a:srgbClr val="2C2D2C"/>
                </a:solidFill>
                <a:latin typeface="Arial"/>
                <a:cs typeface="Arial"/>
              </a:rPr>
              <a:t>BRASIL. </a:t>
            </a:r>
            <a:r>
              <a:rPr sz="1100" b="1" dirty="0">
                <a:solidFill>
                  <a:srgbClr val="2C2D2C"/>
                </a:solidFill>
                <a:latin typeface="Arial"/>
                <a:cs typeface="Arial"/>
              </a:rPr>
              <a:t>Constituição Federal de 1988</a:t>
            </a:r>
            <a:r>
              <a:rPr sz="1100" dirty="0">
                <a:solidFill>
                  <a:srgbClr val="2C2D2C"/>
                </a:solidFill>
                <a:latin typeface="Arial"/>
                <a:cs typeface="Arial"/>
              </a:rPr>
              <a:t>. </a:t>
            </a:r>
            <a:r>
              <a:rPr sz="1100" spc="-5" dirty="0">
                <a:solidFill>
                  <a:srgbClr val="2C2D2C"/>
                </a:solidFill>
                <a:latin typeface="Arial"/>
                <a:cs typeface="Arial"/>
              </a:rPr>
              <a:t>Disponível </a:t>
            </a:r>
            <a:r>
              <a:rPr sz="1100" dirty="0">
                <a:solidFill>
                  <a:srgbClr val="2C2D2C"/>
                </a:solidFill>
                <a:latin typeface="Arial"/>
                <a:cs typeface="Arial"/>
              </a:rPr>
              <a:t>em </a:t>
            </a:r>
            <a:r>
              <a:rPr sz="1100" spc="-5" dirty="0">
                <a:solidFill>
                  <a:srgbClr val="2C2D2C"/>
                </a:solidFill>
                <a:latin typeface="Arial"/>
                <a:cs typeface="Arial"/>
                <a:hlinkClick r:id="rId8"/>
              </a:rPr>
              <a:t>&lt;ht</a:t>
            </a:r>
            <a:r>
              <a:rPr sz="1100" spc="-5" dirty="0">
                <a:solidFill>
                  <a:srgbClr val="2C2D2C"/>
                </a:solidFill>
                <a:latin typeface="Arial"/>
                <a:cs typeface="Arial"/>
              </a:rPr>
              <a:t>t</a:t>
            </a:r>
            <a:r>
              <a:rPr sz="1100" spc="-5" dirty="0">
                <a:solidFill>
                  <a:srgbClr val="2C2D2C"/>
                </a:solidFill>
                <a:latin typeface="Arial"/>
                <a:cs typeface="Arial"/>
                <a:hlinkClick r:id="rId8"/>
              </a:rPr>
              <a:t>p://www.planalto.gov.br/ccivil_03/constituicao/constituição.htm</a:t>
            </a:r>
            <a:r>
              <a:rPr sz="1100" spc="-5" dirty="0">
                <a:solidFill>
                  <a:srgbClr val="2C2D2C"/>
                </a:solidFill>
                <a:latin typeface="Arial"/>
                <a:cs typeface="Arial"/>
              </a:rPr>
              <a:t>&gt;. </a:t>
            </a:r>
            <a:r>
              <a:rPr sz="1100" dirty="0">
                <a:solidFill>
                  <a:srgbClr val="2C2D2C"/>
                </a:solidFill>
                <a:latin typeface="Arial"/>
                <a:cs typeface="Arial"/>
              </a:rPr>
              <a:t>Acesso em: </a:t>
            </a:r>
            <a:r>
              <a:rPr sz="1100" spc="-5" dirty="0">
                <a:solidFill>
                  <a:srgbClr val="2C2D2C"/>
                </a:solidFill>
                <a:latin typeface="Arial"/>
                <a:cs typeface="Arial"/>
              </a:rPr>
              <a:t>abril </a:t>
            </a:r>
            <a:r>
              <a:rPr sz="1100" dirty="0">
                <a:solidFill>
                  <a:srgbClr val="2C2D2C"/>
                </a:solidFill>
                <a:latin typeface="Arial"/>
                <a:cs typeface="Arial"/>
              </a:rPr>
              <a:t>de 2017  </a:t>
            </a:r>
            <a:r>
              <a:rPr sz="1100" spc="-5" dirty="0">
                <a:solidFill>
                  <a:srgbClr val="2C2D2C"/>
                </a:solidFill>
                <a:latin typeface="Arial"/>
                <a:cs typeface="Arial"/>
              </a:rPr>
              <a:t>BRASIL. </a:t>
            </a:r>
            <a:r>
              <a:rPr sz="1100" spc="-5" dirty="0">
                <a:solidFill>
                  <a:srgbClr val="4F91A0"/>
                </a:solidFill>
                <a:latin typeface="Arial"/>
                <a:cs typeface="Arial"/>
                <a:hlinkClick r:id="rId9"/>
              </a:rPr>
              <a:t>Lei </a:t>
            </a:r>
            <a:r>
              <a:rPr sz="1100" spc="0" dirty="0">
                <a:solidFill>
                  <a:srgbClr val="4F91A0"/>
                </a:solidFill>
                <a:latin typeface="Arial"/>
                <a:cs typeface="Arial"/>
                <a:hlinkClick r:id="rId9"/>
              </a:rPr>
              <a:t>n</a:t>
            </a:r>
            <a:r>
              <a:rPr sz="1050" spc="0" baseline="27777" dirty="0">
                <a:solidFill>
                  <a:srgbClr val="4F91A0"/>
                </a:solidFill>
                <a:latin typeface="Arial"/>
                <a:cs typeface="Arial"/>
                <a:hlinkClick r:id="rId9"/>
              </a:rPr>
              <a:t>o</a:t>
            </a:r>
            <a:r>
              <a:rPr sz="1050" spc="0" baseline="27777" dirty="0">
                <a:solidFill>
                  <a:srgbClr val="4F91A0"/>
                </a:solidFill>
                <a:latin typeface="Arial"/>
                <a:cs typeface="Arial"/>
              </a:rPr>
              <a:t> </a:t>
            </a:r>
            <a:r>
              <a:rPr sz="1100" dirty="0">
                <a:solidFill>
                  <a:srgbClr val="4F91A0"/>
                </a:solidFill>
                <a:latin typeface="Arial"/>
                <a:cs typeface="Arial"/>
                <a:hlinkClick r:id="rId9"/>
              </a:rPr>
              <a:t>10.406, de 10 de </a:t>
            </a:r>
            <a:r>
              <a:rPr sz="1100" spc="-5" dirty="0">
                <a:solidFill>
                  <a:srgbClr val="4F91A0"/>
                </a:solidFill>
                <a:latin typeface="Arial"/>
                <a:cs typeface="Arial"/>
                <a:hlinkClick r:id="rId9"/>
              </a:rPr>
              <a:t>janeiro </a:t>
            </a:r>
            <a:r>
              <a:rPr sz="1100" dirty="0">
                <a:solidFill>
                  <a:srgbClr val="4F91A0"/>
                </a:solidFill>
                <a:latin typeface="Arial"/>
                <a:cs typeface="Arial"/>
                <a:hlinkClick r:id="rId9"/>
              </a:rPr>
              <a:t>de </a:t>
            </a:r>
            <a:r>
              <a:rPr sz="1100" spc="-5" dirty="0">
                <a:solidFill>
                  <a:srgbClr val="4F91A0"/>
                </a:solidFill>
                <a:latin typeface="Arial"/>
                <a:cs typeface="Arial"/>
                <a:hlinkClick r:id="rId9"/>
              </a:rPr>
              <a:t>2002</a:t>
            </a:r>
            <a:r>
              <a:rPr sz="1100" b="1" spc="-5" dirty="0">
                <a:solidFill>
                  <a:srgbClr val="4F91A0"/>
                </a:solidFill>
                <a:latin typeface="Arial"/>
                <a:cs typeface="Arial"/>
                <a:hlinkClick r:id="rId9"/>
              </a:rPr>
              <a:t>.</a:t>
            </a:r>
            <a:r>
              <a:rPr sz="1100" b="1" spc="-5" dirty="0">
                <a:solidFill>
                  <a:srgbClr val="4F91A0"/>
                </a:solidFill>
                <a:latin typeface="Arial"/>
                <a:cs typeface="Arial"/>
              </a:rPr>
              <a:t> </a:t>
            </a:r>
            <a:r>
              <a:rPr sz="1100" b="1" spc="-5" dirty="0">
                <a:solidFill>
                  <a:srgbClr val="2C2D2C"/>
                </a:solidFill>
                <a:latin typeface="Arial"/>
                <a:cs typeface="Arial"/>
              </a:rPr>
              <a:t>Código Civil. Disponível </a:t>
            </a:r>
            <a:r>
              <a:rPr sz="1100" b="1" dirty="0">
                <a:solidFill>
                  <a:srgbClr val="2C2D2C"/>
                </a:solidFill>
                <a:latin typeface="Arial"/>
                <a:cs typeface="Arial"/>
              </a:rPr>
              <a:t>em</a:t>
            </a:r>
            <a:r>
              <a:rPr sz="1100" b="1" spc="-80" dirty="0">
                <a:solidFill>
                  <a:srgbClr val="2C2D2C"/>
                </a:solidFill>
                <a:latin typeface="Arial"/>
                <a:cs typeface="Arial"/>
              </a:rPr>
              <a:t> </a:t>
            </a:r>
            <a:r>
              <a:rPr sz="1100" b="1" spc="-5" dirty="0">
                <a:solidFill>
                  <a:srgbClr val="4F91A0"/>
                </a:solidFill>
                <a:latin typeface="Arial"/>
                <a:cs typeface="Arial"/>
                <a:hlinkClick r:id="rId10"/>
              </a:rPr>
              <a:t>http://www.planalto.gov.br/ccivil_03/leis/2002/L10406.htm</a:t>
            </a:r>
            <a:endParaRPr sz="1100" dirty="0">
              <a:latin typeface="Arial"/>
              <a:cs typeface="Arial"/>
            </a:endParaRPr>
          </a:p>
          <a:p>
            <a:pPr>
              <a:lnSpc>
                <a:spcPct val="100000"/>
              </a:lnSpc>
              <a:spcBef>
                <a:spcPts val="20"/>
              </a:spcBef>
            </a:pPr>
            <a:endParaRPr sz="1100" dirty="0">
              <a:latin typeface="Times New Roman"/>
              <a:cs typeface="Times New Roman"/>
            </a:endParaRPr>
          </a:p>
          <a:p>
            <a:pPr marL="12700">
              <a:lnSpc>
                <a:spcPct val="100000"/>
              </a:lnSpc>
            </a:pPr>
            <a:r>
              <a:rPr sz="1100" spc="-5" dirty="0">
                <a:solidFill>
                  <a:srgbClr val="2C2D2C"/>
                </a:solidFill>
                <a:latin typeface="Arial"/>
                <a:cs typeface="Arial"/>
              </a:rPr>
              <a:t>BRASIL. </a:t>
            </a:r>
            <a:r>
              <a:rPr sz="1100" b="1" spc="-5" dirty="0">
                <a:solidFill>
                  <a:srgbClr val="4F91A0"/>
                </a:solidFill>
                <a:latin typeface="Arial"/>
                <a:cs typeface="Arial"/>
                <a:hlinkClick r:id="rId11"/>
              </a:rPr>
              <a:t>LEI Nº </a:t>
            </a:r>
            <a:r>
              <a:rPr sz="1100" b="1" dirty="0">
                <a:solidFill>
                  <a:srgbClr val="4F91A0"/>
                </a:solidFill>
                <a:latin typeface="Arial"/>
                <a:cs typeface="Arial"/>
                <a:hlinkClick r:id="rId11"/>
              </a:rPr>
              <a:t>13.105, </a:t>
            </a:r>
            <a:r>
              <a:rPr sz="1100" b="1" spc="-5" dirty="0">
                <a:solidFill>
                  <a:srgbClr val="4F91A0"/>
                </a:solidFill>
                <a:latin typeface="Arial"/>
                <a:cs typeface="Arial"/>
                <a:hlinkClick r:id="rId11"/>
              </a:rPr>
              <a:t>DE </a:t>
            </a:r>
            <a:r>
              <a:rPr sz="1100" b="1" dirty="0">
                <a:solidFill>
                  <a:srgbClr val="4F91A0"/>
                </a:solidFill>
                <a:latin typeface="Arial"/>
                <a:cs typeface="Arial"/>
                <a:hlinkClick r:id="rId11"/>
              </a:rPr>
              <a:t>16 </a:t>
            </a:r>
            <a:r>
              <a:rPr sz="1100" b="1" spc="-5" dirty="0">
                <a:solidFill>
                  <a:srgbClr val="4F91A0"/>
                </a:solidFill>
                <a:latin typeface="Arial"/>
                <a:cs typeface="Arial"/>
                <a:hlinkClick r:id="rId11"/>
              </a:rPr>
              <a:t>DE </a:t>
            </a:r>
            <a:r>
              <a:rPr sz="1100" b="1" spc="-15" dirty="0">
                <a:solidFill>
                  <a:srgbClr val="4F91A0"/>
                </a:solidFill>
                <a:latin typeface="Arial"/>
                <a:cs typeface="Arial"/>
                <a:hlinkClick r:id="rId11"/>
              </a:rPr>
              <a:t>MARÇO </a:t>
            </a:r>
            <a:r>
              <a:rPr sz="1100" b="1" spc="-5" dirty="0">
                <a:solidFill>
                  <a:srgbClr val="4F91A0"/>
                </a:solidFill>
                <a:latin typeface="Arial"/>
                <a:cs typeface="Arial"/>
                <a:hlinkClick r:id="rId11"/>
              </a:rPr>
              <a:t>DE 2015.</a:t>
            </a:r>
            <a:r>
              <a:rPr sz="1100" b="1" spc="-5" dirty="0">
                <a:solidFill>
                  <a:srgbClr val="2C2D2C"/>
                </a:solidFill>
                <a:latin typeface="Arial"/>
                <a:cs typeface="Arial"/>
              </a:rPr>
              <a:t>Código </a:t>
            </a:r>
            <a:r>
              <a:rPr sz="1100" b="1" dirty="0">
                <a:solidFill>
                  <a:srgbClr val="2C2D2C"/>
                </a:solidFill>
                <a:latin typeface="Arial"/>
                <a:cs typeface="Arial"/>
              </a:rPr>
              <a:t>de Processo </a:t>
            </a:r>
            <a:r>
              <a:rPr sz="1100" b="1" spc="-5" dirty="0">
                <a:solidFill>
                  <a:srgbClr val="2C2D2C"/>
                </a:solidFill>
                <a:latin typeface="Arial"/>
                <a:cs typeface="Arial"/>
              </a:rPr>
              <a:t>Civil. Disponível </a:t>
            </a:r>
            <a:r>
              <a:rPr sz="1100" b="1" dirty="0">
                <a:solidFill>
                  <a:srgbClr val="2C2D2C"/>
                </a:solidFill>
                <a:latin typeface="Arial"/>
                <a:cs typeface="Arial"/>
              </a:rPr>
              <a:t>em</a:t>
            </a:r>
            <a:r>
              <a:rPr sz="1100" b="1" spc="165" dirty="0">
                <a:solidFill>
                  <a:srgbClr val="2C2D2C"/>
                </a:solidFill>
                <a:latin typeface="Arial"/>
                <a:cs typeface="Arial"/>
              </a:rPr>
              <a:t> </a:t>
            </a:r>
            <a:r>
              <a:rPr sz="1100" b="1" spc="-5" dirty="0">
                <a:solidFill>
                  <a:srgbClr val="4F91A0"/>
                </a:solidFill>
                <a:latin typeface="Arial"/>
                <a:cs typeface="Arial"/>
                <a:hlinkClick r:id="rId12"/>
              </a:rPr>
              <a:t>http://www.planalto.gov.br/ccivil_03/_ato2015-2018/2015/lei/l13105.htm</a:t>
            </a:r>
            <a:endParaRPr sz="1100" dirty="0">
              <a:latin typeface="Arial"/>
              <a:cs typeface="Arial"/>
            </a:endParaRPr>
          </a:p>
          <a:p>
            <a:pPr>
              <a:lnSpc>
                <a:spcPct val="100000"/>
              </a:lnSpc>
              <a:spcBef>
                <a:spcPts val="30"/>
              </a:spcBef>
            </a:pPr>
            <a:endParaRPr sz="1550" dirty="0">
              <a:latin typeface="Times New Roman"/>
              <a:cs typeface="Times New Roman"/>
            </a:endParaRPr>
          </a:p>
          <a:p>
            <a:pPr marL="12700" marR="2216150">
              <a:lnSpc>
                <a:spcPts val="1190"/>
              </a:lnSpc>
            </a:pPr>
            <a:r>
              <a:rPr sz="1100" b="1" spc="-10" dirty="0">
                <a:solidFill>
                  <a:srgbClr val="2C2D2C"/>
                </a:solidFill>
                <a:latin typeface="Arial"/>
                <a:cs typeface="Arial"/>
              </a:rPr>
              <a:t>BRASIL. </a:t>
            </a:r>
            <a:r>
              <a:rPr sz="1100" b="1" dirty="0">
                <a:solidFill>
                  <a:srgbClr val="2C2D2C"/>
                </a:solidFill>
                <a:latin typeface="Arial"/>
                <a:cs typeface="Arial"/>
              </a:rPr>
              <a:t>Lei º </a:t>
            </a:r>
            <a:r>
              <a:rPr sz="1100" b="1" spc="-5" dirty="0">
                <a:solidFill>
                  <a:srgbClr val="2C2D2C"/>
                </a:solidFill>
                <a:latin typeface="Arial"/>
                <a:cs typeface="Arial"/>
              </a:rPr>
              <a:t>9784, </a:t>
            </a:r>
            <a:r>
              <a:rPr sz="1100" b="1" dirty="0">
                <a:solidFill>
                  <a:srgbClr val="2C2D2C"/>
                </a:solidFill>
                <a:latin typeface="Arial"/>
                <a:cs typeface="Arial"/>
              </a:rPr>
              <a:t>de 29 de </a:t>
            </a:r>
            <a:r>
              <a:rPr sz="1100" b="1" spc="-5" dirty="0">
                <a:solidFill>
                  <a:srgbClr val="2C2D2C"/>
                </a:solidFill>
                <a:latin typeface="Arial"/>
                <a:cs typeface="Arial"/>
              </a:rPr>
              <a:t>janeiro </a:t>
            </a:r>
            <a:r>
              <a:rPr sz="1100" b="1" dirty="0">
                <a:solidFill>
                  <a:srgbClr val="2C2D2C"/>
                </a:solidFill>
                <a:latin typeface="Arial"/>
                <a:cs typeface="Arial"/>
              </a:rPr>
              <a:t>de </a:t>
            </a:r>
            <a:r>
              <a:rPr sz="1100" b="1" spc="-5" dirty="0">
                <a:solidFill>
                  <a:srgbClr val="2C2D2C"/>
                </a:solidFill>
                <a:latin typeface="Arial"/>
                <a:cs typeface="Arial"/>
              </a:rPr>
              <a:t>1999. </a:t>
            </a:r>
            <a:r>
              <a:rPr sz="1100" spc="-5" dirty="0">
                <a:solidFill>
                  <a:srgbClr val="2C2D2C"/>
                </a:solidFill>
                <a:latin typeface="Arial"/>
                <a:cs typeface="Arial"/>
              </a:rPr>
              <a:t>Regula </a:t>
            </a:r>
            <a:r>
              <a:rPr sz="1100" dirty="0">
                <a:solidFill>
                  <a:srgbClr val="2C2D2C"/>
                </a:solidFill>
                <a:latin typeface="Arial"/>
                <a:cs typeface="Arial"/>
              </a:rPr>
              <a:t>o processo </a:t>
            </a:r>
            <a:r>
              <a:rPr sz="1100" spc="-5" dirty="0">
                <a:solidFill>
                  <a:srgbClr val="2C2D2C"/>
                </a:solidFill>
                <a:latin typeface="Arial"/>
                <a:cs typeface="Arial"/>
              </a:rPr>
              <a:t>administrativo </a:t>
            </a:r>
            <a:r>
              <a:rPr sz="1100" dirty="0">
                <a:solidFill>
                  <a:srgbClr val="2C2D2C"/>
                </a:solidFill>
                <a:latin typeface="Arial"/>
                <a:cs typeface="Arial"/>
              </a:rPr>
              <a:t>no âmbito da </a:t>
            </a:r>
            <a:r>
              <a:rPr sz="1100" spc="-5" dirty="0">
                <a:solidFill>
                  <a:srgbClr val="2C2D2C"/>
                </a:solidFill>
                <a:latin typeface="Arial"/>
                <a:cs typeface="Arial"/>
              </a:rPr>
              <a:t>Administração Pública Federal. Disponível </a:t>
            </a:r>
            <a:r>
              <a:rPr sz="1100" dirty="0">
                <a:solidFill>
                  <a:srgbClr val="2C2D2C"/>
                </a:solidFill>
                <a:latin typeface="Arial"/>
                <a:cs typeface="Arial"/>
              </a:rPr>
              <a:t>em  </a:t>
            </a:r>
            <a:r>
              <a:rPr sz="1100" spc="-5" dirty="0">
                <a:solidFill>
                  <a:srgbClr val="2C2D2C"/>
                </a:solidFill>
                <a:latin typeface="Arial"/>
                <a:cs typeface="Arial"/>
                <a:hlinkClick r:id="rId13"/>
              </a:rPr>
              <a:t>http://www.planalto.gov.br/ccivil_03/leis/L9784.htm.</a:t>
            </a:r>
            <a:endParaRPr sz="1100" dirty="0">
              <a:latin typeface="Arial"/>
              <a:cs typeface="Arial"/>
            </a:endParaRPr>
          </a:p>
          <a:p>
            <a:pPr>
              <a:lnSpc>
                <a:spcPct val="100000"/>
              </a:lnSpc>
              <a:spcBef>
                <a:spcPts val="10"/>
              </a:spcBef>
            </a:pPr>
            <a:endParaRPr sz="1550" dirty="0">
              <a:latin typeface="Times New Roman"/>
              <a:cs typeface="Times New Roman"/>
            </a:endParaRPr>
          </a:p>
          <a:p>
            <a:pPr marL="12700" marR="946785">
              <a:lnSpc>
                <a:spcPts val="1190"/>
              </a:lnSpc>
            </a:pPr>
            <a:r>
              <a:rPr sz="1100" spc="-5" dirty="0">
                <a:solidFill>
                  <a:srgbClr val="2C2D2C"/>
                </a:solidFill>
                <a:latin typeface="Arial"/>
                <a:cs typeface="Arial"/>
              </a:rPr>
              <a:t>SÃO PAULO. Lei Estadual N. </a:t>
            </a:r>
            <a:r>
              <a:rPr sz="1100" dirty="0">
                <a:solidFill>
                  <a:srgbClr val="2C2D2C"/>
                </a:solidFill>
                <a:latin typeface="Arial"/>
                <a:cs typeface="Arial"/>
              </a:rPr>
              <a:t>10.177, de 30 de </a:t>
            </a:r>
            <a:r>
              <a:rPr sz="1100" spc="-5" dirty="0">
                <a:solidFill>
                  <a:srgbClr val="2C2D2C"/>
                </a:solidFill>
                <a:latin typeface="Arial"/>
                <a:cs typeface="Arial"/>
              </a:rPr>
              <a:t>dezembro </a:t>
            </a:r>
            <a:r>
              <a:rPr sz="1100" dirty="0">
                <a:solidFill>
                  <a:srgbClr val="2C2D2C"/>
                </a:solidFill>
                <a:latin typeface="Arial"/>
                <a:cs typeface="Arial"/>
              </a:rPr>
              <a:t>de </a:t>
            </a:r>
            <a:r>
              <a:rPr sz="1100" spc="-5" dirty="0">
                <a:solidFill>
                  <a:srgbClr val="2C2D2C"/>
                </a:solidFill>
                <a:latin typeface="Arial"/>
                <a:cs typeface="Arial"/>
              </a:rPr>
              <a:t>1998. Regula </a:t>
            </a:r>
            <a:r>
              <a:rPr sz="1100" dirty="0">
                <a:solidFill>
                  <a:srgbClr val="2C2D2C"/>
                </a:solidFill>
                <a:latin typeface="Arial"/>
                <a:cs typeface="Arial"/>
              </a:rPr>
              <a:t>o processo </a:t>
            </a:r>
            <a:r>
              <a:rPr sz="1100" spc="-5" dirty="0">
                <a:solidFill>
                  <a:srgbClr val="2C2D2C"/>
                </a:solidFill>
                <a:latin typeface="Arial"/>
                <a:cs typeface="Arial"/>
              </a:rPr>
              <a:t>administrativo </a:t>
            </a:r>
            <a:r>
              <a:rPr sz="1100" dirty="0">
                <a:solidFill>
                  <a:srgbClr val="2C2D2C"/>
                </a:solidFill>
                <a:latin typeface="Arial"/>
                <a:cs typeface="Arial"/>
              </a:rPr>
              <a:t>no âmbito da </a:t>
            </a:r>
            <a:r>
              <a:rPr sz="1100" spc="-5" dirty="0">
                <a:solidFill>
                  <a:srgbClr val="2C2D2C"/>
                </a:solidFill>
                <a:latin typeface="Arial"/>
                <a:cs typeface="Arial"/>
              </a:rPr>
              <a:t>Administração Pública Estadual. Disponível </a:t>
            </a:r>
            <a:r>
              <a:rPr sz="1100" dirty="0">
                <a:solidFill>
                  <a:srgbClr val="2C2D2C"/>
                </a:solidFill>
                <a:latin typeface="Arial"/>
                <a:cs typeface="Arial"/>
              </a:rPr>
              <a:t>em  </a:t>
            </a:r>
            <a:r>
              <a:rPr sz="1100" spc="-5" dirty="0">
                <a:solidFill>
                  <a:srgbClr val="2C2D2C"/>
                </a:solidFill>
                <a:latin typeface="Arial"/>
                <a:cs typeface="Arial"/>
                <a:hlinkClick r:id="rId14"/>
              </a:rPr>
              <a:t>http://www.pge.sp.gov.br/centrodeestudos/bibliotecavirtual/dh/volume%20i/resplei10177.htm.</a:t>
            </a:r>
            <a:endParaRPr sz="1100" dirty="0">
              <a:latin typeface="Arial"/>
              <a:cs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3" name="object 3"/>
          <p:cNvSpPr/>
          <p:nvPr/>
        </p:nvSpPr>
        <p:spPr>
          <a:xfrm>
            <a:off x="1828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4" name="object 4"/>
          <p:cNvSpPr/>
          <p:nvPr/>
        </p:nvSpPr>
        <p:spPr>
          <a:xfrm>
            <a:off x="3048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5" name="object 5"/>
          <p:cNvSpPr/>
          <p:nvPr/>
        </p:nvSpPr>
        <p:spPr>
          <a:xfrm>
            <a:off x="4267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6" name="object 6"/>
          <p:cNvSpPr/>
          <p:nvPr/>
        </p:nvSpPr>
        <p:spPr>
          <a:xfrm>
            <a:off x="5486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7" name="object 7"/>
          <p:cNvSpPr/>
          <p:nvPr/>
        </p:nvSpPr>
        <p:spPr>
          <a:xfrm>
            <a:off x="6705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8" name="object 8"/>
          <p:cNvSpPr/>
          <p:nvPr/>
        </p:nvSpPr>
        <p:spPr>
          <a:xfrm>
            <a:off x="7924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9" name="object 9"/>
          <p:cNvSpPr/>
          <p:nvPr/>
        </p:nvSpPr>
        <p:spPr>
          <a:xfrm>
            <a:off x="9144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0" name="object 10"/>
          <p:cNvSpPr/>
          <p:nvPr/>
        </p:nvSpPr>
        <p:spPr>
          <a:xfrm>
            <a:off x="10363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1" name="object 11"/>
          <p:cNvSpPr/>
          <p:nvPr/>
        </p:nvSpPr>
        <p:spPr>
          <a:xfrm>
            <a:off x="11582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2" name="object 12"/>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3" name="object 13"/>
          <p:cNvSpPr/>
          <p:nvPr/>
        </p:nvSpPr>
        <p:spPr>
          <a:xfrm>
            <a:off x="3175" y="16113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4" name="object 14"/>
          <p:cNvSpPr/>
          <p:nvPr/>
        </p:nvSpPr>
        <p:spPr>
          <a:xfrm>
            <a:off x="3175" y="28352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5" name="object 15"/>
          <p:cNvSpPr/>
          <p:nvPr/>
        </p:nvSpPr>
        <p:spPr>
          <a:xfrm>
            <a:off x="3175" y="4060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6" name="object 16"/>
          <p:cNvSpPr/>
          <p:nvPr/>
        </p:nvSpPr>
        <p:spPr>
          <a:xfrm>
            <a:off x="3175" y="5284851"/>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7" name="object 17"/>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8" name="object 18"/>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19" name="object 19"/>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0" name="object 20"/>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1" name="object 21"/>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2" name="object 22"/>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3" name="object 23"/>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24" name="object 24"/>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25" name="object 25"/>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26" name="object 26"/>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27" name="object 27"/>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28" name="object 28"/>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29" name="object 29"/>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30" name="object 30"/>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31" name="object 31"/>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32" name="object 32"/>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33" name="object 33"/>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4" name="object 34"/>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35" name="object 35"/>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6" name="object 36"/>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38" name="object 38"/>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39" name="object 39"/>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40" name="object 40"/>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41" name="object 41"/>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42" name="object 42"/>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43" name="object 43"/>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44" name="object 44"/>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45" name="object 45"/>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46" name="object 46"/>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47" name="object 47"/>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48" name="object 48"/>
          <p:cNvSpPr/>
          <p:nvPr/>
        </p:nvSpPr>
        <p:spPr>
          <a:xfrm>
            <a:off x="609600" y="6172200"/>
            <a:ext cx="10972800" cy="0"/>
          </a:xfrm>
          <a:custGeom>
            <a:avLst/>
            <a:gdLst/>
            <a:ahLst/>
            <a:cxnLst/>
            <a:rect l="l" t="t" r="r" b="b"/>
            <a:pathLst>
              <a:path w="10972800">
                <a:moveTo>
                  <a:pt x="0" y="0"/>
                </a:moveTo>
                <a:lnTo>
                  <a:pt x="10972800" y="0"/>
                </a:lnTo>
              </a:path>
            </a:pathLst>
          </a:custGeom>
          <a:ln w="12700">
            <a:solidFill>
              <a:srgbClr val="D15A3D"/>
            </a:solidFill>
          </a:ln>
        </p:spPr>
        <p:txBody>
          <a:bodyPr wrap="square" lIns="0" tIns="0" rIns="0" bIns="0" rtlCol="0"/>
          <a:lstStyle/>
          <a:p>
            <a:endParaRPr/>
          </a:p>
        </p:txBody>
      </p:sp>
      <p:sp>
        <p:nvSpPr>
          <p:cNvPr id="49" name="object 49"/>
          <p:cNvSpPr txBox="1">
            <a:spLocks noGrp="1"/>
          </p:cNvSpPr>
          <p:nvPr>
            <p:ph type="title"/>
          </p:nvPr>
        </p:nvSpPr>
        <p:spPr>
          <a:xfrm>
            <a:off x="4062476" y="81152"/>
            <a:ext cx="3777615" cy="513715"/>
          </a:xfrm>
          <a:prstGeom prst="rect">
            <a:avLst/>
          </a:prstGeom>
        </p:spPr>
        <p:txBody>
          <a:bodyPr vert="horz" wrap="square" lIns="0" tIns="12700" rIns="0" bIns="0" rtlCol="0">
            <a:spAutoFit/>
          </a:bodyPr>
          <a:lstStyle/>
          <a:p>
            <a:pPr marL="12700">
              <a:lnSpc>
                <a:spcPct val="100000"/>
              </a:lnSpc>
              <a:spcBef>
                <a:spcPts val="100"/>
              </a:spcBef>
            </a:pPr>
            <a:r>
              <a:rPr sz="3200" b="1" dirty="0">
                <a:solidFill>
                  <a:srgbClr val="D15A3D"/>
                </a:solidFill>
                <a:latin typeface="Verdana"/>
                <a:cs typeface="Verdana"/>
              </a:rPr>
              <a:t>Sumário de</a:t>
            </a:r>
            <a:r>
              <a:rPr sz="3200" b="1" spc="-70" dirty="0">
                <a:solidFill>
                  <a:srgbClr val="D15A3D"/>
                </a:solidFill>
                <a:latin typeface="Verdana"/>
                <a:cs typeface="Verdana"/>
              </a:rPr>
              <a:t> </a:t>
            </a:r>
            <a:r>
              <a:rPr sz="3200" b="1" spc="-5" dirty="0">
                <a:solidFill>
                  <a:srgbClr val="D15A3D"/>
                </a:solidFill>
                <a:latin typeface="Verdana"/>
                <a:cs typeface="Verdana"/>
              </a:rPr>
              <a:t>Aula</a:t>
            </a:r>
            <a:endParaRPr sz="3200">
              <a:latin typeface="Verdana"/>
              <a:cs typeface="Verdana"/>
            </a:endParaRPr>
          </a:p>
        </p:txBody>
      </p:sp>
      <p:sp>
        <p:nvSpPr>
          <p:cNvPr id="51" name="object 51"/>
          <p:cNvSpPr txBox="1"/>
          <p:nvPr/>
        </p:nvSpPr>
        <p:spPr>
          <a:xfrm>
            <a:off x="2556510" y="692150"/>
            <a:ext cx="7349490" cy="3810659"/>
          </a:xfrm>
          <a:prstGeom prst="rect">
            <a:avLst/>
          </a:prstGeom>
          <a:solidFill>
            <a:schemeClr val="bg1"/>
          </a:solidFill>
        </p:spPr>
        <p:txBody>
          <a:bodyPr vert="horz" wrap="square" lIns="0" tIns="85725" rIns="0" bIns="0" rtlCol="0">
            <a:spAutoFit/>
          </a:bodyPr>
          <a:lstStyle/>
          <a:p>
            <a:pPr marL="300355" indent="-287655">
              <a:lnSpc>
                <a:spcPct val="100000"/>
              </a:lnSpc>
              <a:spcBef>
                <a:spcPts val="575"/>
              </a:spcBef>
              <a:buClr>
                <a:srgbClr val="D15A3D"/>
              </a:buClr>
              <a:buAutoNum type="arabicPeriod"/>
              <a:tabLst>
                <a:tab pos="300990" algn="l"/>
              </a:tabLst>
            </a:pPr>
            <a:r>
              <a:rPr sz="1600" b="1" spc="-10" dirty="0" smtClean="0">
                <a:solidFill>
                  <a:srgbClr val="2C2D2C"/>
                </a:solidFill>
                <a:latin typeface="Verdana"/>
                <a:cs typeface="Verdana"/>
              </a:rPr>
              <a:t>CARACTERÍSTICA DO DANO</a:t>
            </a:r>
            <a:r>
              <a:rPr sz="1600" b="1" spc="55" dirty="0" smtClean="0">
                <a:solidFill>
                  <a:srgbClr val="2C2D2C"/>
                </a:solidFill>
                <a:latin typeface="Verdana"/>
                <a:cs typeface="Verdana"/>
              </a:rPr>
              <a:t> </a:t>
            </a:r>
            <a:r>
              <a:rPr sz="1600" b="1" spc="-5" dirty="0" smtClean="0">
                <a:solidFill>
                  <a:srgbClr val="2C2D2C"/>
                </a:solidFill>
                <a:latin typeface="Verdana"/>
                <a:cs typeface="Verdana"/>
              </a:rPr>
              <a:t>INDENIZÁVEL</a:t>
            </a:r>
            <a:endParaRPr sz="1600" dirty="0" smtClean="0">
              <a:latin typeface="Verdana"/>
              <a:cs typeface="Verdana"/>
            </a:endParaRPr>
          </a:p>
          <a:p>
            <a:pPr marL="485140" lvl="1" indent="-472440">
              <a:lnSpc>
                <a:spcPct val="100000"/>
              </a:lnSpc>
              <a:spcBef>
                <a:spcPts val="575"/>
              </a:spcBef>
              <a:buClr>
                <a:srgbClr val="D15A3D"/>
              </a:buClr>
              <a:tabLst>
                <a:tab pos="484505" algn="l"/>
                <a:tab pos="485140" algn="l"/>
              </a:tabLst>
            </a:pPr>
            <a:r>
              <a:rPr lang="pt-BR" sz="1600" b="1" spc="-10" dirty="0" smtClean="0">
                <a:solidFill>
                  <a:srgbClr val="FF0000"/>
                </a:solidFill>
                <a:latin typeface="Verdana"/>
                <a:cs typeface="Verdana"/>
              </a:rPr>
              <a:t>2.</a:t>
            </a:r>
            <a:r>
              <a:rPr lang="pt-BR" sz="1600" b="1" spc="-10" dirty="0" smtClean="0">
                <a:solidFill>
                  <a:srgbClr val="2C2D2C"/>
                </a:solidFill>
                <a:latin typeface="Verdana"/>
                <a:cs typeface="Verdana"/>
              </a:rPr>
              <a:t> </a:t>
            </a:r>
            <a:r>
              <a:rPr sz="1600" b="1" spc="-10" dirty="0" smtClean="0">
                <a:solidFill>
                  <a:srgbClr val="2C2D2C"/>
                </a:solidFill>
                <a:latin typeface="Verdana"/>
                <a:cs typeface="Verdana"/>
              </a:rPr>
              <a:t>DANOS </a:t>
            </a:r>
            <a:r>
              <a:rPr sz="1600" b="1" spc="-15" dirty="0">
                <a:solidFill>
                  <a:srgbClr val="2C2D2C"/>
                </a:solidFill>
                <a:latin typeface="Verdana"/>
                <a:cs typeface="Verdana"/>
              </a:rPr>
              <a:t>PASSÍVEIS </a:t>
            </a:r>
            <a:r>
              <a:rPr sz="1600" b="1" spc="-10" dirty="0">
                <a:solidFill>
                  <a:srgbClr val="2C2D2C"/>
                </a:solidFill>
                <a:latin typeface="Verdana"/>
                <a:cs typeface="Verdana"/>
              </a:rPr>
              <a:t>DE</a:t>
            </a:r>
            <a:r>
              <a:rPr sz="1600" b="1" spc="125" dirty="0">
                <a:solidFill>
                  <a:srgbClr val="2C2D2C"/>
                </a:solidFill>
                <a:latin typeface="Verdana"/>
                <a:cs typeface="Verdana"/>
              </a:rPr>
              <a:t> </a:t>
            </a:r>
            <a:r>
              <a:rPr sz="1600" b="1" spc="-10" dirty="0" smtClean="0">
                <a:solidFill>
                  <a:srgbClr val="2C2D2C"/>
                </a:solidFill>
                <a:latin typeface="Verdana"/>
                <a:cs typeface="Verdana"/>
              </a:rPr>
              <a:t>INDENIZAÇÃO</a:t>
            </a:r>
            <a:r>
              <a:rPr lang="pt-BR" sz="1600" b="1" spc="-10" dirty="0" smtClean="0">
                <a:solidFill>
                  <a:srgbClr val="2C2D2C"/>
                </a:solidFill>
                <a:latin typeface="Verdana"/>
                <a:cs typeface="Verdana"/>
              </a:rPr>
              <a:t> – Conteúdo e Extensão</a:t>
            </a:r>
            <a:endParaRPr sz="1600" b="1" dirty="0">
              <a:latin typeface="Verdana"/>
              <a:cs typeface="Verdana"/>
            </a:endParaRPr>
          </a:p>
          <a:p>
            <a:pPr marL="1076325" lvl="3" indent="-606425">
              <a:spcBef>
                <a:spcPts val="570"/>
              </a:spcBef>
              <a:buClr>
                <a:srgbClr val="D15A3D"/>
              </a:buClr>
              <a:tabLst>
                <a:tab pos="619760" algn="l"/>
              </a:tabLst>
            </a:pPr>
            <a:r>
              <a:rPr lang="pt-BR" sz="1600" spc="-5" dirty="0" smtClean="0">
                <a:solidFill>
                  <a:srgbClr val="2C2D2C"/>
                </a:solidFill>
                <a:latin typeface="Verdana"/>
                <a:cs typeface="Verdana"/>
              </a:rPr>
              <a:t>2.1. </a:t>
            </a:r>
            <a:r>
              <a:rPr sz="1600" spc="-5" dirty="0" err="1" smtClean="0">
                <a:solidFill>
                  <a:srgbClr val="2C2D2C"/>
                </a:solidFill>
                <a:latin typeface="Verdana"/>
                <a:cs typeface="Verdana"/>
              </a:rPr>
              <a:t>Danos</a:t>
            </a:r>
            <a:r>
              <a:rPr sz="1600" spc="-5" dirty="0" smtClean="0">
                <a:solidFill>
                  <a:srgbClr val="2C2D2C"/>
                </a:solidFill>
                <a:latin typeface="Verdana"/>
                <a:cs typeface="Verdana"/>
              </a:rPr>
              <a:t> </a:t>
            </a:r>
            <a:r>
              <a:rPr sz="1600" spc="-10" dirty="0">
                <a:solidFill>
                  <a:srgbClr val="2C2D2C"/>
                </a:solidFill>
                <a:latin typeface="Verdana"/>
                <a:cs typeface="Verdana"/>
              </a:rPr>
              <a:t>Materais </a:t>
            </a:r>
            <a:r>
              <a:rPr sz="1600" spc="-5" dirty="0">
                <a:solidFill>
                  <a:srgbClr val="2C2D2C"/>
                </a:solidFill>
                <a:latin typeface="Verdana"/>
                <a:cs typeface="Verdana"/>
              </a:rPr>
              <a:t>ou </a:t>
            </a:r>
            <a:r>
              <a:rPr sz="1600" spc="-10" dirty="0">
                <a:solidFill>
                  <a:srgbClr val="2C2D2C"/>
                </a:solidFill>
                <a:latin typeface="Verdana"/>
                <a:cs typeface="Verdana"/>
              </a:rPr>
              <a:t>Patrimoniais </a:t>
            </a:r>
            <a:r>
              <a:rPr sz="1600" spc="-5" dirty="0">
                <a:solidFill>
                  <a:srgbClr val="2C2D2C"/>
                </a:solidFill>
                <a:latin typeface="Verdana"/>
                <a:cs typeface="Verdana"/>
              </a:rPr>
              <a:t>– </a:t>
            </a:r>
            <a:r>
              <a:rPr sz="1600" spc="-10" dirty="0">
                <a:solidFill>
                  <a:srgbClr val="2C2D2C"/>
                </a:solidFill>
                <a:latin typeface="Verdana"/>
                <a:cs typeface="Verdana"/>
              </a:rPr>
              <a:t>conceito </a:t>
            </a:r>
            <a:r>
              <a:rPr sz="1600" spc="-5" dirty="0">
                <a:solidFill>
                  <a:srgbClr val="2C2D2C"/>
                </a:solidFill>
                <a:latin typeface="Verdana"/>
                <a:cs typeface="Verdana"/>
              </a:rPr>
              <a:t>e</a:t>
            </a:r>
            <a:r>
              <a:rPr sz="1600" spc="175" dirty="0">
                <a:solidFill>
                  <a:srgbClr val="2C2D2C"/>
                </a:solidFill>
                <a:latin typeface="Verdana"/>
                <a:cs typeface="Verdana"/>
              </a:rPr>
              <a:t> </a:t>
            </a:r>
            <a:r>
              <a:rPr sz="1600" spc="-10" dirty="0">
                <a:solidFill>
                  <a:srgbClr val="2C2D2C"/>
                </a:solidFill>
                <a:latin typeface="Verdana"/>
                <a:cs typeface="Verdana"/>
              </a:rPr>
              <a:t>jurisprudência</a:t>
            </a:r>
            <a:endParaRPr sz="1600" dirty="0">
              <a:latin typeface="Verdana"/>
              <a:cs typeface="Verdana"/>
            </a:endParaRPr>
          </a:p>
          <a:p>
            <a:pPr marL="1076325" lvl="3" indent="-606425">
              <a:spcBef>
                <a:spcPts val="575"/>
              </a:spcBef>
              <a:buClr>
                <a:srgbClr val="D15A3D"/>
              </a:buClr>
              <a:tabLst>
                <a:tab pos="619760" algn="l"/>
              </a:tabLst>
            </a:pPr>
            <a:r>
              <a:rPr lang="pt-BR" sz="1600" spc="-5" dirty="0" smtClean="0">
                <a:solidFill>
                  <a:srgbClr val="2C2D2C"/>
                </a:solidFill>
                <a:latin typeface="Verdana"/>
                <a:cs typeface="Verdana"/>
              </a:rPr>
              <a:t>2.2. </a:t>
            </a:r>
            <a:r>
              <a:rPr sz="1600" spc="-5" dirty="0" err="1" smtClean="0">
                <a:solidFill>
                  <a:srgbClr val="2C2D2C"/>
                </a:solidFill>
                <a:latin typeface="Verdana"/>
                <a:cs typeface="Verdana"/>
              </a:rPr>
              <a:t>Danos</a:t>
            </a:r>
            <a:r>
              <a:rPr sz="1600" spc="-5" dirty="0" smtClean="0">
                <a:solidFill>
                  <a:srgbClr val="2C2D2C"/>
                </a:solidFill>
                <a:latin typeface="Verdana"/>
                <a:cs typeface="Verdana"/>
              </a:rPr>
              <a:t> </a:t>
            </a:r>
            <a:r>
              <a:rPr sz="1600" spc="-10" dirty="0">
                <a:solidFill>
                  <a:srgbClr val="2C2D2C"/>
                </a:solidFill>
                <a:latin typeface="Verdana"/>
                <a:cs typeface="Verdana"/>
              </a:rPr>
              <a:t>Morais </a:t>
            </a:r>
            <a:r>
              <a:rPr sz="1600" spc="-5" dirty="0">
                <a:solidFill>
                  <a:srgbClr val="2C2D2C"/>
                </a:solidFill>
                <a:latin typeface="Verdana"/>
                <a:cs typeface="Verdana"/>
              </a:rPr>
              <a:t>- </a:t>
            </a:r>
            <a:r>
              <a:rPr sz="1600" spc="-10" dirty="0">
                <a:solidFill>
                  <a:srgbClr val="2C2D2C"/>
                </a:solidFill>
                <a:latin typeface="Verdana"/>
                <a:cs typeface="Verdana"/>
              </a:rPr>
              <a:t>conceito </a:t>
            </a:r>
            <a:r>
              <a:rPr sz="1600" spc="-5" dirty="0">
                <a:solidFill>
                  <a:srgbClr val="2C2D2C"/>
                </a:solidFill>
                <a:latin typeface="Verdana"/>
                <a:cs typeface="Verdana"/>
              </a:rPr>
              <a:t>e</a:t>
            </a:r>
            <a:r>
              <a:rPr sz="1600" spc="100" dirty="0">
                <a:solidFill>
                  <a:srgbClr val="2C2D2C"/>
                </a:solidFill>
                <a:latin typeface="Verdana"/>
                <a:cs typeface="Verdana"/>
              </a:rPr>
              <a:t> </a:t>
            </a:r>
            <a:r>
              <a:rPr sz="1600" spc="-10" dirty="0">
                <a:solidFill>
                  <a:srgbClr val="2C2D2C"/>
                </a:solidFill>
                <a:latin typeface="Verdana"/>
                <a:cs typeface="Verdana"/>
              </a:rPr>
              <a:t>jurisprudência</a:t>
            </a:r>
            <a:endParaRPr sz="1600" dirty="0">
              <a:latin typeface="Verdana"/>
              <a:cs typeface="Verdana"/>
            </a:endParaRPr>
          </a:p>
          <a:p>
            <a:pPr marL="1076325" lvl="3" indent="-606425">
              <a:spcBef>
                <a:spcPts val="575"/>
              </a:spcBef>
              <a:buClr>
                <a:srgbClr val="D15A3D"/>
              </a:buClr>
              <a:tabLst>
                <a:tab pos="619760" algn="l"/>
                <a:tab pos="2378075" algn="l"/>
              </a:tabLst>
            </a:pPr>
            <a:r>
              <a:rPr lang="pt-BR" sz="1600" spc="-5" dirty="0" smtClean="0">
                <a:solidFill>
                  <a:srgbClr val="2C2D2C"/>
                </a:solidFill>
                <a:latin typeface="Verdana"/>
                <a:cs typeface="Verdana"/>
              </a:rPr>
              <a:t>2.3. </a:t>
            </a:r>
            <a:r>
              <a:rPr sz="1600" spc="-5" dirty="0" err="1" smtClean="0">
                <a:solidFill>
                  <a:srgbClr val="2C2D2C"/>
                </a:solidFill>
                <a:latin typeface="Verdana"/>
                <a:cs typeface="Verdana"/>
              </a:rPr>
              <a:t>Danos</a:t>
            </a:r>
            <a:r>
              <a:rPr sz="1600" spc="50" dirty="0" smtClean="0">
                <a:solidFill>
                  <a:srgbClr val="2C2D2C"/>
                </a:solidFill>
                <a:latin typeface="Verdana"/>
                <a:cs typeface="Verdana"/>
              </a:rPr>
              <a:t> </a:t>
            </a:r>
            <a:r>
              <a:rPr sz="1600" spc="-10" dirty="0">
                <a:solidFill>
                  <a:srgbClr val="2C2D2C"/>
                </a:solidFill>
                <a:latin typeface="Verdana"/>
                <a:cs typeface="Verdana"/>
              </a:rPr>
              <a:t>Estéticos	</a:t>
            </a:r>
            <a:r>
              <a:rPr sz="1600" spc="-5" dirty="0">
                <a:solidFill>
                  <a:srgbClr val="2C2D2C"/>
                </a:solidFill>
                <a:latin typeface="Verdana"/>
                <a:cs typeface="Verdana"/>
              </a:rPr>
              <a:t>– </a:t>
            </a:r>
            <a:r>
              <a:rPr sz="1600" spc="-10" dirty="0">
                <a:solidFill>
                  <a:srgbClr val="2C2D2C"/>
                </a:solidFill>
                <a:latin typeface="Verdana"/>
                <a:cs typeface="Verdana"/>
              </a:rPr>
              <a:t>conceito </a:t>
            </a:r>
            <a:r>
              <a:rPr sz="1600" spc="-5" dirty="0">
                <a:solidFill>
                  <a:srgbClr val="2C2D2C"/>
                </a:solidFill>
                <a:latin typeface="Verdana"/>
                <a:cs typeface="Verdana"/>
              </a:rPr>
              <a:t>e</a:t>
            </a:r>
            <a:r>
              <a:rPr sz="1600" spc="30" dirty="0">
                <a:solidFill>
                  <a:srgbClr val="2C2D2C"/>
                </a:solidFill>
                <a:latin typeface="Verdana"/>
                <a:cs typeface="Verdana"/>
              </a:rPr>
              <a:t> </a:t>
            </a:r>
            <a:r>
              <a:rPr sz="1600" spc="-10" dirty="0">
                <a:solidFill>
                  <a:srgbClr val="2C2D2C"/>
                </a:solidFill>
                <a:latin typeface="Verdana"/>
                <a:cs typeface="Verdana"/>
              </a:rPr>
              <a:t>jurisprudência</a:t>
            </a:r>
            <a:endParaRPr sz="1600" dirty="0">
              <a:latin typeface="Verdana"/>
              <a:cs typeface="Verdana"/>
            </a:endParaRPr>
          </a:p>
          <a:p>
            <a:pPr marL="1076325" lvl="3" indent="-606425">
              <a:spcBef>
                <a:spcPts val="575"/>
              </a:spcBef>
              <a:buClr>
                <a:srgbClr val="D15A3D"/>
              </a:buClr>
              <a:tabLst>
                <a:tab pos="619760" algn="l"/>
              </a:tabLst>
            </a:pPr>
            <a:r>
              <a:rPr lang="pt-BR" sz="1600" spc="-5" dirty="0" smtClean="0">
                <a:solidFill>
                  <a:srgbClr val="2C2D2C"/>
                </a:solidFill>
                <a:latin typeface="Verdana"/>
                <a:cs typeface="Verdana"/>
              </a:rPr>
              <a:t>2.4. </a:t>
            </a:r>
            <a:r>
              <a:rPr sz="1600" spc="-5" dirty="0" err="1" smtClean="0">
                <a:solidFill>
                  <a:srgbClr val="2C2D2C"/>
                </a:solidFill>
                <a:latin typeface="Verdana"/>
                <a:cs typeface="Verdana"/>
              </a:rPr>
              <a:t>Danos</a:t>
            </a:r>
            <a:r>
              <a:rPr sz="1600" spc="-5" dirty="0" smtClean="0">
                <a:solidFill>
                  <a:srgbClr val="2C2D2C"/>
                </a:solidFill>
                <a:latin typeface="Verdana"/>
                <a:cs typeface="Verdana"/>
              </a:rPr>
              <a:t> </a:t>
            </a:r>
            <a:r>
              <a:rPr sz="1600" spc="-5" dirty="0">
                <a:solidFill>
                  <a:srgbClr val="2C2D2C"/>
                </a:solidFill>
                <a:latin typeface="Verdana"/>
                <a:cs typeface="Verdana"/>
              </a:rPr>
              <a:t>individuais, </a:t>
            </a:r>
            <a:r>
              <a:rPr sz="1600" spc="-10" dirty="0">
                <a:solidFill>
                  <a:srgbClr val="2C2D2C"/>
                </a:solidFill>
                <a:latin typeface="Verdana"/>
                <a:cs typeface="Verdana"/>
              </a:rPr>
              <a:t>Coletivos </a:t>
            </a:r>
            <a:r>
              <a:rPr sz="1600" spc="-5" dirty="0">
                <a:solidFill>
                  <a:srgbClr val="2C2D2C"/>
                </a:solidFill>
                <a:latin typeface="Verdana"/>
                <a:cs typeface="Verdana"/>
              </a:rPr>
              <a:t>e Sociais – </a:t>
            </a:r>
            <a:r>
              <a:rPr sz="1600" spc="-10" dirty="0">
                <a:solidFill>
                  <a:srgbClr val="2C2D2C"/>
                </a:solidFill>
                <a:latin typeface="Verdana"/>
                <a:cs typeface="Verdana"/>
              </a:rPr>
              <a:t>Conceito </a:t>
            </a:r>
            <a:r>
              <a:rPr sz="1600" spc="-5" dirty="0">
                <a:solidFill>
                  <a:srgbClr val="2C2D2C"/>
                </a:solidFill>
                <a:latin typeface="Verdana"/>
                <a:cs typeface="Verdana"/>
              </a:rPr>
              <a:t>e</a:t>
            </a:r>
            <a:r>
              <a:rPr sz="1600" spc="200" dirty="0">
                <a:solidFill>
                  <a:srgbClr val="2C2D2C"/>
                </a:solidFill>
                <a:latin typeface="Verdana"/>
                <a:cs typeface="Verdana"/>
              </a:rPr>
              <a:t> </a:t>
            </a:r>
            <a:r>
              <a:rPr sz="1600" spc="-5" dirty="0">
                <a:solidFill>
                  <a:srgbClr val="2C2D2C"/>
                </a:solidFill>
                <a:latin typeface="Verdana"/>
                <a:cs typeface="Verdana"/>
              </a:rPr>
              <a:t>Jurisprudência</a:t>
            </a:r>
            <a:endParaRPr sz="1600" dirty="0">
              <a:latin typeface="Verdana"/>
              <a:cs typeface="Verdana"/>
            </a:endParaRPr>
          </a:p>
          <a:p>
            <a:pPr marL="943609" lvl="2" indent="-473709">
              <a:spcBef>
                <a:spcPts val="575"/>
              </a:spcBef>
              <a:buClr>
                <a:srgbClr val="D15A3D"/>
              </a:buClr>
              <a:tabLst>
                <a:tab pos="486409" algn="l"/>
                <a:tab pos="487045" algn="l"/>
              </a:tabLst>
            </a:pPr>
            <a:r>
              <a:rPr lang="pt-BR" sz="1600" spc="-10" dirty="0" smtClean="0">
                <a:solidFill>
                  <a:srgbClr val="2C2D2C"/>
                </a:solidFill>
                <a:latin typeface="Verdana"/>
                <a:cs typeface="Verdana"/>
              </a:rPr>
              <a:t>2.5. </a:t>
            </a:r>
            <a:r>
              <a:rPr sz="1600" spc="-10" dirty="0" err="1" smtClean="0">
                <a:solidFill>
                  <a:srgbClr val="2C2D2C"/>
                </a:solidFill>
                <a:latin typeface="Verdana"/>
                <a:cs typeface="Verdana"/>
              </a:rPr>
              <a:t>Fixação</a:t>
            </a:r>
            <a:r>
              <a:rPr sz="1600" spc="-10" dirty="0" smtClean="0">
                <a:solidFill>
                  <a:srgbClr val="2C2D2C"/>
                </a:solidFill>
                <a:latin typeface="Verdana"/>
                <a:cs typeface="Verdana"/>
              </a:rPr>
              <a:t> </a:t>
            </a:r>
            <a:r>
              <a:rPr sz="1600" spc="-5" dirty="0">
                <a:solidFill>
                  <a:srgbClr val="2C2D2C"/>
                </a:solidFill>
                <a:latin typeface="Verdana"/>
                <a:cs typeface="Verdana"/>
              </a:rPr>
              <a:t>do Montante</a:t>
            </a:r>
            <a:r>
              <a:rPr sz="1600" spc="80" dirty="0">
                <a:solidFill>
                  <a:srgbClr val="2C2D2C"/>
                </a:solidFill>
                <a:latin typeface="Verdana"/>
                <a:cs typeface="Verdana"/>
              </a:rPr>
              <a:t> </a:t>
            </a:r>
            <a:r>
              <a:rPr sz="1600" spc="-10" dirty="0">
                <a:solidFill>
                  <a:srgbClr val="2C2D2C"/>
                </a:solidFill>
                <a:latin typeface="Verdana"/>
                <a:cs typeface="Verdana"/>
              </a:rPr>
              <a:t>Indenizatório</a:t>
            </a:r>
            <a:endParaRPr sz="1600" dirty="0">
              <a:latin typeface="Verdana"/>
              <a:cs typeface="Verdana"/>
            </a:endParaRPr>
          </a:p>
          <a:p>
            <a:pPr marL="943609" lvl="2" indent="-473709">
              <a:spcBef>
                <a:spcPts val="575"/>
              </a:spcBef>
              <a:buClr>
                <a:srgbClr val="D15A3D"/>
              </a:buClr>
              <a:tabLst>
                <a:tab pos="486409" algn="l"/>
                <a:tab pos="487045" algn="l"/>
              </a:tabLst>
            </a:pPr>
            <a:r>
              <a:rPr lang="pt-BR" sz="1600" spc="-10" dirty="0" smtClean="0">
                <a:solidFill>
                  <a:srgbClr val="2C2D2C"/>
                </a:solidFill>
                <a:latin typeface="Verdana"/>
                <a:cs typeface="Verdana"/>
              </a:rPr>
              <a:t>2.6. </a:t>
            </a:r>
            <a:r>
              <a:rPr sz="1600" spc="-10" dirty="0" err="1" smtClean="0">
                <a:solidFill>
                  <a:srgbClr val="2C2D2C"/>
                </a:solidFill>
                <a:latin typeface="Verdana"/>
                <a:cs typeface="Verdana"/>
              </a:rPr>
              <a:t>Tipologia</a:t>
            </a:r>
            <a:r>
              <a:rPr sz="1600" spc="-10" dirty="0" smtClean="0">
                <a:solidFill>
                  <a:srgbClr val="2C2D2C"/>
                </a:solidFill>
                <a:latin typeface="Verdana"/>
                <a:cs typeface="Verdana"/>
              </a:rPr>
              <a:t> </a:t>
            </a:r>
            <a:r>
              <a:rPr sz="1600" spc="-5" dirty="0">
                <a:solidFill>
                  <a:srgbClr val="2C2D2C"/>
                </a:solidFill>
                <a:latin typeface="Verdana"/>
                <a:cs typeface="Verdana"/>
              </a:rPr>
              <a:t>das</a:t>
            </a:r>
            <a:r>
              <a:rPr sz="1600" spc="60" dirty="0">
                <a:solidFill>
                  <a:srgbClr val="2C2D2C"/>
                </a:solidFill>
                <a:latin typeface="Verdana"/>
                <a:cs typeface="Verdana"/>
              </a:rPr>
              <a:t> </a:t>
            </a:r>
            <a:r>
              <a:rPr sz="1600" spc="-10" dirty="0">
                <a:solidFill>
                  <a:srgbClr val="2C2D2C"/>
                </a:solidFill>
                <a:latin typeface="Verdana"/>
                <a:cs typeface="Verdana"/>
              </a:rPr>
              <a:t>Indenizações</a:t>
            </a:r>
            <a:endParaRPr sz="1600" dirty="0">
              <a:latin typeface="Verdana"/>
              <a:cs typeface="Verdana"/>
            </a:endParaRPr>
          </a:p>
          <a:p>
            <a:pPr marL="287020" indent="-274320">
              <a:lnSpc>
                <a:spcPct val="100000"/>
              </a:lnSpc>
              <a:spcBef>
                <a:spcPts val="570"/>
              </a:spcBef>
              <a:buClr>
                <a:srgbClr val="D15A3D"/>
              </a:buClr>
              <a:buFont typeface="Verdana"/>
              <a:buAutoNum type="arabicPeriod" startAt="3"/>
              <a:tabLst>
                <a:tab pos="287020" algn="l"/>
              </a:tabLst>
            </a:pPr>
            <a:r>
              <a:rPr sz="1600" b="1" spc="-10" dirty="0">
                <a:solidFill>
                  <a:srgbClr val="2C2D2C"/>
                </a:solidFill>
                <a:latin typeface="Verdana"/>
                <a:cs typeface="Verdana"/>
              </a:rPr>
              <a:t>POSTULAÇÃO </a:t>
            </a:r>
            <a:r>
              <a:rPr sz="1600" b="1" spc="-5" dirty="0">
                <a:solidFill>
                  <a:srgbClr val="2C2D2C"/>
                </a:solidFill>
                <a:latin typeface="Verdana"/>
                <a:cs typeface="Verdana"/>
              </a:rPr>
              <a:t>NA </a:t>
            </a:r>
            <a:r>
              <a:rPr sz="1600" b="1" spc="-10" dirty="0">
                <a:solidFill>
                  <a:srgbClr val="2C2D2C"/>
                </a:solidFill>
                <a:latin typeface="Verdana"/>
                <a:cs typeface="Verdana"/>
              </a:rPr>
              <a:t>ESFERA</a:t>
            </a:r>
            <a:r>
              <a:rPr sz="1600" b="1" spc="50" dirty="0">
                <a:solidFill>
                  <a:srgbClr val="2C2D2C"/>
                </a:solidFill>
                <a:latin typeface="Verdana"/>
                <a:cs typeface="Verdana"/>
              </a:rPr>
              <a:t> </a:t>
            </a:r>
            <a:r>
              <a:rPr sz="1600" b="1" spc="-5" dirty="0">
                <a:solidFill>
                  <a:srgbClr val="2C2D2C"/>
                </a:solidFill>
                <a:latin typeface="Verdana"/>
                <a:cs typeface="Verdana"/>
              </a:rPr>
              <a:t>ADMINISTRATIVA</a:t>
            </a:r>
            <a:endParaRPr sz="1600" dirty="0">
              <a:latin typeface="Verdana"/>
              <a:cs typeface="Verdana"/>
            </a:endParaRPr>
          </a:p>
          <a:p>
            <a:pPr marL="287020" indent="-274320">
              <a:lnSpc>
                <a:spcPct val="100000"/>
              </a:lnSpc>
              <a:spcBef>
                <a:spcPts val="570"/>
              </a:spcBef>
              <a:buClr>
                <a:srgbClr val="D15A3D"/>
              </a:buClr>
              <a:buFont typeface="Verdana"/>
              <a:buAutoNum type="arabicPeriod" startAt="3"/>
              <a:tabLst>
                <a:tab pos="287020" algn="l"/>
              </a:tabLst>
            </a:pPr>
            <a:r>
              <a:rPr sz="1600" b="1" spc="-10" dirty="0">
                <a:solidFill>
                  <a:srgbClr val="2C2D2C"/>
                </a:solidFill>
                <a:latin typeface="Verdana"/>
                <a:cs typeface="Verdana"/>
              </a:rPr>
              <a:t>COBRANÇA</a:t>
            </a:r>
            <a:endParaRPr sz="1600" dirty="0">
              <a:latin typeface="Verdana"/>
              <a:cs typeface="Verdana"/>
            </a:endParaRPr>
          </a:p>
          <a:p>
            <a:pPr marL="287020" indent="-274320">
              <a:lnSpc>
                <a:spcPct val="100000"/>
              </a:lnSpc>
              <a:spcBef>
                <a:spcPts val="570"/>
              </a:spcBef>
              <a:buClr>
                <a:srgbClr val="D15A3D"/>
              </a:buClr>
              <a:buFont typeface="Verdana"/>
              <a:buAutoNum type="arabicPeriod" startAt="3"/>
              <a:tabLst>
                <a:tab pos="287020" algn="l"/>
              </a:tabLst>
            </a:pPr>
            <a:r>
              <a:rPr sz="1600" b="1" spc="-10" dirty="0">
                <a:solidFill>
                  <a:srgbClr val="2C2D2C"/>
                </a:solidFill>
                <a:latin typeface="Verdana"/>
                <a:cs typeface="Verdana"/>
              </a:rPr>
              <a:t>PAGAMENTO </a:t>
            </a:r>
            <a:r>
              <a:rPr sz="1600" b="1" spc="-5" dirty="0">
                <a:solidFill>
                  <a:srgbClr val="2C2D2C"/>
                </a:solidFill>
                <a:latin typeface="Verdana"/>
                <a:cs typeface="Verdana"/>
              </a:rPr>
              <a:t>– </a:t>
            </a:r>
            <a:r>
              <a:rPr sz="1600" b="1" spc="-10" dirty="0">
                <a:solidFill>
                  <a:srgbClr val="2C2D2C"/>
                </a:solidFill>
                <a:latin typeface="Verdana"/>
                <a:cs typeface="Verdana"/>
              </a:rPr>
              <a:t>EXECUÇÃO FORÇADA </a:t>
            </a:r>
            <a:r>
              <a:rPr sz="1600" b="1" spc="-5" dirty="0">
                <a:solidFill>
                  <a:srgbClr val="2C2D2C"/>
                </a:solidFill>
                <a:latin typeface="Verdana"/>
                <a:cs typeface="Verdana"/>
              </a:rPr>
              <a:t>– </a:t>
            </a:r>
            <a:r>
              <a:rPr sz="1600" b="1" spc="-10" dirty="0">
                <a:solidFill>
                  <a:srgbClr val="2C2D2C"/>
                </a:solidFill>
                <a:latin typeface="Verdana"/>
                <a:cs typeface="Verdana"/>
              </a:rPr>
              <a:t>ART. </a:t>
            </a:r>
            <a:r>
              <a:rPr sz="1600" b="1" spc="-5" dirty="0">
                <a:solidFill>
                  <a:srgbClr val="2C2D2C"/>
                </a:solidFill>
                <a:latin typeface="Verdana"/>
                <a:cs typeface="Verdana"/>
              </a:rPr>
              <a:t>100 </a:t>
            </a:r>
            <a:r>
              <a:rPr sz="1600" b="1" spc="-10" dirty="0">
                <a:solidFill>
                  <a:srgbClr val="2C2D2C"/>
                </a:solidFill>
                <a:latin typeface="Verdana"/>
                <a:cs typeface="Verdana"/>
              </a:rPr>
              <a:t>DA</a:t>
            </a:r>
            <a:r>
              <a:rPr sz="1600" b="1" spc="135" dirty="0">
                <a:solidFill>
                  <a:srgbClr val="2C2D2C"/>
                </a:solidFill>
                <a:latin typeface="Verdana"/>
                <a:cs typeface="Verdana"/>
              </a:rPr>
              <a:t> </a:t>
            </a:r>
            <a:r>
              <a:rPr sz="1600" b="1" spc="-10" dirty="0" smtClean="0">
                <a:solidFill>
                  <a:srgbClr val="2C2D2C"/>
                </a:solidFill>
                <a:latin typeface="Verdana"/>
                <a:cs typeface="Verdana"/>
              </a:rPr>
              <a:t>CF</a:t>
            </a:r>
            <a:endParaRPr sz="1600" dirty="0">
              <a:latin typeface="Verdana"/>
              <a:cs typeface="Verdan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1189355"/>
          </a:xfrm>
          <a:custGeom>
            <a:avLst/>
            <a:gdLst/>
            <a:ahLst/>
            <a:cxnLst/>
            <a:rect l="l" t="t" r="r" b="b"/>
            <a:pathLst>
              <a:path h="1189355">
                <a:moveTo>
                  <a:pt x="0" y="0"/>
                </a:moveTo>
                <a:lnTo>
                  <a:pt x="0" y="1189101"/>
                </a:lnTo>
              </a:path>
            </a:pathLst>
          </a:custGeom>
          <a:ln w="6350">
            <a:solidFill>
              <a:srgbClr val="D9D9D9"/>
            </a:solidFill>
          </a:ln>
        </p:spPr>
        <p:txBody>
          <a:bodyPr wrap="square" lIns="0" tIns="0" rIns="0" bIns="0" rtlCol="0"/>
          <a:lstStyle/>
          <a:p>
            <a:endParaRPr/>
          </a:p>
        </p:txBody>
      </p:sp>
      <p:sp>
        <p:nvSpPr>
          <p:cNvPr id="3" name="object 3"/>
          <p:cNvSpPr/>
          <p:nvPr/>
        </p:nvSpPr>
        <p:spPr>
          <a:xfrm>
            <a:off x="609600" y="2827401"/>
            <a:ext cx="0" cy="427355"/>
          </a:xfrm>
          <a:custGeom>
            <a:avLst/>
            <a:gdLst/>
            <a:ahLst/>
            <a:cxnLst/>
            <a:rect l="l" t="t" r="r" b="b"/>
            <a:pathLst>
              <a:path h="427354">
                <a:moveTo>
                  <a:pt x="0" y="0"/>
                </a:moveTo>
                <a:lnTo>
                  <a:pt x="0" y="426974"/>
                </a:lnTo>
              </a:path>
            </a:pathLst>
          </a:custGeom>
          <a:ln w="6350">
            <a:solidFill>
              <a:srgbClr val="D9D9D9"/>
            </a:solidFill>
          </a:ln>
        </p:spPr>
        <p:txBody>
          <a:bodyPr wrap="square" lIns="0" tIns="0" rIns="0" bIns="0" rtlCol="0"/>
          <a:lstStyle/>
          <a:p>
            <a:endParaRPr/>
          </a:p>
        </p:txBody>
      </p:sp>
      <p:sp>
        <p:nvSpPr>
          <p:cNvPr id="4" name="object 4"/>
          <p:cNvSpPr/>
          <p:nvPr/>
        </p:nvSpPr>
        <p:spPr>
          <a:xfrm>
            <a:off x="609600" y="5848350"/>
            <a:ext cx="0" cy="1009650"/>
          </a:xfrm>
          <a:custGeom>
            <a:avLst/>
            <a:gdLst/>
            <a:ahLst/>
            <a:cxnLst/>
            <a:rect l="l" t="t" r="r" b="b"/>
            <a:pathLst>
              <a:path h="1009650">
                <a:moveTo>
                  <a:pt x="0" y="0"/>
                </a:moveTo>
                <a:lnTo>
                  <a:pt x="0" y="1009649"/>
                </a:lnTo>
              </a:path>
            </a:pathLst>
          </a:custGeom>
          <a:ln w="6350">
            <a:solidFill>
              <a:srgbClr val="D9D9D9"/>
            </a:solidFill>
          </a:ln>
        </p:spPr>
        <p:txBody>
          <a:bodyPr wrap="square" lIns="0" tIns="0" rIns="0" bIns="0" rtlCol="0"/>
          <a:lstStyle/>
          <a:p>
            <a:endParaRPr/>
          </a:p>
        </p:txBody>
      </p:sp>
      <p:sp>
        <p:nvSpPr>
          <p:cNvPr id="5" name="object 5"/>
          <p:cNvSpPr/>
          <p:nvPr/>
        </p:nvSpPr>
        <p:spPr>
          <a:xfrm>
            <a:off x="1828800" y="0"/>
            <a:ext cx="0" cy="1189355"/>
          </a:xfrm>
          <a:custGeom>
            <a:avLst/>
            <a:gdLst/>
            <a:ahLst/>
            <a:cxnLst/>
            <a:rect l="l" t="t" r="r" b="b"/>
            <a:pathLst>
              <a:path h="1189355">
                <a:moveTo>
                  <a:pt x="0" y="0"/>
                </a:moveTo>
                <a:lnTo>
                  <a:pt x="0" y="1189101"/>
                </a:lnTo>
              </a:path>
            </a:pathLst>
          </a:custGeom>
          <a:ln w="6350">
            <a:solidFill>
              <a:srgbClr val="D9D9D9"/>
            </a:solidFill>
          </a:ln>
        </p:spPr>
        <p:txBody>
          <a:bodyPr wrap="square" lIns="0" tIns="0" rIns="0" bIns="0" rtlCol="0"/>
          <a:lstStyle/>
          <a:p>
            <a:endParaRPr/>
          </a:p>
        </p:txBody>
      </p:sp>
      <p:sp>
        <p:nvSpPr>
          <p:cNvPr id="6" name="object 6"/>
          <p:cNvSpPr/>
          <p:nvPr/>
        </p:nvSpPr>
        <p:spPr>
          <a:xfrm>
            <a:off x="1828800" y="2827401"/>
            <a:ext cx="0" cy="427355"/>
          </a:xfrm>
          <a:custGeom>
            <a:avLst/>
            <a:gdLst/>
            <a:ahLst/>
            <a:cxnLst/>
            <a:rect l="l" t="t" r="r" b="b"/>
            <a:pathLst>
              <a:path h="427354">
                <a:moveTo>
                  <a:pt x="0" y="0"/>
                </a:moveTo>
                <a:lnTo>
                  <a:pt x="0" y="426974"/>
                </a:lnTo>
              </a:path>
            </a:pathLst>
          </a:custGeom>
          <a:ln w="6350">
            <a:solidFill>
              <a:srgbClr val="D9D9D9"/>
            </a:solidFill>
          </a:ln>
        </p:spPr>
        <p:txBody>
          <a:bodyPr wrap="square" lIns="0" tIns="0" rIns="0" bIns="0" rtlCol="0"/>
          <a:lstStyle/>
          <a:p>
            <a:endParaRPr/>
          </a:p>
        </p:txBody>
      </p:sp>
      <p:sp>
        <p:nvSpPr>
          <p:cNvPr id="7" name="object 7"/>
          <p:cNvSpPr/>
          <p:nvPr/>
        </p:nvSpPr>
        <p:spPr>
          <a:xfrm>
            <a:off x="1828800" y="5848350"/>
            <a:ext cx="0" cy="1009650"/>
          </a:xfrm>
          <a:custGeom>
            <a:avLst/>
            <a:gdLst/>
            <a:ahLst/>
            <a:cxnLst/>
            <a:rect l="l" t="t" r="r" b="b"/>
            <a:pathLst>
              <a:path h="1009650">
                <a:moveTo>
                  <a:pt x="0" y="0"/>
                </a:moveTo>
                <a:lnTo>
                  <a:pt x="0" y="1009649"/>
                </a:lnTo>
              </a:path>
            </a:pathLst>
          </a:custGeom>
          <a:ln w="6350">
            <a:solidFill>
              <a:srgbClr val="D9D9D9"/>
            </a:solidFill>
          </a:ln>
        </p:spPr>
        <p:txBody>
          <a:bodyPr wrap="square" lIns="0" tIns="0" rIns="0" bIns="0" rtlCol="0"/>
          <a:lstStyle/>
          <a:p>
            <a:endParaRPr/>
          </a:p>
        </p:txBody>
      </p:sp>
      <p:sp>
        <p:nvSpPr>
          <p:cNvPr id="8" name="object 8"/>
          <p:cNvSpPr/>
          <p:nvPr/>
        </p:nvSpPr>
        <p:spPr>
          <a:xfrm>
            <a:off x="3048000" y="0"/>
            <a:ext cx="0" cy="1189355"/>
          </a:xfrm>
          <a:custGeom>
            <a:avLst/>
            <a:gdLst/>
            <a:ahLst/>
            <a:cxnLst/>
            <a:rect l="l" t="t" r="r" b="b"/>
            <a:pathLst>
              <a:path h="1189355">
                <a:moveTo>
                  <a:pt x="0" y="0"/>
                </a:moveTo>
                <a:lnTo>
                  <a:pt x="0" y="1189101"/>
                </a:lnTo>
              </a:path>
            </a:pathLst>
          </a:custGeom>
          <a:ln w="6350">
            <a:solidFill>
              <a:srgbClr val="D9D9D9"/>
            </a:solidFill>
          </a:ln>
        </p:spPr>
        <p:txBody>
          <a:bodyPr wrap="square" lIns="0" tIns="0" rIns="0" bIns="0" rtlCol="0"/>
          <a:lstStyle/>
          <a:p>
            <a:endParaRPr/>
          </a:p>
        </p:txBody>
      </p:sp>
      <p:sp>
        <p:nvSpPr>
          <p:cNvPr id="9" name="object 9"/>
          <p:cNvSpPr/>
          <p:nvPr/>
        </p:nvSpPr>
        <p:spPr>
          <a:xfrm>
            <a:off x="3048000" y="2827401"/>
            <a:ext cx="0" cy="427355"/>
          </a:xfrm>
          <a:custGeom>
            <a:avLst/>
            <a:gdLst/>
            <a:ahLst/>
            <a:cxnLst/>
            <a:rect l="l" t="t" r="r" b="b"/>
            <a:pathLst>
              <a:path h="427354">
                <a:moveTo>
                  <a:pt x="0" y="0"/>
                </a:moveTo>
                <a:lnTo>
                  <a:pt x="0" y="426974"/>
                </a:lnTo>
              </a:path>
            </a:pathLst>
          </a:custGeom>
          <a:ln w="6350">
            <a:solidFill>
              <a:srgbClr val="D9D9D9"/>
            </a:solidFill>
          </a:ln>
        </p:spPr>
        <p:txBody>
          <a:bodyPr wrap="square" lIns="0" tIns="0" rIns="0" bIns="0" rtlCol="0"/>
          <a:lstStyle/>
          <a:p>
            <a:endParaRPr/>
          </a:p>
        </p:txBody>
      </p:sp>
      <p:sp>
        <p:nvSpPr>
          <p:cNvPr id="10" name="object 10"/>
          <p:cNvSpPr/>
          <p:nvPr/>
        </p:nvSpPr>
        <p:spPr>
          <a:xfrm>
            <a:off x="3048000" y="5848350"/>
            <a:ext cx="0" cy="1009650"/>
          </a:xfrm>
          <a:custGeom>
            <a:avLst/>
            <a:gdLst/>
            <a:ahLst/>
            <a:cxnLst/>
            <a:rect l="l" t="t" r="r" b="b"/>
            <a:pathLst>
              <a:path h="1009650">
                <a:moveTo>
                  <a:pt x="0" y="0"/>
                </a:moveTo>
                <a:lnTo>
                  <a:pt x="0" y="1009649"/>
                </a:lnTo>
              </a:path>
            </a:pathLst>
          </a:custGeom>
          <a:ln w="6350">
            <a:solidFill>
              <a:srgbClr val="D9D9D9"/>
            </a:solidFill>
          </a:ln>
        </p:spPr>
        <p:txBody>
          <a:bodyPr wrap="square" lIns="0" tIns="0" rIns="0" bIns="0" rtlCol="0"/>
          <a:lstStyle/>
          <a:p>
            <a:endParaRPr/>
          </a:p>
        </p:txBody>
      </p:sp>
      <p:sp>
        <p:nvSpPr>
          <p:cNvPr id="11" name="object 11"/>
          <p:cNvSpPr/>
          <p:nvPr/>
        </p:nvSpPr>
        <p:spPr>
          <a:xfrm>
            <a:off x="4267200" y="0"/>
            <a:ext cx="0" cy="3498850"/>
          </a:xfrm>
          <a:custGeom>
            <a:avLst/>
            <a:gdLst/>
            <a:ahLst/>
            <a:cxnLst/>
            <a:rect l="l" t="t" r="r" b="b"/>
            <a:pathLst>
              <a:path h="3498850">
                <a:moveTo>
                  <a:pt x="0" y="0"/>
                </a:moveTo>
                <a:lnTo>
                  <a:pt x="0" y="3498850"/>
                </a:lnTo>
              </a:path>
            </a:pathLst>
          </a:custGeom>
          <a:ln w="6350">
            <a:solidFill>
              <a:srgbClr val="D9D9D9"/>
            </a:solidFill>
          </a:ln>
        </p:spPr>
        <p:txBody>
          <a:bodyPr wrap="square" lIns="0" tIns="0" rIns="0" bIns="0" rtlCol="0"/>
          <a:lstStyle/>
          <a:p>
            <a:endParaRPr/>
          </a:p>
        </p:txBody>
      </p:sp>
      <p:sp>
        <p:nvSpPr>
          <p:cNvPr id="12" name="object 12"/>
          <p:cNvSpPr/>
          <p:nvPr/>
        </p:nvSpPr>
        <p:spPr>
          <a:xfrm>
            <a:off x="4267200" y="5848350"/>
            <a:ext cx="0" cy="1009650"/>
          </a:xfrm>
          <a:custGeom>
            <a:avLst/>
            <a:gdLst/>
            <a:ahLst/>
            <a:cxnLst/>
            <a:rect l="l" t="t" r="r" b="b"/>
            <a:pathLst>
              <a:path h="1009650">
                <a:moveTo>
                  <a:pt x="0" y="0"/>
                </a:moveTo>
                <a:lnTo>
                  <a:pt x="0" y="1009649"/>
                </a:lnTo>
              </a:path>
            </a:pathLst>
          </a:custGeom>
          <a:ln w="6350">
            <a:solidFill>
              <a:srgbClr val="D9D9D9"/>
            </a:solidFill>
          </a:ln>
        </p:spPr>
        <p:txBody>
          <a:bodyPr wrap="square" lIns="0" tIns="0" rIns="0" bIns="0" rtlCol="0"/>
          <a:lstStyle/>
          <a:p>
            <a:endParaRPr/>
          </a:p>
        </p:txBody>
      </p:sp>
      <p:sp>
        <p:nvSpPr>
          <p:cNvPr id="13" name="object 13"/>
          <p:cNvSpPr/>
          <p:nvPr/>
        </p:nvSpPr>
        <p:spPr>
          <a:xfrm>
            <a:off x="5486400" y="0"/>
            <a:ext cx="0" cy="1179830"/>
          </a:xfrm>
          <a:custGeom>
            <a:avLst/>
            <a:gdLst/>
            <a:ahLst/>
            <a:cxnLst/>
            <a:rect l="l" t="t" r="r" b="b"/>
            <a:pathLst>
              <a:path h="1179830">
                <a:moveTo>
                  <a:pt x="0" y="0"/>
                </a:moveTo>
                <a:lnTo>
                  <a:pt x="0" y="1179576"/>
                </a:lnTo>
              </a:path>
            </a:pathLst>
          </a:custGeom>
          <a:ln w="6350">
            <a:solidFill>
              <a:srgbClr val="D9D9D9"/>
            </a:solidFill>
          </a:ln>
        </p:spPr>
        <p:txBody>
          <a:bodyPr wrap="square" lIns="0" tIns="0" rIns="0" bIns="0" rtlCol="0"/>
          <a:lstStyle/>
          <a:p>
            <a:endParaRPr/>
          </a:p>
        </p:txBody>
      </p:sp>
      <p:sp>
        <p:nvSpPr>
          <p:cNvPr id="14" name="object 14"/>
          <p:cNvSpPr/>
          <p:nvPr/>
        </p:nvSpPr>
        <p:spPr>
          <a:xfrm>
            <a:off x="5486400" y="2817876"/>
            <a:ext cx="0" cy="436880"/>
          </a:xfrm>
          <a:custGeom>
            <a:avLst/>
            <a:gdLst/>
            <a:ahLst/>
            <a:cxnLst/>
            <a:rect l="l" t="t" r="r" b="b"/>
            <a:pathLst>
              <a:path h="436879">
                <a:moveTo>
                  <a:pt x="0" y="0"/>
                </a:moveTo>
                <a:lnTo>
                  <a:pt x="0" y="436499"/>
                </a:lnTo>
              </a:path>
            </a:pathLst>
          </a:custGeom>
          <a:ln w="6350">
            <a:solidFill>
              <a:srgbClr val="D9D9D9"/>
            </a:solidFill>
          </a:ln>
        </p:spPr>
        <p:txBody>
          <a:bodyPr wrap="square" lIns="0" tIns="0" rIns="0" bIns="0" rtlCol="0"/>
          <a:lstStyle/>
          <a:p>
            <a:endParaRPr/>
          </a:p>
        </p:txBody>
      </p:sp>
      <p:sp>
        <p:nvSpPr>
          <p:cNvPr id="15" name="object 15"/>
          <p:cNvSpPr/>
          <p:nvPr/>
        </p:nvSpPr>
        <p:spPr>
          <a:xfrm>
            <a:off x="5486400" y="5848350"/>
            <a:ext cx="0" cy="1009650"/>
          </a:xfrm>
          <a:custGeom>
            <a:avLst/>
            <a:gdLst/>
            <a:ahLst/>
            <a:cxnLst/>
            <a:rect l="l" t="t" r="r" b="b"/>
            <a:pathLst>
              <a:path h="1009650">
                <a:moveTo>
                  <a:pt x="0" y="0"/>
                </a:moveTo>
                <a:lnTo>
                  <a:pt x="0" y="1009649"/>
                </a:lnTo>
              </a:path>
            </a:pathLst>
          </a:custGeom>
          <a:ln w="6350">
            <a:solidFill>
              <a:srgbClr val="D9D9D9"/>
            </a:solidFill>
          </a:ln>
        </p:spPr>
        <p:txBody>
          <a:bodyPr wrap="square" lIns="0" tIns="0" rIns="0" bIns="0" rtlCol="0"/>
          <a:lstStyle/>
          <a:p>
            <a:endParaRPr/>
          </a:p>
        </p:txBody>
      </p:sp>
      <p:sp>
        <p:nvSpPr>
          <p:cNvPr id="16" name="object 16"/>
          <p:cNvSpPr/>
          <p:nvPr/>
        </p:nvSpPr>
        <p:spPr>
          <a:xfrm>
            <a:off x="6705600" y="0"/>
            <a:ext cx="0" cy="1179830"/>
          </a:xfrm>
          <a:custGeom>
            <a:avLst/>
            <a:gdLst/>
            <a:ahLst/>
            <a:cxnLst/>
            <a:rect l="l" t="t" r="r" b="b"/>
            <a:pathLst>
              <a:path h="1179830">
                <a:moveTo>
                  <a:pt x="0" y="0"/>
                </a:moveTo>
                <a:lnTo>
                  <a:pt x="0" y="1179576"/>
                </a:lnTo>
              </a:path>
            </a:pathLst>
          </a:custGeom>
          <a:ln w="6350">
            <a:solidFill>
              <a:srgbClr val="D9D9D9"/>
            </a:solidFill>
          </a:ln>
        </p:spPr>
        <p:txBody>
          <a:bodyPr wrap="square" lIns="0" tIns="0" rIns="0" bIns="0" rtlCol="0"/>
          <a:lstStyle/>
          <a:p>
            <a:endParaRPr/>
          </a:p>
        </p:txBody>
      </p:sp>
      <p:sp>
        <p:nvSpPr>
          <p:cNvPr id="17" name="object 17"/>
          <p:cNvSpPr/>
          <p:nvPr/>
        </p:nvSpPr>
        <p:spPr>
          <a:xfrm>
            <a:off x="6705600" y="2817876"/>
            <a:ext cx="0" cy="436880"/>
          </a:xfrm>
          <a:custGeom>
            <a:avLst/>
            <a:gdLst/>
            <a:ahLst/>
            <a:cxnLst/>
            <a:rect l="l" t="t" r="r" b="b"/>
            <a:pathLst>
              <a:path h="436879">
                <a:moveTo>
                  <a:pt x="0" y="0"/>
                </a:moveTo>
                <a:lnTo>
                  <a:pt x="0" y="436499"/>
                </a:lnTo>
              </a:path>
            </a:pathLst>
          </a:custGeom>
          <a:ln w="6350">
            <a:solidFill>
              <a:srgbClr val="D9D9D9"/>
            </a:solidFill>
          </a:ln>
        </p:spPr>
        <p:txBody>
          <a:bodyPr wrap="square" lIns="0" tIns="0" rIns="0" bIns="0" rtlCol="0"/>
          <a:lstStyle/>
          <a:p>
            <a:endParaRPr/>
          </a:p>
        </p:txBody>
      </p:sp>
      <p:sp>
        <p:nvSpPr>
          <p:cNvPr id="18" name="object 18"/>
          <p:cNvSpPr/>
          <p:nvPr/>
        </p:nvSpPr>
        <p:spPr>
          <a:xfrm>
            <a:off x="6705600" y="5848350"/>
            <a:ext cx="0" cy="1009650"/>
          </a:xfrm>
          <a:custGeom>
            <a:avLst/>
            <a:gdLst/>
            <a:ahLst/>
            <a:cxnLst/>
            <a:rect l="l" t="t" r="r" b="b"/>
            <a:pathLst>
              <a:path h="1009650">
                <a:moveTo>
                  <a:pt x="0" y="0"/>
                </a:moveTo>
                <a:lnTo>
                  <a:pt x="0" y="1009649"/>
                </a:lnTo>
              </a:path>
            </a:pathLst>
          </a:custGeom>
          <a:ln w="6350">
            <a:solidFill>
              <a:srgbClr val="D9D9D9"/>
            </a:solidFill>
          </a:ln>
        </p:spPr>
        <p:txBody>
          <a:bodyPr wrap="square" lIns="0" tIns="0" rIns="0" bIns="0" rtlCol="0"/>
          <a:lstStyle/>
          <a:p>
            <a:endParaRPr/>
          </a:p>
        </p:txBody>
      </p:sp>
      <p:sp>
        <p:nvSpPr>
          <p:cNvPr id="19" name="object 19"/>
          <p:cNvSpPr/>
          <p:nvPr/>
        </p:nvSpPr>
        <p:spPr>
          <a:xfrm>
            <a:off x="7924800" y="0"/>
            <a:ext cx="0" cy="1960880"/>
          </a:xfrm>
          <a:custGeom>
            <a:avLst/>
            <a:gdLst/>
            <a:ahLst/>
            <a:cxnLst/>
            <a:rect l="l" t="t" r="r" b="b"/>
            <a:pathLst>
              <a:path h="1960880">
                <a:moveTo>
                  <a:pt x="0" y="0"/>
                </a:moveTo>
                <a:lnTo>
                  <a:pt x="0" y="1960752"/>
                </a:lnTo>
              </a:path>
            </a:pathLst>
          </a:custGeom>
          <a:ln w="6350">
            <a:solidFill>
              <a:srgbClr val="D9D9D9"/>
            </a:solidFill>
          </a:ln>
        </p:spPr>
        <p:txBody>
          <a:bodyPr wrap="square" lIns="0" tIns="0" rIns="0" bIns="0" rtlCol="0"/>
          <a:lstStyle/>
          <a:p>
            <a:endParaRPr/>
          </a:p>
        </p:txBody>
      </p:sp>
      <p:sp>
        <p:nvSpPr>
          <p:cNvPr id="20" name="object 20"/>
          <p:cNvSpPr/>
          <p:nvPr/>
        </p:nvSpPr>
        <p:spPr>
          <a:xfrm>
            <a:off x="7129272" y="1281437"/>
            <a:ext cx="0" cy="90170"/>
          </a:xfrm>
          <a:custGeom>
            <a:avLst/>
            <a:gdLst/>
            <a:ahLst/>
            <a:cxnLst/>
            <a:rect l="l" t="t" r="r" b="b"/>
            <a:pathLst>
              <a:path h="90169">
                <a:moveTo>
                  <a:pt x="0" y="0"/>
                </a:moveTo>
                <a:lnTo>
                  <a:pt x="0" y="89789"/>
                </a:lnTo>
              </a:path>
            </a:pathLst>
          </a:custGeom>
          <a:ln w="6350">
            <a:solidFill>
              <a:srgbClr val="D9D9D9"/>
            </a:solidFill>
          </a:ln>
        </p:spPr>
        <p:txBody>
          <a:bodyPr wrap="square" lIns="0" tIns="0" rIns="0" bIns="0" rtlCol="0"/>
          <a:lstStyle/>
          <a:p>
            <a:endParaRPr/>
          </a:p>
        </p:txBody>
      </p:sp>
      <p:sp>
        <p:nvSpPr>
          <p:cNvPr id="21" name="object 21"/>
          <p:cNvSpPr/>
          <p:nvPr/>
        </p:nvSpPr>
        <p:spPr>
          <a:xfrm>
            <a:off x="7924800" y="2257298"/>
            <a:ext cx="0" cy="1089660"/>
          </a:xfrm>
          <a:custGeom>
            <a:avLst/>
            <a:gdLst/>
            <a:ahLst/>
            <a:cxnLst/>
            <a:rect l="l" t="t" r="r" b="b"/>
            <a:pathLst>
              <a:path h="1089660">
                <a:moveTo>
                  <a:pt x="0" y="0"/>
                </a:moveTo>
                <a:lnTo>
                  <a:pt x="0" y="1089152"/>
                </a:lnTo>
              </a:path>
            </a:pathLst>
          </a:custGeom>
          <a:ln w="6350">
            <a:solidFill>
              <a:srgbClr val="D9D9D9"/>
            </a:solidFill>
          </a:ln>
        </p:spPr>
        <p:txBody>
          <a:bodyPr wrap="square" lIns="0" tIns="0" rIns="0" bIns="0" rtlCol="0"/>
          <a:lstStyle/>
          <a:p>
            <a:endParaRPr/>
          </a:p>
        </p:txBody>
      </p:sp>
      <p:sp>
        <p:nvSpPr>
          <p:cNvPr id="22" name="object 22"/>
          <p:cNvSpPr/>
          <p:nvPr/>
        </p:nvSpPr>
        <p:spPr>
          <a:xfrm>
            <a:off x="7924800" y="5848350"/>
            <a:ext cx="0" cy="1009650"/>
          </a:xfrm>
          <a:custGeom>
            <a:avLst/>
            <a:gdLst/>
            <a:ahLst/>
            <a:cxnLst/>
            <a:rect l="l" t="t" r="r" b="b"/>
            <a:pathLst>
              <a:path h="1009650">
                <a:moveTo>
                  <a:pt x="0" y="0"/>
                </a:moveTo>
                <a:lnTo>
                  <a:pt x="0" y="1009649"/>
                </a:lnTo>
              </a:path>
            </a:pathLst>
          </a:custGeom>
          <a:ln w="6350">
            <a:solidFill>
              <a:srgbClr val="D9D9D9"/>
            </a:solidFill>
          </a:ln>
        </p:spPr>
        <p:txBody>
          <a:bodyPr wrap="square" lIns="0" tIns="0" rIns="0" bIns="0" rtlCol="0"/>
          <a:lstStyle/>
          <a:p>
            <a:endParaRPr/>
          </a:p>
        </p:txBody>
      </p:sp>
      <p:sp>
        <p:nvSpPr>
          <p:cNvPr id="23" name="object 23"/>
          <p:cNvSpPr/>
          <p:nvPr/>
        </p:nvSpPr>
        <p:spPr>
          <a:xfrm>
            <a:off x="9144000" y="0"/>
            <a:ext cx="0" cy="1289050"/>
          </a:xfrm>
          <a:custGeom>
            <a:avLst/>
            <a:gdLst/>
            <a:ahLst/>
            <a:cxnLst/>
            <a:rect l="l" t="t" r="r" b="b"/>
            <a:pathLst>
              <a:path h="1289050">
                <a:moveTo>
                  <a:pt x="0" y="0"/>
                </a:moveTo>
                <a:lnTo>
                  <a:pt x="0" y="1289050"/>
                </a:lnTo>
              </a:path>
            </a:pathLst>
          </a:custGeom>
          <a:ln w="6350">
            <a:solidFill>
              <a:srgbClr val="D9D9D9"/>
            </a:solidFill>
          </a:ln>
        </p:spPr>
        <p:txBody>
          <a:bodyPr wrap="square" lIns="0" tIns="0" rIns="0" bIns="0" rtlCol="0"/>
          <a:lstStyle/>
          <a:p>
            <a:endParaRPr/>
          </a:p>
        </p:txBody>
      </p:sp>
      <p:sp>
        <p:nvSpPr>
          <p:cNvPr id="24" name="object 24"/>
          <p:cNvSpPr/>
          <p:nvPr/>
        </p:nvSpPr>
        <p:spPr>
          <a:xfrm>
            <a:off x="9144000" y="2927350"/>
            <a:ext cx="0" cy="327025"/>
          </a:xfrm>
          <a:custGeom>
            <a:avLst/>
            <a:gdLst/>
            <a:ahLst/>
            <a:cxnLst/>
            <a:rect l="l" t="t" r="r" b="b"/>
            <a:pathLst>
              <a:path h="327025">
                <a:moveTo>
                  <a:pt x="0" y="0"/>
                </a:moveTo>
                <a:lnTo>
                  <a:pt x="0" y="327025"/>
                </a:lnTo>
              </a:path>
            </a:pathLst>
          </a:custGeom>
          <a:ln w="6350">
            <a:solidFill>
              <a:srgbClr val="D9D9D9"/>
            </a:solidFill>
          </a:ln>
        </p:spPr>
        <p:txBody>
          <a:bodyPr wrap="square" lIns="0" tIns="0" rIns="0" bIns="0" rtlCol="0"/>
          <a:lstStyle/>
          <a:p>
            <a:endParaRPr/>
          </a:p>
        </p:txBody>
      </p:sp>
      <p:sp>
        <p:nvSpPr>
          <p:cNvPr id="25" name="object 25"/>
          <p:cNvSpPr/>
          <p:nvPr/>
        </p:nvSpPr>
        <p:spPr>
          <a:xfrm>
            <a:off x="9144000" y="5848350"/>
            <a:ext cx="0" cy="1009650"/>
          </a:xfrm>
          <a:custGeom>
            <a:avLst/>
            <a:gdLst/>
            <a:ahLst/>
            <a:cxnLst/>
            <a:rect l="l" t="t" r="r" b="b"/>
            <a:pathLst>
              <a:path h="1009650">
                <a:moveTo>
                  <a:pt x="0" y="0"/>
                </a:moveTo>
                <a:lnTo>
                  <a:pt x="0" y="1009649"/>
                </a:lnTo>
              </a:path>
            </a:pathLst>
          </a:custGeom>
          <a:ln w="6350">
            <a:solidFill>
              <a:srgbClr val="D9D9D9"/>
            </a:solidFill>
          </a:ln>
        </p:spPr>
        <p:txBody>
          <a:bodyPr wrap="square" lIns="0" tIns="0" rIns="0" bIns="0" rtlCol="0"/>
          <a:lstStyle/>
          <a:p>
            <a:endParaRPr/>
          </a:p>
        </p:txBody>
      </p:sp>
      <p:sp>
        <p:nvSpPr>
          <p:cNvPr id="26" name="object 26"/>
          <p:cNvSpPr/>
          <p:nvPr/>
        </p:nvSpPr>
        <p:spPr>
          <a:xfrm>
            <a:off x="10363200" y="0"/>
            <a:ext cx="0" cy="1289050"/>
          </a:xfrm>
          <a:custGeom>
            <a:avLst/>
            <a:gdLst/>
            <a:ahLst/>
            <a:cxnLst/>
            <a:rect l="l" t="t" r="r" b="b"/>
            <a:pathLst>
              <a:path h="1289050">
                <a:moveTo>
                  <a:pt x="0" y="0"/>
                </a:moveTo>
                <a:lnTo>
                  <a:pt x="0" y="1289050"/>
                </a:lnTo>
              </a:path>
            </a:pathLst>
          </a:custGeom>
          <a:ln w="6350">
            <a:solidFill>
              <a:srgbClr val="D9D9D9"/>
            </a:solidFill>
          </a:ln>
        </p:spPr>
        <p:txBody>
          <a:bodyPr wrap="square" lIns="0" tIns="0" rIns="0" bIns="0" rtlCol="0"/>
          <a:lstStyle/>
          <a:p>
            <a:endParaRPr/>
          </a:p>
        </p:txBody>
      </p:sp>
      <p:sp>
        <p:nvSpPr>
          <p:cNvPr id="27" name="object 27"/>
          <p:cNvSpPr/>
          <p:nvPr/>
        </p:nvSpPr>
        <p:spPr>
          <a:xfrm>
            <a:off x="10363200" y="2927350"/>
            <a:ext cx="0" cy="327025"/>
          </a:xfrm>
          <a:custGeom>
            <a:avLst/>
            <a:gdLst/>
            <a:ahLst/>
            <a:cxnLst/>
            <a:rect l="l" t="t" r="r" b="b"/>
            <a:pathLst>
              <a:path h="327025">
                <a:moveTo>
                  <a:pt x="0" y="0"/>
                </a:moveTo>
                <a:lnTo>
                  <a:pt x="0" y="327025"/>
                </a:lnTo>
              </a:path>
            </a:pathLst>
          </a:custGeom>
          <a:ln w="6350">
            <a:solidFill>
              <a:srgbClr val="D9D9D9"/>
            </a:solidFill>
          </a:ln>
        </p:spPr>
        <p:txBody>
          <a:bodyPr wrap="square" lIns="0" tIns="0" rIns="0" bIns="0" rtlCol="0"/>
          <a:lstStyle/>
          <a:p>
            <a:endParaRPr/>
          </a:p>
        </p:txBody>
      </p:sp>
      <p:sp>
        <p:nvSpPr>
          <p:cNvPr id="28" name="object 28"/>
          <p:cNvSpPr/>
          <p:nvPr/>
        </p:nvSpPr>
        <p:spPr>
          <a:xfrm>
            <a:off x="10363200" y="5848350"/>
            <a:ext cx="0" cy="1009650"/>
          </a:xfrm>
          <a:custGeom>
            <a:avLst/>
            <a:gdLst/>
            <a:ahLst/>
            <a:cxnLst/>
            <a:rect l="l" t="t" r="r" b="b"/>
            <a:pathLst>
              <a:path h="1009650">
                <a:moveTo>
                  <a:pt x="0" y="0"/>
                </a:moveTo>
                <a:lnTo>
                  <a:pt x="0" y="1009649"/>
                </a:lnTo>
              </a:path>
            </a:pathLst>
          </a:custGeom>
          <a:ln w="6350">
            <a:solidFill>
              <a:srgbClr val="D9D9D9"/>
            </a:solidFill>
          </a:ln>
        </p:spPr>
        <p:txBody>
          <a:bodyPr wrap="square" lIns="0" tIns="0" rIns="0" bIns="0" rtlCol="0"/>
          <a:lstStyle/>
          <a:p>
            <a:endParaRPr/>
          </a:p>
        </p:txBody>
      </p:sp>
      <p:sp>
        <p:nvSpPr>
          <p:cNvPr id="29" name="object 29"/>
          <p:cNvSpPr/>
          <p:nvPr/>
        </p:nvSpPr>
        <p:spPr>
          <a:xfrm>
            <a:off x="11582400" y="0"/>
            <a:ext cx="0" cy="1289050"/>
          </a:xfrm>
          <a:custGeom>
            <a:avLst/>
            <a:gdLst/>
            <a:ahLst/>
            <a:cxnLst/>
            <a:rect l="l" t="t" r="r" b="b"/>
            <a:pathLst>
              <a:path h="1289050">
                <a:moveTo>
                  <a:pt x="0" y="0"/>
                </a:moveTo>
                <a:lnTo>
                  <a:pt x="0" y="1289050"/>
                </a:lnTo>
              </a:path>
            </a:pathLst>
          </a:custGeom>
          <a:ln w="6350">
            <a:solidFill>
              <a:srgbClr val="D9D9D9"/>
            </a:solidFill>
          </a:ln>
        </p:spPr>
        <p:txBody>
          <a:bodyPr wrap="square" lIns="0" tIns="0" rIns="0" bIns="0" rtlCol="0"/>
          <a:lstStyle/>
          <a:p>
            <a:endParaRPr/>
          </a:p>
        </p:txBody>
      </p:sp>
      <p:sp>
        <p:nvSpPr>
          <p:cNvPr id="30" name="object 30"/>
          <p:cNvSpPr/>
          <p:nvPr/>
        </p:nvSpPr>
        <p:spPr>
          <a:xfrm>
            <a:off x="11582400" y="2927350"/>
            <a:ext cx="0" cy="327025"/>
          </a:xfrm>
          <a:custGeom>
            <a:avLst/>
            <a:gdLst/>
            <a:ahLst/>
            <a:cxnLst/>
            <a:rect l="l" t="t" r="r" b="b"/>
            <a:pathLst>
              <a:path h="327025">
                <a:moveTo>
                  <a:pt x="0" y="0"/>
                </a:moveTo>
                <a:lnTo>
                  <a:pt x="0" y="327025"/>
                </a:lnTo>
              </a:path>
            </a:pathLst>
          </a:custGeom>
          <a:ln w="6350">
            <a:solidFill>
              <a:srgbClr val="D9D9D9"/>
            </a:solidFill>
          </a:ln>
        </p:spPr>
        <p:txBody>
          <a:bodyPr wrap="square" lIns="0" tIns="0" rIns="0" bIns="0" rtlCol="0"/>
          <a:lstStyle/>
          <a:p>
            <a:endParaRPr/>
          </a:p>
        </p:txBody>
      </p:sp>
      <p:sp>
        <p:nvSpPr>
          <p:cNvPr id="31" name="object 31"/>
          <p:cNvSpPr/>
          <p:nvPr/>
        </p:nvSpPr>
        <p:spPr>
          <a:xfrm>
            <a:off x="11582400" y="5848350"/>
            <a:ext cx="0" cy="1009650"/>
          </a:xfrm>
          <a:custGeom>
            <a:avLst/>
            <a:gdLst/>
            <a:ahLst/>
            <a:cxnLst/>
            <a:rect l="l" t="t" r="r" b="b"/>
            <a:pathLst>
              <a:path h="1009650">
                <a:moveTo>
                  <a:pt x="0" y="0"/>
                </a:moveTo>
                <a:lnTo>
                  <a:pt x="0" y="1009649"/>
                </a:lnTo>
              </a:path>
            </a:pathLst>
          </a:custGeom>
          <a:ln w="6350">
            <a:solidFill>
              <a:srgbClr val="D9D9D9"/>
            </a:solidFill>
          </a:ln>
        </p:spPr>
        <p:txBody>
          <a:bodyPr wrap="square" lIns="0" tIns="0" rIns="0" bIns="0" rtlCol="0"/>
          <a:lstStyle/>
          <a:p>
            <a:endParaRPr/>
          </a:p>
        </p:txBody>
      </p:sp>
      <p:sp>
        <p:nvSpPr>
          <p:cNvPr id="32" name="object 32"/>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33" name="object 33"/>
          <p:cNvSpPr/>
          <p:nvPr/>
        </p:nvSpPr>
        <p:spPr>
          <a:xfrm>
            <a:off x="11936476" y="1611375"/>
            <a:ext cx="255904" cy="0"/>
          </a:xfrm>
          <a:custGeom>
            <a:avLst/>
            <a:gdLst/>
            <a:ahLst/>
            <a:cxnLst/>
            <a:rect l="l" t="t" r="r" b="b"/>
            <a:pathLst>
              <a:path w="255904">
                <a:moveTo>
                  <a:pt x="0" y="0"/>
                </a:moveTo>
                <a:lnTo>
                  <a:pt x="255524" y="0"/>
                </a:lnTo>
              </a:path>
            </a:pathLst>
          </a:custGeom>
          <a:ln w="6350">
            <a:solidFill>
              <a:srgbClr val="D9D9D9"/>
            </a:solidFill>
          </a:ln>
        </p:spPr>
        <p:txBody>
          <a:bodyPr wrap="square" lIns="0" tIns="0" rIns="0" bIns="0" rtlCol="0"/>
          <a:lstStyle/>
          <a:p>
            <a:endParaRPr/>
          </a:p>
        </p:txBody>
      </p:sp>
      <p:sp>
        <p:nvSpPr>
          <p:cNvPr id="34" name="object 34"/>
          <p:cNvSpPr/>
          <p:nvPr/>
        </p:nvSpPr>
        <p:spPr>
          <a:xfrm>
            <a:off x="7437501" y="1570234"/>
            <a:ext cx="1095375" cy="0"/>
          </a:xfrm>
          <a:custGeom>
            <a:avLst/>
            <a:gdLst/>
            <a:ahLst/>
            <a:cxnLst/>
            <a:rect l="l" t="t" r="r" b="b"/>
            <a:pathLst>
              <a:path w="1095375">
                <a:moveTo>
                  <a:pt x="0" y="0"/>
                </a:moveTo>
                <a:lnTo>
                  <a:pt x="1095375" y="0"/>
                </a:lnTo>
              </a:path>
            </a:pathLst>
          </a:custGeom>
          <a:ln w="6350">
            <a:solidFill>
              <a:srgbClr val="D9D9D9"/>
            </a:solidFill>
          </a:ln>
        </p:spPr>
        <p:txBody>
          <a:bodyPr wrap="square" lIns="0" tIns="0" rIns="0" bIns="0" rtlCol="0"/>
          <a:lstStyle/>
          <a:p>
            <a:endParaRPr/>
          </a:p>
        </p:txBody>
      </p:sp>
      <p:sp>
        <p:nvSpPr>
          <p:cNvPr id="35" name="object 35"/>
          <p:cNvSpPr/>
          <p:nvPr/>
        </p:nvSpPr>
        <p:spPr>
          <a:xfrm>
            <a:off x="3295586" y="1570234"/>
            <a:ext cx="992505" cy="0"/>
          </a:xfrm>
          <a:custGeom>
            <a:avLst/>
            <a:gdLst/>
            <a:ahLst/>
            <a:cxnLst/>
            <a:rect l="l" t="t" r="r" b="b"/>
            <a:pathLst>
              <a:path w="992504">
                <a:moveTo>
                  <a:pt x="0" y="0"/>
                </a:moveTo>
                <a:lnTo>
                  <a:pt x="992314" y="0"/>
                </a:lnTo>
              </a:path>
            </a:pathLst>
          </a:custGeom>
          <a:ln w="6350">
            <a:solidFill>
              <a:srgbClr val="D9D9D9"/>
            </a:solidFill>
          </a:ln>
        </p:spPr>
        <p:txBody>
          <a:bodyPr wrap="square" lIns="0" tIns="0" rIns="0" bIns="0" rtlCol="0"/>
          <a:lstStyle/>
          <a:p>
            <a:endParaRPr/>
          </a:p>
        </p:txBody>
      </p:sp>
      <p:sp>
        <p:nvSpPr>
          <p:cNvPr id="36" name="object 36"/>
          <p:cNvSpPr/>
          <p:nvPr/>
        </p:nvSpPr>
        <p:spPr>
          <a:xfrm>
            <a:off x="3175" y="1570234"/>
            <a:ext cx="471805" cy="0"/>
          </a:xfrm>
          <a:custGeom>
            <a:avLst/>
            <a:gdLst/>
            <a:ahLst/>
            <a:cxnLst/>
            <a:rect l="l" t="t" r="r" b="b"/>
            <a:pathLst>
              <a:path w="471805">
                <a:moveTo>
                  <a:pt x="0" y="0"/>
                </a:moveTo>
                <a:lnTo>
                  <a:pt x="471487" y="0"/>
                </a:lnTo>
              </a:path>
            </a:pathLst>
          </a:custGeom>
          <a:ln w="6350">
            <a:solidFill>
              <a:srgbClr val="D9D9D9"/>
            </a:solidFill>
          </a:ln>
        </p:spPr>
        <p:txBody>
          <a:bodyPr wrap="square" lIns="0" tIns="0" rIns="0" bIns="0" rtlCol="0"/>
          <a:lstStyle/>
          <a:p>
            <a:endParaRPr/>
          </a:p>
        </p:txBody>
      </p:sp>
      <p:sp>
        <p:nvSpPr>
          <p:cNvPr id="37" name="object 37"/>
          <p:cNvSpPr/>
          <p:nvPr/>
        </p:nvSpPr>
        <p:spPr>
          <a:xfrm>
            <a:off x="11936476" y="2835275"/>
            <a:ext cx="255904" cy="0"/>
          </a:xfrm>
          <a:custGeom>
            <a:avLst/>
            <a:gdLst/>
            <a:ahLst/>
            <a:cxnLst/>
            <a:rect l="l" t="t" r="r" b="b"/>
            <a:pathLst>
              <a:path w="255904">
                <a:moveTo>
                  <a:pt x="0" y="0"/>
                </a:moveTo>
                <a:lnTo>
                  <a:pt x="255524" y="0"/>
                </a:lnTo>
              </a:path>
            </a:pathLst>
          </a:custGeom>
          <a:ln w="6350">
            <a:solidFill>
              <a:srgbClr val="D9D9D9"/>
            </a:solidFill>
          </a:ln>
        </p:spPr>
        <p:txBody>
          <a:bodyPr wrap="square" lIns="0" tIns="0" rIns="0" bIns="0" rtlCol="0"/>
          <a:lstStyle/>
          <a:p>
            <a:endParaRPr/>
          </a:p>
        </p:txBody>
      </p:sp>
      <p:sp>
        <p:nvSpPr>
          <p:cNvPr id="38" name="object 38"/>
          <p:cNvSpPr/>
          <p:nvPr/>
        </p:nvSpPr>
        <p:spPr>
          <a:xfrm>
            <a:off x="7437501" y="2590800"/>
            <a:ext cx="1095375" cy="0"/>
          </a:xfrm>
          <a:custGeom>
            <a:avLst/>
            <a:gdLst/>
            <a:ahLst/>
            <a:cxnLst/>
            <a:rect l="l" t="t" r="r" b="b"/>
            <a:pathLst>
              <a:path w="1095375">
                <a:moveTo>
                  <a:pt x="0" y="0"/>
                </a:moveTo>
                <a:lnTo>
                  <a:pt x="1095375" y="0"/>
                </a:lnTo>
              </a:path>
            </a:pathLst>
          </a:custGeom>
          <a:ln w="6350">
            <a:solidFill>
              <a:srgbClr val="D9D9D9"/>
            </a:solidFill>
          </a:ln>
        </p:spPr>
        <p:txBody>
          <a:bodyPr wrap="square" lIns="0" tIns="0" rIns="0" bIns="0" rtlCol="0"/>
          <a:lstStyle/>
          <a:p>
            <a:endParaRPr/>
          </a:p>
        </p:txBody>
      </p:sp>
      <p:sp>
        <p:nvSpPr>
          <p:cNvPr id="39" name="object 39"/>
          <p:cNvSpPr/>
          <p:nvPr/>
        </p:nvSpPr>
        <p:spPr>
          <a:xfrm>
            <a:off x="3295586" y="2590800"/>
            <a:ext cx="992505" cy="0"/>
          </a:xfrm>
          <a:custGeom>
            <a:avLst/>
            <a:gdLst/>
            <a:ahLst/>
            <a:cxnLst/>
            <a:rect l="l" t="t" r="r" b="b"/>
            <a:pathLst>
              <a:path w="992504">
                <a:moveTo>
                  <a:pt x="0" y="0"/>
                </a:moveTo>
                <a:lnTo>
                  <a:pt x="992314" y="0"/>
                </a:lnTo>
              </a:path>
            </a:pathLst>
          </a:custGeom>
          <a:ln w="6350">
            <a:solidFill>
              <a:srgbClr val="D9D9D9"/>
            </a:solidFill>
          </a:ln>
        </p:spPr>
        <p:txBody>
          <a:bodyPr wrap="square" lIns="0" tIns="0" rIns="0" bIns="0" rtlCol="0"/>
          <a:lstStyle/>
          <a:p>
            <a:endParaRPr/>
          </a:p>
        </p:txBody>
      </p:sp>
      <p:sp>
        <p:nvSpPr>
          <p:cNvPr id="40" name="object 40"/>
          <p:cNvSpPr/>
          <p:nvPr/>
        </p:nvSpPr>
        <p:spPr>
          <a:xfrm>
            <a:off x="3175" y="2682875"/>
            <a:ext cx="471805" cy="0"/>
          </a:xfrm>
          <a:custGeom>
            <a:avLst/>
            <a:gdLst/>
            <a:ahLst/>
            <a:cxnLst/>
            <a:rect l="l" t="t" r="r" b="b"/>
            <a:pathLst>
              <a:path w="471805">
                <a:moveTo>
                  <a:pt x="0" y="0"/>
                </a:moveTo>
                <a:lnTo>
                  <a:pt x="471487" y="0"/>
                </a:lnTo>
              </a:path>
            </a:pathLst>
          </a:custGeom>
          <a:ln w="6350">
            <a:solidFill>
              <a:srgbClr val="D9D9D9"/>
            </a:solidFill>
          </a:ln>
        </p:spPr>
        <p:txBody>
          <a:bodyPr wrap="square" lIns="0" tIns="0" rIns="0" bIns="0" rtlCol="0"/>
          <a:lstStyle/>
          <a:p>
            <a:endParaRPr/>
          </a:p>
        </p:txBody>
      </p:sp>
      <p:sp>
        <p:nvSpPr>
          <p:cNvPr id="41" name="object 41"/>
          <p:cNvSpPr/>
          <p:nvPr/>
        </p:nvSpPr>
        <p:spPr>
          <a:xfrm>
            <a:off x="11936412" y="4060825"/>
            <a:ext cx="255904" cy="0"/>
          </a:xfrm>
          <a:custGeom>
            <a:avLst/>
            <a:gdLst/>
            <a:ahLst/>
            <a:cxnLst/>
            <a:rect l="l" t="t" r="r" b="b"/>
            <a:pathLst>
              <a:path w="255904">
                <a:moveTo>
                  <a:pt x="0" y="0"/>
                </a:moveTo>
                <a:lnTo>
                  <a:pt x="255587" y="0"/>
                </a:lnTo>
              </a:path>
            </a:pathLst>
          </a:custGeom>
          <a:ln w="6350">
            <a:solidFill>
              <a:srgbClr val="D9D9D9"/>
            </a:solidFill>
          </a:ln>
        </p:spPr>
        <p:txBody>
          <a:bodyPr wrap="square" lIns="0" tIns="0" rIns="0" bIns="0" rtlCol="0"/>
          <a:lstStyle/>
          <a:p>
            <a:endParaRPr/>
          </a:p>
        </p:txBody>
      </p:sp>
      <p:sp>
        <p:nvSpPr>
          <p:cNvPr id="42" name="object 42"/>
          <p:cNvSpPr/>
          <p:nvPr/>
        </p:nvSpPr>
        <p:spPr>
          <a:xfrm>
            <a:off x="3175" y="4060825"/>
            <a:ext cx="252729" cy="0"/>
          </a:xfrm>
          <a:custGeom>
            <a:avLst/>
            <a:gdLst/>
            <a:ahLst/>
            <a:cxnLst/>
            <a:rect l="l" t="t" r="r" b="b"/>
            <a:pathLst>
              <a:path w="252729">
                <a:moveTo>
                  <a:pt x="0" y="0"/>
                </a:moveTo>
                <a:lnTo>
                  <a:pt x="252412" y="0"/>
                </a:lnTo>
              </a:path>
            </a:pathLst>
          </a:custGeom>
          <a:ln w="6350">
            <a:solidFill>
              <a:srgbClr val="D9D9D9"/>
            </a:solidFill>
          </a:ln>
        </p:spPr>
        <p:txBody>
          <a:bodyPr wrap="square" lIns="0" tIns="0" rIns="0" bIns="0" rtlCol="0"/>
          <a:lstStyle/>
          <a:p>
            <a:endParaRPr/>
          </a:p>
        </p:txBody>
      </p:sp>
      <p:sp>
        <p:nvSpPr>
          <p:cNvPr id="43" name="object 43"/>
          <p:cNvSpPr/>
          <p:nvPr/>
        </p:nvSpPr>
        <p:spPr>
          <a:xfrm>
            <a:off x="11936412" y="5284851"/>
            <a:ext cx="255904" cy="0"/>
          </a:xfrm>
          <a:custGeom>
            <a:avLst/>
            <a:gdLst/>
            <a:ahLst/>
            <a:cxnLst/>
            <a:rect l="l" t="t" r="r" b="b"/>
            <a:pathLst>
              <a:path w="255904">
                <a:moveTo>
                  <a:pt x="0" y="0"/>
                </a:moveTo>
                <a:lnTo>
                  <a:pt x="255587" y="0"/>
                </a:lnTo>
              </a:path>
            </a:pathLst>
          </a:custGeom>
          <a:ln w="6350">
            <a:solidFill>
              <a:srgbClr val="D9D9D9"/>
            </a:solidFill>
          </a:ln>
        </p:spPr>
        <p:txBody>
          <a:bodyPr wrap="square" lIns="0" tIns="0" rIns="0" bIns="0" rtlCol="0"/>
          <a:lstStyle/>
          <a:p>
            <a:endParaRPr/>
          </a:p>
        </p:txBody>
      </p:sp>
      <p:sp>
        <p:nvSpPr>
          <p:cNvPr id="44" name="object 44"/>
          <p:cNvSpPr/>
          <p:nvPr/>
        </p:nvSpPr>
        <p:spPr>
          <a:xfrm>
            <a:off x="3175" y="5284851"/>
            <a:ext cx="252729" cy="0"/>
          </a:xfrm>
          <a:custGeom>
            <a:avLst/>
            <a:gdLst/>
            <a:ahLst/>
            <a:cxnLst/>
            <a:rect l="l" t="t" r="r" b="b"/>
            <a:pathLst>
              <a:path w="252729">
                <a:moveTo>
                  <a:pt x="0" y="0"/>
                </a:moveTo>
                <a:lnTo>
                  <a:pt x="252412" y="0"/>
                </a:lnTo>
              </a:path>
            </a:pathLst>
          </a:custGeom>
          <a:ln w="6350">
            <a:solidFill>
              <a:srgbClr val="D9D9D9"/>
            </a:solidFill>
          </a:ln>
        </p:spPr>
        <p:txBody>
          <a:bodyPr wrap="square" lIns="0" tIns="0" rIns="0" bIns="0" rtlCol="0"/>
          <a:lstStyle/>
          <a:p>
            <a:endParaRPr/>
          </a:p>
        </p:txBody>
      </p:sp>
      <p:sp>
        <p:nvSpPr>
          <p:cNvPr id="45" name="object 45"/>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46" name="object 46"/>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47" name="object 47"/>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48" name="object 48"/>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49" name="object 49"/>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50" name="object 50"/>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51" name="object 51"/>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52" name="object 52"/>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53" name="object 53"/>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54" name="object 54"/>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55" name="object 55"/>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56" name="object 56"/>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57" name="object 57"/>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58" name="object 58"/>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59" name="object 59"/>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60" name="object 60"/>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61" name="object 61"/>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62" name="object 62"/>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63" name="object 63"/>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64" name="object 64"/>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65" name="object 65"/>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66" name="object 66"/>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67" name="object 67"/>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68" name="object 68"/>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69" name="object 69"/>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70" name="object 70"/>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71" name="object 71"/>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72" name="object 72"/>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73" name="object 73"/>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74" name="object 74"/>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75" name="object 75"/>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77" name="object 77"/>
          <p:cNvSpPr/>
          <p:nvPr/>
        </p:nvSpPr>
        <p:spPr>
          <a:xfrm>
            <a:off x="3175" y="115888"/>
            <a:ext cx="12188824" cy="646112"/>
          </a:xfrm>
          <a:prstGeom prst="rect">
            <a:avLst/>
          </a:prstGeom>
          <a:blipFill>
            <a:blip r:embed="rId2" cstate="print"/>
            <a:stretch>
              <a:fillRect/>
            </a:stretch>
          </a:blipFill>
        </p:spPr>
        <p:txBody>
          <a:bodyPr wrap="square" lIns="0" tIns="0" rIns="0" bIns="0" rtlCol="0"/>
          <a:lstStyle/>
          <a:p>
            <a:endParaRPr/>
          </a:p>
        </p:txBody>
      </p:sp>
      <p:sp>
        <p:nvSpPr>
          <p:cNvPr id="78" name="object 78"/>
          <p:cNvSpPr/>
          <p:nvPr/>
        </p:nvSpPr>
        <p:spPr>
          <a:xfrm>
            <a:off x="3175" y="741426"/>
            <a:ext cx="12188825" cy="0"/>
          </a:xfrm>
          <a:custGeom>
            <a:avLst/>
            <a:gdLst/>
            <a:ahLst/>
            <a:cxnLst/>
            <a:rect l="l" t="t" r="r" b="b"/>
            <a:pathLst>
              <a:path w="12188825">
                <a:moveTo>
                  <a:pt x="0" y="0"/>
                </a:moveTo>
                <a:lnTo>
                  <a:pt x="12188824" y="0"/>
                </a:lnTo>
              </a:path>
            </a:pathLst>
          </a:custGeom>
          <a:ln w="6350">
            <a:solidFill>
              <a:srgbClr val="D15A3D"/>
            </a:solidFill>
          </a:ln>
        </p:spPr>
        <p:txBody>
          <a:bodyPr wrap="square" lIns="0" tIns="0" rIns="0" bIns="0" rtlCol="0"/>
          <a:lstStyle/>
          <a:p>
            <a:endParaRPr/>
          </a:p>
        </p:txBody>
      </p:sp>
      <p:sp>
        <p:nvSpPr>
          <p:cNvPr id="79" name="object 79"/>
          <p:cNvSpPr/>
          <p:nvPr/>
        </p:nvSpPr>
        <p:spPr>
          <a:xfrm>
            <a:off x="3175" y="95313"/>
            <a:ext cx="12188825" cy="646430"/>
          </a:xfrm>
          <a:custGeom>
            <a:avLst/>
            <a:gdLst/>
            <a:ahLst/>
            <a:cxnLst/>
            <a:rect l="l" t="t" r="r" b="b"/>
            <a:pathLst>
              <a:path w="12188825" h="646430">
                <a:moveTo>
                  <a:pt x="12188824" y="0"/>
                </a:moveTo>
                <a:lnTo>
                  <a:pt x="0" y="0"/>
                </a:lnTo>
                <a:lnTo>
                  <a:pt x="0" y="646112"/>
                </a:lnTo>
              </a:path>
            </a:pathLst>
          </a:custGeom>
          <a:ln w="6350">
            <a:solidFill>
              <a:srgbClr val="D15A3D"/>
            </a:solidFill>
          </a:ln>
        </p:spPr>
        <p:txBody>
          <a:bodyPr wrap="square" lIns="0" tIns="0" rIns="0" bIns="0" rtlCol="0"/>
          <a:lstStyle/>
          <a:p>
            <a:endParaRPr/>
          </a:p>
        </p:txBody>
      </p:sp>
      <p:sp>
        <p:nvSpPr>
          <p:cNvPr id="80" name="object 80"/>
          <p:cNvSpPr txBox="1"/>
          <p:nvPr/>
        </p:nvSpPr>
        <p:spPr>
          <a:xfrm>
            <a:off x="2786380" y="227444"/>
            <a:ext cx="7119620" cy="382156"/>
          </a:xfrm>
          <a:prstGeom prst="rect">
            <a:avLst/>
          </a:prstGeom>
        </p:spPr>
        <p:txBody>
          <a:bodyPr vert="horz" wrap="square" lIns="0" tIns="12700" rIns="0" bIns="0" rtlCol="0">
            <a:spAutoFit/>
          </a:bodyPr>
          <a:lstStyle/>
          <a:p>
            <a:pPr marL="12700">
              <a:lnSpc>
                <a:spcPct val="100000"/>
              </a:lnSpc>
              <a:spcBef>
                <a:spcPts val="100"/>
              </a:spcBef>
            </a:pPr>
            <a:r>
              <a:rPr sz="2400" b="1" dirty="0">
                <a:solidFill>
                  <a:srgbClr val="FFFFFF"/>
                </a:solidFill>
                <a:latin typeface="Verdana"/>
                <a:cs typeface="Verdana"/>
              </a:rPr>
              <a:t>1. </a:t>
            </a:r>
            <a:r>
              <a:rPr lang="pt-BR" sz="2400" b="1" spc="-5" dirty="0" smtClean="0">
                <a:solidFill>
                  <a:srgbClr val="FFFFFF"/>
                </a:solidFill>
                <a:latin typeface="Verdana"/>
                <a:cs typeface="Verdana"/>
              </a:rPr>
              <a:t>Características do Dano Indenizável</a:t>
            </a:r>
            <a:endParaRPr sz="2400" dirty="0">
              <a:latin typeface="Verdana"/>
              <a:cs typeface="Verdana"/>
            </a:endParaRPr>
          </a:p>
        </p:txBody>
      </p:sp>
      <p:sp>
        <p:nvSpPr>
          <p:cNvPr id="81" name="object 81"/>
          <p:cNvSpPr/>
          <p:nvPr/>
        </p:nvSpPr>
        <p:spPr>
          <a:xfrm>
            <a:off x="4516501" y="873259"/>
            <a:ext cx="2036699" cy="990600"/>
          </a:xfrm>
          <a:custGeom>
            <a:avLst/>
            <a:gdLst/>
            <a:ahLst/>
            <a:cxnLst/>
            <a:rect l="l" t="t" r="r" b="b"/>
            <a:pathLst>
              <a:path w="3149600" h="1882775">
                <a:moveTo>
                  <a:pt x="0" y="1882775"/>
                </a:moveTo>
                <a:lnTo>
                  <a:pt x="3149600" y="1882775"/>
                </a:lnTo>
                <a:lnTo>
                  <a:pt x="3149600" y="0"/>
                </a:lnTo>
                <a:lnTo>
                  <a:pt x="0" y="0"/>
                </a:lnTo>
                <a:lnTo>
                  <a:pt x="0" y="1882775"/>
                </a:lnTo>
                <a:close/>
              </a:path>
            </a:pathLst>
          </a:custGeom>
          <a:solidFill>
            <a:srgbClr val="D15A3D"/>
          </a:solidFill>
        </p:spPr>
        <p:txBody>
          <a:bodyPr wrap="square" lIns="0" tIns="0" rIns="0" bIns="0" rtlCol="0"/>
          <a:lstStyle/>
          <a:p>
            <a:endParaRPr/>
          </a:p>
        </p:txBody>
      </p:sp>
      <p:sp>
        <p:nvSpPr>
          <p:cNvPr id="83" name="object 83"/>
          <p:cNvSpPr txBox="1">
            <a:spLocks noGrp="1"/>
          </p:cNvSpPr>
          <p:nvPr>
            <p:ph type="title"/>
          </p:nvPr>
        </p:nvSpPr>
        <p:spPr>
          <a:xfrm>
            <a:off x="4419600" y="1178059"/>
            <a:ext cx="1981199" cy="320601"/>
          </a:xfrm>
          <a:prstGeom prst="rect">
            <a:avLst/>
          </a:prstGeom>
        </p:spPr>
        <p:txBody>
          <a:bodyPr vert="horz" wrap="square" lIns="0" tIns="12700" rIns="0" bIns="0" rtlCol="0">
            <a:spAutoFit/>
          </a:bodyPr>
          <a:lstStyle/>
          <a:p>
            <a:pPr marL="12700" marR="5080" indent="356235">
              <a:lnSpc>
                <a:spcPct val="100000"/>
              </a:lnSpc>
              <a:spcBef>
                <a:spcPts val="100"/>
              </a:spcBef>
            </a:pPr>
            <a:r>
              <a:rPr sz="2000" dirty="0" smtClean="0">
                <a:latin typeface="Verdana" pitchFamily="34" charset="0"/>
                <a:ea typeface="Verdana" pitchFamily="34" charset="0"/>
                <a:cs typeface="Verdana" pitchFamily="34" charset="0"/>
              </a:rPr>
              <a:t>N</a:t>
            </a:r>
            <a:r>
              <a:rPr lang="pt-BR" sz="2000" dirty="0" err="1" smtClean="0">
                <a:latin typeface="Verdana" pitchFamily="34" charset="0"/>
                <a:ea typeface="Verdana" pitchFamily="34" charset="0"/>
                <a:cs typeface="Verdana" pitchFamily="34" charset="0"/>
              </a:rPr>
              <a:t>exo</a:t>
            </a:r>
            <a:r>
              <a:rPr lang="pt-BR" sz="2000" dirty="0" smtClean="0">
                <a:latin typeface="Verdana" pitchFamily="34" charset="0"/>
                <a:ea typeface="Verdana" pitchFamily="34" charset="0"/>
                <a:cs typeface="Verdana" pitchFamily="34" charset="0"/>
              </a:rPr>
              <a:t> Causal</a:t>
            </a:r>
            <a:endParaRPr sz="2000" dirty="0">
              <a:latin typeface="Verdana" pitchFamily="34" charset="0"/>
              <a:ea typeface="Verdana" pitchFamily="34" charset="0"/>
              <a:cs typeface="Verdana" pitchFamily="34" charset="0"/>
            </a:endParaRPr>
          </a:p>
        </p:txBody>
      </p:sp>
      <p:sp>
        <p:nvSpPr>
          <p:cNvPr id="84" name="object 84"/>
          <p:cNvSpPr/>
          <p:nvPr/>
        </p:nvSpPr>
        <p:spPr>
          <a:xfrm>
            <a:off x="1066800" y="873259"/>
            <a:ext cx="1887538" cy="990600"/>
          </a:xfrm>
          <a:custGeom>
            <a:avLst/>
            <a:gdLst/>
            <a:ahLst/>
            <a:cxnLst/>
            <a:rect l="l" t="t" r="r" b="b"/>
            <a:pathLst>
              <a:path w="2821304" h="1882775">
                <a:moveTo>
                  <a:pt x="0" y="1882775"/>
                </a:moveTo>
                <a:lnTo>
                  <a:pt x="2820924" y="1882775"/>
                </a:lnTo>
                <a:lnTo>
                  <a:pt x="2820924" y="0"/>
                </a:lnTo>
                <a:lnTo>
                  <a:pt x="0" y="0"/>
                </a:lnTo>
                <a:lnTo>
                  <a:pt x="0" y="1882775"/>
                </a:lnTo>
                <a:close/>
              </a:path>
            </a:pathLst>
          </a:custGeom>
          <a:solidFill>
            <a:srgbClr val="D15A3D"/>
          </a:solidFill>
        </p:spPr>
        <p:txBody>
          <a:bodyPr wrap="square" lIns="0" tIns="0" rIns="0" bIns="0" rtlCol="0"/>
          <a:lstStyle/>
          <a:p>
            <a:endParaRPr/>
          </a:p>
        </p:txBody>
      </p:sp>
      <p:sp>
        <p:nvSpPr>
          <p:cNvPr id="86" name="object 86"/>
          <p:cNvSpPr txBox="1"/>
          <p:nvPr/>
        </p:nvSpPr>
        <p:spPr>
          <a:xfrm>
            <a:off x="1676400" y="1178059"/>
            <a:ext cx="838200" cy="321242"/>
          </a:xfrm>
          <a:prstGeom prst="rect">
            <a:avLst/>
          </a:prstGeom>
        </p:spPr>
        <p:txBody>
          <a:bodyPr vert="horz" wrap="square" lIns="0" tIns="13335" rIns="0" bIns="0" rtlCol="0">
            <a:spAutoFit/>
          </a:bodyPr>
          <a:lstStyle/>
          <a:p>
            <a:pPr marL="12700">
              <a:lnSpc>
                <a:spcPct val="100000"/>
              </a:lnSpc>
              <a:spcBef>
                <a:spcPts val="105"/>
              </a:spcBef>
            </a:pPr>
            <a:r>
              <a:rPr sz="2000" dirty="0" smtClean="0">
                <a:solidFill>
                  <a:srgbClr val="FFFFFF"/>
                </a:solidFill>
                <a:latin typeface="Verdana" pitchFamily="34" charset="0"/>
                <a:ea typeface="Verdana" pitchFamily="34" charset="0"/>
                <a:cs typeface="Verdana" pitchFamily="34" charset="0"/>
              </a:rPr>
              <a:t>D</a:t>
            </a:r>
            <a:r>
              <a:rPr lang="pt-BR" sz="2000" dirty="0" smtClean="0">
                <a:solidFill>
                  <a:srgbClr val="FFFFFF"/>
                </a:solidFill>
                <a:latin typeface="Verdana" pitchFamily="34" charset="0"/>
                <a:ea typeface="Verdana" pitchFamily="34" charset="0"/>
                <a:cs typeface="Verdana" pitchFamily="34" charset="0"/>
              </a:rPr>
              <a:t>ano</a:t>
            </a:r>
            <a:endParaRPr sz="2000" dirty="0">
              <a:latin typeface="Verdana" pitchFamily="34" charset="0"/>
              <a:ea typeface="Verdana" pitchFamily="34" charset="0"/>
              <a:cs typeface="Verdana" pitchFamily="34" charset="0"/>
            </a:endParaRPr>
          </a:p>
        </p:txBody>
      </p:sp>
      <p:sp>
        <p:nvSpPr>
          <p:cNvPr id="87" name="object 87"/>
          <p:cNvSpPr/>
          <p:nvPr/>
        </p:nvSpPr>
        <p:spPr>
          <a:xfrm>
            <a:off x="255587" y="1981200"/>
            <a:ext cx="11680825" cy="609600"/>
          </a:xfrm>
          <a:custGeom>
            <a:avLst/>
            <a:gdLst/>
            <a:ahLst/>
            <a:cxnLst/>
            <a:rect l="l" t="t" r="r" b="b"/>
            <a:pathLst>
              <a:path w="11680825" h="2349500">
                <a:moveTo>
                  <a:pt x="0" y="2349500"/>
                </a:moveTo>
                <a:lnTo>
                  <a:pt x="11680825" y="2349500"/>
                </a:lnTo>
                <a:lnTo>
                  <a:pt x="11680825" y="0"/>
                </a:lnTo>
                <a:lnTo>
                  <a:pt x="0" y="0"/>
                </a:lnTo>
                <a:lnTo>
                  <a:pt x="0" y="2349500"/>
                </a:lnTo>
                <a:close/>
              </a:path>
            </a:pathLst>
          </a:custGeom>
          <a:solidFill>
            <a:srgbClr val="D15A3D"/>
          </a:solidFill>
        </p:spPr>
        <p:txBody>
          <a:bodyPr wrap="square" lIns="0" tIns="0" rIns="0" bIns="0" rtlCol="0"/>
          <a:lstStyle/>
          <a:p>
            <a:endParaRPr/>
          </a:p>
        </p:txBody>
      </p:sp>
      <p:sp>
        <p:nvSpPr>
          <p:cNvPr id="89" name="object 89"/>
          <p:cNvSpPr txBox="1"/>
          <p:nvPr/>
        </p:nvSpPr>
        <p:spPr>
          <a:xfrm>
            <a:off x="334467" y="2133600"/>
            <a:ext cx="11522710" cy="321242"/>
          </a:xfrm>
          <a:prstGeom prst="rect">
            <a:avLst/>
          </a:prstGeom>
        </p:spPr>
        <p:txBody>
          <a:bodyPr vert="horz" wrap="square" lIns="0" tIns="13335" rIns="0" bIns="0" rtlCol="0">
            <a:spAutoFit/>
          </a:bodyPr>
          <a:lstStyle/>
          <a:p>
            <a:pPr marL="12700" marR="5080" algn="just">
              <a:lnSpc>
                <a:spcPct val="100000"/>
              </a:lnSpc>
              <a:spcBef>
                <a:spcPts val="105"/>
              </a:spcBef>
            </a:pPr>
            <a:r>
              <a:rPr sz="2000" b="1" dirty="0">
                <a:solidFill>
                  <a:srgbClr val="FFFFFF"/>
                </a:solidFill>
                <a:latin typeface="Verdana" pitchFamily="34" charset="0"/>
                <a:ea typeface="Verdana" pitchFamily="34" charset="0"/>
                <a:cs typeface="Verdana" pitchFamily="34" charset="0"/>
              </a:rPr>
              <a:t>Mas </a:t>
            </a:r>
            <a:r>
              <a:rPr sz="2000" b="1" spc="-5" dirty="0">
                <a:solidFill>
                  <a:srgbClr val="FFFFFF"/>
                </a:solidFill>
                <a:latin typeface="Verdana" pitchFamily="34" charset="0"/>
                <a:ea typeface="Verdana" pitchFamily="34" charset="0"/>
                <a:cs typeface="Verdana" pitchFamily="34" charset="0"/>
              </a:rPr>
              <a:t>quais seriam </a:t>
            </a:r>
            <a:r>
              <a:rPr sz="2000" b="1" dirty="0">
                <a:solidFill>
                  <a:srgbClr val="FFFFFF"/>
                </a:solidFill>
                <a:latin typeface="Verdana" pitchFamily="34" charset="0"/>
                <a:ea typeface="Verdana" pitchFamily="34" charset="0"/>
                <a:cs typeface="Verdana" pitchFamily="34" charset="0"/>
              </a:rPr>
              <a:t>os </a:t>
            </a:r>
            <a:r>
              <a:rPr sz="2000" b="1" spc="-5" dirty="0">
                <a:solidFill>
                  <a:srgbClr val="FFFFFF"/>
                </a:solidFill>
                <a:latin typeface="Verdana" pitchFamily="34" charset="0"/>
                <a:ea typeface="Verdana" pitchFamily="34" charset="0"/>
                <a:cs typeface="Verdana" pitchFamily="34" charset="0"/>
              </a:rPr>
              <a:t>danos  indenizáveis? Qual seria </a:t>
            </a:r>
            <a:r>
              <a:rPr sz="2000" b="1" dirty="0">
                <a:solidFill>
                  <a:srgbClr val="FFFFFF"/>
                </a:solidFill>
                <a:latin typeface="Verdana" pitchFamily="34" charset="0"/>
                <a:ea typeface="Verdana" pitchFamily="34" charset="0"/>
                <a:cs typeface="Verdana" pitchFamily="34" charset="0"/>
              </a:rPr>
              <a:t>o </a:t>
            </a:r>
            <a:r>
              <a:rPr sz="2000" b="1" spc="-5" dirty="0" err="1">
                <a:solidFill>
                  <a:srgbClr val="FFFFFF"/>
                </a:solidFill>
                <a:latin typeface="Verdana" pitchFamily="34" charset="0"/>
                <a:ea typeface="Verdana" pitchFamily="34" charset="0"/>
                <a:cs typeface="Verdana" pitchFamily="34" charset="0"/>
              </a:rPr>
              <a:t>contéudo</a:t>
            </a:r>
            <a:r>
              <a:rPr sz="2000" b="1" spc="-5" dirty="0">
                <a:solidFill>
                  <a:srgbClr val="FFFFFF"/>
                </a:solidFill>
                <a:latin typeface="Verdana" pitchFamily="34" charset="0"/>
                <a:ea typeface="Verdana" pitchFamily="34" charset="0"/>
                <a:cs typeface="Verdana" pitchFamily="34" charset="0"/>
              </a:rPr>
              <a:t> </a:t>
            </a:r>
            <a:r>
              <a:rPr sz="2000" b="1" dirty="0" smtClean="0">
                <a:solidFill>
                  <a:srgbClr val="FFFFFF"/>
                </a:solidFill>
                <a:latin typeface="Verdana" pitchFamily="34" charset="0"/>
                <a:ea typeface="Verdana" pitchFamily="34" charset="0"/>
                <a:cs typeface="Verdana" pitchFamily="34" charset="0"/>
              </a:rPr>
              <a:t>e </a:t>
            </a:r>
            <a:r>
              <a:rPr sz="2000" b="1" spc="-5" dirty="0">
                <a:solidFill>
                  <a:srgbClr val="FFFFFF"/>
                </a:solidFill>
                <a:latin typeface="Verdana" pitchFamily="34" charset="0"/>
                <a:ea typeface="Verdana" pitchFamily="34" charset="0"/>
                <a:cs typeface="Verdana" pitchFamily="34" charset="0"/>
              </a:rPr>
              <a:t>extensão</a:t>
            </a:r>
            <a:r>
              <a:rPr sz="2000" b="1" spc="-40" dirty="0">
                <a:solidFill>
                  <a:srgbClr val="FFFFFF"/>
                </a:solidFill>
                <a:latin typeface="Verdana" pitchFamily="34" charset="0"/>
                <a:ea typeface="Verdana" pitchFamily="34" charset="0"/>
                <a:cs typeface="Verdana" pitchFamily="34" charset="0"/>
              </a:rPr>
              <a:t> </a:t>
            </a:r>
            <a:r>
              <a:rPr sz="2000" b="1" dirty="0">
                <a:solidFill>
                  <a:srgbClr val="FFFFFF"/>
                </a:solidFill>
                <a:latin typeface="Verdana" pitchFamily="34" charset="0"/>
                <a:ea typeface="Verdana" pitchFamily="34" charset="0"/>
                <a:cs typeface="Verdana" pitchFamily="34" charset="0"/>
              </a:rPr>
              <a:t>?</a:t>
            </a:r>
            <a:endParaRPr sz="2000" dirty="0">
              <a:latin typeface="Verdana" pitchFamily="34" charset="0"/>
              <a:ea typeface="Verdana" pitchFamily="34" charset="0"/>
              <a:cs typeface="Verdana" pitchFamily="34" charset="0"/>
            </a:endParaRPr>
          </a:p>
        </p:txBody>
      </p:sp>
      <p:sp>
        <p:nvSpPr>
          <p:cNvPr id="90" name="object 90"/>
          <p:cNvSpPr/>
          <p:nvPr/>
        </p:nvSpPr>
        <p:spPr>
          <a:xfrm>
            <a:off x="7999476" y="797059"/>
            <a:ext cx="3430524" cy="1107941"/>
          </a:xfrm>
          <a:custGeom>
            <a:avLst/>
            <a:gdLst/>
            <a:ahLst/>
            <a:cxnLst/>
            <a:rect l="l" t="t" r="r" b="b"/>
            <a:pathLst>
              <a:path w="3403600" h="1882775">
                <a:moveTo>
                  <a:pt x="0" y="1882775"/>
                </a:moveTo>
                <a:lnTo>
                  <a:pt x="3403600" y="1882775"/>
                </a:lnTo>
                <a:lnTo>
                  <a:pt x="3403600" y="0"/>
                </a:lnTo>
                <a:lnTo>
                  <a:pt x="0" y="0"/>
                </a:lnTo>
                <a:lnTo>
                  <a:pt x="0" y="1882775"/>
                </a:lnTo>
                <a:close/>
              </a:path>
            </a:pathLst>
          </a:custGeom>
          <a:solidFill>
            <a:srgbClr val="D15A3D"/>
          </a:solidFill>
        </p:spPr>
        <p:txBody>
          <a:bodyPr wrap="square" lIns="0" tIns="0" rIns="0" bIns="0" rtlCol="0"/>
          <a:lstStyle/>
          <a:p>
            <a:endParaRPr/>
          </a:p>
        </p:txBody>
      </p:sp>
      <p:sp>
        <p:nvSpPr>
          <p:cNvPr id="92" name="object 92"/>
          <p:cNvSpPr txBox="1"/>
          <p:nvPr/>
        </p:nvSpPr>
        <p:spPr>
          <a:xfrm>
            <a:off x="8102600" y="1178059"/>
            <a:ext cx="3403600" cy="320601"/>
          </a:xfrm>
          <a:prstGeom prst="rect">
            <a:avLst/>
          </a:prstGeom>
        </p:spPr>
        <p:txBody>
          <a:bodyPr vert="horz" wrap="square" lIns="0" tIns="12700" rIns="0" bIns="0" rtlCol="0">
            <a:spAutoFit/>
          </a:bodyPr>
          <a:lstStyle/>
          <a:p>
            <a:pPr marL="140335" marR="130810" indent="423545">
              <a:lnSpc>
                <a:spcPct val="100000"/>
              </a:lnSpc>
              <a:spcBef>
                <a:spcPts val="100"/>
              </a:spcBef>
            </a:pPr>
            <a:r>
              <a:rPr lang="pt-BR" sz="2000" spc="-10" dirty="0" smtClean="0">
                <a:solidFill>
                  <a:srgbClr val="FFFFFF"/>
                </a:solidFill>
                <a:latin typeface="Arial"/>
                <a:cs typeface="Arial"/>
              </a:rPr>
              <a:t>Direito à Indenização</a:t>
            </a:r>
            <a:endParaRPr sz="2000" dirty="0">
              <a:latin typeface="Arial"/>
              <a:cs typeface="Arial"/>
            </a:endParaRPr>
          </a:p>
        </p:txBody>
      </p:sp>
      <p:sp>
        <p:nvSpPr>
          <p:cNvPr id="93" name="object 93"/>
          <p:cNvSpPr/>
          <p:nvPr/>
        </p:nvSpPr>
        <p:spPr>
          <a:xfrm>
            <a:off x="7010400" y="1101859"/>
            <a:ext cx="406400" cy="179705"/>
          </a:xfrm>
          <a:custGeom>
            <a:avLst/>
            <a:gdLst/>
            <a:ahLst/>
            <a:cxnLst/>
            <a:rect l="l" t="t" r="r" b="b"/>
            <a:pathLst>
              <a:path w="406400" h="179705">
                <a:moveTo>
                  <a:pt x="406019" y="0"/>
                </a:moveTo>
                <a:lnTo>
                  <a:pt x="0" y="0"/>
                </a:lnTo>
                <a:lnTo>
                  <a:pt x="0" y="179577"/>
                </a:lnTo>
                <a:lnTo>
                  <a:pt x="406019" y="179577"/>
                </a:lnTo>
                <a:lnTo>
                  <a:pt x="406019" y="0"/>
                </a:lnTo>
                <a:close/>
              </a:path>
            </a:pathLst>
          </a:custGeom>
          <a:solidFill>
            <a:srgbClr val="D15A3D"/>
          </a:solidFill>
        </p:spPr>
        <p:txBody>
          <a:bodyPr wrap="square" lIns="0" tIns="0" rIns="0" bIns="0" rtlCol="0"/>
          <a:lstStyle/>
          <a:p>
            <a:endParaRPr/>
          </a:p>
        </p:txBody>
      </p:sp>
      <p:sp>
        <p:nvSpPr>
          <p:cNvPr id="94" name="object 94"/>
          <p:cNvSpPr/>
          <p:nvPr/>
        </p:nvSpPr>
        <p:spPr>
          <a:xfrm>
            <a:off x="7010400" y="1371227"/>
            <a:ext cx="406400" cy="179705"/>
          </a:xfrm>
          <a:custGeom>
            <a:avLst/>
            <a:gdLst/>
            <a:ahLst/>
            <a:cxnLst/>
            <a:rect l="l" t="t" r="r" b="b"/>
            <a:pathLst>
              <a:path w="406400" h="179705">
                <a:moveTo>
                  <a:pt x="406019" y="0"/>
                </a:moveTo>
                <a:lnTo>
                  <a:pt x="0" y="0"/>
                </a:lnTo>
                <a:lnTo>
                  <a:pt x="0" y="179577"/>
                </a:lnTo>
                <a:lnTo>
                  <a:pt x="406019" y="179577"/>
                </a:lnTo>
                <a:lnTo>
                  <a:pt x="406019" y="0"/>
                </a:lnTo>
                <a:close/>
              </a:path>
            </a:pathLst>
          </a:custGeom>
          <a:solidFill>
            <a:srgbClr val="D15A3D"/>
          </a:solidFill>
        </p:spPr>
        <p:txBody>
          <a:bodyPr wrap="square" lIns="0" tIns="0" rIns="0" bIns="0" rtlCol="0"/>
          <a:lstStyle/>
          <a:p>
            <a:endParaRPr/>
          </a:p>
        </p:txBody>
      </p:sp>
      <p:sp>
        <p:nvSpPr>
          <p:cNvPr id="95" name="object 95"/>
          <p:cNvSpPr/>
          <p:nvPr/>
        </p:nvSpPr>
        <p:spPr>
          <a:xfrm>
            <a:off x="7010400" y="1101859"/>
            <a:ext cx="406400" cy="179705"/>
          </a:xfrm>
          <a:custGeom>
            <a:avLst/>
            <a:gdLst/>
            <a:ahLst/>
            <a:cxnLst/>
            <a:rect l="l" t="t" r="r" b="b"/>
            <a:pathLst>
              <a:path w="406400" h="179705">
                <a:moveTo>
                  <a:pt x="0" y="0"/>
                </a:moveTo>
                <a:lnTo>
                  <a:pt x="406019" y="0"/>
                </a:lnTo>
                <a:lnTo>
                  <a:pt x="406019" y="179577"/>
                </a:lnTo>
                <a:lnTo>
                  <a:pt x="0" y="179577"/>
                </a:lnTo>
                <a:lnTo>
                  <a:pt x="0" y="0"/>
                </a:lnTo>
                <a:close/>
              </a:path>
            </a:pathLst>
          </a:custGeom>
          <a:ln w="12700">
            <a:solidFill>
              <a:srgbClr val="99402B"/>
            </a:solidFill>
          </a:ln>
        </p:spPr>
        <p:txBody>
          <a:bodyPr wrap="square" lIns="0" tIns="0" rIns="0" bIns="0" rtlCol="0"/>
          <a:lstStyle/>
          <a:p>
            <a:endParaRPr/>
          </a:p>
        </p:txBody>
      </p:sp>
      <p:sp>
        <p:nvSpPr>
          <p:cNvPr id="96" name="object 96"/>
          <p:cNvSpPr/>
          <p:nvPr/>
        </p:nvSpPr>
        <p:spPr>
          <a:xfrm>
            <a:off x="7010400" y="1371227"/>
            <a:ext cx="406400" cy="179705"/>
          </a:xfrm>
          <a:custGeom>
            <a:avLst/>
            <a:gdLst/>
            <a:ahLst/>
            <a:cxnLst/>
            <a:rect l="l" t="t" r="r" b="b"/>
            <a:pathLst>
              <a:path w="406400" h="179705">
                <a:moveTo>
                  <a:pt x="0" y="0"/>
                </a:moveTo>
                <a:lnTo>
                  <a:pt x="406019" y="0"/>
                </a:lnTo>
                <a:lnTo>
                  <a:pt x="406019" y="179577"/>
                </a:lnTo>
                <a:lnTo>
                  <a:pt x="0" y="179577"/>
                </a:lnTo>
                <a:lnTo>
                  <a:pt x="0" y="0"/>
                </a:lnTo>
                <a:close/>
              </a:path>
            </a:pathLst>
          </a:custGeom>
          <a:ln w="12700">
            <a:solidFill>
              <a:srgbClr val="99402B"/>
            </a:solidFill>
          </a:ln>
        </p:spPr>
        <p:txBody>
          <a:bodyPr wrap="square" lIns="0" tIns="0" rIns="0" bIns="0" rtlCol="0"/>
          <a:lstStyle/>
          <a:p>
            <a:endParaRPr/>
          </a:p>
        </p:txBody>
      </p:sp>
      <p:sp>
        <p:nvSpPr>
          <p:cNvPr id="97" name="object 97"/>
          <p:cNvSpPr/>
          <p:nvPr/>
        </p:nvSpPr>
        <p:spPr>
          <a:xfrm>
            <a:off x="3657472" y="1469271"/>
            <a:ext cx="215265" cy="228600"/>
          </a:xfrm>
          <a:custGeom>
            <a:avLst/>
            <a:gdLst/>
            <a:ahLst/>
            <a:cxnLst/>
            <a:rect l="l" t="t" r="r" b="b"/>
            <a:pathLst>
              <a:path w="215264" h="228600">
                <a:moveTo>
                  <a:pt x="215138" y="0"/>
                </a:moveTo>
                <a:lnTo>
                  <a:pt x="0" y="0"/>
                </a:lnTo>
                <a:lnTo>
                  <a:pt x="0" y="228472"/>
                </a:lnTo>
                <a:lnTo>
                  <a:pt x="215138" y="228472"/>
                </a:lnTo>
                <a:lnTo>
                  <a:pt x="215138" y="0"/>
                </a:lnTo>
                <a:close/>
              </a:path>
            </a:pathLst>
          </a:custGeom>
          <a:solidFill>
            <a:srgbClr val="D15A3D"/>
          </a:solidFill>
        </p:spPr>
        <p:txBody>
          <a:bodyPr wrap="square" lIns="0" tIns="0" rIns="0" bIns="0" rtlCol="0"/>
          <a:lstStyle/>
          <a:p>
            <a:endParaRPr/>
          </a:p>
        </p:txBody>
      </p:sp>
      <p:sp>
        <p:nvSpPr>
          <p:cNvPr id="98" name="object 98"/>
          <p:cNvSpPr/>
          <p:nvPr/>
        </p:nvSpPr>
        <p:spPr>
          <a:xfrm>
            <a:off x="3429000" y="1260101"/>
            <a:ext cx="672465" cy="215265"/>
          </a:xfrm>
          <a:custGeom>
            <a:avLst/>
            <a:gdLst/>
            <a:ahLst/>
            <a:cxnLst/>
            <a:rect l="l" t="t" r="r" b="b"/>
            <a:pathLst>
              <a:path w="672464" h="215264">
                <a:moveTo>
                  <a:pt x="672083" y="0"/>
                </a:moveTo>
                <a:lnTo>
                  <a:pt x="0" y="0"/>
                </a:lnTo>
                <a:lnTo>
                  <a:pt x="0" y="215138"/>
                </a:lnTo>
                <a:lnTo>
                  <a:pt x="672083" y="215138"/>
                </a:lnTo>
                <a:lnTo>
                  <a:pt x="672083" y="0"/>
                </a:lnTo>
                <a:close/>
              </a:path>
            </a:pathLst>
          </a:custGeom>
          <a:solidFill>
            <a:srgbClr val="D15A3D"/>
          </a:solidFill>
        </p:spPr>
        <p:txBody>
          <a:bodyPr wrap="square" lIns="0" tIns="0" rIns="0" bIns="0" rtlCol="0"/>
          <a:lstStyle/>
          <a:p>
            <a:endParaRPr/>
          </a:p>
        </p:txBody>
      </p:sp>
      <p:sp>
        <p:nvSpPr>
          <p:cNvPr id="99" name="object 99"/>
          <p:cNvSpPr/>
          <p:nvPr/>
        </p:nvSpPr>
        <p:spPr>
          <a:xfrm>
            <a:off x="3657472" y="1025659"/>
            <a:ext cx="215265" cy="228600"/>
          </a:xfrm>
          <a:custGeom>
            <a:avLst/>
            <a:gdLst/>
            <a:ahLst/>
            <a:cxnLst/>
            <a:rect l="l" t="t" r="r" b="b"/>
            <a:pathLst>
              <a:path w="215264" h="228600">
                <a:moveTo>
                  <a:pt x="215138" y="0"/>
                </a:moveTo>
                <a:lnTo>
                  <a:pt x="0" y="0"/>
                </a:lnTo>
                <a:lnTo>
                  <a:pt x="0" y="228472"/>
                </a:lnTo>
                <a:lnTo>
                  <a:pt x="215138" y="228472"/>
                </a:lnTo>
                <a:lnTo>
                  <a:pt x="215138" y="0"/>
                </a:lnTo>
                <a:close/>
              </a:path>
            </a:pathLst>
          </a:custGeom>
          <a:solidFill>
            <a:srgbClr val="D15A3D"/>
          </a:solidFill>
        </p:spPr>
        <p:txBody>
          <a:bodyPr wrap="square" lIns="0" tIns="0" rIns="0" bIns="0" rtlCol="0"/>
          <a:lstStyle/>
          <a:p>
            <a:endParaRPr/>
          </a:p>
        </p:txBody>
      </p:sp>
      <p:sp>
        <p:nvSpPr>
          <p:cNvPr id="100" name="object 100"/>
          <p:cNvSpPr/>
          <p:nvPr/>
        </p:nvSpPr>
        <p:spPr>
          <a:xfrm>
            <a:off x="3429000" y="1031628"/>
            <a:ext cx="672465" cy="672465"/>
          </a:xfrm>
          <a:custGeom>
            <a:avLst/>
            <a:gdLst/>
            <a:ahLst/>
            <a:cxnLst/>
            <a:rect l="l" t="t" r="r" b="b"/>
            <a:pathLst>
              <a:path w="672464" h="672464">
                <a:moveTo>
                  <a:pt x="0" y="228472"/>
                </a:moveTo>
                <a:lnTo>
                  <a:pt x="228472" y="228472"/>
                </a:lnTo>
                <a:lnTo>
                  <a:pt x="228472" y="0"/>
                </a:lnTo>
                <a:lnTo>
                  <a:pt x="443611" y="0"/>
                </a:lnTo>
                <a:lnTo>
                  <a:pt x="443611" y="228472"/>
                </a:lnTo>
                <a:lnTo>
                  <a:pt x="672083" y="228472"/>
                </a:lnTo>
                <a:lnTo>
                  <a:pt x="672083" y="443611"/>
                </a:lnTo>
                <a:lnTo>
                  <a:pt x="443611" y="443611"/>
                </a:lnTo>
                <a:lnTo>
                  <a:pt x="443611" y="672083"/>
                </a:lnTo>
                <a:lnTo>
                  <a:pt x="228472" y="672083"/>
                </a:lnTo>
                <a:lnTo>
                  <a:pt x="228472" y="443611"/>
                </a:lnTo>
                <a:lnTo>
                  <a:pt x="0" y="443611"/>
                </a:lnTo>
                <a:lnTo>
                  <a:pt x="0" y="228472"/>
                </a:lnTo>
                <a:close/>
              </a:path>
            </a:pathLst>
          </a:custGeom>
          <a:ln w="12700">
            <a:solidFill>
              <a:srgbClr val="99402B"/>
            </a:solidFill>
          </a:ln>
        </p:spPr>
        <p:txBody>
          <a:bodyPr wrap="square" lIns="0" tIns="0" rIns="0" bIns="0" rtlCol="0"/>
          <a:lstStyle/>
          <a:p>
            <a:endParaRPr/>
          </a:p>
        </p:txBody>
      </p:sp>
      <p:sp>
        <p:nvSpPr>
          <p:cNvPr id="101" name="object 101"/>
          <p:cNvSpPr/>
          <p:nvPr/>
        </p:nvSpPr>
        <p:spPr>
          <a:xfrm>
            <a:off x="8491601" y="870211"/>
            <a:ext cx="2633599" cy="993648"/>
          </a:xfrm>
          <a:custGeom>
            <a:avLst/>
            <a:gdLst/>
            <a:ahLst/>
            <a:cxnLst/>
            <a:rect l="l" t="t" r="r" b="b"/>
            <a:pathLst>
              <a:path w="3486150" h="2400300">
                <a:moveTo>
                  <a:pt x="2006473" y="2387600"/>
                </a:moveTo>
                <a:lnTo>
                  <a:pt x="1479550" y="2387600"/>
                </a:lnTo>
                <a:lnTo>
                  <a:pt x="1566164" y="2400300"/>
                </a:lnTo>
                <a:lnTo>
                  <a:pt x="1919858" y="2400300"/>
                </a:lnTo>
                <a:lnTo>
                  <a:pt x="2006473" y="2387600"/>
                </a:lnTo>
                <a:close/>
              </a:path>
              <a:path w="3486150" h="2400300">
                <a:moveTo>
                  <a:pt x="2006473" y="12700"/>
                </a:moveTo>
                <a:lnTo>
                  <a:pt x="1479550" y="12700"/>
                </a:lnTo>
                <a:lnTo>
                  <a:pt x="1310640" y="38100"/>
                </a:lnTo>
                <a:lnTo>
                  <a:pt x="1228344" y="63500"/>
                </a:lnTo>
                <a:lnTo>
                  <a:pt x="1147826" y="76200"/>
                </a:lnTo>
                <a:lnTo>
                  <a:pt x="992377" y="127000"/>
                </a:lnTo>
                <a:lnTo>
                  <a:pt x="844803" y="177800"/>
                </a:lnTo>
                <a:lnTo>
                  <a:pt x="774319" y="203200"/>
                </a:lnTo>
                <a:lnTo>
                  <a:pt x="706120" y="241300"/>
                </a:lnTo>
                <a:lnTo>
                  <a:pt x="640333" y="279400"/>
                </a:lnTo>
                <a:lnTo>
                  <a:pt x="577088" y="317500"/>
                </a:lnTo>
                <a:lnTo>
                  <a:pt x="516508" y="355600"/>
                </a:lnTo>
                <a:lnTo>
                  <a:pt x="458597" y="393700"/>
                </a:lnTo>
                <a:lnTo>
                  <a:pt x="403605" y="431800"/>
                </a:lnTo>
                <a:lnTo>
                  <a:pt x="351535" y="482600"/>
                </a:lnTo>
                <a:lnTo>
                  <a:pt x="302514" y="533400"/>
                </a:lnTo>
                <a:lnTo>
                  <a:pt x="256921" y="571500"/>
                </a:lnTo>
                <a:lnTo>
                  <a:pt x="214375" y="622300"/>
                </a:lnTo>
                <a:lnTo>
                  <a:pt x="175387" y="673100"/>
                </a:lnTo>
                <a:lnTo>
                  <a:pt x="139953" y="736600"/>
                </a:lnTo>
                <a:lnTo>
                  <a:pt x="108076" y="787400"/>
                </a:lnTo>
                <a:lnTo>
                  <a:pt x="80137" y="838200"/>
                </a:lnTo>
                <a:lnTo>
                  <a:pt x="56133" y="901700"/>
                </a:lnTo>
                <a:lnTo>
                  <a:pt x="36322" y="965200"/>
                </a:lnTo>
                <a:lnTo>
                  <a:pt x="20574" y="1016000"/>
                </a:lnTo>
                <a:lnTo>
                  <a:pt x="9144" y="1079500"/>
                </a:lnTo>
                <a:lnTo>
                  <a:pt x="2285" y="1143000"/>
                </a:lnTo>
                <a:lnTo>
                  <a:pt x="0" y="1206500"/>
                </a:lnTo>
                <a:lnTo>
                  <a:pt x="2285" y="1270000"/>
                </a:lnTo>
                <a:lnTo>
                  <a:pt x="9144" y="1333500"/>
                </a:lnTo>
                <a:lnTo>
                  <a:pt x="20574" y="1397000"/>
                </a:lnTo>
                <a:lnTo>
                  <a:pt x="36322" y="1447800"/>
                </a:lnTo>
                <a:lnTo>
                  <a:pt x="56133" y="1511300"/>
                </a:lnTo>
                <a:lnTo>
                  <a:pt x="80137" y="1562100"/>
                </a:lnTo>
                <a:lnTo>
                  <a:pt x="108076" y="1625600"/>
                </a:lnTo>
                <a:lnTo>
                  <a:pt x="139953" y="1676400"/>
                </a:lnTo>
                <a:lnTo>
                  <a:pt x="175387" y="1727200"/>
                </a:lnTo>
                <a:lnTo>
                  <a:pt x="214375" y="1778000"/>
                </a:lnTo>
                <a:lnTo>
                  <a:pt x="256921" y="1828800"/>
                </a:lnTo>
                <a:lnTo>
                  <a:pt x="302514" y="1879600"/>
                </a:lnTo>
                <a:lnTo>
                  <a:pt x="351535" y="1930400"/>
                </a:lnTo>
                <a:lnTo>
                  <a:pt x="403605" y="1981200"/>
                </a:lnTo>
                <a:lnTo>
                  <a:pt x="458597" y="2019300"/>
                </a:lnTo>
                <a:lnTo>
                  <a:pt x="516508" y="2057400"/>
                </a:lnTo>
                <a:lnTo>
                  <a:pt x="577088" y="2095500"/>
                </a:lnTo>
                <a:lnTo>
                  <a:pt x="640333" y="2133600"/>
                </a:lnTo>
                <a:lnTo>
                  <a:pt x="706120" y="2171700"/>
                </a:lnTo>
                <a:lnTo>
                  <a:pt x="774319" y="2209800"/>
                </a:lnTo>
                <a:lnTo>
                  <a:pt x="844803" y="2235200"/>
                </a:lnTo>
                <a:lnTo>
                  <a:pt x="992377" y="2286000"/>
                </a:lnTo>
                <a:lnTo>
                  <a:pt x="1147826" y="2336800"/>
                </a:lnTo>
                <a:lnTo>
                  <a:pt x="1228344" y="2349500"/>
                </a:lnTo>
                <a:lnTo>
                  <a:pt x="1310640" y="2374900"/>
                </a:lnTo>
                <a:lnTo>
                  <a:pt x="1394332" y="2387600"/>
                </a:lnTo>
                <a:lnTo>
                  <a:pt x="2091690" y="2387600"/>
                </a:lnTo>
                <a:lnTo>
                  <a:pt x="2175382" y="2374900"/>
                </a:lnTo>
                <a:lnTo>
                  <a:pt x="2216530" y="2362200"/>
                </a:lnTo>
                <a:lnTo>
                  <a:pt x="1742948" y="2362200"/>
                </a:lnTo>
                <a:lnTo>
                  <a:pt x="1655699" y="2349500"/>
                </a:lnTo>
                <a:lnTo>
                  <a:pt x="1484629" y="2349500"/>
                </a:lnTo>
                <a:lnTo>
                  <a:pt x="1238630" y="2311400"/>
                </a:lnTo>
                <a:lnTo>
                  <a:pt x="1082928" y="2260600"/>
                </a:lnTo>
                <a:lnTo>
                  <a:pt x="1007745" y="2247900"/>
                </a:lnTo>
                <a:lnTo>
                  <a:pt x="934720" y="2222500"/>
                </a:lnTo>
                <a:lnTo>
                  <a:pt x="863726" y="2184400"/>
                </a:lnTo>
                <a:lnTo>
                  <a:pt x="795020" y="2159000"/>
                </a:lnTo>
                <a:lnTo>
                  <a:pt x="728599" y="2133600"/>
                </a:lnTo>
                <a:lnTo>
                  <a:pt x="664591" y="2095500"/>
                </a:lnTo>
                <a:lnTo>
                  <a:pt x="603123" y="2057400"/>
                </a:lnTo>
                <a:lnTo>
                  <a:pt x="544322" y="2019300"/>
                </a:lnTo>
                <a:lnTo>
                  <a:pt x="488315" y="1981200"/>
                </a:lnTo>
                <a:lnTo>
                  <a:pt x="435101" y="1943100"/>
                </a:lnTo>
                <a:lnTo>
                  <a:pt x="384937" y="1892300"/>
                </a:lnTo>
                <a:lnTo>
                  <a:pt x="337693" y="1854200"/>
                </a:lnTo>
                <a:lnTo>
                  <a:pt x="293877" y="1803400"/>
                </a:lnTo>
                <a:lnTo>
                  <a:pt x="253110" y="1752600"/>
                </a:lnTo>
                <a:lnTo>
                  <a:pt x="215900" y="1701800"/>
                </a:lnTo>
                <a:lnTo>
                  <a:pt x="181991" y="1651000"/>
                </a:lnTo>
                <a:lnTo>
                  <a:pt x="151765" y="1600200"/>
                </a:lnTo>
                <a:lnTo>
                  <a:pt x="125222" y="1549400"/>
                </a:lnTo>
                <a:lnTo>
                  <a:pt x="102489" y="1498600"/>
                </a:lnTo>
                <a:lnTo>
                  <a:pt x="83820" y="1435100"/>
                </a:lnTo>
                <a:lnTo>
                  <a:pt x="68960" y="1384300"/>
                </a:lnTo>
                <a:lnTo>
                  <a:pt x="58166" y="1320800"/>
                </a:lnTo>
                <a:lnTo>
                  <a:pt x="51689" y="1270000"/>
                </a:lnTo>
                <a:lnTo>
                  <a:pt x="49529" y="1206500"/>
                </a:lnTo>
                <a:lnTo>
                  <a:pt x="51689" y="1143000"/>
                </a:lnTo>
                <a:lnTo>
                  <a:pt x="58166" y="1092200"/>
                </a:lnTo>
                <a:lnTo>
                  <a:pt x="68960" y="1028700"/>
                </a:lnTo>
                <a:lnTo>
                  <a:pt x="83820" y="977900"/>
                </a:lnTo>
                <a:lnTo>
                  <a:pt x="102489" y="914400"/>
                </a:lnTo>
                <a:lnTo>
                  <a:pt x="125222" y="863600"/>
                </a:lnTo>
                <a:lnTo>
                  <a:pt x="151765" y="812800"/>
                </a:lnTo>
                <a:lnTo>
                  <a:pt x="181991" y="762000"/>
                </a:lnTo>
                <a:lnTo>
                  <a:pt x="215900" y="711200"/>
                </a:lnTo>
                <a:lnTo>
                  <a:pt x="253110" y="660400"/>
                </a:lnTo>
                <a:lnTo>
                  <a:pt x="293877" y="609600"/>
                </a:lnTo>
                <a:lnTo>
                  <a:pt x="337693" y="558800"/>
                </a:lnTo>
                <a:lnTo>
                  <a:pt x="384937" y="520700"/>
                </a:lnTo>
                <a:lnTo>
                  <a:pt x="435101" y="469900"/>
                </a:lnTo>
                <a:lnTo>
                  <a:pt x="488315" y="431800"/>
                </a:lnTo>
                <a:lnTo>
                  <a:pt x="544322" y="393700"/>
                </a:lnTo>
                <a:lnTo>
                  <a:pt x="603123" y="355600"/>
                </a:lnTo>
                <a:lnTo>
                  <a:pt x="664591" y="317500"/>
                </a:lnTo>
                <a:lnTo>
                  <a:pt x="728599" y="279400"/>
                </a:lnTo>
                <a:lnTo>
                  <a:pt x="795020" y="254000"/>
                </a:lnTo>
                <a:lnTo>
                  <a:pt x="863726" y="215900"/>
                </a:lnTo>
                <a:lnTo>
                  <a:pt x="1007745" y="165100"/>
                </a:lnTo>
                <a:lnTo>
                  <a:pt x="1082928" y="139700"/>
                </a:lnTo>
                <a:lnTo>
                  <a:pt x="1159891" y="127000"/>
                </a:lnTo>
                <a:lnTo>
                  <a:pt x="1238630" y="101600"/>
                </a:lnTo>
                <a:lnTo>
                  <a:pt x="1484629" y="63500"/>
                </a:lnTo>
                <a:lnTo>
                  <a:pt x="1569593" y="63500"/>
                </a:lnTo>
                <a:lnTo>
                  <a:pt x="1655699" y="50800"/>
                </a:lnTo>
                <a:lnTo>
                  <a:pt x="2216530" y="50800"/>
                </a:lnTo>
                <a:lnTo>
                  <a:pt x="2175382" y="38100"/>
                </a:lnTo>
                <a:lnTo>
                  <a:pt x="2006473" y="12700"/>
                </a:lnTo>
                <a:close/>
              </a:path>
              <a:path w="3486150" h="2400300">
                <a:moveTo>
                  <a:pt x="2216530" y="50800"/>
                </a:moveTo>
                <a:lnTo>
                  <a:pt x="1830197" y="50800"/>
                </a:lnTo>
                <a:lnTo>
                  <a:pt x="1916429" y="63500"/>
                </a:lnTo>
                <a:lnTo>
                  <a:pt x="2001393" y="63500"/>
                </a:lnTo>
                <a:lnTo>
                  <a:pt x="2247392" y="101600"/>
                </a:lnTo>
                <a:lnTo>
                  <a:pt x="2326131" y="127000"/>
                </a:lnTo>
                <a:lnTo>
                  <a:pt x="2403221" y="139700"/>
                </a:lnTo>
                <a:lnTo>
                  <a:pt x="2551429" y="190500"/>
                </a:lnTo>
                <a:lnTo>
                  <a:pt x="2622296" y="215900"/>
                </a:lnTo>
                <a:lnTo>
                  <a:pt x="2691129" y="254000"/>
                </a:lnTo>
                <a:lnTo>
                  <a:pt x="2757424" y="279400"/>
                </a:lnTo>
                <a:lnTo>
                  <a:pt x="2821431" y="317500"/>
                </a:lnTo>
                <a:lnTo>
                  <a:pt x="2882900" y="355600"/>
                </a:lnTo>
                <a:lnTo>
                  <a:pt x="2941701" y="393700"/>
                </a:lnTo>
                <a:lnTo>
                  <a:pt x="2997834" y="431800"/>
                </a:lnTo>
                <a:lnTo>
                  <a:pt x="3050921" y="469900"/>
                </a:lnTo>
                <a:lnTo>
                  <a:pt x="3101213" y="520700"/>
                </a:lnTo>
                <a:lnTo>
                  <a:pt x="3148329" y="558800"/>
                </a:lnTo>
                <a:lnTo>
                  <a:pt x="3192272" y="609600"/>
                </a:lnTo>
                <a:lnTo>
                  <a:pt x="3233039" y="660400"/>
                </a:lnTo>
                <a:lnTo>
                  <a:pt x="3270250" y="711200"/>
                </a:lnTo>
                <a:lnTo>
                  <a:pt x="3304031" y="762000"/>
                </a:lnTo>
                <a:lnTo>
                  <a:pt x="3334257" y="812800"/>
                </a:lnTo>
                <a:lnTo>
                  <a:pt x="3360801" y="863600"/>
                </a:lnTo>
                <a:lnTo>
                  <a:pt x="3383533" y="914400"/>
                </a:lnTo>
                <a:lnTo>
                  <a:pt x="3402329" y="977900"/>
                </a:lnTo>
                <a:lnTo>
                  <a:pt x="3417189" y="1028700"/>
                </a:lnTo>
                <a:lnTo>
                  <a:pt x="3427856" y="1092200"/>
                </a:lnTo>
                <a:lnTo>
                  <a:pt x="3434460" y="1143000"/>
                </a:lnTo>
                <a:lnTo>
                  <a:pt x="3436620" y="1206500"/>
                </a:lnTo>
                <a:lnTo>
                  <a:pt x="3434460" y="1270000"/>
                </a:lnTo>
                <a:lnTo>
                  <a:pt x="3427856" y="1320800"/>
                </a:lnTo>
                <a:lnTo>
                  <a:pt x="3417189" y="1384300"/>
                </a:lnTo>
                <a:lnTo>
                  <a:pt x="3402329" y="1435100"/>
                </a:lnTo>
                <a:lnTo>
                  <a:pt x="3383533" y="1498600"/>
                </a:lnTo>
                <a:lnTo>
                  <a:pt x="3360801" y="1549400"/>
                </a:lnTo>
                <a:lnTo>
                  <a:pt x="3334257" y="1600200"/>
                </a:lnTo>
                <a:lnTo>
                  <a:pt x="3304031" y="1651000"/>
                </a:lnTo>
                <a:lnTo>
                  <a:pt x="3270250" y="1701800"/>
                </a:lnTo>
                <a:lnTo>
                  <a:pt x="3233039" y="1752600"/>
                </a:lnTo>
                <a:lnTo>
                  <a:pt x="3192272" y="1803400"/>
                </a:lnTo>
                <a:lnTo>
                  <a:pt x="3148329" y="1854200"/>
                </a:lnTo>
                <a:lnTo>
                  <a:pt x="3101213" y="1892300"/>
                </a:lnTo>
                <a:lnTo>
                  <a:pt x="3050921" y="1943100"/>
                </a:lnTo>
                <a:lnTo>
                  <a:pt x="2997834" y="1981200"/>
                </a:lnTo>
                <a:lnTo>
                  <a:pt x="2941701" y="2019300"/>
                </a:lnTo>
                <a:lnTo>
                  <a:pt x="2882900" y="2057400"/>
                </a:lnTo>
                <a:lnTo>
                  <a:pt x="2821431" y="2095500"/>
                </a:lnTo>
                <a:lnTo>
                  <a:pt x="2757424" y="2133600"/>
                </a:lnTo>
                <a:lnTo>
                  <a:pt x="2691129" y="2159000"/>
                </a:lnTo>
                <a:lnTo>
                  <a:pt x="2622296" y="2184400"/>
                </a:lnTo>
                <a:lnTo>
                  <a:pt x="2551429" y="2222500"/>
                </a:lnTo>
                <a:lnTo>
                  <a:pt x="2478278" y="2247900"/>
                </a:lnTo>
                <a:lnTo>
                  <a:pt x="2403221" y="2260600"/>
                </a:lnTo>
                <a:lnTo>
                  <a:pt x="2247392" y="2311400"/>
                </a:lnTo>
                <a:lnTo>
                  <a:pt x="2001393" y="2349500"/>
                </a:lnTo>
                <a:lnTo>
                  <a:pt x="1830197" y="2349500"/>
                </a:lnTo>
                <a:lnTo>
                  <a:pt x="1742948" y="2362200"/>
                </a:lnTo>
                <a:lnTo>
                  <a:pt x="2216530" y="2362200"/>
                </a:lnTo>
                <a:lnTo>
                  <a:pt x="2257679" y="2349500"/>
                </a:lnTo>
                <a:lnTo>
                  <a:pt x="2338197" y="2336800"/>
                </a:lnTo>
                <a:lnTo>
                  <a:pt x="2493645" y="2286000"/>
                </a:lnTo>
                <a:lnTo>
                  <a:pt x="2568575" y="2260600"/>
                </a:lnTo>
                <a:lnTo>
                  <a:pt x="2641346" y="2235200"/>
                </a:lnTo>
                <a:lnTo>
                  <a:pt x="2711830" y="2209800"/>
                </a:lnTo>
                <a:lnTo>
                  <a:pt x="2780029" y="2171700"/>
                </a:lnTo>
                <a:lnTo>
                  <a:pt x="2845816" y="2133600"/>
                </a:lnTo>
                <a:lnTo>
                  <a:pt x="2908934" y="2095500"/>
                </a:lnTo>
                <a:lnTo>
                  <a:pt x="2969641" y="2057400"/>
                </a:lnTo>
                <a:lnTo>
                  <a:pt x="3027553" y="2019300"/>
                </a:lnTo>
                <a:lnTo>
                  <a:pt x="3082544" y="1981200"/>
                </a:lnTo>
                <a:lnTo>
                  <a:pt x="3134614" y="1930400"/>
                </a:lnTo>
                <a:lnTo>
                  <a:pt x="3183508" y="1879600"/>
                </a:lnTo>
                <a:lnTo>
                  <a:pt x="3229229" y="1828800"/>
                </a:lnTo>
                <a:lnTo>
                  <a:pt x="3271774" y="1778000"/>
                </a:lnTo>
                <a:lnTo>
                  <a:pt x="3310763" y="1727200"/>
                </a:lnTo>
                <a:lnTo>
                  <a:pt x="3346196" y="1676400"/>
                </a:lnTo>
                <a:lnTo>
                  <a:pt x="3377946" y="1625600"/>
                </a:lnTo>
                <a:lnTo>
                  <a:pt x="3405885" y="1562100"/>
                </a:lnTo>
                <a:lnTo>
                  <a:pt x="3429889" y="1511300"/>
                </a:lnTo>
                <a:lnTo>
                  <a:pt x="3449828" y="1447800"/>
                </a:lnTo>
                <a:lnTo>
                  <a:pt x="3465576" y="1397000"/>
                </a:lnTo>
                <a:lnTo>
                  <a:pt x="3476879" y="1333500"/>
                </a:lnTo>
                <a:lnTo>
                  <a:pt x="3483864" y="1270000"/>
                </a:lnTo>
                <a:lnTo>
                  <a:pt x="3486150" y="1206500"/>
                </a:lnTo>
                <a:lnTo>
                  <a:pt x="3483864" y="1143000"/>
                </a:lnTo>
                <a:lnTo>
                  <a:pt x="3476879" y="1079500"/>
                </a:lnTo>
                <a:lnTo>
                  <a:pt x="3465576" y="1016000"/>
                </a:lnTo>
                <a:lnTo>
                  <a:pt x="3449828" y="965200"/>
                </a:lnTo>
                <a:lnTo>
                  <a:pt x="3429889" y="901700"/>
                </a:lnTo>
                <a:lnTo>
                  <a:pt x="3405885" y="838200"/>
                </a:lnTo>
                <a:lnTo>
                  <a:pt x="3377946" y="787400"/>
                </a:lnTo>
                <a:lnTo>
                  <a:pt x="3346196" y="736600"/>
                </a:lnTo>
                <a:lnTo>
                  <a:pt x="3310763" y="673100"/>
                </a:lnTo>
                <a:lnTo>
                  <a:pt x="3271774" y="622300"/>
                </a:lnTo>
                <a:lnTo>
                  <a:pt x="3229229" y="571500"/>
                </a:lnTo>
                <a:lnTo>
                  <a:pt x="3183508" y="533400"/>
                </a:lnTo>
                <a:lnTo>
                  <a:pt x="3134614" y="482600"/>
                </a:lnTo>
                <a:lnTo>
                  <a:pt x="3082544" y="431800"/>
                </a:lnTo>
                <a:lnTo>
                  <a:pt x="3027553" y="393700"/>
                </a:lnTo>
                <a:lnTo>
                  <a:pt x="2969641" y="355600"/>
                </a:lnTo>
                <a:lnTo>
                  <a:pt x="2908934" y="317500"/>
                </a:lnTo>
                <a:lnTo>
                  <a:pt x="2845816" y="279400"/>
                </a:lnTo>
                <a:lnTo>
                  <a:pt x="2780029" y="241300"/>
                </a:lnTo>
                <a:lnTo>
                  <a:pt x="2711830" y="203200"/>
                </a:lnTo>
                <a:lnTo>
                  <a:pt x="2641346" y="177800"/>
                </a:lnTo>
                <a:lnTo>
                  <a:pt x="2568575" y="152400"/>
                </a:lnTo>
                <a:lnTo>
                  <a:pt x="2416937" y="101600"/>
                </a:lnTo>
                <a:lnTo>
                  <a:pt x="2338197" y="76200"/>
                </a:lnTo>
                <a:lnTo>
                  <a:pt x="2257679" y="63500"/>
                </a:lnTo>
                <a:lnTo>
                  <a:pt x="2216530" y="50800"/>
                </a:lnTo>
                <a:close/>
              </a:path>
              <a:path w="3486150" h="2400300">
                <a:moveTo>
                  <a:pt x="1571878" y="88900"/>
                </a:moveTo>
                <a:lnTo>
                  <a:pt x="1403477" y="88900"/>
                </a:lnTo>
                <a:lnTo>
                  <a:pt x="1321943" y="101600"/>
                </a:lnTo>
                <a:lnTo>
                  <a:pt x="1242059" y="127000"/>
                </a:lnTo>
                <a:lnTo>
                  <a:pt x="1163954" y="139700"/>
                </a:lnTo>
                <a:lnTo>
                  <a:pt x="1087501" y="165100"/>
                </a:lnTo>
                <a:lnTo>
                  <a:pt x="1012951" y="177800"/>
                </a:lnTo>
                <a:lnTo>
                  <a:pt x="940434" y="203200"/>
                </a:lnTo>
                <a:lnTo>
                  <a:pt x="870076" y="241300"/>
                </a:lnTo>
                <a:lnTo>
                  <a:pt x="801877" y="266700"/>
                </a:lnTo>
                <a:lnTo>
                  <a:pt x="736092" y="292100"/>
                </a:lnTo>
                <a:lnTo>
                  <a:pt x="672719" y="330200"/>
                </a:lnTo>
                <a:lnTo>
                  <a:pt x="611758" y="368300"/>
                </a:lnTo>
                <a:lnTo>
                  <a:pt x="553720" y="406400"/>
                </a:lnTo>
                <a:lnTo>
                  <a:pt x="498221" y="444500"/>
                </a:lnTo>
                <a:lnTo>
                  <a:pt x="445643" y="482600"/>
                </a:lnTo>
                <a:lnTo>
                  <a:pt x="395985" y="533400"/>
                </a:lnTo>
                <a:lnTo>
                  <a:pt x="349503" y="571500"/>
                </a:lnTo>
                <a:lnTo>
                  <a:pt x="306197" y="622300"/>
                </a:lnTo>
                <a:lnTo>
                  <a:pt x="266065" y="673100"/>
                </a:lnTo>
                <a:lnTo>
                  <a:pt x="229362" y="711200"/>
                </a:lnTo>
                <a:lnTo>
                  <a:pt x="196088" y="762000"/>
                </a:lnTo>
                <a:lnTo>
                  <a:pt x="166370" y="812800"/>
                </a:lnTo>
                <a:lnTo>
                  <a:pt x="140334" y="876300"/>
                </a:lnTo>
                <a:lnTo>
                  <a:pt x="117982" y="927100"/>
                </a:lnTo>
                <a:lnTo>
                  <a:pt x="99568" y="977900"/>
                </a:lnTo>
                <a:lnTo>
                  <a:pt x="85090" y="1028700"/>
                </a:lnTo>
                <a:lnTo>
                  <a:pt x="74549" y="1092200"/>
                </a:lnTo>
                <a:lnTo>
                  <a:pt x="68199" y="1143000"/>
                </a:lnTo>
                <a:lnTo>
                  <a:pt x="66040" y="1206500"/>
                </a:lnTo>
                <a:lnTo>
                  <a:pt x="68199" y="1257300"/>
                </a:lnTo>
                <a:lnTo>
                  <a:pt x="74549" y="1320800"/>
                </a:lnTo>
                <a:lnTo>
                  <a:pt x="85090" y="1371600"/>
                </a:lnTo>
                <a:lnTo>
                  <a:pt x="99568" y="1435100"/>
                </a:lnTo>
                <a:lnTo>
                  <a:pt x="117982" y="1485900"/>
                </a:lnTo>
                <a:lnTo>
                  <a:pt x="140334" y="1536700"/>
                </a:lnTo>
                <a:lnTo>
                  <a:pt x="166370" y="1587500"/>
                </a:lnTo>
                <a:lnTo>
                  <a:pt x="196088" y="1638300"/>
                </a:lnTo>
                <a:lnTo>
                  <a:pt x="229362" y="1689100"/>
                </a:lnTo>
                <a:lnTo>
                  <a:pt x="266065" y="1739900"/>
                </a:lnTo>
                <a:lnTo>
                  <a:pt x="306197" y="1790700"/>
                </a:lnTo>
                <a:lnTo>
                  <a:pt x="349503" y="1841500"/>
                </a:lnTo>
                <a:lnTo>
                  <a:pt x="395985" y="1879600"/>
                </a:lnTo>
                <a:lnTo>
                  <a:pt x="445643" y="1930400"/>
                </a:lnTo>
                <a:lnTo>
                  <a:pt x="498221" y="1968500"/>
                </a:lnTo>
                <a:lnTo>
                  <a:pt x="553720" y="2006600"/>
                </a:lnTo>
                <a:lnTo>
                  <a:pt x="611758" y="2044700"/>
                </a:lnTo>
                <a:lnTo>
                  <a:pt x="672719" y="2082800"/>
                </a:lnTo>
                <a:lnTo>
                  <a:pt x="736092" y="2108200"/>
                </a:lnTo>
                <a:lnTo>
                  <a:pt x="801877" y="2146300"/>
                </a:lnTo>
                <a:lnTo>
                  <a:pt x="870076" y="2171700"/>
                </a:lnTo>
                <a:lnTo>
                  <a:pt x="940434" y="2197100"/>
                </a:lnTo>
                <a:lnTo>
                  <a:pt x="1012951" y="2222500"/>
                </a:lnTo>
                <a:lnTo>
                  <a:pt x="1163954" y="2273300"/>
                </a:lnTo>
                <a:lnTo>
                  <a:pt x="1570735" y="2336800"/>
                </a:lnTo>
                <a:lnTo>
                  <a:pt x="1915287" y="2336800"/>
                </a:lnTo>
                <a:lnTo>
                  <a:pt x="1999615" y="2324100"/>
                </a:lnTo>
                <a:lnTo>
                  <a:pt x="1571878" y="2324100"/>
                </a:lnTo>
                <a:lnTo>
                  <a:pt x="1167892" y="2260600"/>
                </a:lnTo>
                <a:lnTo>
                  <a:pt x="1018031" y="2209800"/>
                </a:lnTo>
                <a:lnTo>
                  <a:pt x="946150" y="2184400"/>
                </a:lnTo>
                <a:lnTo>
                  <a:pt x="876426" y="2159000"/>
                </a:lnTo>
                <a:lnTo>
                  <a:pt x="808863" y="2133600"/>
                </a:lnTo>
                <a:lnTo>
                  <a:pt x="743584" y="2095500"/>
                </a:lnTo>
                <a:lnTo>
                  <a:pt x="680847" y="2070100"/>
                </a:lnTo>
                <a:lnTo>
                  <a:pt x="620522" y="2032000"/>
                </a:lnTo>
                <a:lnTo>
                  <a:pt x="562991" y="1993900"/>
                </a:lnTo>
                <a:lnTo>
                  <a:pt x="508126" y="1955800"/>
                </a:lnTo>
                <a:lnTo>
                  <a:pt x="456183" y="1917700"/>
                </a:lnTo>
                <a:lnTo>
                  <a:pt x="407162" y="1866900"/>
                </a:lnTo>
                <a:lnTo>
                  <a:pt x="361188" y="1828800"/>
                </a:lnTo>
                <a:lnTo>
                  <a:pt x="318516" y="1778000"/>
                </a:lnTo>
                <a:lnTo>
                  <a:pt x="278892" y="1727200"/>
                </a:lnTo>
                <a:lnTo>
                  <a:pt x="242824" y="1689100"/>
                </a:lnTo>
                <a:lnTo>
                  <a:pt x="210057" y="1638300"/>
                </a:lnTo>
                <a:lnTo>
                  <a:pt x="180848" y="1587500"/>
                </a:lnTo>
                <a:lnTo>
                  <a:pt x="155321" y="1536700"/>
                </a:lnTo>
                <a:lnTo>
                  <a:pt x="133476" y="1485900"/>
                </a:lnTo>
                <a:lnTo>
                  <a:pt x="115443" y="1422400"/>
                </a:lnTo>
                <a:lnTo>
                  <a:pt x="101219" y="1371600"/>
                </a:lnTo>
                <a:lnTo>
                  <a:pt x="90931" y="1320800"/>
                </a:lnTo>
                <a:lnTo>
                  <a:pt x="84708" y="1257300"/>
                </a:lnTo>
                <a:lnTo>
                  <a:pt x="82550" y="1206500"/>
                </a:lnTo>
                <a:lnTo>
                  <a:pt x="84708" y="1143000"/>
                </a:lnTo>
                <a:lnTo>
                  <a:pt x="90931" y="1092200"/>
                </a:lnTo>
                <a:lnTo>
                  <a:pt x="101219" y="1041400"/>
                </a:lnTo>
                <a:lnTo>
                  <a:pt x="115443" y="977900"/>
                </a:lnTo>
                <a:lnTo>
                  <a:pt x="133476" y="927100"/>
                </a:lnTo>
                <a:lnTo>
                  <a:pt x="155321" y="876300"/>
                </a:lnTo>
                <a:lnTo>
                  <a:pt x="180848" y="825500"/>
                </a:lnTo>
                <a:lnTo>
                  <a:pt x="210057" y="774700"/>
                </a:lnTo>
                <a:lnTo>
                  <a:pt x="242824" y="723900"/>
                </a:lnTo>
                <a:lnTo>
                  <a:pt x="278892" y="673100"/>
                </a:lnTo>
                <a:lnTo>
                  <a:pt x="318516" y="635000"/>
                </a:lnTo>
                <a:lnTo>
                  <a:pt x="361188" y="584200"/>
                </a:lnTo>
                <a:lnTo>
                  <a:pt x="407162" y="546100"/>
                </a:lnTo>
                <a:lnTo>
                  <a:pt x="456183" y="495300"/>
                </a:lnTo>
                <a:lnTo>
                  <a:pt x="508126" y="457200"/>
                </a:lnTo>
                <a:lnTo>
                  <a:pt x="562991" y="419100"/>
                </a:lnTo>
                <a:lnTo>
                  <a:pt x="620522" y="381000"/>
                </a:lnTo>
                <a:lnTo>
                  <a:pt x="680847" y="342900"/>
                </a:lnTo>
                <a:lnTo>
                  <a:pt x="743584" y="317500"/>
                </a:lnTo>
                <a:lnTo>
                  <a:pt x="808863" y="279400"/>
                </a:lnTo>
                <a:lnTo>
                  <a:pt x="876426" y="254000"/>
                </a:lnTo>
                <a:lnTo>
                  <a:pt x="946150" y="228600"/>
                </a:lnTo>
                <a:lnTo>
                  <a:pt x="1018031" y="203200"/>
                </a:lnTo>
                <a:lnTo>
                  <a:pt x="1167892" y="152400"/>
                </a:lnTo>
                <a:lnTo>
                  <a:pt x="1571878" y="88900"/>
                </a:lnTo>
                <a:close/>
              </a:path>
              <a:path w="3486150" h="2400300">
                <a:moveTo>
                  <a:pt x="2082546" y="88900"/>
                </a:moveTo>
                <a:lnTo>
                  <a:pt x="1914144" y="88900"/>
                </a:lnTo>
                <a:lnTo>
                  <a:pt x="2318130" y="152400"/>
                </a:lnTo>
                <a:lnTo>
                  <a:pt x="2394077" y="177800"/>
                </a:lnTo>
                <a:lnTo>
                  <a:pt x="2539873" y="228600"/>
                </a:lnTo>
                <a:lnTo>
                  <a:pt x="2609723" y="254000"/>
                </a:lnTo>
                <a:lnTo>
                  <a:pt x="2677287" y="279400"/>
                </a:lnTo>
                <a:lnTo>
                  <a:pt x="2742438" y="317500"/>
                </a:lnTo>
                <a:lnTo>
                  <a:pt x="2805303" y="342900"/>
                </a:lnTo>
                <a:lnTo>
                  <a:pt x="2865501" y="381000"/>
                </a:lnTo>
                <a:lnTo>
                  <a:pt x="2923158" y="419100"/>
                </a:lnTo>
                <a:lnTo>
                  <a:pt x="2978023" y="457200"/>
                </a:lnTo>
                <a:lnTo>
                  <a:pt x="3029966" y="495300"/>
                </a:lnTo>
                <a:lnTo>
                  <a:pt x="3078988" y="546100"/>
                </a:lnTo>
                <a:lnTo>
                  <a:pt x="3124834" y="584200"/>
                </a:lnTo>
                <a:lnTo>
                  <a:pt x="3167633" y="635000"/>
                </a:lnTo>
                <a:lnTo>
                  <a:pt x="3207130" y="673100"/>
                </a:lnTo>
                <a:lnTo>
                  <a:pt x="3243326" y="723900"/>
                </a:lnTo>
                <a:lnTo>
                  <a:pt x="3275965" y="774700"/>
                </a:lnTo>
                <a:lnTo>
                  <a:pt x="3305175" y="825500"/>
                </a:lnTo>
                <a:lnTo>
                  <a:pt x="3330829" y="876300"/>
                </a:lnTo>
                <a:lnTo>
                  <a:pt x="3352673" y="927100"/>
                </a:lnTo>
                <a:lnTo>
                  <a:pt x="3370706" y="977900"/>
                </a:lnTo>
                <a:lnTo>
                  <a:pt x="3384930" y="1041400"/>
                </a:lnTo>
                <a:lnTo>
                  <a:pt x="3395218" y="1092200"/>
                </a:lnTo>
                <a:lnTo>
                  <a:pt x="3401441" y="1143000"/>
                </a:lnTo>
                <a:lnTo>
                  <a:pt x="3403600" y="1206500"/>
                </a:lnTo>
                <a:lnTo>
                  <a:pt x="3401441" y="1257300"/>
                </a:lnTo>
                <a:lnTo>
                  <a:pt x="3395218" y="1320800"/>
                </a:lnTo>
                <a:lnTo>
                  <a:pt x="3384930" y="1371600"/>
                </a:lnTo>
                <a:lnTo>
                  <a:pt x="3370706" y="1422400"/>
                </a:lnTo>
                <a:lnTo>
                  <a:pt x="3352673" y="1485900"/>
                </a:lnTo>
                <a:lnTo>
                  <a:pt x="3330829" y="1536700"/>
                </a:lnTo>
                <a:lnTo>
                  <a:pt x="3305175" y="1587500"/>
                </a:lnTo>
                <a:lnTo>
                  <a:pt x="3275965" y="1638300"/>
                </a:lnTo>
                <a:lnTo>
                  <a:pt x="3243326" y="1689100"/>
                </a:lnTo>
                <a:lnTo>
                  <a:pt x="3207130" y="1727200"/>
                </a:lnTo>
                <a:lnTo>
                  <a:pt x="3167633" y="1778000"/>
                </a:lnTo>
                <a:lnTo>
                  <a:pt x="3124834" y="1828800"/>
                </a:lnTo>
                <a:lnTo>
                  <a:pt x="3078988" y="1866900"/>
                </a:lnTo>
                <a:lnTo>
                  <a:pt x="3029966" y="1917700"/>
                </a:lnTo>
                <a:lnTo>
                  <a:pt x="2978023" y="1955800"/>
                </a:lnTo>
                <a:lnTo>
                  <a:pt x="2923158" y="1993900"/>
                </a:lnTo>
                <a:lnTo>
                  <a:pt x="2865501" y="2032000"/>
                </a:lnTo>
                <a:lnTo>
                  <a:pt x="2805303" y="2070100"/>
                </a:lnTo>
                <a:lnTo>
                  <a:pt x="2742438" y="2095500"/>
                </a:lnTo>
                <a:lnTo>
                  <a:pt x="2677287" y="2133600"/>
                </a:lnTo>
                <a:lnTo>
                  <a:pt x="2609723" y="2159000"/>
                </a:lnTo>
                <a:lnTo>
                  <a:pt x="2539873" y="2184400"/>
                </a:lnTo>
                <a:lnTo>
                  <a:pt x="2467991" y="2209800"/>
                </a:lnTo>
                <a:lnTo>
                  <a:pt x="2318130" y="2260600"/>
                </a:lnTo>
                <a:lnTo>
                  <a:pt x="1914144" y="2324100"/>
                </a:lnTo>
                <a:lnTo>
                  <a:pt x="1999615" y="2324100"/>
                </a:lnTo>
                <a:lnTo>
                  <a:pt x="2322068" y="2273300"/>
                </a:lnTo>
                <a:lnTo>
                  <a:pt x="2473071" y="2222500"/>
                </a:lnTo>
                <a:lnTo>
                  <a:pt x="2545715" y="2197100"/>
                </a:lnTo>
                <a:lnTo>
                  <a:pt x="2616073" y="2171700"/>
                </a:lnTo>
                <a:lnTo>
                  <a:pt x="2684145" y="2146300"/>
                </a:lnTo>
                <a:lnTo>
                  <a:pt x="2749930" y="2108200"/>
                </a:lnTo>
                <a:lnTo>
                  <a:pt x="2813430" y="2082800"/>
                </a:lnTo>
                <a:lnTo>
                  <a:pt x="2874264" y="2044700"/>
                </a:lnTo>
                <a:lnTo>
                  <a:pt x="2932429" y="2006600"/>
                </a:lnTo>
                <a:lnTo>
                  <a:pt x="2987929" y="1968500"/>
                </a:lnTo>
                <a:lnTo>
                  <a:pt x="3040379" y="1930400"/>
                </a:lnTo>
                <a:lnTo>
                  <a:pt x="3090164" y="1879600"/>
                </a:lnTo>
                <a:lnTo>
                  <a:pt x="3136646" y="1841500"/>
                </a:lnTo>
                <a:lnTo>
                  <a:pt x="3179953" y="1790700"/>
                </a:lnTo>
                <a:lnTo>
                  <a:pt x="3220084" y="1739900"/>
                </a:lnTo>
                <a:lnTo>
                  <a:pt x="3256788" y="1689100"/>
                </a:lnTo>
                <a:lnTo>
                  <a:pt x="3290062" y="1638300"/>
                </a:lnTo>
                <a:lnTo>
                  <a:pt x="3319779" y="1587500"/>
                </a:lnTo>
                <a:lnTo>
                  <a:pt x="3345815" y="1536700"/>
                </a:lnTo>
                <a:lnTo>
                  <a:pt x="3368167" y="1485900"/>
                </a:lnTo>
                <a:lnTo>
                  <a:pt x="3386581" y="1435100"/>
                </a:lnTo>
                <a:lnTo>
                  <a:pt x="3401059" y="1371600"/>
                </a:lnTo>
                <a:lnTo>
                  <a:pt x="3411601" y="1320800"/>
                </a:lnTo>
                <a:lnTo>
                  <a:pt x="3417951" y="1257300"/>
                </a:lnTo>
                <a:lnTo>
                  <a:pt x="3420109" y="1206500"/>
                </a:lnTo>
                <a:lnTo>
                  <a:pt x="3417951" y="1143000"/>
                </a:lnTo>
                <a:lnTo>
                  <a:pt x="3411601" y="1092200"/>
                </a:lnTo>
                <a:lnTo>
                  <a:pt x="3401059" y="1028700"/>
                </a:lnTo>
                <a:lnTo>
                  <a:pt x="3386581" y="977900"/>
                </a:lnTo>
                <a:lnTo>
                  <a:pt x="3368167" y="927100"/>
                </a:lnTo>
                <a:lnTo>
                  <a:pt x="3345815" y="876300"/>
                </a:lnTo>
                <a:lnTo>
                  <a:pt x="3319779" y="812800"/>
                </a:lnTo>
                <a:lnTo>
                  <a:pt x="3290062" y="762000"/>
                </a:lnTo>
                <a:lnTo>
                  <a:pt x="3256788" y="711200"/>
                </a:lnTo>
                <a:lnTo>
                  <a:pt x="3220084" y="673100"/>
                </a:lnTo>
                <a:lnTo>
                  <a:pt x="3179953" y="622300"/>
                </a:lnTo>
                <a:lnTo>
                  <a:pt x="3136646" y="571500"/>
                </a:lnTo>
                <a:lnTo>
                  <a:pt x="3090164" y="533400"/>
                </a:lnTo>
                <a:lnTo>
                  <a:pt x="3040379" y="482600"/>
                </a:lnTo>
                <a:lnTo>
                  <a:pt x="2987929" y="444500"/>
                </a:lnTo>
                <a:lnTo>
                  <a:pt x="2932429" y="406400"/>
                </a:lnTo>
                <a:lnTo>
                  <a:pt x="2874264" y="368300"/>
                </a:lnTo>
                <a:lnTo>
                  <a:pt x="2813430" y="330200"/>
                </a:lnTo>
                <a:lnTo>
                  <a:pt x="2749930" y="292100"/>
                </a:lnTo>
                <a:lnTo>
                  <a:pt x="2684145" y="266700"/>
                </a:lnTo>
                <a:lnTo>
                  <a:pt x="2616073" y="241300"/>
                </a:lnTo>
                <a:lnTo>
                  <a:pt x="2545715" y="203200"/>
                </a:lnTo>
                <a:lnTo>
                  <a:pt x="2473071" y="177800"/>
                </a:lnTo>
                <a:lnTo>
                  <a:pt x="2398649" y="165100"/>
                </a:lnTo>
                <a:lnTo>
                  <a:pt x="2322068" y="139700"/>
                </a:lnTo>
                <a:lnTo>
                  <a:pt x="2243963" y="127000"/>
                </a:lnTo>
                <a:lnTo>
                  <a:pt x="2164079" y="101600"/>
                </a:lnTo>
                <a:lnTo>
                  <a:pt x="2082546" y="88900"/>
                </a:lnTo>
                <a:close/>
              </a:path>
              <a:path w="3486150" h="2400300">
                <a:moveTo>
                  <a:pt x="1915287" y="76200"/>
                </a:moveTo>
                <a:lnTo>
                  <a:pt x="1570735" y="76200"/>
                </a:lnTo>
                <a:lnTo>
                  <a:pt x="1486407" y="88900"/>
                </a:lnTo>
                <a:lnTo>
                  <a:pt x="1999615" y="88900"/>
                </a:lnTo>
                <a:lnTo>
                  <a:pt x="1915287" y="76200"/>
                </a:lnTo>
                <a:close/>
              </a:path>
              <a:path w="3486150" h="2400300">
                <a:moveTo>
                  <a:pt x="1831975" y="0"/>
                </a:moveTo>
                <a:lnTo>
                  <a:pt x="1654048" y="0"/>
                </a:lnTo>
                <a:lnTo>
                  <a:pt x="1566164" y="12700"/>
                </a:lnTo>
                <a:lnTo>
                  <a:pt x="1919858" y="12700"/>
                </a:lnTo>
                <a:lnTo>
                  <a:pt x="1831975" y="0"/>
                </a:lnTo>
                <a:close/>
              </a:path>
            </a:pathLst>
          </a:custGeom>
          <a:solidFill>
            <a:srgbClr val="2C2D2C"/>
          </a:solidFill>
        </p:spPr>
        <p:txBody>
          <a:bodyPr wrap="square" lIns="0" tIns="0" rIns="0" bIns="0" rtlCol="0"/>
          <a:lstStyle/>
          <a:p>
            <a:endParaRPr/>
          </a:p>
        </p:txBody>
      </p:sp>
      <p:sp>
        <p:nvSpPr>
          <p:cNvPr id="102" name="object 91"/>
          <p:cNvSpPr/>
          <p:nvPr/>
        </p:nvSpPr>
        <p:spPr>
          <a:xfrm>
            <a:off x="228600" y="2651126"/>
            <a:ext cx="11680825" cy="1066800"/>
          </a:xfrm>
          <a:custGeom>
            <a:avLst/>
            <a:gdLst/>
            <a:ahLst/>
            <a:cxnLst/>
            <a:rect l="l" t="t" r="r" b="b"/>
            <a:pathLst>
              <a:path w="11680825" h="1419225">
                <a:moveTo>
                  <a:pt x="0" y="1419225"/>
                </a:moveTo>
                <a:lnTo>
                  <a:pt x="11680825" y="1419225"/>
                </a:lnTo>
                <a:lnTo>
                  <a:pt x="11680825" y="0"/>
                </a:lnTo>
                <a:lnTo>
                  <a:pt x="0" y="0"/>
                </a:lnTo>
                <a:lnTo>
                  <a:pt x="0" y="1419225"/>
                </a:lnTo>
                <a:close/>
              </a:path>
            </a:pathLst>
          </a:custGeom>
          <a:solidFill>
            <a:srgbClr val="D15A3D"/>
          </a:solidFill>
        </p:spPr>
        <p:txBody>
          <a:bodyPr wrap="square" lIns="0" tIns="0" rIns="0" bIns="0" rtlCol="0"/>
          <a:lstStyle/>
          <a:p>
            <a:endParaRPr/>
          </a:p>
        </p:txBody>
      </p:sp>
      <p:sp>
        <p:nvSpPr>
          <p:cNvPr id="105" name="object 79"/>
          <p:cNvSpPr/>
          <p:nvPr/>
        </p:nvSpPr>
        <p:spPr>
          <a:xfrm>
            <a:off x="1143000" y="3810000"/>
            <a:ext cx="4953000" cy="838200"/>
          </a:xfrm>
          <a:custGeom>
            <a:avLst/>
            <a:gdLst/>
            <a:ahLst/>
            <a:cxnLst/>
            <a:rect l="l" t="t" r="r" b="b"/>
            <a:pathLst>
              <a:path w="5370830" h="1136014">
                <a:moveTo>
                  <a:pt x="4802784" y="0"/>
                </a:moveTo>
                <a:lnTo>
                  <a:pt x="0" y="0"/>
                </a:lnTo>
                <a:lnTo>
                  <a:pt x="567842" y="567817"/>
                </a:lnTo>
                <a:lnTo>
                  <a:pt x="0" y="1135761"/>
                </a:lnTo>
                <a:lnTo>
                  <a:pt x="4802784" y="1135761"/>
                </a:lnTo>
                <a:lnTo>
                  <a:pt x="5370601" y="567817"/>
                </a:lnTo>
                <a:lnTo>
                  <a:pt x="4802784" y="0"/>
                </a:lnTo>
                <a:close/>
              </a:path>
            </a:pathLst>
          </a:custGeom>
          <a:solidFill>
            <a:srgbClr val="D15A3D"/>
          </a:solidFill>
        </p:spPr>
        <p:txBody>
          <a:bodyPr wrap="square" lIns="0" tIns="0" rIns="0" bIns="0" rtlCol="0"/>
          <a:lstStyle/>
          <a:p>
            <a:endParaRPr/>
          </a:p>
        </p:txBody>
      </p:sp>
      <p:sp>
        <p:nvSpPr>
          <p:cNvPr id="104" name="object 93"/>
          <p:cNvSpPr txBox="1"/>
          <p:nvPr/>
        </p:nvSpPr>
        <p:spPr>
          <a:xfrm>
            <a:off x="337515" y="2727325"/>
            <a:ext cx="11525250" cy="936154"/>
          </a:xfrm>
          <a:prstGeom prst="rect">
            <a:avLst/>
          </a:prstGeom>
        </p:spPr>
        <p:txBody>
          <a:bodyPr vert="horz" wrap="square" lIns="0" tIns="12700" rIns="0" bIns="0" rtlCol="0">
            <a:spAutoFit/>
          </a:bodyPr>
          <a:lstStyle/>
          <a:p>
            <a:pPr marL="12700" marR="281940" algn="just">
              <a:lnSpc>
                <a:spcPct val="100000"/>
              </a:lnSpc>
              <a:spcBef>
                <a:spcPts val="100"/>
              </a:spcBef>
            </a:pPr>
            <a:r>
              <a:rPr sz="2000" dirty="0">
                <a:solidFill>
                  <a:srgbClr val="FFFFFF"/>
                </a:solidFill>
                <a:latin typeface="Verdana" pitchFamily="34" charset="0"/>
                <a:ea typeface="Verdana" pitchFamily="34" charset="0"/>
                <a:cs typeface="Verdana" pitchFamily="34" charset="0"/>
              </a:rPr>
              <a:t>O ato </a:t>
            </a:r>
            <a:r>
              <a:rPr sz="2000" spc="-5" dirty="0">
                <a:solidFill>
                  <a:srgbClr val="FFFFFF"/>
                </a:solidFill>
                <a:latin typeface="Verdana" pitchFamily="34" charset="0"/>
                <a:ea typeface="Verdana" pitchFamily="34" charset="0"/>
                <a:cs typeface="Verdana" pitchFamily="34" charset="0"/>
              </a:rPr>
              <a:t>emanado pelo </a:t>
            </a:r>
            <a:r>
              <a:rPr sz="2000" dirty="0">
                <a:solidFill>
                  <a:srgbClr val="FFFFFF"/>
                </a:solidFill>
                <a:latin typeface="Verdana" pitchFamily="34" charset="0"/>
                <a:ea typeface="Verdana" pitchFamily="34" charset="0"/>
                <a:cs typeface="Verdana" pitchFamily="34" charset="0"/>
              </a:rPr>
              <a:t>Estado </a:t>
            </a:r>
            <a:r>
              <a:rPr sz="2000" spc="-5" dirty="0">
                <a:solidFill>
                  <a:srgbClr val="FFFFFF"/>
                </a:solidFill>
                <a:latin typeface="Verdana" pitchFamily="34" charset="0"/>
                <a:ea typeface="Verdana" pitchFamily="34" charset="0"/>
                <a:cs typeface="Verdana" pitchFamily="34" charset="0"/>
              </a:rPr>
              <a:t>(por meio de seus agentes) deve causar um </a:t>
            </a:r>
            <a:r>
              <a:rPr sz="2000" b="1" u="heavy" spc="-5" dirty="0">
                <a:solidFill>
                  <a:srgbClr val="FFFFFF"/>
                </a:solidFill>
                <a:latin typeface="Verdana" pitchFamily="34" charset="0"/>
                <a:ea typeface="Verdana" pitchFamily="34" charset="0"/>
                <a:cs typeface="Verdana" pitchFamily="34" charset="0"/>
              </a:rPr>
              <a:t>dano </a:t>
            </a:r>
            <a:r>
              <a:rPr sz="2000" b="1" spc="-5" dirty="0">
                <a:solidFill>
                  <a:srgbClr val="FFFFFF"/>
                </a:solidFill>
                <a:latin typeface="Verdana" pitchFamily="34" charset="0"/>
                <a:ea typeface="Verdana" pitchFamily="34" charset="0"/>
                <a:cs typeface="Verdana" pitchFamily="34" charset="0"/>
              </a:rPr>
              <a:t> </a:t>
            </a:r>
            <a:r>
              <a:rPr sz="2000" b="1" u="heavy" spc="-5" dirty="0">
                <a:solidFill>
                  <a:srgbClr val="FFFFFF"/>
                </a:solidFill>
                <a:latin typeface="Verdana" pitchFamily="34" charset="0"/>
                <a:ea typeface="Verdana" pitchFamily="34" charset="0"/>
                <a:cs typeface="Verdana" pitchFamily="34" charset="0"/>
              </a:rPr>
              <a:t>específico </a:t>
            </a:r>
            <a:r>
              <a:rPr sz="2000" b="1" spc="-5" dirty="0">
                <a:solidFill>
                  <a:srgbClr val="FFFFFF"/>
                </a:solidFill>
                <a:latin typeface="Verdana" pitchFamily="34" charset="0"/>
                <a:ea typeface="Verdana" pitchFamily="34" charset="0"/>
                <a:cs typeface="Verdana" pitchFamily="34" charset="0"/>
              </a:rPr>
              <a:t>(</a:t>
            </a:r>
            <a:r>
              <a:rPr sz="2000" spc="-5" dirty="0">
                <a:solidFill>
                  <a:srgbClr val="FFFFFF"/>
                </a:solidFill>
                <a:latin typeface="Verdana" pitchFamily="34" charset="0"/>
                <a:ea typeface="Verdana" pitchFamily="34" charset="0"/>
                <a:cs typeface="Verdana" pitchFamily="34" charset="0"/>
              </a:rPr>
              <a:t>atingindo um </a:t>
            </a:r>
            <a:r>
              <a:rPr sz="2000" spc="-10" dirty="0">
                <a:solidFill>
                  <a:srgbClr val="FFFFFF"/>
                </a:solidFill>
                <a:latin typeface="Verdana" pitchFamily="34" charset="0"/>
                <a:ea typeface="Verdana" pitchFamily="34" charset="0"/>
                <a:cs typeface="Verdana" pitchFamily="34" charset="0"/>
              </a:rPr>
              <a:t>ou </a:t>
            </a:r>
            <a:r>
              <a:rPr sz="2000" spc="-5" dirty="0">
                <a:solidFill>
                  <a:srgbClr val="FFFFFF"/>
                </a:solidFill>
                <a:latin typeface="Verdana" pitchFamily="34" charset="0"/>
                <a:ea typeface="Verdana" pitchFamily="34" charset="0"/>
                <a:cs typeface="Verdana" pitchFamily="34" charset="0"/>
              </a:rPr>
              <a:t>alguns membros da coletividade) e </a:t>
            </a:r>
            <a:r>
              <a:rPr sz="2000" b="1" u="heavy" spc="-5" dirty="0">
                <a:solidFill>
                  <a:srgbClr val="FFFFFF"/>
                </a:solidFill>
                <a:latin typeface="Verdana" pitchFamily="34" charset="0"/>
                <a:ea typeface="Verdana" pitchFamily="34" charset="0"/>
                <a:cs typeface="Verdana" pitchFamily="34" charset="0"/>
              </a:rPr>
              <a:t>anormal</a:t>
            </a:r>
            <a:r>
              <a:rPr sz="2000" b="1" spc="-5" dirty="0">
                <a:solidFill>
                  <a:srgbClr val="FFFFFF"/>
                </a:solidFill>
                <a:latin typeface="Verdana" pitchFamily="34" charset="0"/>
                <a:ea typeface="Verdana" pitchFamily="34" charset="0"/>
                <a:cs typeface="Verdana" pitchFamily="34" charset="0"/>
              </a:rPr>
              <a:t> </a:t>
            </a:r>
            <a:r>
              <a:rPr sz="2000" spc="-5" dirty="0">
                <a:solidFill>
                  <a:srgbClr val="FFFFFF"/>
                </a:solidFill>
                <a:latin typeface="Verdana" pitchFamily="34" charset="0"/>
                <a:ea typeface="Verdana" pitchFamily="34" charset="0"/>
                <a:cs typeface="Verdana" pitchFamily="34" charset="0"/>
              </a:rPr>
              <a:t>(superior  aos inconvenientes normais </a:t>
            </a:r>
            <a:r>
              <a:rPr sz="2000" dirty="0">
                <a:solidFill>
                  <a:srgbClr val="FFFFFF"/>
                </a:solidFill>
                <a:latin typeface="Verdana" pitchFamily="34" charset="0"/>
                <a:ea typeface="Verdana" pitchFamily="34" charset="0"/>
                <a:cs typeface="Verdana" pitchFamily="34" charset="0"/>
              </a:rPr>
              <a:t>da vida em </a:t>
            </a:r>
            <a:r>
              <a:rPr sz="2000" spc="-5" dirty="0">
                <a:solidFill>
                  <a:srgbClr val="FFFFFF"/>
                </a:solidFill>
                <a:latin typeface="Verdana" pitchFamily="34" charset="0"/>
                <a:ea typeface="Verdana" pitchFamily="34" charset="0"/>
                <a:cs typeface="Verdana" pitchFamily="34" charset="0"/>
              </a:rPr>
              <a:t>sociedade). </a:t>
            </a:r>
            <a:r>
              <a:rPr lang="pt-BR" sz="2000" spc="-5" dirty="0" smtClean="0">
                <a:solidFill>
                  <a:srgbClr val="FFFFFF"/>
                </a:solidFill>
                <a:latin typeface="Verdana" pitchFamily="34" charset="0"/>
                <a:ea typeface="Verdana" pitchFamily="34" charset="0"/>
                <a:cs typeface="Verdana" pitchFamily="34" charset="0"/>
              </a:rPr>
              <a:t>(</a:t>
            </a:r>
            <a:r>
              <a:rPr sz="2000" dirty="0" smtClean="0">
                <a:solidFill>
                  <a:srgbClr val="FFFFFF"/>
                </a:solidFill>
                <a:latin typeface="Verdana" pitchFamily="34" charset="0"/>
                <a:ea typeface="Verdana" pitchFamily="34" charset="0"/>
                <a:cs typeface="Verdana" pitchFamily="34" charset="0"/>
              </a:rPr>
              <a:t>D</a:t>
            </a:r>
            <a:r>
              <a:rPr lang="pt-BR" sz="2000" dirty="0" smtClean="0">
                <a:solidFill>
                  <a:srgbClr val="FFFFFF"/>
                </a:solidFill>
                <a:latin typeface="Verdana" pitchFamily="34" charset="0"/>
                <a:ea typeface="Verdana" pitchFamily="34" charset="0"/>
                <a:cs typeface="Verdana" pitchFamily="34" charset="0"/>
              </a:rPr>
              <a:t>I PIETRO</a:t>
            </a:r>
            <a:r>
              <a:rPr lang="pt-BR" sz="2000" spc="-5" dirty="0" smtClean="0">
                <a:solidFill>
                  <a:srgbClr val="FFFFFF"/>
                </a:solidFill>
                <a:latin typeface="Verdana" pitchFamily="34" charset="0"/>
                <a:ea typeface="Verdana" pitchFamily="34" charset="0"/>
                <a:cs typeface="Verdana" pitchFamily="34" charset="0"/>
              </a:rPr>
              <a:t>, </a:t>
            </a:r>
            <a:r>
              <a:rPr sz="2000" spc="-5" dirty="0" smtClean="0">
                <a:solidFill>
                  <a:srgbClr val="FFFFFF"/>
                </a:solidFill>
                <a:latin typeface="Verdana" pitchFamily="34" charset="0"/>
                <a:ea typeface="Verdana" pitchFamily="34" charset="0"/>
                <a:cs typeface="Verdana" pitchFamily="34" charset="0"/>
              </a:rPr>
              <a:t>2014</a:t>
            </a:r>
            <a:r>
              <a:rPr sz="2000" spc="-5" dirty="0">
                <a:solidFill>
                  <a:srgbClr val="FFFFFF"/>
                </a:solidFill>
                <a:latin typeface="Verdana" pitchFamily="34" charset="0"/>
                <a:ea typeface="Verdana" pitchFamily="34" charset="0"/>
                <a:cs typeface="Verdana" pitchFamily="34" charset="0"/>
              </a:rPr>
              <a:t>, </a:t>
            </a:r>
            <a:r>
              <a:rPr sz="2000" dirty="0">
                <a:solidFill>
                  <a:srgbClr val="FFFFFF"/>
                </a:solidFill>
                <a:latin typeface="Verdana" pitchFamily="34" charset="0"/>
                <a:ea typeface="Verdana" pitchFamily="34" charset="0"/>
                <a:cs typeface="Verdana" pitchFamily="34" charset="0"/>
              </a:rPr>
              <a:t>p.</a:t>
            </a:r>
            <a:r>
              <a:rPr sz="2000" spc="114" dirty="0">
                <a:solidFill>
                  <a:srgbClr val="FFFFFF"/>
                </a:solidFill>
                <a:latin typeface="Verdana" pitchFamily="34" charset="0"/>
                <a:ea typeface="Verdana" pitchFamily="34" charset="0"/>
                <a:cs typeface="Verdana" pitchFamily="34" charset="0"/>
              </a:rPr>
              <a:t> </a:t>
            </a:r>
            <a:r>
              <a:rPr sz="2000" spc="-5" dirty="0">
                <a:solidFill>
                  <a:srgbClr val="FFFFFF"/>
                </a:solidFill>
                <a:latin typeface="Verdana" pitchFamily="34" charset="0"/>
                <a:ea typeface="Verdana" pitchFamily="34" charset="0"/>
                <a:cs typeface="Verdana" pitchFamily="34" charset="0"/>
              </a:rPr>
              <a:t>719</a:t>
            </a:r>
            <a:r>
              <a:rPr sz="2000" spc="-5" dirty="0" smtClean="0">
                <a:solidFill>
                  <a:srgbClr val="FFFFFF"/>
                </a:solidFill>
                <a:latin typeface="Verdana" pitchFamily="34" charset="0"/>
                <a:ea typeface="Verdana" pitchFamily="34" charset="0"/>
                <a:cs typeface="Verdana" pitchFamily="34" charset="0"/>
              </a:rPr>
              <a:t>)</a:t>
            </a:r>
            <a:endParaRPr sz="2000" dirty="0">
              <a:latin typeface="Verdana" pitchFamily="34" charset="0"/>
              <a:ea typeface="Verdana" pitchFamily="34" charset="0"/>
              <a:cs typeface="Verdana" pitchFamily="34" charset="0"/>
            </a:endParaRPr>
          </a:p>
        </p:txBody>
      </p:sp>
      <p:sp>
        <p:nvSpPr>
          <p:cNvPr id="107" name="object 79"/>
          <p:cNvSpPr/>
          <p:nvPr/>
        </p:nvSpPr>
        <p:spPr>
          <a:xfrm>
            <a:off x="5638800" y="3810000"/>
            <a:ext cx="4953000" cy="838200"/>
          </a:xfrm>
          <a:custGeom>
            <a:avLst/>
            <a:gdLst/>
            <a:ahLst/>
            <a:cxnLst/>
            <a:rect l="l" t="t" r="r" b="b"/>
            <a:pathLst>
              <a:path w="5370830" h="1136014">
                <a:moveTo>
                  <a:pt x="4802784" y="0"/>
                </a:moveTo>
                <a:lnTo>
                  <a:pt x="0" y="0"/>
                </a:lnTo>
                <a:lnTo>
                  <a:pt x="567842" y="567817"/>
                </a:lnTo>
                <a:lnTo>
                  <a:pt x="0" y="1135761"/>
                </a:lnTo>
                <a:lnTo>
                  <a:pt x="4802784" y="1135761"/>
                </a:lnTo>
                <a:lnTo>
                  <a:pt x="5370601" y="567817"/>
                </a:lnTo>
                <a:lnTo>
                  <a:pt x="4802784" y="0"/>
                </a:lnTo>
                <a:close/>
              </a:path>
            </a:pathLst>
          </a:custGeom>
          <a:solidFill>
            <a:srgbClr val="D15A3D"/>
          </a:solidFill>
        </p:spPr>
        <p:txBody>
          <a:bodyPr wrap="square" lIns="0" tIns="0" rIns="0" bIns="0" rtlCol="0"/>
          <a:lstStyle/>
          <a:p>
            <a:endParaRPr/>
          </a:p>
        </p:txBody>
      </p:sp>
      <p:sp>
        <p:nvSpPr>
          <p:cNvPr id="108" name="object 86"/>
          <p:cNvSpPr txBox="1"/>
          <p:nvPr/>
        </p:nvSpPr>
        <p:spPr>
          <a:xfrm>
            <a:off x="2514600" y="4022158"/>
            <a:ext cx="2362200" cy="321242"/>
          </a:xfrm>
          <a:prstGeom prst="rect">
            <a:avLst/>
          </a:prstGeom>
        </p:spPr>
        <p:txBody>
          <a:bodyPr vert="horz" wrap="square" lIns="0" tIns="13335" rIns="0" bIns="0" rtlCol="0">
            <a:spAutoFit/>
          </a:bodyPr>
          <a:lstStyle/>
          <a:p>
            <a:pPr marL="12700">
              <a:lnSpc>
                <a:spcPct val="100000"/>
              </a:lnSpc>
              <a:spcBef>
                <a:spcPts val="105"/>
              </a:spcBef>
            </a:pPr>
            <a:r>
              <a:rPr lang="pt-BR" sz="2000" b="1" dirty="0" smtClean="0">
                <a:solidFill>
                  <a:srgbClr val="FFFFFF"/>
                </a:solidFill>
                <a:latin typeface="Verdana" pitchFamily="34" charset="0"/>
                <a:ea typeface="Verdana" pitchFamily="34" charset="0"/>
                <a:cs typeface="Verdana" pitchFamily="34" charset="0"/>
              </a:rPr>
              <a:t>Especificidade </a:t>
            </a:r>
            <a:endParaRPr sz="2000" b="1" dirty="0">
              <a:latin typeface="Verdana" pitchFamily="34" charset="0"/>
              <a:ea typeface="Verdana" pitchFamily="34" charset="0"/>
              <a:cs typeface="Verdana" pitchFamily="34" charset="0"/>
            </a:endParaRPr>
          </a:p>
        </p:txBody>
      </p:sp>
      <p:sp>
        <p:nvSpPr>
          <p:cNvPr id="109" name="object 86"/>
          <p:cNvSpPr txBox="1"/>
          <p:nvPr/>
        </p:nvSpPr>
        <p:spPr>
          <a:xfrm>
            <a:off x="7162800" y="4022158"/>
            <a:ext cx="2438400" cy="321242"/>
          </a:xfrm>
          <a:prstGeom prst="rect">
            <a:avLst/>
          </a:prstGeom>
        </p:spPr>
        <p:txBody>
          <a:bodyPr vert="horz" wrap="square" lIns="0" tIns="13335" rIns="0" bIns="0" rtlCol="0">
            <a:spAutoFit/>
          </a:bodyPr>
          <a:lstStyle/>
          <a:p>
            <a:pPr marL="12700">
              <a:lnSpc>
                <a:spcPct val="100000"/>
              </a:lnSpc>
              <a:spcBef>
                <a:spcPts val="105"/>
              </a:spcBef>
            </a:pPr>
            <a:r>
              <a:rPr lang="pt-BR" sz="2000" b="1" dirty="0" smtClean="0">
                <a:solidFill>
                  <a:srgbClr val="FFFFFF"/>
                </a:solidFill>
                <a:latin typeface="Verdana" pitchFamily="34" charset="0"/>
                <a:ea typeface="Verdana" pitchFamily="34" charset="0"/>
                <a:cs typeface="Verdana" pitchFamily="34" charset="0"/>
              </a:rPr>
              <a:t>Anormalidade</a:t>
            </a:r>
            <a:endParaRPr sz="2000" b="1" dirty="0">
              <a:latin typeface="Verdana" pitchFamily="34" charset="0"/>
              <a:ea typeface="Verdana" pitchFamily="34" charset="0"/>
              <a:cs typeface="Verdana" pitchFamily="34" charset="0"/>
            </a:endParaRPr>
          </a:p>
        </p:txBody>
      </p:sp>
      <p:sp>
        <p:nvSpPr>
          <p:cNvPr id="118" name="object 84"/>
          <p:cNvSpPr/>
          <p:nvPr/>
        </p:nvSpPr>
        <p:spPr>
          <a:xfrm>
            <a:off x="1143000" y="4800600"/>
            <a:ext cx="4495800" cy="1447800"/>
          </a:xfrm>
          <a:custGeom>
            <a:avLst/>
            <a:gdLst/>
            <a:ahLst/>
            <a:cxnLst/>
            <a:rect l="l" t="t" r="r" b="b"/>
            <a:pathLst>
              <a:path w="2821304" h="1882775">
                <a:moveTo>
                  <a:pt x="0" y="1882775"/>
                </a:moveTo>
                <a:lnTo>
                  <a:pt x="2820924" y="1882775"/>
                </a:lnTo>
                <a:lnTo>
                  <a:pt x="2820924" y="0"/>
                </a:lnTo>
                <a:lnTo>
                  <a:pt x="0" y="0"/>
                </a:lnTo>
                <a:lnTo>
                  <a:pt x="0" y="1882775"/>
                </a:lnTo>
                <a:close/>
              </a:path>
            </a:pathLst>
          </a:custGeom>
          <a:solidFill>
            <a:srgbClr val="D15A3D"/>
          </a:solidFill>
        </p:spPr>
        <p:txBody>
          <a:bodyPr wrap="square" lIns="0" tIns="0" rIns="0" bIns="0" rtlCol="0"/>
          <a:lstStyle/>
          <a:p>
            <a:endParaRPr/>
          </a:p>
        </p:txBody>
      </p:sp>
      <p:sp>
        <p:nvSpPr>
          <p:cNvPr id="119" name="object 84"/>
          <p:cNvSpPr/>
          <p:nvPr/>
        </p:nvSpPr>
        <p:spPr>
          <a:xfrm>
            <a:off x="5715000" y="4800600"/>
            <a:ext cx="4495800" cy="1447800"/>
          </a:xfrm>
          <a:custGeom>
            <a:avLst/>
            <a:gdLst/>
            <a:ahLst/>
            <a:cxnLst/>
            <a:rect l="l" t="t" r="r" b="b"/>
            <a:pathLst>
              <a:path w="2821304" h="1882775">
                <a:moveTo>
                  <a:pt x="0" y="1882775"/>
                </a:moveTo>
                <a:lnTo>
                  <a:pt x="2820924" y="1882775"/>
                </a:lnTo>
                <a:lnTo>
                  <a:pt x="2820924" y="0"/>
                </a:lnTo>
                <a:lnTo>
                  <a:pt x="0" y="0"/>
                </a:lnTo>
                <a:lnTo>
                  <a:pt x="0" y="1882775"/>
                </a:lnTo>
                <a:close/>
              </a:path>
            </a:pathLst>
          </a:custGeom>
          <a:solidFill>
            <a:srgbClr val="D15A3D"/>
          </a:solidFill>
        </p:spPr>
        <p:txBody>
          <a:bodyPr wrap="square" lIns="0" tIns="0" rIns="0" bIns="0" rtlCol="0"/>
          <a:lstStyle/>
          <a:p>
            <a:endParaRPr/>
          </a:p>
        </p:txBody>
      </p:sp>
      <p:sp>
        <p:nvSpPr>
          <p:cNvPr id="120" name="object 86"/>
          <p:cNvSpPr txBox="1"/>
          <p:nvPr/>
        </p:nvSpPr>
        <p:spPr>
          <a:xfrm>
            <a:off x="1295400" y="4876800"/>
            <a:ext cx="4114800" cy="1565172"/>
          </a:xfrm>
          <a:prstGeom prst="rect">
            <a:avLst/>
          </a:prstGeom>
        </p:spPr>
        <p:txBody>
          <a:bodyPr vert="horz" wrap="square" lIns="0" tIns="13335" rIns="0" bIns="0" rtlCol="0">
            <a:spAutoFit/>
          </a:bodyPr>
          <a:lstStyle/>
          <a:p>
            <a:pPr marL="12700" algn="just">
              <a:lnSpc>
                <a:spcPct val="100000"/>
              </a:lnSpc>
              <a:spcBef>
                <a:spcPts val="105"/>
              </a:spcBef>
            </a:pPr>
            <a:r>
              <a:rPr lang="pt-BR" sz="2000" dirty="0" smtClean="0">
                <a:solidFill>
                  <a:srgbClr val="FFFFFF"/>
                </a:solidFill>
                <a:latin typeface="Verdana" pitchFamily="34" charset="0"/>
                <a:ea typeface="Verdana" pitchFamily="34" charset="0"/>
                <a:cs typeface="Verdana" pitchFamily="34" charset="0"/>
              </a:rPr>
              <a:t>É requisito para a indenização de que o dano tenha atingido </a:t>
            </a:r>
            <a:r>
              <a:rPr lang="pt-BR" sz="2000" smtClean="0">
                <a:solidFill>
                  <a:srgbClr val="FFFFFF"/>
                </a:solidFill>
                <a:latin typeface="Verdana" pitchFamily="34" charset="0"/>
                <a:ea typeface="Verdana" pitchFamily="34" charset="0"/>
                <a:cs typeface="Verdana" pitchFamily="34" charset="0"/>
              </a:rPr>
              <a:t>determinado indivíduo ou </a:t>
            </a:r>
            <a:r>
              <a:rPr lang="pt-BR" sz="2000" dirty="0" smtClean="0">
                <a:solidFill>
                  <a:srgbClr val="FFFFFF"/>
                </a:solidFill>
                <a:latin typeface="Verdana" pitchFamily="34" charset="0"/>
                <a:ea typeface="Verdana" pitchFamily="34" charset="0"/>
                <a:cs typeface="Verdana" pitchFamily="34" charset="0"/>
              </a:rPr>
              <a:t>determinada coletividade.</a:t>
            </a:r>
          </a:p>
          <a:p>
            <a:pPr marL="12700">
              <a:lnSpc>
                <a:spcPct val="100000"/>
              </a:lnSpc>
              <a:spcBef>
                <a:spcPts val="105"/>
              </a:spcBef>
            </a:pPr>
            <a:endParaRPr sz="2000" dirty="0">
              <a:latin typeface="Verdana" pitchFamily="34" charset="0"/>
              <a:ea typeface="Verdana" pitchFamily="34" charset="0"/>
              <a:cs typeface="Verdana" pitchFamily="34" charset="0"/>
            </a:endParaRPr>
          </a:p>
        </p:txBody>
      </p:sp>
      <p:sp>
        <p:nvSpPr>
          <p:cNvPr id="122" name="object 86"/>
          <p:cNvSpPr txBox="1"/>
          <p:nvPr/>
        </p:nvSpPr>
        <p:spPr>
          <a:xfrm>
            <a:off x="5791200" y="4848452"/>
            <a:ext cx="4343400" cy="1565172"/>
          </a:xfrm>
          <a:prstGeom prst="rect">
            <a:avLst/>
          </a:prstGeom>
        </p:spPr>
        <p:txBody>
          <a:bodyPr vert="horz" wrap="square" lIns="0" tIns="13335" rIns="0" bIns="0" rtlCol="0">
            <a:spAutoFit/>
          </a:bodyPr>
          <a:lstStyle/>
          <a:p>
            <a:pPr marL="12700" algn="just">
              <a:lnSpc>
                <a:spcPct val="100000"/>
              </a:lnSpc>
              <a:spcBef>
                <a:spcPts val="105"/>
              </a:spcBef>
            </a:pPr>
            <a:r>
              <a:rPr lang="pt-BR" sz="2000" dirty="0" smtClean="0">
                <a:solidFill>
                  <a:schemeClr val="bg1"/>
                </a:solidFill>
                <a:latin typeface="Verdana" pitchFamily="34" charset="0"/>
                <a:ea typeface="Verdana" pitchFamily="34" charset="0"/>
                <a:cs typeface="Verdana" pitchFamily="34" charset="0"/>
              </a:rPr>
              <a:t>O dano deve atingir a esfera jurídica indivíduo de forma mais intensa do que meros dissabores e inconvenientes cotidianos.</a:t>
            </a:r>
          </a:p>
          <a:p>
            <a:pPr marL="12700" algn="just">
              <a:lnSpc>
                <a:spcPct val="100000"/>
              </a:lnSpc>
              <a:spcBef>
                <a:spcPts val="105"/>
              </a:spcBef>
            </a:pPr>
            <a:endParaRPr sz="2000" dirty="0">
              <a:solidFill>
                <a:schemeClr val="bg1"/>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3" name="object 3"/>
          <p:cNvSpPr/>
          <p:nvPr/>
        </p:nvSpPr>
        <p:spPr>
          <a:xfrm>
            <a:off x="1828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4" name="object 4"/>
          <p:cNvSpPr/>
          <p:nvPr/>
        </p:nvSpPr>
        <p:spPr>
          <a:xfrm>
            <a:off x="3048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5" name="object 5"/>
          <p:cNvSpPr/>
          <p:nvPr/>
        </p:nvSpPr>
        <p:spPr>
          <a:xfrm>
            <a:off x="4267200" y="0"/>
            <a:ext cx="0" cy="5581650"/>
          </a:xfrm>
          <a:custGeom>
            <a:avLst/>
            <a:gdLst/>
            <a:ahLst/>
            <a:cxnLst/>
            <a:rect l="l" t="t" r="r" b="b"/>
            <a:pathLst>
              <a:path h="5581650">
                <a:moveTo>
                  <a:pt x="0" y="0"/>
                </a:moveTo>
                <a:lnTo>
                  <a:pt x="0" y="5581650"/>
                </a:lnTo>
              </a:path>
            </a:pathLst>
          </a:custGeom>
          <a:ln w="6350">
            <a:solidFill>
              <a:srgbClr val="D9D9D9"/>
            </a:solidFill>
          </a:ln>
        </p:spPr>
        <p:txBody>
          <a:bodyPr wrap="square" lIns="0" tIns="0" rIns="0" bIns="0" rtlCol="0"/>
          <a:lstStyle/>
          <a:p>
            <a:endParaRPr/>
          </a:p>
        </p:txBody>
      </p:sp>
      <p:sp>
        <p:nvSpPr>
          <p:cNvPr id="6" name="object 6"/>
          <p:cNvSpPr/>
          <p:nvPr/>
        </p:nvSpPr>
        <p:spPr>
          <a:xfrm>
            <a:off x="4267200" y="6480175"/>
            <a:ext cx="0" cy="377825"/>
          </a:xfrm>
          <a:custGeom>
            <a:avLst/>
            <a:gdLst/>
            <a:ahLst/>
            <a:cxnLst/>
            <a:rect l="l" t="t" r="r" b="b"/>
            <a:pathLst>
              <a:path h="377825">
                <a:moveTo>
                  <a:pt x="0" y="0"/>
                </a:moveTo>
                <a:lnTo>
                  <a:pt x="0" y="377824"/>
                </a:lnTo>
              </a:path>
            </a:pathLst>
          </a:custGeom>
          <a:ln w="6350">
            <a:solidFill>
              <a:srgbClr val="D9D9D9"/>
            </a:solidFill>
          </a:ln>
        </p:spPr>
        <p:txBody>
          <a:bodyPr wrap="square" lIns="0" tIns="0" rIns="0" bIns="0" rtlCol="0"/>
          <a:lstStyle/>
          <a:p>
            <a:endParaRPr/>
          </a:p>
        </p:txBody>
      </p:sp>
      <p:sp>
        <p:nvSpPr>
          <p:cNvPr id="7" name="object 7"/>
          <p:cNvSpPr/>
          <p:nvPr/>
        </p:nvSpPr>
        <p:spPr>
          <a:xfrm>
            <a:off x="5486400" y="0"/>
            <a:ext cx="0" cy="5581650"/>
          </a:xfrm>
          <a:custGeom>
            <a:avLst/>
            <a:gdLst/>
            <a:ahLst/>
            <a:cxnLst/>
            <a:rect l="l" t="t" r="r" b="b"/>
            <a:pathLst>
              <a:path h="5581650">
                <a:moveTo>
                  <a:pt x="0" y="0"/>
                </a:moveTo>
                <a:lnTo>
                  <a:pt x="0" y="5581650"/>
                </a:lnTo>
              </a:path>
            </a:pathLst>
          </a:custGeom>
          <a:ln w="6350">
            <a:solidFill>
              <a:srgbClr val="D9D9D9"/>
            </a:solidFill>
          </a:ln>
        </p:spPr>
        <p:txBody>
          <a:bodyPr wrap="square" lIns="0" tIns="0" rIns="0" bIns="0" rtlCol="0"/>
          <a:lstStyle/>
          <a:p>
            <a:endParaRPr/>
          </a:p>
        </p:txBody>
      </p:sp>
      <p:sp>
        <p:nvSpPr>
          <p:cNvPr id="8" name="object 8"/>
          <p:cNvSpPr/>
          <p:nvPr/>
        </p:nvSpPr>
        <p:spPr>
          <a:xfrm>
            <a:off x="5486400" y="6480175"/>
            <a:ext cx="0" cy="377825"/>
          </a:xfrm>
          <a:custGeom>
            <a:avLst/>
            <a:gdLst/>
            <a:ahLst/>
            <a:cxnLst/>
            <a:rect l="l" t="t" r="r" b="b"/>
            <a:pathLst>
              <a:path h="377825">
                <a:moveTo>
                  <a:pt x="0" y="0"/>
                </a:moveTo>
                <a:lnTo>
                  <a:pt x="0" y="377824"/>
                </a:lnTo>
              </a:path>
            </a:pathLst>
          </a:custGeom>
          <a:ln w="6350">
            <a:solidFill>
              <a:srgbClr val="D9D9D9"/>
            </a:solidFill>
          </a:ln>
        </p:spPr>
        <p:txBody>
          <a:bodyPr wrap="square" lIns="0" tIns="0" rIns="0" bIns="0" rtlCol="0"/>
          <a:lstStyle/>
          <a:p>
            <a:endParaRPr/>
          </a:p>
        </p:txBody>
      </p:sp>
      <p:sp>
        <p:nvSpPr>
          <p:cNvPr id="9" name="object 9"/>
          <p:cNvSpPr/>
          <p:nvPr/>
        </p:nvSpPr>
        <p:spPr>
          <a:xfrm>
            <a:off x="6705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0" name="object 10"/>
          <p:cNvSpPr/>
          <p:nvPr/>
        </p:nvSpPr>
        <p:spPr>
          <a:xfrm>
            <a:off x="7924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1" name="object 11"/>
          <p:cNvSpPr/>
          <p:nvPr/>
        </p:nvSpPr>
        <p:spPr>
          <a:xfrm>
            <a:off x="9144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2" name="object 12"/>
          <p:cNvSpPr/>
          <p:nvPr/>
        </p:nvSpPr>
        <p:spPr>
          <a:xfrm>
            <a:off x="10363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3" name="object 13"/>
          <p:cNvSpPr/>
          <p:nvPr/>
        </p:nvSpPr>
        <p:spPr>
          <a:xfrm>
            <a:off x="11582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4" name="object 14"/>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5" name="object 15"/>
          <p:cNvSpPr/>
          <p:nvPr/>
        </p:nvSpPr>
        <p:spPr>
          <a:xfrm>
            <a:off x="3175" y="16113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6" name="object 16"/>
          <p:cNvSpPr/>
          <p:nvPr/>
        </p:nvSpPr>
        <p:spPr>
          <a:xfrm>
            <a:off x="3175" y="28352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7" name="object 17"/>
          <p:cNvSpPr/>
          <p:nvPr/>
        </p:nvSpPr>
        <p:spPr>
          <a:xfrm>
            <a:off x="3175" y="4060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8" name="object 18"/>
          <p:cNvSpPr/>
          <p:nvPr/>
        </p:nvSpPr>
        <p:spPr>
          <a:xfrm>
            <a:off x="3175" y="5284851"/>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9" name="object 19"/>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0" name="object 20"/>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1" name="object 21"/>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2" name="object 22"/>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3" name="object 23"/>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4" name="object 24"/>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5" name="object 25"/>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26" name="object 26"/>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27" name="object 27"/>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28" name="object 28"/>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29" name="object 29"/>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30" name="object 30"/>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31" name="object 31"/>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32" name="object 32"/>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33" name="object 33"/>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34" name="object 34"/>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35" name="object 35"/>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6" name="object 36"/>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37" name="object 37"/>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8" name="object 38"/>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39" name="object 39"/>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40" name="object 40"/>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41" name="object 41"/>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42" name="object 42"/>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43" name="object 43"/>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44" name="object 44"/>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45" name="object 45"/>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46" name="object 46"/>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47" name="object 47"/>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48" name="object 48"/>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49" name="object 49"/>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52" name="object 52"/>
          <p:cNvSpPr/>
          <p:nvPr/>
        </p:nvSpPr>
        <p:spPr>
          <a:xfrm>
            <a:off x="3175" y="95313"/>
            <a:ext cx="12188824" cy="646112"/>
          </a:xfrm>
          <a:prstGeom prst="rect">
            <a:avLst/>
          </a:prstGeom>
          <a:blipFill>
            <a:blip r:embed="rId2" cstate="print"/>
            <a:stretch>
              <a:fillRect/>
            </a:stretch>
          </a:blipFill>
        </p:spPr>
        <p:txBody>
          <a:bodyPr wrap="square" lIns="0" tIns="0" rIns="0" bIns="0" rtlCol="0"/>
          <a:lstStyle/>
          <a:p>
            <a:endParaRPr/>
          </a:p>
        </p:txBody>
      </p:sp>
      <p:sp>
        <p:nvSpPr>
          <p:cNvPr id="53" name="object 53"/>
          <p:cNvSpPr/>
          <p:nvPr/>
        </p:nvSpPr>
        <p:spPr>
          <a:xfrm>
            <a:off x="3175" y="741426"/>
            <a:ext cx="12188825" cy="0"/>
          </a:xfrm>
          <a:custGeom>
            <a:avLst/>
            <a:gdLst/>
            <a:ahLst/>
            <a:cxnLst/>
            <a:rect l="l" t="t" r="r" b="b"/>
            <a:pathLst>
              <a:path w="12188825">
                <a:moveTo>
                  <a:pt x="0" y="0"/>
                </a:moveTo>
                <a:lnTo>
                  <a:pt x="12188824" y="0"/>
                </a:lnTo>
              </a:path>
            </a:pathLst>
          </a:custGeom>
          <a:ln w="6350">
            <a:solidFill>
              <a:srgbClr val="D15A3D"/>
            </a:solidFill>
          </a:ln>
        </p:spPr>
        <p:txBody>
          <a:bodyPr wrap="square" lIns="0" tIns="0" rIns="0" bIns="0" rtlCol="0"/>
          <a:lstStyle/>
          <a:p>
            <a:endParaRPr/>
          </a:p>
        </p:txBody>
      </p:sp>
      <p:sp>
        <p:nvSpPr>
          <p:cNvPr id="54" name="object 54"/>
          <p:cNvSpPr/>
          <p:nvPr/>
        </p:nvSpPr>
        <p:spPr>
          <a:xfrm>
            <a:off x="3175" y="95313"/>
            <a:ext cx="12188825" cy="646430"/>
          </a:xfrm>
          <a:custGeom>
            <a:avLst/>
            <a:gdLst/>
            <a:ahLst/>
            <a:cxnLst/>
            <a:rect l="l" t="t" r="r" b="b"/>
            <a:pathLst>
              <a:path w="12188825" h="646430">
                <a:moveTo>
                  <a:pt x="12188824" y="0"/>
                </a:moveTo>
                <a:lnTo>
                  <a:pt x="0" y="0"/>
                </a:lnTo>
                <a:lnTo>
                  <a:pt x="0" y="646112"/>
                </a:lnTo>
              </a:path>
            </a:pathLst>
          </a:custGeom>
          <a:ln w="6350">
            <a:solidFill>
              <a:srgbClr val="D15A3D"/>
            </a:solidFill>
          </a:ln>
        </p:spPr>
        <p:txBody>
          <a:bodyPr wrap="square" lIns="0" tIns="0" rIns="0" bIns="0" rtlCol="0"/>
          <a:lstStyle/>
          <a:p>
            <a:endParaRPr/>
          </a:p>
        </p:txBody>
      </p:sp>
      <p:sp>
        <p:nvSpPr>
          <p:cNvPr id="55" name="object 55"/>
          <p:cNvSpPr txBox="1">
            <a:spLocks noGrp="1"/>
          </p:cNvSpPr>
          <p:nvPr>
            <p:ph type="title"/>
          </p:nvPr>
        </p:nvSpPr>
        <p:spPr>
          <a:xfrm>
            <a:off x="3302635" y="288999"/>
            <a:ext cx="5307965" cy="320601"/>
          </a:xfrm>
          <a:prstGeom prst="rect">
            <a:avLst/>
          </a:prstGeom>
        </p:spPr>
        <p:txBody>
          <a:bodyPr vert="horz" wrap="square" lIns="0" tIns="12700" rIns="0" bIns="0" rtlCol="0">
            <a:spAutoFit/>
          </a:bodyPr>
          <a:lstStyle/>
          <a:p>
            <a:pPr marL="12700">
              <a:lnSpc>
                <a:spcPct val="100000"/>
              </a:lnSpc>
              <a:spcBef>
                <a:spcPts val="100"/>
              </a:spcBef>
            </a:pPr>
            <a:r>
              <a:rPr sz="2000" b="1" spc="-5" dirty="0" smtClean="0">
                <a:latin typeface="Verdana" pitchFamily="34" charset="0"/>
                <a:ea typeface="Verdana" pitchFamily="34" charset="0"/>
                <a:cs typeface="Verdana" pitchFamily="34" charset="0"/>
              </a:rPr>
              <a:t>2.</a:t>
            </a:r>
            <a:r>
              <a:rPr lang="pt-BR" sz="2000" b="1" spc="-5" dirty="0" smtClean="0">
                <a:latin typeface="Verdana" pitchFamily="34" charset="0"/>
                <a:ea typeface="Verdana" pitchFamily="34" charset="0"/>
                <a:cs typeface="Verdana" pitchFamily="34" charset="0"/>
              </a:rPr>
              <a:t> </a:t>
            </a:r>
            <a:r>
              <a:rPr sz="2000" b="1" dirty="0" smtClean="0">
                <a:latin typeface="Verdana" pitchFamily="34" charset="0"/>
                <a:ea typeface="Verdana" pitchFamily="34" charset="0"/>
                <a:cs typeface="Verdana" pitchFamily="34" charset="0"/>
              </a:rPr>
              <a:t>D</a:t>
            </a:r>
            <a:r>
              <a:rPr lang="pt-BR" sz="2000" b="1" dirty="0" smtClean="0">
                <a:latin typeface="Verdana" pitchFamily="34" charset="0"/>
                <a:ea typeface="Verdana" pitchFamily="34" charset="0"/>
                <a:cs typeface="Verdana" pitchFamily="34" charset="0"/>
              </a:rPr>
              <a:t>anos Passíveis de Indenização</a:t>
            </a:r>
            <a:endParaRPr sz="2000" b="1" dirty="0">
              <a:latin typeface="Verdana" pitchFamily="34" charset="0"/>
              <a:ea typeface="Verdana" pitchFamily="34" charset="0"/>
              <a:cs typeface="Verdana" pitchFamily="34" charset="0"/>
            </a:endParaRPr>
          </a:p>
        </p:txBody>
      </p:sp>
      <p:sp>
        <p:nvSpPr>
          <p:cNvPr id="95" name="object 91"/>
          <p:cNvSpPr/>
          <p:nvPr/>
        </p:nvSpPr>
        <p:spPr>
          <a:xfrm>
            <a:off x="0" y="1143000"/>
            <a:ext cx="12192000" cy="533400"/>
          </a:xfrm>
          <a:custGeom>
            <a:avLst/>
            <a:gdLst/>
            <a:ahLst/>
            <a:cxnLst/>
            <a:rect l="l" t="t" r="r" b="b"/>
            <a:pathLst>
              <a:path w="11680825" h="1419225">
                <a:moveTo>
                  <a:pt x="0" y="1419225"/>
                </a:moveTo>
                <a:lnTo>
                  <a:pt x="11680825" y="1419225"/>
                </a:lnTo>
                <a:lnTo>
                  <a:pt x="11680825" y="0"/>
                </a:lnTo>
                <a:lnTo>
                  <a:pt x="0" y="0"/>
                </a:lnTo>
                <a:lnTo>
                  <a:pt x="0" y="1419225"/>
                </a:lnTo>
                <a:close/>
              </a:path>
            </a:pathLst>
          </a:custGeom>
          <a:solidFill>
            <a:srgbClr val="D15A3D"/>
          </a:solidFill>
        </p:spPr>
        <p:txBody>
          <a:bodyPr wrap="square" lIns="0" tIns="0" rIns="0" bIns="0" rtlCol="0"/>
          <a:lstStyle/>
          <a:p>
            <a:endParaRPr/>
          </a:p>
        </p:txBody>
      </p:sp>
      <p:sp>
        <p:nvSpPr>
          <p:cNvPr id="97" name="CaixaDeTexto 96"/>
          <p:cNvSpPr txBox="1"/>
          <p:nvPr/>
        </p:nvSpPr>
        <p:spPr>
          <a:xfrm>
            <a:off x="4419600" y="1200090"/>
            <a:ext cx="3276600" cy="400110"/>
          </a:xfrm>
          <a:prstGeom prst="rect">
            <a:avLst/>
          </a:prstGeom>
          <a:noFill/>
        </p:spPr>
        <p:txBody>
          <a:bodyPr wrap="square" rtlCol="0">
            <a:spAutoFit/>
          </a:bodyPr>
          <a:lstStyle/>
          <a:p>
            <a:r>
              <a:rPr lang="pt-BR" sz="2000" b="1" dirty="0" smtClean="0">
                <a:solidFill>
                  <a:schemeClr val="bg1"/>
                </a:solidFill>
                <a:latin typeface="Verdana" pitchFamily="34" charset="0"/>
                <a:ea typeface="Verdana" pitchFamily="34" charset="0"/>
                <a:cs typeface="Verdana" pitchFamily="34" charset="0"/>
              </a:rPr>
              <a:t>Conteúdo dos Danos</a:t>
            </a:r>
          </a:p>
        </p:txBody>
      </p:sp>
      <p:sp>
        <p:nvSpPr>
          <p:cNvPr id="99" name="object 84"/>
          <p:cNvSpPr/>
          <p:nvPr/>
        </p:nvSpPr>
        <p:spPr>
          <a:xfrm>
            <a:off x="914400" y="2057400"/>
            <a:ext cx="2971800" cy="1295400"/>
          </a:xfrm>
          <a:custGeom>
            <a:avLst/>
            <a:gdLst/>
            <a:ahLst/>
            <a:cxnLst/>
            <a:rect l="l" t="t" r="r" b="b"/>
            <a:pathLst>
              <a:path w="2821304" h="1882775">
                <a:moveTo>
                  <a:pt x="0" y="1882775"/>
                </a:moveTo>
                <a:lnTo>
                  <a:pt x="2820924" y="1882775"/>
                </a:lnTo>
                <a:lnTo>
                  <a:pt x="2820924" y="0"/>
                </a:lnTo>
                <a:lnTo>
                  <a:pt x="0" y="0"/>
                </a:lnTo>
                <a:lnTo>
                  <a:pt x="0" y="1882775"/>
                </a:lnTo>
                <a:close/>
              </a:path>
            </a:pathLst>
          </a:custGeom>
          <a:solidFill>
            <a:srgbClr val="D15A3D"/>
          </a:solidFill>
        </p:spPr>
        <p:txBody>
          <a:bodyPr wrap="square" lIns="0" tIns="0" rIns="0" bIns="0" rtlCol="0"/>
          <a:lstStyle/>
          <a:p>
            <a:endParaRPr/>
          </a:p>
        </p:txBody>
      </p:sp>
      <p:sp>
        <p:nvSpPr>
          <p:cNvPr id="100" name="CaixaDeTexto 99"/>
          <p:cNvSpPr txBox="1"/>
          <p:nvPr/>
        </p:nvSpPr>
        <p:spPr>
          <a:xfrm>
            <a:off x="762000" y="2286000"/>
            <a:ext cx="3276600" cy="707886"/>
          </a:xfrm>
          <a:prstGeom prst="rect">
            <a:avLst/>
          </a:prstGeom>
          <a:noFill/>
        </p:spPr>
        <p:txBody>
          <a:bodyPr wrap="square" rtlCol="0">
            <a:spAutoFit/>
          </a:bodyPr>
          <a:lstStyle/>
          <a:p>
            <a:pPr algn="ctr"/>
            <a:r>
              <a:rPr lang="pt-BR" sz="2000" dirty="0" smtClean="0">
                <a:solidFill>
                  <a:schemeClr val="bg1"/>
                </a:solidFill>
                <a:latin typeface="Verdana" pitchFamily="34" charset="0"/>
                <a:ea typeface="Verdana" pitchFamily="34" charset="0"/>
                <a:cs typeface="Verdana" pitchFamily="34" charset="0"/>
              </a:rPr>
              <a:t>Danos Materiais ou Patrimoniais</a:t>
            </a:r>
          </a:p>
        </p:txBody>
      </p:sp>
      <p:sp>
        <p:nvSpPr>
          <p:cNvPr id="101" name="object 84"/>
          <p:cNvSpPr/>
          <p:nvPr/>
        </p:nvSpPr>
        <p:spPr>
          <a:xfrm>
            <a:off x="4419600" y="2057400"/>
            <a:ext cx="2971800" cy="1295400"/>
          </a:xfrm>
          <a:custGeom>
            <a:avLst/>
            <a:gdLst/>
            <a:ahLst/>
            <a:cxnLst/>
            <a:rect l="l" t="t" r="r" b="b"/>
            <a:pathLst>
              <a:path w="2821304" h="1882775">
                <a:moveTo>
                  <a:pt x="0" y="1882775"/>
                </a:moveTo>
                <a:lnTo>
                  <a:pt x="2820924" y="1882775"/>
                </a:lnTo>
                <a:lnTo>
                  <a:pt x="2820924" y="0"/>
                </a:lnTo>
                <a:lnTo>
                  <a:pt x="0" y="0"/>
                </a:lnTo>
                <a:lnTo>
                  <a:pt x="0" y="1882775"/>
                </a:lnTo>
                <a:close/>
              </a:path>
            </a:pathLst>
          </a:custGeom>
          <a:solidFill>
            <a:srgbClr val="D15A3D"/>
          </a:solidFill>
        </p:spPr>
        <p:txBody>
          <a:bodyPr wrap="square" lIns="0" tIns="0" rIns="0" bIns="0" rtlCol="0"/>
          <a:lstStyle/>
          <a:p>
            <a:endParaRPr/>
          </a:p>
        </p:txBody>
      </p:sp>
      <p:sp>
        <p:nvSpPr>
          <p:cNvPr id="102" name="object 84"/>
          <p:cNvSpPr/>
          <p:nvPr/>
        </p:nvSpPr>
        <p:spPr>
          <a:xfrm>
            <a:off x="7848600" y="2057400"/>
            <a:ext cx="2971800" cy="1295400"/>
          </a:xfrm>
          <a:custGeom>
            <a:avLst/>
            <a:gdLst/>
            <a:ahLst/>
            <a:cxnLst/>
            <a:rect l="l" t="t" r="r" b="b"/>
            <a:pathLst>
              <a:path w="2821304" h="1882775">
                <a:moveTo>
                  <a:pt x="0" y="1882775"/>
                </a:moveTo>
                <a:lnTo>
                  <a:pt x="2820924" y="1882775"/>
                </a:lnTo>
                <a:lnTo>
                  <a:pt x="2820924" y="0"/>
                </a:lnTo>
                <a:lnTo>
                  <a:pt x="0" y="0"/>
                </a:lnTo>
                <a:lnTo>
                  <a:pt x="0" y="1882775"/>
                </a:lnTo>
                <a:close/>
              </a:path>
            </a:pathLst>
          </a:custGeom>
          <a:solidFill>
            <a:srgbClr val="D15A3D"/>
          </a:solidFill>
        </p:spPr>
        <p:txBody>
          <a:bodyPr wrap="square" lIns="0" tIns="0" rIns="0" bIns="0" rtlCol="0"/>
          <a:lstStyle/>
          <a:p>
            <a:endParaRPr/>
          </a:p>
        </p:txBody>
      </p:sp>
      <p:sp>
        <p:nvSpPr>
          <p:cNvPr id="103" name="CaixaDeTexto 102"/>
          <p:cNvSpPr txBox="1"/>
          <p:nvPr/>
        </p:nvSpPr>
        <p:spPr>
          <a:xfrm>
            <a:off x="4267200" y="2286000"/>
            <a:ext cx="3276600" cy="400110"/>
          </a:xfrm>
          <a:prstGeom prst="rect">
            <a:avLst/>
          </a:prstGeom>
          <a:noFill/>
        </p:spPr>
        <p:txBody>
          <a:bodyPr wrap="square" rtlCol="0">
            <a:spAutoFit/>
          </a:bodyPr>
          <a:lstStyle/>
          <a:p>
            <a:pPr algn="ctr"/>
            <a:r>
              <a:rPr lang="pt-BR" sz="2000" dirty="0" smtClean="0">
                <a:solidFill>
                  <a:schemeClr val="bg1"/>
                </a:solidFill>
                <a:latin typeface="Verdana" pitchFamily="34" charset="0"/>
                <a:ea typeface="Verdana" pitchFamily="34" charset="0"/>
                <a:cs typeface="Verdana" pitchFamily="34" charset="0"/>
              </a:rPr>
              <a:t>Danos Morais</a:t>
            </a:r>
          </a:p>
        </p:txBody>
      </p:sp>
      <p:sp>
        <p:nvSpPr>
          <p:cNvPr id="104" name="CaixaDeTexto 103"/>
          <p:cNvSpPr txBox="1"/>
          <p:nvPr/>
        </p:nvSpPr>
        <p:spPr>
          <a:xfrm>
            <a:off x="7696200" y="2286000"/>
            <a:ext cx="3276600" cy="400110"/>
          </a:xfrm>
          <a:prstGeom prst="rect">
            <a:avLst/>
          </a:prstGeom>
          <a:noFill/>
        </p:spPr>
        <p:txBody>
          <a:bodyPr wrap="square" rtlCol="0">
            <a:spAutoFit/>
          </a:bodyPr>
          <a:lstStyle/>
          <a:p>
            <a:pPr algn="ctr"/>
            <a:r>
              <a:rPr lang="pt-BR" sz="2000" dirty="0" smtClean="0">
                <a:solidFill>
                  <a:schemeClr val="bg1"/>
                </a:solidFill>
                <a:latin typeface="Verdana" pitchFamily="34" charset="0"/>
                <a:ea typeface="Verdana" pitchFamily="34" charset="0"/>
                <a:cs typeface="Verdana" pitchFamily="34" charset="0"/>
              </a:rPr>
              <a:t>Danos Estéticos</a:t>
            </a:r>
          </a:p>
        </p:txBody>
      </p:sp>
      <p:sp>
        <p:nvSpPr>
          <p:cNvPr id="105" name="object 91"/>
          <p:cNvSpPr/>
          <p:nvPr/>
        </p:nvSpPr>
        <p:spPr>
          <a:xfrm>
            <a:off x="0" y="3886200"/>
            <a:ext cx="12192000" cy="533400"/>
          </a:xfrm>
          <a:custGeom>
            <a:avLst/>
            <a:gdLst/>
            <a:ahLst/>
            <a:cxnLst/>
            <a:rect l="l" t="t" r="r" b="b"/>
            <a:pathLst>
              <a:path w="11680825" h="1419225">
                <a:moveTo>
                  <a:pt x="0" y="1419225"/>
                </a:moveTo>
                <a:lnTo>
                  <a:pt x="11680825" y="1419225"/>
                </a:lnTo>
                <a:lnTo>
                  <a:pt x="11680825" y="0"/>
                </a:lnTo>
                <a:lnTo>
                  <a:pt x="0" y="0"/>
                </a:lnTo>
                <a:lnTo>
                  <a:pt x="0" y="1419225"/>
                </a:lnTo>
                <a:close/>
              </a:path>
            </a:pathLst>
          </a:custGeom>
          <a:solidFill>
            <a:srgbClr val="D15A3D"/>
          </a:solidFill>
        </p:spPr>
        <p:txBody>
          <a:bodyPr wrap="square" lIns="0" tIns="0" rIns="0" bIns="0" rtlCol="0"/>
          <a:lstStyle/>
          <a:p>
            <a:endParaRPr/>
          </a:p>
        </p:txBody>
      </p:sp>
      <p:sp>
        <p:nvSpPr>
          <p:cNvPr id="106" name="CaixaDeTexto 105"/>
          <p:cNvSpPr txBox="1"/>
          <p:nvPr/>
        </p:nvSpPr>
        <p:spPr>
          <a:xfrm>
            <a:off x="4495800" y="3962400"/>
            <a:ext cx="3276600" cy="400110"/>
          </a:xfrm>
          <a:prstGeom prst="rect">
            <a:avLst/>
          </a:prstGeom>
          <a:noFill/>
        </p:spPr>
        <p:txBody>
          <a:bodyPr wrap="square" rtlCol="0">
            <a:spAutoFit/>
          </a:bodyPr>
          <a:lstStyle/>
          <a:p>
            <a:r>
              <a:rPr lang="pt-BR" sz="2000" b="1" dirty="0" smtClean="0">
                <a:solidFill>
                  <a:schemeClr val="bg1"/>
                </a:solidFill>
                <a:latin typeface="Verdana" pitchFamily="34" charset="0"/>
                <a:ea typeface="Verdana" pitchFamily="34" charset="0"/>
                <a:cs typeface="Verdana" pitchFamily="34" charset="0"/>
              </a:rPr>
              <a:t>Extensão dos Danos</a:t>
            </a:r>
          </a:p>
        </p:txBody>
      </p:sp>
      <p:sp>
        <p:nvSpPr>
          <p:cNvPr id="107" name="object 84"/>
          <p:cNvSpPr/>
          <p:nvPr/>
        </p:nvSpPr>
        <p:spPr>
          <a:xfrm>
            <a:off x="990600" y="4724400"/>
            <a:ext cx="2971800" cy="1295400"/>
          </a:xfrm>
          <a:custGeom>
            <a:avLst/>
            <a:gdLst/>
            <a:ahLst/>
            <a:cxnLst/>
            <a:rect l="l" t="t" r="r" b="b"/>
            <a:pathLst>
              <a:path w="2821304" h="1882775">
                <a:moveTo>
                  <a:pt x="0" y="1882775"/>
                </a:moveTo>
                <a:lnTo>
                  <a:pt x="2820924" y="1882775"/>
                </a:lnTo>
                <a:lnTo>
                  <a:pt x="2820924" y="0"/>
                </a:lnTo>
                <a:lnTo>
                  <a:pt x="0" y="0"/>
                </a:lnTo>
                <a:lnTo>
                  <a:pt x="0" y="1882775"/>
                </a:lnTo>
                <a:close/>
              </a:path>
            </a:pathLst>
          </a:custGeom>
          <a:solidFill>
            <a:srgbClr val="D15A3D"/>
          </a:solidFill>
        </p:spPr>
        <p:txBody>
          <a:bodyPr wrap="square" lIns="0" tIns="0" rIns="0" bIns="0" rtlCol="0"/>
          <a:lstStyle/>
          <a:p>
            <a:endParaRPr/>
          </a:p>
        </p:txBody>
      </p:sp>
      <p:sp>
        <p:nvSpPr>
          <p:cNvPr id="108" name="CaixaDeTexto 107"/>
          <p:cNvSpPr txBox="1"/>
          <p:nvPr/>
        </p:nvSpPr>
        <p:spPr>
          <a:xfrm>
            <a:off x="838200" y="4953000"/>
            <a:ext cx="3276600" cy="400110"/>
          </a:xfrm>
          <a:prstGeom prst="rect">
            <a:avLst/>
          </a:prstGeom>
          <a:noFill/>
        </p:spPr>
        <p:txBody>
          <a:bodyPr wrap="square" rtlCol="0">
            <a:spAutoFit/>
          </a:bodyPr>
          <a:lstStyle/>
          <a:p>
            <a:pPr algn="ctr"/>
            <a:r>
              <a:rPr lang="pt-BR" sz="2000" dirty="0" smtClean="0">
                <a:solidFill>
                  <a:schemeClr val="bg1"/>
                </a:solidFill>
                <a:latin typeface="Verdana" pitchFamily="34" charset="0"/>
                <a:ea typeface="Verdana" pitchFamily="34" charset="0"/>
                <a:cs typeface="Verdana" pitchFamily="34" charset="0"/>
              </a:rPr>
              <a:t>Individual</a:t>
            </a:r>
          </a:p>
        </p:txBody>
      </p:sp>
      <p:sp>
        <p:nvSpPr>
          <p:cNvPr id="109" name="object 84"/>
          <p:cNvSpPr/>
          <p:nvPr/>
        </p:nvSpPr>
        <p:spPr>
          <a:xfrm>
            <a:off x="4495800" y="4724400"/>
            <a:ext cx="2971800" cy="1295400"/>
          </a:xfrm>
          <a:custGeom>
            <a:avLst/>
            <a:gdLst/>
            <a:ahLst/>
            <a:cxnLst/>
            <a:rect l="l" t="t" r="r" b="b"/>
            <a:pathLst>
              <a:path w="2821304" h="1882775">
                <a:moveTo>
                  <a:pt x="0" y="1882775"/>
                </a:moveTo>
                <a:lnTo>
                  <a:pt x="2820924" y="1882775"/>
                </a:lnTo>
                <a:lnTo>
                  <a:pt x="2820924" y="0"/>
                </a:lnTo>
                <a:lnTo>
                  <a:pt x="0" y="0"/>
                </a:lnTo>
                <a:lnTo>
                  <a:pt x="0" y="1882775"/>
                </a:lnTo>
                <a:close/>
              </a:path>
            </a:pathLst>
          </a:custGeom>
          <a:solidFill>
            <a:srgbClr val="D15A3D"/>
          </a:solidFill>
        </p:spPr>
        <p:txBody>
          <a:bodyPr wrap="square" lIns="0" tIns="0" rIns="0" bIns="0" rtlCol="0"/>
          <a:lstStyle/>
          <a:p>
            <a:endParaRPr/>
          </a:p>
        </p:txBody>
      </p:sp>
      <p:sp>
        <p:nvSpPr>
          <p:cNvPr id="110" name="object 84"/>
          <p:cNvSpPr/>
          <p:nvPr/>
        </p:nvSpPr>
        <p:spPr>
          <a:xfrm>
            <a:off x="7924800" y="4724400"/>
            <a:ext cx="2971800" cy="1295400"/>
          </a:xfrm>
          <a:custGeom>
            <a:avLst/>
            <a:gdLst/>
            <a:ahLst/>
            <a:cxnLst/>
            <a:rect l="l" t="t" r="r" b="b"/>
            <a:pathLst>
              <a:path w="2821304" h="1882775">
                <a:moveTo>
                  <a:pt x="0" y="1882775"/>
                </a:moveTo>
                <a:lnTo>
                  <a:pt x="2820924" y="1882775"/>
                </a:lnTo>
                <a:lnTo>
                  <a:pt x="2820924" y="0"/>
                </a:lnTo>
                <a:lnTo>
                  <a:pt x="0" y="0"/>
                </a:lnTo>
                <a:lnTo>
                  <a:pt x="0" y="1882775"/>
                </a:lnTo>
                <a:close/>
              </a:path>
            </a:pathLst>
          </a:custGeom>
          <a:solidFill>
            <a:srgbClr val="D15A3D"/>
          </a:solidFill>
        </p:spPr>
        <p:txBody>
          <a:bodyPr wrap="square" lIns="0" tIns="0" rIns="0" bIns="0" rtlCol="0"/>
          <a:lstStyle/>
          <a:p>
            <a:endParaRPr/>
          </a:p>
        </p:txBody>
      </p:sp>
      <p:sp>
        <p:nvSpPr>
          <p:cNvPr id="111" name="CaixaDeTexto 110"/>
          <p:cNvSpPr txBox="1"/>
          <p:nvPr/>
        </p:nvSpPr>
        <p:spPr>
          <a:xfrm>
            <a:off x="4343400" y="4953000"/>
            <a:ext cx="3276600" cy="400110"/>
          </a:xfrm>
          <a:prstGeom prst="rect">
            <a:avLst/>
          </a:prstGeom>
          <a:noFill/>
        </p:spPr>
        <p:txBody>
          <a:bodyPr wrap="square" rtlCol="0">
            <a:spAutoFit/>
          </a:bodyPr>
          <a:lstStyle/>
          <a:p>
            <a:pPr algn="ctr"/>
            <a:r>
              <a:rPr lang="pt-BR" sz="2000" dirty="0" smtClean="0">
                <a:solidFill>
                  <a:schemeClr val="bg1"/>
                </a:solidFill>
                <a:latin typeface="Verdana" pitchFamily="34" charset="0"/>
                <a:ea typeface="Verdana" pitchFamily="34" charset="0"/>
                <a:cs typeface="Verdana" pitchFamily="34" charset="0"/>
              </a:rPr>
              <a:t>Coletivo</a:t>
            </a:r>
          </a:p>
        </p:txBody>
      </p:sp>
      <p:sp>
        <p:nvSpPr>
          <p:cNvPr id="112" name="CaixaDeTexto 111"/>
          <p:cNvSpPr txBox="1"/>
          <p:nvPr/>
        </p:nvSpPr>
        <p:spPr>
          <a:xfrm>
            <a:off x="7772400" y="4953000"/>
            <a:ext cx="3276600" cy="400110"/>
          </a:xfrm>
          <a:prstGeom prst="rect">
            <a:avLst/>
          </a:prstGeom>
          <a:noFill/>
        </p:spPr>
        <p:txBody>
          <a:bodyPr wrap="square" rtlCol="0">
            <a:spAutoFit/>
          </a:bodyPr>
          <a:lstStyle/>
          <a:p>
            <a:pPr algn="ctr"/>
            <a:r>
              <a:rPr lang="pt-BR" sz="2000" dirty="0" smtClean="0">
                <a:solidFill>
                  <a:schemeClr val="bg1"/>
                </a:solidFill>
                <a:latin typeface="Verdana" pitchFamily="34" charset="0"/>
                <a:ea typeface="Verdana" pitchFamily="34" charset="0"/>
                <a:cs typeface="Verdana" pitchFamily="34" charset="0"/>
              </a:rPr>
              <a:t>Sociais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3" name="object 3"/>
          <p:cNvSpPr/>
          <p:nvPr/>
        </p:nvSpPr>
        <p:spPr>
          <a:xfrm>
            <a:off x="1828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4" name="object 4"/>
          <p:cNvSpPr/>
          <p:nvPr/>
        </p:nvSpPr>
        <p:spPr>
          <a:xfrm>
            <a:off x="3048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5" name="object 5"/>
          <p:cNvSpPr/>
          <p:nvPr/>
        </p:nvSpPr>
        <p:spPr>
          <a:xfrm>
            <a:off x="4267200" y="0"/>
            <a:ext cx="0" cy="2799080"/>
          </a:xfrm>
          <a:custGeom>
            <a:avLst/>
            <a:gdLst/>
            <a:ahLst/>
            <a:cxnLst/>
            <a:rect l="l" t="t" r="r" b="b"/>
            <a:pathLst>
              <a:path h="2799080">
                <a:moveTo>
                  <a:pt x="0" y="0"/>
                </a:moveTo>
                <a:lnTo>
                  <a:pt x="0" y="2798826"/>
                </a:lnTo>
              </a:path>
            </a:pathLst>
          </a:custGeom>
          <a:ln w="6350">
            <a:solidFill>
              <a:srgbClr val="D9D9D9"/>
            </a:solidFill>
          </a:ln>
        </p:spPr>
        <p:txBody>
          <a:bodyPr wrap="square" lIns="0" tIns="0" rIns="0" bIns="0" rtlCol="0"/>
          <a:lstStyle/>
          <a:p>
            <a:endParaRPr/>
          </a:p>
        </p:txBody>
      </p:sp>
      <p:sp>
        <p:nvSpPr>
          <p:cNvPr id="6" name="object 6"/>
          <p:cNvSpPr/>
          <p:nvPr/>
        </p:nvSpPr>
        <p:spPr>
          <a:xfrm>
            <a:off x="4267200" y="2514600"/>
            <a:ext cx="0" cy="292100"/>
          </a:xfrm>
          <a:custGeom>
            <a:avLst/>
            <a:gdLst/>
            <a:ahLst/>
            <a:cxnLst/>
            <a:rect l="l" t="t" r="r" b="b"/>
            <a:pathLst>
              <a:path h="292100">
                <a:moveTo>
                  <a:pt x="0" y="0"/>
                </a:moveTo>
                <a:lnTo>
                  <a:pt x="0" y="292036"/>
                </a:lnTo>
              </a:path>
            </a:pathLst>
          </a:custGeom>
          <a:ln w="6350">
            <a:solidFill>
              <a:srgbClr val="D9D9D9"/>
            </a:solidFill>
          </a:ln>
        </p:spPr>
        <p:txBody>
          <a:bodyPr wrap="square" lIns="0" tIns="0" rIns="0" bIns="0" rtlCol="0"/>
          <a:lstStyle/>
          <a:p>
            <a:endParaRPr/>
          </a:p>
        </p:txBody>
      </p:sp>
      <p:sp>
        <p:nvSpPr>
          <p:cNvPr id="7" name="object 7"/>
          <p:cNvSpPr/>
          <p:nvPr/>
        </p:nvSpPr>
        <p:spPr>
          <a:xfrm>
            <a:off x="4267200" y="6557962"/>
            <a:ext cx="0" cy="300355"/>
          </a:xfrm>
          <a:custGeom>
            <a:avLst/>
            <a:gdLst/>
            <a:ahLst/>
            <a:cxnLst/>
            <a:rect l="l" t="t" r="r" b="b"/>
            <a:pathLst>
              <a:path h="300354">
                <a:moveTo>
                  <a:pt x="0" y="0"/>
                </a:moveTo>
                <a:lnTo>
                  <a:pt x="0" y="300037"/>
                </a:lnTo>
              </a:path>
            </a:pathLst>
          </a:custGeom>
          <a:ln w="6350">
            <a:solidFill>
              <a:srgbClr val="D9D9D9"/>
            </a:solidFill>
          </a:ln>
        </p:spPr>
        <p:txBody>
          <a:bodyPr wrap="square" lIns="0" tIns="0" rIns="0" bIns="0" rtlCol="0"/>
          <a:lstStyle/>
          <a:p>
            <a:endParaRPr/>
          </a:p>
        </p:txBody>
      </p:sp>
      <p:sp>
        <p:nvSpPr>
          <p:cNvPr id="8" name="object 8"/>
          <p:cNvSpPr/>
          <p:nvPr/>
        </p:nvSpPr>
        <p:spPr>
          <a:xfrm>
            <a:off x="5486400" y="0"/>
            <a:ext cx="0" cy="2799080"/>
          </a:xfrm>
          <a:custGeom>
            <a:avLst/>
            <a:gdLst/>
            <a:ahLst/>
            <a:cxnLst/>
            <a:rect l="l" t="t" r="r" b="b"/>
            <a:pathLst>
              <a:path h="2799080">
                <a:moveTo>
                  <a:pt x="0" y="0"/>
                </a:moveTo>
                <a:lnTo>
                  <a:pt x="0" y="2798826"/>
                </a:lnTo>
              </a:path>
            </a:pathLst>
          </a:custGeom>
          <a:ln w="6350">
            <a:solidFill>
              <a:srgbClr val="D9D9D9"/>
            </a:solidFill>
          </a:ln>
        </p:spPr>
        <p:txBody>
          <a:bodyPr wrap="square" lIns="0" tIns="0" rIns="0" bIns="0" rtlCol="0"/>
          <a:lstStyle/>
          <a:p>
            <a:endParaRPr/>
          </a:p>
        </p:txBody>
      </p:sp>
      <p:sp>
        <p:nvSpPr>
          <p:cNvPr id="9" name="object 9"/>
          <p:cNvSpPr/>
          <p:nvPr/>
        </p:nvSpPr>
        <p:spPr>
          <a:xfrm>
            <a:off x="5486400" y="2514600"/>
            <a:ext cx="0" cy="292100"/>
          </a:xfrm>
          <a:custGeom>
            <a:avLst/>
            <a:gdLst/>
            <a:ahLst/>
            <a:cxnLst/>
            <a:rect l="l" t="t" r="r" b="b"/>
            <a:pathLst>
              <a:path h="292100">
                <a:moveTo>
                  <a:pt x="0" y="0"/>
                </a:moveTo>
                <a:lnTo>
                  <a:pt x="0" y="292036"/>
                </a:lnTo>
              </a:path>
            </a:pathLst>
          </a:custGeom>
          <a:ln w="6350">
            <a:solidFill>
              <a:srgbClr val="D9D9D9"/>
            </a:solidFill>
          </a:ln>
        </p:spPr>
        <p:txBody>
          <a:bodyPr wrap="square" lIns="0" tIns="0" rIns="0" bIns="0" rtlCol="0"/>
          <a:lstStyle/>
          <a:p>
            <a:endParaRPr/>
          </a:p>
        </p:txBody>
      </p:sp>
      <p:sp>
        <p:nvSpPr>
          <p:cNvPr id="10" name="object 10"/>
          <p:cNvSpPr/>
          <p:nvPr/>
        </p:nvSpPr>
        <p:spPr>
          <a:xfrm>
            <a:off x="5486400" y="6557962"/>
            <a:ext cx="0" cy="300355"/>
          </a:xfrm>
          <a:custGeom>
            <a:avLst/>
            <a:gdLst/>
            <a:ahLst/>
            <a:cxnLst/>
            <a:rect l="l" t="t" r="r" b="b"/>
            <a:pathLst>
              <a:path h="300354">
                <a:moveTo>
                  <a:pt x="0" y="0"/>
                </a:moveTo>
                <a:lnTo>
                  <a:pt x="0" y="300037"/>
                </a:lnTo>
              </a:path>
            </a:pathLst>
          </a:custGeom>
          <a:ln w="6350">
            <a:solidFill>
              <a:srgbClr val="D9D9D9"/>
            </a:solidFill>
          </a:ln>
        </p:spPr>
        <p:txBody>
          <a:bodyPr wrap="square" lIns="0" tIns="0" rIns="0" bIns="0" rtlCol="0"/>
          <a:lstStyle/>
          <a:p>
            <a:endParaRPr/>
          </a:p>
        </p:txBody>
      </p:sp>
      <p:sp>
        <p:nvSpPr>
          <p:cNvPr id="11" name="object 11"/>
          <p:cNvSpPr/>
          <p:nvPr/>
        </p:nvSpPr>
        <p:spPr>
          <a:xfrm>
            <a:off x="6705600" y="0"/>
            <a:ext cx="0" cy="2799080"/>
          </a:xfrm>
          <a:custGeom>
            <a:avLst/>
            <a:gdLst/>
            <a:ahLst/>
            <a:cxnLst/>
            <a:rect l="l" t="t" r="r" b="b"/>
            <a:pathLst>
              <a:path h="2799080">
                <a:moveTo>
                  <a:pt x="0" y="0"/>
                </a:moveTo>
                <a:lnTo>
                  <a:pt x="0" y="2798826"/>
                </a:lnTo>
              </a:path>
            </a:pathLst>
          </a:custGeom>
          <a:ln w="6350">
            <a:solidFill>
              <a:srgbClr val="D9D9D9"/>
            </a:solidFill>
          </a:ln>
        </p:spPr>
        <p:txBody>
          <a:bodyPr wrap="square" lIns="0" tIns="0" rIns="0" bIns="0" rtlCol="0"/>
          <a:lstStyle/>
          <a:p>
            <a:endParaRPr/>
          </a:p>
        </p:txBody>
      </p:sp>
      <p:sp>
        <p:nvSpPr>
          <p:cNvPr id="12" name="object 12"/>
          <p:cNvSpPr/>
          <p:nvPr/>
        </p:nvSpPr>
        <p:spPr>
          <a:xfrm>
            <a:off x="6705600" y="2514600"/>
            <a:ext cx="0" cy="292100"/>
          </a:xfrm>
          <a:custGeom>
            <a:avLst/>
            <a:gdLst/>
            <a:ahLst/>
            <a:cxnLst/>
            <a:rect l="l" t="t" r="r" b="b"/>
            <a:pathLst>
              <a:path h="292100">
                <a:moveTo>
                  <a:pt x="0" y="0"/>
                </a:moveTo>
                <a:lnTo>
                  <a:pt x="0" y="292036"/>
                </a:lnTo>
              </a:path>
            </a:pathLst>
          </a:custGeom>
          <a:ln w="6350">
            <a:solidFill>
              <a:srgbClr val="D9D9D9"/>
            </a:solidFill>
          </a:ln>
        </p:spPr>
        <p:txBody>
          <a:bodyPr wrap="square" lIns="0" tIns="0" rIns="0" bIns="0" rtlCol="0"/>
          <a:lstStyle/>
          <a:p>
            <a:endParaRPr/>
          </a:p>
        </p:txBody>
      </p:sp>
      <p:sp>
        <p:nvSpPr>
          <p:cNvPr id="13" name="object 13"/>
          <p:cNvSpPr/>
          <p:nvPr/>
        </p:nvSpPr>
        <p:spPr>
          <a:xfrm>
            <a:off x="6705600" y="6557962"/>
            <a:ext cx="0" cy="300355"/>
          </a:xfrm>
          <a:custGeom>
            <a:avLst/>
            <a:gdLst/>
            <a:ahLst/>
            <a:cxnLst/>
            <a:rect l="l" t="t" r="r" b="b"/>
            <a:pathLst>
              <a:path h="300354">
                <a:moveTo>
                  <a:pt x="0" y="0"/>
                </a:moveTo>
                <a:lnTo>
                  <a:pt x="0" y="300037"/>
                </a:lnTo>
              </a:path>
            </a:pathLst>
          </a:custGeom>
          <a:ln w="6350">
            <a:solidFill>
              <a:srgbClr val="D9D9D9"/>
            </a:solidFill>
          </a:ln>
        </p:spPr>
        <p:txBody>
          <a:bodyPr wrap="square" lIns="0" tIns="0" rIns="0" bIns="0" rtlCol="0"/>
          <a:lstStyle/>
          <a:p>
            <a:endParaRPr/>
          </a:p>
        </p:txBody>
      </p:sp>
      <p:sp>
        <p:nvSpPr>
          <p:cNvPr id="14" name="object 14"/>
          <p:cNvSpPr/>
          <p:nvPr/>
        </p:nvSpPr>
        <p:spPr>
          <a:xfrm>
            <a:off x="7924800" y="0"/>
            <a:ext cx="0" cy="2799080"/>
          </a:xfrm>
          <a:custGeom>
            <a:avLst/>
            <a:gdLst/>
            <a:ahLst/>
            <a:cxnLst/>
            <a:rect l="l" t="t" r="r" b="b"/>
            <a:pathLst>
              <a:path h="2799080">
                <a:moveTo>
                  <a:pt x="0" y="0"/>
                </a:moveTo>
                <a:lnTo>
                  <a:pt x="0" y="2798826"/>
                </a:lnTo>
              </a:path>
            </a:pathLst>
          </a:custGeom>
          <a:ln w="6350">
            <a:solidFill>
              <a:srgbClr val="D9D9D9"/>
            </a:solidFill>
          </a:ln>
        </p:spPr>
        <p:txBody>
          <a:bodyPr wrap="square" lIns="0" tIns="0" rIns="0" bIns="0" rtlCol="0"/>
          <a:lstStyle/>
          <a:p>
            <a:endParaRPr/>
          </a:p>
        </p:txBody>
      </p:sp>
      <p:sp>
        <p:nvSpPr>
          <p:cNvPr id="15" name="object 15"/>
          <p:cNvSpPr/>
          <p:nvPr/>
        </p:nvSpPr>
        <p:spPr>
          <a:xfrm>
            <a:off x="7924800" y="2514600"/>
            <a:ext cx="0" cy="292100"/>
          </a:xfrm>
          <a:custGeom>
            <a:avLst/>
            <a:gdLst/>
            <a:ahLst/>
            <a:cxnLst/>
            <a:rect l="l" t="t" r="r" b="b"/>
            <a:pathLst>
              <a:path h="292100">
                <a:moveTo>
                  <a:pt x="0" y="0"/>
                </a:moveTo>
                <a:lnTo>
                  <a:pt x="0" y="292036"/>
                </a:lnTo>
              </a:path>
            </a:pathLst>
          </a:custGeom>
          <a:ln w="6350">
            <a:solidFill>
              <a:srgbClr val="D9D9D9"/>
            </a:solidFill>
          </a:ln>
        </p:spPr>
        <p:txBody>
          <a:bodyPr wrap="square" lIns="0" tIns="0" rIns="0" bIns="0" rtlCol="0"/>
          <a:lstStyle/>
          <a:p>
            <a:endParaRPr/>
          </a:p>
        </p:txBody>
      </p:sp>
      <p:sp>
        <p:nvSpPr>
          <p:cNvPr id="16" name="object 16"/>
          <p:cNvSpPr/>
          <p:nvPr/>
        </p:nvSpPr>
        <p:spPr>
          <a:xfrm>
            <a:off x="7924800" y="6557962"/>
            <a:ext cx="0" cy="300355"/>
          </a:xfrm>
          <a:custGeom>
            <a:avLst/>
            <a:gdLst/>
            <a:ahLst/>
            <a:cxnLst/>
            <a:rect l="l" t="t" r="r" b="b"/>
            <a:pathLst>
              <a:path h="300354">
                <a:moveTo>
                  <a:pt x="0" y="0"/>
                </a:moveTo>
                <a:lnTo>
                  <a:pt x="0" y="300037"/>
                </a:lnTo>
              </a:path>
            </a:pathLst>
          </a:custGeom>
          <a:ln w="6350">
            <a:solidFill>
              <a:srgbClr val="D9D9D9"/>
            </a:solidFill>
          </a:ln>
        </p:spPr>
        <p:txBody>
          <a:bodyPr wrap="square" lIns="0" tIns="0" rIns="0" bIns="0" rtlCol="0"/>
          <a:lstStyle/>
          <a:p>
            <a:endParaRPr/>
          </a:p>
        </p:txBody>
      </p:sp>
      <p:sp>
        <p:nvSpPr>
          <p:cNvPr id="17" name="object 17"/>
          <p:cNvSpPr/>
          <p:nvPr/>
        </p:nvSpPr>
        <p:spPr>
          <a:xfrm>
            <a:off x="9144000" y="0"/>
            <a:ext cx="0" cy="2799080"/>
          </a:xfrm>
          <a:custGeom>
            <a:avLst/>
            <a:gdLst/>
            <a:ahLst/>
            <a:cxnLst/>
            <a:rect l="l" t="t" r="r" b="b"/>
            <a:pathLst>
              <a:path h="2799080">
                <a:moveTo>
                  <a:pt x="0" y="0"/>
                </a:moveTo>
                <a:lnTo>
                  <a:pt x="0" y="2798826"/>
                </a:lnTo>
              </a:path>
            </a:pathLst>
          </a:custGeom>
          <a:ln w="6350">
            <a:solidFill>
              <a:srgbClr val="D9D9D9"/>
            </a:solidFill>
          </a:ln>
        </p:spPr>
        <p:txBody>
          <a:bodyPr wrap="square" lIns="0" tIns="0" rIns="0" bIns="0" rtlCol="0"/>
          <a:lstStyle/>
          <a:p>
            <a:endParaRPr/>
          </a:p>
        </p:txBody>
      </p:sp>
      <p:sp>
        <p:nvSpPr>
          <p:cNvPr id="18" name="object 18"/>
          <p:cNvSpPr/>
          <p:nvPr/>
        </p:nvSpPr>
        <p:spPr>
          <a:xfrm>
            <a:off x="9144000" y="2514600"/>
            <a:ext cx="0" cy="292100"/>
          </a:xfrm>
          <a:custGeom>
            <a:avLst/>
            <a:gdLst/>
            <a:ahLst/>
            <a:cxnLst/>
            <a:rect l="l" t="t" r="r" b="b"/>
            <a:pathLst>
              <a:path h="292100">
                <a:moveTo>
                  <a:pt x="0" y="0"/>
                </a:moveTo>
                <a:lnTo>
                  <a:pt x="0" y="292036"/>
                </a:lnTo>
              </a:path>
            </a:pathLst>
          </a:custGeom>
          <a:ln w="6350">
            <a:solidFill>
              <a:srgbClr val="D9D9D9"/>
            </a:solidFill>
          </a:ln>
        </p:spPr>
        <p:txBody>
          <a:bodyPr wrap="square" lIns="0" tIns="0" rIns="0" bIns="0" rtlCol="0"/>
          <a:lstStyle/>
          <a:p>
            <a:endParaRPr/>
          </a:p>
        </p:txBody>
      </p:sp>
      <p:sp>
        <p:nvSpPr>
          <p:cNvPr id="19" name="object 19"/>
          <p:cNvSpPr/>
          <p:nvPr/>
        </p:nvSpPr>
        <p:spPr>
          <a:xfrm>
            <a:off x="9144000" y="6557962"/>
            <a:ext cx="0" cy="300355"/>
          </a:xfrm>
          <a:custGeom>
            <a:avLst/>
            <a:gdLst/>
            <a:ahLst/>
            <a:cxnLst/>
            <a:rect l="l" t="t" r="r" b="b"/>
            <a:pathLst>
              <a:path h="300354">
                <a:moveTo>
                  <a:pt x="0" y="0"/>
                </a:moveTo>
                <a:lnTo>
                  <a:pt x="0" y="300037"/>
                </a:lnTo>
              </a:path>
            </a:pathLst>
          </a:custGeom>
          <a:ln w="6350">
            <a:solidFill>
              <a:srgbClr val="D9D9D9"/>
            </a:solidFill>
          </a:ln>
        </p:spPr>
        <p:txBody>
          <a:bodyPr wrap="square" lIns="0" tIns="0" rIns="0" bIns="0" rtlCol="0"/>
          <a:lstStyle/>
          <a:p>
            <a:endParaRPr/>
          </a:p>
        </p:txBody>
      </p:sp>
      <p:sp>
        <p:nvSpPr>
          <p:cNvPr id="20" name="object 20"/>
          <p:cNvSpPr/>
          <p:nvPr/>
        </p:nvSpPr>
        <p:spPr>
          <a:xfrm>
            <a:off x="10363200" y="0"/>
            <a:ext cx="0" cy="2799080"/>
          </a:xfrm>
          <a:custGeom>
            <a:avLst/>
            <a:gdLst/>
            <a:ahLst/>
            <a:cxnLst/>
            <a:rect l="l" t="t" r="r" b="b"/>
            <a:pathLst>
              <a:path h="2799080">
                <a:moveTo>
                  <a:pt x="0" y="0"/>
                </a:moveTo>
                <a:lnTo>
                  <a:pt x="0" y="2798826"/>
                </a:lnTo>
              </a:path>
            </a:pathLst>
          </a:custGeom>
          <a:ln w="6350">
            <a:solidFill>
              <a:srgbClr val="D9D9D9"/>
            </a:solidFill>
          </a:ln>
        </p:spPr>
        <p:txBody>
          <a:bodyPr wrap="square" lIns="0" tIns="0" rIns="0" bIns="0" rtlCol="0"/>
          <a:lstStyle/>
          <a:p>
            <a:endParaRPr/>
          </a:p>
        </p:txBody>
      </p:sp>
      <p:sp>
        <p:nvSpPr>
          <p:cNvPr id="21" name="object 21"/>
          <p:cNvSpPr/>
          <p:nvPr/>
        </p:nvSpPr>
        <p:spPr>
          <a:xfrm>
            <a:off x="10363200" y="2514600"/>
            <a:ext cx="0" cy="292100"/>
          </a:xfrm>
          <a:custGeom>
            <a:avLst/>
            <a:gdLst/>
            <a:ahLst/>
            <a:cxnLst/>
            <a:rect l="l" t="t" r="r" b="b"/>
            <a:pathLst>
              <a:path h="292100">
                <a:moveTo>
                  <a:pt x="0" y="0"/>
                </a:moveTo>
                <a:lnTo>
                  <a:pt x="0" y="292036"/>
                </a:lnTo>
              </a:path>
            </a:pathLst>
          </a:custGeom>
          <a:ln w="6350">
            <a:solidFill>
              <a:srgbClr val="D9D9D9"/>
            </a:solidFill>
          </a:ln>
        </p:spPr>
        <p:txBody>
          <a:bodyPr wrap="square" lIns="0" tIns="0" rIns="0" bIns="0" rtlCol="0"/>
          <a:lstStyle/>
          <a:p>
            <a:endParaRPr/>
          </a:p>
        </p:txBody>
      </p:sp>
      <p:sp>
        <p:nvSpPr>
          <p:cNvPr id="22" name="object 22"/>
          <p:cNvSpPr/>
          <p:nvPr/>
        </p:nvSpPr>
        <p:spPr>
          <a:xfrm>
            <a:off x="10363200" y="6557962"/>
            <a:ext cx="0" cy="300355"/>
          </a:xfrm>
          <a:custGeom>
            <a:avLst/>
            <a:gdLst/>
            <a:ahLst/>
            <a:cxnLst/>
            <a:rect l="l" t="t" r="r" b="b"/>
            <a:pathLst>
              <a:path h="300354">
                <a:moveTo>
                  <a:pt x="0" y="0"/>
                </a:moveTo>
                <a:lnTo>
                  <a:pt x="0" y="300037"/>
                </a:lnTo>
              </a:path>
            </a:pathLst>
          </a:custGeom>
          <a:ln w="6350">
            <a:solidFill>
              <a:srgbClr val="D9D9D9"/>
            </a:solidFill>
          </a:ln>
        </p:spPr>
        <p:txBody>
          <a:bodyPr wrap="square" lIns="0" tIns="0" rIns="0" bIns="0" rtlCol="0"/>
          <a:lstStyle/>
          <a:p>
            <a:endParaRPr/>
          </a:p>
        </p:txBody>
      </p:sp>
      <p:sp>
        <p:nvSpPr>
          <p:cNvPr id="23" name="object 23"/>
          <p:cNvSpPr/>
          <p:nvPr/>
        </p:nvSpPr>
        <p:spPr>
          <a:xfrm>
            <a:off x="11582400" y="0"/>
            <a:ext cx="0" cy="2799080"/>
          </a:xfrm>
          <a:custGeom>
            <a:avLst/>
            <a:gdLst/>
            <a:ahLst/>
            <a:cxnLst/>
            <a:rect l="l" t="t" r="r" b="b"/>
            <a:pathLst>
              <a:path h="2799080">
                <a:moveTo>
                  <a:pt x="0" y="0"/>
                </a:moveTo>
                <a:lnTo>
                  <a:pt x="0" y="2798826"/>
                </a:lnTo>
              </a:path>
            </a:pathLst>
          </a:custGeom>
          <a:ln w="6350">
            <a:solidFill>
              <a:srgbClr val="D9D9D9"/>
            </a:solidFill>
          </a:ln>
        </p:spPr>
        <p:txBody>
          <a:bodyPr wrap="square" lIns="0" tIns="0" rIns="0" bIns="0" rtlCol="0"/>
          <a:lstStyle/>
          <a:p>
            <a:endParaRPr/>
          </a:p>
        </p:txBody>
      </p:sp>
      <p:sp>
        <p:nvSpPr>
          <p:cNvPr id="24" name="object 24"/>
          <p:cNvSpPr/>
          <p:nvPr/>
        </p:nvSpPr>
        <p:spPr>
          <a:xfrm>
            <a:off x="11582400" y="2514600"/>
            <a:ext cx="0" cy="292100"/>
          </a:xfrm>
          <a:custGeom>
            <a:avLst/>
            <a:gdLst/>
            <a:ahLst/>
            <a:cxnLst/>
            <a:rect l="l" t="t" r="r" b="b"/>
            <a:pathLst>
              <a:path h="292100">
                <a:moveTo>
                  <a:pt x="0" y="0"/>
                </a:moveTo>
                <a:lnTo>
                  <a:pt x="0" y="292036"/>
                </a:lnTo>
              </a:path>
            </a:pathLst>
          </a:custGeom>
          <a:ln w="6350">
            <a:solidFill>
              <a:srgbClr val="D9D9D9"/>
            </a:solidFill>
          </a:ln>
        </p:spPr>
        <p:txBody>
          <a:bodyPr wrap="square" lIns="0" tIns="0" rIns="0" bIns="0" rtlCol="0"/>
          <a:lstStyle/>
          <a:p>
            <a:endParaRPr/>
          </a:p>
        </p:txBody>
      </p:sp>
      <p:sp>
        <p:nvSpPr>
          <p:cNvPr id="25" name="object 25"/>
          <p:cNvSpPr/>
          <p:nvPr/>
        </p:nvSpPr>
        <p:spPr>
          <a:xfrm>
            <a:off x="11582400" y="6557962"/>
            <a:ext cx="0" cy="300355"/>
          </a:xfrm>
          <a:custGeom>
            <a:avLst/>
            <a:gdLst/>
            <a:ahLst/>
            <a:cxnLst/>
            <a:rect l="l" t="t" r="r" b="b"/>
            <a:pathLst>
              <a:path h="300354">
                <a:moveTo>
                  <a:pt x="0" y="0"/>
                </a:moveTo>
                <a:lnTo>
                  <a:pt x="0" y="300037"/>
                </a:lnTo>
              </a:path>
            </a:pathLst>
          </a:custGeom>
          <a:ln w="6350">
            <a:solidFill>
              <a:srgbClr val="D9D9D9"/>
            </a:solidFill>
          </a:ln>
        </p:spPr>
        <p:txBody>
          <a:bodyPr wrap="square" lIns="0" tIns="0" rIns="0" bIns="0" rtlCol="0"/>
          <a:lstStyle/>
          <a:p>
            <a:endParaRPr/>
          </a:p>
        </p:txBody>
      </p:sp>
      <p:sp>
        <p:nvSpPr>
          <p:cNvPr id="26" name="object 26"/>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7" name="object 27"/>
          <p:cNvSpPr/>
          <p:nvPr/>
        </p:nvSpPr>
        <p:spPr>
          <a:xfrm>
            <a:off x="3175" y="16113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8" name="object 28"/>
          <p:cNvSpPr/>
          <p:nvPr/>
        </p:nvSpPr>
        <p:spPr>
          <a:xfrm>
            <a:off x="11907901" y="2835275"/>
            <a:ext cx="284480" cy="0"/>
          </a:xfrm>
          <a:custGeom>
            <a:avLst/>
            <a:gdLst/>
            <a:ahLst/>
            <a:cxnLst/>
            <a:rect l="l" t="t" r="r" b="b"/>
            <a:pathLst>
              <a:path w="284479">
                <a:moveTo>
                  <a:pt x="0" y="0"/>
                </a:moveTo>
                <a:lnTo>
                  <a:pt x="284099" y="0"/>
                </a:lnTo>
              </a:path>
            </a:pathLst>
          </a:custGeom>
          <a:ln w="6350">
            <a:solidFill>
              <a:srgbClr val="D9D9D9"/>
            </a:solidFill>
          </a:ln>
        </p:spPr>
        <p:txBody>
          <a:bodyPr wrap="square" lIns="0" tIns="0" rIns="0" bIns="0" rtlCol="0"/>
          <a:lstStyle/>
          <a:p>
            <a:endParaRPr/>
          </a:p>
        </p:txBody>
      </p:sp>
      <p:sp>
        <p:nvSpPr>
          <p:cNvPr id="29" name="object 29"/>
          <p:cNvSpPr/>
          <p:nvPr/>
        </p:nvSpPr>
        <p:spPr>
          <a:xfrm>
            <a:off x="3175" y="2835275"/>
            <a:ext cx="4206875" cy="0"/>
          </a:xfrm>
          <a:custGeom>
            <a:avLst/>
            <a:gdLst/>
            <a:ahLst/>
            <a:cxnLst/>
            <a:rect l="l" t="t" r="r" b="b"/>
            <a:pathLst>
              <a:path w="4206875">
                <a:moveTo>
                  <a:pt x="0" y="0"/>
                </a:moveTo>
                <a:lnTo>
                  <a:pt x="4206875" y="0"/>
                </a:lnTo>
              </a:path>
            </a:pathLst>
          </a:custGeom>
          <a:ln w="6350">
            <a:solidFill>
              <a:srgbClr val="D9D9D9"/>
            </a:solidFill>
          </a:ln>
        </p:spPr>
        <p:txBody>
          <a:bodyPr wrap="square" lIns="0" tIns="0" rIns="0" bIns="0" rtlCol="0"/>
          <a:lstStyle/>
          <a:p>
            <a:endParaRPr/>
          </a:p>
        </p:txBody>
      </p:sp>
      <p:sp>
        <p:nvSpPr>
          <p:cNvPr id="30" name="object 30"/>
          <p:cNvSpPr/>
          <p:nvPr/>
        </p:nvSpPr>
        <p:spPr>
          <a:xfrm>
            <a:off x="11907901" y="4060825"/>
            <a:ext cx="284480" cy="0"/>
          </a:xfrm>
          <a:custGeom>
            <a:avLst/>
            <a:gdLst/>
            <a:ahLst/>
            <a:cxnLst/>
            <a:rect l="l" t="t" r="r" b="b"/>
            <a:pathLst>
              <a:path w="284479">
                <a:moveTo>
                  <a:pt x="0" y="0"/>
                </a:moveTo>
                <a:lnTo>
                  <a:pt x="284099" y="0"/>
                </a:lnTo>
              </a:path>
            </a:pathLst>
          </a:custGeom>
          <a:ln w="6350">
            <a:solidFill>
              <a:srgbClr val="D9D9D9"/>
            </a:solidFill>
          </a:ln>
        </p:spPr>
        <p:txBody>
          <a:bodyPr wrap="square" lIns="0" tIns="0" rIns="0" bIns="0" rtlCol="0"/>
          <a:lstStyle/>
          <a:p>
            <a:endParaRPr/>
          </a:p>
        </p:txBody>
      </p:sp>
      <p:sp>
        <p:nvSpPr>
          <p:cNvPr id="31" name="object 31"/>
          <p:cNvSpPr/>
          <p:nvPr/>
        </p:nvSpPr>
        <p:spPr>
          <a:xfrm>
            <a:off x="3175" y="3262376"/>
            <a:ext cx="4206875" cy="0"/>
          </a:xfrm>
          <a:custGeom>
            <a:avLst/>
            <a:gdLst/>
            <a:ahLst/>
            <a:cxnLst/>
            <a:rect l="l" t="t" r="r" b="b"/>
            <a:pathLst>
              <a:path w="4206875">
                <a:moveTo>
                  <a:pt x="0" y="0"/>
                </a:moveTo>
                <a:lnTo>
                  <a:pt x="4206875" y="0"/>
                </a:lnTo>
              </a:path>
            </a:pathLst>
          </a:custGeom>
          <a:ln w="6350">
            <a:solidFill>
              <a:srgbClr val="D9D9D9"/>
            </a:solidFill>
          </a:ln>
        </p:spPr>
        <p:txBody>
          <a:bodyPr wrap="square" lIns="0" tIns="0" rIns="0" bIns="0" rtlCol="0"/>
          <a:lstStyle/>
          <a:p>
            <a:endParaRPr/>
          </a:p>
        </p:txBody>
      </p:sp>
      <p:sp>
        <p:nvSpPr>
          <p:cNvPr id="32" name="object 32"/>
          <p:cNvSpPr/>
          <p:nvPr/>
        </p:nvSpPr>
        <p:spPr>
          <a:xfrm>
            <a:off x="11907901" y="5284851"/>
            <a:ext cx="284480" cy="0"/>
          </a:xfrm>
          <a:custGeom>
            <a:avLst/>
            <a:gdLst/>
            <a:ahLst/>
            <a:cxnLst/>
            <a:rect l="l" t="t" r="r" b="b"/>
            <a:pathLst>
              <a:path w="284479">
                <a:moveTo>
                  <a:pt x="0" y="0"/>
                </a:moveTo>
                <a:lnTo>
                  <a:pt x="284099" y="0"/>
                </a:lnTo>
              </a:path>
            </a:pathLst>
          </a:custGeom>
          <a:ln w="6350">
            <a:solidFill>
              <a:srgbClr val="D9D9D9"/>
            </a:solidFill>
          </a:ln>
        </p:spPr>
        <p:txBody>
          <a:bodyPr wrap="square" lIns="0" tIns="0" rIns="0" bIns="0" rtlCol="0"/>
          <a:lstStyle/>
          <a:p>
            <a:endParaRPr/>
          </a:p>
        </p:txBody>
      </p:sp>
      <p:sp>
        <p:nvSpPr>
          <p:cNvPr id="33" name="object 33"/>
          <p:cNvSpPr/>
          <p:nvPr/>
        </p:nvSpPr>
        <p:spPr>
          <a:xfrm>
            <a:off x="3175" y="4486402"/>
            <a:ext cx="4206875" cy="0"/>
          </a:xfrm>
          <a:custGeom>
            <a:avLst/>
            <a:gdLst/>
            <a:ahLst/>
            <a:cxnLst/>
            <a:rect l="l" t="t" r="r" b="b"/>
            <a:pathLst>
              <a:path w="4206875">
                <a:moveTo>
                  <a:pt x="0" y="0"/>
                </a:moveTo>
                <a:lnTo>
                  <a:pt x="4206875" y="0"/>
                </a:lnTo>
              </a:path>
            </a:pathLst>
          </a:custGeom>
          <a:ln w="6350">
            <a:solidFill>
              <a:srgbClr val="D9D9D9"/>
            </a:solidFill>
          </a:ln>
        </p:spPr>
        <p:txBody>
          <a:bodyPr wrap="square" lIns="0" tIns="0" rIns="0" bIns="0" rtlCol="0"/>
          <a:lstStyle/>
          <a:p>
            <a:endParaRPr/>
          </a:p>
        </p:txBody>
      </p:sp>
      <p:sp>
        <p:nvSpPr>
          <p:cNvPr id="34" name="object 34"/>
          <p:cNvSpPr/>
          <p:nvPr/>
        </p:nvSpPr>
        <p:spPr>
          <a:xfrm>
            <a:off x="11907901" y="6510337"/>
            <a:ext cx="284480" cy="0"/>
          </a:xfrm>
          <a:custGeom>
            <a:avLst/>
            <a:gdLst/>
            <a:ahLst/>
            <a:cxnLst/>
            <a:rect l="l" t="t" r="r" b="b"/>
            <a:pathLst>
              <a:path w="284479">
                <a:moveTo>
                  <a:pt x="0" y="0"/>
                </a:moveTo>
                <a:lnTo>
                  <a:pt x="284099" y="0"/>
                </a:lnTo>
              </a:path>
            </a:pathLst>
          </a:custGeom>
          <a:ln w="6350">
            <a:solidFill>
              <a:srgbClr val="D9D9D9"/>
            </a:solidFill>
          </a:ln>
        </p:spPr>
        <p:txBody>
          <a:bodyPr wrap="square" lIns="0" tIns="0" rIns="0" bIns="0" rtlCol="0"/>
          <a:lstStyle/>
          <a:p>
            <a:endParaRPr/>
          </a:p>
        </p:txBody>
      </p:sp>
      <p:sp>
        <p:nvSpPr>
          <p:cNvPr id="35" name="object 35"/>
          <p:cNvSpPr/>
          <p:nvPr/>
        </p:nvSpPr>
        <p:spPr>
          <a:xfrm>
            <a:off x="3175" y="6510337"/>
            <a:ext cx="4206875" cy="0"/>
          </a:xfrm>
          <a:custGeom>
            <a:avLst/>
            <a:gdLst/>
            <a:ahLst/>
            <a:cxnLst/>
            <a:rect l="l" t="t" r="r" b="b"/>
            <a:pathLst>
              <a:path w="4206875">
                <a:moveTo>
                  <a:pt x="0" y="0"/>
                </a:moveTo>
                <a:lnTo>
                  <a:pt x="4206875" y="0"/>
                </a:lnTo>
              </a:path>
            </a:pathLst>
          </a:custGeom>
          <a:ln w="6350">
            <a:solidFill>
              <a:srgbClr val="D9D9D9"/>
            </a:solidFill>
          </a:ln>
        </p:spPr>
        <p:txBody>
          <a:bodyPr wrap="square" lIns="0" tIns="0" rIns="0" bIns="0" rtlCol="0"/>
          <a:lstStyle/>
          <a:p>
            <a:endParaRPr/>
          </a:p>
        </p:txBody>
      </p:sp>
      <p:sp>
        <p:nvSpPr>
          <p:cNvPr id="36" name="object 36"/>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7" name="object 37"/>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38" name="object 38"/>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9" name="object 39"/>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40" name="object 40"/>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41" name="object 41"/>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42" name="object 42"/>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43" name="object 43"/>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44" name="object 44"/>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45" name="object 45"/>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46" name="object 46"/>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47" name="object 47"/>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48" name="object 48"/>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49" name="object 49"/>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50" name="object 50"/>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51" name="object 51"/>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52" name="object 52"/>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53" name="object 53"/>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54" name="object 54"/>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55" name="object 55"/>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56" name="object 56"/>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57" name="object 57"/>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58" name="object 58"/>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59" name="object 59"/>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60" name="object 60"/>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61" name="object 61"/>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62" name="object 62"/>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63" name="object 63"/>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64" name="object 64"/>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65" name="object 65"/>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67" name="object 67"/>
          <p:cNvSpPr/>
          <p:nvPr/>
        </p:nvSpPr>
        <p:spPr>
          <a:xfrm>
            <a:off x="0" y="300100"/>
            <a:ext cx="12192000" cy="523875"/>
          </a:xfrm>
          <a:prstGeom prst="rect">
            <a:avLst/>
          </a:prstGeom>
          <a:blipFill>
            <a:blip r:embed="rId2" cstate="print"/>
            <a:stretch>
              <a:fillRect/>
            </a:stretch>
          </a:blipFill>
        </p:spPr>
        <p:txBody>
          <a:bodyPr wrap="square" lIns="0" tIns="0" rIns="0" bIns="0" rtlCol="0"/>
          <a:lstStyle/>
          <a:p>
            <a:endParaRPr/>
          </a:p>
        </p:txBody>
      </p:sp>
      <p:sp>
        <p:nvSpPr>
          <p:cNvPr id="68" name="object 68"/>
          <p:cNvSpPr/>
          <p:nvPr/>
        </p:nvSpPr>
        <p:spPr>
          <a:xfrm>
            <a:off x="0" y="300100"/>
            <a:ext cx="12192000" cy="523875"/>
          </a:xfrm>
          <a:custGeom>
            <a:avLst/>
            <a:gdLst/>
            <a:ahLst/>
            <a:cxnLst/>
            <a:rect l="l" t="t" r="r" b="b"/>
            <a:pathLst>
              <a:path w="12192000" h="523875">
                <a:moveTo>
                  <a:pt x="0" y="523875"/>
                </a:moveTo>
                <a:lnTo>
                  <a:pt x="12192000" y="523875"/>
                </a:lnTo>
                <a:lnTo>
                  <a:pt x="12192000" y="0"/>
                </a:lnTo>
                <a:lnTo>
                  <a:pt x="0" y="0"/>
                </a:lnTo>
                <a:lnTo>
                  <a:pt x="0" y="523875"/>
                </a:lnTo>
                <a:close/>
              </a:path>
            </a:pathLst>
          </a:custGeom>
          <a:ln w="6350">
            <a:solidFill>
              <a:srgbClr val="D15A3D"/>
            </a:solidFill>
          </a:ln>
        </p:spPr>
        <p:txBody>
          <a:bodyPr wrap="square" lIns="0" tIns="0" rIns="0" bIns="0" rtlCol="0"/>
          <a:lstStyle/>
          <a:p>
            <a:endParaRPr/>
          </a:p>
        </p:txBody>
      </p:sp>
      <p:sp>
        <p:nvSpPr>
          <p:cNvPr id="69" name="object 69"/>
          <p:cNvSpPr txBox="1"/>
          <p:nvPr/>
        </p:nvSpPr>
        <p:spPr>
          <a:xfrm>
            <a:off x="568960" y="381000"/>
            <a:ext cx="6746240" cy="319959"/>
          </a:xfrm>
          <a:prstGeom prst="rect">
            <a:avLst/>
          </a:prstGeom>
        </p:spPr>
        <p:txBody>
          <a:bodyPr vert="horz" wrap="square" lIns="0" tIns="12065" rIns="0" bIns="0" rtlCol="0">
            <a:spAutoFit/>
          </a:bodyPr>
          <a:lstStyle/>
          <a:p>
            <a:pPr marL="12700">
              <a:lnSpc>
                <a:spcPct val="100000"/>
              </a:lnSpc>
              <a:spcBef>
                <a:spcPts val="95"/>
              </a:spcBef>
            </a:pPr>
            <a:r>
              <a:rPr sz="2000" b="1" spc="-5" dirty="0">
                <a:solidFill>
                  <a:srgbClr val="FFFFFF"/>
                </a:solidFill>
                <a:latin typeface="Verdana"/>
                <a:cs typeface="Verdana"/>
              </a:rPr>
              <a:t>2.1</a:t>
            </a:r>
            <a:r>
              <a:rPr sz="2000" b="1" spc="-5" dirty="0" smtClean="0">
                <a:solidFill>
                  <a:srgbClr val="FFFFFF"/>
                </a:solidFill>
                <a:latin typeface="Verdana"/>
                <a:cs typeface="Verdana"/>
              </a:rPr>
              <a:t>. </a:t>
            </a:r>
            <a:r>
              <a:rPr sz="2000" b="1" spc="-5" dirty="0">
                <a:solidFill>
                  <a:srgbClr val="FFFFFF"/>
                </a:solidFill>
                <a:latin typeface="Verdana"/>
                <a:cs typeface="Verdana"/>
              </a:rPr>
              <a:t>Danos materiais ou</a:t>
            </a:r>
            <a:r>
              <a:rPr sz="2000" b="1" spc="190" dirty="0">
                <a:solidFill>
                  <a:srgbClr val="FFFFFF"/>
                </a:solidFill>
                <a:latin typeface="Verdana"/>
                <a:cs typeface="Verdana"/>
              </a:rPr>
              <a:t> </a:t>
            </a:r>
            <a:r>
              <a:rPr sz="2000" b="1" spc="-10" dirty="0">
                <a:solidFill>
                  <a:srgbClr val="FFFFFF"/>
                </a:solidFill>
                <a:latin typeface="Verdana"/>
                <a:cs typeface="Verdana"/>
              </a:rPr>
              <a:t>patrimoniais</a:t>
            </a:r>
            <a:endParaRPr sz="2000" b="1" dirty="0">
              <a:latin typeface="Verdana"/>
              <a:cs typeface="Verdana"/>
            </a:endParaRPr>
          </a:p>
        </p:txBody>
      </p:sp>
      <p:sp>
        <p:nvSpPr>
          <p:cNvPr id="72" name="object 72"/>
          <p:cNvSpPr/>
          <p:nvPr/>
        </p:nvSpPr>
        <p:spPr>
          <a:xfrm>
            <a:off x="0" y="893191"/>
            <a:ext cx="12192000" cy="783209"/>
          </a:xfrm>
          <a:custGeom>
            <a:avLst/>
            <a:gdLst/>
            <a:ahLst/>
            <a:cxnLst/>
            <a:rect l="l" t="t" r="r" b="b"/>
            <a:pathLst>
              <a:path w="12192000" h="1669414">
                <a:moveTo>
                  <a:pt x="11913870" y="0"/>
                </a:moveTo>
                <a:lnTo>
                  <a:pt x="278180" y="0"/>
                </a:lnTo>
                <a:lnTo>
                  <a:pt x="233057" y="3638"/>
                </a:lnTo>
                <a:lnTo>
                  <a:pt x="190252" y="14173"/>
                </a:lnTo>
                <a:lnTo>
                  <a:pt x="150339" y="31032"/>
                </a:lnTo>
                <a:lnTo>
                  <a:pt x="113889" y="53644"/>
                </a:lnTo>
                <a:lnTo>
                  <a:pt x="81476" y="81438"/>
                </a:lnTo>
                <a:lnTo>
                  <a:pt x="53671" y="113842"/>
                </a:lnTo>
                <a:lnTo>
                  <a:pt x="31049" y="150285"/>
                </a:lnTo>
                <a:lnTo>
                  <a:pt x="14181" y="190195"/>
                </a:lnTo>
                <a:lnTo>
                  <a:pt x="3640" y="233000"/>
                </a:lnTo>
                <a:lnTo>
                  <a:pt x="0" y="278130"/>
                </a:lnTo>
                <a:lnTo>
                  <a:pt x="0" y="1390777"/>
                </a:lnTo>
                <a:lnTo>
                  <a:pt x="3640" y="1435906"/>
                </a:lnTo>
                <a:lnTo>
                  <a:pt x="14181" y="1478711"/>
                </a:lnTo>
                <a:lnTo>
                  <a:pt x="31049" y="1518621"/>
                </a:lnTo>
                <a:lnTo>
                  <a:pt x="53671" y="1555064"/>
                </a:lnTo>
                <a:lnTo>
                  <a:pt x="81476" y="1587468"/>
                </a:lnTo>
                <a:lnTo>
                  <a:pt x="113889" y="1615262"/>
                </a:lnTo>
                <a:lnTo>
                  <a:pt x="150339" y="1637874"/>
                </a:lnTo>
                <a:lnTo>
                  <a:pt x="190252" y="1654733"/>
                </a:lnTo>
                <a:lnTo>
                  <a:pt x="233057" y="1665268"/>
                </a:lnTo>
                <a:lnTo>
                  <a:pt x="278180" y="1668907"/>
                </a:lnTo>
                <a:lnTo>
                  <a:pt x="11913870" y="1668907"/>
                </a:lnTo>
                <a:lnTo>
                  <a:pt x="11958968" y="1665268"/>
                </a:lnTo>
                <a:lnTo>
                  <a:pt x="12001756" y="1654733"/>
                </a:lnTo>
                <a:lnTo>
                  <a:pt x="12041658" y="1637874"/>
                </a:lnTo>
                <a:lnTo>
                  <a:pt x="12078102" y="1615262"/>
                </a:lnTo>
                <a:lnTo>
                  <a:pt x="12110513" y="1587468"/>
                </a:lnTo>
                <a:lnTo>
                  <a:pt x="12138318" y="1555064"/>
                </a:lnTo>
                <a:lnTo>
                  <a:pt x="12160943" y="1518621"/>
                </a:lnTo>
                <a:lnTo>
                  <a:pt x="12177814" y="1478711"/>
                </a:lnTo>
                <a:lnTo>
                  <a:pt x="12188358" y="1435906"/>
                </a:lnTo>
                <a:lnTo>
                  <a:pt x="12192000" y="1390777"/>
                </a:lnTo>
                <a:lnTo>
                  <a:pt x="12192000" y="278130"/>
                </a:lnTo>
                <a:lnTo>
                  <a:pt x="12188358" y="233000"/>
                </a:lnTo>
                <a:lnTo>
                  <a:pt x="12177814" y="190195"/>
                </a:lnTo>
                <a:lnTo>
                  <a:pt x="12160943" y="150285"/>
                </a:lnTo>
                <a:lnTo>
                  <a:pt x="12138318" y="113842"/>
                </a:lnTo>
                <a:lnTo>
                  <a:pt x="12110513" y="81438"/>
                </a:lnTo>
                <a:lnTo>
                  <a:pt x="12078102" y="53644"/>
                </a:lnTo>
                <a:lnTo>
                  <a:pt x="12041658" y="31032"/>
                </a:lnTo>
                <a:lnTo>
                  <a:pt x="12001756" y="14173"/>
                </a:lnTo>
                <a:lnTo>
                  <a:pt x="11958968" y="3638"/>
                </a:lnTo>
                <a:lnTo>
                  <a:pt x="11913870" y="0"/>
                </a:lnTo>
                <a:close/>
              </a:path>
            </a:pathLst>
          </a:custGeom>
          <a:solidFill>
            <a:srgbClr val="D15A3D"/>
          </a:solidFill>
        </p:spPr>
        <p:txBody>
          <a:bodyPr wrap="square" lIns="0" tIns="0" rIns="0" bIns="0" rtlCol="0"/>
          <a:lstStyle/>
          <a:p>
            <a:endParaRPr/>
          </a:p>
        </p:txBody>
      </p:sp>
      <p:sp>
        <p:nvSpPr>
          <p:cNvPr id="73" name="object 73"/>
          <p:cNvSpPr txBox="1">
            <a:spLocks noGrp="1"/>
          </p:cNvSpPr>
          <p:nvPr>
            <p:ph type="title"/>
          </p:nvPr>
        </p:nvSpPr>
        <p:spPr>
          <a:xfrm>
            <a:off x="221081" y="914400"/>
            <a:ext cx="11751945" cy="627736"/>
          </a:xfrm>
          <a:prstGeom prst="rect">
            <a:avLst/>
          </a:prstGeom>
        </p:spPr>
        <p:txBody>
          <a:bodyPr vert="horz" wrap="square" lIns="0" tIns="12065" rIns="0" bIns="0" rtlCol="0">
            <a:spAutoFit/>
          </a:bodyPr>
          <a:lstStyle/>
          <a:p>
            <a:pPr marL="12700">
              <a:lnSpc>
                <a:spcPct val="100000"/>
              </a:lnSpc>
              <a:spcBef>
                <a:spcPts val="95"/>
              </a:spcBef>
              <a:tabLst>
                <a:tab pos="1544320" algn="l"/>
                <a:tab pos="3669029" algn="l"/>
                <a:tab pos="4891405" algn="l"/>
                <a:tab pos="6055995" algn="l"/>
                <a:tab pos="6936740" algn="l"/>
                <a:tab pos="8298180" algn="l"/>
                <a:tab pos="8898255" algn="l"/>
                <a:tab pos="10430510" algn="l"/>
                <a:tab pos="11030585" algn="l"/>
              </a:tabLst>
            </a:pPr>
            <a:r>
              <a:rPr sz="2000" spc="-5" dirty="0">
                <a:latin typeface="Verdana" pitchFamily="34" charset="0"/>
                <a:ea typeface="Verdana" pitchFamily="34" charset="0"/>
                <a:cs typeface="Verdana" pitchFamily="34" charset="0"/>
              </a:rPr>
              <a:t>Dano	mater</a:t>
            </a:r>
            <a:r>
              <a:rPr sz="2000" dirty="0">
                <a:latin typeface="Verdana" pitchFamily="34" charset="0"/>
                <a:ea typeface="Verdana" pitchFamily="34" charset="0"/>
                <a:cs typeface="Verdana" pitchFamily="34" charset="0"/>
              </a:rPr>
              <a:t>i</a:t>
            </a:r>
            <a:r>
              <a:rPr sz="2000" spc="-5" dirty="0">
                <a:latin typeface="Verdana" pitchFamily="34" charset="0"/>
                <a:ea typeface="Verdana" pitchFamily="34" charset="0"/>
                <a:cs typeface="Verdana" pitchFamily="34" charset="0"/>
              </a:rPr>
              <a:t>al</a:t>
            </a:r>
            <a:r>
              <a:rPr sz="2000" dirty="0">
                <a:latin typeface="Verdana" pitchFamily="34" charset="0"/>
                <a:ea typeface="Verdana" pitchFamily="34" charset="0"/>
                <a:cs typeface="Verdana" pitchFamily="34" charset="0"/>
              </a:rPr>
              <a:t>	</a:t>
            </a:r>
            <a:r>
              <a:rPr sz="2000" spc="-5" dirty="0">
                <a:latin typeface="Verdana" pitchFamily="34" charset="0"/>
                <a:ea typeface="Verdana" pitchFamily="34" charset="0"/>
                <a:cs typeface="Verdana" pitchFamily="34" charset="0"/>
              </a:rPr>
              <a:t>(ar</a:t>
            </a:r>
            <a:r>
              <a:rPr sz="2000" dirty="0">
                <a:latin typeface="Verdana" pitchFamily="34" charset="0"/>
                <a:ea typeface="Verdana" pitchFamily="34" charset="0"/>
                <a:cs typeface="Verdana" pitchFamily="34" charset="0"/>
              </a:rPr>
              <a:t>t</a:t>
            </a:r>
            <a:r>
              <a:rPr sz="2000" spc="-5" dirty="0">
                <a:latin typeface="Verdana" pitchFamily="34" charset="0"/>
                <a:ea typeface="Verdana" pitchFamily="34" charset="0"/>
                <a:cs typeface="Verdana" pitchFamily="34" charset="0"/>
              </a:rPr>
              <a:t>.</a:t>
            </a:r>
            <a:r>
              <a:rPr sz="2000" dirty="0">
                <a:latin typeface="Verdana" pitchFamily="34" charset="0"/>
                <a:ea typeface="Verdana" pitchFamily="34" charset="0"/>
                <a:cs typeface="Verdana" pitchFamily="34" charset="0"/>
              </a:rPr>
              <a:t>	</a:t>
            </a:r>
            <a:r>
              <a:rPr sz="2000" spc="-10" dirty="0">
                <a:latin typeface="Verdana" pitchFamily="34" charset="0"/>
                <a:ea typeface="Verdana" pitchFamily="34" charset="0"/>
                <a:cs typeface="Verdana" pitchFamily="34" charset="0"/>
              </a:rPr>
              <a:t>40</a:t>
            </a:r>
            <a:r>
              <a:rPr sz="2000" spc="-5" dirty="0">
                <a:latin typeface="Verdana" pitchFamily="34" charset="0"/>
                <a:ea typeface="Verdana" pitchFamily="34" charset="0"/>
                <a:cs typeface="Verdana" pitchFamily="34" charset="0"/>
              </a:rPr>
              <a:t>2</a:t>
            </a:r>
            <a:r>
              <a:rPr sz="2000" dirty="0">
                <a:latin typeface="Verdana" pitchFamily="34" charset="0"/>
                <a:ea typeface="Verdana" pitchFamily="34" charset="0"/>
                <a:cs typeface="Verdana" pitchFamily="34" charset="0"/>
              </a:rPr>
              <a:t>	</a:t>
            </a:r>
            <a:r>
              <a:rPr sz="2000" spc="-10" dirty="0">
                <a:latin typeface="Verdana" pitchFamily="34" charset="0"/>
                <a:ea typeface="Verdana" pitchFamily="34" charset="0"/>
                <a:cs typeface="Verdana" pitchFamily="34" charset="0"/>
              </a:rPr>
              <a:t>d</a:t>
            </a:r>
            <a:r>
              <a:rPr sz="2000" spc="-5" dirty="0">
                <a:latin typeface="Verdana" pitchFamily="34" charset="0"/>
                <a:ea typeface="Verdana" pitchFamily="34" charset="0"/>
                <a:cs typeface="Verdana" pitchFamily="34" charset="0"/>
              </a:rPr>
              <a:t>o</a:t>
            </a:r>
            <a:r>
              <a:rPr sz="2000" dirty="0">
                <a:latin typeface="Verdana" pitchFamily="34" charset="0"/>
                <a:ea typeface="Verdana" pitchFamily="34" charset="0"/>
                <a:cs typeface="Verdana" pitchFamily="34" charset="0"/>
              </a:rPr>
              <a:t>	</a:t>
            </a:r>
            <a:r>
              <a:rPr sz="2000" spc="-10" dirty="0">
                <a:latin typeface="Verdana" pitchFamily="34" charset="0"/>
                <a:ea typeface="Verdana" pitchFamily="34" charset="0"/>
                <a:cs typeface="Verdana" pitchFamily="34" charset="0"/>
              </a:rPr>
              <a:t>CC)</a:t>
            </a:r>
            <a:r>
              <a:rPr sz="2000" spc="-5" dirty="0">
                <a:latin typeface="Verdana" pitchFamily="34" charset="0"/>
                <a:ea typeface="Verdana" pitchFamily="34" charset="0"/>
                <a:cs typeface="Verdana" pitchFamily="34" charset="0"/>
              </a:rPr>
              <a:t>:</a:t>
            </a:r>
            <a:r>
              <a:rPr sz="2000" dirty="0">
                <a:latin typeface="Verdana" pitchFamily="34" charset="0"/>
                <a:ea typeface="Verdana" pitchFamily="34" charset="0"/>
                <a:cs typeface="Verdana" pitchFamily="34" charset="0"/>
              </a:rPr>
              <a:t>	</a:t>
            </a:r>
            <a:r>
              <a:rPr sz="2000" spc="-5" dirty="0">
                <a:latin typeface="Verdana" pitchFamily="34" charset="0"/>
                <a:ea typeface="Verdana" pitchFamily="34" charset="0"/>
                <a:cs typeface="Verdana" pitchFamily="34" charset="0"/>
              </a:rPr>
              <a:t>é</a:t>
            </a:r>
            <a:r>
              <a:rPr sz="2000" dirty="0">
                <a:latin typeface="Verdana" pitchFamily="34" charset="0"/>
                <a:ea typeface="Verdana" pitchFamily="34" charset="0"/>
                <a:cs typeface="Verdana" pitchFamily="34" charset="0"/>
              </a:rPr>
              <a:t>	</a:t>
            </a:r>
            <a:r>
              <a:rPr sz="2000" spc="-5" dirty="0">
                <a:latin typeface="Verdana" pitchFamily="34" charset="0"/>
                <a:ea typeface="Verdana" pitchFamily="34" charset="0"/>
                <a:cs typeface="Verdana" pitchFamily="34" charset="0"/>
              </a:rPr>
              <a:t>lesão</a:t>
            </a:r>
            <a:r>
              <a:rPr sz="2000" dirty="0">
                <a:latin typeface="Verdana" pitchFamily="34" charset="0"/>
                <a:ea typeface="Verdana" pitchFamily="34" charset="0"/>
                <a:cs typeface="Verdana" pitchFamily="34" charset="0"/>
              </a:rPr>
              <a:t>	</a:t>
            </a:r>
            <a:r>
              <a:rPr sz="2000" spc="-5" dirty="0">
                <a:latin typeface="Verdana" pitchFamily="34" charset="0"/>
                <a:ea typeface="Verdana" pitchFamily="34" charset="0"/>
                <a:cs typeface="Verdana" pitchFamily="34" charset="0"/>
              </a:rPr>
              <a:t>a</a:t>
            </a:r>
            <a:r>
              <a:rPr sz="2000" dirty="0">
                <a:latin typeface="Verdana" pitchFamily="34" charset="0"/>
                <a:ea typeface="Verdana" pitchFamily="34" charset="0"/>
                <a:cs typeface="Verdana" pitchFamily="34" charset="0"/>
              </a:rPr>
              <a:t>	</a:t>
            </a:r>
            <a:r>
              <a:rPr sz="2000" spc="0" dirty="0" smtClean="0">
                <a:latin typeface="Verdana" pitchFamily="34" charset="0"/>
                <a:ea typeface="Verdana" pitchFamily="34" charset="0"/>
                <a:cs typeface="Verdana" pitchFamily="34" charset="0"/>
              </a:rPr>
              <a:t>um</a:t>
            </a:r>
            <a:r>
              <a:rPr lang="pt-BR" sz="2000" spc="0" dirty="0" smtClean="0">
                <a:latin typeface="Verdana" pitchFamily="34" charset="0"/>
                <a:ea typeface="Verdana" pitchFamily="34" charset="0"/>
                <a:cs typeface="Verdana" pitchFamily="34" charset="0"/>
              </a:rPr>
              <a:t> interesse econômico, interesse pecuniário.</a:t>
            </a:r>
            <a:endParaRPr sz="2000" spc="0" dirty="0">
              <a:latin typeface="Verdana" pitchFamily="34" charset="0"/>
              <a:ea typeface="Verdana" pitchFamily="34" charset="0"/>
              <a:cs typeface="Verdana" pitchFamily="34" charset="0"/>
            </a:endParaRPr>
          </a:p>
        </p:txBody>
      </p:sp>
      <p:sp>
        <p:nvSpPr>
          <p:cNvPr id="75" name="object 75"/>
          <p:cNvSpPr/>
          <p:nvPr/>
        </p:nvSpPr>
        <p:spPr>
          <a:xfrm>
            <a:off x="236537" y="2882900"/>
            <a:ext cx="3578860" cy="1155700"/>
          </a:xfrm>
          <a:custGeom>
            <a:avLst/>
            <a:gdLst/>
            <a:ahLst/>
            <a:cxnLst/>
            <a:rect l="l" t="t" r="r" b="b"/>
            <a:pathLst>
              <a:path w="3578860" h="1765300">
                <a:moveTo>
                  <a:pt x="2695638" y="0"/>
                </a:moveTo>
                <a:lnTo>
                  <a:pt x="0" y="0"/>
                </a:lnTo>
                <a:lnTo>
                  <a:pt x="0" y="1765300"/>
                </a:lnTo>
                <a:lnTo>
                  <a:pt x="2695638" y="1765300"/>
                </a:lnTo>
                <a:lnTo>
                  <a:pt x="3578288" y="882650"/>
                </a:lnTo>
                <a:lnTo>
                  <a:pt x="2695638" y="0"/>
                </a:lnTo>
                <a:close/>
              </a:path>
            </a:pathLst>
          </a:custGeom>
          <a:solidFill>
            <a:srgbClr val="D15A3D"/>
          </a:solidFill>
        </p:spPr>
        <p:txBody>
          <a:bodyPr wrap="square" lIns="0" tIns="0" rIns="0" bIns="0" rtlCol="0"/>
          <a:lstStyle/>
          <a:p>
            <a:endParaRPr/>
          </a:p>
        </p:txBody>
      </p:sp>
      <p:sp>
        <p:nvSpPr>
          <p:cNvPr id="77" name="object 77"/>
          <p:cNvSpPr txBox="1"/>
          <p:nvPr/>
        </p:nvSpPr>
        <p:spPr>
          <a:xfrm>
            <a:off x="304800" y="2950687"/>
            <a:ext cx="3341726" cy="935513"/>
          </a:xfrm>
          <a:prstGeom prst="rect">
            <a:avLst/>
          </a:prstGeom>
        </p:spPr>
        <p:txBody>
          <a:bodyPr vert="horz" wrap="square" lIns="0" tIns="12065" rIns="0" bIns="0" rtlCol="0">
            <a:spAutoFit/>
          </a:bodyPr>
          <a:lstStyle/>
          <a:p>
            <a:pPr marL="12700">
              <a:lnSpc>
                <a:spcPct val="100000"/>
              </a:lnSpc>
              <a:spcBef>
                <a:spcPts val="95"/>
              </a:spcBef>
            </a:pPr>
            <a:r>
              <a:rPr sz="2000" b="1" spc="-5" dirty="0" err="1" smtClean="0">
                <a:solidFill>
                  <a:srgbClr val="FFFFFF"/>
                </a:solidFill>
                <a:latin typeface="Verdana" pitchFamily="34" charset="0"/>
                <a:ea typeface="Verdana" pitchFamily="34" charset="0"/>
                <a:cs typeface="Verdana" pitchFamily="34" charset="0"/>
              </a:rPr>
              <a:t>Lucro</a:t>
            </a:r>
            <a:r>
              <a:rPr lang="pt-BR" sz="2000" b="1" spc="-5" dirty="0" smtClean="0">
                <a:solidFill>
                  <a:srgbClr val="FFFFFF"/>
                </a:solidFill>
                <a:latin typeface="Verdana" pitchFamily="34" charset="0"/>
                <a:ea typeface="Verdana" pitchFamily="34" charset="0"/>
                <a:cs typeface="Verdana" pitchFamily="34" charset="0"/>
              </a:rPr>
              <a:t>s</a:t>
            </a:r>
            <a:r>
              <a:rPr sz="2000" b="1" spc="-40" dirty="0" smtClean="0">
                <a:solidFill>
                  <a:srgbClr val="FFFFFF"/>
                </a:solidFill>
                <a:latin typeface="Verdana" pitchFamily="34" charset="0"/>
                <a:ea typeface="Verdana" pitchFamily="34" charset="0"/>
                <a:cs typeface="Verdana" pitchFamily="34" charset="0"/>
              </a:rPr>
              <a:t> </a:t>
            </a:r>
            <a:r>
              <a:rPr sz="2000" b="1" spc="-5" dirty="0" err="1" smtClean="0">
                <a:solidFill>
                  <a:srgbClr val="FFFFFF"/>
                </a:solidFill>
                <a:latin typeface="Verdana" pitchFamily="34" charset="0"/>
                <a:ea typeface="Verdana" pitchFamily="34" charset="0"/>
                <a:cs typeface="Verdana" pitchFamily="34" charset="0"/>
              </a:rPr>
              <a:t>Cessante</a:t>
            </a:r>
            <a:r>
              <a:rPr lang="pt-BR" sz="2000" b="1" spc="-5" dirty="0" smtClean="0">
                <a:solidFill>
                  <a:srgbClr val="FFFFFF"/>
                </a:solidFill>
                <a:latin typeface="Verdana" pitchFamily="34" charset="0"/>
                <a:ea typeface="Verdana" pitchFamily="34" charset="0"/>
                <a:cs typeface="Verdana" pitchFamily="34" charset="0"/>
              </a:rPr>
              <a:t>s ou Lucros Frustrados </a:t>
            </a:r>
            <a:r>
              <a:rPr lang="pt-BR" sz="2000" spc="-5" dirty="0" smtClean="0">
                <a:solidFill>
                  <a:srgbClr val="FFFFFF"/>
                </a:solidFill>
                <a:latin typeface="Verdana" pitchFamily="34" charset="0"/>
                <a:ea typeface="Verdana" pitchFamily="34" charset="0"/>
                <a:cs typeface="Verdana" pitchFamily="34" charset="0"/>
              </a:rPr>
              <a:t>(Art. 402 do CC)</a:t>
            </a:r>
            <a:endParaRPr sz="2000" dirty="0">
              <a:latin typeface="Verdana" pitchFamily="34" charset="0"/>
              <a:ea typeface="Verdana" pitchFamily="34" charset="0"/>
              <a:cs typeface="Verdana" pitchFamily="34" charset="0"/>
            </a:endParaRPr>
          </a:p>
        </p:txBody>
      </p:sp>
      <p:sp>
        <p:nvSpPr>
          <p:cNvPr id="81" name="object 81"/>
          <p:cNvSpPr/>
          <p:nvPr/>
        </p:nvSpPr>
        <p:spPr>
          <a:xfrm>
            <a:off x="4210050" y="2806636"/>
            <a:ext cx="7698105" cy="1231964"/>
          </a:xfrm>
          <a:custGeom>
            <a:avLst/>
            <a:gdLst/>
            <a:ahLst/>
            <a:cxnLst/>
            <a:rect l="l" t="t" r="r" b="b"/>
            <a:pathLst>
              <a:path w="7698105" h="1922779">
                <a:moveTo>
                  <a:pt x="0" y="1922526"/>
                </a:moveTo>
                <a:lnTo>
                  <a:pt x="7697851" y="1922526"/>
                </a:lnTo>
                <a:lnTo>
                  <a:pt x="7697851" y="0"/>
                </a:lnTo>
                <a:lnTo>
                  <a:pt x="0" y="0"/>
                </a:lnTo>
                <a:lnTo>
                  <a:pt x="0" y="1922526"/>
                </a:lnTo>
                <a:close/>
              </a:path>
            </a:pathLst>
          </a:custGeom>
          <a:solidFill>
            <a:srgbClr val="D15A3D"/>
          </a:solidFill>
        </p:spPr>
        <p:txBody>
          <a:bodyPr wrap="square" lIns="0" tIns="0" rIns="0" bIns="0" rtlCol="0"/>
          <a:lstStyle/>
          <a:p>
            <a:endParaRPr/>
          </a:p>
        </p:txBody>
      </p:sp>
      <p:sp>
        <p:nvSpPr>
          <p:cNvPr id="83" name="object 83"/>
          <p:cNvSpPr txBox="1"/>
          <p:nvPr/>
        </p:nvSpPr>
        <p:spPr>
          <a:xfrm>
            <a:off x="4289297" y="2874487"/>
            <a:ext cx="7540625" cy="935513"/>
          </a:xfrm>
          <a:prstGeom prst="rect">
            <a:avLst/>
          </a:prstGeom>
        </p:spPr>
        <p:txBody>
          <a:bodyPr vert="horz" wrap="square" lIns="0" tIns="12065" rIns="0" bIns="0" rtlCol="0">
            <a:spAutoFit/>
          </a:bodyPr>
          <a:lstStyle/>
          <a:p>
            <a:pPr marL="12700" marR="5080" algn="just">
              <a:lnSpc>
                <a:spcPct val="100000"/>
              </a:lnSpc>
              <a:spcBef>
                <a:spcPts val="95"/>
              </a:spcBef>
            </a:pPr>
            <a:r>
              <a:rPr sz="2000" spc="-5" dirty="0">
                <a:solidFill>
                  <a:srgbClr val="FFFFFF"/>
                </a:solidFill>
                <a:latin typeface="Verdana" pitchFamily="34" charset="0"/>
                <a:ea typeface="Verdana" pitchFamily="34" charset="0"/>
                <a:cs typeface="Verdana" pitchFamily="34" charset="0"/>
              </a:rPr>
              <a:t>é o que a vítima deixou de auferir  razoavelmente </a:t>
            </a:r>
            <a:r>
              <a:rPr sz="2000" dirty="0">
                <a:solidFill>
                  <a:srgbClr val="FFFFFF"/>
                </a:solidFill>
                <a:latin typeface="Verdana" pitchFamily="34" charset="0"/>
                <a:ea typeface="Verdana" pitchFamily="34" charset="0"/>
                <a:cs typeface="Verdana" pitchFamily="34" charset="0"/>
              </a:rPr>
              <a:t>(certamente). </a:t>
            </a:r>
            <a:r>
              <a:rPr sz="2000" spc="-30" dirty="0">
                <a:solidFill>
                  <a:srgbClr val="FFFFFF"/>
                </a:solidFill>
                <a:latin typeface="Verdana" pitchFamily="34" charset="0"/>
                <a:ea typeface="Verdana" pitchFamily="34" charset="0"/>
                <a:cs typeface="Verdana" pitchFamily="34" charset="0"/>
              </a:rPr>
              <a:t>Tudo </a:t>
            </a:r>
            <a:r>
              <a:rPr sz="2000" spc="-5" dirty="0">
                <a:solidFill>
                  <a:srgbClr val="FFFFFF"/>
                </a:solidFill>
                <a:latin typeface="Verdana" pitchFamily="34" charset="0"/>
                <a:ea typeface="Verdana" pitchFamily="34" charset="0"/>
                <a:cs typeface="Verdana" pitchFamily="34" charset="0"/>
              </a:rPr>
              <a:t>o que a  vítima deixou de </a:t>
            </a:r>
            <a:r>
              <a:rPr sz="2000" spc="-25" dirty="0">
                <a:solidFill>
                  <a:srgbClr val="FFFFFF"/>
                </a:solidFill>
                <a:latin typeface="Verdana" pitchFamily="34" charset="0"/>
                <a:ea typeface="Verdana" pitchFamily="34" charset="0"/>
                <a:cs typeface="Verdana" pitchFamily="34" charset="0"/>
              </a:rPr>
              <a:t>ganhar. </a:t>
            </a:r>
            <a:r>
              <a:rPr sz="2000" spc="-55" dirty="0">
                <a:solidFill>
                  <a:srgbClr val="FFFFFF"/>
                </a:solidFill>
                <a:latin typeface="Verdana" pitchFamily="34" charset="0"/>
                <a:ea typeface="Verdana" pitchFamily="34" charset="0"/>
                <a:cs typeface="Verdana" pitchFamily="34" charset="0"/>
              </a:rPr>
              <a:t>Também </a:t>
            </a:r>
            <a:r>
              <a:rPr sz="2000" dirty="0">
                <a:solidFill>
                  <a:srgbClr val="FFFFFF"/>
                </a:solidFill>
                <a:latin typeface="Verdana" pitchFamily="34" charset="0"/>
                <a:ea typeface="Verdana" pitchFamily="34" charset="0"/>
                <a:cs typeface="Verdana" pitchFamily="34" charset="0"/>
              </a:rPr>
              <a:t>chamado </a:t>
            </a:r>
            <a:r>
              <a:rPr sz="2000" spc="-5" dirty="0">
                <a:solidFill>
                  <a:srgbClr val="FFFFFF"/>
                </a:solidFill>
                <a:latin typeface="Verdana" pitchFamily="34" charset="0"/>
                <a:ea typeface="Verdana" pitchFamily="34" charset="0"/>
                <a:cs typeface="Verdana" pitchFamily="34" charset="0"/>
              </a:rPr>
              <a:t>de  lucro</a:t>
            </a:r>
            <a:r>
              <a:rPr sz="2000" spc="5" dirty="0">
                <a:solidFill>
                  <a:srgbClr val="FFFFFF"/>
                </a:solidFill>
                <a:latin typeface="Verdana" pitchFamily="34" charset="0"/>
                <a:ea typeface="Verdana" pitchFamily="34" charset="0"/>
                <a:cs typeface="Verdana" pitchFamily="34" charset="0"/>
              </a:rPr>
              <a:t> </a:t>
            </a:r>
            <a:r>
              <a:rPr sz="2000" spc="-5" dirty="0">
                <a:solidFill>
                  <a:srgbClr val="FFFFFF"/>
                </a:solidFill>
                <a:latin typeface="Verdana" pitchFamily="34" charset="0"/>
                <a:ea typeface="Verdana" pitchFamily="34" charset="0"/>
                <a:cs typeface="Verdana" pitchFamily="34" charset="0"/>
              </a:rPr>
              <a:t>frustrado.</a:t>
            </a:r>
            <a:endParaRPr sz="2000" dirty="0">
              <a:latin typeface="Verdana" pitchFamily="34" charset="0"/>
              <a:ea typeface="Verdana" pitchFamily="34" charset="0"/>
              <a:cs typeface="Verdana" pitchFamily="34" charset="0"/>
            </a:endParaRPr>
          </a:p>
        </p:txBody>
      </p:sp>
      <p:sp>
        <p:nvSpPr>
          <p:cNvPr id="84" name="object 84"/>
          <p:cNvSpPr/>
          <p:nvPr/>
        </p:nvSpPr>
        <p:spPr>
          <a:xfrm>
            <a:off x="236537" y="1752600"/>
            <a:ext cx="3578860" cy="990600"/>
          </a:xfrm>
          <a:custGeom>
            <a:avLst/>
            <a:gdLst/>
            <a:ahLst/>
            <a:cxnLst/>
            <a:rect l="l" t="t" r="r" b="b"/>
            <a:pathLst>
              <a:path w="3578860" h="1473200">
                <a:moveTo>
                  <a:pt x="2841688" y="0"/>
                </a:moveTo>
                <a:lnTo>
                  <a:pt x="0" y="0"/>
                </a:lnTo>
                <a:lnTo>
                  <a:pt x="0" y="1473200"/>
                </a:lnTo>
                <a:lnTo>
                  <a:pt x="2841688" y="1473200"/>
                </a:lnTo>
                <a:lnTo>
                  <a:pt x="3578288" y="736600"/>
                </a:lnTo>
                <a:lnTo>
                  <a:pt x="2841688" y="0"/>
                </a:lnTo>
                <a:close/>
              </a:path>
            </a:pathLst>
          </a:custGeom>
          <a:solidFill>
            <a:srgbClr val="D15A3D"/>
          </a:solidFill>
        </p:spPr>
        <p:txBody>
          <a:bodyPr wrap="square" lIns="0" tIns="0" rIns="0" bIns="0" rtlCol="0"/>
          <a:lstStyle/>
          <a:p>
            <a:endParaRPr/>
          </a:p>
        </p:txBody>
      </p:sp>
      <p:sp>
        <p:nvSpPr>
          <p:cNvPr id="86" name="object 86"/>
          <p:cNvSpPr txBox="1"/>
          <p:nvPr/>
        </p:nvSpPr>
        <p:spPr>
          <a:xfrm>
            <a:off x="255905" y="1905000"/>
            <a:ext cx="2715895" cy="627736"/>
          </a:xfrm>
          <a:prstGeom prst="rect">
            <a:avLst/>
          </a:prstGeom>
        </p:spPr>
        <p:txBody>
          <a:bodyPr vert="horz" wrap="square" lIns="0" tIns="12065" rIns="0" bIns="0" rtlCol="0">
            <a:spAutoFit/>
          </a:bodyPr>
          <a:lstStyle/>
          <a:p>
            <a:pPr algn="ctr">
              <a:lnSpc>
                <a:spcPct val="100000"/>
              </a:lnSpc>
              <a:spcBef>
                <a:spcPts val="95"/>
              </a:spcBef>
            </a:pPr>
            <a:r>
              <a:rPr sz="2000" b="1" spc="-5" dirty="0">
                <a:solidFill>
                  <a:srgbClr val="FFFFFF"/>
                </a:solidFill>
                <a:latin typeface="Verdana" pitchFamily="34" charset="0"/>
                <a:ea typeface="Verdana" pitchFamily="34" charset="0"/>
                <a:cs typeface="Verdana" pitchFamily="34" charset="0"/>
              </a:rPr>
              <a:t>Dano</a:t>
            </a:r>
            <a:r>
              <a:rPr sz="2000" b="1" spc="-30" dirty="0">
                <a:solidFill>
                  <a:srgbClr val="FFFFFF"/>
                </a:solidFill>
                <a:latin typeface="Verdana" pitchFamily="34" charset="0"/>
                <a:ea typeface="Verdana" pitchFamily="34" charset="0"/>
                <a:cs typeface="Verdana" pitchFamily="34" charset="0"/>
              </a:rPr>
              <a:t> </a:t>
            </a:r>
            <a:r>
              <a:rPr sz="2000" b="1" spc="-5" dirty="0">
                <a:solidFill>
                  <a:srgbClr val="FFFFFF"/>
                </a:solidFill>
                <a:latin typeface="Verdana" pitchFamily="34" charset="0"/>
                <a:ea typeface="Verdana" pitchFamily="34" charset="0"/>
                <a:cs typeface="Verdana" pitchFamily="34" charset="0"/>
              </a:rPr>
              <a:t>Emergente</a:t>
            </a:r>
            <a:endParaRPr sz="2000" b="1" dirty="0">
              <a:latin typeface="Verdana" pitchFamily="34" charset="0"/>
              <a:ea typeface="Verdana" pitchFamily="34" charset="0"/>
              <a:cs typeface="Verdana" pitchFamily="34" charset="0"/>
            </a:endParaRPr>
          </a:p>
          <a:p>
            <a:pPr algn="ctr">
              <a:lnSpc>
                <a:spcPct val="100000"/>
              </a:lnSpc>
            </a:pPr>
            <a:r>
              <a:rPr sz="2000" spc="-5" dirty="0">
                <a:solidFill>
                  <a:srgbClr val="FFFFFF"/>
                </a:solidFill>
                <a:latin typeface="Verdana" pitchFamily="34" charset="0"/>
                <a:ea typeface="Verdana" pitchFamily="34" charset="0"/>
                <a:cs typeface="Verdana" pitchFamily="34" charset="0"/>
              </a:rPr>
              <a:t>(art. 402 do</a:t>
            </a:r>
            <a:r>
              <a:rPr sz="2000" spc="-40" dirty="0">
                <a:solidFill>
                  <a:srgbClr val="FFFFFF"/>
                </a:solidFill>
                <a:latin typeface="Verdana" pitchFamily="34" charset="0"/>
                <a:ea typeface="Verdana" pitchFamily="34" charset="0"/>
                <a:cs typeface="Verdana" pitchFamily="34" charset="0"/>
              </a:rPr>
              <a:t> </a:t>
            </a:r>
            <a:r>
              <a:rPr sz="2000" spc="-5" dirty="0">
                <a:solidFill>
                  <a:srgbClr val="FFFFFF"/>
                </a:solidFill>
                <a:latin typeface="Verdana" pitchFamily="34" charset="0"/>
                <a:ea typeface="Verdana" pitchFamily="34" charset="0"/>
                <a:cs typeface="Verdana" pitchFamily="34" charset="0"/>
              </a:rPr>
              <a:t>CC)</a:t>
            </a:r>
            <a:endParaRPr sz="2000" dirty="0">
              <a:latin typeface="Verdana" pitchFamily="34" charset="0"/>
              <a:ea typeface="Verdana" pitchFamily="34" charset="0"/>
              <a:cs typeface="Verdana" pitchFamily="34" charset="0"/>
            </a:endParaRPr>
          </a:p>
        </p:txBody>
      </p:sp>
      <p:sp>
        <p:nvSpPr>
          <p:cNvPr id="87" name="object 87"/>
          <p:cNvSpPr/>
          <p:nvPr/>
        </p:nvSpPr>
        <p:spPr>
          <a:xfrm>
            <a:off x="4210050" y="1768475"/>
            <a:ext cx="7698105" cy="898525"/>
          </a:xfrm>
          <a:custGeom>
            <a:avLst/>
            <a:gdLst/>
            <a:ahLst/>
            <a:cxnLst/>
            <a:rect l="l" t="t" r="r" b="b"/>
            <a:pathLst>
              <a:path w="7698105" h="1544954">
                <a:moveTo>
                  <a:pt x="0" y="1544574"/>
                </a:moveTo>
                <a:lnTo>
                  <a:pt x="7697851" y="1544574"/>
                </a:lnTo>
                <a:lnTo>
                  <a:pt x="7697851" y="0"/>
                </a:lnTo>
                <a:lnTo>
                  <a:pt x="0" y="0"/>
                </a:lnTo>
                <a:lnTo>
                  <a:pt x="0" y="1544574"/>
                </a:lnTo>
                <a:close/>
              </a:path>
            </a:pathLst>
          </a:custGeom>
          <a:solidFill>
            <a:srgbClr val="D15A3D"/>
          </a:solidFill>
        </p:spPr>
        <p:txBody>
          <a:bodyPr wrap="square" lIns="0" tIns="0" rIns="0" bIns="0" rtlCol="0"/>
          <a:lstStyle/>
          <a:p>
            <a:endParaRPr/>
          </a:p>
        </p:txBody>
      </p:sp>
      <p:sp>
        <p:nvSpPr>
          <p:cNvPr id="89" name="object 89"/>
          <p:cNvSpPr txBox="1"/>
          <p:nvPr/>
        </p:nvSpPr>
        <p:spPr>
          <a:xfrm>
            <a:off x="4448302" y="1885582"/>
            <a:ext cx="7221220" cy="629018"/>
          </a:xfrm>
          <a:prstGeom prst="rect">
            <a:avLst/>
          </a:prstGeom>
        </p:spPr>
        <p:txBody>
          <a:bodyPr vert="horz" wrap="square" lIns="0" tIns="13335" rIns="0" bIns="0" rtlCol="0">
            <a:spAutoFit/>
          </a:bodyPr>
          <a:lstStyle/>
          <a:p>
            <a:pPr marL="1270" algn="ctr">
              <a:lnSpc>
                <a:spcPct val="100000"/>
              </a:lnSpc>
              <a:spcBef>
                <a:spcPts val="105"/>
              </a:spcBef>
            </a:pPr>
            <a:r>
              <a:rPr sz="2000" dirty="0">
                <a:solidFill>
                  <a:srgbClr val="FFFFFF"/>
                </a:solidFill>
                <a:latin typeface="Verdana" pitchFamily="34" charset="0"/>
                <a:ea typeface="Verdana" pitchFamily="34" charset="0"/>
                <a:cs typeface="Verdana" pitchFamily="34" charset="0"/>
              </a:rPr>
              <a:t>são os </a:t>
            </a:r>
            <a:r>
              <a:rPr sz="2000" spc="-5" dirty="0">
                <a:solidFill>
                  <a:srgbClr val="FFFFFF"/>
                </a:solidFill>
                <a:latin typeface="Verdana" pitchFamily="34" charset="0"/>
                <a:ea typeface="Verdana" pitchFamily="34" charset="0"/>
                <a:cs typeface="Verdana" pitchFamily="34" charset="0"/>
              </a:rPr>
              <a:t>prejuízos efetivamente</a:t>
            </a:r>
            <a:r>
              <a:rPr sz="2000" spc="-90" dirty="0">
                <a:solidFill>
                  <a:srgbClr val="FFFFFF"/>
                </a:solidFill>
                <a:latin typeface="Verdana" pitchFamily="34" charset="0"/>
                <a:ea typeface="Verdana" pitchFamily="34" charset="0"/>
                <a:cs typeface="Verdana" pitchFamily="34" charset="0"/>
              </a:rPr>
              <a:t> </a:t>
            </a:r>
            <a:r>
              <a:rPr sz="2000" dirty="0">
                <a:solidFill>
                  <a:srgbClr val="FFFFFF"/>
                </a:solidFill>
                <a:latin typeface="Verdana" pitchFamily="34" charset="0"/>
                <a:ea typeface="Verdana" pitchFamily="34" charset="0"/>
                <a:cs typeface="Verdana" pitchFamily="34" charset="0"/>
              </a:rPr>
              <a:t>sofridos</a:t>
            </a:r>
            <a:endParaRPr sz="2000" dirty="0">
              <a:latin typeface="Verdana" pitchFamily="34" charset="0"/>
              <a:ea typeface="Verdana" pitchFamily="34" charset="0"/>
              <a:cs typeface="Verdana" pitchFamily="34" charset="0"/>
            </a:endParaRPr>
          </a:p>
          <a:p>
            <a:pPr algn="ctr">
              <a:lnSpc>
                <a:spcPct val="100000"/>
              </a:lnSpc>
            </a:pPr>
            <a:r>
              <a:rPr sz="2000" spc="-5" dirty="0">
                <a:solidFill>
                  <a:srgbClr val="FFFFFF"/>
                </a:solidFill>
                <a:latin typeface="Verdana" pitchFamily="34" charset="0"/>
                <a:ea typeface="Verdana" pitchFamily="34" charset="0"/>
                <a:cs typeface="Verdana" pitchFamily="34" charset="0"/>
              </a:rPr>
              <a:t>pela vítima. </a:t>
            </a:r>
            <a:r>
              <a:rPr sz="2000" dirty="0">
                <a:solidFill>
                  <a:srgbClr val="FFFFFF"/>
                </a:solidFill>
                <a:latin typeface="Verdana" pitchFamily="34" charset="0"/>
                <a:ea typeface="Verdana" pitchFamily="34" charset="0"/>
                <a:cs typeface="Verdana" pitchFamily="34" charset="0"/>
              </a:rPr>
              <a:t>É o decréscimo</a:t>
            </a:r>
            <a:r>
              <a:rPr sz="2000" spc="-80" dirty="0">
                <a:solidFill>
                  <a:srgbClr val="FFFFFF"/>
                </a:solidFill>
                <a:latin typeface="Verdana" pitchFamily="34" charset="0"/>
                <a:ea typeface="Verdana" pitchFamily="34" charset="0"/>
                <a:cs typeface="Verdana" pitchFamily="34" charset="0"/>
              </a:rPr>
              <a:t> </a:t>
            </a:r>
            <a:r>
              <a:rPr sz="2000" spc="-5" dirty="0">
                <a:solidFill>
                  <a:srgbClr val="FFFFFF"/>
                </a:solidFill>
                <a:latin typeface="Verdana" pitchFamily="34" charset="0"/>
                <a:ea typeface="Verdana" pitchFamily="34" charset="0"/>
                <a:cs typeface="Verdana" pitchFamily="34" charset="0"/>
              </a:rPr>
              <a:t>patrimonial.</a:t>
            </a:r>
            <a:endParaRPr sz="2000" dirty="0">
              <a:latin typeface="Verdana" pitchFamily="34" charset="0"/>
              <a:ea typeface="Verdana" pitchFamily="34" charset="0"/>
              <a:cs typeface="Verdana" pitchFamily="34" charset="0"/>
            </a:endParaRPr>
          </a:p>
        </p:txBody>
      </p:sp>
      <p:sp>
        <p:nvSpPr>
          <p:cNvPr id="90" name="object 49"/>
          <p:cNvSpPr/>
          <p:nvPr/>
        </p:nvSpPr>
        <p:spPr>
          <a:xfrm>
            <a:off x="228600" y="4191000"/>
            <a:ext cx="11730355" cy="2133600"/>
          </a:xfrm>
          <a:custGeom>
            <a:avLst/>
            <a:gdLst/>
            <a:ahLst/>
            <a:cxnLst/>
            <a:rect l="l" t="t" r="r" b="b"/>
            <a:pathLst>
              <a:path w="11958955" h="5091430">
                <a:moveTo>
                  <a:pt x="11449558" y="0"/>
                </a:moveTo>
                <a:lnTo>
                  <a:pt x="509104" y="0"/>
                </a:lnTo>
                <a:lnTo>
                  <a:pt x="460075" y="2329"/>
                </a:lnTo>
                <a:lnTo>
                  <a:pt x="412364" y="9176"/>
                </a:lnTo>
                <a:lnTo>
                  <a:pt x="366185" y="20326"/>
                </a:lnTo>
                <a:lnTo>
                  <a:pt x="321751" y="35568"/>
                </a:lnTo>
                <a:lnTo>
                  <a:pt x="279275" y="54687"/>
                </a:lnTo>
                <a:lnTo>
                  <a:pt x="238972" y="77471"/>
                </a:lnTo>
                <a:lnTo>
                  <a:pt x="201053" y="103707"/>
                </a:lnTo>
                <a:lnTo>
                  <a:pt x="165734" y="133181"/>
                </a:lnTo>
                <a:lnTo>
                  <a:pt x="133226" y="165680"/>
                </a:lnTo>
                <a:lnTo>
                  <a:pt x="103743" y="200992"/>
                </a:lnTo>
                <a:lnTo>
                  <a:pt x="77500" y="238903"/>
                </a:lnTo>
                <a:lnTo>
                  <a:pt x="54708" y="279200"/>
                </a:lnTo>
                <a:lnTo>
                  <a:pt x="35582" y="321669"/>
                </a:lnTo>
                <a:lnTo>
                  <a:pt x="20335" y="366099"/>
                </a:lnTo>
                <a:lnTo>
                  <a:pt x="9180" y="412275"/>
                </a:lnTo>
                <a:lnTo>
                  <a:pt x="2330" y="459985"/>
                </a:lnTo>
                <a:lnTo>
                  <a:pt x="0" y="509016"/>
                </a:lnTo>
                <a:lnTo>
                  <a:pt x="0" y="4581931"/>
                </a:lnTo>
                <a:lnTo>
                  <a:pt x="2330" y="4630962"/>
                </a:lnTo>
                <a:lnTo>
                  <a:pt x="9180" y="4678675"/>
                </a:lnTo>
                <a:lnTo>
                  <a:pt x="20335" y="4724856"/>
                </a:lnTo>
                <a:lnTo>
                  <a:pt x="35582" y="4769291"/>
                </a:lnTo>
                <a:lnTo>
                  <a:pt x="54708" y="4811768"/>
                </a:lnTo>
                <a:lnTo>
                  <a:pt x="77500" y="4852073"/>
                </a:lnTo>
                <a:lnTo>
                  <a:pt x="103743" y="4889992"/>
                </a:lnTo>
                <a:lnTo>
                  <a:pt x="133226" y="4925312"/>
                </a:lnTo>
                <a:lnTo>
                  <a:pt x="165734" y="4957821"/>
                </a:lnTo>
                <a:lnTo>
                  <a:pt x="201053" y="4987304"/>
                </a:lnTo>
                <a:lnTo>
                  <a:pt x="238972" y="5013548"/>
                </a:lnTo>
                <a:lnTo>
                  <a:pt x="279275" y="5036339"/>
                </a:lnTo>
                <a:lnTo>
                  <a:pt x="321751" y="5055466"/>
                </a:lnTo>
                <a:lnTo>
                  <a:pt x="366185" y="5070713"/>
                </a:lnTo>
                <a:lnTo>
                  <a:pt x="412364" y="5081868"/>
                </a:lnTo>
                <a:lnTo>
                  <a:pt x="460075" y="5088718"/>
                </a:lnTo>
                <a:lnTo>
                  <a:pt x="509104" y="5091049"/>
                </a:lnTo>
                <a:lnTo>
                  <a:pt x="11449558" y="5091049"/>
                </a:lnTo>
                <a:lnTo>
                  <a:pt x="11498588" y="5088718"/>
                </a:lnTo>
                <a:lnTo>
                  <a:pt x="11546298" y="5081868"/>
                </a:lnTo>
                <a:lnTo>
                  <a:pt x="11592474" y="5070713"/>
                </a:lnTo>
                <a:lnTo>
                  <a:pt x="11636904" y="5055466"/>
                </a:lnTo>
                <a:lnTo>
                  <a:pt x="11679373" y="5036339"/>
                </a:lnTo>
                <a:lnTo>
                  <a:pt x="11719670" y="5013548"/>
                </a:lnTo>
                <a:lnTo>
                  <a:pt x="11757581" y="4987304"/>
                </a:lnTo>
                <a:lnTo>
                  <a:pt x="11792893" y="4957821"/>
                </a:lnTo>
                <a:lnTo>
                  <a:pt x="11825392" y="4925312"/>
                </a:lnTo>
                <a:lnTo>
                  <a:pt x="11854866" y="4889992"/>
                </a:lnTo>
                <a:lnTo>
                  <a:pt x="11881102" y="4852073"/>
                </a:lnTo>
                <a:lnTo>
                  <a:pt x="11903886" y="4811768"/>
                </a:lnTo>
                <a:lnTo>
                  <a:pt x="11923005" y="4769291"/>
                </a:lnTo>
                <a:lnTo>
                  <a:pt x="11938247" y="4724856"/>
                </a:lnTo>
                <a:lnTo>
                  <a:pt x="11949397" y="4678675"/>
                </a:lnTo>
                <a:lnTo>
                  <a:pt x="11956244" y="4630962"/>
                </a:lnTo>
                <a:lnTo>
                  <a:pt x="11958574" y="4581931"/>
                </a:lnTo>
                <a:lnTo>
                  <a:pt x="11958574" y="509015"/>
                </a:lnTo>
                <a:lnTo>
                  <a:pt x="11956244" y="459985"/>
                </a:lnTo>
                <a:lnTo>
                  <a:pt x="11949397" y="412275"/>
                </a:lnTo>
                <a:lnTo>
                  <a:pt x="11938247" y="366099"/>
                </a:lnTo>
                <a:lnTo>
                  <a:pt x="11923005" y="321669"/>
                </a:lnTo>
                <a:lnTo>
                  <a:pt x="11903886" y="279200"/>
                </a:lnTo>
                <a:lnTo>
                  <a:pt x="11881102" y="238903"/>
                </a:lnTo>
                <a:lnTo>
                  <a:pt x="11854866" y="200992"/>
                </a:lnTo>
                <a:lnTo>
                  <a:pt x="11825392" y="165680"/>
                </a:lnTo>
                <a:lnTo>
                  <a:pt x="11792893" y="133181"/>
                </a:lnTo>
                <a:lnTo>
                  <a:pt x="11757581" y="103707"/>
                </a:lnTo>
                <a:lnTo>
                  <a:pt x="11719670" y="77471"/>
                </a:lnTo>
                <a:lnTo>
                  <a:pt x="11679373" y="54687"/>
                </a:lnTo>
                <a:lnTo>
                  <a:pt x="11636904" y="35568"/>
                </a:lnTo>
                <a:lnTo>
                  <a:pt x="11592474" y="20326"/>
                </a:lnTo>
                <a:lnTo>
                  <a:pt x="11546298" y="9176"/>
                </a:lnTo>
                <a:lnTo>
                  <a:pt x="11498588" y="2329"/>
                </a:lnTo>
                <a:lnTo>
                  <a:pt x="11449558" y="0"/>
                </a:lnTo>
                <a:close/>
              </a:path>
            </a:pathLst>
          </a:custGeom>
          <a:solidFill>
            <a:srgbClr val="D15A3D"/>
          </a:solidFill>
        </p:spPr>
        <p:txBody>
          <a:bodyPr wrap="square" lIns="0" tIns="0" rIns="0" bIns="0" rtlCol="0"/>
          <a:lstStyle/>
          <a:p>
            <a:endParaRPr/>
          </a:p>
        </p:txBody>
      </p:sp>
      <p:sp>
        <p:nvSpPr>
          <p:cNvPr id="91" name="CaixaDeTexto 90"/>
          <p:cNvSpPr txBox="1"/>
          <p:nvPr/>
        </p:nvSpPr>
        <p:spPr>
          <a:xfrm>
            <a:off x="381000" y="4343400"/>
            <a:ext cx="11277600" cy="1754326"/>
          </a:xfrm>
          <a:prstGeom prst="rect">
            <a:avLst/>
          </a:prstGeom>
          <a:noFill/>
        </p:spPr>
        <p:txBody>
          <a:bodyPr wrap="square" rtlCol="0">
            <a:spAutoFit/>
          </a:bodyPr>
          <a:lstStyle/>
          <a:p>
            <a:pPr algn="just"/>
            <a:r>
              <a:rPr lang="pt-BR" b="1" dirty="0" smtClean="0">
                <a:solidFill>
                  <a:schemeClr val="bg1"/>
                </a:solidFill>
              </a:rPr>
              <a:t>Jurisprudência</a:t>
            </a:r>
          </a:p>
          <a:p>
            <a:pPr algn="just"/>
            <a:r>
              <a:rPr lang="pt-BR" dirty="0" smtClean="0">
                <a:solidFill>
                  <a:schemeClr val="bg1"/>
                </a:solidFill>
              </a:rPr>
              <a:t>PRESTAÇÃO DE SERVIÇOS. FORNECIMENTO DE ENERGIA ELÉTRICA. AÇÃO DE INDENIZAÇÃO POR DANOS MATERIAIS (LUCROS CESSANTES). INTERRUPÇÃO DO FORNECIMENTO ENERGÉTICO. DANOS E NEXO CAUSAL. OCORRÊNCIA. RESPONSABILIDADE OBJETIVA DA CONCESSIONÁRIA. DANOS MATERIAIS DEVIDOS. SENTENÇA MANTIDA, COM MAJORAÇÃO DOS HONORÁRIOS ADVOCATÍCIOS (Apelação n. 1001826-21.2016.8.26.0281, Des. Rel. Cristina </a:t>
            </a:r>
            <a:r>
              <a:rPr lang="pt-BR" dirty="0" err="1" smtClean="0">
                <a:solidFill>
                  <a:schemeClr val="bg1"/>
                </a:solidFill>
              </a:rPr>
              <a:t>Zucchi</a:t>
            </a:r>
            <a:r>
              <a:rPr lang="pt-BR" dirty="0" smtClean="0">
                <a:solidFill>
                  <a:schemeClr val="bg1"/>
                </a:solidFill>
              </a:rPr>
              <a:t>, 34ª Câmara de Direito Privado do Tribunal de Justiça do Estado de São Paulo, j. 30.01.2018).</a:t>
            </a:r>
            <a:endParaRPr lang="pt-BR"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3" name="object 3"/>
          <p:cNvSpPr/>
          <p:nvPr/>
        </p:nvSpPr>
        <p:spPr>
          <a:xfrm>
            <a:off x="1828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4" name="object 4"/>
          <p:cNvSpPr/>
          <p:nvPr/>
        </p:nvSpPr>
        <p:spPr>
          <a:xfrm>
            <a:off x="3048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5" name="object 5"/>
          <p:cNvSpPr/>
          <p:nvPr/>
        </p:nvSpPr>
        <p:spPr>
          <a:xfrm>
            <a:off x="4267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6" name="object 6"/>
          <p:cNvSpPr/>
          <p:nvPr/>
        </p:nvSpPr>
        <p:spPr>
          <a:xfrm>
            <a:off x="5486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7" name="object 7"/>
          <p:cNvSpPr/>
          <p:nvPr/>
        </p:nvSpPr>
        <p:spPr>
          <a:xfrm>
            <a:off x="6705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8" name="object 8"/>
          <p:cNvSpPr/>
          <p:nvPr/>
        </p:nvSpPr>
        <p:spPr>
          <a:xfrm>
            <a:off x="7924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9" name="object 9"/>
          <p:cNvSpPr/>
          <p:nvPr/>
        </p:nvSpPr>
        <p:spPr>
          <a:xfrm>
            <a:off x="9144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0" name="object 10"/>
          <p:cNvSpPr/>
          <p:nvPr/>
        </p:nvSpPr>
        <p:spPr>
          <a:xfrm>
            <a:off x="10363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1" name="object 11"/>
          <p:cNvSpPr/>
          <p:nvPr/>
        </p:nvSpPr>
        <p:spPr>
          <a:xfrm>
            <a:off x="11582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2" name="object 12"/>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3" name="object 13"/>
          <p:cNvSpPr/>
          <p:nvPr/>
        </p:nvSpPr>
        <p:spPr>
          <a:xfrm>
            <a:off x="3175" y="16113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4" name="object 14"/>
          <p:cNvSpPr/>
          <p:nvPr/>
        </p:nvSpPr>
        <p:spPr>
          <a:xfrm>
            <a:off x="3175" y="28352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5" name="object 15"/>
          <p:cNvSpPr/>
          <p:nvPr/>
        </p:nvSpPr>
        <p:spPr>
          <a:xfrm>
            <a:off x="3175" y="4060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6" name="object 16"/>
          <p:cNvSpPr/>
          <p:nvPr/>
        </p:nvSpPr>
        <p:spPr>
          <a:xfrm>
            <a:off x="3175" y="5284851"/>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7" name="object 17"/>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8" name="object 18"/>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19" name="object 19"/>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0" name="object 20"/>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1" name="object 21"/>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2" name="object 22"/>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3" name="object 23"/>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24" name="object 24"/>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25" name="object 25"/>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26" name="object 26"/>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27" name="object 27"/>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28" name="object 28"/>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29" name="object 29"/>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30" name="object 30"/>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31" name="object 31"/>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32" name="object 32"/>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33" name="object 33"/>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4" name="object 34"/>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35" name="object 35"/>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6" name="object 36"/>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37" name="object 37"/>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38" name="object 38"/>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39" name="object 39"/>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40" name="object 40"/>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41" name="object 41"/>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42" name="object 42"/>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43" name="object 43"/>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44" name="object 44"/>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45" name="object 45"/>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46" name="object 46"/>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47" name="object 47"/>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48" name="object 48"/>
          <p:cNvSpPr/>
          <p:nvPr/>
        </p:nvSpPr>
        <p:spPr>
          <a:xfrm>
            <a:off x="609600" y="6172200"/>
            <a:ext cx="10972800" cy="0"/>
          </a:xfrm>
          <a:custGeom>
            <a:avLst/>
            <a:gdLst/>
            <a:ahLst/>
            <a:cxnLst/>
            <a:rect l="l" t="t" r="r" b="b"/>
            <a:pathLst>
              <a:path w="10972800">
                <a:moveTo>
                  <a:pt x="0" y="0"/>
                </a:moveTo>
                <a:lnTo>
                  <a:pt x="10972800" y="0"/>
                </a:lnTo>
              </a:path>
            </a:pathLst>
          </a:custGeom>
          <a:ln w="12700">
            <a:solidFill>
              <a:srgbClr val="D15A3D"/>
            </a:solidFill>
          </a:ln>
        </p:spPr>
        <p:txBody>
          <a:bodyPr wrap="square" lIns="0" tIns="0" rIns="0" bIns="0" rtlCol="0"/>
          <a:lstStyle/>
          <a:p>
            <a:endParaRPr/>
          </a:p>
        </p:txBody>
      </p:sp>
      <p:sp>
        <p:nvSpPr>
          <p:cNvPr id="49" name="object 49"/>
          <p:cNvSpPr/>
          <p:nvPr/>
        </p:nvSpPr>
        <p:spPr>
          <a:xfrm>
            <a:off x="0" y="300100"/>
            <a:ext cx="12192000" cy="523875"/>
          </a:xfrm>
          <a:prstGeom prst="rect">
            <a:avLst/>
          </a:prstGeom>
          <a:blipFill>
            <a:blip r:embed="rId2" cstate="print"/>
            <a:stretch>
              <a:fillRect/>
            </a:stretch>
          </a:blipFill>
        </p:spPr>
        <p:txBody>
          <a:bodyPr wrap="square" lIns="0" tIns="0" rIns="0" bIns="0" rtlCol="0"/>
          <a:lstStyle/>
          <a:p>
            <a:endParaRPr/>
          </a:p>
        </p:txBody>
      </p:sp>
      <p:sp>
        <p:nvSpPr>
          <p:cNvPr id="50" name="object 50"/>
          <p:cNvSpPr/>
          <p:nvPr/>
        </p:nvSpPr>
        <p:spPr>
          <a:xfrm>
            <a:off x="0" y="300100"/>
            <a:ext cx="12192000" cy="523875"/>
          </a:xfrm>
          <a:custGeom>
            <a:avLst/>
            <a:gdLst/>
            <a:ahLst/>
            <a:cxnLst/>
            <a:rect l="l" t="t" r="r" b="b"/>
            <a:pathLst>
              <a:path w="12192000" h="523875">
                <a:moveTo>
                  <a:pt x="0" y="523875"/>
                </a:moveTo>
                <a:lnTo>
                  <a:pt x="12192000" y="523875"/>
                </a:lnTo>
                <a:lnTo>
                  <a:pt x="12192000" y="0"/>
                </a:lnTo>
                <a:lnTo>
                  <a:pt x="0" y="0"/>
                </a:lnTo>
                <a:lnTo>
                  <a:pt x="0" y="523875"/>
                </a:lnTo>
                <a:close/>
              </a:path>
            </a:pathLst>
          </a:custGeom>
          <a:ln w="6350">
            <a:solidFill>
              <a:srgbClr val="D15A3D"/>
            </a:solidFill>
          </a:ln>
        </p:spPr>
        <p:txBody>
          <a:bodyPr wrap="square" lIns="0" tIns="0" rIns="0" bIns="0" rtlCol="0"/>
          <a:lstStyle/>
          <a:p>
            <a:endParaRPr/>
          </a:p>
        </p:txBody>
      </p:sp>
      <p:sp>
        <p:nvSpPr>
          <p:cNvPr id="51" name="object 51"/>
          <p:cNvSpPr txBox="1"/>
          <p:nvPr/>
        </p:nvSpPr>
        <p:spPr>
          <a:xfrm>
            <a:off x="687705" y="381000"/>
            <a:ext cx="3350895" cy="319959"/>
          </a:xfrm>
          <a:prstGeom prst="rect">
            <a:avLst/>
          </a:prstGeom>
        </p:spPr>
        <p:txBody>
          <a:bodyPr vert="horz" wrap="square" lIns="0" tIns="12065" rIns="0" bIns="0" rtlCol="0">
            <a:spAutoFit/>
          </a:bodyPr>
          <a:lstStyle/>
          <a:p>
            <a:pPr marL="12700">
              <a:lnSpc>
                <a:spcPct val="100000"/>
              </a:lnSpc>
              <a:spcBef>
                <a:spcPts val="95"/>
              </a:spcBef>
            </a:pPr>
            <a:r>
              <a:rPr sz="2000" b="1" spc="-5" dirty="0" smtClean="0">
                <a:solidFill>
                  <a:srgbClr val="FFFFFF"/>
                </a:solidFill>
                <a:latin typeface="Verdana"/>
                <a:cs typeface="Verdana"/>
              </a:rPr>
              <a:t>2.</a:t>
            </a:r>
            <a:r>
              <a:rPr lang="pt-BR" sz="2000" b="1" spc="-5" dirty="0" smtClean="0">
                <a:solidFill>
                  <a:srgbClr val="FFFFFF"/>
                </a:solidFill>
                <a:latin typeface="Verdana"/>
                <a:cs typeface="Verdana"/>
              </a:rPr>
              <a:t>2.</a:t>
            </a:r>
            <a:r>
              <a:rPr sz="2000" b="1" spc="-5" dirty="0" smtClean="0">
                <a:solidFill>
                  <a:srgbClr val="FFFFFF"/>
                </a:solidFill>
                <a:latin typeface="Verdana"/>
                <a:cs typeface="Verdana"/>
              </a:rPr>
              <a:t> </a:t>
            </a:r>
            <a:r>
              <a:rPr sz="2000" b="1" spc="-5" dirty="0">
                <a:solidFill>
                  <a:srgbClr val="FFFFFF"/>
                </a:solidFill>
                <a:latin typeface="Verdana"/>
                <a:cs typeface="Verdana"/>
              </a:rPr>
              <a:t>Danos</a:t>
            </a:r>
            <a:r>
              <a:rPr sz="2000" b="1" spc="105" dirty="0">
                <a:solidFill>
                  <a:srgbClr val="FFFFFF"/>
                </a:solidFill>
                <a:latin typeface="Verdana"/>
                <a:cs typeface="Verdana"/>
              </a:rPr>
              <a:t> </a:t>
            </a:r>
            <a:r>
              <a:rPr sz="2000" b="1" spc="-15" dirty="0">
                <a:solidFill>
                  <a:srgbClr val="FFFFFF"/>
                </a:solidFill>
                <a:latin typeface="Verdana"/>
                <a:cs typeface="Verdana"/>
              </a:rPr>
              <a:t>Morais</a:t>
            </a:r>
            <a:endParaRPr sz="2000" b="1" dirty="0">
              <a:latin typeface="Verdana"/>
              <a:cs typeface="Verdana"/>
            </a:endParaRPr>
          </a:p>
        </p:txBody>
      </p:sp>
      <p:sp>
        <p:nvSpPr>
          <p:cNvPr id="54" name="object 54"/>
          <p:cNvSpPr/>
          <p:nvPr/>
        </p:nvSpPr>
        <p:spPr>
          <a:xfrm>
            <a:off x="76200" y="914400"/>
            <a:ext cx="12039600" cy="5791200"/>
          </a:xfrm>
          <a:custGeom>
            <a:avLst/>
            <a:gdLst/>
            <a:ahLst/>
            <a:cxnLst/>
            <a:rect l="l" t="t" r="r" b="b"/>
            <a:pathLst>
              <a:path w="12192000" h="5337175">
                <a:moveTo>
                  <a:pt x="11302492" y="0"/>
                </a:moveTo>
                <a:lnTo>
                  <a:pt x="889457" y="0"/>
                </a:lnTo>
                <a:lnTo>
                  <a:pt x="840654" y="1315"/>
                </a:lnTo>
                <a:lnTo>
                  <a:pt x="792540" y="5218"/>
                </a:lnTo>
                <a:lnTo>
                  <a:pt x="745182" y="11639"/>
                </a:lnTo>
                <a:lnTo>
                  <a:pt x="698647" y="20511"/>
                </a:lnTo>
                <a:lnTo>
                  <a:pt x="653003" y="31766"/>
                </a:lnTo>
                <a:lnTo>
                  <a:pt x="608319" y="45336"/>
                </a:lnTo>
                <a:lnTo>
                  <a:pt x="564661" y="61155"/>
                </a:lnTo>
                <a:lnTo>
                  <a:pt x="522099" y="79152"/>
                </a:lnTo>
                <a:lnTo>
                  <a:pt x="480699" y="99262"/>
                </a:lnTo>
                <a:lnTo>
                  <a:pt x="440530" y="121416"/>
                </a:lnTo>
                <a:lnTo>
                  <a:pt x="401659" y="145547"/>
                </a:lnTo>
                <a:lnTo>
                  <a:pt x="364154" y="171586"/>
                </a:lnTo>
                <a:lnTo>
                  <a:pt x="328083" y="199465"/>
                </a:lnTo>
                <a:lnTo>
                  <a:pt x="293514" y="229118"/>
                </a:lnTo>
                <a:lnTo>
                  <a:pt x="260515" y="260476"/>
                </a:lnTo>
                <a:lnTo>
                  <a:pt x="229153" y="293472"/>
                </a:lnTo>
                <a:lnTo>
                  <a:pt x="199496" y="328037"/>
                </a:lnTo>
                <a:lnTo>
                  <a:pt x="171612" y="364104"/>
                </a:lnTo>
                <a:lnTo>
                  <a:pt x="145570" y="401606"/>
                </a:lnTo>
                <a:lnTo>
                  <a:pt x="121436" y="440473"/>
                </a:lnTo>
                <a:lnTo>
                  <a:pt x="99279" y="480639"/>
                </a:lnTo>
                <a:lnTo>
                  <a:pt x="79166" y="522036"/>
                </a:lnTo>
                <a:lnTo>
                  <a:pt x="61165" y="564595"/>
                </a:lnTo>
                <a:lnTo>
                  <a:pt x="45344" y="608250"/>
                </a:lnTo>
                <a:lnTo>
                  <a:pt x="31772" y="652932"/>
                </a:lnTo>
                <a:lnTo>
                  <a:pt x="20515" y="698574"/>
                </a:lnTo>
                <a:lnTo>
                  <a:pt x="11641" y="745107"/>
                </a:lnTo>
                <a:lnTo>
                  <a:pt x="5219" y="792465"/>
                </a:lnTo>
                <a:lnTo>
                  <a:pt x="1316" y="840579"/>
                </a:lnTo>
                <a:lnTo>
                  <a:pt x="0" y="889381"/>
                </a:lnTo>
                <a:lnTo>
                  <a:pt x="0" y="4447159"/>
                </a:lnTo>
                <a:lnTo>
                  <a:pt x="1316" y="4495960"/>
                </a:lnTo>
                <a:lnTo>
                  <a:pt x="5219" y="4544073"/>
                </a:lnTo>
                <a:lnTo>
                  <a:pt x="11641" y="4591431"/>
                </a:lnTo>
                <a:lnTo>
                  <a:pt x="20515" y="4637965"/>
                </a:lnTo>
                <a:lnTo>
                  <a:pt x="31772" y="4683608"/>
                </a:lnTo>
                <a:lnTo>
                  <a:pt x="45344" y="4728292"/>
                </a:lnTo>
                <a:lnTo>
                  <a:pt x="61165" y="4771949"/>
                </a:lnTo>
                <a:lnTo>
                  <a:pt x="79166" y="4814511"/>
                </a:lnTo>
                <a:lnTo>
                  <a:pt x="99279" y="4855911"/>
                </a:lnTo>
                <a:lnTo>
                  <a:pt x="121436" y="4896080"/>
                </a:lnTo>
                <a:lnTo>
                  <a:pt x="145570" y="4934951"/>
                </a:lnTo>
                <a:lnTo>
                  <a:pt x="171612" y="4972456"/>
                </a:lnTo>
                <a:lnTo>
                  <a:pt x="199496" y="5008527"/>
                </a:lnTo>
                <a:lnTo>
                  <a:pt x="229153" y="5043096"/>
                </a:lnTo>
                <a:lnTo>
                  <a:pt x="260515" y="5076096"/>
                </a:lnTo>
                <a:lnTo>
                  <a:pt x="293514" y="5107458"/>
                </a:lnTo>
                <a:lnTo>
                  <a:pt x="328083" y="5137115"/>
                </a:lnTo>
                <a:lnTo>
                  <a:pt x="364154" y="5164999"/>
                </a:lnTo>
                <a:lnTo>
                  <a:pt x="401659" y="5191042"/>
                </a:lnTo>
                <a:lnTo>
                  <a:pt x="440530" y="5215176"/>
                </a:lnTo>
                <a:lnTo>
                  <a:pt x="480699" y="5237334"/>
                </a:lnTo>
                <a:lnTo>
                  <a:pt x="522099" y="5257447"/>
                </a:lnTo>
                <a:lnTo>
                  <a:pt x="564661" y="5275449"/>
                </a:lnTo>
                <a:lnTo>
                  <a:pt x="608319" y="5291270"/>
                </a:lnTo>
                <a:lnTo>
                  <a:pt x="653003" y="5304843"/>
                </a:lnTo>
                <a:lnTo>
                  <a:pt x="698647" y="5316100"/>
                </a:lnTo>
                <a:lnTo>
                  <a:pt x="745182" y="5324974"/>
                </a:lnTo>
                <a:lnTo>
                  <a:pt x="792540" y="5331396"/>
                </a:lnTo>
                <a:lnTo>
                  <a:pt x="840654" y="5335300"/>
                </a:lnTo>
                <a:lnTo>
                  <a:pt x="889457" y="5336616"/>
                </a:lnTo>
                <a:lnTo>
                  <a:pt x="11302492" y="5336616"/>
                </a:lnTo>
                <a:lnTo>
                  <a:pt x="11351294" y="5335300"/>
                </a:lnTo>
                <a:lnTo>
                  <a:pt x="11399409" y="5331396"/>
                </a:lnTo>
                <a:lnTo>
                  <a:pt x="11446768" y="5324974"/>
                </a:lnTo>
                <a:lnTo>
                  <a:pt x="11493304" y="5316100"/>
                </a:lnTo>
                <a:lnTo>
                  <a:pt x="11538949" y="5304843"/>
                </a:lnTo>
                <a:lnTo>
                  <a:pt x="11583635" y="5291270"/>
                </a:lnTo>
                <a:lnTo>
                  <a:pt x="11627294" y="5275449"/>
                </a:lnTo>
                <a:lnTo>
                  <a:pt x="11669858" y="5257447"/>
                </a:lnTo>
                <a:lnTo>
                  <a:pt x="11711260" y="5237334"/>
                </a:lnTo>
                <a:lnTo>
                  <a:pt x="11751432" y="5215176"/>
                </a:lnTo>
                <a:lnTo>
                  <a:pt x="11790305" y="5191042"/>
                </a:lnTo>
                <a:lnTo>
                  <a:pt x="11827812" y="5164999"/>
                </a:lnTo>
                <a:lnTo>
                  <a:pt x="11863886" y="5137115"/>
                </a:lnTo>
                <a:lnTo>
                  <a:pt x="11898457" y="5107458"/>
                </a:lnTo>
                <a:lnTo>
                  <a:pt x="11931459" y="5076096"/>
                </a:lnTo>
                <a:lnTo>
                  <a:pt x="11962823" y="5043096"/>
                </a:lnTo>
                <a:lnTo>
                  <a:pt x="11992483" y="5008527"/>
                </a:lnTo>
                <a:lnTo>
                  <a:pt x="12020369" y="4972456"/>
                </a:lnTo>
                <a:lnTo>
                  <a:pt x="12046414" y="4934951"/>
                </a:lnTo>
                <a:lnTo>
                  <a:pt x="12070550" y="4896080"/>
                </a:lnTo>
                <a:lnTo>
                  <a:pt x="12092709" y="4855911"/>
                </a:lnTo>
                <a:lnTo>
                  <a:pt x="12112824" y="4814511"/>
                </a:lnTo>
                <a:lnTo>
                  <a:pt x="12130827" y="4771949"/>
                </a:lnTo>
                <a:lnTo>
                  <a:pt x="12146649" y="4728292"/>
                </a:lnTo>
                <a:lnTo>
                  <a:pt x="12160224" y="4683608"/>
                </a:lnTo>
                <a:lnTo>
                  <a:pt x="12171482" y="4637965"/>
                </a:lnTo>
                <a:lnTo>
                  <a:pt x="12180357" y="4591431"/>
                </a:lnTo>
                <a:lnTo>
                  <a:pt x="12186780" y="4544073"/>
                </a:lnTo>
                <a:lnTo>
                  <a:pt x="12190683" y="4495960"/>
                </a:lnTo>
                <a:lnTo>
                  <a:pt x="12192000" y="4447159"/>
                </a:lnTo>
                <a:lnTo>
                  <a:pt x="12192000" y="889381"/>
                </a:lnTo>
                <a:lnTo>
                  <a:pt x="12190683" y="840579"/>
                </a:lnTo>
                <a:lnTo>
                  <a:pt x="12186780" y="792465"/>
                </a:lnTo>
                <a:lnTo>
                  <a:pt x="12180357" y="745107"/>
                </a:lnTo>
                <a:lnTo>
                  <a:pt x="12171482" y="698574"/>
                </a:lnTo>
                <a:lnTo>
                  <a:pt x="12160224" y="652932"/>
                </a:lnTo>
                <a:lnTo>
                  <a:pt x="12146649" y="608250"/>
                </a:lnTo>
                <a:lnTo>
                  <a:pt x="12130827" y="564595"/>
                </a:lnTo>
                <a:lnTo>
                  <a:pt x="12112824" y="522036"/>
                </a:lnTo>
                <a:lnTo>
                  <a:pt x="12092709" y="480639"/>
                </a:lnTo>
                <a:lnTo>
                  <a:pt x="12070550" y="440473"/>
                </a:lnTo>
                <a:lnTo>
                  <a:pt x="12046414" y="401606"/>
                </a:lnTo>
                <a:lnTo>
                  <a:pt x="12020369" y="364104"/>
                </a:lnTo>
                <a:lnTo>
                  <a:pt x="11992483" y="328037"/>
                </a:lnTo>
                <a:lnTo>
                  <a:pt x="11962823" y="293472"/>
                </a:lnTo>
                <a:lnTo>
                  <a:pt x="11931459" y="260476"/>
                </a:lnTo>
                <a:lnTo>
                  <a:pt x="11898457" y="229118"/>
                </a:lnTo>
                <a:lnTo>
                  <a:pt x="11863886" y="199465"/>
                </a:lnTo>
                <a:lnTo>
                  <a:pt x="11827812" y="171586"/>
                </a:lnTo>
                <a:lnTo>
                  <a:pt x="11790305" y="145547"/>
                </a:lnTo>
                <a:lnTo>
                  <a:pt x="11751432" y="121416"/>
                </a:lnTo>
                <a:lnTo>
                  <a:pt x="11711260" y="99262"/>
                </a:lnTo>
                <a:lnTo>
                  <a:pt x="11669858" y="79152"/>
                </a:lnTo>
                <a:lnTo>
                  <a:pt x="11627294" y="61155"/>
                </a:lnTo>
                <a:lnTo>
                  <a:pt x="11583635" y="45336"/>
                </a:lnTo>
                <a:lnTo>
                  <a:pt x="11538949" y="31766"/>
                </a:lnTo>
                <a:lnTo>
                  <a:pt x="11493304" y="20511"/>
                </a:lnTo>
                <a:lnTo>
                  <a:pt x="11446768" y="11639"/>
                </a:lnTo>
                <a:lnTo>
                  <a:pt x="11399409" y="5218"/>
                </a:lnTo>
                <a:lnTo>
                  <a:pt x="11351294" y="1315"/>
                </a:lnTo>
                <a:lnTo>
                  <a:pt x="11302492" y="0"/>
                </a:lnTo>
                <a:close/>
              </a:path>
            </a:pathLst>
          </a:custGeom>
          <a:solidFill>
            <a:srgbClr val="D15A3D"/>
          </a:solidFill>
        </p:spPr>
        <p:txBody>
          <a:bodyPr wrap="square" lIns="0" tIns="0" rIns="0" bIns="0" rtlCol="0"/>
          <a:lstStyle/>
          <a:p>
            <a:endParaRPr/>
          </a:p>
        </p:txBody>
      </p:sp>
      <p:sp>
        <p:nvSpPr>
          <p:cNvPr id="56" name="object 56"/>
          <p:cNvSpPr txBox="1"/>
          <p:nvPr/>
        </p:nvSpPr>
        <p:spPr>
          <a:xfrm>
            <a:off x="381000" y="990600"/>
            <a:ext cx="11395075" cy="5902513"/>
          </a:xfrm>
          <a:prstGeom prst="rect">
            <a:avLst/>
          </a:prstGeom>
        </p:spPr>
        <p:txBody>
          <a:bodyPr vert="horz" wrap="square" lIns="0" tIns="37465" rIns="0" bIns="0" rtlCol="0">
            <a:spAutoFit/>
          </a:bodyPr>
          <a:lstStyle/>
          <a:p>
            <a:pPr marL="12700" marR="5080" algn="just">
              <a:lnSpc>
                <a:spcPct val="95900"/>
              </a:lnSpc>
              <a:spcBef>
                <a:spcPts val="295"/>
              </a:spcBef>
            </a:pPr>
            <a:r>
              <a:rPr lang="pt-BR" sz="2000" i="1" spc="-5" dirty="0" smtClean="0">
                <a:solidFill>
                  <a:srgbClr val="FFFFFF"/>
                </a:solidFill>
                <a:latin typeface="Verdana" pitchFamily="34" charset="0"/>
                <a:ea typeface="Verdana" pitchFamily="34" charset="0"/>
                <a:cs typeface="Verdana" pitchFamily="34" charset="0"/>
              </a:rPr>
              <a:t>Segundo Carlos Alberto </a:t>
            </a:r>
            <a:r>
              <a:rPr lang="pt-BR" sz="2000" i="1" spc="-5" dirty="0" err="1" smtClean="0">
                <a:solidFill>
                  <a:srgbClr val="FFFFFF"/>
                </a:solidFill>
                <a:latin typeface="Verdana" pitchFamily="34" charset="0"/>
                <a:ea typeface="Verdana" pitchFamily="34" charset="0"/>
                <a:cs typeface="Verdana" pitchFamily="34" charset="0"/>
              </a:rPr>
              <a:t>Bittar</a:t>
            </a:r>
            <a:r>
              <a:rPr lang="pt-BR" sz="2000" i="1" spc="-5" dirty="0" smtClean="0">
                <a:solidFill>
                  <a:srgbClr val="FFFFFF"/>
                </a:solidFill>
                <a:latin typeface="Verdana" pitchFamily="34" charset="0"/>
                <a:ea typeface="Verdana" pitchFamily="34" charset="0"/>
                <a:cs typeface="Verdana" pitchFamily="34" charset="0"/>
              </a:rPr>
              <a:t> (2015:10), danos </a:t>
            </a:r>
            <a:r>
              <a:rPr sz="2000" i="1" spc="-5" dirty="0" err="1" smtClean="0">
                <a:solidFill>
                  <a:srgbClr val="FFFFFF"/>
                </a:solidFill>
                <a:latin typeface="Verdana" pitchFamily="34" charset="0"/>
                <a:ea typeface="Verdana" pitchFamily="34" charset="0"/>
                <a:cs typeface="Verdana" pitchFamily="34" charset="0"/>
              </a:rPr>
              <a:t>morais</a:t>
            </a:r>
            <a:r>
              <a:rPr sz="2000" i="1" spc="-5" dirty="0" smtClean="0">
                <a:solidFill>
                  <a:srgbClr val="FFFFFF"/>
                </a:solidFill>
                <a:latin typeface="Verdana" pitchFamily="34" charset="0"/>
                <a:ea typeface="Verdana" pitchFamily="34" charset="0"/>
                <a:cs typeface="Verdana" pitchFamily="34" charset="0"/>
              </a:rPr>
              <a:t> </a:t>
            </a:r>
            <a:r>
              <a:rPr sz="2000" i="1" spc="-5" dirty="0">
                <a:solidFill>
                  <a:srgbClr val="FFFFFF"/>
                </a:solidFill>
                <a:latin typeface="Verdana" pitchFamily="34" charset="0"/>
                <a:ea typeface="Verdana" pitchFamily="34" charset="0"/>
                <a:cs typeface="Verdana" pitchFamily="34" charset="0"/>
              </a:rPr>
              <a:t>são lesões sofridas pelas pessoas, físicas  </a:t>
            </a:r>
            <a:r>
              <a:rPr sz="2000" i="1" spc="-10" dirty="0">
                <a:solidFill>
                  <a:srgbClr val="FFFFFF"/>
                </a:solidFill>
                <a:latin typeface="Verdana" pitchFamily="34" charset="0"/>
                <a:ea typeface="Verdana" pitchFamily="34" charset="0"/>
                <a:cs typeface="Verdana" pitchFamily="34" charset="0"/>
              </a:rPr>
              <a:t>ou </a:t>
            </a:r>
            <a:r>
              <a:rPr sz="2000" i="1" spc="-5" dirty="0">
                <a:solidFill>
                  <a:srgbClr val="FFFFFF"/>
                </a:solidFill>
                <a:latin typeface="Verdana" pitchFamily="34" charset="0"/>
                <a:ea typeface="Verdana" pitchFamily="34" charset="0"/>
                <a:cs typeface="Verdana" pitchFamily="34" charset="0"/>
              </a:rPr>
              <a:t>jurídicas,</a:t>
            </a:r>
            <a:r>
              <a:rPr sz="2000" i="1" spc="1100" dirty="0">
                <a:solidFill>
                  <a:srgbClr val="FFFFFF"/>
                </a:solidFill>
                <a:latin typeface="Verdana" pitchFamily="34" charset="0"/>
                <a:ea typeface="Verdana" pitchFamily="34" charset="0"/>
                <a:cs typeface="Verdana" pitchFamily="34" charset="0"/>
              </a:rPr>
              <a:t> </a:t>
            </a:r>
            <a:r>
              <a:rPr sz="2000" i="1" spc="-10" dirty="0">
                <a:solidFill>
                  <a:srgbClr val="FFFFFF"/>
                </a:solidFill>
                <a:latin typeface="Verdana" pitchFamily="34" charset="0"/>
                <a:ea typeface="Verdana" pitchFamily="34" charset="0"/>
                <a:cs typeface="Verdana" pitchFamily="34" charset="0"/>
              </a:rPr>
              <a:t>em </a:t>
            </a:r>
            <a:r>
              <a:rPr sz="2000" i="1" spc="-5" dirty="0">
                <a:solidFill>
                  <a:srgbClr val="FFFFFF"/>
                </a:solidFill>
                <a:latin typeface="Verdana" pitchFamily="34" charset="0"/>
                <a:ea typeface="Verdana" pitchFamily="34" charset="0"/>
                <a:cs typeface="Verdana" pitchFamily="34" charset="0"/>
              </a:rPr>
              <a:t>certos</a:t>
            </a:r>
            <a:r>
              <a:rPr sz="2000" i="1" spc="1100" dirty="0">
                <a:solidFill>
                  <a:srgbClr val="FFFFFF"/>
                </a:solidFill>
                <a:latin typeface="Verdana" pitchFamily="34" charset="0"/>
                <a:ea typeface="Verdana" pitchFamily="34" charset="0"/>
                <a:cs typeface="Verdana" pitchFamily="34" charset="0"/>
              </a:rPr>
              <a:t> </a:t>
            </a:r>
            <a:r>
              <a:rPr sz="2000" i="1" spc="-5" dirty="0">
                <a:solidFill>
                  <a:srgbClr val="FFFFFF"/>
                </a:solidFill>
                <a:latin typeface="Verdana" pitchFamily="34" charset="0"/>
                <a:ea typeface="Verdana" pitchFamily="34" charset="0"/>
                <a:cs typeface="Verdana" pitchFamily="34" charset="0"/>
              </a:rPr>
              <a:t>aspectos</a:t>
            </a:r>
            <a:r>
              <a:rPr sz="2000" i="1" spc="1100" dirty="0">
                <a:solidFill>
                  <a:srgbClr val="FFFFFF"/>
                </a:solidFill>
                <a:latin typeface="Verdana" pitchFamily="34" charset="0"/>
                <a:ea typeface="Verdana" pitchFamily="34" charset="0"/>
                <a:cs typeface="Verdana" pitchFamily="34" charset="0"/>
              </a:rPr>
              <a:t> </a:t>
            </a:r>
            <a:r>
              <a:rPr sz="2000" i="1" spc="-10" dirty="0">
                <a:solidFill>
                  <a:srgbClr val="FFFFFF"/>
                </a:solidFill>
                <a:latin typeface="Verdana" pitchFamily="34" charset="0"/>
                <a:ea typeface="Verdana" pitchFamily="34" charset="0"/>
                <a:cs typeface="Verdana" pitchFamily="34" charset="0"/>
              </a:rPr>
              <a:t>de </a:t>
            </a:r>
            <a:r>
              <a:rPr sz="2000" i="1" spc="-5" dirty="0">
                <a:solidFill>
                  <a:srgbClr val="FFFFFF"/>
                </a:solidFill>
                <a:latin typeface="Verdana" pitchFamily="34" charset="0"/>
                <a:ea typeface="Verdana" pitchFamily="34" charset="0"/>
                <a:cs typeface="Verdana" pitchFamily="34" charset="0"/>
              </a:rPr>
              <a:t>sua </a:t>
            </a:r>
            <a:r>
              <a:rPr sz="2000" i="1" spc="1100" dirty="0">
                <a:solidFill>
                  <a:srgbClr val="FFFFFF"/>
                </a:solidFill>
                <a:latin typeface="Verdana" pitchFamily="34" charset="0"/>
                <a:ea typeface="Verdana" pitchFamily="34" charset="0"/>
                <a:cs typeface="Verdana" pitchFamily="34" charset="0"/>
              </a:rPr>
              <a:t> </a:t>
            </a:r>
            <a:r>
              <a:rPr sz="2000" i="1" spc="-5" dirty="0">
                <a:solidFill>
                  <a:srgbClr val="FFFFFF"/>
                </a:solidFill>
                <a:latin typeface="Verdana" pitchFamily="34" charset="0"/>
                <a:ea typeface="Verdana" pitchFamily="34" charset="0"/>
                <a:cs typeface="Verdana" pitchFamily="34" charset="0"/>
              </a:rPr>
              <a:t>personalidade, em razão de investidas injustas </a:t>
            </a:r>
            <a:r>
              <a:rPr sz="2000" i="1" spc="-10" dirty="0">
                <a:solidFill>
                  <a:srgbClr val="FFFFFF"/>
                </a:solidFill>
                <a:latin typeface="Verdana" pitchFamily="34" charset="0"/>
                <a:ea typeface="Verdana" pitchFamily="34" charset="0"/>
                <a:cs typeface="Verdana" pitchFamily="34" charset="0"/>
              </a:rPr>
              <a:t>de  </a:t>
            </a:r>
            <a:r>
              <a:rPr sz="2000" i="1" spc="-5" dirty="0">
                <a:solidFill>
                  <a:srgbClr val="FFFFFF"/>
                </a:solidFill>
                <a:latin typeface="Verdana" pitchFamily="34" charset="0"/>
                <a:ea typeface="Verdana" pitchFamily="34" charset="0"/>
                <a:cs typeface="Verdana" pitchFamily="34" charset="0"/>
              </a:rPr>
              <a:t>outrem. São aqueles que atingem a moralidade e  a afetividade da pessoa, causando-lhe  constrangimentos, vexames, dores, enfim,  sentimentos e sensações</a:t>
            </a:r>
            <a:r>
              <a:rPr sz="2000" i="1" spc="35" dirty="0">
                <a:solidFill>
                  <a:srgbClr val="FFFFFF"/>
                </a:solidFill>
                <a:latin typeface="Verdana" pitchFamily="34" charset="0"/>
                <a:ea typeface="Verdana" pitchFamily="34" charset="0"/>
                <a:cs typeface="Verdana" pitchFamily="34" charset="0"/>
              </a:rPr>
              <a:t> </a:t>
            </a:r>
            <a:r>
              <a:rPr sz="2000" i="1" spc="-5" dirty="0" err="1">
                <a:solidFill>
                  <a:srgbClr val="FFFFFF"/>
                </a:solidFill>
                <a:latin typeface="Verdana" pitchFamily="34" charset="0"/>
                <a:ea typeface="Verdana" pitchFamily="34" charset="0"/>
                <a:cs typeface="Verdana" pitchFamily="34" charset="0"/>
              </a:rPr>
              <a:t>negativas</a:t>
            </a:r>
            <a:r>
              <a:rPr sz="2000" i="1" spc="-5" dirty="0" smtClean="0">
                <a:solidFill>
                  <a:srgbClr val="FFFFFF"/>
                </a:solidFill>
                <a:latin typeface="Verdana" pitchFamily="34" charset="0"/>
                <a:ea typeface="Verdana" pitchFamily="34" charset="0"/>
                <a:cs typeface="Verdana" pitchFamily="34" charset="0"/>
              </a:rPr>
              <a:t>.</a:t>
            </a:r>
            <a:endParaRPr lang="pt-BR" sz="2000" i="1" spc="-5" dirty="0" smtClean="0">
              <a:solidFill>
                <a:srgbClr val="FFFFFF"/>
              </a:solidFill>
              <a:latin typeface="Verdana" pitchFamily="34" charset="0"/>
              <a:ea typeface="Verdana" pitchFamily="34" charset="0"/>
              <a:cs typeface="Verdana" pitchFamily="34" charset="0"/>
            </a:endParaRPr>
          </a:p>
          <a:p>
            <a:pPr marL="12700" marR="5080" algn="just">
              <a:lnSpc>
                <a:spcPct val="95900"/>
              </a:lnSpc>
              <a:spcBef>
                <a:spcPts val="295"/>
              </a:spcBef>
            </a:pPr>
            <a:endParaRPr lang="pt-BR" sz="2000" i="1" spc="-5" dirty="0" smtClean="0">
              <a:solidFill>
                <a:srgbClr val="FFFFFF"/>
              </a:solidFill>
              <a:latin typeface="Verdana" pitchFamily="34" charset="0"/>
              <a:ea typeface="Verdana" pitchFamily="34" charset="0"/>
              <a:cs typeface="Verdana" pitchFamily="34" charset="0"/>
            </a:endParaRPr>
          </a:p>
          <a:p>
            <a:pPr marL="12700" marR="5080" algn="just">
              <a:lnSpc>
                <a:spcPct val="95900"/>
              </a:lnSpc>
              <a:spcBef>
                <a:spcPts val="295"/>
              </a:spcBef>
            </a:pPr>
            <a:r>
              <a:rPr lang="pt-BR" sz="2000" b="1" spc="-5" dirty="0" smtClean="0">
                <a:solidFill>
                  <a:srgbClr val="FFFFFF"/>
                </a:solidFill>
                <a:latin typeface="Verdana" pitchFamily="34" charset="0"/>
                <a:ea typeface="Verdana" pitchFamily="34" charset="0"/>
                <a:cs typeface="Verdana" pitchFamily="34" charset="0"/>
              </a:rPr>
              <a:t>Jurisprudência</a:t>
            </a:r>
          </a:p>
          <a:p>
            <a:pPr marL="12700" marR="5080" algn="just">
              <a:lnSpc>
                <a:spcPct val="99500"/>
              </a:lnSpc>
              <a:spcBef>
                <a:spcPts val="35"/>
              </a:spcBef>
            </a:pPr>
            <a:r>
              <a:rPr lang="pt-BR" sz="2000" dirty="0" smtClean="0">
                <a:solidFill>
                  <a:srgbClr val="FFFFFF"/>
                </a:solidFill>
                <a:latin typeface="Verdana" pitchFamily="34" charset="0"/>
                <a:ea typeface="Verdana" pitchFamily="34" charset="0"/>
                <a:cs typeface="Verdana" pitchFamily="34" charset="0"/>
              </a:rPr>
              <a:t>AÇÃO DE </a:t>
            </a:r>
            <a:r>
              <a:rPr lang="pt-BR" sz="2000" b="1" dirty="0" smtClean="0">
                <a:solidFill>
                  <a:srgbClr val="FFFFFF"/>
                </a:solidFill>
                <a:latin typeface="Verdana" pitchFamily="34" charset="0"/>
                <a:ea typeface="Verdana" pitchFamily="34" charset="0"/>
                <a:cs typeface="Verdana" pitchFamily="34" charset="0"/>
              </a:rPr>
              <a:t>INDENIZAÇÃO </a:t>
            </a:r>
            <a:r>
              <a:rPr lang="pt-BR" sz="2000" dirty="0" smtClean="0">
                <a:solidFill>
                  <a:srgbClr val="FFFFFF"/>
                </a:solidFill>
                <a:latin typeface="Verdana" pitchFamily="34" charset="0"/>
                <a:ea typeface="Verdana" pitchFamily="34" charset="0"/>
                <a:cs typeface="Verdana" pitchFamily="34" charset="0"/>
              </a:rPr>
              <a:t>- </a:t>
            </a:r>
            <a:r>
              <a:rPr lang="pt-BR" sz="2000" b="1" dirty="0" smtClean="0">
                <a:solidFill>
                  <a:srgbClr val="FFFFFF"/>
                </a:solidFill>
                <a:latin typeface="Verdana" pitchFamily="34" charset="0"/>
                <a:ea typeface="Verdana" pitchFamily="34" charset="0"/>
                <a:cs typeface="Verdana" pitchFamily="34" charset="0"/>
              </a:rPr>
              <a:t>RESPONSABILIDADE </a:t>
            </a:r>
            <a:r>
              <a:rPr lang="pt-BR" sz="2000" b="1" spc="-20" dirty="0" smtClean="0">
                <a:solidFill>
                  <a:srgbClr val="FFFFFF"/>
                </a:solidFill>
                <a:latin typeface="Verdana" pitchFamily="34" charset="0"/>
                <a:ea typeface="Verdana" pitchFamily="34" charset="0"/>
                <a:cs typeface="Verdana" pitchFamily="34" charset="0"/>
              </a:rPr>
              <a:t>OBJETIVA </a:t>
            </a:r>
            <a:r>
              <a:rPr lang="pt-BR" sz="2000" dirty="0" smtClean="0">
                <a:solidFill>
                  <a:srgbClr val="FFFFFF"/>
                </a:solidFill>
                <a:latin typeface="Verdana" pitchFamily="34" charset="0"/>
                <a:ea typeface="Verdana" pitchFamily="34" charset="0"/>
                <a:cs typeface="Verdana" pitchFamily="34" charset="0"/>
              </a:rPr>
              <a:t>DO </a:t>
            </a:r>
            <a:r>
              <a:rPr lang="pt-BR" sz="2000" b="1" spc="-25" dirty="0" smtClean="0">
                <a:solidFill>
                  <a:srgbClr val="FFFFFF"/>
                </a:solidFill>
                <a:latin typeface="Verdana" pitchFamily="34" charset="0"/>
                <a:ea typeface="Verdana" pitchFamily="34" charset="0"/>
                <a:cs typeface="Verdana" pitchFamily="34" charset="0"/>
              </a:rPr>
              <a:t>ESTADO </a:t>
            </a:r>
            <a:r>
              <a:rPr lang="pt-BR" sz="2000" spc="-50" dirty="0" smtClean="0">
                <a:solidFill>
                  <a:srgbClr val="FFFFFF"/>
                </a:solidFill>
                <a:latin typeface="Verdana" pitchFamily="34" charset="0"/>
                <a:ea typeface="Verdana" pitchFamily="34" charset="0"/>
                <a:cs typeface="Verdana" pitchFamily="34" charset="0"/>
              </a:rPr>
              <a:t>(ART. </a:t>
            </a:r>
            <a:r>
              <a:rPr lang="pt-BR" sz="2000" dirty="0" smtClean="0">
                <a:solidFill>
                  <a:srgbClr val="FFFFFF"/>
                </a:solidFill>
                <a:latin typeface="Verdana" pitchFamily="34" charset="0"/>
                <a:ea typeface="Verdana" pitchFamily="34" charset="0"/>
                <a:cs typeface="Verdana" pitchFamily="34" charset="0"/>
              </a:rPr>
              <a:t>37 , §  6º , DA CR/88 )- DANO E NEXO DE CAUSALIDADE </a:t>
            </a:r>
            <a:r>
              <a:rPr lang="pt-BR" sz="2000" spc="-15" dirty="0" smtClean="0">
                <a:solidFill>
                  <a:srgbClr val="FFFFFF"/>
                </a:solidFill>
                <a:latin typeface="Verdana" pitchFamily="34" charset="0"/>
                <a:ea typeface="Verdana" pitchFamily="34" charset="0"/>
                <a:cs typeface="Verdana" pitchFamily="34" charset="0"/>
              </a:rPr>
              <a:t>COMPROVADOS </a:t>
            </a:r>
            <a:r>
              <a:rPr lang="pt-BR" sz="2000" dirty="0" smtClean="0">
                <a:solidFill>
                  <a:srgbClr val="FFFFFF"/>
                </a:solidFill>
                <a:latin typeface="Verdana" pitchFamily="34" charset="0"/>
                <a:ea typeface="Verdana" pitchFamily="34" charset="0"/>
                <a:cs typeface="Verdana" pitchFamily="34" charset="0"/>
              </a:rPr>
              <a:t>- DANOS MORAIS -  CONFIGURAÇÃO - CASO </a:t>
            </a:r>
            <a:r>
              <a:rPr lang="pt-BR" sz="2000" spc="-5" dirty="0" smtClean="0">
                <a:solidFill>
                  <a:srgbClr val="FFFFFF"/>
                </a:solidFill>
                <a:latin typeface="Verdana" pitchFamily="34" charset="0"/>
                <a:ea typeface="Verdana" pitchFamily="34" charset="0"/>
                <a:cs typeface="Verdana" pitchFamily="34" charset="0"/>
              </a:rPr>
              <a:t>CONCRETO </a:t>
            </a:r>
            <a:r>
              <a:rPr lang="pt-BR" sz="2000" dirty="0" smtClean="0">
                <a:solidFill>
                  <a:srgbClr val="FFFFFF"/>
                </a:solidFill>
                <a:latin typeface="Verdana" pitchFamily="34" charset="0"/>
                <a:ea typeface="Verdana" pitchFamily="34" charset="0"/>
                <a:cs typeface="Verdana" pitchFamily="34" charset="0"/>
              </a:rPr>
              <a:t>- DEVER DE </a:t>
            </a:r>
            <a:r>
              <a:rPr lang="pt-BR" sz="2000" spc="-5" dirty="0" smtClean="0">
                <a:solidFill>
                  <a:srgbClr val="FFFFFF"/>
                </a:solidFill>
                <a:latin typeface="Verdana" pitchFamily="34" charset="0"/>
                <a:ea typeface="Verdana" pitchFamily="34" charset="0"/>
                <a:cs typeface="Verdana" pitchFamily="34" charset="0"/>
              </a:rPr>
              <a:t>INDENIZAR </a:t>
            </a:r>
            <a:r>
              <a:rPr lang="pt-BR" sz="2000" dirty="0" smtClean="0">
                <a:solidFill>
                  <a:srgbClr val="FFFFFF"/>
                </a:solidFill>
                <a:latin typeface="Verdana" pitchFamily="34" charset="0"/>
                <a:ea typeface="Verdana" pitchFamily="34" charset="0"/>
                <a:cs typeface="Verdana" pitchFamily="34" charset="0"/>
              </a:rPr>
              <a:t>- SENTENÇA</a:t>
            </a:r>
            <a:r>
              <a:rPr lang="pt-BR" sz="2000" spc="-175" dirty="0" smtClean="0">
                <a:solidFill>
                  <a:srgbClr val="FFFFFF"/>
                </a:solidFill>
                <a:latin typeface="Verdana" pitchFamily="34" charset="0"/>
                <a:ea typeface="Verdana" pitchFamily="34" charset="0"/>
                <a:cs typeface="Verdana" pitchFamily="34" charset="0"/>
              </a:rPr>
              <a:t> </a:t>
            </a:r>
            <a:r>
              <a:rPr lang="pt-BR" sz="2000" dirty="0" smtClean="0">
                <a:solidFill>
                  <a:srgbClr val="FFFFFF"/>
                </a:solidFill>
                <a:latin typeface="Verdana" pitchFamily="34" charset="0"/>
                <a:ea typeface="Verdana" pitchFamily="34" charset="0"/>
                <a:cs typeface="Verdana" pitchFamily="34" charset="0"/>
              </a:rPr>
              <a:t>MANTIDA.</a:t>
            </a:r>
            <a:endParaRPr lang="pt-BR" sz="2000" dirty="0" smtClean="0">
              <a:latin typeface="Verdana" pitchFamily="34" charset="0"/>
              <a:ea typeface="Verdana" pitchFamily="34" charset="0"/>
              <a:cs typeface="Verdana" pitchFamily="34" charset="0"/>
            </a:endParaRPr>
          </a:p>
          <a:p>
            <a:pPr marL="12700" marR="241935" algn="just">
              <a:lnSpc>
                <a:spcPct val="100000"/>
              </a:lnSpc>
            </a:pPr>
            <a:r>
              <a:rPr lang="pt-BR" sz="2000" dirty="0" smtClean="0">
                <a:solidFill>
                  <a:srgbClr val="FFFFFF"/>
                </a:solidFill>
                <a:latin typeface="Verdana" pitchFamily="34" charset="0"/>
                <a:ea typeface="Verdana" pitchFamily="34" charset="0"/>
                <a:cs typeface="Verdana" pitchFamily="34" charset="0"/>
              </a:rPr>
              <a:t>(...) . Ademais</a:t>
            </a:r>
            <a:r>
              <a:rPr lang="pt-BR" sz="2000" b="1" dirty="0" smtClean="0">
                <a:solidFill>
                  <a:srgbClr val="FFFFFF"/>
                </a:solidFill>
                <a:latin typeface="Verdana" pitchFamily="34" charset="0"/>
                <a:ea typeface="Verdana" pitchFamily="34" charset="0"/>
                <a:cs typeface="Verdana" pitchFamily="34" charset="0"/>
              </a:rPr>
              <a:t>, é cediço que dano</a:t>
            </a:r>
            <a:r>
              <a:rPr lang="pt-BR" sz="2000" b="1" spc="-365" dirty="0" smtClean="0">
                <a:solidFill>
                  <a:srgbClr val="FFFFFF"/>
                </a:solidFill>
                <a:latin typeface="Verdana" pitchFamily="34" charset="0"/>
                <a:ea typeface="Verdana" pitchFamily="34" charset="0"/>
                <a:cs typeface="Verdana" pitchFamily="34" charset="0"/>
              </a:rPr>
              <a:t> </a:t>
            </a:r>
            <a:r>
              <a:rPr lang="pt-BR" sz="2000" b="1" dirty="0" smtClean="0">
                <a:solidFill>
                  <a:srgbClr val="FFFFFF"/>
                </a:solidFill>
                <a:latin typeface="Verdana" pitchFamily="34" charset="0"/>
                <a:ea typeface="Verdana" pitchFamily="34" charset="0"/>
                <a:cs typeface="Verdana" pitchFamily="34" charset="0"/>
              </a:rPr>
              <a:t>moral  </a:t>
            </a:r>
            <a:r>
              <a:rPr lang="pt-BR" sz="2000" b="1" spc="-5" dirty="0" smtClean="0">
                <a:solidFill>
                  <a:srgbClr val="FFFFFF"/>
                </a:solidFill>
                <a:latin typeface="Verdana" pitchFamily="34" charset="0"/>
                <a:ea typeface="Verdana" pitchFamily="34" charset="0"/>
                <a:cs typeface="Verdana" pitchFamily="34" charset="0"/>
              </a:rPr>
              <a:t>indenizável </a:t>
            </a:r>
            <a:r>
              <a:rPr lang="pt-BR" sz="2000" b="1" dirty="0" smtClean="0">
                <a:solidFill>
                  <a:srgbClr val="FFFFFF"/>
                </a:solidFill>
                <a:latin typeface="Verdana" pitchFamily="34" charset="0"/>
                <a:ea typeface="Verdana" pitchFamily="34" charset="0"/>
                <a:cs typeface="Verdana" pitchFamily="34" charset="0"/>
              </a:rPr>
              <a:t>é aquele que pressupõe dor física ou </a:t>
            </a:r>
            <a:r>
              <a:rPr lang="pt-BR" sz="2000" b="1" spc="-5" dirty="0" smtClean="0">
                <a:solidFill>
                  <a:srgbClr val="FFFFFF"/>
                </a:solidFill>
                <a:latin typeface="Verdana" pitchFamily="34" charset="0"/>
                <a:ea typeface="Verdana" pitchFamily="34" charset="0"/>
                <a:cs typeface="Verdana" pitchFamily="34" charset="0"/>
              </a:rPr>
              <a:t>moral </a:t>
            </a:r>
            <a:r>
              <a:rPr lang="pt-BR" sz="2000" b="1" dirty="0" smtClean="0">
                <a:solidFill>
                  <a:srgbClr val="FFFFFF"/>
                </a:solidFill>
                <a:latin typeface="Verdana" pitchFamily="34" charset="0"/>
                <a:ea typeface="Verdana" pitchFamily="34" charset="0"/>
                <a:cs typeface="Verdana" pitchFamily="34" charset="0"/>
              </a:rPr>
              <a:t>e se configura sempre que alguém  </a:t>
            </a:r>
            <a:r>
              <a:rPr lang="pt-BR" sz="2000" b="1" spc="-5" dirty="0" smtClean="0">
                <a:solidFill>
                  <a:srgbClr val="FFFFFF"/>
                </a:solidFill>
                <a:latin typeface="Verdana" pitchFamily="34" charset="0"/>
                <a:ea typeface="Verdana" pitchFamily="34" charset="0"/>
                <a:cs typeface="Verdana" pitchFamily="34" charset="0"/>
              </a:rPr>
              <a:t>aflige </a:t>
            </a:r>
            <a:r>
              <a:rPr lang="pt-BR" sz="2000" b="1" dirty="0" smtClean="0">
                <a:solidFill>
                  <a:srgbClr val="FFFFFF"/>
                </a:solidFill>
                <a:latin typeface="Verdana" pitchFamily="34" charset="0"/>
                <a:ea typeface="Verdana" pitchFamily="34" charset="0"/>
                <a:cs typeface="Verdana" pitchFamily="34" charset="0"/>
              </a:rPr>
              <a:t>outrem injustamente em seu </a:t>
            </a:r>
            <a:r>
              <a:rPr lang="pt-BR" sz="2000" b="1" spc="-5" dirty="0" smtClean="0">
                <a:solidFill>
                  <a:srgbClr val="FFFFFF"/>
                </a:solidFill>
                <a:latin typeface="Verdana" pitchFamily="34" charset="0"/>
                <a:ea typeface="Verdana" pitchFamily="34" charset="0"/>
                <a:cs typeface="Verdana" pitchFamily="34" charset="0"/>
              </a:rPr>
              <a:t>íntimo, </a:t>
            </a:r>
            <a:r>
              <a:rPr lang="pt-BR" sz="2000" b="1" dirty="0" smtClean="0">
                <a:solidFill>
                  <a:srgbClr val="FFFFFF"/>
                </a:solidFill>
                <a:latin typeface="Verdana" pitchFamily="34" charset="0"/>
                <a:ea typeface="Verdana" pitchFamily="34" charset="0"/>
                <a:cs typeface="Verdana" pitchFamily="34" charset="0"/>
              </a:rPr>
              <a:t>causando-lhe </a:t>
            </a:r>
            <a:r>
              <a:rPr lang="pt-BR" sz="2000" b="1" spc="-30" dirty="0" smtClean="0">
                <a:solidFill>
                  <a:srgbClr val="FFFFFF"/>
                </a:solidFill>
                <a:latin typeface="Verdana" pitchFamily="34" charset="0"/>
                <a:ea typeface="Verdana" pitchFamily="34" charset="0"/>
                <a:cs typeface="Verdana" pitchFamily="34" charset="0"/>
              </a:rPr>
              <a:t>dor, </a:t>
            </a:r>
            <a:r>
              <a:rPr lang="pt-BR" sz="2000" b="1" dirty="0" smtClean="0">
                <a:solidFill>
                  <a:srgbClr val="FFFFFF"/>
                </a:solidFill>
                <a:latin typeface="Verdana" pitchFamily="34" charset="0"/>
                <a:ea typeface="Verdana" pitchFamily="34" charset="0"/>
                <a:cs typeface="Verdana" pitchFamily="34" charset="0"/>
              </a:rPr>
              <a:t>constrangimento, tristeza e  angústia, sendo certo que o </a:t>
            </a:r>
            <a:r>
              <a:rPr lang="pt-BR" sz="2000" b="1" spc="-5" dirty="0" smtClean="0">
                <a:solidFill>
                  <a:srgbClr val="FFFFFF"/>
                </a:solidFill>
                <a:latin typeface="Verdana" pitchFamily="34" charset="0"/>
                <a:ea typeface="Verdana" pitchFamily="34" charset="0"/>
                <a:cs typeface="Verdana" pitchFamily="34" charset="0"/>
              </a:rPr>
              <a:t>valor </a:t>
            </a:r>
            <a:r>
              <a:rPr lang="pt-BR" sz="2000" b="1" dirty="0" smtClean="0">
                <a:solidFill>
                  <a:srgbClr val="FFFFFF"/>
                </a:solidFill>
                <a:latin typeface="Verdana" pitchFamily="34" charset="0"/>
                <a:ea typeface="Verdana" pitchFamily="34" charset="0"/>
                <a:cs typeface="Verdana" pitchFamily="34" charset="0"/>
              </a:rPr>
              <a:t>desses danos </a:t>
            </a:r>
            <a:r>
              <a:rPr lang="pt-BR" sz="2000" b="1" spc="-5" dirty="0" smtClean="0">
                <a:solidFill>
                  <a:srgbClr val="FFFFFF"/>
                </a:solidFill>
                <a:latin typeface="Verdana" pitchFamily="34" charset="0"/>
                <a:ea typeface="Verdana" pitchFamily="34" charset="0"/>
                <a:cs typeface="Verdana" pitchFamily="34" charset="0"/>
              </a:rPr>
              <a:t>deve </a:t>
            </a:r>
            <a:r>
              <a:rPr lang="pt-BR" sz="2000" b="1" dirty="0" smtClean="0">
                <a:solidFill>
                  <a:srgbClr val="FFFFFF"/>
                </a:solidFill>
                <a:latin typeface="Verdana" pitchFamily="34" charset="0"/>
                <a:ea typeface="Verdana" pitchFamily="34" charset="0"/>
                <a:cs typeface="Verdana" pitchFamily="34" charset="0"/>
              </a:rPr>
              <a:t>ser fixado de forma a compensar a  </a:t>
            </a:r>
            <a:r>
              <a:rPr lang="pt-BR" sz="2000" b="1" spc="-5" dirty="0" smtClean="0">
                <a:solidFill>
                  <a:srgbClr val="FFFFFF"/>
                </a:solidFill>
                <a:latin typeface="Verdana" pitchFamily="34" charset="0"/>
                <a:ea typeface="Verdana" pitchFamily="34" charset="0"/>
                <a:cs typeface="Verdana" pitchFamily="34" charset="0"/>
              </a:rPr>
              <a:t>vítima pela </a:t>
            </a:r>
            <a:r>
              <a:rPr lang="pt-BR" sz="2000" b="1" dirty="0" smtClean="0">
                <a:solidFill>
                  <a:srgbClr val="FFFFFF"/>
                </a:solidFill>
                <a:latin typeface="Verdana" pitchFamily="34" charset="0"/>
                <a:ea typeface="Verdana" pitchFamily="34" charset="0"/>
                <a:cs typeface="Verdana" pitchFamily="34" charset="0"/>
              </a:rPr>
              <a:t>dor e sofrimento experimentados e, ao </a:t>
            </a:r>
            <a:r>
              <a:rPr lang="pt-BR" sz="2000" b="1" spc="-5" dirty="0" smtClean="0">
                <a:solidFill>
                  <a:srgbClr val="FFFFFF"/>
                </a:solidFill>
                <a:latin typeface="Verdana" pitchFamily="34" charset="0"/>
                <a:ea typeface="Verdana" pitchFamily="34" charset="0"/>
                <a:cs typeface="Verdana" pitchFamily="34" charset="0"/>
              </a:rPr>
              <a:t>mesmo </a:t>
            </a:r>
            <a:r>
              <a:rPr lang="pt-BR" sz="2000" b="1" dirty="0" smtClean="0">
                <a:solidFill>
                  <a:srgbClr val="FFFFFF"/>
                </a:solidFill>
                <a:latin typeface="Verdana" pitchFamily="34" charset="0"/>
                <a:ea typeface="Verdana" pitchFamily="34" charset="0"/>
                <a:cs typeface="Verdana" pitchFamily="34" charset="0"/>
              </a:rPr>
              <a:t>tempo, desestimular o causador  do </a:t>
            </a:r>
            <a:r>
              <a:rPr lang="pt-BR" sz="2000" b="1" spc="-5" dirty="0" smtClean="0">
                <a:solidFill>
                  <a:srgbClr val="FFFFFF"/>
                </a:solidFill>
                <a:latin typeface="Verdana" pitchFamily="34" charset="0"/>
                <a:ea typeface="Verdana" pitchFamily="34" charset="0"/>
                <a:cs typeface="Verdana" pitchFamily="34" charset="0"/>
              </a:rPr>
              <a:t>dano </a:t>
            </a:r>
            <a:r>
              <a:rPr lang="pt-BR" sz="2000" b="1" dirty="0" smtClean="0">
                <a:solidFill>
                  <a:srgbClr val="FFFFFF"/>
                </a:solidFill>
                <a:latin typeface="Verdana" pitchFamily="34" charset="0"/>
                <a:ea typeface="Verdana" pitchFamily="34" charset="0"/>
                <a:cs typeface="Verdana" pitchFamily="34" charset="0"/>
              </a:rPr>
              <a:t>a reiterar na conduta</a:t>
            </a:r>
            <a:r>
              <a:rPr lang="pt-BR" sz="2000" b="1" spc="-75" dirty="0" smtClean="0">
                <a:solidFill>
                  <a:srgbClr val="FFFFFF"/>
                </a:solidFill>
                <a:latin typeface="Verdana" pitchFamily="34" charset="0"/>
                <a:ea typeface="Verdana" pitchFamily="34" charset="0"/>
                <a:cs typeface="Verdana" pitchFamily="34" charset="0"/>
              </a:rPr>
              <a:t> </a:t>
            </a:r>
            <a:r>
              <a:rPr lang="pt-BR" sz="2000" b="1" spc="-5" dirty="0" smtClean="0">
                <a:solidFill>
                  <a:srgbClr val="FFFFFF"/>
                </a:solidFill>
                <a:latin typeface="Verdana" pitchFamily="34" charset="0"/>
                <a:ea typeface="Verdana" pitchFamily="34" charset="0"/>
                <a:cs typeface="Verdana" pitchFamily="34" charset="0"/>
              </a:rPr>
              <a:t>lesiva </a:t>
            </a:r>
            <a:r>
              <a:rPr lang="pt-BR" sz="2000" spc="-5" dirty="0" smtClean="0">
                <a:solidFill>
                  <a:srgbClr val="FFFFFF"/>
                </a:solidFill>
                <a:latin typeface="Verdana" pitchFamily="34" charset="0"/>
                <a:ea typeface="Verdana" pitchFamily="34" charset="0"/>
                <a:cs typeface="Verdana" pitchFamily="34" charset="0"/>
              </a:rPr>
              <a:t>(REEX. 10024000610378001, 1ª Câmara Cível do Tribunal de Justiça de Minas Gerais, Des. Rel. Geraldo Augusto, j. 15/10/2013).</a:t>
            </a:r>
            <a:endParaRPr lang="pt-BR" sz="2000" dirty="0" smtClean="0">
              <a:latin typeface="Verdana" pitchFamily="34" charset="0"/>
              <a:ea typeface="Verdana" pitchFamily="34" charset="0"/>
              <a:cs typeface="Verdana" pitchFamily="34" charset="0"/>
            </a:endParaRPr>
          </a:p>
          <a:p>
            <a:pPr marL="12700" marR="5080" algn="just">
              <a:lnSpc>
                <a:spcPct val="95900"/>
              </a:lnSpc>
              <a:spcBef>
                <a:spcPts val="295"/>
              </a:spcBef>
            </a:pPr>
            <a:endParaRPr sz="20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3" name="object 3"/>
          <p:cNvSpPr/>
          <p:nvPr/>
        </p:nvSpPr>
        <p:spPr>
          <a:xfrm>
            <a:off x="1828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4" name="object 4"/>
          <p:cNvSpPr/>
          <p:nvPr/>
        </p:nvSpPr>
        <p:spPr>
          <a:xfrm>
            <a:off x="3048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5" name="object 5"/>
          <p:cNvSpPr/>
          <p:nvPr/>
        </p:nvSpPr>
        <p:spPr>
          <a:xfrm>
            <a:off x="4267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6" name="object 6"/>
          <p:cNvSpPr/>
          <p:nvPr/>
        </p:nvSpPr>
        <p:spPr>
          <a:xfrm>
            <a:off x="5486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7" name="object 7"/>
          <p:cNvSpPr/>
          <p:nvPr/>
        </p:nvSpPr>
        <p:spPr>
          <a:xfrm>
            <a:off x="6705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8" name="object 8"/>
          <p:cNvSpPr/>
          <p:nvPr/>
        </p:nvSpPr>
        <p:spPr>
          <a:xfrm>
            <a:off x="7924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9" name="object 9"/>
          <p:cNvSpPr/>
          <p:nvPr/>
        </p:nvSpPr>
        <p:spPr>
          <a:xfrm>
            <a:off x="9144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0" name="object 10"/>
          <p:cNvSpPr/>
          <p:nvPr/>
        </p:nvSpPr>
        <p:spPr>
          <a:xfrm>
            <a:off x="10363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1" name="object 11"/>
          <p:cNvSpPr/>
          <p:nvPr/>
        </p:nvSpPr>
        <p:spPr>
          <a:xfrm>
            <a:off x="11582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2" name="object 12"/>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3" name="object 13"/>
          <p:cNvSpPr/>
          <p:nvPr/>
        </p:nvSpPr>
        <p:spPr>
          <a:xfrm>
            <a:off x="3175" y="16113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4" name="object 14"/>
          <p:cNvSpPr/>
          <p:nvPr/>
        </p:nvSpPr>
        <p:spPr>
          <a:xfrm>
            <a:off x="3175" y="28352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5" name="object 15"/>
          <p:cNvSpPr/>
          <p:nvPr/>
        </p:nvSpPr>
        <p:spPr>
          <a:xfrm>
            <a:off x="3175" y="4060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6" name="object 16"/>
          <p:cNvSpPr/>
          <p:nvPr/>
        </p:nvSpPr>
        <p:spPr>
          <a:xfrm>
            <a:off x="3175" y="5284851"/>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7" name="object 17"/>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8" name="object 18"/>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19" name="object 19"/>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0" name="object 20"/>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1" name="object 21"/>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2" name="object 22"/>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3" name="object 23"/>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24" name="object 24"/>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25" name="object 25"/>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26" name="object 26"/>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27" name="object 27"/>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28" name="object 28"/>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29" name="object 29"/>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30" name="object 30"/>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31" name="object 31"/>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32" name="object 32"/>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33" name="object 33"/>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4" name="object 34"/>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35" name="object 35"/>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6" name="object 36"/>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37" name="object 37"/>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38" name="object 38"/>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39" name="object 39"/>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40" name="object 40"/>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41" name="object 41"/>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42" name="object 42"/>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43" name="object 43"/>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44" name="object 44"/>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45" name="object 45"/>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46" name="object 46"/>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47" name="object 47"/>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48" name="object 48"/>
          <p:cNvSpPr/>
          <p:nvPr/>
        </p:nvSpPr>
        <p:spPr>
          <a:xfrm>
            <a:off x="609600" y="6172200"/>
            <a:ext cx="10972800" cy="0"/>
          </a:xfrm>
          <a:custGeom>
            <a:avLst/>
            <a:gdLst/>
            <a:ahLst/>
            <a:cxnLst/>
            <a:rect l="l" t="t" r="r" b="b"/>
            <a:pathLst>
              <a:path w="10972800">
                <a:moveTo>
                  <a:pt x="0" y="0"/>
                </a:moveTo>
                <a:lnTo>
                  <a:pt x="10972800" y="0"/>
                </a:lnTo>
              </a:path>
            </a:pathLst>
          </a:custGeom>
          <a:ln w="12700">
            <a:solidFill>
              <a:srgbClr val="D15A3D"/>
            </a:solidFill>
          </a:ln>
        </p:spPr>
        <p:txBody>
          <a:bodyPr wrap="square" lIns="0" tIns="0" rIns="0" bIns="0" rtlCol="0"/>
          <a:lstStyle/>
          <a:p>
            <a:endParaRPr/>
          </a:p>
        </p:txBody>
      </p:sp>
      <p:sp>
        <p:nvSpPr>
          <p:cNvPr id="49" name="object 49"/>
          <p:cNvSpPr/>
          <p:nvPr/>
        </p:nvSpPr>
        <p:spPr>
          <a:xfrm>
            <a:off x="0" y="300100"/>
            <a:ext cx="12192000" cy="523875"/>
          </a:xfrm>
          <a:prstGeom prst="rect">
            <a:avLst/>
          </a:prstGeom>
          <a:blipFill>
            <a:blip r:embed="rId2" cstate="print"/>
            <a:stretch>
              <a:fillRect/>
            </a:stretch>
          </a:blipFill>
        </p:spPr>
        <p:txBody>
          <a:bodyPr wrap="square" lIns="0" tIns="0" rIns="0" bIns="0" rtlCol="0"/>
          <a:lstStyle/>
          <a:p>
            <a:endParaRPr/>
          </a:p>
        </p:txBody>
      </p:sp>
      <p:sp>
        <p:nvSpPr>
          <p:cNvPr id="50" name="object 50"/>
          <p:cNvSpPr/>
          <p:nvPr/>
        </p:nvSpPr>
        <p:spPr>
          <a:xfrm>
            <a:off x="0" y="300100"/>
            <a:ext cx="12192000" cy="523875"/>
          </a:xfrm>
          <a:custGeom>
            <a:avLst/>
            <a:gdLst/>
            <a:ahLst/>
            <a:cxnLst/>
            <a:rect l="l" t="t" r="r" b="b"/>
            <a:pathLst>
              <a:path w="12192000" h="523875">
                <a:moveTo>
                  <a:pt x="0" y="523875"/>
                </a:moveTo>
                <a:lnTo>
                  <a:pt x="12192000" y="523875"/>
                </a:lnTo>
                <a:lnTo>
                  <a:pt x="12192000" y="0"/>
                </a:lnTo>
                <a:lnTo>
                  <a:pt x="0" y="0"/>
                </a:lnTo>
                <a:lnTo>
                  <a:pt x="0" y="523875"/>
                </a:lnTo>
                <a:close/>
              </a:path>
            </a:pathLst>
          </a:custGeom>
          <a:ln w="6350">
            <a:solidFill>
              <a:srgbClr val="D15A3D"/>
            </a:solidFill>
          </a:ln>
        </p:spPr>
        <p:txBody>
          <a:bodyPr wrap="square" lIns="0" tIns="0" rIns="0" bIns="0" rtlCol="0"/>
          <a:lstStyle/>
          <a:p>
            <a:endParaRPr/>
          </a:p>
        </p:txBody>
      </p:sp>
      <p:sp>
        <p:nvSpPr>
          <p:cNvPr id="51" name="object 51"/>
          <p:cNvSpPr txBox="1">
            <a:spLocks noGrp="1"/>
          </p:cNvSpPr>
          <p:nvPr>
            <p:ph type="title"/>
          </p:nvPr>
        </p:nvSpPr>
        <p:spPr>
          <a:xfrm>
            <a:off x="467360" y="381000"/>
            <a:ext cx="8829040" cy="319959"/>
          </a:xfrm>
          <a:prstGeom prst="rect">
            <a:avLst/>
          </a:prstGeom>
        </p:spPr>
        <p:txBody>
          <a:bodyPr vert="horz" wrap="square" lIns="0" tIns="12065" rIns="0" bIns="0" rtlCol="0">
            <a:spAutoFit/>
          </a:bodyPr>
          <a:lstStyle/>
          <a:p>
            <a:pPr marL="12700">
              <a:lnSpc>
                <a:spcPct val="100000"/>
              </a:lnSpc>
              <a:spcBef>
                <a:spcPts val="95"/>
              </a:spcBef>
            </a:pPr>
            <a:r>
              <a:rPr sz="2000" b="1" spc="-5" dirty="0" smtClean="0">
                <a:latin typeface="Verdana"/>
                <a:cs typeface="Verdana"/>
              </a:rPr>
              <a:t>2.</a:t>
            </a:r>
            <a:r>
              <a:rPr lang="pt-BR" sz="2000" b="1" spc="-5" dirty="0" smtClean="0">
                <a:latin typeface="Verdana"/>
                <a:cs typeface="Verdana"/>
              </a:rPr>
              <a:t>3.</a:t>
            </a:r>
            <a:r>
              <a:rPr sz="2000" b="1" spc="-5" dirty="0" smtClean="0">
                <a:latin typeface="Verdana"/>
                <a:cs typeface="Verdana"/>
              </a:rPr>
              <a:t> </a:t>
            </a:r>
            <a:r>
              <a:rPr sz="2000" b="1" spc="-5" dirty="0">
                <a:latin typeface="Verdana"/>
                <a:cs typeface="Verdana"/>
              </a:rPr>
              <a:t>Danos </a:t>
            </a:r>
            <a:r>
              <a:rPr sz="2000" b="1" spc="-10" dirty="0">
                <a:latin typeface="Verdana"/>
                <a:cs typeface="Verdana"/>
              </a:rPr>
              <a:t>Estéticos </a:t>
            </a:r>
            <a:r>
              <a:rPr sz="2000" b="1" spc="-5" dirty="0">
                <a:latin typeface="Verdana"/>
                <a:cs typeface="Verdana"/>
              </a:rPr>
              <a:t>– </a:t>
            </a:r>
            <a:r>
              <a:rPr sz="2000" b="1" spc="-10" dirty="0">
                <a:latin typeface="Verdana"/>
                <a:cs typeface="Verdana"/>
              </a:rPr>
              <a:t>Conceito </a:t>
            </a:r>
            <a:r>
              <a:rPr sz="2000" b="1" spc="-5" dirty="0">
                <a:latin typeface="Verdana"/>
                <a:cs typeface="Verdana"/>
              </a:rPr>
              <a:t>e</a:t>
            </a:r>
            <a:r>
              <a:rPr sz="2000" b="1" spc="315" dirty="0">
                <a:latin typeface="Verdana"/>
                <a:cs typeface="Verdana"/>
              </a:rPr>
              <a:t> </a:t>
            </a:r>
            <a:r>
              <a:rPr sz="2000" b="1" spc="-10" dirty="0">
                <a:latin typeface="Verdana"/>
                <a:cs typeface="Verdana"/>
              </a:rPr>
              <a:t>Jurisprudência</a:t>
            </a:r>
            <a:endParaRPr sz="2000" b="1" dirty="0">
              <a:latin typeface="Verdana"/>
              <a:cs typeface="Verdana"/>
            </a:endParaRPr>
          </a:p>
        </p:txBody>
      </p:sp>
      <p:sp>
        <p:nvSpPr>
          <p:cNvPr id="54" name="object 54"/>
          <p:cNvSpPr/>
          <p:nvPr/>
        </p:nvSpPr>
        <p:spPr>
          <a:xfrm>
            <a:off x="152400" y="918210"/>
            <a:ext cx="11887200" cy="3577590"/>
          </a:xfrm>
          <a:custGeom>
            <a:avLst/>
            <a:gdLst/>
            <a:ahLst/>
            <a:cxnLst/>
            <a:rect l="l" t="t" r="r" b="b"/>
            <a:pathLst>
              <a:path w="12192000" h="5353050">
                <a:moveTo>
                  <a:pt x="11299825" y="0"/>
                </a:moveTo>
                <a:lnTo>
                  <a:pt x="892175" y="0"/>
                </a:lnTo>
                <a:lnTo>
                  <a:pt x="844792" y="1236"/>
                </a:lnTo>
                <a:lnTo>
                  <a:pt x="798054" y="4906"/>
                </a:lnTo>
                <a:lnTo>
                  <a:pt x="752021" y="10947"/>
                </a:lnTo>
                <a:lnTo>
                  <a:pt x="706756" y="19297"/>
                </a:lnTo>
                <a:lnTo>
                  <a:pt x="662320" y="29895"/>
                </a:lnTo>
                <a:lnTo>
                  <a:pt x="618775" y="42679"/>
                </a:lnTo>
                <a:lnTo>
                  <a:pt x="576182" y="57587"/>
                </a:lnTo>
                <a:lnTo>
                  <a:pt x="534604" y="74558"/>
                </a:lnTo>
                <a:lnTo>
                  <a:pt x="494101" y="93529"/>
                </a:lnTo>
                <a:lnTo>
                  <a:pt x="454735" y="114440"/>
                </a:lnTo>
                <a:lnTo>
                  <a:pt x="416569" y="137228"/>
                </a:lnTo>
                <a:lnTo>
                  <a:pt x="379663" y="161831"/>
                </a:lnTo>
                <a:lnTo>
                  <a:pt x="344080" y="188188"/>
                </a:lnTo>
                <a:lnTo>
                  <a:pt x="309880" y="216238"/>
                </a:lnTo>
                <a:lnTo>
                  <a:pt x="277127" y="245918"/>
                </a:lnTo>
                <a:lnTo>
                  <a:pt x="245881" y="277166"/>
                </a:lnTo>
                <a:lnTo>
                  <a:pt x="216204" y="309922"/>
                </a:lnTo>
                <a:lnTo>
                  <a:pt x="188157" y="344123"/>
                </a:lnTo>
                <a:lnTo>
                  <a:pt x="161803" y="379707"/>
                </a:lnTo>
                <a:lnTo>
                  <a:pt x="137203" y="416614"/>
                </a:lnTo>
                <a:lnTo>
                  <a:pt x="114418" y="454780"/>
                </a:lnTo>
                <a:lnTo>
                  <a:pt x="93511" y="494145"/>
                </a:lnTo>
                <a:lnTo>
                  <a:pt x="74543" y="534647"/>
                </a:lnTo>
                <a:lnTo>
                  <a:pt x="57575" y="576223"/>
                </a:lnTo>
                <a:lnTo>
                  <a:pt x="42670" y="618813"/>
                </a:lnTo>
                <a:lnTo>
                  <a:pt x="29889" y="662355"/>
                </a:lnTo>
                <a:lnTo>
                  <a:pt x="19293" y="706786"/>
                </a:lnTo>
                <a:lnTo>
                  <a:pt x="10945" y="752045"/>
                </a:lnTo>
                <a:lnTo>
                  <a:pt x="4905" y="798071"/>
                </a:lnTo>
                <a:lnTo>
                  <a:pt x="1236" y="844801"/>
                </a:lnTo>
                <a:lnTo>
                  <a:pt x="0" y="892175"/>
                </a:lnTo>
                <a:lnTo>
                  <a:pt x="0" y="4460748"/>
                </a:lnTo>
                <a:lnTo>
                  <a:pt x="1236" y="4508134"/>
                </a:lnTo>
                <a:lnTo>
                  <a:pt x="4905" y="4554875"/>
                </a:lnTo>
                <a:lnTo>
                  <a:pt x="10945" y="4600911"/>
                </a:lnTo>
                <a:lnTo>
                  <a:pt x="19293" y="4646179"/>
                </a:lnTo>
                <a:lnTo>
                  <a:pt x="29889" y="4690618"/>
                </a:lnTo>
                <a:lnTo>
                  <a:pt x="42670" y="4734165"/>
                </a:lnTo>
                <a:lnTo>
                  <a:pt x="57575" y="4776760"/>
                </a:lnTo>
                <a:lnTo>
                  <a:pt x="74543" y="4818341"/>
                </a:lnTo>
                <a:lnTo>
                  <a:pt x="93511" y="4858846"/>
                </a:lnTo>
                <a:lnTo>
                  <a:pt x="114418" y="4898213"/>
                </a:lnTo>
                <a:lnTo>
                  <a:pt x="137203" y="4936381"/>
                </a:lnTo>
                <a:lnTo>
                  <a:pt x="161803" y="4973288"/>
                </a:lnTo>
                <a:lnTo>
                  <a:pt x="188157" y="5008873"/>
                </a:lnTo>
                <a:lnTo>
                  <a:pt x="216204" y="5043073"/>
                </a:lnTo>
                <a:lnTo>
                  <a:pt x="245881" y="5075828"/>
                </a:lnTo>
                <a:lnTo>
                  <a:pt x="277127" y="5107075"/>
                </a:lnTo>
                <a:lnTo>
                  <a:pt x="309880" y="5136753"/>
                </a:lnTo>
                <a:lnTo>
                  <a:pt x="344080" y="5164800"/>
                </a:lnTo>
                <a:lnTo>
                  <a:pt x="379663" y="5191155"/>
                </a:lnTo>
                <a:lnTo>
                  <a:pt x="416569" y="5215756"/>
                </a:lnTo>
                <a:lnTo>
                  <a:pt x="454735" y="5238541"/>
                </a:lnTo>
                <a:lnTo>
                  <a:pt x="494101" y="5259448"/>
                </a:lnTo>
                <a:lnTo>
                  <a:pt x="534604" y="5278417"/>
                </a:lnTo>
                <a:lnTo>
                  <a:pt x="576182" y="5295384"/>
                </a:lnTo>
                <a:lnTo>
                  <a:pt x="618775" y="5310290"/>
                </a:lnTo>
                <a:lnTo>
                  <a:pt x="662320" y="5323071"/>
                </a:lnTo>
                <a:lnTo>
                  <a:pt x="706756" y="5333667"/>
                </a:lnTo>
                <a:lnTo>
                  <a:pt x="752021" y="5342015"/>
                </a:lnTo>
                <a:lnTo>
                  <a:pt x="798054" y="5348055"/>
                </a:lnTo>
                <a:lnTo>
                  <a:pt x="844792" y="5351724"/>
                </a:lnTo>
                <a:lnTo>
                  <a:pt x="892175" y="5352961"/>
                </a:lnTo>
                <a:lnTo>
                  <a:pt x="11299825" y="5352961"/>
                </a:lnTo>
                <a:lnTo>
                  <a:pt x="11347209" y="5351724"/>
                </a:lnTo>
                <a:lnTo>
                  <a:pt x="11393950" y="5348055"/>
                </a:lnTo>
                <a:lnTo>
                  <a:pt x="11439984" y="5342015"/>
                </a:lnTo>
                <a:lnTo>
                  <a:pt x="11485250" y="5333667"/>
                </a:lnTo>
                <a:lnTo>
                  <a:pt x="11529688" y="5323071"/>
                </a:lnTo>
                <a:lnTo>
                  <a:pt x="11573234" y="5310290"/>
                </a:lnTo>
                <a:lnTo>
                  <a:pt x="11615827" y="5295384"/>
                </a:lnTo>
                <a:lnTo>
                  <a:pt x="11657406" y="5278417"/>
                </a:lnTo>
                <a:lnTo>
                  <a:pt x="11697910" y="5259448"/>
                </a:lnTo>
                <a:lnTo>
                  <a:pt x="11737275" y="5238541"/>
                </a:lnTo>
                <a:lnTo>
                  <a:pt x="11775442" y="5215756"/>
                </a:lnTo>
                <a:lnTo>
                  <a:pt x="11812347" y="5191155"/>
                </a:lnTo>
                <a:lnTo>
                  <a:pt x="11847930" y="5164800"/>
                </a:lnTo>
                <a:lnTo>
                  <a:pt x="11882129" y="5136753"/>
                </a:lnTo>
                <a:lnTo>
                  <a:pt x="11914882" y="5107075"/>
                </a:lnTo>
                <a:lnTo>
                  <a:pt x="11946128" y="5075828"/>
                </a:lnTo>
                <a:lnTo>
                  <a:pt x="11975804" y="5043073"/>
                </a:lnTo>
                <a:lnTo>
                  <a:pt x="12003850" y="5008873"/>
                </a:lnTo>
                <a:lnTo>
                  <a:pt x="12030203" y="4973288"/>
                </a:lnTo>
                <a:lnTo>
                  <a:pt x="12054802" y="4936381"/>
                </a:lnTo>
                <a:lnTo>
                  <a:pt x="12077586" y="4898213"/>
                </a:lnTo>
                <a:lnTo>
                  <a:pt x="12098492" y="4858846"/>
                </a:lnTo>
                <a:lnTo>
                  <a:pt x="12117460" y="4818341"/>
                </a:lnTo>
                <a:lnTo>
                  <a:pt x="12134427" y="4776760"/>
                </a:lnTo>
                <a:lnTo>
                  <a:pt x="12149331" y="4734165"/>
                </a:lnTo>
                <a:lnTo>
                  <a:pt x="12162112" y="4690618"/>
                </a:lnTo>
                <a:lnTo>
                  <a:pt x="12172707" y="4646179"/>
                </a:lnTo>
                <a:lnTo>
                  <a:pt x="12181055" y="4600911"/>
                </a:lnTo>
                <a:lnTo>
                  <a:pt x="12187094" y="4554875"/>
                </a:lnTo>
                <a:lnTo>
                  <a:pt x="12190763" y="4508134"/>
                </a:lnTo>
                <a:lnTo>
                  <a:pt x="12192000" y="4460748"/>
                </a:lnTo>
                <a:lnTo>
                  <a:pt x="12192000" y="892175"/>
                </a:lnTo>
                <a:lnTo>
                  <a:pt x="12190763" y="844801"/>
                </a:lnTo>
                <a:lnTo>
                  <a:pt x="12187094" y="798071"/>
                </a:lnTo>
                <a:lnTo>
                  <a:pt x="12181055" y="752045"/>
                </a:lnTo>
                <a:lnTo>
                  <a:pt x="12172707" y="706786"/>
                </a:lnTo>
                <a:lnTo>
                  <a:pt x="12162112" y="662355"/>
                </a:lnTo>
                <a:lnTo>
                  <a:pt x="12149331" y="618813"/>
                </a:lnTo>
                <a:lnTo>
                  <a:pt x="12134427" y="576223"/>
                </a:lnTo>
                <a:lnTo>
                  <a:pt x="12117460" y="534647"/>
                </a:lnTo>
                <a:lnTo>
                  <a:pt x="12098492" y="494145"/>
                </a:lnTo>
                <a:lnTo>
                  <a:pt x="12077586" y="454780"/>
                </a:lnTo>
                <a:lnTo>
                  <a:pt x="12054802" y="416614"/>
                </a:lnTo>
                <a:lnTo>
                  <a:pt x="12030203" y="379707"/>
                </a:lnTo>
                <a:lnTo>
                  <a:pt x="12003850" y="344123"/>
                </a:lnTo>
                <a:lnTo>
                  <a:pt x="11975804" y="309922"/>
                </a:lnTo>
                <a:lnTo>
                  <a:pt x="11946128" y="277166"/>
                </a:lnTo>
                <a:lnTo>
                  <a:pt x="11914882" y="245918"/>
                </a:lnTo>
                <a:lnTo>
                  <a:pt x="11882129" y="216238"/>
                </a:lnTo>
                <a:lnTo>
                  <a:pt x="11847930" y="188188"/>
                </a:lnTo>
                <a:lnTo>
                  <a:pt x="11812347" y="161831"/>
                </a:lnTo>
                <a:lnTo>
                  <a:pt x="11775442" y="137228"/>
                </a:lnTo>
                <a:lnTo>
                  <a:pt x="11737275" y="114440"/>
                </a:lnTo>
                <a:lnTo>
                  <a:pt x="11697910" y="93529"/>
                </a:lnTo>
                <a:lnTo>
                  <a:pt x="11657406" y="74558"/>
                </a:lnTo>
                <a:lnTo>
                  <a:pt x="11615827" y="57587"/>
                </a:lnTo>
                <a:lnTo>
                  <a:pt x="11573234" y="42679"/>
                </a:lnTo>
                <a:lnTo>
                  <a:pt x="11529688" y="29895"/>
                </a:lnTo>
                <a:lnTo>
                  <a:pt x="11485250" y="19297"/>
                </a:lnTo>
                <a:lnTo>
                  <a:pt x="11439984" y="10947"/>
                </a:lnTo>
                <a:lnTo>
                  <a:pt x="11393950" y="4906"/>
                </a:lnTo>
                <a:lnTo>
                  <a:pt x="11347209" y="1236"/>
                </a:lnTo>
                <a:lnTo>
                  <a:pt x="11299825" y="0"/>
                </a:lnTo>
                <a:close/>
              </a:path>
            </a:pathLst>
          </a:custGeom>
          <a:solidFill>
            <a:srgbClr val="D15A3D"/>
          </a:solidFill>
        </p:spPr>
        <p:txBody>
          <a:bodyPr wrap="square" lIns="0" tIns="0" rIns="0" bIns="0" rtlCol="0"/>
          <a:lstStyle/>
          <a:p>
            <a:endParaRPr/>
          </a:p>
        </p:txBody>
      </p:sp>
      <p:sp>
        <p:nvSpPr>
          <p:cNvPr id="55" name="object 55"/>
          <p:cNvSpPr txBox="1"/>
          <p:nvPr/>
        </p:nvSpPr>
        <p:spPr>
          <a:xfrm>
            <a:off x="355193" y="1066800"/>
            <a:ext cx="11484610" cy="3264226"/>
          </a:xfrm>
          <a:prstGeom prst="rect">
            <a:avLst/>
          </a:prstGeom>
        </p:spPr>
        <p:txBody>
          <a:bodyPr vert="horz" wrap="square" lIns="0" tIns="29209" rIns="0" bIns="0" rtlCol="0">
            <a:spAutoFit/>
          </a:bodyPr>
          <a:lstStyle/>
          <a:p>
            <a:pPr marL="12700" marR="5080" algn="just">
              <a:lnSpc>
                <a:spcPct val="95900"/>
              </a:lnSpc>
              <a:spcBef>
                <a:spcPts val="229"/>
              </a:spcBef>
            </a:pPr>
            <a:r>
              <a:rPr sz="2000" spc="-5" dirty="0">
                <a:solidFill>
                  <a:srgbClr val="FFFFFF"/>
                </a:solidFill>
                <a:latin typeface="Verdana" pitchFamily="34" charset="0"/>
                <a:ea typeface="Verdana" pitchFamily="34" charset="0"/>
                <a:cs typeface="Verdana" pitchFamily="34" charset="0"/>
              </a:rPr>
              <a:t>Segundo </a:t>
            </a:r>
            <a:r>
              <a:rPr sz="2000" spc="-85" dirty="0">
                <a:solidFill>
                  <a:srgbClr val="FFFFFF"/>
                </a:solidFill>
                <a:latin typeface="Verdana" pitchFamily="34" charset="0"/>
                <a:ea typeface="Verdana" pitchFamily="34" charset="0"/>
                <a:cs typeface="Verdana" pitchFamily="34" charset="0"/>
              </a:rPr>
              <a:t>SILVA </a:t>
            </a:r>
            <a:r>
              <a:rPr sz="2000" spc="-5" dirty="0">
                <a:solidFill>
                  <a:srgbClr val="FFFFFF"/>
                </a:solidFill>
                <a:latin typeface="Verdana" pitchFamily="34" charset="0"/>
                <a:ea typeface="Verdana" pitchFamily="34" charset="0"/>
                <a:cs typeface="Verdana" pitchFamily="34" charset="0"/>
              </a:rPr>
              <a:t>(2012), alguns autores avaliam ser o dano estético uma  espécie de dano extrapatrimonial. O Superior </a:t>
            </a:r>
            <a:r>
              <a:rPr sz="2000" spc="-30" dirty="0">
                <a:solidFill>
                  <a:srgbClr val="FFFFFF"/>
                </a:solidFill>
                <a:latin typeface="Verdana" pitchFamily="34" charset="0"/>
                <a:ea typeface="Verdana" pitchFamily="34" charset="0"/>
                <a:cs typeface="Verdana" pitchFamily="34" charset="0"/>
              </a:rPr>
              <a:t>Tribunal </a:t>
            </a:r>
            <a:r>
              <a:rPr sz="2000" spc="-5" dirty="0">
                <a:solidFill>
                  <a:srgbClr val="FFFFFF"/>
                </a:solidFill>
                <a:latin typeface="Verdana" pitchFamily="34" charset="0"/>
                <a:ea typeface="Verdana" pitchFamily="34" charset="0"/>
                <a:cs typeface="Verdana" pitchFamily="34" charset="0"/>
              </a:rPr>
              <a:t>de Justiça </a:t>
            </a:r>
            <a:r>
              <a:rPr sz="2000" spc="-10" dirty="0">
                <a:solidFill>
                  <a:srgbClr val="FFFFFF"/>
                </a:solidFill>
                <a:latin typeface="Verdana" pitchFamily="34" charset="0"/>
                <a:ea typeface="Verdana" pitchFamily="34" charset="0"/>
                <a:cs typeface="Verdana" pitchFamily="34" charset="0"/>
              </a:rPr>
              <a:t>já se  </a:t>
            </a:r>
            <a:r>
              <a:rPr sz="2000" spc="-5" dirty="0">
                <a:solidFill>
                  <a:srgbClr val="FFFFFF"/>
                </a:solidFill>
                <a:latin typeface="Verdana" pitchFamily="34" charset="0"/>
                <a:ea typeface="Verdana" pitchFamily="34" charset="0"/>
                <a:cs typeface="Verdana" pitchFamily="34" charset="0"/>
              </a:rPr>
              <a:t>manifestou ao dizer que o estético distingue-se </a:t>
            </a:r>
            <a:r>
              <a:rPr sz="2000" spc="-10" dirty="0" smtClean="0">
                <a:solidFill>
                  <a:srgbClr val="FFFFFF"/>
                </a:solidFill>
                <a:latin typeface="Verdana" pitchFamily="34" charset="0"/>
                <a:ea typeface="Verdana" pitchFamily="34" charset="0"/>
                <a:cs typeface="Verdana" pitchFamily="34" charset="0"/>
              </a:rPr>
              <a:t>d</a:t>
            </a:r>
            <a:r>
              <a:rPr lang="pt-BR" sz="2000" spc="-10" dirty="0" smtClean="0">
                <a:solidFill>
                  <a:srgbClr val="FFFFFF"/>
                </a:solidFill>
                <a:latin typeface="Verdana" pitchFamily="34" charset="0"/>
                <a:ea typeface="Verdana" pitchFamily="34" charset="0"/>
                <a:cs typeface="Verdana" pitchFamily="34" charset="0"/>
              </a:rPr>
              <a:t>o dano</a:t>
            </a:r>
            <a:r>
              <a:rPr sz="2000" spc="-10" dirty="0" smtClean="0">
                <a:solidFill>
                  <a:srgbClr val="FFFFFF"/>
                </a:solidFill>
                <a:latin typeface="Verdana" pitchFamily="34" charset="0"/>
                <a:ea typeface="Verdana" pitchFamily="34" charset="0"/>
                <a:cs typeface="Verdana" pitchFamily="34" charset="0"/>
              </a:rPr>
              <a:t> </a:t>
            </a:r>
            <a:r>
              <a:rPr sz="2000" spc="-5" dirty="0">
                <a:solidFill>
                  <a:srgbClr val="FFFFFF"/>
                </a:solidFill>
                <a:latin typeface="Verdana" pitchFamily="34" charset="0"/>
                <a:ea typeface="Verdana" pitchFamily="34" charset="0"/>
                <a:cs typeface="Verdana" pitchFamily="34" charset="0"/>
              </a:rPr>
              <a:t>moral (REsp  65.393/RJ e REsp</a:t>
            </a:r>
            <a:r>
              <a:rPr sz="2000" dirty="0">
                <a:solidFill>
                  <a:srgbClr val="FFFFFF"/>
                </a:solidFill>
                <a:latin typeface="Verdana" pitchFamily="34" charset="0"/>
                <a:ea typeface="Verdana" pitchFamily="34" charset="0"/>
                <a:cs typeface="Verdana" pitchFamily="34" charset="0"/>
              </a:rPr>
              <a:t> </a:t>
            </a:r>
            <a:r>
              <a:rPr sz="2000" spc="-5" dirty="0">
                <a:solidFill>
                  <a:srgbClr val="FFFFFF"/>
                </a:solidFill>
                <a:latin typeface="Verdana" pitchFamily="34" charset="0"/>
                <a:ea typeface="Verdana" pitchFamily="34" charset="0"/>
                <a:cs typeface="Verdana" pitchFamily="34" charset="0"/>
              </a:rPr>
              <a:t>84.752/RJ).</a:t>
            </a:r>
            <a:endParaRPr sz="2000" dirty="0">
              <a:latin typeface="Verdana" pitchFamily="34" charset="0"/>
              <a:ea typeface="Verdana" pitchFamily="34" charset="0"/>
              <a:cs typeface="Verdana" pitchFamily="34" charset="0"/>
            </a:endParaRPr>
          </a:p>
          <a:p>
            <a:pPr algn="just">
              <a:lnSpc>
                <a:spcPct val="100000"/>
              </a:lnSpc>
            </a:pPr>
            <a:endParaRPr sz="2000" dirty="0">
              <a:latin typeface="Verdana" pitchFamily="34" charset="0"/>
              <a:ea typeface="Verdana" pitchFamily="34" charset="0"/>
              <a:cs typeface="Verdana" pitchFamily="34" charset="0"/>
            </a:endParaRPr>
          </a:p>
          <a:p>
            <a:pPr marL="12700" marR="5080" algn="just">
              <a:lnSpc>
                <a:spcPct val="95900"/>
              </a:lnSpc>
            </a:pPr>
            <a:r>
              <a:rPr sz="2000" spc="-5" dirty="0">
                <a:solidFill>
                  <a:srgbClr val="FFFFFF"/>
                </a:solidFill>
                <a:latin typeface="Verdana" pitchFamily="34" charset="0"/>
                <a:ea typeface="Verdana" pitchFamily="34" charset="0"/>
                <a:cs typeface="Verdana" pitchFamily="34" charset="0"/>
              </a:rPr>
              <a:t>Em simplória comparação, dano estético é aquele que pode ser notado  fisicamente, uma deformação, algo visto a olho nu, </a:t>
            </a:r>
            <a:r>
              <a:rPr sz="2000" spc="-10" dirty="0">
                <a:solidFill>
                  <a:srgbClr val="FFFFFF"/>
                </a:solidFill>
                <a:latin typeface="Verdana" pitchFamily="34" charset="0"/>
                <a:ea typeface="Verdana" pitchFamily="34" charset="0"/>
                <a:cs typeface="Verdana" pitchFamily="34" charset="0"/>
              </a:rPr>
              <a:t>já </a:t>
            </a:r>
            <a:r>
              <a:rPr sz="2000" spc="-5" dirty="0">
                <a:solidFill>
                  <a:srgbClr val="FFFFFF"/>
                </a:solidFill>
                <a:latin typeface="Verdana" pitchFamily="34" charset="0"/>
                <a:ea typeface="Verdana" pitchFamily="34" charset="0"/>
                <a:cs typeface="Verdana" pitchFamily="34" charset="0"/>
              </a:rPr>
              <a:t>o dano moral  atinge o âmago íntimo do indivíduo, muitas vezes não pode </a:t>
            </a:r>
            <a:r>
              <a:rPr sz="2000" spc="-10" dirty="0">
                <a:solidFill>
                  <a:srgbClr val="FFFFFF"/>
                </a:solidFill>
                <a:latin typeface="Verdana" pitchFamily="34" charset="0"/>
                <a:ea typeface="Verdana" pitchFamily="34" charset="0"/>
                <a:cs typeface="Verdana" pitchFamily="34" charset="0"/>
              </a:rPr>
              <a:t>ser  </a:t>
            </a:r>
            <a:r>
              <a:rPr sz="2000" dirty="0">
                <a:solidFill>
                  <a:srgbClr val="FFFFFF"/>
                </a:solidFill>
                <a:latin typeface="Verdana" pitchFamily="34" charset="0"/>
                <a:ea typeface="Verdana" pitchFamily="34" charset="0"/>
                <a:cs typeface="Verdana" pitchFamily="34" charset="0"/>
              </a:rPr>
              <a:t>apresentado, </a:t>
            </a:r>
            <a:r>
              <a:rPr sz="2000" spc="-5" dirty="0">
                <a:solidFill>
                  <a:srgbClr val="FFFFFF"/>
                </a:solidFill>
                <a:latin typeface="Verdana" pitchFamily="34" charset="0"/>
                <a:ea typeface="Verdana" pitchFamily="34" charset="0"/>
                <a:cs typeface="Verdana" pitchFamily="34" charset="0"/>
              </a:rPr>
              <a:t>divido sem a </a:t>
            </a:r>
            <a:r>
              <a:rPr sz="2000" dirty="0">
                <a:solidFill>
                  <a:srgbClr val="FFFFFF"/>
                </a:solidFill>
                <a:latin typeface="Verdana" pitchFamily="34" charset="0"/>
                <a:ea typeface="Verdana" pitchFamily="34" charset="0"/>
                <a:cs typeface="Verdana" pitchFamily="34" charset="0"/>
              </a:rPr>
              <a:t>vontade daquele </a:t>
            </a:r>
            <a:r>
              <a:rPr sz="2000" spc="-5" dirty="0">
                <a:solidFill>
                  <a:srgbClr val="FFFFFF"/>
                </a:solidFill>
                <a:latin typeface="Verdana" pitchFamily="34" charset="0"/>
                <a:ea typeface="Verdana" pitchFamily="34" charset="0"/>
                <a:cs typeface="Verdana" pitchFamily="34" charset="0"/>
              </a:rPr>
              <a:t>que o</a:t>
            </a:r>
            <a:r>
              <a:rPr sz="2000" spc="-90" dirty="0">
                <a:solidFill>
                  <a:srgbClr val="FFFFFF"/>
                </a:solidFill>
                <a:latin typeface="Verdana" pitchFamily="34" charset="0"/>
                <a:ea typeface="Verdana" pitchFamily="34" charset="0"/>
                <a:cs typeface="Verdana" pitchFamily="34" charset="0"/>
              </a:rPr>
              <a:t> </a:t>
            </a:r>
            <a:r>
              <a:rPr sz="2000" dirty="0">
                <a:solidFill>
                  <a:srgbClr val="FFFFFF"/>
                </a:solidFill>
                <a:latin typeface="Verdana" pitchFamily="34" charset="0"/>
                <a:ea typeface="Verdana" pitchFamily="34" charset="0"/>
                <a:cs typeface="Verdana" pitchFamily="34" charset="0"/>
              </a:rPr>
              <a:t>suporta.</a:t>
            </a:r>
            <a:endParaRPr sz="2000" dirty="0">
              <a:latin typeface="Verdana" pitchFamily="34" charset="0"/>
              <a:ea typeface="Verdana" pitchFamily="34" charset="0"/>
              <a:cs typeface="Verdana" pitchFamily="34" charset="0"/>
            </a:endParaRPr>
          </a:p>
          <a:p>
            <a:pPr algn="just">
              <a:lnSpc>
                <a:spcPct val="100000"/>
              </a:lnSpc>
              <a:spcBef>
                <a:spcPts val="20"/>
              </a:spcBef>
            </a:pPr>
            <a:endParaRPr sz="2000" dirty="0">
              <a:latin typeface="Verdana" pitchFamily="34" charset="0"/>
              <a:ea typeface="Verdana" pitchFamily="34" charset="0"/>
              <a:cs typeface="Verdana" pitchFamily="34" charset="0"/>
            </a:endParaRPr>
          </a:p>
          <a:p>
            <a:pPr marL="12700" algn="just">
              <a:lnSpc>
                <a:spcPts val="3295"/>
              </a:lnSpc>
            </a:pPr>
            <a:r>
              <a:rPr sz="2000" spc="-10" dirty="0">
                <a:solidFill>
                  <a:srgbClr val="FFFFFF"/>
                </a:solidFill>
                <a:latin typeface="Verdana" pitchFamily="34" charset="0"/>
                <a:ea typeface="Verdana" pitchFamily="34" charset="0"/>
                <a:cs typeface="Verdana" pitchFamily="34" charset="0"/>
              </a:rPr>
              <a:t>Há</a:t>
            </a:r>
            <a:r>
              <a:rPr sz="2000" spc="525" dirty="0">
                <a:solidFill>
                  <a:srgbClr val="FFFFFF"/>
                </a:solidFill>
                <a:latin typeface="Verdana" pitchFamily="34" charset="0"/>
                <a:ea typeface="Verdana" pitchFamily="34" charset="0"/>
                <a:cs typeface="Verdana" pitchFamily="34" charset="0"/>
              </a:rPr>
              <a:t> </a:t>
            </a:r>
            <a:r>
              <a:rPr sz="2000" spc="-5" dirty="0">
                <a:solidFill>
                  <a:srgbClr val="FFFFFF"/>
                </a:solidFill>
                <a:latin typeface="Verdana" pitchFamily="34" charset="0"/>
                <a:ea typeface="Verdana" pitchFamily="34" charset="0"/>
                <a:cs typeface="Verdana" pitchFamily="34" charset="0"/>
              </a:rPr>
              <a:t>5</a:t>
            </a:r>
            <a:r>
              <a:rPr sz="2000" spc="525" dirty="0">
                <a:solidFill>
                  <a:srgbClr val="FFFFFF"/>
                </a:solidFill>
                <a:latin typeface="Verdana" pitchFamily="34" charset="0"/>
                <a:ea typeface="Verdana" pitchFamily="34" charset="0"/>
                <a:cs typeface="Verdana" pitchFamily="34" charset="0"/>
              </a:rPr>
              <a:t> </a:t>
            </a:r>
            <a:r>
              <a:rPr sz="2000" spc="-5" dirty="0">
                <a:solidFill>
                  <a:srgbClr val="FFFFFF"/>
                </a:solidFill>
                <a:latin typeface="Verdana" pitchFamily="34" charset="0"/>
                <a:ea typeface="Verdana" pitchFamily="34" charset="0"/>
                <a:cs typeface="Verdana" pitchFamily="34" charset="0"/>
              </a:rPr>
              <a:t>anos</a:t>
            </a:r>
            <a:r>
              <a:rPr sz="2000" spc="515" dirty="0">
                <a:solidFill>
                  <a:srgbClr val="FFFFFF"/>
                </a:solidFill>
                <a:latin typeface="Verdana" pitchFamily="34" charset="0"/>
                <a:ea typeface="Verdana" pitchFamily="34" charset="0"/>
                <a:cs typeface="Verdana" pitchFamily="34" charset="0"/>
              </a:rPr>
              <a:t> </a:t>
            </a:r>
            <a:r>
              <a:rPr sz="2000" spc="-5" dirty="0">
                <a:solidFill>
                  <a:srgbClr val="FFFFFF"/>
                </a:solidFill>
                <a:latin typeface="Verdana" pitchFamily="34" charset="0"/>
                <a:ea typeface="Verdana" pitchFamily="34" charset="0"/>
                <a:cs typeface="Verdana" pitchFamily="34" charset="0"/>
              </a:rPr>
              <a:t>o</a:t>
            </a:r>
            <a:r>
              <a:rPr sz="2000" spc="505" dirty="0">
                <a:solidFill>
                  <a:srgbClr val="FFFFFF"/>
                </a:solidFill>
                <a:latin typeface="Verdana" pitchFamily="34" charset="0"/>
                <a:ea typeface="Verdana" pitchFamily="34" charset="0"/>
                <a:cs typeface="Verdana" pitchFamily="34" charset="0"/>
              </a:rPr>
              <a:t> </a:t>
            </a:r>
            <a:r>
              <a:rPr sz="2000" spc="-5" dirty="0">
                <a:solidFill>
                  <a:srgbClr val="FFFFFF"/>
                </a:solidFill>
                <a:latin typeface="Verdana" pitchFamily="34" charset="0"/>
                <a:ea typeface="Verdana" pitchFamily="34" charset="0"/>
                <a:cs typeface="Verdana" pitchFamily="34" charset="0"/>
              </a:rPr>
              <a:t>STJ,</a:t>
            </a:r>
            <a:r>
              <a:rPr sz="2000" spc="515" dirty="0">
                <a:solidFill>
                  <a:srgbClr val="FFFFFF"/>
                </a:solidFill>
                <a:latin typeface="Verdana" pitchFamily="34" charset="0"/>
                <a:ea typeface="Verdana" pitchFamily="34" charset="0"/>
                <a:cs typeface="Verdana" pitchFamily="34" charset="0"/>
              </a:rPr>
              <a:t> </a:t>
            </a:r>
            <a:r>
              <a:rPr sz="2000" spc="-5" dirty="0">
                <a:solidFill>
                  <a:srgbClr val="FFFFFF"/>
                </a:solidFill>
                <a:latin typeface="Verdana" pitchFamily="34" charset="0"/>
                <a:ea typeface="Verdana" pitchFamily="34" charset="0"/>
                <a:cs typeface="Verdana" pitchFamily="34" charset="0"/>
              </a:rPr>
              <a:t>ao</a:t>
            </a:r>
            <a:r>
              <a:rPr sz="2000" spc="505" dirty="0">
                <a:solidFill>
                  <a:srgbClr val="FFFFFF"/>
                </a:solidFill>
                <a:latin typeface="Verdana" pitchFamily="34" charset="0"/>
                <a:ea typeface="Verdana" pitchFamily="34" charset="0"/>
                <a:cs typeface="Verdana" pitchFamily="34" charset="0"/>
              </a:rPr>
              <a:t> </a:t>
            </a:r>
            <a:r>
              <a:rPr sz="2000" spc="-5" dirty="0">
                <a:solidFill>
                  <a:srgbClr val="FFFFFF"/>
                </a:solidFill>
                <a:latin typeface="Verdana" pitchFamily="34" charset="0"/>
                <a:ea typeface="Verdana" pitchFamily="34" charset="0"/>
                <a:cs typeface="Verdana" pitchFamily="34" charset="0"/>
              </a:rPr>
              <a:t>julgar</a:t>
            </a:r>
            <a:r>
              <a:rPr sz="2000" spc="525" dirty="0">
                <a:solidFill>
                  <a:srgbClr val="FFFFFF"/>
                </a:solidFill>
                <a:latin typeface="Verdana" pitchFamily="34" charset="0"/>
                <a:ea typeface="Verdana" pitchFamily="34" charset="0"/>
                <a:cs typeface="Verdana" pitchFamily="34" charset="0"/>
              </a:rPr>
              <a:t> </a:t>
            </a:r>
            <a:r>
              <a:rPr sz="2000" spc="-5" dirty="0">
                <a:solidFill>
                  <a:srgbClr val="FFFFFF"/>
                </a:solidFill>
                <a:latin typeface="Verdana" pitchFamily="34" charset="0"/>
                <a:ea typeface="Verdana" pitchFamily="34" charset="0"/>
                <a:cs typeface="Verdana" pitchFamily="34" charset="0"/>
              </a:rPr>
              <a:t>o</a:t>
            </a:r>
            <a:r>
              <a:rPr sz="2000" spc="509" dirty="0">
                <a:solidFill>
                  <a:srgbClr val="FFFFFF"/>
                </a:solidFill>
                <a:latin typeface="Verdana" pitchFamily="34" charset="0"/>
                <a:ea typeface="Verdana" pitchFamily="34" charset="0"/>
                <a:cs typeface="Verdana" pitchFamily="34" charset="0"/>
              </a:rPr>
              <a:t> </a:t>
            </a:r>
            <a:r>
              <a:rPr sz="2000" spc="-5" dirty="0">
                <a:solidFill>
                  <a:srgbClr val="FFFFFF"/>
                </a:solidFill>
                <a:latin typeface="Verdana" pitchFamily="34" charset="0"/>
                <a:ea typeface="Verdana" pitchFamily="34" charset="0"/>
                <a:cs typeface="Verdana" pitchFamily="34" charset="0"/>
              </a:rPr>
              <a:t>REsp</a:t>
            </a:r>
            <a:r>
              <a:rPr sz="2000" spc="515" dirty="0">
                <a:solidFill>
                  <a:srgbClr val="FFFFFF"/>
                </a:solidFill>
                <a:latin typeface="Verdana" pitchFamily="34" charset="0"/>
                <a:ea typeface="Verdana" pitchFamily="34" charset="0"/>
                <a:cs typeface="Verdana" pitchFamily="34" charset="0"/>
              </a:rPr>
              <a:t> </a:t>
            </a:r>
            <a:r>
              <a:rPr sz="2000" spc="-5" dirty="0">
                <a:solidFill>
                  <a:srgbClr val="FFFFFF"/>
                </a:solidFill>
                <a:latin typeface="Verdana" pitchFamily="34" charset="0"/>
                <a:ea typeface="Verdana" pitchFamily="34" charset="0"/>
                <a:cs typeface="Verdana" pitchFamily="34" charset="0"/>
              </a:rPr>
              <a:t>1236412/ES,</a:t>
            </a:r>
            <a:r>
              <a:rPr sz="2000" spc="509" dirty="0">
                <a:solidFill>
                  <a:srgbClr val="FFFFFF"/>
                </a:solidFill>
                <a:latin typeface="Verdana" pitchFamily="34" charset="0"/>
                <a:ea typeface="Verdana" pitchFamily="34" charset="0"/>
                <a:cs typeface="Verdana" pitchFamily="34" charset="0"/>
              </a:rPr>
              <a:t> </a:t>
            </a:r>
            <a:r>
              <a:rPr sz="2000" spc="-5" dirty="0">
                <a:solidFill>
                  <a:srgbClr val="FFFFFF"/>
                </a:solidFill>
                <a:latin typeface="Verdana" pitchFamily="34" charset="0"/>
                <a:ea typeface="Verdana" pitchFamily="34" charset="0"/>
                <a:cs typeface="Verdana" pitchFamily="34" charset="0"/>
              </a:rPr>
              <a:t>em</a:t>
            </a:r>
            <a:r>
              <a:rPr sz="2000" spc="509" dirty="0">
                <a:solidFill>
                  <a:srgbClr val="FFFFFF"/>
                </a:solidFill>
                <a:latin typeface="Verdana" pitchFamily="34" charset="0"/>
                <a:ea typeface="Verdana" pitchFamily="34" charset="0"/>
                <a:cs typeface="Verdana" pitchFamily="34" charset="0"/>
              </a:rPr>
              <a:t> </a:t>
            </a:r>
            <a:r>
              <a:rPr sz="2000" spc="-5" dirty="0">
                <a:solidFill>
                  <a:srgbClr val="FFFFFF"/>
                </a:solidFill>
                <a:latin typeface="Verdana" pitchFamily="34" charset="0"/>
                <a:ea typeface="Verdana" pitchFamily="34" charset="0"/>
                <a:cs typeface="Verdana" pitchFamily="34" charset="0"/>
              </a:rPr>
              <a:t>02/02/2012,</a:t>
            </a:r>
            <a:r>
              <a:rPr sz="2000" spc="515" dirty="0">
                <a:solidFill>
                  <a:srgbClr val="FFFFFF"/>
                </a:solidFill>
                <a:latin typeface="Verdana" pitchFamily="34" charset="0"/>
                <a:ea typeface="Verdana" pitchFamily="34" charset="0"/>
                <a:cs typeface="Verdana" pitchFamily="34" charset="0"/>
              </a:rPr>
              <a:t> </a:t>
            </a:r>
            <a:r>
              <a:rPr sz="2000" spc="-10" dirty="0" smtClean="0">
                <a:solidFill>
                  <a:srgbClr val="FFFFFF"/>
                </a:solidFill>
                <a:latin typeface="Verdana" pitchFamily="34" charset="0"/>
                <a:ea typeface="Verdana" pitchFamily="34" charset="0"/>
                <a:cs typeface="Verdana" pitchFamily="34" charset="0"/>
              </a:rPr>
              <a:t>se</a:t>
            </a:r>
            <a:r>
              <a:rPr lang="pt-BR" sz="2000" dirty="0" smtClean="0">
                <a:latin typeface="Verdana" pitchFamily="34" charset="0"/>
                <a:ea typeface="Verdana" pitchFamily="34" charset="0"/>
                <a:cs typeface="Verdana" pitchFamily="34" charset="0"/>
              </a:rPr>
              <a:t> </a:t>
            </a:r>
            <a:r>
              <a:rPr sz="2000" spc="-5" dirty="0" err="1" smtClean="0">
                <a:solidFill>
                  <a:srgbClr val="FFFFFF"/>
                </a:solidFill>
                <a:latin typeface="Verdana" pitchFamily="34" charset="0"/>
                <a:ea typeface="Verdana" pitchFamily="34" charset="0"/>
                <a:cs typeface="Verdana" pitchFamily="34" charset="0"/>
              </a:rPr>
              <a:t>manifestou</a:t>
            </a:r>
            <a:r>
              <a:rPr sz="2000" spc="-5" dirty="0" smtClean="0">
                <a:solidFill>
                  <a:srgbClr val="FFFFFF"/>
                </a:solidFill>
                <a:latin typeface="Verdana" pitchFamily="34" charset="0"/>
                <a:ea typeface="Verdana" pitchFamily="34" charset="0"/>
                <a:cs typeface="Verdana" pitchFamily="34" charset="0"/>
              </a:rPr>
              <a:t> </a:t>
            </a:r>
            <a:r>
              <a:rPr sz="2000" spc="-5" dirty="0">
                <a:solidFill>
                  <a:srgbClr val="FFFFFF"/>
                </a:solidFill>
                <a:latin typeface="Verdana" pitchFamily="34" charset="0"/>
                <a:ea typeface="Verdana" pitchFamily="34" charset="0"/>
                <a:cs typeface="Verdana" pitchFamily="34" charset="0"/>
              </a:rPr>
              <a:t>sobre a RCE por dano</a:t>
            </a:r>
            <a:r>
              <a:rPr sz="2000" spc="-20" dirty="0">
                <a:solidFill>
                  <a:srgbClr val="FFFFFF"/>
                </a:solidFill>
                <a:latin typeface="Verdana" pitchFamily="34" charset="0"/>
                <a:ea typeface="Verdana" pitchFamily="34" charset="0"/>
                <a:cs typeface="Verdana" pitchFamily="34" charset="0"/>
              </a:rPr>
              <a:t> </a:t>
            </a:r>
            <a:r>
              <a:rPr sz="2000" spc="-5" dirty="0">
                <a:solidFill>
                  <a:srgbClr val="FFFFFF"/>
                </a:solidFill>
                <a:latin typeface="Verdana" pitchFamily="34" charset="0"/>
                <a:ea typeface="Verdana" pitchFamily="34" charset="0"/>
                <a:cs typeface="Verdana" pitchFamily="34" charset="0"/>
              </a:rPr>
              <a:t>estético.</a:t>
            </a:r>
            <a:endParaRPr sz="2000" dirty="0">
              <a:latin typeface="Verdana" pitchFamily="34" charset="0"/>
              <a:ea typeface="Verdana" pitchFamily="34" charset="0"/>
              <a:cs typeface="Verdana" pitchFamily="34" charset="0"/>
            </a:endParaRPr>
          </a:p>
        </p:txBody>
      </p:sp>
      <p:sp>
        <p:nvSpPr>
          <p:cNvPr id="56" name="object 84"/>
          <p:cNvSpPr/>
          <p:nvPr/>
        </p:nvSpPr>
        <p:spPr>
          <a:xfrm>
            <a:off x="304800" y="4648200"/>
            <a:ext cx="3124200" cy="1905000"/>
          </a:xfrm>
          <a:custGeom>
            <a:avLst/>
            <a:gdLst/>
            <a:ahLst/>
            <a:cxnLst/>
            <a:rect l="l" t="t" r="r" b="b"/>
            <a:pathLst>
              <a:path w="2821304" h="1882775">
                <a:moveTo>
                  <a:pt x="0" y="1882775"/>
                </a:moveTo>
                <a:lnTo>
                  <a:pt x="2820924" y="1882775"/>
                </a:lnTo>
                <a:lnTo>
                  <a:pt x="2820924" y="0"/>
                </a:lnTo>
                <a:lnTo>
                  <a:pt x="0" y="0"/>
                </a:lnTo>
                <a:lnTo>
                  <a:pt x="0" y="1882775"/>
                </a:lnTo>
                <a:close/>
              </a:path>
            </a:pathLst>
          </a:custGeom>
          <a:solidFill>
            <a:srgbClr val="D15A3D"/>
          </a:solidFill>
        </p:spPr>
        <p:txBody>
          <a:bodyPr wrap="square" lIns="0" tIns="0" rIns="0" bIns="0" rtlCol="0"/>
          <a:lstStyle/>
          <a:p>
            <a:endParaRPr/>
          </a:p>
        </p:txBody>
      </p:sp>
      <p:sp>
        <p:nvSpPr>
          <p:cNvPr id="57" name="object 5"/>
          <p:cNvSpPr/>
          <p:nvPr/>
        </p:nvSpPr>
        <p:spPr>
          <a:xfrm>
            <a:off x="3657600" y="5334000"/>
            <a:ext cx="469900" cy="609599"/>
          </a:xfrm>
          <a:custGeom>
            <a:avLst/>
            <a:gdLst/>
            <a:ahLst/>
            <a:cxnLst/>
            <a:rect l="l" t="t" r="r" b="b"/>
            <a:pathLst>
              <a:path w="3289300" h="5422900">
                <a:moveTo>
                  <a:pt x="1644650" y="0"/>
                </a:moveTo>
                <a:lnTo>
                  <a:pt x="0" y="0"/>
                </a:lnTo>
                <a:lnTo>
                  <a:pt x="0" y="5422898"/>
                </a:lnTo>
                <a:lnTo>
                  <a:pt x="1644650" y="5422898"/>
                </a:lnTo>
                <a:lnTo>
                  <a:pt x="3289300" y="2711450"/>
                </a:lnTo>
                <a:lnTo>
                  <a:pt x="1644650" y="0"/>
                </a:lnTo>
                <a:close/>
              </a:path>
            </a:pathLst>
          </a:custGeom>
          <a:solidFill>
            <a:srgbClr val="D15A3D"/>
          </a:solidFill>
        </p:spPr>
        <p:txBody>
          <a:bodyPr wrap="square" lIns="0" tIns="0" rIns="0" bIns="0" rtlCol="0"/>
          <a:lstStyle/>
          <a:p>
            <a:endParaRPr/>
          </a:p>
        </p:txBody>
      </p:sp>
      <p:sp>
        <p:nvSpPr>
          <p:cNvPr id="58" name="object 84"/>
          <p:cNvSpPr/>
          <p:nvPr/>
        </p:nvSpPr>
        <p:spPr>
          <a:xfrm>
            <a:off x="4267200" y="4724400"/>
            <a:ext cx="7620000" cy="1828800"/>
          </a:xfrm>
          <a:custGeom>
            <a:avLst/>
            <a:gdLst/>
            <a:ahLst/>
            <a:cxnLst/>
            <a:rect l="l" t="t" r="r" b="b"/>
            <a:pathLst>
              <a:path w="2821304" h="1882775">
                <a:moveTo>
                  <a:pt x="0" y="1882775"/>
                </a:moveTo>
                <a:lnTo>
                  <a:pt x="2820924" y="1882775"/>
                </a:lnTo>
                <a:lnTo>
                  <a:pt x="2820924" y="0"/>
                </a:lnTo>
                <a:lnTo>
                  <a:pt x="0" y="0"/>
                </a:lnTo>
                <a:lnTo>
                  <a:pt x="0" y="1882775"/>
                </a:lnTo>
                <a:close/>
              </a:path>
            </a:pathLst>
          </a:custGeom>
          <a:solidFill>
            <a:srgbClr val="D15A3D"/>
          </a:solidFill>
        </p:spPr>
        <p:txBody>
          <a:bodyPr wrap="square" lIns="0" tIns="0" rIns="0" bIns="0" rtlCol="0"/>
          <a:lstStyle/>
          <a:p>
            <a:endParaRPr/>
          </a:p>
        </p:txBody>
      </p:sp>
      <p:sp>
        <p:nvSpPr>
          <p:cNvPr id="59" name="CaixaDeTexto 58"/>
          <p:cNvSpPr txBox="1"/>
          <p:nvPr/>
        </p:nvSpPr>
        <p:spPr>
          <a:xfrm>
            <a:off x="381000" y="5096470"/>
            <a:ext cx="3048000" cy="923330"/>
          </a:xfrm>
          <a:prstGeom prst="rect">
            <a:avLst/>
          </a:prstGeom>
          <a:noFill/>
        </p:spPr>
        <p:txBody>
          <a:bodyPr wrap="square" rtlCol="0">
            <a:spAutoFit/>
          </a:bodyPr>
          <a:lstStyle/>
          <a:p>
            <a:pPr algn="just"/>
            <a:r>
              <a:rPr lang="pt-BR" dirty="0" smtClean="0">
                <a:solidFill>
                  <a:schemeClr val="bg1"/>
                </a:solidFill>
                <a:latin typeface="Verdana" pitchFamily="34" charset="0"/>
                <a:ea typeface="Verdana" pitchFamily="34" charset="0"/>
                <a:cs typeface="Verdana" pitchFamily="34" charset="0"/>
              </a:rPr>
              <a:t>Cumulatividade de danos na indenização oriunda da RCE</a:t>
            </a:r>
            <a:endParaRPr lang="pt-BR" dirty="0">
              <a:solidFill>
                <a:schemeClr val="bg1"/>
              </a:solidFill>
              <a:latin typeface="Verdana" pitchFamily="34" charset="0"/>
              <a:ea typeface="Verdana" pitchFamily="34" charset="0"/>
              <a:cs typeface="Verdana" pitchFamily="34" charset="0"/>
            </a:endParaRPr>
          </a:p>
        </p:txBody>
      </p:sp>
      <p:sp>
        <p:nvSpPr>
          <p:cNvPr id="60" name="CaixaDeTexto 59"/>
          <p:cNvSpPr txBox="1"/>
          <p:nvPr/>
        </p:nvSpPr>
        <p:spPr>
          <a:xfrm>
            <a:off x="4419600" y="4690408"/>
            <a:ext cx="7391400" cy="1631216"/>
          </a:xfrm>
          <a:prstGeom prst="rect">
            <a:avLst/>
          </a:prstGeom>
          <a:noFill/>
        </p:spPr>
        <p:txBody>
          <a:bodyPr wrap="square" rtlCol="0">
            <a:spAutoFit/>
          </a:bodyPr>
          <a:lstStyle/>
          <a:p>
            <a:pPr algn="just"/>
            <a:r>
              <a:rPr lang="pt-BR" sz="2000" dirty="0" smtClean="0">
                <a:solidFill>
                  <a:schemeClr val="bg1"/>
                </a:solidFill>
                <a:latin typeface="Verdana" pitchFamily="34" charset="0"/>
                <a:ea typeface="Verdana" pitchFamily="34" charset="0"/>
                <a:cs typeface="Verdana" pitchFamily="34" charset="0"/>
              </a:rPr>
              <a:t>Súmula 37/ STJ – “São cumuláveis as indenizações por dano material e dano moral oriundos do mesmo fato”</a:t>
            </a:r>
          </a:p>
          <a:p>
            <a:pPr algn="just"/>
            <a:endParaRPr lang="pt-BR" sz="2000" dirty="0" smtClean="0">
              <a:solidFill>
                <a:schemeClr val="bg1"/>
              </a:solidFill>
              <a:latin typeface="Verdana" pitchFamily="34" charset="0"/>
              <a:ea typeface="Verdana" pitchFamily="34" charset="0"/>
              <a:cs typeface="Verdana" pitchFamily="34" charset="0"/>
            </a:endParaRPr>
          </a:p>
          <a:p>
            <a:pPr algn="just"/>
            <a:r>
              <a:rPr lang="pt-BR" sz="2000" dirty="0" smtClean="0">
                <a:solidFill>
                  <a:schemeClr val="bg1"/>
                </a:solidFill>
                <a:latin typeface="Verdana" pitchFamily="34" charset="0"/>
                <a:ea typeface="Verdana" pitchFamily="34" charset="0"/>
                <a:cs typeface="Verdana" pitchFamily="34" charset="0"/>
              </a:rPr>
              <a:t>Súmula 387/STJ – “É lícita a cumulação das indenizações de dano estético e dano moral”.</a:t>
            </a:r>
            <a:endParaRPr lang="pt-BR" sz="2000" dirty="0">
              <a:solidFill>
                <a:schemeClr val="bg1"/>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1011555"/>
          </a:xfrm>
          <a:custGeom>
            <a:avLst/>
            <a:gdLst/>
            <a:ahLst/>
            <a:cxnLst/>
            <a:rect l="l" t="t" r="r" b="b"/>
            <a:pathLst>
              <a:path h="1011555">
                <a:moveTo>
                  <a:pt x="0" y="0"/>
                </a:moveTo>
                <a:lnTo>
                  <a:pt x="0" y="1011301"/>
                </a:lnTo>
              </a:path>
            </a:pathLst>
          </a:custGeom>
          <a:ln w="6350">
            <a:solidFill>
              <a:srgbClr val="D9D9D9"/>
            </a:solidFill>
          </a:ln>
        </p:spPr>
        <p:txBody>
          <a:bodyPr wrap="square" lIns="0" tIns="0" rIns="0" bIns="0" rtlCol="0"/>
          <a:lstStyle/>
          <a:p>
            <a:endParaRPr/>
          </a:p>
        </p:txBody>
      </p:sp>
      <p:sp>
        <p:nvSpPr>
          <p:cNvPr id="3" name="object 3"/>
          <p:cNvSpPr/>
          <p:nvPr/>
        </p:nvSpPr>
        <p:spPr>
          <a:xfrm>
            <a:off x="609600" y="6702425"/>
            <a:ext cx="0" cy="155575"/>
          </a:xfrm>
          <a:custGeom>
            <a:avLst/>
            <a:gdLst/>
            <a:ahLst/>
            <a:cxnLst/>
            <a:rect l="l" t="t" r="r" b="b"/>
            <a:pathLst>
              <a:path h="155575">
                <a:moveTo>
                  <a:pt x="0" y="0"/>
                </a:moveTo>
                <a:lnTo>
                  <a:pt x="0" y="155574"/>
                </a:lnTo>
              </a:path>
            </a:pathLst>
          </a:custGeom>
          <a:ln w="6350">
            <a:solidFill>
              <a:srgbClr val="D9D9D9"/>
            </a:solidFill>
          </a:ln>
        </p:spPr>
        <p:txBody>
          <a:bodyPr wrap="square" lIns="0" tIns="0" rIns="0" bIns="0" rtlCol="0"/>
          <a:lstStyle/>
          <a:p>
            <a:endParaRPr/>
          </a:p>
        </p:txBody>
      </p:sp>
      <p:sp>
        <p:nvSpPr>
          <p:cNvPr id="4" name="object 4"/>
          <p:cNvSpPr/>
          <p:nvPr/>
        </p:nvSpPr>
        <p:spPr>
          <a:xfrm>
            <a:off x="1828800" y="0"/>
            <a:ext cx="0" cy="1011555"/>
          </a:xfrm>
          <a:custGeom>
            <a:avLst/>
            <a:gdLst/>
            <a:ahLst/>
            <a:cxnLst/>
            <a:rect l="l" t="t" r="r" b="b"/>
            <a:pathLst>
              <a:path h="1011555">
                <a:moveTo>
                  <a:pt x="0" y="0"/>
                </a:moveTo>
                <a:lnTo>
                  <a:pt x="0" y="1011301"/>
                </a:lnTo>
              </a:path>
            </a:pathLst>
          </a:custGeom>
          <a:ln w="6350">
            <a:solidFill>
              <a:srgbClr val="D9D9D9"/>
            </a:solidFill>
          </a:ln>
        </p:spPr>
        <p:txBody>
          <a:bodyPr wrap="square" lIns="0" tIns="0" rIns="0" bIns="0" rtlCol="0"/>
          <a:lstStyle/>
          <a:p>
            <a:endParaRPr/>
          </a:p>
        </p:txBody>
      </p:sp>
      <p:sp>
        <p:nvSpPr>
          <p:cNvPr id="5" name="object 5"/>
          <p:cNvSpPr/>
          <p:nvPr/>
        </p:nvSpPr>
        <p:spPr>
          <a:xfrm>
            <a:off x="1828800" y="6702425"/>
            <a:ext cx="0" cy="155575"/>
          </a:xfrm>
          <a:custGeom>
            <a:avLst/>
            <a:gdLst/>
            <a:ahLst/>
            <a:cxnLst/>
            <a:rect l="l" t="t" r="r" b="b"/>
            <a:pathLst>
              <a:path h="155575">
                <a:moveTo>
                  <a:pt x="0" y="0"/>
                </a:moveTo>
                <a:lnTo>
                  <a:pt x="0" y="155574"/>
                </a:lnTo>
              </a:path>
            </a:pathLst>
          </a:custGeom>
          <a:ln w="6350">
            <a:solidFill>
              <a:srgbClr val="D9D9D9"/>
            </a:solidFill>
          </a:ln>
        </p:spPr>
        <p:txBody>
          <a:bodyPr wrap="square" lIns="0" tIns="0" rIns="0" bIns="0" rtlCol="0"/>
          <a:lstStyle/>
          <a:p>
            <a:endParaRPr/>
          </a:p>
        </p:txBody>
      </p:sp>
      <p:sp>
        <p:nvSpPr>
          <p:cNvPr id="6" name="object 6"/>
          <p:cNvSpPr/>
          <p:nvPr/>
        </p:nvSpPr>
        <p:spPr>
          <a:xfrm>
            <a:off x="3048000" y="0"/>
            <a:ext cx="0" cy="1011555"/>
          </a:xfrm>
          <a:custGeom>
            <a:avLst/>
            <a:gdLst/>
            <a:ahLst/>
            <a:cxnLst/>
            <a:rect l="l" t="t" r="r" b="b"/>
            <a:pathLst>
              <a:path h="1011555">
                <a:moveTo>
                  <a:pt x="0" y="0"/>
                </a:moveTo>
                <a:lnTo>
                  <a:pt x="0" y="1011301"/>
                </a:lnTo>
              </a:path>
            </a:pathLst>
          </a:custGeom>
          <a:ln w="6350">
            <a:solidFill>
              <a:srgbClr val="D9D9D9"/>
            </a:solidFill>
          </a:ln>
        </p:spPr>
        <p:txBody>
          <a:bodyPr wrap="square" lIns="0" tIns="0" rIns="0" bIns="0" rtlCol="0"/>
          <a:lstStyle/>
          <a:p>
            <a:endParaRPr/>
          </a:p>
        </p:txBody>
      </p:sp>
      <p:sp>
        <p:nvSpPr>
          <p:cNvPr id="7" name="object 7"/>
          <p:cNvSpPr/>
          <p:nvPr/>
        </p:nvSpPr>
        <p:spPr>
          <a:xfrm>
            <a:off x="3048000" y="6702425"/>
            <a:ext cx="0" cy="155575"/>
          </a:xfrm>
          <a:custGeom>
            <a:avLst/>
            <a:gdLst/>
            <a:ahLst/>
            <a:cxnLst/>
            <a:rect l="l" t="t" r="r" b="b"/>
            <a:pathLst>
              <a:path h="155575">
                <a:moveTo>
                  <a:pt x="0" y="0"/>
                </a:moveTo>
                <a:lnTo>
                  <a:pt x="0" y="155574"/>
                </a:lnTo>
              </a:path>
            </a:pathLst>
          </a:custGeom>
          <a:ln w="6350">
            <a:solidFill>
              <a:srgbClr val="D9D9D9"/>
            </a:solidFill>
          </a:ln>
        </p:spPr>
        <p:txBody>
          <a:bodyPr wrap="square" lIns="0" tIns="0" rIns="0" bIns="0" rtlCol="0"/>
          <a:lstStyle/>
          <a:p>
            <a:endParaRPr/>
          </a:p>
        </p:txBody>
      </p:sp>
      <p:sp>
        <p:nvSpPr>
          <p:cNvPr id="8" name="object 8"/>
          <p:cNvSpPr/>
          <p:nvPr/>
        </p:nvSpPr>
        <p:spPr>
          <a:xfrm>
            <a:off x="4267200" y="0"/>
            <a:ext cx="0" cy="1011555"/>
          </a:xfrm>
          <a:custGeom>
            <a:avLst/>
            <a:gdLst/>
            <a:ahLst/>
            <a:cxnLst/>
            <a:rect l="l" t="t" r="r" b="b"/>
            <a:pathLst>
              <a:path h="1011555">
                <a:moveTo>
                  <a:pt x="0" y="0"/>
                </a:moveTo>
                <a:lnTo>
                  <a:pt x="0" y="1011301"/>
                </a:lnTo>
              </a:path>
            </a:pathLst>
          </a:custGeom>
          <a:ln w="6350">
            <a:solidFill>
              <a:srgbClr val="D9D9D9"/>
            </a:solidFill>
          </a:ln>
        </p:spPr>
        <p:txBody>
          <a:bodyPr wrap="square" lIns="0" tIns="0" rIns="0" bIns="0" rtlCol="0"/>
          <a:lstStyle/>
          <a:p>
            <a:endParaRPr/>
          </a:p>
        </p:txBody>
      </p:sp>
      <p:sp>
        <p:nvSpPr>
          <p:cNvPr id="9" name="object 9"/>
          <p:cNvSpPr/>
          <p:nvPr/>
        </p:nvSpPr>
        <p:spPr>
          <a:xfrm>
            <a:off x="4267200" y="6702425"/>
            <a:ext cx="0" cy="155575"/>
          </a:xfrm>
          <a:custGeom>
            <a:avLst/>
            <a:gdLst/>
            <a:ahLst/>
            <a:cxnLst/>
            <a:rect l="l" t="t" r="r" b="b"/>
            <a:pathLst>
              <a:path h="155575">
                <a:moveTo>
                  <a:pt x="0" y="0"/>
                </a:moveTo>
                <a:lnTo>
                  <a:pt x="0" y="155574"/>
                </a:lnTo>
              </a:path>
            </a:pathLst>
          </a:custGeom>
          <a:ln w="6350">
            <a:solidFill>
              <a:srgbClr val="D9D9D9"/>
            </a:solidFill>
          </a:ln>
        </p:spPr>
        <p:txBody>
          <a:bodyPr wrap="square" lIns="0" tIns="0" rIns="0" bIns="0" rtlCol="0"/>
          <a:lstStyle/>
          <a:p>
            <a:endParaRPr/>
          </a:p>
        </p:txBody>
      </p:sp>
      <p:sp>
        <p:nvSpPr>
          <p:cNvPr id="10" name="object 10"/>
          <p:cNvSpPr/>
          <p:nvPr/>
        </p:nvSpPr>
        <p:spPr>
          <a:xfrm>
            <a:off x="5486400" y="0"/>
            <a:ext cx="0" cy="1011555"/>
          </a:xfrm>
          <a:custGeom>
            <a:avLst/>
            <a:gdLst/>
            <a:ahLst/>
            <a:cxnLst/>
            <a:rect l="l" t="t" r="r" b="b"/>
            <a:pathLst>
              <a:path h="1011555">
                <a:moveTo>
                  <a:pt x="0" y="0"/>
                </a:moveTo>
                <a:lnTo>
                  <a:pt x="0" y="1011301"/>
                </a:lnTo>
              </a:path>
            </a:pathLst>
          </a:custGeom>
          <a:ln w="6350">
            <a:solidFill>
              <a:srgbClr val="D9D9D9"/>
            </a:solidFill>
          </a:ln>
        </p:spPr>
        <p:txBody>
          <a:bodyPr wrap="square" lIns="0" tIns="0" rIns="0" bIns="0" rtlCol="0"/>
          <a:lstStyle/>
          <a:p>
            <a:endParaRPr/>
          </a:p>
        </p:txBody>
      </p:sp>
      <p:sp>
        <p:nvSpPr>
          <p:cNvPr id="11" name="object 11"/>
          <p:cNvSpPr/>
          <p:nvPr/>
        </p:nvSpPr>
        <p:spPr>
          <a:xfrm>
            <a:off x="5486400" y="6702425"/>
            <a:ext cx="0" cy="155575"/>
          </a:xfrm>
          <a:custGeom>
            <a:avLst/>
            <a:gdLst/>
            <a:ahLst/>
            <a:cxnLst/>
            <a:rect l="l" t="t" r="r" b="b"/>
            <a:pathLst>
              <a:path h="155575">
                <a:moveTo>
                  <a:pt x="0" y="0"/>
                </a:moveTo>
                <a:lnTo>
                  <a:pt x="0" y="155574"/>
                </a:lnTo>
              </a:path>
            </a:pathLst>
          </a:custGeom>
          <a:ln w="6350">
            <a:solidFill>
              <a:srgbClr val="D9D9D9"/>
            </a:solidFill>
          </a:ln>
        </p:spPr>
        <p:txBody>
          <a:bodyPr wrap="square" lIns="0" tIns="0" rIns="0" bIns="0" rtlCol="0"/>
          <a:lstStyle/>
          <a:p>
            <a:endParaRPr/>
          </a:p>
        </p:txBody>
      </p:sp>
      <p:sp>
        <p:nvSpPr>
          <p:cNvPr id="12" name="object 12"/>
          <p:cNvSpPr/>
          <p:nvPr/>
        </p:nvSpPr>
        <p:spPr>
          <a:xfrm>
            <a:off x="6705600" y="0"/>
            <a:ext cx="0" cy="1011555"/>
          </a:xfrm>
          <a:custGeom>
            <a:avLst/>
            <a:gdLst/>
            <a:ahLst/>
            <a:cxnLst/>
            <a:rect l="l" t="t" r="r" b="b"/>
            <a:pathLst>
              <a:path h="1011555">
                <a:moveTo>
                  <a:pt x="0" y="0"/>
                </a:moveTo>
                <a:lnTo>
                  <a:pt x="0" y="1011301"/>
                </a:lnTo>
              </a:path>
            </a:pathLst>
          </a:custGeom>
          <a:ln w="6350">
            <a:solidFill>
              <a:srgbClr val="D9D9D9"/>
            </a:solidFill>
          </a:ln>
        </p:spPr>
        <p:txBody>
          <a:bodyPr wrap="square" lIns="0" tIns="0" rIns="0" bIns="0" rtlCol="0"/>
          <a:lstStyle/>
          <a:p>
            <a:endParaRPr/>
          </a:p>
        </p:txBody>
      </p:sp>
      <p:sp>
        <p:nvSpPr>
          <p:cNvPr id="13" name="object 13"/>
          <p:cNvSpPr/>
          <p:nvPr/>
        </p:nvSpPr>
        <p:spPr>
          <a:xfrm>
            <a:off x="6705600" y="6702425"/>
            <a:ext cx="0" cy="155575"/>
          </a:xfrm>
          <a:custGeom>
            <a:avLst/>
            <a:gdLst/>
            <a:ahLst/>
            <a:cxnLst/>
            <a:rect l="l" t="t" r="r" b="b"/>
            <a:pathLst>
              <a:path h="155575">
                <a:moveTo>
                  <a:pt x="0" y="0"/>
                </a:moveTo>
                <a:lnTo>
                  <a:pt x="0" y="155574"/>
                </a:lnTo>
              </a:path>
            </a:pathLst>
          </a:custGeom>
          <a:ln w="6350">
            <a:solidFill>
              <a:srgbClr val="D9D9D9"/>
            </a:solidFill>
          </a:ln>
        </p:spPr>
        <p:txBody>
          <a:bodyPr wrap="square" lIns="0" tIns="0" rIns="0" bIns="0" rtlCol="0"/>
          <a:lstStyle/>
          <a:p>
            <a:endParaRPr/>
          </a:p>
        </p:txBody>
      </p:sp>
      <p:sp>
        <p:nvSpPr>
          <p:cNvPr id="14" name="object 14"/>
          <p:cNvSpPr/>
          <p:nvPr/>
        </p:nvSpPr>
        <p:spPr>
          <a:xfrm>
            <a:off x="7924800" y="0"/>
            <a:ext cx="0" cy="1011555"/>
          </a:xfrm>
          <a:custGeom>
            <a:avLst/>
            <a:gdLst/>
            <a:ahLst/>
            <a:cxnLst/>
            <a:rect l="l" t="t" r="r" b="b"/>
            <a:pathLst>
              <a:path h="1011555">
                <a:moveTo>
                  <a:pt x="0" y="0"/>
                </a:moveTo>
                <a:lnTo>
                  <a:pt x="0" y="1011301"/>
                </a:lnTo>
              </a:path>
            </a:pathLst>
          </a:custGeom>
          <a:ln w="6350">
            <a:solidFill>
              <a:srgbClr val="D9D9D9"/>
            </a:solidFill>
          </a:ln>
        </p:spPr>
        <p:txBody>
          <a:bodyPr wrap="square" lIns="0" tIns="0" rIns="0" bIns="0" rtlCol="0"/>
          <a:lstStyle/>
          <a:p>
            <a:endParaRPr/>
          </a:p>
        </p:txBody>
      </p:sp>
      <p:sp>
        <p:nvSpPr>
          <p:cNvPr id="15" name="object 15"/>
          <p:cNvSpPr/>
          <p:nvPr/>
        </p:nvSpPr>
        <p:spPr>
          <a:xfrm>
            <a:off x="7924800" y="6702425"/>
            <a:ext cx="0" cy="155575"/>
          </a:xfrm>
          <a:custGeom>
            <a:avLst/>
            <a:gdLst/>
            <a:ahLst/>
            <a:cxnLst/>
            <a:rect l="l" t="t" r="r" b="b"/>
            <a:pathLst>
              <a:path h="155575">
                <a:moveTo>
                  <a:pt x="0" y="0"/>
                </a:moveTo>
                <a:lnTo>
                  <a:pt x="0" y="155574"/>
                </a:lnTo>
              </a:path>
            </a:pathLst>
          </a:custGeom>
          <a:ln w="6350">
            <a:solidFill>
              <a:srgbClr val="D9D9D9"/>
            </a:solidFill>
          </a:ln>
        </p:spPr>
        <p:txBody>
          <a:bodyPr wrap="square" lIns="0" tIns="0" rIns="0" bIns="0" rtlCol="0"/>
          <a:lstStyle/>
          <a:p>
            <a:endParaRPr/>
          </a:p>
        </p:txBody>
      </p:sp>
      <p:sp>
        <p:nvSpPr>
          <p:cNvPr id="16" name="object 16"/>
          <p:cNvSpPr/>
          <p:nvPr/>
        </p:nvSpPr>
        <p:spPr>
          <a:xfrm>
            <a:off x="9144000" y="0"/>
            <a:ext cx="0" cy="1011555"/>
          </a:xfrm>
          <a:custGeom>
            <a:avLst/>
            <a:gdLst/>
            <a:ahLst/>
            <a:cxnLst/>
            <a:rect l="l" t="t" r="r" b="b"/>
            <a:pathLst>
              <a:path h="1011555">
                <a:moveTo>
                  <a:pt x="0" y="0"/>
                </a:moveTo>
                <a:lnTo>
                  <a:pt x="0" y="1011301"/>
                </a:lnTo>
              </a:path>
            </a:pathLst>
          </a:custGeom>
          <a:ln w="6350">
            <a:solidFill>
              <a:srgbClr val="D9D9D9"/>
            </a:solidFill>
          </a:ln>
        </p:spPr>
        <p:txBody>
          <a:bodyPr wrap="square" lIns="0" tIns="0" rIns="0" bIns="0" rtlCol="0"/>
          <a:lstStyle/>
          <a:p>
            <a:endParaRPr/>
          </a:p>
        </p:txBody>
      </p:sp>
      <p:sp>
        <p:nvSpPr>
          <p:cNvPr id="17" name="object 17"/>
          <p:cNvSpPr/>
          <p:nvPr/>
        </p:nvSpPr>
        <p:spPr>
          <a:xfrm>
            <a:off x="9144000" y="6702425"/>
            <a:ext cx="0" cy="155575"/>
          </a:xfrm>
          <a:custGeom>
            <a:avLst/>
            <a:gdLst/>
            <a:ahLst/>
            <a:cxnLst/>
            <a:rect l="l" t="t" r="r" b="b"/>
            <a:pathLst>
              <a:path h="155575">
                <a:moveTo>
                  <a:pt x="0" y="0"/>
                </a:moveTo>
                <a:lnTo>
                  <a:pt x="0" y="155574"/>
                </a:lnTo>
              </a:path>
            </a:pathLst>
          </a:custGeom>
          <a:ln w="6350">
            <a:solidFill>
              <a:srgbClr val="D9D9D9"/>
            </a:solidFill>
          </a:ln>
        </p:spPr>
        <p:txBody>
          <a:bodyPr wrap="square" lIns="0" tIns="0" rIns="0" bIns="0" rtlCol="0"/>
          <a:lstStyle/>
          <a:p>
            <a:endParaRPr/>
          </a:p>
        </p:txBody>
      </p:sp>
      <p:sp>
        <p:nvSpPr>
          <p:cNvPr id="18" name="object 18"/>
          <p:cNvSpPr/>
          <p:nvPr/>
        </p:nvSpPr>
        <p:spPr>
          <a:xfrm>
            <a:off x="10363200" y="0"/>
            <a:ext cx="0" cy="1011555"/>
          </a:xfrm>
          <a:custGeom>
            <a:avLst/>
            <a:gdLst/>
            <a:ahLst/>
            <a:cxnLst/>
            <a:rect l="l" t="t" r="r" b="b"/>
            <a:pathLst>
              <a:path h="1011555">
                <a:moveTo>
                  <a:pt x="0" y="0"/>
                </a:moveTo>
                <a:lnTo>
                  <a:pt x="0" y="1011301"/>
                </a:lnTo>
              </a:path>
            </a:pathLst>
          </a:custGeom>
          <a:ln w="6350">
            <a:solidFill>
              <a:srgbClr val="D9D9D9"/>
            </a:solidFill>
          </a:ln>
        </p:spPr>
        <p:txBody>
          <a:bodyPr wrap="square" lIns="0" tIns="0" rIns="0" bIns="0" rtlCol="0"/>
          <a:lstStyle/>
          <a:p>
            <a:endParaRPr/>
          </a:p>
        </p:txBody>
      </p:sp>
      <p:sp>
        <p:nvSpPr>
          <p:cNvPr id="19" name="object 19"/>
          <p:cNvSpPr/>
          <p:nvPr/>
        </p:nvSpPr>
        <p:spPr>
          <a:xfrm>
            <a:off x="10363200" y="6702425"/>
            <a:ext cx="0" cy="155575"/>
          </a:xfrm>
          <a:custGeom>
            <a:avLst/>
            <a:gdLst/>
            <a:ahLst/>
            <a:cxnLst/>
            <a:rect l="l" t="t" r="r" b="b"/>
            <a:pathLst>
              <a:path h="155575">
                <a:moveTo>
                  <a:pt x="0" y="0"/>
                </a:moveTo>
                <a:lnTo>
                  <a:pt x="0" y="155574"/>
                </a:lnTo>
              </a:path>
            </a:pathLst>
          </a:custGeom>
          <a:ln w="6350">
            <a:solidFill>
              <a:srgbClr val="D9D9D9"/>
            </a:solidFill>
          </a:ln>
        </p:spPr>
        <p:txBody>
          <a:bodyPr wrap="square" lIns="0" tIns="0" rIns="0" bIns="0" rtlCol="0"/>
          <a:lstStyle/>
          <a:p>
            <a:endParaRPr/>
          </a:p>
        </p:txBody>
      </p:sp>
      <p:sp>
        <p:nvSpPr>
          <p:cNvPr id="20" name="object 20"/>
          <p:cNvSpPr/>
          <p:nvPr/>
        </p:nvSpPr>
        <p:spPr>
          <a:xfrm>
            <a:off x="11582400" y="0"/>
            <a:ext cx="0" cy="1011555"/>
          </a:xfrm>
          <a:custGeom>
            <a:avLst/>
            <a:gdLst/>
            <a:ahLst/>
            <a:cxnLst/>
            <a:rect l="l" t="t" r="r" b="b"/>
            <a:pathLst>
              <a:path h="1011555">
                <a:moveTo>
                  <a:pt x="0" y="0"/>
                </a:moveTo>
                <a:lnTo>
                  <a:pt x="0" y="1011301"/>
                </a:lnTo>
              </a:path>
            </a:pathLst>
          </a:custGeom>
          <a:ln w="6350">
            <a:solidFill>
              <a:srgbClr val="D9D9D9"/>
            </a:solidFill>
          </a:ln>
        </p:spPr>
        <p:txBody>
          <a:bodyPr wrap="square" lIns="0" tIns="0" rIns="0" bIns="0" rtlCol="0"/>
          <a:lstStyle/>
          <a:p>
            <a:endParaRPr/>
          </a:p>
        </p:txBody>
      </p:sp>
      <p:sp>
        <p:nvSpPr>
          <p:cNvPr id="21" name="object 21"/>
          <p:cNvSpPr/>
          <p:nvPr/>
        </p:nvSpPr>
        <p:spPr>
          <a:xfrm>
            <a:off x="11582400" y="6702425"/>
            <a:ext cx="0" cy="155575"/>
          </a:xfrm>
          <a:custGeom>
            <a:avLst/>
            <a:gdLst/>
            <a:ahLst/>
            <a:cxnLst/>
            <a:rect l="l" t="t" r="r" b="b"/>
            <a:pathLst>
              <a:path h="155575">
                <a:moveTo>
                  <a:pt x="0" y="0"/>
                </a:moveTo>
                <a:lnTo>
                  <a:pt x="0" y="155574"/>
                </a:lnTo>
              </a:path>
            </a:pathLst>
          </a:custGeom>
          <a:ln w="6350">
            <a:solidFill>
              <a:srgbClr val="D9D9D9"/>
            </a:solidFill>
          </a:ln>
        </p:spPr>
        <p:txBody>
          <a:bodyPr wrap="square" lIns="0" tIns="0" rIns="0" bIns="0" rtlCol="0"/>
          <a:lstStyle/>
          <a:p>
            <a:endParaRPr/>
          </a:p>
        </p:txBody>
      </p:sp>
      <p:sp>
        <p:nvSpPr>
          <p:cNvPr id="22" name="object 22"/>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23" name="object 23"/>
          <p:cNvSpPr/>
          <p:nvPr/>
        </p:nvSpPr>
        <p:spPr>
          <a:xfrm>
            <a:off x="12111037" y="1611375"/>
            <a:ext cx="81280" cy="0"/>
          </a:xfrm>
          <a:custGeom>
            <a:avLst/>
            <a:gdLst/>
            <a:ahLst/>
            <a:cxnLst/>
            <a:rect l="l" t="t" r="r" b="b"/>
            <a:pathLst>
              <a:path w="81279">
                <a:moveTo>
                  <a:pt x="0" y="0"/>
                </a:moveTo>
                <a:lnTo>
                  <a:pt x="80962" y="0"/>
                </a:lnTo>
              </a:path>
            </a:pathLst>
          </a:custGeom>
          <a:ln w="6350">
            <a:solidFill>
              <a:srgbClr val="D9D9D9"/>
            </a:solidFill>
          </a:ln>
        </p:spPr>
        <p:txBody>
          <a:bodyPr wrap="square" lIns="0" tIns="0" rIns="0" bIns="0" rtlCol="0"/>
          <a:lstStyle/>
          <a:p>
            <a:endParaRPr/>
          </a:p>
        </p:txBody>
      </p:sp>
      <p:sp>
        <p:nvSpPr>
          <p:cNvPr id="24" name="object 24"/>
          <p:cNvSpPr/>
          <p:nvPr/>
        </p:nvSpPr>
        <p:spPr>
          <a:xfrm>
            <a:off x="3175" y="1611375"/>
            <a:ext cx="78105" cy="0"/>
          </a:xfrm>
          <a:custGeom>
            <a:avLst/>
            <a:gdLst/>
            <a:ahLst/>
            <a:cxnLst/>
            <a:rect l="l" t="t" r="r" b="b"/>
            <a:pathLst>
              <a:path w="78105">
                <a:moveTo>
                  <a:pt x="0" y="0"/>
                </a:moveTo>
                <a:lnTo>
                  <a:pt x="77787" y="0"/>
                </a:lnTo>
              </a:path>
            </a:pathLst>
          </a:custGeom>
          <a:ln w="6350">
            <a:solidFill>
              <a:srgbClr val="D9D9D9"/>
            </a:solidFill>
          </a:ln>
        </p:spPr>
        <p:txBody>
          <a:bodyPr wrap="square" lIns="0" tIns="0" rIns="0" bIns="0" rtlCol="0"/>
          <a:lstStyle/>
          <a:p>
            <a:endParaRPr/>
          </a:p>
        </p:txBody>
      </p:sp>
      <p:sp>
        <p:nvSpPr>
          <p:cNvPr id="25" name="object 25"/>
          <p:cNvSpPr/>
          <p:nvPr/>
        </p:nvSpPr>
        <p:spPr>
          <a:xfrm>
            <a:off x="12111037" y="2835275"/>
            <a:ext cx="81280" cy="0"/>
          </a:xfrm>
          <a:custGeom>
            <a:avLst/>
            <a:gdLst/>
            <a:ahLst/>
            <a:cxnLst/>
            <a:rect l="l" t="t" r="r" b="b"/>
            <a:pathLst>
              <a:path w="81279">
                <a:moveTo>
                  <a:pt x="0" y="0"/>
                </a:moveTo>
                <a:lnTo>
                  <a:pt x="80962" y="0"/>
                </a:lnTo>
              </a:path>
            </a:pathLst>
          </a:custGeom>
          <a:ln w="6350">
            <a:solidFill>
              <a:srgbClr val="D9D9D9"/>
            </a:solidFill>
          </a:ln>
        </p:spPr>
        <p:txBody>
          <a:bodyPr wrap="square" lIns="0" tIns="0" rIns="0" bIns="0" rtlCol="0"/>
          <a:lstStyle/>
          <a:p>
            <a:endParaRPr/>
          </a:p>
        </p:txBody>
      </p:sp>
      <p:sp>
        <p:nvSpPr>
          <p:cNvPr id="26" name="object 26"/>
          <p:cNvSpPr/>
          <p:nvPr/>
        </p:nvSpPr>
        <p:spPr>
          <a:xfrm>
            <a:off x="3175" y="2835275"/>
            <a:ext cx="78105" cy="0"/>
          </a:xfrm>
          <a:custGeom>
            <a:avLst/>
            <a:gdLst/>
            <a:ahLst/>
            <a:cxnLst/>
            <a:rect l="l" t="t" r="r" b="b"/>
            <a:pathLst>
              <a:path w="78105">
                <a:moveTo>
                  <a:pt x="0" y="0"/>
                </a:moveTo>
                <a:lnTo>
                  <a:pt x="77787" y="0"/>
                </a:lnTo>
              </a:path>
            </a:pathLst>
          </a:custGeom>
          <a:ln w="6350">
            <a:solidFill>
              <a:srgbClr val="D9D9D9"/>
            </a:solidFill>
          </a:ln>
        </p:spPr>
        <p:txBody>
          <a:bodyPr wrap="square" lIns="0" tIns="0" rIns="0" bIns="0" rtlCol="0"/>
          <a:lstStyle/>
          <a:p>
            <a:endParaRPr/>
          </a:p>
        </p:txBody>
      </p:sp>
      <p:sp>
        <p:nvSpPr>
          <p:cNvPr id="27" name="object 27"/>
          <p:cNvSpPr/>
          <p:nvPr/>
        </p:nvSpPr>
        <p:spPr>
          <a:xfrm>
            <a:off x="12111037" y="4060825"/>
            <a:ext cx="81280" cy="0"/>
          </a:xfrm>
          <a:custGeom>
            <a:avLst/>
            <a:gdLst/>
            <a:ahLst/>
            <a:cxnLst/>
            <a:rect l="l" t="t" r="r" b="b"/>
            <a:pathLst>
              <a:path w="81279">
                <a:moveTo>
                  <a:pt x="0" y="0"/>
                </a:moveTo>
                <a:lnTo>
                  <a:pt x="80962" y="0"/>
                </a:lnTo>
              </a:path>
            </a:pathLst>
          </a:custGeom>
          <a:ln w="6350">
            <a:solidFill>
              <a:srgbClr val="D9D9D9"/>
            </a:solidFill>
          </a:ln>
        </p:spPr>
        <p:txBody>
          <a:bodyPr wrap="square" lIns="0" tIns="0" rIns="0" bIns="0" rtlCol="0"/>
          <a:lstStyle/>
          <a:p>
            <a:endParaRPr/>
          </a:p>
        </p:txBody>
      </p:sp>
      <p:sp>
        <p:nvSpPr>
          <p:cNvPr id="28" name="object 28"/>
          <p:cNvSpPr/>
          <p:nvPr/>
        </p:nvSpPr>
        <p:spPr>
          <a:xfrm>
            <a:off x="3175" y="4060825"/>
            <a:ext cx="78105" cy="0"/>
          </a:xfrm>
          <a:custGeom>
            <a:avLst/>
            <a:gdLst/>
            <a:ahLst/>
            <a:cxnLst/>
            <a:rect l="l" t="t" r="r" b="b"/>
            <a:pathLst>
              <a:path w="78105">
                <a:moveTo>
                  <a:pt x="0" y="0"/>
                </a:moveTo>
                <a:lnTo>
                  <a:pt x="77787" y="0"/>
                </a:lnTo>
              </a:path>
            </a:pathLst>
          </a:custGeom>
          <a:ln w="6350">
            <a:solidFill>
              <a:srgbClr val="D9D9D9"/>
            </a:solidFill>
          </a:ln>
        </p:spPr>
        <p:txBody>
          <a:bodyPr wrap="square" lIns="0" tIns="0" rIns="0" bIns="0" rtlCol="0"/>
          <a:lstStyle/>
          <a:p>
            <a:endParaRPr/>
          </a:p>
        </p:txBody>
      </p:sp>
      <p:sp>
        <p:nvSpPr>
          <p:cNvPr id="29" name="object 29"/>
          <p:cNvSpPr/>
          <p:nvPr/>
        </p:nvSpPr>
        <p:spPr>
          <a:xfrm>
            <a:off x="12111037" y="5284851"/>
            <a:ext cx="81280" cy="0"/>
          </a:xfrm>
          <a:custGeom>
            <a:avLst/>
            <a:gdLst/>
            <a:ahLst/>
            <a:cxnLst/>
            <a:rect l="l" t="t" r="r" b="b"/>
            <a:pathLst>
              <a:path w="81279">
                <a:moveTo>
                  <a:pt x="0" y="0"/>
                </a:moveTo>
                <a:lnTo>
                  <a:pt x="80962" y="0"/>
                </a:lnTo>
              </a:path>
            </a:pathLst>
          </a:custGeom>
          <a:ln w="6350">
            <a:solidFill>
              <a:srgbClr val="D9D9D9"/>
            </a:solidFill>
          </a:ln>
        </p:spPr>
        <p:txBody>
          <a:bodyPr wrap="square" lIns="0" tIns="0" rIns="0" bIns="0" rtlCol="0"/>
          <a:lstStyle/>
          <a:p>
            <a:endParaRPr/>
          </a:p>
        </p:txBody>
      </p:sp>
      <p:sp>
        <p:nvSpPr>
          <p:cNvPr id="30" name="object 30"/>
          <p:cNvSpPr/>
          <p:nvPr/>
        </p:nvSpPr>
        <p:spPr>
          <a:xfrm>
            <a:off x="3175" y="5284851"/>
            <a:ext cx="78105" cy="0"/>
          </a:xfrm>
          <a:custGeom>
            <a:avLst/>
            <a:gdLst/>
            <a:ahLst/>
            <a:cxnLst/>
            <a:rect l="l" t="t" r="r" b="b"/>
            <a:pathLst>
              <a:path w="78105">
                <a:moveTo>
                  <a:pt x="0" y="0"/>
                </a:moveTo>
                <a:lnTo>
                  <a:pt x="77787" y="0"/>
                </a:lnTo>
              </a:path>
            </a:pathLst>
          </a:custGeom>
          <a:ln w="6350">
            <a:solidFill>
              <a:srgbClr val="D9D9D9"/>
            </a:solidFill>
          </a:ln>
        </p:spPr>
        <p:txBody>
          <a:bodyPr wrap="square" lIns="0" tIns="0" rIns="0" bIns="0" rtlCol="0"/>
          <a:lstStyle/>
          <a:p>
            <a:endParaRPr/>
          </a:p>
        </p:txBody>
      </p:sp>
      <p:sp>
        <p:nvSpPr>
          <p:cNvPr id="31" name="object 31"/>
          <p:cNvSpPr/>
          <p:nvPr/>
        </p:nvSpPr>
        <p:spPr>
          <a:xfrm>
            <a:off x="12111037" y="6510337"/>
            <a:ext cx="81280" cy="0"/>
          </a:xfrm>
          <a:custGeom>
            <a:avLst/>
            <a:gdLst/>
            <a:ahLst/>
            <a:cxnLst/>
            <a:rect l="l" t="t" r="r" b="b"/>
            <a:pathLst>
              <a:path w="81279">
                <a:moveTo>
                  <a:pt x="0" y="0"/>
                </a:moveTo>
                <a:lnTo>
                  <a:pt x="80962" y="0"/>
                </a:lnTo>
              </a:path>
            </a:pathLst>
          </a:custGeom>
          <a:ln w="6350">
            <a:solidFill>
              <a:srgbClr val="D9D9D9"/>
            </a:solidFill>
          </a:ln>
        </p:spPr>
        <p:txBody>
          <a:bodyPr wrap="square" lIns="0" tIns="0" rIns="0" bIns="0" rtlCol="0"/>
          <a:lstStyle/>
          <a:p>
            <a:endParaRPr/>
          </a:p>
        </p:txBody>
      </p:sp>
      <p:sp>
        <p:nvSpPr>
          <p:cNvPr id="32" name="object 32"/>
          <p:cNvSpPr/>
          <p:nvPr/>
        </p:nvSpPr>
        <p:spPr>
          <a:xfrm>
            <a:off x="3175" y="6510337"/>
            <a:ext cx="78105" cy="0"/>
          </a:xfrm>
          <a:custGeom>
            <a:avLst/>
            <a:gdLst/>
            <a:ahLst/>
            <a:cxnLst/>
            <a:rect l="l" t="t" r="r" b="b"/>
            <a:pathLst>
              <a:path w="78105">
                <a:moveTo>
                  <a:pt x="0" y="0"/>
                </a:moveTo>
                <a:lnTo>
                  <a:pt x="77787" y="0"/>
                </a:lnTo>
              </a:path>
            </a:pathLst>
          </a:custGeom>
          <a:ln w="6350">
            <a:solidFill>
              <a:srgbClr val="D9D9D9"/>
            </a:solidFill>
          </a:ln>
        </p:spPr>
        <p:txBody>
          <a:bodyPr wrap="square" lIns="0" tIns="0" rIns="0" bIns="0" rtlCol="0"/>
          <a:lstStyle/>
          <a:p>
            <a:endParaRPr/>
          </a:p>
        </p:txBody>
      </p:sp>
      <p:sp>
        <p:nvSpPr>
          <p:cNvPr id="33" name="object 33"/>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4" name="object 34"/>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35" name="object 35"/>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6" name="object 36"/>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37" name="object 37"/>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38" name="object 38"/>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39" name="object 39"/>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40" name="object 40"/>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41" name="object 41"/>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42" name="object 42"/>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43" name="object 43"/>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44" name="object 44"/>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45" name="object 45"/>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46" name="object 46"/>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47" name="object 47"/>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48" name="object 48"/>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49" name="object 49"/>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50" name="object 50"/>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51" name="object 51"/>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52" name="object 52"/>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53" name="object 53"/>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54" name="object 54"/>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55" name="object 55"/>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56" name="object 56"/>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57" name="object 57"/>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58" name="object 58"/>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59" name="object 59"/>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60" name="object 60"/>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61" name="object 61"/>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62" name="object 62"/>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63" name="object 63"/>
          <p:cNvSpPr/>
          <p:nvPr/>
        </p:nvSpPr>
        <p:spPr>
          <a:xfrm>
            <a:off x="0" y="63"/>
            <a:ext cx="12192000" cy="954087"/>
          </a:xfrm>
          <a:prstGeom prst="rect">
            <a:avLst/>
          </a:prstGeom>
          <a:blipFill>
            <a:blip r:embed="rId2" cstate="print"/>
            <a:stretch>
              <a:fillRect/>
            </a:stretch>
          </a:blipFill>
        </p:spPr>
        <p:txBody>
          <a:bodyPr wrap="square" lIns="0" tIns="0" rIns="0" bIns="0" rtlCol="0"/>
          <a:lstStyle/>
          <a:p>
            <a:endParaRPr/>
          </a:p>
        </p:txBody>
      </p:sp>
      <p:sp>
        <p:nvSpPr>
          <p:cNvPr id="64" name="object 64"/>
          <p:cNvSpPr/>
          <p:nvPr/>
        </p:nvSpPr>
        <p:spPr>
          <a:xfrm>
            <a:off x="0" y="63"/>
            <a:ext cx="12192000" cy="954405"/>
          </a:xfrm>
          <a:custGeom>
            <a:avLst/>
            <a:gdLst/>
            <a:ahLst/>
            <a:cxnLst/>
            <a:rect l="l" t="t" r="r" b="b"/>
            <a:pathLst>
              <a:path w="12192000" h="954405">
                <a:moveTo>
                  <a:pt x="0" y="954087"/>
                </a:moveTo>
                <a:lnTo>
                  <a:pt x="12192000" y="954087"/>
                </a:lnTo>
                <a:lnTo>
                  <a:pt x="12192000" y="0"/>
                </a:lnTo>
                <a:lnTo>
                  <a:pt x="0" y="0"/>
                </a:lnTo>
                <a:lnTo>
                  <a:pt x="0" y="954087"/>
                </a:lnTo>
                <a:close/>
              </a:path>
            </a:pathLst>
          </a:custGeom>
          <a:ln w="6350">
            <a:solidFill>
              <a:srgbClr val="D15A3D"/>
            </a:solidFill>
          </a:ln>
        </p:spPr>
        <p:txBody>
          <a:bodyPr wrap="square" lIns="0" tIns="0" rIns="0" bIns="0" rtlCol="0"/>
          <a:lstStyle/>
          <a:p>
            <a:endParaRPr/>
          </a:p>
        </p:txBody>
      </p:sp>
      <p:sp>
        <p:nvSpPr>
          <p:cNvPr id="65" name="object 65"/>
          <p:cNvSpPr txBox="1">
            <a:spLocks noGrp="1"/>
          </p:cNvSpPr>
          <p:nvPr>
            <p:ph type="title"/>
          </p:nvPr>
        </p:nvSpPr>
        <p:spPr>
          <a:xfrm>
            <a:off x="78739" y="76200"/>
            <a:ext cx="12035790" cy="750847"/>
          </a:xfrm>
          <a:prstGeom prst="rect">
            <a:avLst/>
          </a:prstGeom>
        </p:spPr>
        <p:txBody>
          <a:bodyPr vert="horz" wrap="square" lIns="0" tIns="12065" rIns="0" bIns="0" rtlCol="0">
            <a:spAutoFit/>
          </a:bodyPr>
          <a:lstStyle/>
          <a:p>
            <a:pPr marL="12700">
              <a:lnSpc>
                <a:spcPct val="100000"/>
              </a:lnSpc>
              <a:spcBef>
                <a:spcPts val="95"/>
              </a:spcBef>
              <a:tabLst>
                <a:tab pos="1268095" algn="l"/>
                <a:tab pos="2703830" algn="l"/>
                <a:tab pos="4919980" algn="l"/>
                <a:tab pos="5371465" algn="l"/>
                <a:tab pos="7311390" algn="l"/>
                <a:tab pos="7844790" algn="l"/>
                <a:tab pos="9404350" algn="l"/>
                <a:tab pos="9951720" algn="l"/>
                <a:tab pos="11811000" algn="l"/>
              </a:tabLst>
            </a:pPr>
            <a:r>
              <a:rPr sz="2400" b="1" spc="-10" dirty="0" smtClean="0">
                <a:latin typeface="Verdana"/>
                <a:cs typeface="Verdana"/>
              </a:rPr>
              <a:t>2</a:t>
            </a:r>
            <a:r>
              <a:rPr sz="2400" b="1" spc="-5" dirty="0" smtClean="0">
                <a:latin typeface="Verdana"/>
                <a:cs typeface="Verdana"/>
              </a:rPr>
              <a:t>.</a:t>
            </a:r>
            <a:r>
              <a:rPr lang="pt-BR" sz="2400" b="1" spc="-10" dirty="0" smtClean="0">
                <a:latin typeface="Verdana"/>
                <a:cs typeface="Verdana"/>
              </a:rPr>
              <a:t>4.</a:t>
            </a:r>
            <a:r>
              <a:rPr sz="2400" b="1" dirty="0">
                <a:latin typeface="Verdana"/>
                <a:cs typeface="Verdana"/>
              </a:rPr>
              <a:t>	</a:t>
            </a:r>
            <a:r>
              <a:rPr sz="2400" b="1" spc="-5" dirty="0">
                <a:latin typeface="Verdana"/>
                <a:cs typeface="Verdana"/>
              </a:rPr>
              <a:t>D</a:t>
            </a:r>
            <a:r>
              <a:rPr sz="2400" b="1" spc="5" dirty="0">
                <a:latin typeface="Verdana"/>
                <a:cs typeface="Verdana"/>
              </a:rPr>
              <a:t>a</a:t>
            </a:r>
            <a:r>
              <a:rPr sz="2400" b="1" spc="-5" dirty="0">
                <a:latin typeface="Verdana"/>
                <a:cs typeface="Verdana"/>
              </a:rPr>
              <a:t>nos</a:t>
            </a:r>
            <a:r>
              <a:rPr sz="2400" b="1" dirty="0">
                <a:latin typeface="Verdana"/>
                <a:cs typeface="Verdana"/>
              </a:rPr>
              <a:t>	</a:t>
            </a:r>
            <a:r>
              <a:rPr sz="2400" b="1" spc="0" dirty="0">
                <a:latin typeface="Verdana"/>
                <a:cs typeface="Verdana"/>
              </a:rPr>
              <a:t>i</a:t>
            </a:r>
            <a:r>
              <a:rPr sz="2400" b="1" spc="-5" dirty="0">
                <a:latin typeface="Verdana"/>
                <a:cs typeface="Verdana"/>
              </a:rPr>
              <a:t>ndiv</a:t>
            </a:r>
            <a:r>
              <a:rPr sz="2400" b="1" dirty="0">
                <a:latin typeface="Verdana"/>
                <a:cs typeface="Verdana"/>
              </a:rPr>
              <a:t>id</a:t>
            </a:r>
            <a:r>
              <a:rPr sz="2400" b="1" spc="-5" dirty="0">
                <a:latin typeface="Verdana"/>
                <a:cs typeface="Verdana"/>
              </a:rPr>
              <a:t>uais</a:t>
            </a:r>
            <a:r>
              <a:rPr sz="2400" b="1" dirty="0">
                <a:latin typeface="Verdana"/>
                <a:cs typeface="Verdana"/>
              </a:rPr>
              <a:t>	</a:t>
            </a:r>
            <a:r>
              <a:rPr sz="2400" b="1" spc="-5" dirty="0">
                <a:latin typeface="Verdana"/>
                <a:cs typeface="Verdana"/>
              </a:rPr>
              <a:t>,</a:t>
            </a:r>
            <a:r>
              <a:rPr sz="2400" b="1" dirty="0">
                <a:latin typeface="Verdana"/>
                <a:cs typeface="Verdana"/>
              </a:rPr>
              <a:t>	</a:t>
            </a:r>
            <a:r>
              <a:rPr sz="2400" b="1" spc="-10" dirty="0">
                <a:latin typeface="Verdana"/>
                <a:cs typeface="Verdana"/>
              </a:rPr>
              <a:t>Coleti</a:t>
            </a:r>
            <a:r>
              <a:rPr sz="2400" b="1" spc="-25" dirty="0">
                <a:latin typeface="Verdana"/>
                <a:cs typeface="Verdana"/>
              </a:rPr>
              <a:t>v</a:t>
            </a:r>
            <a:r>
              <a:rPr sz="2400" b="1" spc="-5" dirty="0">
                <a:latin typeface="Verdana"/>
                <a:cs typeface="Verdana"/>
              </a:rPr>
              <a:t>os</a:t>
            </a:r>
            <a:r>
              <a:rPr sz="2400" b="1" dirty="0">
                <a:latin typeface="Verdana"/>
                <a:cs typeface="Verdana"/>
              </a:rPr>
              <a:t>	</a:t>
            </a:r>
            <a:r>
              <a:rPr sz="2400" b="1" spc="-5" dirty="0">
                <a:latin typeface="Verdana"/>
                <a:cs typeface="Verdana"/>
              </a:rPr>
              <a:t>e</a:t>
            </a:r>
            <a:r>
              <a:rPr sz="2400" b="1" dirty="0">
                <a:latin typeface="Verdana"/>
                <a:cs typeface="Verdana"/>
              </a:rPr>
              <a:t>	</a:t>
            </a:r>
            <a:r>
              <a:rPr sz="2400" b="1" spc="-5" dirty="0">
                <a:latin typeface="Verdana"/>
                <a:cs typeface="Verdana"/>
              </a:rPr>
              <a:t>S</a:t>
            </a:r>
            <a:r>
              <a:rPr sz="2400" b="1" spc="-15" dirty="0">
                <a:latin typeface="Verdana"/>
                <a:cs typeface="Verdana"/>
              </a:rPr>
              <a:t>o</a:t>
            </a:r>
            <a:r>
              <a:rPr sz="2400" b="1" spc="-5" dirty="0">
                <a:latin typeface="Verdana"/>
                <a:cs typeface="Verdana"/>
              </a:rPr>
              <a:t>c</a:t>
            </a:r>
            <a:r>
              <a:rPr sz="2400" b="1" dirty="0">
                <a:latin typeface="Verdana"/>
                <a:cs typeface="Verdana"/>
              </a:rPr>
              <a:t>ia</a:t>
            </a:r>
            <a:r>
              <a:rPr sz="2400" b="1" spc="-10" dirty="0">
                <a:latin typeface="Verdana"/>
                <a:cs typeface="Verdana"/>
              </a:rPr>
              <a:t>i</a:t>
            </a:r>
            <a:r>
              <a:rPr sz="2400" b="1" spc="-5" dirty="0">
                <a:latin typeface="Verdana"/>
                <a:cs typeface="Verdana"/>
              </a:rPr>
              <a:t>s</a:t>
            </a:r>
            <a:r>
              <a:rPr sz="2400" b="1" dirty="0">
                <a:latin typeface="Verdana"/>
                <a:cs typeface="Verdana"/>
              </a:rPr>
              <a:t>	</a:t>
            </a:r>
            <a:r>
              <a:rPr sz="2400" b="1" spc="-5" dirty="0">
                <a:latin typeface="Verdana"/>
                <a:cs typeface="Verdana"/>
              </a:rPr>
              <a:t>–</a:t>
            </a:r>
            <a:r>
              <a:rPr sz="2400" b="1" dirty="0">
                <a:latin typeface="Verdana"/>
                <a:cs typeface="Verdana"/>
              </a:rPr>
              <a:t>	</a:t>
            </a:r>
            <a:r>
              <a:rPr sz="2400" b="1" spc="-10" dirty="0">
                <a:latin typeface="Verdana"/>
                <a:cs typeface="Verdana"/>
              </a:rPr>
              <a:t>C</a:t>
            </a:r>
            <a:r>
              <a:rPr sz="2400" b="1" dirty="0">
                <a:latin typeface="Verdana"/>
                <a:cs typeface="Verdana"/>
              </a:rPr>
              <a:t>o</a:t>
            </a:r>
            <a:r>
              <a:rPr sz="2400" b="1" spc="-5" dirty="0">
                <a:latin typeface="Verdana"/>
                <a:cs typeface="Verdana"/>
              </a:rPr>
              <a:t>n</a:t>
            </a:r>
            <a:r>
              <a:rPr sz="2400" b="1" spc="-20" dirty="0">
                <a:latin typeface="Verdana"/>
                <a:cs typeface="Verdana"/>
              </a:rPr>
              <a:t>c</a:t>
            </a:r>
            <a:r>
              <a:rPr sz="2400" b="1" spc="-5" dirty="0">
                <a:latin typeface="Verdana"/>
                <a:cs typeface="Verdana"/>
              </a:rPr>
              <a:t>eito</a:t>
            </a:r>
            <a:r>
              <a:rPr sz="2400" b="1" dirty="0">
                <a:latin typeface="Verdana"/>
                <a:cs typeface="Verdana"/>
              </a:rPr>
              <a:t>	</a:t>
            </a:r>
            <a:r>
              <a:rPr sz="2400" b="1" spc="-5" dirty="0">
                <a:latin typeface="Verdana"/>
                <a:cs typeface="Verdana"/>
              </a:rPr>
              <a:t>e</a:t>
            </a:r>
            <a:endParaRPr sz="2400" b="1" dirty="0">
              <a:latin typeface="Verdana"/>
              <a:cs typeface="Verdana"/>
            </a:endParaRPr>
          </a:p>
          <a:p>
            <a:pPr marL="12700">
              <a:lnSpc>
                <a:spcPct val="100000"/>
              </a:lnSpc>
            </a:pPr>
            <a:r>
              <a:rPr sz="2400" b="1" spc="-5" dirty="0">
                <a:latin typeface="Verdana"/>
                <a:cs typeface="Verdana"/>
              </a:rPr>
              <a:t>Jurisprudência</a:t>
            </a:r>
            <a:endParaRPr sz="2400" b="1" dirty="0">
              <a:latin typeface="Verdana"/>
              <a:cs typeface="Verdana"/>
            </a:endParaRPr>
          </a:p>
        </p:txBody>
      </p:sp>
      <p:sp>
        <p:nvSpPr>
          <p:cNvPr id="66" name="object 66"/>
          <p:cNvSpPr/>
          <p:nvPr/>
        </p:nvSpPr>
        <p:spPr>
          <a:xfrm>
            <a:off x="80962" y="1011300"/>
            <a:ext cx="12030075" cy="5691505"/>
          </a:xfrm>
          <a:custGeom>
            <a:avLst/>
            <a:gdLst/>
            <a:ahLst/>
            <a:cxnLst/>
            <a:rect l="l" t="t" r="r" b="b"/>
            <a:pathLst>
              <a:path w="12030075" h="5691505">
                <a:moveTo>
                  <a:pt x="0" y="5691124"/>
                </a:moveTo>
                <a:lnTo>
                  <a:pt x="12030075" y="5691124"/>
                </a:lnTo>
                <a:lnTo>
                  <a:pt x="12030075" y="0"/>
                </a:lnTo>
                <a:lnTo>
                  <a:pt x="0" y="0"/>
                </a:lnTo>
                <a:lnTo>
                  <a:pt x="0" y="5691124"/>
                </a:lnTo>
                <a:close/>
              </a:path>
            </a:pathLst>
          </a:custGeom>
          <a:solidFill>
            <a:srgbClr val="D15A3D"/>
          </a:solidFill>
        </p:spPr>
        <p:txBody>
          <a:bodyPr wrap="square" lIns="0" tIns="0" rIns="0" bIns="0" rtlCol="0"/>
          <a:lstStyle/>
          <a:p>
            <a:endParaRPr/>
          </a:p>
        </p:txBody>
      </p:sp>
      <p:sp>
        <p:nvSpPr>
          <p:cNvPr id="67" name="object 67"/>
          <p:cNvSpPr/>
          <p:nvPr/>
        </p:nvSpPr>
        <p:spPr>
          <a:xfrm>
            <a:off x="80962" y="1011300"/>
            <a:ext cx="12030075" cy="5691505"/>
          </a:xfrm>
          <a:custGeom>
            <a:avLst/>
            <a:gdLst/>
            <a:ahLst/>
            <a:cxnLst/>
            <a:rect l="l" t="t" r="r" b="b"/>
            <a:pathLst>
              <a:path w="12030075" h="5691505">
                <a:moveTo>
                  <a:pt x="0" y="5691124"/>
                </a:moveTo>
                <a:lnTo>
                  <a:pt x="12030075" y="5691124"/>
                </a:lnTo>
                <a:lnTo>
                  <a:pt x="12030075" y="0"/>
                </a:lnTo>
                <a:lnTo>
                  <a:pt x="0" y="0"/>
                </a:lnTo>
                <a:lnTo>
                  <a:pt x="0" y="5691124"/>
                </a:lnTo>
                <a:close/>
              </a:path>
            </a:pathLst>
          </a:custGeom>
          <a:ln w="12700">
            <a:solidFill>
              <a:srgbClr val="99402B"/>
            </a:solidFill>
          </a:ln>
        </p:spPr>
        <p:txBody>
          <a:bodyPr wrap="square" lIns="0" tIns="0" rIns="0" bIns="0" rtlCol="0"/>
          <a:lstStyle/>
          <a:p>
            <a:endParaRPr/>
          </a:p>
        </p:txBody>
      </p:sp>
      <p:sp>
        <p:nvSpPr>
          <p:cNvPr id="68" name="object 68"/>
          <p:cNvSpPr txBox="1"/>
          <p:nvPr/>
        </p:nvSpPr>
        <p:spPr>
          <a:xfrm>
            <a:off x="159816" y="990600"/>
            <a:ext cx="11879580" cy="5468164"/>
          </a:xfrm>
          <a:prstGeom prst="rect">
            <a:avLst/>
          </a:prstGeom>
        </p:spPr>
        <p:txBody>
          <a:bodyPr vert="horz" wrap="square" lIns="0" tIns="12700" rIns="0" bIns="0" rtlCol="0">
            <a:spAutoFit/>
          </a:bodyPr>
          <a:lstStyle/>
          <a:p>
            <a:pPr marL="12700" marR="11430" algn="just">
              <a:lnSpc>
                <a:spcPct val="100000"/>
              </a:lnSpc>
              <a:spcBef>
                <a:spcPts val="100"/>
              </a:spcBef>
              <a:tabLst>
                <a:tab pos="547370" algn="l"/>
                <a:tab pos="1202690" algn="l"/>
                <a:tab pos="2111375" algn="l"/>
                <a:tab pos="2426970" algn="l"/>
                <a:tab pos="3387090" algn="l"/>
                <a:tab pos="3871595" algn="l"/>
                <a:tab pos="4678045" algn="l"/>
                <a:tab pos="5162550" algn="l"/>
                <a:tab pos="6443980" algn="l"/>
                <a:tab pos="7573645" algn="l"/>
                <a:tab pos="9076690" algn="l"/>
                <a:tab pos="10562590" algn="l"/>
                <a:tab pos="11030585" algn="l"/>
              </a:tabLst>
            </a:pPr>
            <a:r>
              <a:rPr sz="1600" spc="-10" dirty="0">
                <a:solidFill>
                  <a:srgbClr val="FFFFFF"/>
                </a:solidFill>
                <a:latin typeface="Verdana" pitchFamily="34" charset="0"/>
                <a:ea typeface="Verdana" pitchFamily="34" charset="0"/>
                <a:cs typeface="Verdana" pitchFamily="34" charset="0"/>
              </a:rPr>
              <a:t>N</a:t>
            </a:r>
            <a:r>
              <a:rPr sz="1600" spc="-5" dirty="0">
                <a:solidFill>
                  <a:srgbClr val="FFFFFF"/>
                </a:solidFill>
                <a:latin typeface="Verdana" pitchFamily="34" charset="0"/>
                <a:ea typeface="Verdana" pitchFamily="34" charset="0"/>
                <a:cs typeface="Verdana" pitchFamily="34" charset="0"/>
              </a:rPr>
              <a:t>o</a:t>
            </a:r>
            <a:r>
              <a:rPr sz="1600" dirty="0">
                <a:solidFill>
                  <a:srgbClr val="FFFFFF"/>
                </a:solidFill>
                <a:latin typeface="Verdana" pitchFamily="34" charset="0"/>
                <a:ea typeface="Verdana" pitchFamily="34" charset="0"/>
                <a:cs typeface="Verdana" pitchFamily="34" charset="0"/>
              </a:rPr>
              <a:t>	</a:t>
            </a:r>
            <a:r>
              <a:rPr sz="1600" spc="-5" dirty="0">
                <a:solidFill>
                  <a:srgbClr val="FFFFFF"/>
                </a:solidFill>
                <a:latin typeface="Verdana" pitchFamily="34" charset="0"/>
                <a:ea typeface="Verdana" pitchFamily="34" charset="0"/>
                <a:cs typeface="Verdana" pitchFamily="34" charset="0"/>
              </a:rPr>
              <a:t>que</a:t>
            </a:r>
            <a:r>
              <a:rPr sz="1600" dirty="0">
                <a:solidFill>
                  <a:srgbClr val="FFFFFF"/>
                </a:solidFill>
                <a:latin typeface="Verdana" pitchFamily="34" charset="0"/>
                <a:ea typeface="Verdana" pitchFamily="34" charset="0"/>
                <a:cs typeface="Verdana" pitchFamily="34" charset="0"/>
              </a:rPr>
              <a:t>	</a:t>
            </a:r>
            <a:r>
              <a:rPr sz="1600" spc="-5" dirty="0">
                <a:solidFill>
                  <a:srgbClr val="FFFFFF"/>
                </a:solidFill>
                <a:latin typeface="Verdana" pitchFamily="34" charset="0"/>
                <a:ea typeface="Verdana" pitchFamily="34" charset="0"/>
                <a:cs typeface="Verdana" pitchFamily="34" charset="0"/>
              </a:rPr>
              <a:t>tange</a:t>
            </a:r>
            <a:r>
              <a:rPr sz="1600" dirty="0">
                <a:solidFill>
                  <a:srgbClr val="FFFFFF"/>
                </a:solidFill>
                <a:latin typeface="Verdana" pitchFamily="34" charset="0"/>
                <a:ea typeface="Verdana" pitchFamily="34" charset="0"/>
                <a:cs typeface="Verdana" pitchFamily="34" charset="0"/>
              </a:rPr>
              <a:t>	</a:t>
            </a:r>
            <a:r>
              <a:rPr sz="1600" spc="-5" dirty="0">
                <a:solidFill>
                  <a:srgbClr val="FFFFFF"/>
                </a:solidFill>
                <a:latin typeface="Verdana" pitchFamily="34" charset="0"/>
                <a:ea typeface="Verdana" pitchFamily="34" charset="0"/>
                <a:cs typeface="Verdana" pitchFamily="34" charset="0"/>
              </a:rPr>
              <a:t>à</a:t>
            </a:r>
            <a:r>
              <a:rPr sz="1600" dirty="0">
                <a:solidFill>
                  <a:srgbClr val="FFFFFF"/>
                </a:solidFill>
                <a:latin typeface="Verdana" pitchFamily="34" charset="0"/>
                <a:ea typeface="Verdana" pitchFamily="34" charset="0"/>
                <a:cs typeface="Verdana" pitchFamily="34" charset="0"/>
              </a:rPr>
              <a:t>	ví</a:t>
            </a:r>
            <a:r>
              <a:rPr sz="1600" spc="0" dirty="0">
                <a:solidFill>
                  <a:srgbClr val="FFFFFF"/>
                </a:solidFill>
                <a:latin typeface="Verdana" pitchFamily="34" charset="0"/>
                <a:ea typeface="Verdana" pitchFamily="34" charset="0"/>
                <a:cs typeface="Verdana" pitchFamily="34" charset="0"/>
              </a:rPr>
              <a:t>t</a:t>
            </a:r>
            <a:r>
              <a:rPr sz="1600" spc="-5" dirty="0">
                <a:solidFill>
                  <a:srgbClr val="FFFFFF"/>
                </a:solidFill>
                <a:latin typeface="Verdana" pitchFamily="34" charset="0"/>
                <a:ea typeface="Verdana" pitchFamily="34" charset="0"/>
                <a:cs typeface="Verdana" pitchFamily="34" charset="0"/>
              </a:rPr>
              <a:t>ima</a:t>
            </a:r>
            <a:r>
              <a:rPr sz="1600" dirty="0">
                <a:solidFill>
                  <a:srgbClr val="FFFFFF"/>
                </a:solidFill>
                <a:latin typeface="Verdana" pitchFamily="34" charset="0"/>
                <a:ea typeface="Verdana" pitchFamily="34" charset="0"/>
                <a:cs typeface="Verdana" pitchFamily="34" charset="0"/>
              </a:rPr>
              <a:t>	</a:t>
            </a:r>
            <a:r>
              <a:rPr sz="1600" spc="-10" dirty="0">
                <a:solidFill>
                  <a:srgbClr val="FFFFFF"/>
                </a:solidFill>
                <a:latin typeface="Verdana" pitchFamily="34" charset="0"/>
                <a:ea typeface="Verdana" pitchFamily="34" charset="0"/>
                <a:cs typeface="Verdana" pitchFamily="34" charset="0"/>
              </a:rPr>
              <a:t>d</a:t>
            </a:r>
            <a:r>
              <a:rPr sz="1600" spc="-5" dirty="0">
                <a:solidFill>
                  <a:srgbClr val="FFFFFF"/>
                </a:solidFill>
                <a:latin typeface="Verdana" pitchFamily="34" charset="0"/>
                <a:ea typeface="Verdana" pitchFamily="34" charset="0"/>
                <a:cs typeface="Verdana" pitchFamily="34" charset="0"/>
              </a:rPr>
              <a:t>a</a:t>
            </a:r>
            <a:r>
              <a:rPr sz="1600" dirty="0">
                <a:solidFill>
                  <a:srgbClr val="FFFFFF"/>
                </a:solidFill>
                <a:latin typeface="Verdana" pitchFamily="34" charset="0"/>
                <a:ea typeface="Verdana" pitchFamily="34" charset="0"/>
                <a:cs typeface="Verdana" pitchFamily="34" charset="0"/>
              </a:rPr>
              <a:t>	</a:t>
            </a:r>
            <a:r>
              <a:rPr sz="1600" spc="-5" dirty="0">
                <a:solidFill>
                  <a:srgbClr val="FFFFFF"/>
                </a:solidFill>
                <a:latin typeface="Verdana" pitchFamily="34" charset="0"/>
                <a:ea typeface="Verdana" pitchFamily="34" charset="0"/>
                <a:cs typeface="Verdana" pitchFamily="34" charset="0"/>
              </a:rPr>
              <a:t>ação</a:t>
            </a:r>
            <a:r>
              <a:rPr sz="1600" dirty="0">
                <a:solidFill>
                  <a:srgbClr val="FFFFFF"/>
                </a:solidFill>
                <a:latin typeface="Verdana" pitchFamily="34" charset="0"/>
                <a:ea typeface="Verdana" pitchFamily="34" charset="0"/>
                <a:cs typeface="Verdana" pitchFamily="34" charset="0"/>
              </a:rPr>
              <a:t>	</a:t>
            </a:r>
            <a:r>
              <a:rPr sz="1600" spc="-10" dirty="0">
                <a:solidFill>
                  <a:srgbClr val="FFFFFF"/>
                </a:solidFill>
                <a:latin typeface="Verdana" pitchFamily="34" charset="0"/>
                <a:ea typeface="Verdana" pitchFamily="34" charset="0"/>
                <a:cs typeface="Verdana" pitchFamily="34" charset="0"/>
              </a:rPr>
              <a:t>o</a:t>
            </a:r>
            <a:r>
              <a:rPr sz="1600" spc="-5" dirty="0">
                <a:solidFill>
                  <a:srgbClr val="FFFFFF"/>
                </a:solidFill>
                <a:latin typeface="Verdana" pitchFamily="34" charset="0"/>
                <a:ea typeface="Verdana" pitchFamily="34" charset="0"/>
                <a:cs typeface="Verdana" pitchFamily="34" charset="0"/>
              </a:rPr>
              <a:t>u</a:t>
            </a:r>
            <a:r>
              <a:rPr sz="1600" dirty="0">
                <a:solidFill>
                  <a:srgbClr val="FFFFFF"/>
                </a:solidFill>
                <a:latin typeface="Verdana" pitchFamily="34" charset="0"/>
                <a:ea typeface="Verdana" pitchFamily="34" charset="0"/>
                <a:cs typeface="Verdana" pitchFamily="34" charset="0"/>
              </a:rPr>
              <a:t>	</a:t>
            </a:r>
            <a:r>
              <a:rPr sz="1600" spc="-5" dirty="0">
                <a:solidFill>
                  <a:srgbClr val="FFFFFF"/>
                </a:solidFill>
                <a:latin typeface="Verdana" pitchFamily="34" charset="0"/>
                <a:ea typeface="Verdana" pitchFamily="34" charset="0"/>
                <a:cs typeface="Verdana" pitchFamily="34" charset="0"/>
              </a:rPr>
              <a:t>omi</a:t>
            </a:r>
            <a:r>
              <a:rPr sz="1600" dirty="0">
                <a:solidFill>
                  <a:srgbClr val="FFFFFF"/>
                </a:solidFill>
                <a:latin typeface="Verdana" pitchFamily="34" charset="0"/>
                <a:ea typeface="Verdana" pitchFamily="34" charset="0"/>
                <a:cs typeface="Verdana" pitchFamily="34" charset="0"/>
              </a:rPr>
              <a:t>s</a:t>
            </a:r>
            <a:r>
              <a:rPr sz="1600" spc="-5" dirty="0">
                <a:solidFill>
                  <a:srgbClr val="FFFFFF"/>
                </a:solidFill>
                <a:latin typeface="Verdana" pitchFamily="34" charset="0"/>
                <a:ea typeface="Verdana" pitchFamily="34" charset="0"/>
                <a:cs typeface="Verdana" pitchFamily="34" charset="0"/>
              </a:rPr>
              <a:t>são</a:t>
            </a:r>
            <a:r>
              <a:rPr sz="1600" dirty="0">
                <a:solidFill>
                  <a:srgbClr val="FFFFFF"/>
                </a:solidFill>
                <a:latin typeface="Verdana" pitchFamily="34" charset="0"/>
                <a:ea typeface="Verdana" pitchFamily="34" charset="0"/>
                <a:cs typeface="Verdana" pitchFamily="34" charset="0"/>
              </a:rPr>
              <a:t>	estata</a:t>
            </a:r>
            <a:r>
              <a:rPr sz="1600" spc="0" dirty="0">
                <a:solidFill>
                  <a:srgbClr val="FFFFFF"/>
                </a:solidFill>
                <a:latin typeface="Verdana" pitchFamily="34" charset="0"/>
                <a:ea typeface="Verdana" pitchFamily="34" charset="0"/>
                <a:cs typeface="Verdana" pitchFamily="34" charset="0"/>
              </a:rPr>
              <a:t>l</a:t>
            </a:r>
            <a:r>
              <a:rPr sz="1600" dirty="0">
                <a:solidFill>
                  <a:srgbClr val="FFFFFF"/>
                </a:solidFill>
                <a:latin typeface="Verdana" pitchFamily="34" charset="0"/>
                <a:ea typeface="Verdana" pitchFamily="34" charset="0"/>
                <a:cs typeface="Verdana" pitchFamily="34" charset="0"/>
              </a:rPr>
              <a:t>,	</a:t>
            </a:r>
            <a:r>
              <a:rPr sz="1600" spc="-10" dirty="0">
                <a:solidFill>
                  <a:srgbClr val="FFFFFF"/>
                </a:solidFill>
                <a:latin typeface="Verdana" pitchFamily="34" charset="0"/>
                <a:ea typeface="Verdana" pitchFamily="34" charset="0"/>
                <a:cs typeface="Verdana" pitchFamily="34" charset="0"/>
              </a:rPr>
              <a:t>pode</a:t>
            </a:r>
            <a:r>
              <a:rPr sz="1600" spc="-5" dirty="0">
                <a:solidFill>
                  <a:srgbClr val="FFFFFF"/>
                </a:solidFill>
                <a:latin typeface="Verdana" pitchFamily="34" charset="0"/>
                <a:ea typeface="Verdana" pitchFamily="34" charset="0"/>
                <a:cs typeface="Verdana" pitchFamily="34" charset="0"/>
              </a:rPr>
              <a:t>m-</a:t>
            </a:r>
            <a:r>
              <a:rPr sz="1600" spc="0" dirty="0">
                <a:solidFill>
                  <a:srgbClr val="FFFFFF"/>
                </a:solidFill>
                <a:latin typeface="Verdana" pitchFamily="34" charset="0"/>
                <a:ea typeface="Verdana" pitchFamily="34" charset="0"/>
                <a:cs typeface="Verdana" pitchFamily="34" charset="0"/>
              </a:rPr>
              <a:t>s</a:t>
            </a:r>
            <a:r>
              <a:rPr sz="1600" spc="-5" dirty="0">
                <a:solidFill>
                  <a:srgbClr val="FFFFFF"/>
                </a:solidFill>
                <a:latin typeface="Verdana" pitchFamily="34" charset="0"/>
                <a:ea typeface="Verdana" pitchFamily="34" charset="0"/>
                <a:cs typeface="Verdana" pitchFamily="34" charset="0"/>
              </a:rPr>
              <a:t>e</a:t>
            </a:r>
            <a:r>
              <a:rPr sz="1600" dirty="0">
                <a:solidFill>
                  <a:srgbClr val="FFFFFF"/>
                </a:solidFill>
                <a:latin typeface="Verdana" pitchFamily="34" charset="0"/>
                <a:ea typeface="Verdana" pitchFamily="34" charset="0"/>
                <a:cs typeface="Verdana" pitchFamily="34" charset="0"/>
              </a:rPr>
              <a:t>	</a:t>
            </a:r>
            <a:r>
              <a:rPr sz="1600" spc="-5" dirty="0">
                <a:solidFill>
                  <a:srgbClr val="FFFFFF"/>
                </a:solidFill>
                <a:latin typeface="Verdana" pitchFamily="34" charset="0"/>
                <a:ea typeface="Verdana" pitchFamily="34" charset="0"/>
                <a:cs typeface="Verdana" pitchFamily="34" charset="0"/>
              </a:rPr>
              <a:t>cl</a:t>
            </a:r>
            <a:r>
              <a:rPr sz="1600" spc="-15" dirty="0">
                <a:solidFill>
                  <a:srgbClr val="FFFFFF"/>
                </a:solidFill>
                <a:latin typeface="Verdana" pitchFamily="34" charset="0"/>
                <a:ea typeface="Verdana" pitchFamily="34" charset="0"/>
                <a:cs typeface="Verdana" pitchFamily="34" charset="0"/>
              </a:rPr>
              <a:t>a</a:t>
            </a:r>
            <a:r>
              <a:rPr sz="1600" dirty="0">
                <a:solidFill>
                  <a:srgbClr val="FFFFFF"/>
                </a:solidFill>
                <a:latin typeface="Verdana" pitchFamily="34" charset="0"/>
                <a:ea typeface="Verdana" pitchFamily="34" charset="0"/>
                <a:cs typeface="Verdana" pitchFamily="34" charset="0"/>
              </a:rPr>
              <a:t>s</a:t>
            </a:r>
            <a:r>
              <a:rPr sz="1600" spc="0" dirty="0">
                <a:solidFill>
                  <a:srgbClr val="FFFFFF"/>
                </a:solidFill>
                <a:latin typeface="Verdana" pitchFamily="34" charset="0"/>
                <a:ea typeface="Verdana" pitchFamily="34" charset="0"/>
                <a:cs typeface="Verdana" pitchFamily="34" charset="0"/>
              </a:rPr>
              <a:t>s</a:t>
            </a:r>
            <a:r>
              <a:rPr sz="1600" spc="-5" dirty="0">
                <a:solidFill>
                  <a:srgbClr val="FFFFFF"/>
                </a:solidFill>
                <a:latin typeface="Verdana" pitchFamily="34" charset="0"/>
                <a:ea typeface="Verdana" pitchFamily="34" charset="0"/>
                <a:cs typeface="Verdana" pitchFamily="34" charset="0"/>
              </a:rPr>
              <a:t>ificar</a:t>
            </a:r>
            <a:r>
              <a:rPr sz="1600" dirty="0">
                <a:solidFill>
                  <a:srgbClr val="FFFFFF"/>
                </a:solidFill>
                <a:latin typeface="Verdana" pitchFamily="34" charset="0"/>
                <a:ea typeface="Verdana" pitchFamily="34" charset="0"/>
                <a:cs typeface="Verdana" pitchFamily="34" charset="0"/>
              </a:rPr>
              <a:t>	</a:t>
            </a:r>
            <a:r>
              <a:rPr sz="1600" spc="-10" dirty="0">
                <a:solidFill>
                  <a:srgbClr val="FFFFFF"/>
                </a:solidFill>
                <a:latin typeface="Verdana" pitchFamily="34" charset="0"/>
                <a:ea typeface="Verdana" pitchFamily="34" charset="0"/>
                <a:cs typeface="Verdana" pitchFamily="34" charset="0"/>
              </a:rPr>
              <a:t>o</a:t>
            </a:r>
            <a:r>
              <a:rPr sz="1600" spc="-5" dirty="0">
                <a:solidFill>
                  <a:srgbClr val="FFFFFF"/>
                </a:solidFill>
                <a:latin typeface="Verdana" pitchFamily="34" charset="0"/>
                <a:ea typeface="Verdana" pitchFamily="34" charset="0"/>
                <a:cs typeface="Verdana" pitchFamily="34" charset="0"/>
              </a:rPr>
              <a:t>s</a:t>
            </a:r>
            <a:r>
              <a:rPr sz="1600" dirty="0">
                <a:solidFill>
                  <a:srgbClr val="FFFFFF"/>
                </a:solidFill>
                <a:latin typeface="Verdana" pitchFamily="34" charset="0"/>
                <a:ea typeface="Verdana" pitchFamily="34" charset="0"/>
                <a:cs typeface="Verdana" pitchFamily="34" charset="0"/>
              </a:rPr>
              <a:t>	</a:t>
            </a:r>
            <a:r>
              <a:rPr sz="1600" spc="-10" dirty="0" err="1">
                <a:solidFill>
                  <a:srgbClr val="FFFFFF"/>
                </a:solidFill>
                <a:latin typeface="Verdana" pitchFamily="34" charset="0"/>
                <a:ea typeface="Verdana" pitchFamily="34" charset="0"/>
                <a:cs typeface="Verdana" pitchFamily="34" charset="0"/>
              </a:rPr>
              <a:t>danos</a:t>
            </a:r>
            <a:r>
              <a:rPr sz="1600" spc="-10" dirty="0">
                <a:solidFill>
                  <a:srgbClr val="FFFFFF"/>
                </a:solidFill>
                <a:latin typeface="Verdana" pitchFamily="34" charset="0"/>
                <a:ea typeface="Verdana" pitchFamily="34" charset="0"/>
                <a:cs typeface="Verdana" pitchFamily="34" charset="0"/>
              </a:rPr>
              <a:t>  </a:t>
            </a:r>
            <a:r>
              <a:rPr sz="1600" spc="-5" dirty="0" err="1" smtClean="0">
                <a:solidFill>
                  <a:srgbClr val="FFFFFF"/>
                </a:solidFill>
                <a:latin typeface="Verdana" pitchFamily="34" charset="0"/>
                <a:ea typeface="Verdana" pitchFamily="34" charset="0"/>
                <a:cs typeface="Verdana" pitchFamily="34" charset="0"/>
              </a:rPr>
              <a:t>como</a:t>
            </a:r>
            <a:r>
              <a:rPr sz="1600" spc="-5" dirty="0" smtClean="0">
                <a:solidFill>
                  <a:srgbClr val="FFFFFF"/>
                </a:solidFill>
                <a:latin typeface="Verdana" pitchFamily="34" charset="0"/>
                <a:ea typeface="Verdana" pitchFamily="34" charset="0"/>
                <a:cs typeface="Verdana" pitchFamily="34" charset="0"/>
              </a:rPr>
              <a:t>:</a:t>
            </a:r>
            <a:endParaRPr lang="pt-BR" sz="1600" dirty="0" smtClean="0">
              <a:latin typeface="Verdana" pitchFamily="34" charset="0"/>
              <a:ea typeface="Verdana" pitchFamily="34" charset="0"/>
              <a:cs typeface="Verdana" pitchFamily="34" charset="0"/>
            </a:endParaRPr>
          </a:p>
          <a:p>
            <a:pPr marL="12700" marR="11430" algn="just">
              <a:lnSpc>
                <a:spcPct val="100000"/>
              </a:lnSpc>
              <a:spcBef>
                <a:spcPts val="100"/>
              </a:spcBef>
              <a:tabLst>
                <a:tab pos="547370" algn="l"/>
                <a:tab pos="1202690" algn="l"/>
                <a:tab pos="2111375" algn="l"/>
                <a:tab pos="2426970" algn="l"/>
                <a:tab pos="3387090" algn="l"/>
                <a:tab pos="3871595" algn="l"/>
                <a:tab pos="4678045" algn="l"/>
                <a:tab pos="5162550" algn="l"/>
                <a:tab pos="6443980" algn="l"/>
                <a:tab pos="7573645" algn="l"/>
                <a:tab pos="9076690" algn="l"/>
                <a:tab pos="10562590" algn="l"/>
                <a:tab pos="11030585" algn="l"/>
              </a:tabLst>
            </a:pPr>
            <a:r>
              <a:rPr sz="1600" b="1" u="heavy" spc="-5" dirty="0" err="1" smtClean="0">
                <a:solidFill>
                  <a:srgbClr val="FFFFFF"/>
                </a:solidFill>
                <a:latin typeface="Verdana" pitchFamily="34" charset="0"/>
                <a:ea typeface="Verdana" pitchFamily="34" charset="0"/>
                <a:cs typeface="Verdana" pitchFamily="34" charset="0"/>
              </a:rPr>
              <a:t>Individuais</a:t>
            </a:r>
            <a:r>
              <a:rPr sz="1600" b="1" u="heavy" spc="-5" dirty="0" smtClean="0">
                <a:solidFill>
                  <a:srgbClr val="FFFFFF"/>
                </a:solidFill>
                <a:latin typeface="Verdana" pitchFamily="34" charset="0"/>
                <a:ea typeface="Verdana" pitchFamily="34" charset="0"/>
                <a:cs typeface="Verdana" pitchFamily="34" charset="0"/>
              </a:rPr>
              <a:t> </a:t>
            </a:r>
            <a:r>
              <a:rPr sz="1600" b="1" dirty="0">
                <a:solidFill>
                  <a:srgbClr val="FFFFFF"/>
                </a:solidFill>
                <a:latin typeface="Verdana" pitchFamily="34" charset="0"/>
                <a:ea typeface="Verdana" pitchFamily="34" charset="0"/>
                <a:cs typeface="Verdana" pitchFamily="34" charset="0"/>
              </a:rPr>
              <a:t>– </a:t>
            </a:r>
            <a:r>
              <a:rPr lang="pt-BR" sz="1600" dirty="0" smtClean="0">
                <a:solidFill>
                  <a:srgbClr val="FFFFFF"/>
                </a:solidFill>
                <a:latin typeface="Verdana" pitchFamily="34" charset="0"/>
                <a:ea typeface="Verdana" pitchFamily="34" charset="0"/>
                <a:cs typeface="Verdana" pitchFamily="34" charset="0"/>
              </a:rPr>
              <a:t>refere-se ao dano sofrido por uma única pessoa, individualmente considerada.</a:t>
            </a:r>
            <a:endParaRPr lang="pt-BR" sz="1600" u="sng" dirty="0" smtClean="0">
              <a:latin typeface="Verdana" pitchFamily="34" charset="0"/>
              <a:ea typeface="Verdana" pitchFamily="34" charset="0"/>
              <a:cs typeface="Verdana" pitchFamily="34" charset="0"/>
            </a:endParaRPr>
          </a:p>
          <a:p>
            <a:pPr marL="12700" marR="11430" algn="just">
              <a:lnSpc>
                <a:spcPct val="100000"/>
              </a:lnSpc>
              <a:spcBef>
                <a:spcPts val="100"/>
              </a:spcBef>
              <a:tabLst>
                <a:tab pos="547370" algn="l"/>
                <a:tab pos="1202690" algn="l"/>
                <a:tab pos="2111375" algn="l"/>
                <a:tab pos="2426970" algn="l"/>
                <a:tab pos="3387090" algn="l"/>
                <a:tab pos="3871595" algn="l"/>
                <a:tab pos="4678045" algn="l"/>
                <a:tab pos="5162550" algn="l"/>
                <a:tab pos="6443980" algn="l"/>
                <a:tab pos="7573645" algn="l"/>
                <a:tab pos="9076690" algn="l"/>
                <a:tab pos="10562590" algn="l"/>
                <a:tab pos="11030585" algn="l"/>
              </a:tabLst>
            </a:pPr>
            <a:r>
              <a:rPr sz="1600" b="1" u="sng" spc="-5" dirty="0" err="1" smtClean="0">
                <a:solidFill>
                  <a:srgbClr val="FFFFFF"/>
                </a:solidFill>
                <a:latin typeface="Verdana" pitchFamily="34" charset="0"/>
                <a:ea typeface="Verdana" pitchFamily="34" charset="0"/>
                <a:cs typeface="Verdana" pitchFamily="34" charset="0"/>
              </a:rPr>
              <a:t>Coletivos</a:t>
            </a:r>
            <a:r>
              <a:rPr sz="1600" b="1" u="sng" spc="-5" dirty="0" smtClean="0">
                <a:solidFill>
                  <a:srgbClr val="FFFFFF"/>
                </a:solidFill>
                <a:latin typeface="Verdana" pitchFamily="34" charset="0"/>
                <a:ea typeface="Verdana" pitchFamily="34" charset="0"/>
                <a:cs typeface="Verdana" pitchFamily="34" charset="0"/>
              </a:rPr>
              <a:t> </a:t>
            </a:r>
            <a:r>
              <a:rPr lang="pt-BR" sz="1600" b="1" u="sng" spc="-5" dirty="0" smtClean="0">
                <a:solidFill>
                  <a:srgbClr val="FFFFFF"/>
                </a:solidFill>
                <a:latin typeface="Verdana" pitchFamily="34" charset="0"/>
                <a:ea typeface="Verdana" pitchFamily="34" charset="0"/>
                <a:cs typeface="Verdana" pitchFamily="34" charset="0"/>
              </a:rPr>
              <a:t>– </a:t>
            </a:r>
            <a:r>
              <a:rPr lang="pt-BR" sz="1600" u="sng" spc="-5" dirty="0" smtClean="0">
                <a:solidFill>
                  <a:srgbClr val="FFFFFF"/>
                </a:solidFill>
                <a:latin typeface="Verdana" pitchFamily="34" charset="0"/>
                <a:ea typeface="Verdana" pitchFamily="34" charset="0"/>
                <a:cs typeface="Verdana" pitchFamily="34" charset="0"/>
              </a:rPr>
              <a:t>refere-se ao dano gerado a um sujeito que, na verdade, é uma coletividade determinada ou determinável.</a:t>
            </a:r>
            <a:endParaRPr lang="pt-BR" sz="1600" b="1" i="1" u="heavy" spc="-5" dirty="0" smtClean="0">
              <a:solidFill>
                <a:srgbClr val="FFFFFF"/>
              </a:solidFill>
              <a:latin typeface="Verdana" pitchFamily="34" charset="0"/>
              <a:ea typeface="Verdana" pitchFamily="34" charset="0"/>
              <a:cs typeface="Verdana" pitchFamily="34" charset="0"/>
            </a:endParaRPr>
          </a:p>
          <a:p>
            <a:pPr marL="12700" marR="11430" algn="just">
              <a:lnSpc>
                <a:spcPct val="100000"/>
              </a:lnSpc>
              <a:spcBef>
                <a:spcPts val="100"/>
              </a:spcBef>
              <a:tabLst>
                <a:tab pos="547370" algn="l"/>
                <a:tab pos="1202690" algn="l"/>
                <a:tab pos="2111375" algn="l"/>
                <a:tab pos="2426970" algn="l"/>
                <a:tab pos="3387090" algn="l"/>
                <a:tab pos="3871595" algn="l"/>
                <a:tab pos="4678045" algn="l"/>
                <a:tab pos="5162550" algn="l"/>
                <a:tab pos="6443980" algn="l"/>
                <a:tab pos="7573645" algn="l"/>
                <a:tab pos="9076690" algn="l"/>
                <a:tab pos="10562590" algn="l"/>
                <a:tab pos="11030585" algn="l"/>
              </a:tabLst>
            </a:pPr>
            <a:r>
              <a:rPr sz="1600" i="1" dirty="0" smtClean="0">
                <a:solidFill>
                  <a:srgbClr val="FFFFFF"/>
                </a:solidFill>
                <a:latin typeface="Verdana" pitchFamily="34" charset="0"/>
                <a:ea typeface="Verdana" pitchFamily="34" charset="0"/>
                <a:cs typeface="Verdana" pitchFamily="34" charset="0"/>
              </a:rPr>
              <a:t>Os </a:t>
            </a:r>
            <a:r>
              <a:rPr sz="1600" i="1" spc="-5" dirty="0">
                <a:solidFill>
                  <a:srgbClr val="FFFFFF"/>
                </a:solidFill>
                <a:latin typeface="Verdana" pitchFamily="34" charset="0"/>
                <a:ea typeface="Verdana" pitchFamily="34" charset="0"/>
                <a:cs typeface="Verdana" pitchFamily="34" charset="0"/>
              </a:rPr>
              <a:t>danos morais coletivos estão atrelados </a:t>
            </a:r>
            <a:r>
              <a:rPr sz="1600" i="1" dirty="0">
                <a:solidFill>
                  <a:srgbClr val="FFFFFF"/>
                </a:solidFill>
                <a:latin typeface="Verdana" pitchFamily="34" charset="0"/>
                <a:ea typeface="Verdana" pitchFamily="34" charset="0"/>
                <a:cs typeface="Verdana" pitchFamily="34" charset="0"/>
              </a:rPr>
              <a:t>à </a:t>
            </a:r>
            <a:r>
              <a:rPr sz="1600" i="1" spc="-5" dirty="0">
                <a:solidFill>
                  <a:srgbClr val="FFFFFF"/>
                </a:solidFill>
                <a:latin typeface="Verdana" pitchFamily="34" charset="0"/>
                <a:ea typeface="Verdana" pitchFamily="34" charset="0"/>
                <a:cs typeface="Verdana" pitchFamily="34" charset="0"/>
              </a:rPr>
              <a:t>3ª geração do constitucionalismo: </a:t>
            </a:r>
            <a:r>
              <a:rPr sz="1600" i="1" dirty="0">
                <a:solidFill>
                  <a:srgbClr val="FFFFFF"/>
                </a:solidFill>
                <a:latin typeface="Verdana" pitchFamily="34" charset="0"/>
                <a:ea typeface="Verdana" pitchFamily="34" charset="0"/>
                <a:cs typeface="Verdana" pitchFamily="34" charset="0"/>
              </a:rPr>
              <a:t>a </a:t>
            </a:r>
            <a:r>
              <a:rPr sz="1600" i="1" spc="-5" dirty="0">
                <a:solidFill>
                  <a:srgbClr val="FFFFFF"/>
                </a:solidFill>
                <a:latin typeface="Verdana" pitchFamily="34" charset="0"/>
                <a:ea typeface="Verdana" pitchFamily="34" charset="0"/>
                <a:cs typeface="Verdana" pitchFamily="34" charset="0"/>
              </a:rPr>
              <a:t>solidariedade. Segundo Bittar Filho  (apud </a:t>
            </a:r>
            <a:r>
              <a:rPr sz="1600" i="1" spc="-20" dirty="0">
                <a:solidFill>
                  <a:srgbClr val="FFFFFF"/>
                </a:solidFill>
                <a:latin typeface="Verdana" pitchFamily="34" charset="0"/>
                <a:ea typeface="Verdana" pitchFamily="34" charset="0"/>
                <a:cs typeface="Verdana" pitchFamily="34" charset="0"/>
              </a:rPr>
              <a:t>TARTUCE, </a:t>
            </a:r>
            <a:r>
              <a:rPr sz="1600" i="1" spc="-5" dirty="0">
                <a:solidFill>
                  <a:srgbClr val="FFFFFF"/>
                </a:solidFill>
                <a:latin typeface="Verdana" pitchFamily="34" charset="0"/>
                <a:ea typeface="Verdana" pitchFamily="34" charset="0"/>
                <a:cs typeface="Verdana" pitchFamily="34" charset="0"/>
              </a:rPr>
              <a:t>2009), estão presentes quando </a:t>
            </a:r>
            <a:r>
              <a:rPr sz="1600" i="1" spc="-10" dirty="0">
                <a:solidFill>
                  <a:srgbClr val="FFFFFF"/>
                </a:solidFill>
                <a:latin typeface="Verdana" pitchFamily="34" charset="0"/>
                <a:ea typeface="Verdana" pitchFamily="34" charset="0"/>
                <a:cs typeface="Verdana" pitchFamily="34" charset="0"/>
              </a:rPr>
              <a:t>há </a:t>
            </a:r>
            <a:r>
              <a:rPr sz="1600" i="1" spc="-5" dirty="0">
                <a:solidFill>
                  <a:srgbClr val="FFFFFF"/>
                </a:solidFill>
                <a:latin typeface="Verdana" pitchFamily="34" charset="0"/>
                <a:ea typeface="Verdana" pitchFamily="34" charset="0"/>
                <a:cs typeface="Verdana" pitchFamily="34" charset="0"/>
              </a:rPr>
              <a:t>violação </a:t>
            </a:r>
            <a:r>
              <a:rPr sz="1600" i="1" dirty="0">
                <a:solidFill>
                  <a:srgbClr val="FFFFFF"/>
                </a:solidFill>
                <a:latin typeface="Verdana" pitchFamily="34" charset="0"/>
                <a:ea typeface="Verdana" pitchFamily="34" charset="0"/>
                <a:cs typeface="Verdana" pitchFamily="34" charset="0"/>
              </a:rPr>
              <a:t>a </a:t>
            </a:r>
            <a:r>
              <a:rPr sz="1600" i="1" spc="-5" dirty="0">
                <a:solidFill>
                  <a:srgbClr val="FFFFFF"/>
                </a:solidFill>
                <a:latin typeface="Verdana" pitchFamily="34" charset="0"/>
                <a:ea typeface="Verdana" pitchFamily="34" charset="0"/>
                <a:cs typeface="Verdana" pitchFamily="34" charset="0"/>
              </a:rPr>
              <a:t>direitos </a:t>
            </a:r>
            <a:r>
              <a:rPr sz="1600" i="1" spc="-10" dirty="0">
                <a:solidFill>
                  <a:srgbClr val="FFFFFF"/>
                </a:solidFill>
                <a:latin typeface="Verdana" pitchFamily="34" charset="0"/>
                <a:ea typeface="Verdana" pitchFamily="34" charset="0"/>
                <a:cs typeface="Verdana" pitchFamily="34" charset="0"/>
              </a:rPr>
              <a:t>da </a:t>
            </a:r>
            <a:r>
              <a:rPr sz="1600" i="1" spc="-5" dirty="0">
                <a:solidFill>
                  <a:srgbClr val="FFFFFF"/>
                </a:solidFill>
                <a:latin typeface="Verdana" pitchFamily="34" charset="0"/>
                <a:ea typeface="Verdana" pitchFamily="34" charset="0"/>
                <a:cs typeface="Verdana" pitchFamily="34" charset="0"/>
              </a:rPr>
              <a:t>personalidade em seu aspecto individual homogêneo ou coletivo em  sentido </a:t>
            </a:r>
            <a:r>
              <a:rPr sz="1600" i="1" spc="-10" dirty="0">
                <a:solidFill>
                  <a:srgbClr val="FFFFFF"/>
                </a:solidFill>
                <a:latin typeface="Verdana" pitchFamily="34" charset="0"/>
                <a:ea typeface="Verdana" pitchFamily="34" charset="0"/>
                <a:cs typeface="Verdana" pitchFamily="34" charset="0"/>
              </a:rPr>
              <a:t>estrito, </a:t>
            </a:r>
            <a:r>
              <a:rPr sz="1600" i="1" dirty="0">
                <a:solidFill>
                  <a:srgbClr val="FFFFFF"/>
                </a:solidFill>
                <a:latin typeface="Verdana" pitchFamily="34" charset="0"/>
                <a:ea typeface="Verdana" pitchFamily="34" charset="0"/>
                <a:cs typeface="Verdana" pitchFamily="34" charset="0"/>
              </a:rPr>
              <a:t>em </a:t>
            </a:r>
            <a:r>
              <a:rPr sz="1600" i="1" spc="-5" dirty="0">
                <a:solidFill>
                  <a:srgbClr val="FFFFFF"/>
                </a:solidFill>
                <a:latin typeface="Verdana" pitchFamily="34" charset="0"/>
                <a:ea typeface="Verdana" pitchFamily="34" charset="0"/>
                <a:cs typeface="Verdana" pitchFamily="34" charset="0"/>
              </a:rPr>
              <a:t>que </a:t>
            </a:r>
            <a:r>
              <a:rPr sz="1600" i="1" spc="-10" dirty="0">
                <a:solidFill>
                  <a:srgbClr val="FFFFFF"/>
                </a:solidFill>
                <a:latin typeface="Verdana" pitchFamily="34" charset="0"/>
                <a:ea typeface="Verdana" pitchFamily="34" charset="0"/>
                <a:cs typeface="Verdana" pitchFamily="34" charset="0"/>
              </a:rPr>
              <a:t>as </a:t>
            </a:r>
            <a:r>
              <a:rPr sz="1600" i="1" spc="-5" dirty="0">
                <a:solidFill>
                  <a:srgbClr val="FFFFFF"/>
                </a:solidFill>
                <a:latin typeface="Verdana" pitchFamily="34" charset="0"/>
                <a:ea typeface="Verdana" pitchFamily="34" charset="0"/>
                <a:cs typeface="Verdana" pitchFamily="34" charset="0"/>
              </a:rPr>
              <a:t>vítimas são determinadas </a:t>
            </a:r>
            <a:r>
              <a:rPr sz="1600" i="1" spc="-10" dirty="0">
                <a:solidFill>
                  <a:srgbClr val="FFFFFF"/>
                </a:solidFill>
                <a:latin typeface="Verdana" pitchFamily="34" charset="0"/>
                <a:ea typeface="Verdana" pitchFamily="34" charset="0"/>
                <a:cs typeface="Verdana" pitchFamily="34" charset="0"/>
              </a:rPr>
              <a:t>ou </a:t>
            </a:r>
            <a:r>
              <a:rPr sz="1600" i="1" spc="-5" dirty="0">
                <a:solidFill>
                  <a:srgbClr val="FFFFFF"/>
                </a:solidFill>
                <a:latin typeface="Verdana" pitchFamily="34" charset="0"/>
                <a:ea typeface="Verdana" pitchFamily="34" charset="0"/>
                <a:cs typeface="Verdana" pitchFamily="34" charset="0"/>
              </a:rPr>
              <a:t>determináveis (correspondem ao art. 81, parágrafo único, incisos II </a:t>
            </a:r>
            <a:r>
              <a:rPr sz="1600" i="1" dirty="0">
                <a:solidFill>
                  <a:srgbClr val="FFFFFF"/>
                </a:solidFill>
                <a:latin typeface="Verdana" pitchFamily="34" charset="0"/>
                <a:ea typeface="Verdana" pitchFamily="34" charset="0"/>
                <a:cs typeface="Verdana" pitchFamily="34" charset="0"/>
              </a:rPr>
              <a:t>e </a:t>
            </a:r>
            <a:r>
              <a:rPr sz="1600" i="1" spc="-5" dirty="0">
                <a:solidFill>
                  <a:srgbClr val="FFFFFF"/>
                </a:solidFill>
                <a:latin typeface="Verdana" pitchFamily="34" charset="0"/>
                <a:ea typeface="Verdana" pitchFamily="34" charset="0"/>
                <a:cs typeface="Verdana" pitchFamily="34" charset="0"/>
              </a:rPr>
              <a:t>III do CDC). </a:t>
            </a:r>
            <a:r>
              <a:rPr sz="1600" i="1" dirty="0">
                <a:solidFill>
                  <a:srgbClr val="FFFFFF"/>
                </a:solidFill>
                <a:latin typeface="Verdana" pitchFamily="34" charset="0"/>
                <a:ea typeface="Verdana" pitchFamily="34" charset="0"/>
                <a:cs typeface="Verdana" pitchFamily="34" charset="0"/>
              </a:rPr>
              <a:t>A  </a:t>
            </a:r>
            <a:r>
              <a:rPr sz="1600" i="1" spc="-5" dirty="0">
                <a:solidFill>
                  <a:srgbClr val="FFFFFF"/>
                </a:solidFill>
                <a:latin typeface="Verdana" pitchFamily="34" charset="0"/>
                <a:ea typeface="Verdana" pitchFamily="34" charset="0"/>
                <a:cs typeface="Verdana" pitchFamily="34" charset="0"/>
              </a:rPr>
              <a:t>indenização </a:t>
            </a:r>
            <a:r>
              <a:rPr sz="1600" i="1" dirty="0">
                <a:solidFill>
                  <a:srgbClr val="FFFFFF"/>
                </a:solidFill>
                <a:latin typeface="Verdana" pitchFamily="34" charset="0"/>
                <a:ea typeface="Verdana" pitchFamily="34" charset="0"/>
                <a:cs typeface="Verdana" pitchFamily="34" charset="0"/>
              </a:rPr>
              <a:t>é destinada a elas, vítimas, </a:t>
            </a:r>
            <a:r>
              <a:rPr sz="1600" i="1" spc="-5" dirty="0">
                <a:solidFill>
                  <a:srgbClr val="FFFFFF"/>
                </a:solidFill>
                <a:latin typeface="Verdana" pitchFamily="34" charset="0"/>
                <a:ea typeface="Verdana" pitchFamily="34" charset="0"/>
                <a:cs typeface="Verdana" pitchFamily="34" charset="0"/>
              </a:rPr>
              <a:t>diferentemente do dano </a:t>
            </a:r>
            <a:r>
              <a:rPr sz="1600" i="1" dirty="0">
                <a:solidFill>
                  <a:srgbClr val="FFFFFF"/>
                </a:solidFill>
                <a:latin typeface="Verdana" pitchFamily="34" charset="0"/>
                <a:ea typeface="Verdana" pitchFamily="34" charset="0"/>
                <a:cs typeface="Verdana" pitchFamily="34" charset="0"/>
              </a:rPr>
              <a:t>social, </a:t>
            </a:r>
            <a:r>
              <a:rPr sz="1600" i="1" spc="-5" dirty="0">
                <a:solidFill>
                  <a:srgbClr val="FFFFFF"/>
                </a:solidFill>
                <a:latin typeface="Verdana" pitchFamily="34" charset="0"/>
                <a:ea typeface="Verdana" pitchFamily="34" charset="0"/>
                <a:cs typeface="Verdana" pitchFamily="34" charset="0"/>
              </a:rPr>
              <a:t>como </a:t>
            </a:r>
            <a:r>
              <a:rPr sz="1600" i="1" dirty="0">
                <a:solidFill>
                  <a:srgbClr val="FFFFFF"/>
                </a:solidFill>
                <a:latin typeface="Verdana" pitchFamily="34" charset="0"/>
                <a:ea typeface="Verdana" pitchFamily="34" charset="0"/>
                <a:cs typeface="Verdana" pitchFamily="34" charset="0"/>
              </a:rPr>
              <a:t>se verá</a:t>
            </a:r>
            <a:r>
              <a:rPr sz="1600" i="1" spc="-265" dirty="0">
                <a:solidFill>
                  <a:srgbClr val="FFFFFF"/>
                </a:solidFill>
                <a:latin typeface="Verdana" pitchFamily="34" charset="0"/>
                <a:ea typeface="Verdana" pitchFamily="34" charset="0"/>
                <a:cs typeface="Verdana" pitchFamily="34" charset="0"/>
              </a:rPr>
              <a:t> </a:t>
            </a:r>
            <a:r>
              <a:rPr sz="1600" spc="-5" dirty="0">
                <a:solidFill>
                  <a:srgbClr val="FFFFFF"/>
                </a:solidFill>
                <a:latin typeface="Verdana" pitchFamily="34" charset="0"/>
                <a:ea typeface="Verdana" pitchFamily="34" charset="0"/>
                <a:cs typeface="Verdana" pitchFamily="34" charset="0"/>
              </a:rPr>
              <a:t>(Pereira:2012</a:t>
            </a:r>
            <a:r>
              <a:rPr sz="1600" spc="-5" dirty="0" smtClean="0">
                <a:solidFill>
                  <a:srgbClr val="FFFFFF"/>
                </a:solidFill>
                <a:latin typeface="Verdana" pitchFamily="34" charset="0"/>
                <a:ea typeface="Verdana" pitchFamily="34" charset="0"/>
                <a:cs typeface="Verdana" pitchFamily="34" charset="0"/>
              </a:rPr>
              <a:t>).</a:t>
            </a:r>
            <a:endParaRPr sz="1600" dirty="0">
              <a:latin typeface="Verdana" pitchFamily="34" charset="0"/>
              <a:ea typeface="Verdana" pitchFamily="34" charset="0"/>
              <a:cs typeface="Verdana" pitchFamily="34" charset="0"/>
            </a:endParaRPr>
          </a:p>
          <a:p>
            <a:pPr marL="12700" marR="715645" algn="just">
              <a:lnSpc>
                <a:spcPct val="100000"/>
              </a:lnSpc>
            </a:pPr>
            <a:r>
              <a:rPr sz="1600" i="1" u="heavy" spc="-5" dirty="0">
                <a:solidFill>
                  <a:srgbClr val="FFFFFF"/>
                </a:solidFill>
                <a:latin typeface="Verdana" pitchFamily="34" charset="0"/>
                <a:ea typeface="Verdana" pitchFamily="34" charset="0"/>
                <a:cs typeface="Verdana" pitchFamily="34" charset="0"/>
              </a:rPr>
              <a:t>Jusrisprudência</a:t>
            </a:r>
            <a:r>
              <a:rPr sz="1600" spc="-5" dirty="0">
                <a:solidFill>
                  <a:srgbClr val="FFFFFF"/>
                </a:solidFill>
                <a:latin typeface="Verdana" pitchFamily="34" charset="0"/>
                <a:ea typeface="Verdana" pitchFamily="34" charset="0"/>
                <a:cs typeface="Verdana" pitchFamily="34" charset="0"/>
              </a:rPr>
              <a:t>: REsp. </a:t>
            </a:r>
            <a:r>
              <a:rPr sz="1600" spc="-20" dirty="0">
                <a:solidFill>
                  <a:srgbClr val="FFFFFF"/>
                </a:solidFill>
                <a:latin typeface="Verdana" pitchFamily="34" charset="0"/>
                <a:ea typeface="Verdana" pitchFamily="34" charset="0"/>
                <a:cs typeface="Verdana" pitchFamily="34" charset="0"/>
              </a:rPr>
              <a:t>866.636/SP, </a:t>
            </a:r>
            <a:r>
              <a:rPr sz="1600" spc="-5" dirty="0">
                <a:solidFill>
                  <a:srgbClr val="FFFFFF"/>
                </a:solidFill>
                <a:latin typeface="Verdana" pitchFamily="34" charset="0"/>
                <a:ea typeface="Verdana" pitchFamily="34" charset="0"/>
                <a:cs typeface="Verdana" pitchFamily="34" charset="0"/>
              </a:rPr>
              <a:t>DJ 06/12/2007, </a:t>
            </a:r>
            <a:r>
              <a:rPr sz="1600" dirty="0">
                <a:solidFill>
                  <a:srgbClr val="FFFFFF"/>
                </a:solidFill>
                <a:latin typeface="Verdana" pitchFamily="34" charset="0"/>
                <a:ea typeface="Verdana" pitchFamily="34" charset="0"/>
                <a:cs typeface="Verdana" pitchFamily="34" charset="0"/>
              </a:rPr>
              <a:t>a </a:t>
            </a:r>
            <a:r>
              <a:rPr sz="1600" spc="-5" dirty="0">
                <a:solidFill>
                  <a:srgbClr val="FFFFFF"/>
                </a:solidFill>
                <a:latin typeface="Verdana" pitchFamily="34" charset="0"/>
                <a:ea typeface="Verdana" pitchFamily="34" charset="0"/>
                <a:cs typeface="Verdana" pitchFamily="34" charset="0"/>
              </a:rPr>
              <a:t>3ª </a:t>
            </a:r>
            <a:r>
              <a:rPr sz="1600" spc="-15" dirty="0">
                <a:solidFill>
                  <a:srgbClr val="FFFFFF"/>
                </a:solidFill>
                <a:latin typeface="Verdana" pitchFamily="34" charset="0"/>
                <a:ea typeface="Verdana" pitchFamily="34" charset="0"/>
                <a:cs typeface="Verdana" pitchFamily="34" charset="0"/>
              </a:rPr>
              <a:t>Turma </a:t>
            </a:r>
            <a:r>
              <a:rPr sz="1600" spc="-5" dirty="0">
                <a:solidFill>
                  <a:srgbClr val="FFFFFF"/>
                </a:solidFill>
                <a:latin typeface="Verdana" pitchFamily="34" charset="0"/>
                <a:ea typeface="Verdana" pitchFamily="34" charset="0"/>
                <a:cs typeface="Verdana" pitchFamily="34" charset="0"/>
              </a:rPr>
              <a:t>do STJ, na questão conhecida como “o </a:t>
            </a:r>
            <a:r>
              <a:rPr sz="1600" dirty="0">
                <a:solidFill>
                  <a:srgbClr val="FFFFFF"/>
                </a:solidFill>
                <a:latin typeface="Verdana" pitchFamily="34" charset="0"/>
                <a:ea typeface="Verdana" pitchFamily="34" charset="0"/>
                <a:cs typeface="Verdana" pitchFamily="34" charset="0"/>
              </a:rPr>
              <a:t>caso </a:t>
            </a:r>
            <a:r>
              <a:rPr sz="1600" spc="-5" dirty="0">
                <a:solidFill>
                  <a:srgbClr val="FFFFFF"/>
                </a:solidFill>
                <a:latin typeface="Verdana" pitchFamily="34" charset="0"/>
                <a:ea typeface="Verdana" pitchFamily="34" charset="0"/>
                <a:cs typeface="Verdana" pitchFamily="34" charset="0"/>
              </a:rPr>
              <a:t>das pílulas de farinha” </a:t>
            </a:r>
            <a:r>
              <a:rPr sz="1600" dirty="0">
                <a:solidFill>
                  <a:srgbClr val="FFFFFF"/>
                </a:solidFill>
                <a:latin typeface="Verdana" pitchFamily="34" charset="0"/>
                <a:ea typeface="Verdana" pitchFamily="34" charset="0"/>
                <a:cs typeface="Verdana" pitchFamily="34" charset="0"/>
              </a:rPr>
              <a:t>e </a:t>
            </a:r>
            <a:r>
              <a:rPr sz="1600" spc="-5" dirty="0">
                <a:solidFill>
                  <a:srgbClr val="FFFFFF"/>
                </a:solidFill>
                <a:latin typeface="Verdana" pitchFamily="34" charset="0"/>
                <a:ea typeface="Verdana" pitchFamily="34" charset="0"/>
                <a:cs typeface="Verdana" pitchFamily="34" charset="0"/>
              </a:rPr>
              <a:t>REsp  1269494</a:t>
            </a:r>
            <a:r>
              <a:rPr sz="1600" spc="-45" dirty="0">
                <a:solidFill>
                  <a:srgbClr val="FFFFFF"/>
                </a:solidFill>
                <a:latin typeface="Verdana" pitchFamily="34" charset="0"/>
                <a:ea typeface="Verdana" pitchFamily="34" charset="0"/>
                <a:cs typeface="Verdana" pitchFamily="34" charset="0"/>
              </a:rPr>
              <a:t> </a:t>
            </a:r>
            <a:r>
              <a:rPr sz="1600" dirty="0">
                <a:solidFill>
                  <a:srgbClr val="FFFFFF"/>
                </a:solidFill>
                <a:latin typeface="Verdana" pitchFamily="34" charset="0"/>
                <a:ea typeface="Verdana" pitchFamily="34" charset="0"/>
                <a:cs typeface="Verdana" pitchFamily="34" charset="0"/>
              </a:rPr>
              <a:t>MG</a:t>
            </a:r>
            <a:r>
              <a:rPr sz="1600" spc="-10" dirty="0">
                <a:solidFill>
                  <a:srgbClr val="FFFFFF"/>
                </a:solidFill>
                <a:latin typeface="Verdana" pitchFamily="34" charset="0"/>
                <a:ea typeface="Verdana" pitchFamily="34" charset="0"/>
                <a:cs typeface="Verdana" pitchFamily="34" charset="0"/>
              </a:rPr>
              <a:t> </a:t>
            </a:r>
            <a:r>
              <a:rPr sz="1600" spc="-20" dirty="0">
                <a:solidFill>
                  <a:srgbClr val="FFFFFF"/>
                </a:solidFill>
                <a:latin typeface="Verdana" pitchFamily="34" charset="0"/>
                <a:ea typeface="Verdana" pitchFamily="34" charset="0"/>
                <a:cs typeface="Verdana" pitchFamily="34" charset="0"/>
              </a:rPr>
              <a:t>2011/0124011-9</a:t>
            </a:r>
            <a:r>
              <a:rPr sz="1600" spc="-45" dirty="0">
                <a:solidFill>
                  <a:srgbClr val="FFFFFF"/>
                </a:solidFill>
                <a:latin typeface="Verdana" pitchFamily="34" charset="0"/>
                <a:ea typeface="Verdana" pitchFamily="34" charset="0"/>
                <a:cs typeface="Verdana" pitchFamily="34" charset="0"/>
              </a:rPr>
              <a:t> </a:t>
            </a:r>
            <a:r>
              <a:rPr sz="1600" dirty="0">
                <a:solidFill>
                  <a:srgbClr val="FFFFFF"/>
                </a:solidFill>
                <a:latin typeface="Verdana" pitchFamily="34" charset="0"/>
                <a:ea typeface="Verdana" pitchFamily="34" charset="0"/>
                <a:cs typeface="Verdana" pitchFamily="34" charset="0"/>
              </a:rPr>
              <a:t>/</a:t>
            </a:r>
            <a:r>
              <a:rPr sz="1600" spc="-40" dirty="0">
                <a:solidFill>
                  <a:srgbClr val="FFFFFF"/>
                </a:solidFill>
                <a:latin typeface="Verdana" pitchFamily="34" charset="0"/>
                <a:ea typeface="Verdana" pitchFamily="34" charset="0"/>
                <a:cs typeface="Verdana" pitchFamily="34" charset="0"/>
              </a:rPr>
              <a:t> </a:t>
            </a:r>
            <a:r>
              <a:rPr sz="1600" spc="-5" dirty="0">
                <a:solidFill>
                  <a:srgbClr val="FFFFFF"/>
                </a:solidFill>
                <a:latin typeface="Verdana" pitchFamily="34" charset="0"/>
                <a:ea typeface="Verdana" pitchFamily="34" charset="0"/>
                <a:cs typeface="Verdana" pitchFamily="34" charset="0"/>
              </a:rPr>
              <a:t>T2 </a:t>
            </a:r>
            <a:r>
              <a:rPr sz="1600" dirty="0">
                <a:solidFill>
                  <a:srgbClr val="FFFFFF"/>
                </a:solidFill>
                <a:latin typeface="Verdana" pitchFamily="34" charset="0"/>
                <a:ea typeface="Verdana" pitchFamily="34" charset="0"/>
                <a:cs typeface="Verdana" pitchFamily="34" charset="0"/>
              </a:rPr>
              <a:t>-</a:t>
            </a:r>
            <a:r>
              <a:rPr sz="1600" spc="-5" dirty="0">
                <a:solidFill>
                  <a:srgbClr val="FFFFFF"/>
                </a:solidFill>
                <a:latin typeface="Verdana" pitchFamily="34" charset="0"/>
                <a:ea typeface="Verdana" pitchFamily="34" charset="0"/>
                <a:cs typeface="Verdana" pitchFamily="34" charset="0"/>
              </a:rPr>
              <a:t> SEGUNDA</a:t>
            </a:r>
            <a:r>
              <a:rPr sz="1600" spc="-90" dirty="0">
                <a:solidFill>
                  <a:srgbClr val="FFFFFF"/>
                </a:solidFill>
                <a:latin typeface="Verdana" pitchFamily="34" charset="0"/>
                <a:ea typeface="Verdana" pitchFamily="34" charset="0"/>
                <a:cs typeface="Verdana" pitchFamily="34" charset="0"/>
              </a:rPr>
              <a:t> </a:t>
            </a:r>
            <a:r>
              <a:rPr sz="1600" spc="-5" dirty="0">
                <a:solidFill>
                  <a:srgbClr val="FFFFFF"/>
                </a:solidFill>
                <a:latin typeface="Verdana" pitchFamily="34" charset="0"/>
                <a:ea typeface="Verdana" pitchFamily="34" charset="0"/>
                <a:cs typeface="Verdana" pitchFamily="34" charset="0"/>
              </a:rPr>
              <a:t>TURMA/</a:t>
            </a:r>
            <a:r>
              <a:rPr sz="1600" b="1" spc="-5" dirty="0" err="1">
                <a:solidFill>
                  <a:srgbClr val="FFFFFF"/>
                </a:solidFill>
                <a:latin typeface="Verdana" pitchFamily="34" charset="0"/>
                <a:ea typeface="Verdana" pitchFamily="34" charset="0"/>
                <a:cs typeface="Verdana" pitchFamily="34" charset="0"/>
              </a:rPr>
              <a:t>Publicação</a:t>
            </a:r>
            <a:r>
              <a:rPr sz="1600" b="1" spc="-35" dirty="0">
                <a:solidFill>
                  <a:srgbClr val="FFFFFF"/>
                </a:solidFill>
                <a:latin typeface="Verdana" pitchFamily="34" charset="0"/>
                <a:ea typeface="Verdana" pitchFamily="34" charset="0"/>
                <a:cs typeface="Verdana" pitchFamily="34" charset="0"/>
              </a:rPr>
              <a:t> </a:t>
            </a:r>
            <a:r>
              <a:rPr sz="1600" spc="-5" dirty="0" smtClean="0">
                <a:solidFill>
                  <a:srgbClr val="FFFFFF"/>
                </a:solidFill>
                <a:latin typeface="Verdana" pitchFamily="34" charset="0"/>
                <a:ea typeface="Verdana" pitchFamily="34" charset="0"/>
                <a:cs typeface="Verdana" pitchFamily="34" charset="0"/>
              </a:rPr>
              <a:t>D</a:t>
            </a:r>
            <a:r>
              <a:rPr lang="pt-BR" sz="1600" spc="-5" dirty="0" smtClean="0">
                <a:solidFill>
                  <a:srgbClr val="FFFFFF"/>
                </a:solidFill>
                <a:latin typeface="Verdana" pitchFamily="34" charset="0"/>
                <a:ea typeface="Verdana" pitchFamily="34" charset="0"/>
                <a:cs typeface="Verdana" pitchFamily="34" charset="0"/>
              </a:rPr>
              <a:t>j</a:t>
            </a:r>
            <a:r>
              <a:rPr sz="1600" spc="-5" dirty="0" smtClean="0">
                <a:solidFill>
                  <a:srgbClr val="FFFFFF"/>
                </a:solidFill>
                <a:latin typeface="Verdana" pitchFamily="34" charset="0"/>
                <a:ea typeface="Verdana" pitchFamily="34" charset="0"/>
                <a:cs typeface="Verdana" pitchFamily="34" charset="0"/>
              </a:rPr>
              <a:t>e</a:t>
            </a:r>
            <a:r>
              <a:rPr lang="pt-BR" sz="1600" spc="-20" dirty="0" smtClean="0">
                <a:solidFill>
                  <a:srgbClr val="FFFFFF"/>
                </a:solidFill>
                <a:latin typeface="Verdana" pitchFamily="34" charset="0"/>
                <a:ea typeface="Verdana" pitchFamily="34" charset="0"/>
                <a:cs typeface="Verdana" pitchFamily="34" charset="0"/>
              </a:rPr>
              <a:t> </a:t>
            </a:r>
            <a:r>
              <a:rPr sz="1600" spc="-5" dirty="0" smtClean="0">
                <a:solidFill>
                  <a:srgbClr val="FFFFFF"/>
                </a:solidFill>
                <a:latin typeface="Verdana" pitchFamily="34" charset="0"/>
                <a:ea typeface="Verdana" pitchFamily="34" charset="0"/>
                <a:cs typeface="Verdana" pitchFamily="34" charset="0"/>
              </a:rPr>
              <a:t>01/10/2013</a:t>
            </a:r>
            <a:r>
              <a:rPr sz="1600" spc="-5" dirty="0">
                <a:solidFill>
                  <a:srgbClr val="FFFFFF"/>
                </a:solidFill>
                <a:latin typeface="Verdana" pitchFamily="34" charset="0"/>
                <a:ea typeface="Verdana" pitchFamily="34" charset="0"/>
                <a:cs typeface="Verdana" pitchFamily="34" charset="0"/>
              </a:rPr>
              <a:t>,</a:t>
            </a:r>
            <a:r>
              <a:rPr sz="1600" spc="-40" dirty="0">
                <a:solidFill>
                  <a:srgbClr val="FFFFFF"/>
                </a:solidFill>
                <a:latin typeface="Verdana" pitchFamily="34" charset="0"/>
                <a:ea typeface="Verdana" pitchFamily="34" charset="0"/>
                <a:cs typeface="Verdana" pitchFamily="34" charset="0"/>
              </a:rPr>
              <a:t> </a:t>
            </a:r>
            <a:r>
              <a:rPr sz="1600" dirty="0">
                <a:solidFill>
                  <a:srgbClr val="FFFFFF"/>
                </a:solidFill>
                <a:latin typeface="Verdana" pitchFamily="34" charset="0"/>
                <a:ea typeface="Verdana" pitchFamily="34" charset="0"/>
                <a:cs typeface="Verdana" pitchFamily="34" charset="0"/>
              </a:rPr>
              <a:t>Ministra</a:t>
            </a:r>
            <a:r>
              <a:rPr sz="1600" spc="-30" dirty="0">
                <a:solidFill>
                  <a:srgbClr val="FFFFFF"/>
                </a:solidFill>
                <a:latin typeface="Verdana" pitchFamily="34" charset="0"/>
                <a:ea typeface="Verdana" pitchFamily="34" charset="0"/>
                <a:cs typeface="Verdana" pitchFamily="34" charset="0"/>
              </a:rPr>
              <a:t> </a:t>
            </a:r>
            <a:r>
              <a:rPr sz="1600" dirty="0">
                <a:solidFill>
                  <a:srgbClr val="FFFFFF"/>
                </a:solidFill>
                <a:latin typeface="Verdana" pitchFamily="34" charset="0"/>
                <a:ea typeface="Verdana" pitchFamily="34" charset="0"/>
                <a:cs typeface="Verdana" pitchFamily="34" charset="0"/>
              </a:rPr>
              <a:t>ELIANA</a:t>
            </a:r>
            <a:r>
              <a:rPr sz="1600" spc="-90" dirty="0">
                <a:solidFill>
                  <a:srgbClr val="FFFFFF"/>
                </a:solidFill>
                <a:latin typeface="Verdana" pitchFamily="34" charset="0"/>
                <a:ea typeface="Verdana" pitchFamily="34" charset="0"/>
                <a:cs typeface="Verdana" pitchFamily="34" charset="0"/>
              </a:rPr>
              <a:t> </a:t>
            </a:r>
            <a:r>
              <a:rPr sz="1600" spc="-5" dirty="0" smtClean="0">
                <a:solidFill>
                  <a:srgbClr val="FFFFFF"/>
                </a:solidFill>
                <a:latin typeface="Verdana" pitchFamily="34" charset="0"/>
                <a:ea typeface="Verdana" pitchFamily="34" charset="0"/>
                <a:cs typeface="Verdana" pitchFamily="34" charset="0"/>
              </a:rPr>
              <a:t>CALMON</a:t>
            </a:r>
            <a:endParaRPr lang="pt-BR" sz="1600" dirty="0" smtClean="0">
              <a:latin typeface="Verdana" pitchFamily="34" charset="0"/>
              <a:ea typeface="Verdana" pitchFamily="34" charset="0"/>
              <a:cs typeface="Verdana" pitchFamily="34" charset="0"/>
            </a:endParaRPr>
          </a:p>
          <a:p>
            <a:pPr marL="12700" marR="715645" algn="just">
              <a:lnSpc>
                <a:spcPct val="100000"/>
              </a:lnSpc>
            </a:pPr>
            <a:r>
              <a:rPr sz="1600" b="1" u="heavy" dirty="0" err="1" smtClean="0">
                <a:solidFill>
                  <a:srgbClr val="FFFFFF"/>
                </a:solidFill>
                <a:latin typeface="Verdana" pitchFamily="34" charset="0"/>
                <a:ea typeface="Verdana" pitchFamily="34" charset="0"/>
                <a:cs typeface="Verdana" pitchFamily="34" charset="0"/>
              </a:rPr>
              <a:t>Sociais</a:t>
            </a:r>
            <a:r>
              <a:rPr lang="pt-BR" sz="1600" dirty="0" smtClean="0">
                <a:latin typeface="Verdana" pitchFamily="34" charset="0"/>
                <a:ea typeface="Verdana" pitchFamily="34" charset="0"/>
                <a:cs typeface="Verdana" pitchFamily="34" charset="0"/>
              </a:rPr>
              <a:t> - </a:t>
            </a:r>
            <a:r>
              <a:rPr sz="1600" i="1" dirty="0" smtClean="0">
                <a:solidFill>
                  <a:srgbClr val="FFFFFF"/>
                </a:solidFill>
                <a:latin typeface="Verdana" pitchFamily="34" charset="0"/>
                <a:ea typeface="Verdana" pitchFamily="34" charset="0"/>
                <a:cs typeface="Verdana" pitchFamily="34" charset="0"/>
              </a:rPr>
              <a:t>Os </a:t>
            </a:r>
            <a:r>
              <a:rPr sz="1600" i="1" dirty="0" err="1" smtClean="0">
                <a:solidFill>
                  <a:srgbClr val="FFFFFF"/>
                </a:solidFill>
                <a:latin typeface="Verdana" pitchFamily="34" charset="0"/>
                <a:ea typeface="Verdana" pitchFamily="34" charset="0"/>
                <a:cs typeface="Verdana" pitchFamily="34" charset="0"/>
              </a:rPr>
              <a:t>danos</a:t>
            </a:r>
            <a:r>
              <a:rPr sz="1600" i="1"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sociais</a:t>
            </a:r>
            <a:r>
              <a:rPr sz="1600" i="1"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nas</a:t>
            </a:r>
            <a:r>
              <a:rPr sz="1600" i="1"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palavras</a:t>
            </a:r>
            <a:r>
              <a:rPr sz="1600" i="1" dirty="0" smtClean="0">
                <a:solidFill>
                  <a:srgbClr val="FFFFFF"/>
                </a:solidFill>
                <a:latin typeface="Verdana" pitchFamily="34" charset="0"/>
                <a:ea typeface="Verdana" pitchFamily="34" charset="0"/>
                <a:cs typeface="Verdana" pitchFamily="34" charset="0"/>
              </a:rPr>
              <a:t> de </a:t>
            </a:r>
            <a:r>
              <a:rPr sz="1600" i="1" dirty="0" err="1" smtClean="0">
                <a:solidFill>
                  <a:srgbClr val="FFFFFF"/>
                </a:solidFill>
                <a:latin typeface="Verdana" pitchFamily="34" charset="0"/>
                <a:ea typeface="Verdana" pitchFamily="34" charset="0"/>
                <a:cs typeface="Verdana" pitchFamily="34" charset="0"/>
              </a:rPr>
              <a:t>Antônio</a:t>
            </a:r>
            <a:r>
              <a:rPr sz="1600" i="1"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Junqueira</a:t>
            </a:r>
            <a:r>
              <a:rPr sz="1600" i="1" dirty="0" smtClean="0">
                <a:solidFill>
                  <a:srgbClr val="FFFFFF"/>
                </a:solidFill>
                <a:latin typeface="Verdana" pitchFamily="34" charset="0"/>
                <a:ea typeface="Verdana" pitchFamily="34" charset="0"/>
                <a:cs typeface="Verdana" pitchFamily="34" charset="0"/>
              </a:rPr>
              <a:t> de </a:t>
            </a:r>
            <a:r>
              <a:rPr sz="1600" i="1" spc="-5" dirty="0" err="1" smtClean="0">
                <a:solidFill>
                  <a:srgbClr val="FFFFFF"/>
                </a:solidFill>
                <a:latin typeface="Verdana" pitchFamily="34" charset="0"/>
                <a:ea typeface="Verdana" pitchFamily="34" charset="0"/>
                <a:cs typeface="Verdana" pitchFamily="34" charset="0"/>
              </a:rPr>
              <a:t>Azevedo</a:t>
            </a:r>
            <a:r>
              <a:rPr sz="1600" i="1" spc="-5" dirty="0" smtClean="0">
                <a:solidFill>
                  <a:srgbClr val="FFFFFF"/>
                </a:solidFill>
                <a:latin typeface="Verdana" pitchFamily="34" charset="0"/>
                <a:ea typeface="Verdana" pitchFamily="34" charset="0"/>
                <a:cs typeface="Verdana" pitchFamily="34" charset="0"/>
              </a:rPr>
              <a:t> </a:t>
            </a:r>
            <a:r>
              <a:rPr sz="1600" i="1" dirty="0" smtClean="0">
                <a:solidFill>
                  <a:srgbClr val="FFFFFF"/>
                </a:solidFill>
                <a:latin typeface="Verdana" pitchFamily="34" charset="0"/>
                <a:ea typeface="Verdana" pitchFamily="34" charset="0"/>
                <a:cs typeface="Verdana" pitchFamily="34" charset="0"/>
              </a:rPr>
              <a:t>(</a:t>
            </a:r>
            <a:r>
              <a:rPr sz="1600" i="1" dirty="0" err="1" smtClean="0">
                <a:solidFill>
                  <a:srgbClr val="FFFFFF"/>
                </a:solidFill>
                <a:latin typeface="Verdana" pitchFamily="34" charset="0"/>
                <a:ea typeface="Verdana" pitchFamily="34" charset="0"/>
                <a:cs typeface="Verdana" pitchFamily="34" charset="0"/>
              </a:rPr>
              <a:t>apud</a:t>
            </a:r>
            <a:r>
              <a:rPr sz="1600" i="1" dirty="0" smtClean="0">
                <a:solidFill>
                  <a:srgbClr val="FFFFFF"/>
                </a:solidFill>
                <a:latin typeface="Verdana" pitchFamily="34" charset="0"/>
                <a:ea typeface="Verdana" pitchFamily="34" charset="0"/>
                <a:cs typeface="Verdana" pitchFamily="34" charset="0"/>
              </a:rPr>
              <a:t> </a:t>
            </a:r>
            <a:r>
              <a:rPr sz="1600" i="1" spc="-20" dirty="0" smtClean="0">
                <a:solidFill>
                  <a:srgbClr val="FFFFFF"/>
                </a:solidFill>
                <a:latin typeface="Verdana" pitchFamily="34" charset="0"/>
                <a:ea typeface="Verdana" pitchFamily="34" charset="0"/>
                <a:cs typeface="Verdana" pitchFamily="34" charset="0"/>
              </a:rPr>
              <a:t>TARTUCE, </a:t>
            </a:r>
            <a:r>
              <a:rPr sz="1600" i="1" dirty="0" smtClean="0">
                <a:solidFill>
                  <a:srgbClr val="FFFFFF"/>
                </a:solidFill>
                <a:latin typeface="Verdana" pitchFamily="34" charset="0"/>
                <a:ea typeface="Verdana" pitchFamily="34" charset="0"/>
                <a:cs typeface="Verdana" pitchFamily="34" charset="0"/>
              </a:rPr>
              <a:t>2009), </a:t>
            </a:r>
            <a:r>
              <a:rPr sz="1600" i="1" dirty="0" err="1" smtClean="0">
                <a:solidFill>
                  <a:srgbClr val="FFFFFF"/>
                </a:solidFill>
                <a:latin typeface="Verdana" pitchFamily="34" charset="0"/>
                <a:ea typeface="Verdana" pitchFamily="34" charset="0"/>
                <a:cs typeface="Verdana" pitchFamily="34" charset="0"/>
              </a:rPr>
              <a:t>são</a:t>
            </a:r>
            <a:r>
              <a:rPr lang="pt-BR" sz="1600" i="1"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aqueles</a:t>
            </a:r>
            <a:r>
              <a:rPr sz="1600" i="1"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que</a:t>
            </a:r>
            <a:r>
              <a:rPr sz="1600" i="1"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causam</a:t>
            </a:r>
            <a:r>
              <a:rPr sz="1600" i="1" dirty="0" smtClean="0">
                <a:solidFill>
                  <a:srgbClr val="FFFFFF"/>
                </a:solidFill>
                <a:latin typeface="Verdana" pitchFamily="34" charset="0"/>
                <a:ea typeface="Verdana" pitchFamily="34" charset="0"/>
                <a:cs typeface="Verdana" pitchFamily="34" charset="0"/>
              </a:rPr>
              <a:t> um </a:t>
            </a:r>
            <a:r>
              <a:rPr sz="1600" i="1" dirty="0" err="1" smtClean="0">
                <a:solidFill>
                  <a:srgbClr val="FFFFFF"/>
                </a:solidFill>
                <a:latin typeface="Verdana" pitchFamily="34" charset="0"/>
                <a:ea typeface="Verdana" pitchFamily="34" charset="0"/>
                <a:cs typeface="Verdana" pitchFamily="34" charset="0"/>
              </a:rPr>
              <a:t>rebaixamento</a:t>
            </a:r>
            <a:r>
              <a:rPr sz="1600" i="1" dirty="0" smtClean="0">
                <a:solidFill>
                  <a:srgbClr val="FFFFFF"/>
                </a:solidFill>
                <a:latin typeface="Verdana" pitchFamily="34" charset="0"/>
                <a:ea typeface="Verdana" pitchFamily="34" charset="0"/>
                <a:cs typeface="Verdana" pitchFamily="34" charset="0"/>
              </a:rPr>
              <a:t> no </a:t>
            </a:r>
            <a:r>
              <a:rPr sz="1600" i="1" dirty="0" err="1" smtClean="0">
                <a:solidFill>
                  <a:srgbClr val="FFFFFF"/>
                </a:solidFill>
                <a:latin typeface="Verdana" pitchFamily="34" charset="0"/>
                <a:ea typeface="Verdana" pitchFamily="34" charset="0"/>
                <a:cs typeface="Verdana" pitchFamily="34" charset="0"/>
              </a:rPr>
              <a:t>nível</a:t>
            </a:r>
            <a:r>
              <a:rPr sz="1600" i="1" dirty="0" smtClean="0">
                <a:solidFill>
                  <a:srgbClr val="FFFFFF"/>
                </a:solidFill>
                <a:latin typeface="Verdana" pitchFamily="34" charset="0"/>
                <a:ea typeface="Verdana" pitchFamily="34" charset="0"/>
                <a:cs typeface="Verdana" pitchFamily="34" charset="0"/>
              </a:rPr>
              <a:t> de  </a:t>
            </a:r>
            <a:r>
              <a:rPr sz="1600" i="1" dirty="0" err="1" smtClean="0">
                <a:solidFill>
                  <a:srgbClr val="FFFFFF"/>
                </a:solidFill>
                <a:latin typeface="Verdana" pitchFamily="34" charset="0"/>
                <a:ea typeface="Verdana" pitchFamily="34" charset="0"/>
                <a:cs typeface="Verdana" pitchFamily="34" charset="0"/>
              </a:rPr>
              <a:t>vida</a:t>
            </a:r>
            <a:r>
              <a:rPr sz="1600" i="1" spc="-20"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da</a:t>
            </a:r>
            <a:r>
              <a:rPr sz="1600" i="1" spc="-20"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coletividade</a:t>
            </a:r>
            <a:r>
              <a:rPr sz="1600" i="1" spc="-40" dirty="0" smtClean="0">
                <a:solidFill>
                  <a:srgbClr val="FFFFFF"/>
                </a:solidFill>
                <a:latin typeface="Verdana" pitchFamily="34" charset="0"/>
                <a:ea typeface="Verdana" pitchFamily="34" charset="0"/>
                <a:cs typeface="Verdana" pitchFamily="34" charset="0"/>
              </a:rPr>
              <a:t> </a:t>
            </a:r>
            <a:r>
              <a:rPr sz="1600" i="1" dirty="0" smtClean="0">
                <a:solidFill>
                  <a:srgbClr val="FFFFFF"/>
                </a:solidFill>
                <a:latin typeface="Verdana" pitchFamily="34" charset="0"/>
                <a:ea typeface="Verdana" pitchFamily="34" charset="0"/>
                <a:cs typeface="Verdana" pitchFamily="34" charset="0"/>
              </a:rPr>
              <a:t>e</a:t>
            </a:r>
            <a:r>
              <a:rPr sz="1600" i="1" spc="-5"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que</a:t>
            </a:r>
            <a:r>
              <a:rPr sz="1600" i="1" spc="-20"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decorrem</a:t>
            </a:r>
            <a:r>
              <a:rPr sz="1600" i="1" spc="-50" dirty="0" smtClean="0">
                <a:solidFill>
                  <a:srgbClr val="FFFFFF"/>
                </a:solidFill>
                <a:latin typeface="Verdana" pitchFamily="34" charset="0"/>
                <a:ea typeface="Verdana" pitchFamily="34" charset="0"/>
                <a:cs typeface="Verdana" pitchFamily="34" charset="0"/>
              </a:rPr>
              <a:t> </a:t>
            </a:r>
            <a:r>
              <a:rPr sz="1600" i="1" dirty="0" smtClean="0">
                <a:solidFill>
                  <a:srgbClr val="FFFFFF"/>
                </a:solidFill>
                <a:latin typeface="Verdana" pitchFamily="34" charset="0"/>
                <a:ea typeface="Verdana" pitchFamily="34" charset="0"/>
                <a:cs typeface="Verdana" pitchFamily="34" charset="0"/>
              </a:rPr>
              <a:t>de</a:t>
            </a:r>
            <a:r>
              <a:rPr sz="1600" i="1" spc="-20"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condutas</a:t>
            </a:r>
            <a:r>
              <a:rPr sz="1600" i="1" spc="-30"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socialmente</a:t>
            </a:r>
            <a:r>
              <a:rPr sz="1600" i="1" spc="-40"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reprováveis</a:t>
            </a:r>
            <a:r>
              <a:rPr sz="1600" i="1" dirty="0" smtClean="0">
                <a:solidFill>
                  <a:srgbClr val="FFFFFF"/>
                </a:solidFill>
                <a:latin typeface="Verdana" pitchFamily="34" charset="0"/>
                <a:ea typeface="Verdana" pitchFamily="34" charset="0"/>
                <a:cs typeface="Verdana" pitchFamily="34" charset="0"/>
              </a:rPr>
              <a:t>.</a:t>
            </a:r>
            <a:r>
              <a:rPr sz="1600" i="1" spc="-45" dirty="0" smtClean="0">
                <a:solidFill>
                  <a:srgbClr val="FFFFFF"/>
                </a:solidFill>
                <a:latin typeface="Verdana" pitchFamily="34" charset="0"/>
                <a:ea typeface="Verdana" pitchFamily="34" charset="0"/>
                <a:cs typeface="Verdana" pitchFamily="34" charset="0"/>
              </a:rPr>
              <a:t> Tal</a:t>
            </a:r>
            <a:r>
              <a:rPr sz="1600" i="1" spc="-5"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tipo</a:t>
            </a:r>
            <a:r>
              <a:rPr sz="1600" i="1" spc="-20" dirty="0" smtClean="0">
                <a:solidFill>
                  <a:srgbClr val="FFFFFF"/>
                </a:solidFill>
                <a:latin typeface="Verdana" pitchFamily="34" charset="0"/>
                <a:ea typeface="Verdana" pitchFamily="34" charset="0"/>
                <a:cs typeface="Verdana" pitchFamily="34" charset="0"/>
              </a:rPr>
              <a:t> </a:t>
            </a:r>
            <a:r>
              <a:rPr sz="1600" i="1" dirty="0" smtClean="0">
                <a:solidFill>
                  <a:srgbClr val="FFFFFF"/>
                </a:solidFill>
                <a:latin typeface="Verdana" pitchFamily="34" charset="0"/>
                <a:ea typeface="Verdana" pitchFamily="34" charset="0"/>
                <a:cs typeface="Verdana" pitchFamily="34" charset="0"/>
              </a:rPr>
              <a:t>de</a:t>
            </a:r>
            <a:r>
              <a:rPr sz="1600" i="1" spc="-5"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dano</a:t>
            </a:r>
            <a:r>
              <a:rPr sz="1600" i="1" spc="-30"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dá</a:t>
            </a:r>
            <a:r>
              <a:rPr sz="1600" i="1" dirty="0" smtClean="0">
                <a:solidFill>
                  <a:srgbClr val="FFFFFF"/>
                </a:solidFill>
                <a:latin typeface="Verdana" pitchFamily="34" charset="0"/>
                <a:ea typeface="Verdana" pitchFamily="34" charset="0"/>
                <a:cs typeface="Verdana" pitchFamily="34" charset="0"/>
              </a:rPr>
              <a:t>-se</a:t>
            </a:r>
            <a:r>
              <a:rPr sz="1600" i="1" spc="-30"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quando</a:t>
            </a:r>
            <a:r>
              <a:rPr sz="1600" i="1" spc="-30" dirty="0" smtClean="0">
                <a:solidFill>
                  <a:srgbClr val="FFFFFF"/>
                </a:solidFill>
                <a:latin typeface="Verdana" pitchFamily="34" charset="0"/>
                <a:ea typeface="Verdana" pitchFamily="34" charset="0"/>
                <a:cs typeface="Verdana" pitchFamily="34" charset="0"/>
              </a:rPr>
              <a:t> </a:t>
            </a:r>
            <a:r>
              <a:rPr sz="1600" i="1" dirty="0" smtClean="0">
                <a:solidFill>
                  <a:srgbClr val="FFFFFF"/>
                </a:solidFill>
                <a:latin typeface="Verdana" pitchFamily="34" charset="0"/>
                <a:ea typeface="Verdana" pitchFamily="34" charset="0"/>
                <a:cs typeface="Verdana" pitchFamily="34" charset="0"/>
              </a:rPr>
              <a:t>as</a:t>
            </a:r>
            <a:r>
              <a:rPr sz="1600" i="1" spc="-10"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empresas</a:t>
            </a:r>
            <a:r>
              <a:rPr sz="1600" i="1" spc="-35"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praticam</a:t>
            </a:r>
            <a:r>
              <a:rPr sz="1600" i="1" spc="-50"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atos</a:t>
            </a:r>
            <a:r>
              <a:rPr sz="1600" i="1" spc="-10" dirty="0" smtClean="0">
                <a:solidFill>
                  <a:srgbClr val="FFFFFF"/>
                </a:solidFill>
                <a:latin typeface="Verdana" pitchFamily="34" charset="0"/>
                <a:ea typeface="Verdana" pitchFamily="34" charset="0"/>
                <a:cs typeface="Verdana" pitchFamily="34" charset="0"/>
              </a:rPr>
              <a:t> </a:t>
            </a:r>
            <a:r>
              <a:rPr sz="1600" i="1" spc="-5" dirty="0" err="1" smtClean="0">
                <a:solidFill>
                  <a:srgbClr val="FFFFFF"/>
                </a:solidFill>
                <a:latin typeface="Verdana" pitchFamily="34" charset="0"/>
                <a:ea typeface="Verdana" pitchFamily="34" charset="0"/>
                <a:cs typeface="Verdana" pitchFamily="34" charset="0"/>
              </a:rPr>
              <a:t>negativamente</a:t>
            </a:r>
            <a:r>
              <a:rPr sz="1600" i="1" spc="-5"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exemplares</a:t>
            </a:r>
            <a:r>
              <a:rPr sz="1600" i="1"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ou</a:t>
            </a:r>
            <a:r>
              <a:rPr sz="1600" i="1"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seja</a:t>
            </a:r>
            <a:r>
              <a:rPr sz="1600" i="1"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condutas</a:t>
            </a:r>
            <a:r>
              <a:rPr sz="1600" i="1"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corriqueiras</a:t>
            </a:r>
            <a:r>
              <a:rPr sz="1600" i="1"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que</a:t>
            </a:r>
            <a:r>
              <a:rPr sz="1600" i="1"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causam</a:t>
            </a:r>
            <a:r>
              <a:rPr sz="1600" i="1" dirty="0" smtClean="0">
                <a:solidFill>
                  <a:srgbClr val="FFFFFF"/>
                </a:solidFill>
                <a:latin typeface="Verdana" pitchFamily="34" charset="0"/>
                <a:ea typeface="Verdana" pitchFamily="34" charset="0"/>
                <a:cs typeface="Verdana" pitchFamily="34" charset="0"/>
              </a:rPr>
              <a:t> </a:t>
            </a:r>
            <a:r>
              <a:rPr sz="1600" i="1" spc="-5" dirty="0" smtClean="0">
                <a:solidFill>
                  <a:srgbClr val="FFFFFF"/>
                </a:solidFill>
                <a:latin typeface="Verdana" pitchFamily="34" charset="0"/>
                <a:ea typeface="Verdana" pitchFamily="34" charset="0"/>
                <a:cs typeface="Verdana" pitchFamily="34" charset="0"/>
              </a:rPr>
              <a:t>mal </a:t>
            </a:r>
            <a:r>
              <a:rPr sz="1600" i="1" dirty="0" err="1" smtClean="0">
                <a:solidFill>
                  <a:srgbClr val="FFFFFF"/>
                </a:solidFill>
                <a:latin typeface="Verdana" pitchFamily="34" charset="0"/>
                <a:ea typeface="Verdana" pitchFamily="34" charset="0"/>
                <a:cs typeface="Verdana" pitchFamily="34" charset="0"/>
              </a:rPr>
              <a:t>estar</a:t>
            </a:r>
            <a:r>
              <a:rPr sz="1600" i="1" dirty="0" smtClean="0">
                <a:solidFill>
                  <a:srgbClr val="FFFFFF"/>
                </a:solidFill>
                <a:latin typeface="Verdana" pitchFamily="34" charset="0"/>
                <a:ea typeface="Verdana" pitchFamily="34" charset="0"/>
                <a:cs typeface="Verdana" pitchFamily="34" charset="0"/>
              </a:rPr>
              <a:t> social. </a:t>
            </a:r>
            <a:r>
              <a:rPr sz="1600" i="1" dirty="0" err="1" smtClean="0">
                <a:solidFill>
                  <a:srgbClr val="FFFFFF"/>
                </a:solidFill>
                <a:latin typeface="Verdana" pitchFamily="34" charset="0"/>
                <a:ea typeface="Verdana" pitchFamily="34" charset="0"/>
                <a:cs typeface="Verdana" pitchFamily="34" charset="0"/>
              </a:rPr>
              <a:t>Envolvem</a:t>
            </a:r>
            <a:r>
              <a:rPr sz="1600" i="1"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interesses</a:t>
            </a:r>
            <a:r>
              <a:rPr sz="1600" i="1"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difusos</a:t>
            </a:r>
            <a:r>
              <a:rPr sz="1600" i="1" dirty="0" smtClean="0">
                <a:solidFill>
                  <a:srgbClr val="FFFFFF"/>
                </a:solidFill>
                <a:latin typeface="Verdana" pitchFamily="34" charset="0"/>
                <a:ea typeface="Verdana" pitchFamily="34" charset="0"/>
                <a:cs typeface="Verdana" pitchFamily="34" charset="0"/>
              </a:rPr>
              <a:t> e as </a:t>
            </a:r>
            <a:r>
              <a:rPr sz="1600" i="1" dirty="0" err="1" smtClean="0">
                <a:solidFill>
                  <a:srgbClr val="FFFFFF"/>
                </a:solidFill>
                <a:latin typeface="Verdana" pitchFamily="34" charset="0"/>
                <a:ea typeface="Verdana" pitchFamily="34" charset="0"/>
                <a:cs typeface="Verdana" pitchFamily="34" charset="0"/>
              </a:rPr>
              <a:t>vítimas</a:t>
            </a:r>
            <a:r>
              <a:rPr sz="1600" i="1"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são</a:t>
            </a:r>
            <a:r>
              <a:rPr sz="1600" i="1"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indeterminadas</a:t>
            </a:r>
            <a:r>
              <a:rPr sz="1600" i="1"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ou</a:t>
            </a:r>
            <a:r>
              <a:rPr sz="1600" i="1" dirty="0" smtClean="0">
                <a:solidFill>
                  <a:srgbClr val="FFFFFF"/>
                </a:solidFill>
                <a:latin typeface="Verdana" pitchFamily="34" charset="0"/>
                <a:ea typeface="Verdana" pitchFamily="34" charset="0"/>
                <a:cs typeface="Verdana" pitchFamily="34" charset="0"/>
              </a:rPr>
              <a:t>  </a:t>
            </a:r>
            <a:r>
              <a:rPr sz="1600" i="1" spc="-5" dirty="0" err="1" smtClean="0">
                <a:solidFill>
                  <a:srgbClr val="FFFFFF"/>
                </a:solidFill>
                <a:latin typeface="Verdana" pitchFamily="34" charset="0"/>
                <a:ea typeface="Verdana" pitchFamily="34" charset="0"/>
                <a:cs typeface="Verdana" pitchFamily="34" charset="0"/>
              </a:rPr>
              <a:t>indetermináveis</a:t>
            </a:r>
            <a:r>
              <a:rPr sz="1600" i="1" spc="-5" dirty="0" smtClean="0">
                <a:solidFill>
                  <a:srgbClr val="FFFFFF"/>
                </a:solidFill>
                <a:latin typeface="Verdana" pitchFamily="34" charset="0"/>
                <a:ea typeface="Verdana" pitchFamily="34" charset="0"/>
                <a:cs typeface="Verdana" pitchFamily="34" charset="0"/>
              </a:rPr>
              <a:t> (</a:t>
            </a:r>
            <a:r>
              <a:rPr sz="1600" i="1" spc="-5" dirty="0" err="1" smtClean="0">
                <a:solidFill>
                  <a:srgbClr val="FFFFFF"/>
                </a:solidFill>
                <a:latin typeface="Verdana" pitchFamily="34" charset="0"/>
                <a:ea typeface="Verdana" pitchFamily="34" charset="0"/>
                <a:cs typeface="Verdana" pitchFamily="34" charset="0"/>
              </a:rPr>
              <a:t>correspondem</a:t>
            </a:r>
            <a:r>
              <a:rPr sz="1600" i="1" spc="-5"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ao</a:t>
            </a:r>
            <a:r>
              <a:rPr sz="1600" i="1" dirty="0" smtClean="0">
                <a:solidFill>
                  <a:srgbClr val="FFFFFF"/>
                </a:solidFill>
                <a:latin typeface="Verdana" pitchFamily="34" charset="0"/>
                <a:ea typeface="Verdana" pitchFamily="34" charset="0"/>
                <a:cs typeface="Verdana" pitchFamily="34" charset="0"/>
              </a:rPr>
              <a:t> art. 81, </a:t>
            </a:r>
            <a:r>
              <a:rPr sz="1600" i="1" dirty="0" err="1" smtClean="0">
                <a:solidFill>
                  <a:srgbClr val="FFFFFF"/>
                </a:solidFill>
                <a:latin typeface="Verdana" pitchFamily="34" charset="0"/>
                <a:ea typeface="Verdana" pitchFamily="34" charset="0"/>
                <a:cs typeface="Verdana" pitchFamily="34" charset="0"/>
              </a:rPr>
              <a:t>parágrafo</a:t>
            </a:r>
            <a:r>
              <a:rPr sz="1600" i="1"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único</a:t>
            </a:r>
            <a:r>
              <a:rPr sz="1600" i="1"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inciso</a:t>
            </a:r>
            <a:r>
              <a:rPr sz="1600" i="1" dirty="0" smtClean="0">
                <a:solidFill>
                  <a:srgbClr val="FFFFFF"/>
                </a:solidFill>
                <a:latin typeface="Verdana" pitchFamily="34" charset="0"/>
                <a:ea typeface="Verdana" pitchFamily="34" charset="0"/>
                <a:cs typeface="Verdana" pitchFamily="34" charset="0"/>
              </a:rPr>
              <a:t> I do </a:t>
            </a:r>
            <a:r>
              <a:rPr sz="1600" i="1" spc="-5" dirty="0" smtClean="0">
                <a:solidFill>
                  <a:srgbClr val="FFFFFF"/>
                </a:solidFill>
                <a:latin typeface="Verdana" pitchFamily="34" charset="0"/>
                <a:ea typeface="Verdana" pitchFamily="34" charset="0"/>
                <a:cs typeface="Verdana" pitchFamily="34" charset="0"/>
              </a:rPr>
              <a:t>CDC). </a:t>
            </a:r>
            <a:r>
              <a:rPr sz="1600" i="1" dirty="0" err="1" smtClean="0">
                <a:solidFill>
                  <a:srgbClr val="FFFFFF"/>
                </a:solidFill>
                <a:latin typeface="Verdana" pitchFamily="34" charset="0"/>
                <a:ea typeface="Verdana" pitchFamily="34" charset="0"/>
                <a:cs typeface="Verdana" pitchFamily="34" charset="0"/>
              </a:rPr>
              <a:t>Essa</a:t>
            </a:r>
            <a:r>
              <a:rPr sz="1600" i="1" dirty="0" smtClean="0">
                <a:solidFill>
                  <a:srgbClr val="FFFFFF"/>
                </a:solidFill>
                <a:latin typeface="Verdana" pitchFamily="34" charset="0"/>
                <a:ea typeface="Verdana" pitchFamily="34" charset="0"/>
                <a:cs typeface="Verdana" pitchFamily="34" charset="0"/>
              </a:rPr>
              <a:t> </a:t>
            </a:r>
            <a:r>
              <a:rPr sz="1600" i="1" spc="-5" dirty="0" err="1" smtClean="0">
                <a:solidFill>
                  <a:srgbClr val="FFFFFF"/>
                </a:solidFill>
                <a:latin typeface="Verdana" pitchFamily="34" charset="0"/>
                <a:ea typeface="Verdana" pitchFamily="34" charset="0"/>
                <a:cs typeface="Verdana" pitchFamily="34" charset="0"/>
              </a:rPr>
              <a:t>indenização</a:t>
            </a:r>
            <a:r>
              <a:rPr sz="1600" i="1" spc="-5"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derivada</a:t>
            </a:r>
            <a:r>
              <a:rPr sz="1600" i="1" dirty="0" smtClean="0">
                <a:solidFill>
                  <a:srgbClr val="FFFFFF"/>
                </a:solidFill>
                <a:latin typeface="Verdana" pitchFamily="34" charset="0"/>
                <a:ea typeface="Verdana" pitchFamily="34" charset="0"/>
                <a:cs typeface="Verdana" pitchFamily="34" charset="0"/>
              </a:rPr>
              <a:t> do </a:t>
            </a:r>
            <a:r>
              <a:rPr sz="1600" i="1" dirty="0" err="1" smtClean="0">
                <a:solidFill>
                  <a:srgbClr val="FFFFFF"/>
                </a:solidFill>
                <a:latin typeface="Verdana" pitchFamily="34" charset="0"/>
                <a:ea typeface="Verdana" pitchFamily="34" charset="0"/>
                <a:cs typeface="Verdana" pitchFamily="34" charset="0"/>
              </a:rPr>
              <a:t>dano</a:t>
            </a:r>
            <a:r>
              <a:rPr sz="1600" i="1" dirty="0" smtClean="0">
                <a:solidFill>
                  <a:srgbClr val="FFFFFF"/>
                </a:solidFill>
                <a:latin typeface="Verdana" pitchFamily="34" charset="0"/>
                <a:ea typeface="Verdana" pitchFamily="34" charset="0"/>
                <a:cs typeface="Verdana" pitchFamily="34" charset="0"/>
              </a:rPr>
              <a:t> social </a:t>
            </a:r>
            <a:r>
              <a:rPr sz="1600" i="1" dirty="0" err="1" smtClean="0">
                <a:solidFill>
                  <a:srgbClr val="FFFFFF"/>
                </a:solidFill>
                <a:latin typeface="Verdana" pitchFamily="34" charset="0"/>
                <a:ea typeface="Verdana" pitchFamily="34" charset="0"/>
                <a:cs typeface="Verdana" pitchFamily="34" charset="0"/>
              </a:rPr>
              <a:t>não</a:t>
            </a:r>
            <a:r>
              <a:rPr sz="1600" i="1" dirty="0" smtClean="0">
                <a:solidFill>
                  <a:srgbClr val="FFFFFF"/>
                </a:solidFill>
                <a:latin typeface="Verdana" pitchFamily="34" charset="0"/>
                <a:ea typeface="Verdana" pitchFamily="34" charset="0"/>
                <a:cs typeface="Verdana" pitchFamily="34" charset="0"/>
              </a:rPr>
              <a:t> é </a:t>
            </a:r>
            <a:r>
              <a:rPr sz="1600" i="1" spc="0" dirty="0" err="1" smtClean="0">
                <a:solidFill>
                  <a:srgbClr val="FFFFFF"/>
                </a:solidFill>
                <a:latin typeface="Verdana" pitchFamily="34" charset="0"/>
                <a:ea typeface="Verdana" pitchFamily="34" charset="0"/>
                <a:cs typeface="Verdana" pitchFamily="34" charset="0"/>
              </a:rPr>
              <a:t>para</a:t>
            </a:r>
            <a:r>
              <a:rPr sz="1600" i="1" spc="0" dirty="0" smtClean="0">
                <a:solidFill>
                  <a:srgbClr val="FFFFFF"/>
                </a:solidFill>
                <a:latin typeface="Verdana" pitchFamily="34" charset="0"/>
                <a:ea typeface="Verdana" pitchFamily="34" charset="0"/>
                <a:cs typeface="Verdana" pitchFamily="34" charset="0"/>
              </a:rPr>
              <a:t> </a:t>
            </a:r>
            <a:r>
              <a:rPr sz="1600" i="1" dirty="0" smtClean="0">
                <a:solidFill>
                  <a:srgbClr val="FFFFFF"/>
                </a:solidFill>
                <a:latin typeface="Verdana" pitchFamily="34" charset="0"/>
                <a:ea typeface="Verdana" pitchFamily="34" charset="0"/>
                <a:cs typeface="Verdana" pitchFamily="34" charset="0"/>
              </a:rPr>
              <a:t>a </a:t>
            </a:r>
            <a:r>
              <a:rPr sz="1600" i="1" dirty="0" err="1" smtClean="0">
                <a:solidFill>
                  <a:srgbClr val="FFFFFF"/>
                </a:solidFill>
                <a:latin typeface="Verdana" pitchFamily="34" charset="0"/>
                <a:ea typeface="Verdana" pitchFamily="34" charset="0"/>
                <a:cs typeface="Verdana" pitchFamily="34" charset="0"/>
              </a:rPr>
              <a:t>vítima</a:t>
            </a:r>
            <a:r>
              <a:rPr sz="1600" i="1"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sendo</a:t>
            </a:r>
            <a:r>
              <a:rPr sz="1600" i="1" dirty="0" smtClean="0">
                <a:solidFill>
                  <a:srgbClr val="FFFFFF"/>
                </a:solidFill>
                <a:latin typeface="Verdana" pitchFamily="34" charset="0"/>
                <a:ea typeface="Verdana" pitchFamily="34" charset="0"/>
                <a:cs typeface="Verdana" pitchFamily="34" charset="0"/>
              </a:rPr>
              <a:t>  </a:t>
            </a:r>
            <a:r>
              <a:rPr sz="1600" i="1" dirty="0" err="1" smtClean="0">
                <a:solidFill>
                  <a:srgbClr val="FFFFFF"/>
                </a:solidFill>
                <a:latin typeface="Verdana" pitchFamily="34" charset="0"/>
                <a:ea typeface="Verdana" pitchFamily="34" charset="0"/>
                <a:cs typeface="Verdana" pitchFamily="34" charset="0"/>
              </a:rPr>
              <a:t>destinada</a:t>
            </a:r>
            <a:r>
              <a:rPr sz="1600" i="1" dirty="0" smtClean="0">
                <a:solidFill>
                  <a:srgbClr val="FFFFFF"/>
                </a:solidFill>
                <a:latin typeface="Verdana" pitchFamily="34" charset="0"/>
                <a:ea typeface="Verdana" pitchFamily="34" charset="0"/>
                <a:cs typeface="Verdana" pitchFamily="34" charset="0"/>
              </a:rPr>
              <a:t> a um </a:t>
            </a:r>
            <a:r>
              <a:rPr sz="1600" i="1" dirty="0" err="1" smtClean="0">
                <a:solidFill>
                  <a:srgbClr val="FFFFFF"/>
                </a:solidFill>
                <a:latin typeface="Verdana" pitchFamily="34" charset="0"/>
                <a:ea typeface="Verdana" pitchFamily="34" charset="0"/>
                <a:cs typeface="Verdana" pitchFamily="34" charset="0"/>
              </a:rPr>
              <a:t>fundo</a:t>
            </a:r>
            <a:r>
              <a:rPr sz="1600" i="1" dirty="0" smtClean="0">
                <a:solidFill>
                  <a:srgbClr val="FFFFFF"/>
                </a:solidFill>
                <a:latin typeface="Verdana" pitchFamily="34" charset="0"/>
                <a:ea typeface="Verdana" pitchFamily="34" charset="0"/>
                <a:cs typeface="Verdana" pitchFamily="34" charset="0"/>
              </a:rPr>
              <a:t> de </a:t>
            </a:r>
            <a:r>
              <a:rPr sz="1600" i="1" dirty="0" err="1" smtClean="0">
                <a:solidFill>
                  <a:srgbClr val="FFFFFF"/>
                </a:solidFill>
                <a:latin typeface="Verdana" pitchFamily="34" charset="0"/>
                <a:ea typeface="Verdana" pitchFamily="34" charset="0"/>
                <a:cs typeface="Verdana" pitchFamily="34" charset="0"/>
              </a:rPr>
              <a:t>proteção</a:t>
            </a:r>
            <a:r>
              <a:rPr sz="1600" i="1" spc="-165" dirty="0" smtClean="0">
                <a:solidFill>
                  <a:srgbClr val="FFFFFF"/>
                </a:solidFill>
                <a:latin typeface="Verdana" pitchFamily="34" charset="0"/>
                <a:ea typeface="Verdana" pitchFamily="34" charset="0"/>
                <a:cs typeface="Verdana" pitchFamily="34" charset="0"/>
              </a:rPr>
              <a:t> </a:t>
            </a:r>
            <a:r>
              <a:rPr sz="1600" spc="-5" dirty="0" smtClean="0">
                <a:solidFill>
                  <a:srgbClr val="FFFFFF"/>
                </a:solidFill>
                <a:latin typeface="Verdana" pitchFamily="34" charset="0"/>
                <a:ea typeface="Verdana" pitchFamily="34" charset="0"/>
                <a:cs typeface="Verdana" pitchFamily="34" charset="0"/>
              </a:rPr>
              <a:t>(Pereira:2012).</a:t>
            </a:r>
            <a:endParaRPr sz="1600" dirty="0" smtClean="0">
              <a:latin typeface="Verdana" pitchFamily="34" charset="0"/>
              <a:ea typeface="Verdana" pitchFamily="34" charset="0"/>
              <a:cs typeface="Verdana" pitchFamily="34" charset="0"/>
            </a:endParaRPr>
          </a:p>
          <a:p>
            <a:pPr marL="12700" algn="just">
              <a:lnSpc>
                <a:spcPct val="100000"/>
              </a:lnSpc>
            </a:pPr>
            <a:r>
              <a:rPr sz="1600" i="1" u="heavy" spc="-5" dirty="0" err="1" smtClean="0">
                <a:solidFill>
                  <a:srgbClr val="FFFFFF"/>
                </a:solidFill>
                <a:latin typeface="Verdana" pitchFamily="34" charset="0"/>
                <a:ea typeface="Verdana" pitchFamily="34" charset="0"/>
                <a:cs typeface="Verdana" pitchFamily="34" charset="0"/>
              </a:rPr>
              <a:t>Jurisprudência</a:t>
            </a:r>
            <a:r>
              <a:rPr sz="1600" spc="-5" dirty="0">
                <a:solidFill>
                  <a:srgbClr val="FFFFFF"/>
                </a:solidFill>
                <a:latin typeface="Verdana" pitchFamily="34" charset="0"/>
                <a:ea typeface="Verdana" pitchFamily="34" charset="0"/>
                <a:cs typeface="Verdana" pitchFamily="34" charset="0"/>
              </a:rPr>
              <a:t>:</a:t>
            </a:r>
            <a:r>
              <a:rPr sz="1600" spc="-125" dirty="0">
                <a:solidFill>
                  <a:srgbClr val="FFFFFF"/>
                </a:solidFill>
                <a:latin typeface="Verdana" pitchFamily="34" charset="0"/>
                <a:ea typeface="Verdana" pitchFamily="34" charset="0"/>
                <a:cs typeface="Verdana" pitchFamily="34" charset="0"/>
              </a:rPr>
              <a:t> </a:t>
            </a:r>
            <a:r>
              <a:rPr sz="1600" dirty="0">
                <a:solidFill>
                  <a:srgbClr val="FFFFFF"/>
                </a:solidFill>
                <a:latin typeface="Verdana" pitchFamily="34" charset="0"/>
                <a:ea typeface="Verdana" pitchFamily="34" charset="0"/>
                <a:cs typeface="Verdana" pitchFamily="34" charset="0"/>
              </a:rPr>
              <a:t>AgRg</a:t>
            </a:r>
            <a:r>
              <a:rPr sz="1600" spc="-10" dirty="0">
                <a:solidFill>
                  <a:srgbClr val="FFFFFF"/>
                </a:solidFill>
                <a:latin typeface="Verdana" pitchFamily="34" charset="0"/>
                <a:ea typeface="Verdana" pitchFamily="34" charset="0"/>
                <a:cs typeface="Verdana" pitchFamily="34" charset="0"/>
              </a:rPr>
              <a:t> </a:t>
            </a:r>
            <a:r>
              <a:rPr sz="1600" dirty="0">
                <a:solidFill>
                  <a:srgbClr val="FFFFFF"/>
                </a:solidFill>
                <a:latin typeface="Verdana" pitchFamily="34" charset="0"/>
                <a:ea typeface="Verdana" pitchFamily="34" charset="0"/>
                <a:cs typeface="Verdana" pitchFamily="34" charset="0"/>
              </a:rPr>
              <a:t>no</a:t>
            </a:r>
            <a:r>
              <a:rPr sz="1600" spc="-10" dirty="0">
                <a:solidFill>
                  <a:srgbClr val="FFFFFF"/>
                </a:solidFill>
                <a:latin typeface="Verdana" pitchFamily="34" charset="0"/>
                <a:ea typeface="Verdana" pitchFamily="34" charset="0"/>
                <a:cs typeface="Verdana" pitchFamily="34" charset="0"/>
              </a:rPr>
              <a:t> </a:t>
            </a:r>
            <a:r>
              <a:rPr sz="1600" dirty="0">
                <a:solidFill>
                  <a:srgbClr val="FFFFFF"/>
                </a:solidFill>
                <a:latin typeface="Verdana" pitchFamily="34" charset="0"/>
                <a:ea typeface="Verdana" pitchFamily="34" charset="0"/>
                <a:cs typeface="Verdana" pitchFamily="34" charset="0"/>
              </a:rPr>
              <a:t>REsp</a:t>
            </a:r>
            <a:r>
              <a:rPr sz="1600" spc="-5" dirty="0">
                <a:solidFill>
                  <a:srgbClr val="FFFFFF"/>
                </a:solidFill>
                <a:latin typeface="Verdana" pitchFamily="34" charset="0"/>
                <a:ea typeface="Verdana" pitchFamily="34" charset="0"/>
                <a:cs typeface="Verdana" pitchFamily="34" charset="0"/>
              </a:rPr>
              <a:t> </a:t>
            </a:r>
            <a:r>
              <a:rPr sz="1600" dirty="0">
                <a:solidFill>
                  <a:srgbClr val="FFFFFF"/>
                </a:solidFill>
                <a:latin typeface="Verdana" pitchFamily="34" charset="0"/>
                <a:ea typeface="Verdana" pitchFamily="34" charset="0"/>
                <a:cs typeface="Verdana" pitchFamily="34" charset="0"/>
              </a:rPr>
              <a:t>1368769</a:t>
            </a:r>
            <a:r>
              <a:rPr sz="1600" spc="-45" dirty="0">
                <a:solidFill>
                  <a:srgbClr val="FFFFFF"/>
                </a:solidFill>
                <a:latin typeface="Verdana" pitchFamily="34" charset="0"/>
                <a:ea typeface="Verdana" pitchFamily="34" charset="0"/>
                <a:cs typeface="Verdana" pitchFamily="34" charset="0"/>
              </a:rPr>
              <a:t> </a:t>
            </a:r>
            <a:r>
              <a:rPr sz="1600" dirty="0">
                <a:solidFill>
                  <a:srgbClr val="FFFFFF"/>
                </a:solidFill>
                <a:latin typeface="Verdana" pitchFamily="34" charset="0"/>
                <a:ea typeface="Verdana" pitchFamily="34" charset="0"/>
                <a:cs typeface="Verdana" pitchFamily="34" charset="0"/>
              </a:rPr>
              <a:t>SP</a:t>
            </a:r>
            <a:r>
              <a:rPr sz="1600" spc="-35" dirty="0">
                <a:solidFill>
                  <a:srgbClr val="FFFFFF"/>
                </a:solidFill>
                <a:latin typeface="Verdana" pitchFamily="34" charset="0"/>
                <a:ea typeface="Verdana" pitchFamily="34" charset="0"/>
                <a:cs typeface="Verdana" pitchFamily="34" charset="0"/>
              </a:rPr>
              <a:t> </a:t>
            </a:r>
            <a:r>
              <a:rPr sz="1600" spc="-5" dirty="0">
                <a:solidFill>
                  <a:srgbClr val="FFFFFF"/>
                </a:solidFill>
                <a:latin typeface="Verdana" pitchFamily="34" charset="0"/>
                <a:ea typeface="Verdana" pitchFamily="34" charset="0"/>
                <a:cs typeface="Verdana" pitchFamily="34" charset="0"/>
              </a:rPr>
              <a:t>2013/0039226-0</a:t>
            </a:r>
            <a:r>
              <a:rPr sz="1600" spc="-45" dirty="0">
                <a:solidFill>
                  <a:srgbClr val="FFFFFF"/>
                </a:solidFill>
                <a:latin typeface="Verdana" pitchFamily="34" charset="0"/>
                <a:ea typeface="Verdana" pitchFamily="34" charset="0"/>
                <a:cs typeface="Verdana" pitchFamily="34" charset="0"/>
              </a:rPr>
              <a:t> </a:t>
            </a:r>
            <a:r>
              <a:rPr sz="1600" dirty="0">
                <a:solidFill>
                  <a:srgbClr val="FFFFFF"/>
                </a:solidFill>
                <a:latin typeface="Verdana" pitchFamily="34" charset="0"/>
                <a:ea typeface="Verdana" pitchFamily="34" charset="0"/>
                <a:cs typeface="Verdana" pitchFamily="34" charset="0"/>
              </a:rPr>
              <a:t>Orgão</a:t>
            </a:r>
            <a:r>
              <a:rPr sz="1600" spc="-30" dirty="0">
                <a:solidFill>
                  <a:srgbClr val="FFFFFF"/>
                </a:solidFill>
                <a:latin typeface="Verdana" pitchFamily="34" charset="0"/>
                <a:ea typeface="Verdana" pitchFamily="34" charset="0"/>
                <a:cs typeface="Verdana" pitchFamily="34" charset="0"/>
              </a:rPr>
              <a:t> </a:t>
            </a:r>
            <a:r>
              <a:rPr sz="1600" spc="-5" dirty="0">
                <a:solidFill>
                  <a:srgbClr val="FFFFFF"/>
                </a:solidFill>
                <a:latin typeface="Verdana" pitchFamily="34" charset="0"/>
                <a:ea typeface="Verdana" pitchFamily="34" charset="0"/>
                <a:cs typeface="Verdana" pitchFamily="34" charset="0"/>
              </a:rPr>
              <a:t>Julgador</a:t>
            </a:r>
            <a:r>
              <a:rPr sz="1600" spc="-35" dirty="0">
                <a:solidFill>
                  <a:srgbClr val="FFFFFF"/>
                </a:solidFill>
                <a:latin typeface="Verdana" pitchFamily="34" charset="0"/>
                <a:ea typeface="Verdana" pitchFamily="34" charset="0"/>
                <a:cs typeface="Verdana" pitchFamily="34" charset="0"/>
              </a:rPr>
              <a:t> </a:t>
            </a:r>
            <a:r>
              <a:rPr sz="1600" spc="-5" dirty="0">
                <a:solidFill>
                  <a:srgbClr val="FFFFFF"/>
                </a:solidFill>
                <a:latin typeface="Verdana" pitchFamily="34" charset="0"/>
                <a:ea typeface="Verdana" pitchFamily="34" charset="0"/>
                <a:cs typeface="Verdana" pitchFamily="34" charset="0"/>
              </a:rPr>
              <a:t>T2</a:t>
            </a:r>
            <a:r>
              <a:rPr sz="1600" spc="-10" dirty="0">
                <a:solidFill>
                  <a:srgbClr val="FFFFFF"/>
                </a:solidFill>
                <a:latin typeface="Verdana" pitchFamily="34" charset="0"/>
                <a:ea typeface="Verdana" pitchFamily="34" charset="0"/>
                <a:cs typeface="Verdana" pitchFamily="34" charset="0"/>
              </a:rPr>
              <a:t> </a:t>
            </a:r>
            <a:r>
              <a:rPr sz="1600" dirty="0">
                <a:solidFill>
                  <a:srgbClr val="FFFFFF"/>
                </a:solidFill>
                <a:latin typeface="Verdana" pitchFamily="34" charset="0"/>
                <a:ea typeface="Verdana" pitchFamily="34" charset="0"/>
                <a:cs typeface="Verdana" pitchFamily="34" charset="0"/>
              </a:rPr>
              <a:t>-</a:t>
            </a:r>
            <a:r>
              <a:rPr sz="1600" spc="-10" dirty="0">
                <a:solidFill>
                  <a:srgbClr val="FFFFFF"/>
                </a:solidFill>
                <a:latin typeface="Verdana" pitchFamily="34" charset="0"/>
                <a:ea typeface="Verdana" pitchFamily="34" charset="0"/>
                <a:cs typeface="Verdana" pitchFamily="34" charset="0"/>
              </a:rPr>
              <a:t> </a:t>
            </a:r>
            <a:r>
              <a:rPr sz="1600" spc="-5" dirty="0">
                <a:solidFill>
                  <a:srgbClr val="FFFFFF"/>
                </a:solidFill>
                <a:latin typeface="Verdana" pitchFamily="34" charset="0"/>
                <a:ea typeface="Verdana" pitchFamily="34" charset="0"/>
                <a:cs typeface="Verdana" pitchFamily="34" charset="0"/>
              </a:rPr>
              <a:t>SEGUNDA</a:t>
            </a:r>
            <a:r>
              <a:rPr sz="1600" spc="-95" dirty="0">
                <a:solidFill>
                  <a:srgbClr val="FFFFFF"/>
                </a:solidFill>
                <a:latin typeface="Verdana" pitchFamily="34" charset="0"/>
                <a:ea typeface="Verdana" pitchFamily="34" charset="0"/>
                <a:cs typeface="Verdana" pitchFamily="34" charset="0"/>
              </a:rPr>
              <a:t> </a:t>
            </a:r>
            <a:r>
              <a:rPr sz="1600" spc="-5" dirty="0">
                <a:solidFill>
                  <a:srgbClr val="FFFFFF"/>
                </a:solidFill>
                <a:latin typeface="Verdana" pitchFamily="34" charset="0"/>
                <a:ea typeface="Verdana" pitchFamily="34" charset="0"/>
                <a:cs typeface="Verdana" pitchFamily="34" charset="0"/>
              </a:rPr>
              <a:t>TURMA</a:t>
            </a:r>
            <a:r>
              <a:rPr sz="1600" spc="-80" dirty="0">
                <a:solidFill>
                  <a:srgbClr val="FFFFFF"/>
                </a:solidFill>
                <a:latin typeface="Verdana" pitchFamily="34" charset="0"/>
                <a:ea typeface="Verdana" pitchFamily="34" charset="0"/>
                <a:cs typeface="Verdana" pitchFamily="34" charset="0"/>
              </a:rPr>
              <a:t> </a:t>
            </a:r>
            <a:r>
              <a:rPr sz="1600" dirty="0">
                <a:solidFill>
                  <a:srgbClr val="FFFFFF"/>
                </a:solidFill>
                <a:latin typeface="Verdana" pitchFamily="34" charset="0"/>
                <a:ea typeface="Verdana" pitchFamily="34" charset="0"/>
                <a:cs typeface="Verdana" pitchFamily="34" charset="0"/>
              </a:rPr>
              <a:t>Publicação</a:t>
            </a:r>
            <a:r>
              <a:rPr sz="1600" spc="-50" dirty="0">
                <a:solidFill>
                  <a:srgbClr val="FFFFFF"/>
                </a:solidFill>
                <a:latin typeface="Verdana" pitchFamily="34" charset="0"/>
                <a:ea typeface="Verdana" pitchFamily="34" charset="0"/>
                <a:cs typeface="Verdana" pitchFamily="34" charset="0"/>
              </a:rPr>
              <a:t> </a:t>
            </a:r>
            <a:r>
              <a:rPr sz="1600" dirty="0" err="1">
                <a:solidFill>
                  <a:srgbClr val="FFFFFF"/>
                </a:solidFill>
                <a:latin typeface="Verdana" pitchFamily="34" charset="0"/>
                <a:ea typeface="Verdana" pitchFamily="34" charset="0"/>
                <a:cs typeface="Verdana" pitchFamily="34" charset="0"/>
              </a:rPr>
              <a:t>DJe</a:t>
            </a:r>
            <a:r>
              <a:rPr sz="1600" spc="-10" dirty="0">
                <a:solidFill>
                  <a:srgbClr val="FFFFFF"/>
                </a:solidFill>
                <a:latin typeface="Verdana" pitchFamily="34" charset="0"/>
                <a:ea typeface="Verdana" pitchFamily="34" charset="0"/>
                <a:cs typeface="Verdana" pitchFamily="34" charset="0"/>
              </a:rPr>
              <a:t> </a:t>
            </a:r>
            <a:r>
              <a:rPr sz="1600" spc="-5" dirty="0" smtClean="0">
                <a:solidFill>
                  <a:srgbClr val="FFFFFF"/>
                </a:solidFill>
                <a:latin typeface="Verdana" pitchFamily="34" charset="0"/>
                <a:ea typeface="Verdana" pitchFamily="34" charset="0"/>
                <a:cs typeface="Verdana" pitchFamily="34" charset="0"/>
              </a:rPr>
              <a:t>14/08/2013</a:t>
            </a:r>
            <a:r>
              <a:rPr lang="pt-BR" sz="1600" dirty="0" smtClean="0">
                <a:latin typeface="Verdana" pitchFamily="34" charset="0"/>
                <a:ea typeface="Verdana" pitchFamily="34" charset="0"/>
                <a:cs typeface="Verdana" pitchFamily="34" charset="0"/>
              </a:rPr>
              <a:t> </a:t>
            </a:r>
            <a:r>
              <a:rPr sz="1600" spc="-5" dirty="0" err="1" smtClean="0">
                <a:solidFill>
                  <a:srgbClr val="FFFFFF"/>
                </a:solidFill>
                <a:latin typeface="Verdana" pitchFamily="34" charset="0"/>
                <a:ea typeface="Verdana" pitchFamily="34" charset="0"/>
                <a:cs typeface="Verdana" pitchFamily="34" charset="0"/>
              </a:rPr>
              <a:t>Julgamento</a:t>
            </a:r>
            <a:r>
              <a:rPr sz="1600" spc="-5" dirty="0" smtClean="0">
                <a:solidFill>
                  <a:srgbClr val="FFFFFF"/>
                </a:solidFill>
                <a:latin typeface="Verdana" pitchFamily="34" charset="0"/>
                <a:ea typeface="Verdana" pitchFamily="34" charset="0"/>
                <a:cs typeface="Verdana" pitchFamily="34" charset="0"/>
              </a:rPr>
              <a:t>:</a:t>
            </a:r>
            <a:r>
              <a:rPr lang="pt-BR" sz="1600" spc="-5" dirty="0" smtClean="0">
                <a:solidFill>
                  <a:srgbClr val="FFFFFF"/>
                </a:solidFill>
                <a:latin typeface="Verdana" pitchFamily="34" charset="0"/>
                <a:ea typeface="Verdana" pitchFamily="34" charset="0"/>
                <a:cs typeface="Verdana" pitchFamily="34" charset="0"/>
              </a:rPr>
              <a:t> </a:t>
            </a:r>
            <a:r>
              <a:rPr sz="1600" dirty="0" smtClean="0">
                <a:solidFill>
                  <a:srgbClr val="FFFFFF"/>
                </a:solidFill>
                <a:latin typeface="Verdana" pitchFamily="34" charset="0"/>
                <a:ea typeface="Verdana" pitchFamily="34" charset="0"/>
                <a:cs typeface="Verdana" pitchFamily="34" charset="0"/>
              </a:rPr>
              <a:t>6 </a:t>
            </a:r>
            <a:r>
              <a:rPr sz="1600" dirty="0">
                <a:solidFill>
                  <a:srgbClr val="FFFFFF"/>
                </a:solidFill>
                <a:latin typeface="Verdana" pitchFamily="34" charset="0"/>
                <a:ea typeface="Verdana" pitchFamily="34" charset="0"/>
                <a:cs typeface="Verdana" pitchFamily="34" charset="0"/>
              </a:rPr>
              <a:t>de Agosto de 2013 </a:t>
            </a:r>
            <a:r>
              <a:rPr sz="1600" spc="-5" dirty="0">
                <a:solidFill>
                  <a:srgbClr val="FFFFFF"/>
                </a:solidFill>
                <a:latin typeface="Verdana" pitchFamily="34" charset="0"/>
                <a:ea typeface="Verdana" pitchFamily="34" charset="0"/>
                <a:cs typeface="Verdana" pitchFamily="34" charset="0"/>
              </a:rPr>
              <a:t>Relator </a:t>
            </a:r>
            <a:r>
              <a:rPr sz="1600" dirty="0">
                <a:solidFill>
                  <a:srgbClr val="FFFFFF"/>
                </a:solidFill>
                <a:latin typeface="Verdana" pitchFamily="34" charset="0"/>
                <a:ea typeface="Verdana" pitchFamily="34" charset="0"/>
                <a:cs typeface="Verdana" pitchFamily="34" charset="0"/>
              </a:rPr>
              <a:t>Ministro </a:t>
            </a:r>
            <a:r>
              <a:rPr sz="1600" spc="-10" dirty="0">
                <a:solidFill>
                  <a:srgbClr val="FFFFFF"/>
                </a:solidFill>
                <a:latin typeface="Verdana" pitchFamily="34" charset="0"/>
                <a:ea typeface="Verdana" pitchFamily="34" charset="0"/>
                <a:cs typeface="Verdana" pitchFamily="34" charset="0"/>
              </a:rPr>
              <a:t>HUMBERTO</a:t>
            </a:r>
            <a:r>
              <a:rPr sz="1600" spc="-220" dirty="0">
                <a:solidFill>
                  <a:srgbClr val="FFFFFF"/>
                </a:solidFill>
                <a:latin typeface="Verdana" pitchFamily="34" charset="0"/>
                <a:ea typeface="Verdana" pitchFamily="34" charset="0"/>
                <a:cs typeface="Verdana" pitchFamily="34" charset="0"/>
              </a:rPr>
              <a:t> </a:t>
            </a:r>
            <a:r>
              <a:rPr sz="1600" spc="-10" dirty="0">
                <a:solidFill>
                  <a:srgbClr val="FFFFFF"/>
                </a:solidFill>
                <a:latin typeface="Verdana" pitchFamily="34" charset="0"/>
                <a:ea typeface="Verdana" pitchFamily="34" charset="0"/>
                <a:cs typeface="Verdana" pitchFamily="34" charset="0"/>
              </a:rPr>
              <a:t>MARTINS.</a:t>
            </a:r>
            <a:endParaRPr sz="16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3" name="object 3"/>
          <p:cNvSpPr/>
          <p:nvPr/>
        </p:nvSpPr>
        <p:spPr>
          <a:xfrm>
            <a:off x="1828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4" name="object 4"/>
          <p:cNvSpPr/>
          <p:nvPr/>
        </p:nvSpPr>
        <p:spPr>
          <a:xfrm>
            <a:off x="3048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5" name="object 5"/>
          <p:cNvSpPr/>
          <p:nvPr/>
        </p:nvSpPr>
        <p:spPr>
          <a:xfrm>
            <a:off x="4267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6" name="object 6"/>
          <p:cNvSpPr/>
          <p:nvPr/>
        </p:nvSpPr>
        <p:spPr>
          <a:xfrm>
            <a:off x="5486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7" name="object 7"/>
          <p:cNvSpPr/>
          <p:nvPr/>
        </p:nvSpPr>
        <p:spPr>
          <a:xfrm>
            <a:off x="6705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8" name="object 8"/>
          <p:cNvSpPr/>
          <p:nvPr/>
        </p:nvSpPr>
        <p:spPr>
          <a:xfrm>
            <a:off x="7924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9" name="object 9"/>
          <p:cNvSpPr/>
          <p:nvPr/>
        </p:nvSpPr>
        <p:spPr>
          <a:xfrm>
            <a:off x="9144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0" name="object 10"/>
          <p:cNvSpPr/>
          <p:nvPr/>
        </p:nvSpPr>
        <p:spPr>
          <a:xfrm>
            <a:off x="10363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1" name="object 11"/>
          <p:cNvSpPr/>
          <p:nvPr/>
        </p:nvSpPr>
        <p:spPr>
          <a:xfrm>
            <a:off x="11582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2" name="object 12"/>
          <p:cNvSpPr/>
          <p:nvPr/>
        </p:nvSpPr>
        <p:spPr>
          <a:xfrm>
            <a:off x="3175" y="385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3" name="object 13"/>
          <p:cNvSpPr/>
          <p:nvPr/>
        </p:nvSpPr>
        <p:spPr>
          <a:xfrm>
            <a:off x="3175" y="16113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4" name="object 14"/>
          <p:cNvSpPr/>
          <p:nvPr/>
        </p:nvSpPr>
        <p:spPr>
          <a:xfrm>
            <a:off x="3175" y="283527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5" name="object 15"/>
          <p:cNvSpPr/>
          <p:nvPr/>
        </p:nvSpPr>
        <p:spPr>
          <a:xfrm>
            <a:off x="3175" y="4060825"/>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6" name="object 16"/>
          <p:cNvSpPr/>
          <p:nvPr/>
        </p:nvSpPr>
        <p:spPr>
          <a:xfrm>
            <a:off x="3175" y="5284851"/>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7" name="object 17"/>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sp>
        <p:nvSpPr>
          <p:cNvPr id="18" name="object 18"/>
          <p:cNvSpPr/>
          <p:nvPr/>
        </p:nvSpPr>
        <p:spPr>
          <a:xfrm>
            <a:off x="225425"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19" name="object 19"/>
          <p:cNvSpPr/>
          <p:nvPr/>
        </p:nvSpPr>
        <p:spPr>
          <a:xfrm>
            <a:off x="1449450"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0" name="object 20"/>
          <p:cNvSpPr/>
          <p:nvPr/>
        </p:nvSpPr>
        <p:spPr>
          <a:xfrm>
            <a:off x="26654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1" name="object 21"/>
          <p:cNvSpPr/>
          <p:nvPr/>
        </p:nvSpPr>
        <p:spPr>
          <a:xfrm>
            <a:off x="3884676" y="0"/>
            <a:ext cx="6816725" cy="6858000"/>
          </a:xfrm>
          <a:custGeom>
            <a:avLst/>
            <a:gdLst/>
            <a:ahLst/>
            <a:cxnLst/>
            <a:rect l="l" t="t" r="r" b="b"/>
            <a:pathLst>
              <a:path w="6816725" h="6858000">
                <a:moveTo>
                  <a:pt x="0" y="0"/>
                </a:moveTo>
                <a:lnTo>
                  <a:pt x="6816725" y="6857999"/>
                </a:lnTo>
              </a:path>
            </a:pathLst>
          </a:custGeom>
          <a:ln w="6350">
            <a:solidFill>
              <a:srgbClr val="D9D9D9"/>
            </a:solidFill>
          </a:ln>
        </p:spPr>
        <p:txBody>
          <a:bodyPr wrap="square" lIns="0" tIns="0" rIns="0" bIns="0" rtlCol="0"/>
          <a:lstStyle/>
          <a:p>
            <a:endParaRPr/>
          </a:p>
        </p:txBody>
      </p:sp>
      <p:sp>
        <p:nvSpPr>
          <p:cNvPr id="22" name="object 22"/>
          <p:cNvSpPr/>
          <p:nvPr/>
        </p:nvSpPr>
        <p:spPr>
          <a:xfrm>
            <a:off x="5107051" y="0"/>
            <a:ext cx="6815455" cy="6858000"/>
          </a:xfrm>
          <a:custGeom>
            <a:avLst/>
            <a:gdLst/>
            <a:ahLst/>
            <a:cxnLst/>
            <a:rect l="l" t="t" r="r" b="b"/>
            <a:pathLst>
              <a:path w="6815455" h="6858000">
                <a:moveTo>
                  <a:pt x="0" y="0"/>
                </a:moveTo>
                <a:lnTo>
                  <a:pt x="6815074" y="6857999"/>
                </a:lnTo>
              </a:path>
            </a:pathLst>
          </a:custGeom>
          <a:ln w="6350">
            <a:solidFill>
              <a:srgbClr val="D9D9D9"/>
            </a:solidFill>
          </a:ln>
        </p:spPr>
        <p:txBody>
          <a:bodyPr wrap="square" lIns="0" tIns="0" rIns="0" bIns="0" rtlCol="0"/>
          <a:lstStyle/>
          <a:p>
            <a:endParaRPr/>
          </a:p>
        </p:txBody>
      </p:sp>
      <p:sp>
        <p:nvSpPr>
          <p:cNvPr id="23" name="object 23"/>
          <p:cNvSpPr/>
          <p:nvPr/>
        </p:nvSpPr>
        <p:spPr>
          <a:xfrm>
            <a:off x="6327775"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24" name="object 24"/>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25" name="object 25"/>
          <p:cNvSpPr/>
          <p:nvPr/>
        </p:nvSpPr>
        <p:spPr>
          <a:xfrm>
            <a:off x="8772525" y="0"/>
            <a:ext cx="3419475" cy="3457575"/>
          </a:xfrm>
          <a:custGeom>
            <a:avLst/>
            <a:gdLst/>
            <a:ahLst/>
            <a:cxnLst/>
            <a:rect l="l" t="t" r="r" b="b"/>
            <a:pathLst>
              <a:path w="3419475" h="3457575">
                <a:moveTo>
                  <a:pt x="0" y="0"/>
                </a:moveTo>
                <a:lnTo>
                  <a:pt x="3419475" y="3457575"/>
                </a:lnTo>
              </a:path>
            </a:pathLst>
          </a:custGeom>
          <a:ln w="6350">
            <a:solidFill>
              <a:srgbClr val="D9D9D9"/>
            </a:solidFill>
          </a:ln>
        </p:spPr>
        <p:txBody>
          <a:bodyPr wrap="square" lIns="0" tIns="0" rIns="0" bIns="0" rtlCol="0"/>
          <a:lstStyle/>
          <a:p>
            <a:endParaRPr/>
          </a:p>
        </p:txBody>
      </p:sp>
      <p:sp>
        <p:nvSpPr>
          <p:cNvPr id="26" name="object 26"/>
          <p:cNvSpPr/>
          <p:nvPr/>
        </p:nvSpPr>
        <p:spPr>
          <a:xfrm>
            <a:off x="9982200" y="0"/>
            <a:ext cx="2209800" cy="2227580"/>
          </a:xfrm>
          <a:custGeom>
            <a:avLst/>
            <a:gdLst/>
            <a:ahLst/>
            <a:cxnLst/>
            <a:rect l="l" t="t" r="r" b="b"/>
            <a:pathLst>
              <a:path w="2209800" h="2227580">
                <a:moveTo>
                  <a:pt x="0" y="0"/>
                </a:moveTo>
                <a:lnTo>
                  <a:pt x="2209800" y="2227326"/>
                </a:lnTo>
              </a:path>
            </a:pathLst>
          </a:custGeom>
          <a:ln w="6350">
            <a:solidFill>
              <a:srgbClr val="D9D9D9"/>
            </a:solidFill>
          </a:ln>
        </p:spPr>
        <p:txBody>
          <a:bodyPr wrap="square" lIns="0" tIns="0" rIns="0" bIns="0" rtlCol="0"/>
          <a:lstStyle/>
          <a:p>
            <a:endParaRPr/>
          </a:p>
        </p:txBody>
      </p:sp>
      <p:sp>
        <p:nvSpPr>
          <p:cNvPr id="27" name="object 27"/>
          <p:cNvSpPr/>
          <p:nvPr/>
        </p:nvSpPr>
        <p:spPr>
          <a:xfrm>
            <a:off x="11198225" y="0"/>
            <a:ext cx="993775" cy="1003300"/>
          </a:xfrm>
          <a:custGeom>
            <a:avLst/>
            <a:gdLst/>
            <a:ahLst/>
            <a:cxnLst/>
            <a:rect l="l" t="t" r="r" b="b"/>
            <a:pathLst>
              <a:path w="993775" h="1003300">
                <a:moveTo>
                  <a:pt x="0" y="0"/>
                </a:moveTo>
                <a:lnTo>
                  <a:pt x="993775" y="1003300"/>
                </a:lnTo>
              </a:path>
            </a:pathLst>
          </a:custGeom>
          <a:ln w="6350">
            <a:solidFill>
              <a:srgbClr val="D9D9D9"/>
            </a:solidFill>
          </a:ln>
        </p:spPr>
        <p:txBody>
          <a:bodyPr wrap="square" lIns="0" tIns="0" rIns="0" bIns="0" rtlCol="0"/>
          <a:lstStyle/>
          <a:p>
            <a:endParaRPr/>
          </a:p>
        </p:txBody>
      </p:sp>
      <p:sp>
        <p:nvSpPr>
          <p:cNvPr id="28" name="object 28"/>
          <p:cNvSpPr/>
          <p:nvPr/>
        </p:nvSpPr>
        <p:spPr>
          <a:xfrm>
            <a:off x="0" y="1012825"/>
            <a:ext cx="5829300" cy="5845175"/>
          </a:xfrm>
          <a:custGeom>
            <a:avLst/>
            <a:gdLst/>
            <a:ahLst/>
            <a:cxnLst/>
            <a:rect l="l" t="t" r="r" b="b"/>
            <a:pathLst>
              <a:path w="5829300" h="5845175">
                <a:moveTo>
                  <a:pt x="5829300" y="5845174"/>
                </a:moveTo>
                <a:lnTo>
                  <a:pt x="0" y="0"/>
                </a:lnTo>
              </a:path>
            </a:pathLst>
          </a:custGeom>
          <a:ln w="6350">
            <a:solidFill>
              <a:srgbClr val="D9D9D9"/>
            </a:solidFill>
          </a:ln>
        </p:spPr>
        <p:txBody>
          <a:bodyPr wrap="square" lIns="0" tIns="0" rIns="0" bIns="0" rtlCol="0"/>
          <a:lstStyle/>
          <a:p>
            <a:endParaRPr/>
          </a:p>
        </p:txBody>
      </p:sp>
      <p:sp>
        <p:nvSpPr>
          <p:cNvPr id="29" name="object 29"/>
          <p:cNvSpPr/>
          <p:nvPr/>
        </p:nvSpPr>
        <p:spPr>
          <a:xfrm>
            <a:off x="0" y="2227198"/>
            <a:ext cx="4615180" cy="4631055"/>
          </a:xfrm>
          <a:custGeom>
            <a:avLst/>
            <a:gdLst/>
            <a:ahLst/>
            <a:cxnLst/>
            <a:rect l="l" t="t" r="r" b="b"/>
            <a:pathLst>
              <a:path w="4615180" h="4631055">
                <a:moveTo>
                  <a:pt x="4614926" y="4630800"/>
                </a:moveTo>
                <a:lnTo>
                  <a:pt x="0" y="0"/>
                </a:lnTo>
              </a:path>
            </a:pathLst>
          </a:custGeom>
          <a:ln w="6350">
            <a:solidFill>
              <a:srgbClr val="D9D9D9"/>
            </a:solidFill>
          </a:ln>
        </p:spPr>
        <p:txBody>
          <a:bodyPr wrap="square" lIns="0" tIns="0" rIns="0" bIns="0" rtlCol="0"/>
          <a:lstStyle/>
          <a:p>
            <a:endParaRPr/>
          </a:p>
        </p:txBody>
      </p:sp>
      <p:sp>
        <p:nvSpPr>
          <p:cNvPr id="30" name="object 30"/>
          <p:cNvSpPr/>
          <p:nvPr/>
        </p:nvSpPr>
        <p:spPr>
          <a:xfrm>
            <a:off x="0" y="3432175"/>
            <a:ext cx="3399154" cy="3425825"/>
          </a:xfrm>
          <a:custGeom>
            <a:avLst/>
            <a:gdLst/>
            <a:ahLst/>
            <a:cxnLst/>
            <a:rect l="l" t="t" r="r" b="b"/>
            <a:pathLst>
              <a:path w="3399154" h="3425825">
                <a:moveTo>
                  <a:pt x="3398901" y="3425824"/>
                </a:moveTo>
                <a:lnTo>
                  <a:pt x="0" y="0"/>
                </a:lnTo>
              </a:path>
            </a:pathLst>
          </a:custGeom>
          <a:ln w="6350">
            <a:solidFill>
              <a:srgbClr val="D9D9D9"/>
            </a:solidFill>
          </a:ln>
        </p:spPr>
        <p:txBody>
          <a:bodyPr wrap="square" lIns="0" tIns="0" rIns="0" bIns="0" rtlCol="0"/>
          <a:lstStyle/>
          <a:p>
            <a:endParaRPr/>
          </a:p>
        </p:txBody>
      </p:sp>
      <p:sp>
        <p:nvSpPr>
          <p:cNvPr id="31" name="object 31"/>
          <p:cNvSpPr/>
          <p:nvPr/>
        </p:nvSpPr>
        <p:spPr>
          <a:xfrm>
            <a:off x="0" y="4651375"/>
            <a:ext cx="2197100" cy="2206625"/>
          </a:xfrm>
          <a:custGeom>
            <a:avLst/>
            <a:gdLst/>
            <a:ahLst/>
            <a:cxnLst/>
            <a:rect l="l" t="t" r="r" b="b"/>
            <a:pathLst>
              <a:path w="2197100" h="2206625">
                <a:moveTo>
                  <a:pt x="2197100" y="2206624"/>
                </a:moveTo>
                <a:lnTo>
                  <a:pt x="0" y="0"/>
                </a:lnTo>
              </a:path>
            </a:pathLst>
          </a:custGeom>
          <a:ln w="6350">
            <a:solidFill>
              <a:srgbClr val="D9D9D9"/>
            </a:solidFill>
          </a:ln>
        </p:spPr>
        <p:txBody>
          <a:bodyPr wrap="square" lIns="0" tIns="0" rIns="0" bIns="0" rtlCol="0"/>
          <a:lstStyle/>
          <a:p>
            <a:endParaRPr/>
          </a:p>
        </p:txBody>
      </p:sp>
      <p:sp>
        <p:nvSpPr>
          <p:cNvPr id="32" name="object 32"/>
          <p:cNvSpPr/>
          <p:nvPr/>
        </p:nvSpPr>
        <p:spPr>
          <a:xfrm>
            <a:off x="0" y="5864225"/>
            <a:ext cx="987425" cy="993775"/>
          </a:xfrm>
          <a:custGeom>
            <a:avLst/>
            <a:gdLst/>
            <a:ahLst/>
            <a:cxnLst/>
            <a:rect l="l" t="t" r="r" b="b"/>
            <a:pathLst>
              <a:path w="987425" h="993775">
                <a:moveTo>
                  <a:pt x="987425" y="993774"/>
                </a:moveTo>
                <a:lnTo>
                  <a:pt x="0" y="0"/>
                </a:lnTo>
              </a:path>
            </a:pathLst>
          </a:custGeom>
          <a:ln w="6350">
            <a:solidFill>
              <a:srgbClr val="D9D9D9"/>
            </a:solidFill>
          </a:ln>
        </p:spPr>
        <p:txBody>
          <a:bodyPr wrap="square" lIns="0" tIns="0" rIns="0" bIns="0" rtlCol="0"/>
          <a:lstStyle/>
          <a:p>
            <a:endParaRPr/>
          </a:p>
        </p:txBody>
      </p:sp>
      <p:sp>
        <p:nvSpPr>
          <p:cNvPr id="33" name="object 33"/>
          <p:cNvSpPr/>
          <p:nvPr/>
        </p:nvSpPr>
        <p:spPr>
          <a:xfrm>
            <a:off x="5149850"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4" name="object 34"/>
          <p:cNvSpPr/>
          <p:nvPr/>
        </p:nvSpPr>
        <p:spPr>
          <a:xfrm>
            <a:off x="39274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35" name="object 35"/>
          <p:cNvSpPr/>
          <p:nvPr/>
        </p:nvSpPr>
        <p:spPr>
          <a:xfrm>
            <a:off x="2709926" y="0"/>
            <a:ext cx="6816725" cy="6858000"/>
          </a:xfrm>
          <a:custGeom>
            <a:avLst/>
            <a:gdLst/>
            <a:ahLst/>
            <a:cxnLst/>
            <a:rect l="l" t="t" r="r" b="b"/>
            <a:pathLst>
              <a:path w="6816725" h="6858000">
                <a:moveTo>
                  <a:pt x="6816725" y="0"/>
                </a:moveTo>
                <a:lnTo>
                  <a:pt x="0" y="6857999"/>
                </a:lnTo>
              </a:path>
            </a:pathLst>
          </a:custGeom>
          <a:ln w="6350">
            <a:solidFill>
              <a:srgbClr val="D9D9D9"/>
            </a:solidFill>
          </a:ln>
        </p:spPr>
        <p:txBody>
          <a:bodyPr wrap="square" lIns="0" tIns="0" rIns="0" bIns="0" rtlCol="0"/>
          <a:lstStyle/>
          <a:p>
            <a:endParaRPr/>
          </a:p>
        </p:txBody>
      </p:sp>
      <p:sp>
        <p:nvSpPr>
          <p:cNvPr id="36" name="object 36"/>
          <p:cNvSpPr/>
          <p:nvPr/>
        </p:nvSpPr>
        <p:spPr>
          <a:xfrm>
            <a:off x="1490599" y="0"/>
            <a:ext cx="6817359" cy="6858000"/>
          </a:xfrm>
          <a:custGeom>
            <a:avLst/>
            <a:gdLst/>
            <a:ahLst/>
            <a:cxnLst/>
            <a:rect l="l" t="t" r="r" b="b"/>
            <a:pathLst>
              <a:path w="6817359" h="6858000">
                <a:moveTo>
                  <a:pt x="6816852" y="0"/>
                </a:moveTo>
                <a:lnTo>
                  <a:pt x="0" y="6857999"/>
                </a:lnTo>
              </a:path>
            </a:pathLst>
          </a:custGeom>
          <a:ln w="6350">
            <a:solidFill>
              <a:srgbClr val="D9D9D9"/>
            </a:solidFill>
          </a:ln>
        </p:spPr>
        <p:txBody>
          <a:bodyPr wrap="square" lIns="0" tIns="0" rIns="0" bIns="0" rtlCol="0"/>
          <a:lstStyle/>
          <a:p>
            <a:endParaRPr/>
          </a:p>
        </p:txBody>
      </p:sp>
      <p:sp>
        <p:nvSpPr>
          <p:cNvPr id="37" name="object 37"/>
          <p:cNvSpPr/>
          <p:nvPr/>
        </p:nvSpPr>
        <p:spPr>
          <a:xfrm>
            <a:off x="269875" y="0"/>
            <a:ext cx="6815455" cy="6858000"/>
          </a:xfrm>
          <a:custGeom>
            <a:avLst/>
            <a:gdLst/>
            <a:ahLst/>
            <a:cxnLst/>
            <a:rect l="l" t="t" r="r" b="b"/>
            <a:pathLst>
              <a:path w="6815455" h="6858000">
                <a:moveTo>
                  <a:pt x="6815201" y="0"/>
                </a:moveTo>
                <a:lnTo>
                  <a:pt x="0" y="6857999"/>
                </a:lnTo>
              </a:path>
            </a:pathLst>
          </a:custGeom>
          <a:ln w="6350">
            <a:solidFill>
              <a:srgbClr val="D9D9D9"/>
            </a:solidFill>
          </a:ln>
        </p:spPr>
        <p:txBody>
          <a:bodyPr wrap="square" lIns="0" tIns="0" rIns="0" bIns="0" rtlCol="0"/>
          <a:lstStyle/>
          <a:p>
            <a:endParaRPr/>
          </a:p>
        </p:txBody>
      </p:sp>
      <p:sp>
        <p:nvSpPr>
          <p:cNvPr id="38" name="object 38"/>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39" name="object 39"/>
          <p:cNvSpPr/>
          <p:nvPr/>
        </p:nvSpPr>
        <p:spPr>
          <a:xfrm>
            <a:off x="0" y="0"/>
            <a:ext cx="4643755" cy="4672330"/>
          </a:xfrm>
          <a:custGeom>
            <a:avLst/>
            <a:gdLst/>
            <a:ahLst/>
            <a:cxnLst/>
            <a:rect l="l" t="t" r="r" b="b"/>
            <a:pathLst>
              <a:path w="4643755" h="4672330">
                <a:moveTo>
                  <a:pt x="4643501" y="0"/>
                </a:moveTo>
                <a:lnTo>
                  <a:pt x="0" y="4671949"/>
                </a:lnTo>
              </a:path>
            </a:pathLst>
          </a:custGeom>
          <a:ln w="6349">
            <a:solidFill>
              <a:srgbClr val="D9D9D9"/>
            </a:solidFill>
          </a:ln>
        </p:spPr>
        <p:txBody>
          <a:bodyPr wrap="square" lIns="0" tIns="0" rIns="0" bIns="0" rtlCol="0"/>
          <a:lstStyle/>
          <a:p>
            <a:endParaRPr/>
          </a:p>
        </p:txBody>
      </p:sp>
      <p:sp>
        <p:nvSpPr>
          <p:cNvPr id="40" name="object 40"/>
          <p:cNvSpPr/>
          <p:nvPr/>
        </p:nvSpPr>
        <p:spPr>
          <a:xfrm>
            <a:off x="0" y="0"/>
            <a:ext cx="3419475" cy="3457575"/>
          </a:xfrm>
          <a:custGeom>
            <a:avLst/>
            <a:gdLst/>
            <a:ahLst/>
            <a:cxnLst/>
            <a:rect l="l" t="t" r="r" b="b"/>
            <a:pathLst>
              <a:path w="3419475" h="3457575">
                <a:moveTo>
                  <a:pt x="3419475" y="0"/>
                </a:moveTo>
                <a:lnTo>
                  <a:pt x="0" y="3457575"/>
                </a:lnTo>
              </a:path>
            </a:pathLst>
          </a:custGeom>
          <a:ln w="6350">
            <a:solidFill>
              <a:srgbClr val="D9D9D9"/>
            </a:solidFill>
          </a:ln>
        </p:spPr>
        <p:txBody>
          <a:bodyPr wrap="square" lIns="0" tIns="0" rIns="0" bIns="0" rtlCol="0"/>
          <a:lstStyle/>
          <a:p>
            <a:endParaRPr/>
          </a:p>
        </p:txBody>
      </p:sp>
      <p:sp>
        <p:nvSpPr>
          <p:cNvPr id="41" name="object 41"/>
          <p:cNvSpPr/>
          <p:nvPr/>
        </p:nvSpPr>
        <p:spPr>
          <a:xfrm>
            <a:off x="0" y="0"/>
            <a:ext cx="2209800" cy="2227580"/>
          </a:xfrm>
          <a:custGeom>
            <a:avLst/>
            <a:gdLst/>
            <a:ahLst/>
            <a:cxnLst/>
            <a:rect l="l" t="t" r="r" b="b"/>
            <a:pathLst>
              <a:path w="2209800" h="2227580">
                <a:moveTo>
                  <a:pt x="2209800" y="0"/>
                </a:moveTo>
                <a:lnTo>
                  <a:pt x="0" y="2227326"/>
                </a:lnTo>
              </a:path>
            </a:pathLst>
          </a:custGeom>
          <a:ln w="6350">
            <a:solidFill>
              <a:srgbClr val="D9D9D9"/>
            </a:solidFill>
          </a:ln>
        </p:spPr>
        <p:txBody>
          <a:bodyPr wrap="square" lIns="0" tIns="0" rIns="0" bIns="0" rtlCol="0"/>
          <a:lstStyle/>
          <a:p>
            <a:endParaRPr/>
          </a:p>
        </p:txBody>
      </p:sp>
      <p:sp>
        <p:nvSpPr>
          <p:cNvPr id="42" name="object 42"/>
          <p:cNvSpPr/>
          <p:nvPr/>
        </p:nvSpPr>
        <p:spPr>
          <a:xfrm>
            <a:off x="0" y="0"/>
            <a:ext cx="993775" cy="1003300"/>
          </a:xfrm>
          <a:custGeom>
            <a:avLst/>
            <a:gdLst/>
            <a:ahLst/>
            <a:cxnLst/>
            <a:rect l="l" t="t" r="r" b="b"/>
            <a:pathLst>
              <a:path w="993775" h="1003300">
                <a:moveTo>
                  <a:pt x="993775" y="0"/>
                </a:moveTo>
                <a:lnTo>
                  <a:pt x="0" y="1003300"/>
                </a:lnTo>
              </a:path>
            </a:pathLst>
          </a:custGeom>
          <a:ln w="6350">
            <a:solidFill>
              <a:srgbClr val="D9D9D9"/>
            </a:solidFill>
          </a:ln>
        </p:spPr>
        <p:txBody>
          <a:bodyPr wrap="square" lIns="0" tIns="0" rIns="0" bIns="0" rtlCol="0"/>
          <a:lstStyle/>
          <a:p>
            <a:endParaRPr/>
          </a:p>
        </p:txBody>
      </p:sp>
      <p:sp>
        <p:nvSpPr>
          <p:cNvPr id="43" name="object 43"/>
          <p:cNvSpPr/>
          <p:nvPr/>
        </p:nvSpPr>
        <p:spPr>
          <a:xfrm>
            <a:off x="6362700" y="1012825"/>
            <a:ext cx="5829300" cy="5845175"/>
          </a:xfrm>
          <a:custGeom>
            <a:avLst/>
            <a:gdLst/>
            <a:ahLst/>
            <a:cxnLst/>
            <a:rect l="l" t="t" r="r" b="b"/>
            <a:pathLst>
              <a:path w="5829300" h="5845175">
                <a:moveTo>
                  <a:pt x="0" y="5845174"/>
                </a:moveTo>
                <a:lnTo>
                  <a:pt x="5829300" y="0"/>
                </a:lnTo>
              </a:path>
            </a:pathLst>
          </a:custGeom>
          <a:ln w="6349">
            <a:solidFill>
              <a:srgbClr val="D9D9D9"/>
            </a:solidFill>
          </a:ln>
        </p:spPr>
        <p:txBody>
          <a:bodyPr wrap="square" lIns="0" tIns="0" rIns="0" bIns="0" rtlCol="0"/>
          <a:lstStyle/>
          <a:p>
            <a:endParaRPr/>
          </a:p>
        </p:txBody>
      </p:sp>
      <p:sp>
        <p:nvSpPr>
          <p:cNvPr id="44" name="object 44"/>
          <p:cNvSpPr/>
          <p:nvPr/>
        </p:nvSpPr>
        <p:spPr>
          <a:xfrm>
            <a:off x="7577201" y="2227198"/>
            <a:ext cx="4615180" cy="4631055"/>
          </a:xfrm>
          <a:custGeom>
            <a:avLst/>
            <a:gdLst/>
            <a:ahLst/>
            <a:cxnLst/>
            <a:rect l="l" t="t" r="r" b="b"/>
            <a:pathLst>
              <a:path w="4615180" h="4631055">
                <a:moveTo>
                  <a:pt x="0" y="4630800"/>
                </a:moveTo>
                <a:lnTo>
                  <a:pt x="4614799" y="0"/>
                </a:lnTo>
              </a:path>
            </a:pathLst>
          </a:custGeom>
          <a:ln w="6350">
            <a:solidFill>
              <a:srgbClr val="D9D9D9"/>
            </a:solidFill>
          </a:ln>
        </p:spPr>
        <p:txBody>
          <a:bodyPr wrap="square" lIns="0" tIns="0" rIns="0" bIns="0" rtlCol="0"/>
          <a:lstStyle/>
          <a:p>
            <a:endParaRPr/>
          </a:p>
        </p:txBody>
      </p:sp>
      <p:sp>
        <p:nvSpPr>
          <p:cNvPr id="45" name="object 45"/>
          <p:cNvSpPr/>
          <p:nvPr/>
        </p:nvSpPr>
        <p:spPr>
          <a:xfrm>
            <a:off x="8793226" y="3432175"/>
            <a:ext cx="3399154" cy="3425825"/>
          </a:xfrm>
          <a:custGeom>
            <a:avLst/>
            <a:gdLst/>
            <a:ahLst/>
            <a:cxnLst/>
            <a:rect l="l" t="t" r="r" b="b"/>
            <a:pathLst>
              <a:path w="3399154" h="3425825">
                <a:moveTo>
                  <a:pt x="0" y="3425824"/>
                </a:moveTo>
                <a:lnTo>
                  <a:pt x="3398774" y="0"/>
                </a:lnTo>
              </a:path>
            </a:pathLst>
          </a:custGeom>
          <a:ln w="6349">
            <a:solidFill>
              <a:srgbClr val="D9D9D9"/>
            </a:solidFill>
          </a:ln>
        </p:spPr>
        <p:txBody>
          <a:bodyPr wrap="square" lIns="0" tIns="0" rIns="0" bIns="0" rtlCol="0"/>
          <a:lstStyle/>
          <a:p>
            <a:endParaRPr/>
          </a:p>
        </p:txBody>
      </p:sp>
      <p:sp>
        <p:nvSpPr>
          <p:cNvPr id="46" name="object 46"/>
          <p:cNvSpPr/>
          <p:nvPr/>
        </p:nvSpPr>
        <p:spPr>
          <a:xfrm>
            <a:off x="9994900" y="4651375"/>
            <a:ext cx="2197100" cy="2206625"/>
          </a:xfrm>
          <a:custGeom>
            <a:avLst/>
            <a:gdLst/>
            <a:ahLst/>
            <a:cxnLst/>
            <a:rect l="l" t="t" r="r" b="b"/>
            <a:pathLst>
              <a:path w="2197100" h="2206625">
                <a:moveTo>
                  <a:pt x="0" y="2206624"/>
                </a:moveTo>
                <a:lnTo>
                  <a:pt x="2197100" y="0"/>
                </a:lnTo>
              </a:path>
            </a:pathLst>
          </a:custGeom>
          <a:ln w="6350">
            <a:solidFill>
              <a:srgbClr val="D9D9D9"/>
            </a:solidFill>
          </a:ln>
        </p:spPr>
        <p:txBody>
          <a:bodyPr wrap="square" lIns="0" tIns="0" rIns="0" bIns="0" rtlCol="0"/>
          <a:lstStyle/>
          <a:p>
            <a:endParaRPr/>
          </a:p>
        </p:txBody>
      </p:sp>
      <p:sp>
        <p:nvSpPr>
          <p:cNvPr id="47" name="object 47"/>
          <p:cNvSpPr/>
          <p:nvPr/>
        </p:nvSpPr>
        <p:spPr>
          <a:xfrm>
            <a:off x="11204575" y="5864225"/>
            <a:ext cx="987425" cy="993775"/>
          </a:xfrm>
          <a:custGeom>
            <a:avLst/>
            <a:gdLst/>
            <a:ahLst/>
            <a:cxnLst/>
            <a:rect l="l" t="t" r="r" b="b"/>
            <a:pathLst>
              <a:path w="987425" h="993775">
                <a:moveTo>
                  <a:pt x="0" y="993774"/>
                </a:moveTo>
                <a:lnTo>
                  <a:pt x="987425" y="0"/>
                </a:lnTo>
              </a:path>
            </a:pathLst>
          </a:custGeom>
          <a:ln w="6350">
            <a:solidFill>
              <a:srgbClr val="D9D9D9"/>
            </a:solidFill>
          </a:ln>
        </p:spPr>
        <p:txBody>
          <a:bodyPr wrap="square" lIns="0" tIns="0" rIns="0" bIns="0" rtlCol="0"/>
          <a:lstStyle/>
          <a:p>
            <a:endParaRPr/>
          </a:p>
        </p:txBody>
      </p:sp>
      <p:sp>
        <p:nvSpPr>
          <p:cNvPr id="49" name="object 49"/>
          <p:cNvSpPr/>
          <p:nvPr/>
        </p:nvSpPr>
        <p:spPr>
          <a:xfrm>
            <a:off x="63500" y="76200"/>
            <a:ext cx="12128500" cy="685800"/>
          </a:xfrm>
          <a:prstGeom prst="rect">
            <a:avLst/>
          </a:prstGeom>
          <a:blipFill>
            <a:blip r:embed="rId2" cstate="print"/>
            <a:stretch>
              <a:fillRect/>
            </a:stretch>
          </a:blipFill>
        </p:spPr>
        <p:txBody>
          <a:bodyPr wrap="square" lIns="0" tIns="0" rIns="0" bIns="0" rtlCol="0"/>
          <a:lstStyle/>
          <a:p>
            <a:endParaRPr/>
          </a:p>
        </p:txBody>
      </p:sp>
      <p:sp>
        <p:nvSpPr>
          <p:cNvPr id="50" name="object 50"/>
          <p:cNvSpPr/>
          <p:nvPr/>
        </p:nvSpPr>
        <p:spPr>
          <a:xfrm>
            <a:off x="63500" y="0"/>
            <a:ext cx="12128500" cy="914400"/>
          </a:xfrm>
          <a:custGeom>
            <a:avLst/>
            <a:gdLst/>
            <a:ahLst/>
            <a:cxnLst/>
            <a:rect l="l" t="t" r="r" b="b"/>
            <a:pathLst>
              <a:path w="12128500" h="914400">
                <a:moveTo>
                  <a:pt x="0" y="914400"/>
                </a:moveTo>
                <a:lnTo>
                  <a:pt x="12128500" y="914400"/>
                </a:lnTo>
                <a:lnTo>
                  <a:pt x="12128500" y="0"/>
                </a:lnTo>
                <a:lnTo>
                  <a:pt x="0" y="0"/>
                </a:lnTo>
                <a:lnTo>
                  <a:pt x="0" y="914400"/>
                </a:lnTo>
                <a:close/>
              </a:path>
            </a:pathLst>
          </a:custGeom>
          <a:ln w="6350">
            <a:solidFill>
              <a:srgbClr val="D15A3D"/>
            </a:solidFill>
          </a:ln>
        </p:spPr>
        <p:txBody>
          <a:bodyPr wrap="square" lIns="0" tIns="0" rIns="0" bIns="0" rtlCol="0"/>
          <a:lstStyle/>
          <a:p>
            <a:endParaRPr/>
          </a:p>
        </p:txBody>
      </p:sp>
      <p:sp>
        <p:nvSpPr>
          <p:cNvPr id="51" name="object 51"/>
          <p:cNvSpPr txBox="1">
            <a:spLocks noGrp="1"/>
          </p:cNvSpPr>
          <p:nvPr>
            <p:ph type="title"/>
          </p:nvPr>
        </p:nvSpPr>
        <p:spPr>
          <a:xfrm>
            <a:off x="558165" y="151885"/>
            <a:ext cx="11786235" cy="381515"/>
          </a:xfrm>
          <a:prstGeom prst="rect">
            <a:avLst/>
          </a:prstGeom>
        </p:spPr>
        <p:txBody>
          <a:bodyPr vert="horz" wrap="square" lIns="0" tIns="12065" rIns="0" bIns="0" rtlCol="0">
            <a:spAutoFit/>
          </a:bodyPr>
          <a:lstStyle/>
          <a:p>
            <a:pPr marL="12700">
              <a:lnSpc>
                <a:spcPct val="100000"/>
              </a:lnSpc>
              <a:spcBef>
                <a:spcPts val="95"/>
              </a:spcBef>
            </a:pPr>
            <a:r>
              <a:rPr sz="2400" b="1" spc="-5" dirty="0" smtClean="0">
                <a:latin typeface="Verdana" pitchFamily="34" charset="0"/>
                <a:ea typeface="Verdana" pitchFamily="34" charset="0"/>
                <a:cs typeface="Verdana" pitchFamily="34" charset="0"/>
              </a:rPr>
              <a:t>2.</a:t>
            </a:r>
            <a:r>
              <a:rPr lang="pt-BR" sz="2400" b="1" spc="-5" dirty="0" smtClean="0">
                <a:latin typeface="Verdana" pitchFamily="34" charset="0"/>
                <a:ea typeface="Verdana" pitchFamily="34" charset="0"/>
                <a:cs typeface="Verdana" pitchFamily="34" charset="0"/>
              </a:rPr>
              <a:t>5.</a:t>
            </a:r>
            <a:r>
              <a:rPr sz="2400" b="1" spc="-5" dirty="0" smtClean="0">
                <a:latin typeface="Verdana" pitchFamily="34" charset="0"/>
                <a:ea typeface="Verdana" pitchFamily="34" charset="0"/>
                <a:cs typeface="Verdana" pitchFamily="34" charset="0"/>
              </a:rPr>
              <a:t> </a:t>
            </a:r>
            <a:r>
              <a:rPr sz="2400" b="1" spc="-5" dirty="0" err="1" smtClean="0">
                <a:latin typeface="Verdana" pitchFamily="34" charset="0"/>
                <a:ea typeface="Verdana" pitchFamily="34" charset="0"/>
                <a:cs typeface="Verdana" pitchFamily="34" charset="0"/>
              </a:rPr>
              <a:t>Fixa</a:t>
            </a:r>
            <a:r>
              <a:rPr lang="pt-BR" sz="2400" b="1" spc="-5" dirty="0" err="1" smtClean="0">
                <a:latin typeface="Verdana" pitchFamily="34" charset="0"/>
                <a:ea typeface="Verdana" pitchFamily="34" charset="0"/>
                <a:cs typeface="Verdana" pitchFamily="34" charset="0"/>
              </a:rPr>
              <a:t>ção</a:t>
            </a:r>
            <a:r>
              <a:rPr sz="2400" b="1" spc="-5" dirty="0" smtClean="0">
                <a:latin typeface="Verdana" pitchFamily="34" charset="0"/>
                <a:ea typeface="Verdana" pitchFamily="34" charset="0"/>
                <a:cs typeface="Verdana" pitchFamily="34" charset="0"/>
              </a:rPr>
              <a:t> </a:t>
            </a:r>
            <a:r>
              <a:rPr sz="2400" b="1" spc="-5" dirty="0">
                <a:latin typeface="Verdana" pitchFamily="34" charset="0"/>
                <a:ea typeface="Verdana" pitchFamily="34" charset="0"/>
                <a:cs typeface="Verdana" pitchFamily="34" charset="0"/>
              </a:rPr>
              <a:t>do </a:t>
            </a:r>
            <a:r>
              <a:rPr sz="2400" b="1" spc="-5" dirty="0" err="1">
                <a:latin typeface="Verdana" pitchFamily="34" charset="0"/>
                <a:ea typeface="Verdana" pitchFamily="34" charset="0"/>
                <a:cs typeface="Verdana" pitchFamily="34" charset="0"/>
              </a:rPr>
              <a:t>montante</a:t>
            </a:r>
            <a:r>
              <a:rPr sz="2400" b="1" spc="-5" dirty="0">
                <a:latin typeface="Verdana" pitchFamily="34" charset="0"/>
                <a:ea typeface="Verdana" pitchFamily="34" charset="0"/>
                <a:cs typeface="Verdana" pitchFamily="34" charset="0"/>
              </a:rPr>
              <a:t> </a:t>
            </a:r>
            <a:r>
              <a:rPr sz="2400" b="1" spc="-5" dirty="0" err="1" smtClean="0">
                <a:latin typeface="Verdana" pitchFamily="34" charset="0"/>
                <a:ea typeface="Verdana" pitchFamily="34" charset="0"/>
                <a:cs typeface="Verdana" pitchFamily="34" charset="0"/>
              </a:rPr>
              <a:t>indenizatório</a:t>
            </a:r>
            <a:endParaRPr sz="2400" dirty="0">
              <a:latin typeface="Verdana" pitchFamily="34" charset="0"/>
              <a:ea typeface="Verdana" pitchFamily="34" charset="0"/>
              <a:cs typeface="Verdana" pitchFamily="34" charset="0"/>
            </a:endParaRPr>
          </a:p>
        </p:txBody>
      </p:sp>
      <p:sp>
        <p:nvSpPr>
          <p:cNvPr id="54" name="object 54"/>
          <p:cNvSpPr/>
          <p:nvPr/>
        </p:nvSpPr>
        <p:spPr>
          <a:xfrm>
            <a:off x="76200" y="838200"/>
            <a:ext cx="12115800" cy="2895600"/>
          </a:xfrm>
          <a:custGeom>
            <a:avLst/>
            <a:gdLst/>
            <a:ahLst/>
            <a:cxnLst/>
            <a:rect l="l" t="t" r="r" b="b"/>
            <a:pathLst>
              <a:path w="12192000" h="1944370">
                <a:moveTo>
                  <a:pt x="11867896" y="0"/>
                </a:moveTo>
                <a:lnTo>
                  <a:pt x="324065" y="0"/>
                </a:lnTo>
                <a:lnTo>
                  <a:pt x="276176" y="3515"/>
                </a:lnTo>
                <a:lnTo>
                  <a:pt x="230469" y="13726"/>
                </a:lnTo>
                <a:lnTo>
                  <a:pt x="187445" y="30131"/>
                </a:lnTo>
                <a:lnTo>
                  <a:pt x="147606" y="52228"/>
                </a:lnTo>
                <a:lnTo>
                  <a:pt x="111453" y="79515"/>
                </a:lnTo>
                <a:lnTo>
                  <a:pt x="79486" y="111490"/>
                </a:lnTo>
                <a:lnTo>
                  <a:pt x="52207" y="147650"/>
                </a:lnTo>
                <a:lnTo>
                  <a:pt x="30118" y="187493"/>
                </a:lnTo>
                <a:lnTo>
                  <a:pt x="13720" y="230518"/>
                </a:lnTo>
                <a:lnTo>
                  <a:pt x="3513" y="276222"/>
                </a:lnTo>
                <a:lnTo>
                  <a:pt x="0" y="324103"/>
                </a:lnTo>
                <a:lnTo>
                  <a:pt x="0" y="1620265"/>
                </a:lnTo>
                <a:lnTo>
                  <a:pt x="3513" y="1668176"/>
                </a:lnTo>
                <a:lnTo>
                  <a:pt x="13720" y="1713897"/>
                </a:lnTo>
                <a:lnTo>
                  <a:pt x="30118" y="1756931"/>
                </a:lnTo>
                <a:lnTo>
                  <a:pt x="52207" y="1796775"/>
                </a:lnTo>
                <a:lnTo>
                  <a:pt x="79486" y="1832931"/>
                </a:lnTo>
                <a:lnTo>
                  <a:pt x="111453" y="1864897"/>
                </a:lnTo>
                <a:lnTo>
                  <a:pt x="147606" y="1892173"/>
                </a:lnTo>
                <a:lnTo>
                  <a:pt x="187445" y="1914258"/>
                </a:lnTo>
                <a:lnTo>
                  <a:pt x="230469" y="1930653"/>
                </a:lnTo>
                <a:lnTo>
                  <a:pt x="276176" y="1940857"/>
                </a:lnTo>
                <a:lnTo>
                  <a:pt x="324065" y="1944369"/>
                </a:lnTo>
                <a:lnTo>
                  <a:pt x="11867896" y="1944369"/>
                </a:lnTo>
                <a:lnTo>
                  <a:pt x="11915777" y="1940857"/>
                </a:lnTo>
                <a:lnTo>
                  <a:pt x="11961481" y="1930653"/>
                </a:lnTo>
                <a:lnTo>
                  <a:pt x="12004506" y="1914258"/>
                </a:lnTo>
                <a:lnTo>
                  <a:pt x="12044349" y="1892173"/>
                </a:lnTo>
                <a:lnTo>
                  <a:pt x="12080509" y="1864897"/>
                </a:lnTo>
                <a:lnTo>
                  <a:pt x="12112484" y="1832931"/>
                </a:lnTo>
                <a:lnTo>
                  <a:pt x="12139771" y="1796775"/>
                </a:lnTo>
                <a:lnTo>
                  <a:pt x="12161868" y="1756931"/>
                </a:lnTo>
                <a:lnTo>
                  <a:pt x="12178273" y="1713897"/>
                </a:lnTo>
                <a:lnTo>
                  <a:pt x="12188484" y="1668176"/>
                </a:lnTo>
                <a:lnTo>
                  <a:pt x="12192000" y="1620265"/>
                </a:lnTo>
                <a:lnTo>
                  <a:pt x="12192000" y="324103"/>
                </a:lnTo>
                <a:lnTo>
                  <a:pt x="12188484" y="276222"/>
                </a:lnTo>
                <a:lnTo>
                  <a:pt x="12178273" y="230518"/>
                </a:lnTo>
                <a:lnTo>
                  <a:pt x="12161868" y="187493"/>
                </a:lnTo>
                <a:lnTo>
                  <a:pt x="12139771" y="147650"/>
                </a:lnTo>
                <a:lnTo>
                  <a:pt x="12112484" y="111490"/>
                </a:lnTo>
                <a:lnTo>
                  <a:pt x="12080509" y="79515"/>
                </a:lnTo>
                <a:lnTo>
                  <a:pt x="12044349" y="52228"/>
                </a:lnTo>
                <a:lnTo>
                  <a:pt x="12004506" y="30131"/>
                </a:lnTo>
                <a:lnTo>
                  <a:pt x="11961481" y="13726"/>
                </a:lnTo>
                <a:lnTo>
                  <a:pt x="11915777" y="3515"/>
                </a:lnTo>
                <a:lnTo>
                  <a:pt x="11867896" y="0"/>
                </a:lnTo>
                <a:close/>
              </a:path>
            </a:pathLst>
          </a:custGeom>
          <a:solidFill>
            <a:srgbClr val="D15A3D"/>
          </a:solidFill>
        </p:spPr>
        <p:txBody>
          <a:bodyPr wrap="square" lIns="0" tIns="0" rIns="0" bIns="0" rtlCol="0"/>
          <a:lstStyle/>
          <a:p>
            <a:endParaRPr/>
          </a:p>
        </p:txBody>
      </p:sp>
      <p:sp>
        <p:nvSpPr>
          <p:cNvPr id="61" name="object 61"/>
          <p:cNvSpPr txBox="1"/>
          <p:nvPr/>
        </p:nvSpPr>
        <p:spPr>
          <a:xfrm>
            <a:off x="142138" y="524563"/>
            <a:ext cx="11894820" cy="3133037"/>
          </a:xfrm>
          <a:prstGeom prst="rect">
            <a:avLst/>
          </a:prstGeom>
        </p:spPr>
        <p:txBody>
          <a:bodyPr vert="horz" wrap="square" lIns="0" tIns="12065" rIns="0" bIns="0" rtlCol="0">
            <a:spAutoFit/>
          </a:bodyPr>
          <a:lstStyle/>
          <a:p>
            <a:pPr>
              <a:lnSpc>
                <a:spcPct val="100000"/>
              </a:lnSpc>
            </a:pPr>
            <a:endParaRPr sz="2000" dirty="0">
              <a:latin typeface="Verdana" pitchFamily="34" charset="0"/>
              <a:ea typeface="Verdana" pitchFamily="34" charset="0"/>
              <a:cs typeface="Verdana" pitchFamily="34" charset="0"/>
            </a:endParaRPr>
          </a:p>
          <a:p>
            <a:pPr marL="28575" marR="5080" algn="just">
              <a:lnSpc>
                <a:spcPct val="95900"/>
              </a:lnSpc>
              <a:spcBef>
                <a:spcPts val="1245"/>
              </a:spcBef>
            </a:pPr>
            <a:r>
              <a:rPr lang="pt-BR" sz="2000" dirty="0" smtClean="0">
                <a:solidFill>
                  <a:srgbClr val="FFFFFF"/>
                </a:solidFill>
                <a:latin typeface="Verdana" pitchFamily="34" charset="0"/>
                <a:ea typeface="Verdana" pitchFamily="34" charset="0"/>
                <a:cs typeface="Verdana" pitchFamily="34" charset="0"/>
              </a:rPr>
              <a:t>"</a:t>
            </a:r>
            <a:r>
              <a:rPr sz="2000" dirty="0" err="1" smtClean="0">
                <a:solidFill>
                  <a:srgbClr val="FFFFFF"/>
                </a:solidFill>
                <a:latin typeface="Verdana" pitchFamily="34" charset="0"/>
                <a:ea typeface="Verdana" pitchFamily="34" charset="0"/>
                <a:cs typeface="Verdana" pitchFamily="34" charset="0"/>
              </a:rPr>
              <a:t>Fixada</a:t>
            </a:r>
            <a:r>
              <a:rPr sz="2000" dirty="0" smtClean="0">
                <a:solidFill>
                  <a:srgbClr val="FFFFFF"/>
                </a:solidFill>
                <a:latin typeface="Verdana" pitchFamily="34" charset="0"/>
                <a:ea typeface="Verdana" pitchFamily="34" charset="0"/>
                <a:cs typeface="Verdana" pitchFamily="34" charset="0"/>
              </a:rPr>
              <a:t> </a:t>
            </a:r>
            <a:r>
              <a:rPr sz="2000" dirty="0" err="1" smtClean="0">
                <a:solidFill>
                  <a:srgbClr val="FFFFFF"/>
                </a:solidFill>
                <a:latin typeface="Verdana" pitchFamily="34" charset="0"/>
                <a:ea typeface="Verdana" pitchFamily="34" charset="0"/>
                <a:cs typeface="Verdana" pitchFamily="34" charset="0"/>
              </a:rPr>
              <a:t>em</a:t>
            </a:r>
            <a:r>
              <a:rPr sz="2000" dirty="0" smtClean="0">
                <a:solidFill>
                  <a:srgbClr val="FFFFFF"/>
                </a:solidFill>
                <a:latin typeface="Verdana" pitchFamily="34" charset="0"/>
                <a:ea typeface="Verdana" pitchFamily="34" charset="0"/>
                <a:cs typeface="Verdana" pitchFamily="34" charset="0"/>
              </a:rPr>
              <a:t> </a:t>
            </a:r>
            <a:r>
              <a:rPr sz="2000" spc="-5" dirty="0" err="1" smtClean="0">
                <a:solidFill>
                  <a:srgbClr val="FFFFFF"/>
                </a:solidFill>
                <a:latin typeface="Verdana" pitchFamily="34" charset="0"/>
                <a:ea typeface="Verdana" pitchFamily="34" charset="0"/>
                <a:cs typeface="Verdana" pitchFamily="34" charset="0"/>
              </a:rPr>
              <a:t>termos</a:t>
            </a:r>
            <a:r>
              <a:rPr sz="2000" spc="-5" dirty="0" smtClean="0">
                <a:solidFill>
                  <a:srgbClr val="FFFFFF"/>
                </a:solidFill>
                <a:latin typeface="Verdana" pitchFamily="34" charset="0"/>
                <a:ea typeface="Verdana" pitchFamily="34" charset="0"/>
                <a:cs typeface="Verdana" pitchFamily="34" charset="0"/>
              </a:rPr>
              <a:t> </a:t>
            </a:r>
            <a:r>
              <a:rPr sz="2000" spc="-5" dirty="0" err="1" smtClean="0">
                <a:solidFill>
                  <a:srgbClr val="FFFFFF"/>
                </a:solidFill>
                <a:latin typeface="Verdana" pitchFamily="34" charset="0"/>
                <a:ea typeface="Verdana" pitchFamily="34" charset="0"/>
                <a:cs typeface="Verdana" pitchFamily="34" charset="0"/>
              </a:rPr>
              <a:t>razoáveis</a:t>
            </a:r>
            <a:r>
              <a:rPr sz="2000" spc="-5" dirty="0" smtClean="0">
                <a:solidFill>
                  <a:srgbClr val="FFFFFF"/>
                </a:solidFill>
                <a:latin typeface="Verdana" pitchFamily="34" charset="0"/>
                <a:ea typeface="Verdana" pitchFamily="34" charset="0"/>
                <a:cs typeface="Verdana" pitchFamily="34" charset="0"/>
              </a:rPr>
              <a:t>, </a:t>
            </a:r>
            <a:r>
              <a:rPr sz="2000" spc="-5" dirty="0" err="1" smtClean="0">
                <a:solidFill>
                  <a:srgbClr val="FFFFFF"/>
                </a:solidFill>
                <a:latin typeface="Verdana" pitchFamily="34" charset="0"/>
                <a:ea typeface="Verdana" pitchFamily="34" charset="0"/>
                <a:cs typeface="Verdana" pitchFamily="34" charset="0"/>
              </a:rPr>
              <a:t>não</a:t>
            </a:r>
            <a:r>
              <a:rPr sz="2000" spc="-5" dirty="0" smtClean="0">
                <a:solidFill>
                  <a:srgbClr val="FFFFFF"/>
                </a:solidFill>
                <a:latin typeface="Verdana" pitchFamily="34" charset="0"/>
                <a:ea typeface="Verdana" pitchFamily="34" charset="0"/>
                <a:cs typeface="Verdana" pitchFamily="34" charset="0"/>
              </a:rPr>
              <a:t> </a:t>
            </a:r>
            <a:r>
              <a:rPr sz="2000" dirty="0" smtClean="0">
                <a:solidFill>
                  <a:srgbClr val="FFFFFF"/>
                </a:solidFill>
                <a:latin typeface="Verdana" pitchFamily="34" charset="0"/>
                <a:ea typeface="Verdana" pitchFamily="34" charset="0"/>
                <a:cs typeface="Verdana" pitchFamily="34" charset="0"/>
              </a:rPr>
              <a:t>se </a:t>
            </a:r>
            <a:r>
              <a:rPr sz="2000" spc="-5" dirty="0" err="1" smtClean="0">
                <a:solidFill>
                  <a:srgbClr val="FFFFFF"/>
                </a:solidFill>
                <a:latin typeface="Verdana" pitchFamily="34" charset="0"/>
                <a:ea typeface="Verdana" pitchFamily="34" charset="0"/>
                <a:cs typeface="Verdana" pitchFamily="34" charset="0"/>
              </a:rPr>
              <a:t>justificando</a:t>
            </a:r>
            <a:r>
              <a:rPr sz="2000" spc="-5" dirty="0" smtClean="0">
                <a:solidFill>
                  <a:srgbClr val="FFFFFF"/>
                </a:solidFill>
                <a:latin typeface="Verdana" pitchFamily="34" charset="0"/>
                <a:ea typeface="Verdana" pitchFamily="34" charset="0"/>
                <a:cs typeface="Verdana" pitchFamily="34" charset="0"/>
              </a:rPr>
              <a:t> que </a:t>
            </a:r>
            <a:r>
              <a:rPr sz="2000" dirty="0" smtClean="0">
                <a:solidFill>
                  <a:srgbClr val="FFFFFF"/>
                </a:solidFill>
                <a:latin typeface="Verdana" pitchFamily="34" charset="0"/>
                <a:ea typeface="Verdana" pitchFamily="34" charset="0"/>
                <a:cs typeface="Verdana" pitchFamily="34" charset="0"/>
              </a:rPr>
              <a:t>a </a:t>
            </a:r>
            <a:r>
              <a:rPr sz="2000" spc="-5" dirty="0" err="1" smtClean="0">
                <a:solidFill>
                  <a:srgbClr val="FFFFFF"/>
                </a:solidFill>
                <a:latin typeface="Verdana" pitchFamily="34" charset="0"/>
                <a:ea typeface="Verdana" pitchFamily="34" charset="0"/>
                <a:cs typeface="Verdana" pitchFamily="34" charset="0"/>
              </a:rPr>
              <a:t>reparação</a:t>
            </a:r>
            <a:r>
              <a:rPr sz="2000" spc="-5" dirty="0" smtClean="0">
                <a:solidFill>
                  <a:srgbClr val="FFFFFF"/>
                </a:solidFill>
                <a:latin typeface="Verdana" pitchFamily="34" charset="0"/>
                <a:ea typeface="Verdana" pitchFamily="34" charset="0"/>
                <a:cs typeface="Verdana" pitchFamily="34" charset="0"/>
              </a:rPr>
              <a:t> </a:t>
            </a:r>
            <a:r>
              <a:rPr sz="2000" spc="-5" dirty="0" err="1" smtClean="0">
                <a:solidFill>
                  <a:srgbClr val="FFFFFF"/>
                </a:solidFill>
                <a:latin typeface="Verdana" pitchFamily="34" charset="0"/>
                <a:ea typeface="Verdana" pitchFamily="34" charset="0"/>
                <a:cs typeface="Verdana" pitchFamily="34" charset="0"/>
              </a:rPr>
              <a:t>venha</a:t>
            </a:r>
            <a:r>
              <a:rPr sz="2000" spc="-5" dirty="0" smtClean="0">
                <a:solidFill>
                  <a:srgbClr val="FFFFFF"/>
                </a:solidFill>
                <a:latin typeface="Verdana" pitchFamily="34" charset="0"/>
                <a:ea typeface="Verdana" pitchFamily="34" charset="0"/>
                <a:cs typeface="Verdana" pitchFamily="34" charset="0"/>
              </a:rPr>
              <a:t> </a:t>
            </a:r>
            <a:r>
              <a:rPr sz="2000" dirty="0" smtClean="0">
                <a:solidFill>
                  <a:srgbClr val="FFFFFF"/>
                </a:solidFill>
                <a:latin typeface="Verdana" pitchFamily="34" charset="0"/>
                <a:ea typeface="Verdana" pitchFamily="34" charset="0"/>
                <a:cs typeface="Verdana" pitchFamily="34" charset="0"/>
              </a:rPr>
              <a:t>a </a:t>
            </a:r>
            <a:r>
              <a:rPr sz="2000" spc="-5" dirty="0" err="1" smtClean="0">
                <a:solidFill>
                  <a:srgbClr val="FFFFFF"/>
                </a:solidFill>
                <a:latin typeface="Verdana" pitchFamily="34" charset="0"/>
                <a:ea typeface="Verdana" pitchFamily="34" charset="0"/>
                <a:cs typeface="Verdana" pitchFamily="34" charset="0"/>
              </a:rPr>
              <a:t>constituir</a:t>
            </a:r>
            <a:r>
              <a:rPr sz="2000" spc="-5" dirty="0" smtClean="0">
                <a:solidFill>
                  <a:srgbClr val="FFFFFF"/>
                </a:solidFill>
                <a:latin typeface="Verdana" pitchFamily="34" charset="0"/>
                <a:ea typeface="Verdana" pitchFamily="34" charset="0"/>
                <a:cs typeface="Verdana" pitchFamily="34" charset="0"/>
              </a:rPr>
              <a:t>-se </a:t>
            </a:r>
            <a:r>
              <a:rPr sz="2000" dirty="0" err="1" smtClean="0">
                <a:solidFill>
                  <a:srgbClr val="FFFFFF"/>
                </a:solidFill>
                <a:latin typeface="Verdana" pitchFamily="34" charset="0"/>
                <a:ea typeface="Verdana" pitchFamily="34" charset="0"/>
                <a:cs typeface="Verdana" pitchFamily="34" charset="0"/>
              </a:rPr>
              <a:t>em</a:t>
            </a:r>
            <a:r>
              <a:rPr sz="2000" dirty="0" smtClean="0">
                <a:solidFill>
                  <a:srgbClr val="FFFFFF"/>
                </a:solidFill>
                <a:latin typeface="Verdana" pitchFamily="34" charset="0"/>
                <a:ea typeface="Verdana" pitchFamily="34" charset="0"/>
                <a:cs typeface="Verdana" pitchFamily="34" charset="0"/>
              </a:rPr>
              <a:t>  </a:t>
            </a:r>
            <a:r>
              <a:rPr sz="2000" spc="-5" dirty="0" err="1" smtClean="0">
                <a:solidFill>
                  <a:srgbClr val="FFFFFF"/>
                </a:solidFill>
                <a:latin typeface="Verdana" pitchFamily="34" charset="0"/>
                <a:ea typeface="Verdana" pitchFamily="34" charset="0"/>
                <a:cs typeface="Verdana" pitchFamily="34" charset="0"/>
              </a:rPr>
              <a:t>enriquecimento</a:t>
            </a:r>
            <a:r>
              <a:rPr sz="2000" spc="-5" dirty="0" smtClean="0">
                <a:solidFill>
                  <a:srgbClr val="FFFFFF"/>
                </a:solidFill>
                <a:latin typeface="Verdana" pitchFamily="34" charset="0"/>
                <a:ea typeface="Verdana" pitchFamily="34" charset="0"/>
                <a:cs typeface="Verdana" pitchFamily="34" charset="0"/>
              </a:rPr>
              <a:t> </a:t>
            </a:r>
            <a:r>
              <a:rPr sz="2000" dirty="0" err="1" smtClean="0">
                <a:solidFill>
                  <a:srgbClr val="FFFFFF"/>
                </a:solidFill>
                <a:latin typeface="Verdana" pitchFamily="34" charset="0"/>
                <a:ea typeface="Verdana" pitchFamily="34" charset="0"/>
                <a:cs typeface="Verdana" pitchFamily="34" charset="0"/>
              </a:rPr>
              <a:t>indevido</a:t>
            </a:r>
            <a:r>
              <a:rPr sz="2000" dirty="0" smtClean="0">
                <a:solidFill>
                  <a:srgbClr val="FFFFFF"/>
                </a:solidFill>
                <a:latin typeface="Verdana" pitchFamily="34" charset="0"/>
                <a:ea typeface="Verdana" pitchFamily="34" charset="0"/>
                <a:cs typeface="Verdana" pitchFamily="34" charset="0"/>
              </a:rPr>
              <a:t>, com </a:t>
            </a:r>
            <a:r>
              <a:rPr sz="2000" spc="-5" dirty="0" smtClean="0">
                <a:solidFill>
                  <a:srgbClr val="FFFFFF"/>
                </a:solidFill>
                <a:latin typeface="Verdana" pitchFamily="34" charset="0"/>
                <a:ea typeface="Verdana" pitchFamily="34" charset="0"/>
                <a:cs typeface="Verdana" pitchFamily="34" charset="0"/>
              </a:rPr>
              <a:t>manifestos </a:t>
            </a:r>
            <a:r>
              <a:rPr sz="2000" dirty="0" err="1" smtClean="0">
                <a:solidFill>
                  <a:srgbClr val="FFFFFF"/>
                </a:solidFill>
                <a:latin typeface="Verdana" pitchFamily="34" charset="0"/>
                <a:ea typeface="Verdana" pitchFamily="34" charset="0"/>
                <a:cs typeface="Verdana" pitchFamily="34" charset="0"/>
              </a:rPr>
              <a:t>abusos</a:t>
            </a:r>
            <a:r>
              <a:rPr sz="2000" dirty="0" smtClean="0">
                <a:solidFill>
                  <a:srgbClr val="FFFFFF"/>
                </a:solidFill>
                <a:latin typeface="Verdana" pitchFamily="34" charset="0"/>
                <a:ea typeface="Verdana" pitchFamily="34" charset="0"/>
                <a:cs typeface="Verdana" pitchFamily="34" charset="0"/>
              </a:rPr>
              <a:t> e </a:t>
            </a:r>
            <a:r>
              <a:rPr sz="2000" dirty="0" err="1" smtClean="0">
                <a:solidFill>
                  <a:srgbClr val="FFFFFF"/>
                </a:solidFill>
                <a:latin typeface="Verdana" pitchFamily="34" charset="0"/>
                <a:ea typeface="Verdana" pitchFamily="34" charset="0"/>
                <a:cs typeface="Verdana" pitchFamily="34" charset="0"/>
              </a:rPr>
              <a:t>exageros</a:t>
            </a:r>
            <a:r>
              <a:rPr sz="2000" dirty="0" smtClean="0">
                <a:solidFill>
                  <a:srgbClr val="FFFFFF"/>
                </a:solidFill>
                <a:latin typeface="Verdana" pitchFamily="34" charset="0"/>
                <a:ea typeface="Verdana" pitchFamily="34" charset="0"/>
                <a:cs typeface="Verdana" pitchFamily="34" charset="0"/>
              </a:rPr>
              <a:t>, </a:t>
            </a:r>
            <a:r>
              <a:rPr sz="2000" dirty="0" err="1" smtClean="0">
                <a:solidFill>
                  <a:srgbClr val="FFFFFF"/>
                </a:solidFill>
                <a:latin typeface="Verdana" pitchFamily="34" charset="0"/>
                <a:ea typeface="Verdana" pitchFamily="34" charset="0"/>
                <a:cs typeface="Verdana" pitchFamily="34" charset="0"/>
              </a:rPr>
              <a:t>devendo</a:t>
            </a:r>
            <a:r>
              <a:rPr sz="2000" dirty="0" smtClean="0">
                <a:solidFill>
                  <a:srgbClr val="FFFFFF"/>
                </a:solidFill>
                <a:latin typeface="Verdana" pitchFamily="34" charset="0"/>
                <a:ea typeface="Verdana" pitchFamily="34" charset="0"/>
                <a:cs typeface="Verdana" pitchFamily="34" charset="0"/>
              </a:rPr>
              <a:t> o </a:t>
            </a:r>
            <a:r>
              <a:rPr sz="2000" dirty="0" err="1" smtClean="0">
                <a:solidFill>
                  <a:srgbClr val="FFFFFF"/>
                </a:solidFill>
                <a:latin typeface="Verdana" pitchFamily="34" charset="0"/>
                <a:ea typeface="Verdana" pitchFamily="34" charset="0"/>
                <a:cs typeface="Verdana" pitchFamily="34" charset="0"/>
              </a:rPr>
              <a:t>arbitramento</a:t>
            </a:r>
            <a:r>
              <a:rPr sz="2000" dirty="0" smtClean="0">
                <a:solidFill>
                  <a:srgbClr val="FFFFFF"/>
                </a:solidFill>
                <a:latin typeface="Verdana" pitchFamily="34" charset="0"/>
                <a:ea typeface="Verdana" pitchFamily="34" charset="0"/>
                <a:cs typeface="Verdana" pitchFamily="34" charset="0"/>
              </a:rPr>
              <a:t> </a:t>
            </a:r>
            <a:r>
              <a:rPr sz="2000" dirty="0" err="1" smtClean="0">
                <a:solidFill>
                  <a:srgbClr val="FFFFFF"/>
                </a:solidFill>
                <a:latin typeface="Verdana" pitchFamily="34" charset="0"/>
                <a:ea typeface="Verdana" pitchFamily="34" charset="0"/>
                <a:cs typeface="Verdana" pitchFamily="34" charset="0"/>
              </a:rPr>
              <a:t>operar</a:t>
            </a:r>
            <a:r>
              <a:rPr sz="2000" dirty="0" smtClean="0">
                <a:solidFill>
                  <a:srgbClr val="FFFFFF"/>
                </a:solidFill>
                <a:latin typeface="Verdana" pitchFamily="34" charset="0"/>
                <a:ea typeface="Verdana" pitchFamily="34" charset="0"/>
                <a:cs typeface="Verdana" pitchFamily="34" charset="0"/>
              </a:rPr>
              <a:t> com  </a:t>
            </a:r>
            <a:r>
              <a:rPr sz="2000" dirty="0" err="1" smtClean="0">
                <a:solidFill>
                  <a:srgbClr val="FFFFFF"/>
                </a:solidFill>
                <a:latin typeface="Verdana" pitchFamily="34" charset="0"/>
                <a:ea typeface="Verdana" pitchFamily="34" charset="0"/>
                <a:cs typeface="Verdana" pitchFamily="34" charset="0"/>
              </a:rPr>
              <a:t>moderação</a:t>
            </a:r>
            <a:r>
              <a:rPr sz="2000" dirty="0" smtClean="0">
                <a:solidFill>
                  <a:srgbClr val="FFFFFF"/>
                </a:solidFill>
                <a:latin typeface="Verdana" pitchFamily="34" charset="0"/>
                <a:ea typeface="Verdana" pitchFamily="34" charset="0"/>
                <a:cs typeface="Verdana" pitchFamily="34" charset="0"/>
              </a:rPr>
              <a:t>, </a:t>
            </a:r>
            <a:r>
              <a:rPr sz="2000" spc="-5" dirty="0" err="1" smtClean="0">
                <a:solidFill>
                  <a:srgbClr val="FFFFFF"/>
                </a:solidFill>
                <a:latin typeface="Verdana" pitchFamily="34" charset="0"/>
                <a:ea typeface="Verdana" pitchFamily="34" charset="0"/>
                <a:cs typeface="Verdana" pitchFamily="34" charset="0"/>
              </a:rPr>
              <a:t>proporcionalmente</a:t>
            </a:r>
            <a:r>
              <a:rPr sz="2000" spc="-5" dirty="0" smtClean="0">
                <a:solidFill>
                  <a:srgbClr val="FFFFFF"/>
                </a:solidFill>
                <a:latin typeface="Verdana" pitchFamily="34" charset="0"/>
                <a:ea typeface="Verdana" pitchFamily="34" charset="0"/>
                <a:cs typeface="Verdana" pitchFamily="34" charset="0"/>
              </a:rPr>
              <a:t> </a:t>
            </a:r>
            <a:r>
              <a:rPr sz="2000" dirty="0" err="1" smtClean="0">
                <a:solidFill>
                  <a:srgbClr val="FFFFFF"/>
                </a:solidFill>
                <a:latin typeface="Verdana" pitchFamily="34" charset="0"/>
                <a:ea typeface="Verdana" pitchFamily="34" charset="0"/>
                <a:cs typeface="Verdana" pitchFamily="34" charset="0"/>
              </a:rPr>
              <a:t>ao</a:t>
            </a:r>
            <a:r>
              <a:rPr sz="2000" dirty="0" smtClean="0">
                <a:solidFill>
                  <a:srgbClr val="FFFFFF"/>
                </a:solidFill>
                <a:latin typeface="Verdana" pitchFamily="34" charset="0"/>
                <a:ea typeface="Verdana" pitchFamily="34" charset="0"/>
                <a:cs typeface="Verdana" pitchFamily="34" charset="0"/>
              </a:rPr>
              <a:t> </a:t>
            </a:r>
            <a:r>
              <a:rPr sz="2000" spc="-5" dirty="0" err="1" smtClean="0">
                <a:solidFill>
                  <a:srgbClr val="FFFFFF"/>
                </a:solidFill>
                <a:latin typeface="Verdana" pitchFamily="34" charset="0"/>
                <a:ea typeface="Verdana" pitchFamily="34" charset="0"/>
                <a:cs typeface="Verdana" pitchFamily="34" charset="0"/>
              </a:rPr>
              <a:t>grau</a:t>
            </a:r>
            <a:r>
              <a:rPr sz="2000" spc="-5" dirty="0" smtClean="0">
                <a:solidFill>
                  <a:srgbClr val="FFFFFF"/>
                </a:solidFill>
                <a:latin typeface="Verdana" pitchFamily="34" charset="0"/>
                <a:ea typeface="Verdana" pitchFamily="34" charset="0"/>
                <a:cs typeface="Verdana" pitchFamily="34" charset="0"/>
              </a:rPr>
              <a:t> </a:t>
            </a:r>
            <a:r>
              <a:rPr sz="2000" dirty="0" smtClean="0">
                <a:solidFill>
                  <a:srgbClr val="FFFFFF"/>
                </a:solidFill>
                <a:latin typeface="Verdana" pitchFamily="34" charset="0"/>
                <a:ea typeface="Verdana" pitchFamily="34" charset="0"/>
                <a:cs typeface="Verdana" pitchFamily="34" charset="0"/>
              </a:rPr>
              <a:t>de culpa e </a:t>
            </a:r>
            <a:r>
              <a:rPr sz="2000" dirty="0" err="1" smtClean="0">
                <a:solidFill>
                  <a:srgbClr val="FFFFFF"/>
                </a:solidFill>
                <a:latin typeface="Verdana" pitchFamily="34" charset="0"/>
                <a:ea typeface="Verdana" pitchFamily="34" charset="0"/>
                <a:cs typeface="Verdana" pitchFamily="34" charset="0"/>
              </a:rPr>
              <a:t>ao</a:t>
            </a:r>
            <a:r>
              <a:rPr sz="2000" dirty="0" smtClean="0">
                <a:solidFill>
                  <a:srgbClr val="FFFFFF"/>
                </a:solidFill>
                <a:latin typeface="Verdana" pitchFamily="34" charset="0"/>
                <a:ea typeface="Verdana" pitchFamily="34" charset="0"/>
                <a:cs typeface="Verdana" pitchFamily="34" charset="0"/>
              </a:rPr>
              <a:t> </a:t>
            </a:r>
            <a:r>
              <a:rPr sz="2000" dirty="0" err="1" smtClean="0">
                <a:solidFill>
                  <a:srgbClr val="FFFFFF"/>
                </a:solidFill>
                <a:latin typeface="Verdana" pitchFamily="34" charset="0"/>
                <a:ea typeface="Verdana" pitchFamily="34" charset="0"/>
                <a:cs typeface="Verdana" pitchFamily="34" charset="0"/>
              </a:rPr>
              <a:t>porte</a:t>
            </a:r>
            <a:r>
              <a:rPr sz="2000" dirty="0" smtClean="0">
                <a:solidFill>
                  <a:srgbClr val="FFFFFF"/>
                </a:solidFill>
                <a:latin typeface="Verdana" pitchFamily="34" charset="0"/>
                <a:ea typeface="Verdana" pitchFamily="34" charset="0"/>
                <a:cs typeface="Verdana" pitchFamily="34" charset="0"/>
              </a:rPr>
              <a:t> </a:t>
            </a:r>
            <a:r>
              <a:rPr sz="2000" dirty="0" err="1" smtClean="0">
                <a:solidFill>
                  <a:srgbClr val="FFFFFF"/>
                </a:solidFill>
                <a:latin typeface="Verdana" pitchFamily="34" charset="0"/>
                <a:ea typeface="Verdana" pitchFamily="34" charset="0"/>
                <a:cs typeface="Verdana" pitchFamily="34" charset="0"/>
              </a:rPr>
              <a:t>econômico</a:t>
            </a:r>
            <a:r>
              <a:rPr sz="2000" dirty="0" smtClean="0">
                <a:solidFill>
                  <a:srgbClr val="FFFFFF"/>
                </a:solidFill>
                <a:latin typeface="Verdana" pitchFamily="34" charset="0"/>
                <a:ea typeface="Verdana" pitchFamily="34" charset="0"/>
                <a:cs typeface="Verdana" pitchFamily="34" charset="0"/>
              </a:rPr>
              <a:t> das </a:t>
            </a:r>
            <a:r>
              <a:rPr sz="2000" spc="-5" dirty="0" err="1" smtClean="0">
                <a:solidFill>
                  <a:srgbClr val="FFFFFF"/>
                </a:solidFill>
                <a:latin typeface="Verdana" pitchFamily="34" charset="0"/>
                <a:ea typeface="Verdana" pitchFamily="34" charset="0"/>
                <a:cs typeface="Verdana" pitchFamily="34" charset="0"/>
              </a:rPr>
              <a:t>partes</a:t>
            </a:r>
            <a:r>
              <a:rPr sz="2000" spc="-5" dirty="0" smtClean="0">
                <a:solidFill>
                  <a:srgbClr val="FFFFFF"/>
                </a:solidFill>
                <a:latin typeface="Verdana" pitchFamily="34" charset="0"/>
                <a:ea typeface="Verdana" pitchFamily="34" charset="0"/>
                <a:cs typeface="Verdana" pitchFamily="34" charset="0"/>
              </a:rPr>
              <a:t>, </a:t>
            </a:r>
            <a:r>
              <a:rPr sz="2000" spc="-5" dirty="0" err="1" smtClean="0">
                <a:solidFill>
                  <a:srgbClr val="FFFFFF"/>
                </a:solidFill>
                <a:latin typeface="Verdana" pitchFamily="34" charset="0"/>
                <a:ea typeface="Verdana" pitchFamily="34" charset="0"/>
                <a:cs typeface="Verdana" pitchFamily="34" charset="0"/>
              </a:rPr>
              <a:t>orientando</a:t>
            </a:r>
            <a:r>
              <a:rPr lang="pt-BR" sz="2000" spc="-5" dirty="0" smtClean="0">
                <a:solidFill>
                  <a:srgbClr val="FFFFFF"/>
                </a:solidFill>
                <a:latin typeface="Verdana" pitchFamily="34" charset="0"/>
                <a:ea typeface="Verdana" pitchFamily="34" charset="0"/>
                <a:cs typeface="Verdana" pitchFamily="34" charset="0"/>
              </a:rPr>
              <a:t>-</a:t>
            </a:r>
            <a:r>
              <a:rPr sz="2000" spc="-5" dirty="0" smtClean="0">
                <a:solidFill>
                  <a:srgbClr val="FFFFFF"/>
                </a:solidFill>
                <a:latin typeface="Verdana" pitchFamily="34" charset="0"/>
                <a:ea typeface="Verdana" pitchFamily="34" charset="0"/>
                <a:cs typeface="Verdana" pitchFamily="34" charset="0"/>
              </a:rPr>
              <a:t>se </a:t>
            </a:r>
            <a:r>
              <a:rPr sz="2000" dirty="0" smtClean="0">
                <a:solidFill>
                  <a:srgbClr val="FFFFFF"/>
                </a:solidFill>
                <a:latin typeface="Verdana" pitchFamily="34" charset="0"/>
                <a:ea typeface="Verdana" pitchFamily="34" charset="0"/>
                <a:cs typeface="Verdana" pitchFamily="34" charset="0"/>
              </a:rPr>
              <a:t>o </a:t>
            </a:r>
            <a:r>
              <a:rPr sz="2000" dirty="0" err="1" smtClean="0">
                <a:solidFill>
                  <a:srgbClr val="FFFFFF"/>
                </a:solidFill>
                <a:latin typeface="Verdana" pitchFamily="34" charset="0"/>
                <a:ea typeface="Verdana" pitchFamily="34" charset="0"/>
                <a:cs typeface="Verdana" pitchFamily="34" charset="0"/>
              </a:rPr>
              <a:t>juiz</a:t>
            </a:r>
            <a:r>
              <a:rPr sz="2000" dirty="0" smtClean="0">
                <a:solidFill>
                  <a:srgbClr val="FFFFFF"/>
                </a:solidFill>
                <a:latin typeface="Verdana" pitchFamily="34" charset="0"/>
                <a:ea typeface="Verdana" pitchFamily="34" charset="0"/>
                <a:cs typeface="Verdana" pitchFamily="34" charset="0"/>
              </a:rPr>
              <a:t>  </a:t>
            </a:r>
            <a:r>
              <a:rPr sz="2000" spc="-5" dirty="0" err="1" smtClean="0">
                <a:solidFill>
                  <a:srgbClr val="FFFFFF"/>
                </a:solidFill>
                <a:latin typeface="Verdana" pitchFamily="34" charset="0"/>
                <a:ea typeface="Verdana" pitchFamily="34" charset="0"/>
                <a:cs typeface="Verdana" pitchFamily="34" charset="0"/>
              </a:rPr>
              <a:t>pelos</a:t>
            </a:r>
            <a:r>
              <a:rPr sz="2000" spc="-5" dirty="0" smtClean="0">
                <a:solidFill>
                  <a:srgbClr val="FFFFFF"/>
                </a:solidFill>
                <a:latin typeface="Verdana" pitchFamily="34" charset="0"/>
                <a:ea typeface="Verdana" pitchFamily="34" charset="0"/>
                <a:cs typeface="Verdana" pitchFamily="34" charset="0"/>
              </a:rPr>
              <a:t> </a:t>
            </a:r>
            <a:r>
              <a:rPr sz="2000" spc="-5" dirty="0" err="1" smtClean="0">
                <a:solidFill>
                  <a:srgbClr val="FFFFFF"/>
                </a:solidFill>
                <a:latin typeface="Verdana" pitchFamily="34" charset="0"/>
                <a:ea typeface="Verdana" pitchFamily="34" charset="0"/>
                <a:cs typeface="Verdana" pitchFamily="34" charset="0"/>
              </a:rPr>
              <a:t>critérios</a:t>
            </a:r>
            <a:r>
              <a:rPr sz="2000" spc="-5" dirty="0" smtClean="0">
                <a:solidFill>
                  <a:srgbClr val="FFFFFF"/>
                </a:solidFill>
                <a:latin typeface="Verdana" pitchFamily="34" charset="0"/>
                <a:ea typeface="Verdana" pitchFamily="34" charset="0"/>
                <a:cs typeface="Verdana" pitchFamily="34" charset="0"/>
              </a:rPr>
              <a:t> </a:t>
            </a:r>
            <a:r>
              <a:rPr sz="2000" spc="-5" dirty="0" err="1" smtClean="0">
                <a:solidFill>
                  <a:srgbClr val="FFFFFF"/>
                </a:solidFill>
                <a:latin typeface="Verdana" pitchFamily="34" charset="0"/>
                <a:ea typeface="Verdana" pitchFamily="34" charset="0"/>
                <a:cs typeface="Verdana" pitchFamily="34" charset="0"/>
              </a:rPr>
              <a:t>sugeridos</a:t>
            </a:r>
            <a:r>
              <a:rPr sz="2000" spc="-5" dirty="0" smtClean="0">
                <a:solidFill>
                  <a:srgbClr val="FFFFFF"/>
                </a:solidFill>
                <a:latin typeface="Verdana" pitchFamily="34" charset="0"/>
                <a:ea typeface="Verdana" pitchFamily="34" charset="0"/>
                <a:cs typeface="Verdana" pitchFamily="34" charset="0"/>
              </a:rPr>
              <a:t> </a:t>
            </a:r>
            <a:r>
              <a:rPr sz="2000" dirty="0" smtClean="0">
                <a:solidFill>
                  <a:srgbClr val="FFFFFF"/>
                </a:solidFill>
                <a:latin typeface="Verdana" pitchFamily="34" charset="0"/>
                <a:ea typeface="Verdana" pitchFamily="34" charset="0"/>
                <a:cs typeface="Verdana" pitchFamily="34" charset="0"/>
              </a:rPr>
              <a:t>pela </a:t>
            </a:r>
            <a:r>
              <a:rPr sz="2000" dirty="0" err="1" smtClean="0">
                <a:solidFill>
                  <a:srgbClr val="FFFFFF"/>
                </a:solidFill>
                <a:latin typeface="Verdana" pitchFamily="34" charset="0"/>
                <a:ea typeface="Verdana" pitchFamily="34" charset="0"/>
                <a:cs typeface="Verdana" pitchFamily="34" charset="0"/>
              </a:rPr>
              <a:t>doutrina</a:t>
            </a:r>
            <a:r>
              <a:rPr sz="2000" dirty="0" smtClean="0">
                <a:solidFill>
                  <a:srgbClr val="FFFFFF"/>
                </a:solidFill>
                <a:latin typeface="Verdana" pitchFamily="34" charset="0"/>
                <a:ea typeface="Verdana" pitchFamily="34" charset="0"/>
                <a:cs typeface="Verdana" pitchFamily="34" charset="0"/>
              </a:rPr>
              <a:t> e pela </a:t>
            </a:r>
            <a:r>
              <a:rPr sz="2000" spc="-5" dirty="0" err="1" smtClean="0">
                <a:solidFill>
                  <a:srgbClr val="FFFFFF"/>
                </a:solidFill>
                <a:latin typeface="Verdana" pitchFamily="34" charset="0"/>
                <a:ea typeface="Verdana" pitchFamily="34" charset="0"/>
                <a:cs typeface="Verdana" pitchFamily="34" charset="0"/>
              </a:rPr>
              <a:t>jurisprudência</a:t>
            </a:r>
            <a:r>
              <a:rPr sz="2000" spc="-5" dirty="0" smtClean="0">
                <a:solidFill>
                  <a:srgbClr val="FFFFFF"/>
                </a:solidFill>
                <a:latin typeface="Verdana" pitchFamily="34" charset="0"/>
                <a:ea typeface="Verdana" pitchFamily="34" charset="0"/>
                <a:cs typeface="Verdana" pitchFamily="34" charset="0"/>
              </a:rPr>
              <a:t>, </a:t>
            </a:r>
            <a:r>
              <a:rPr sz="2000" dirty="0" smtClean="0">
                <a:solidFill>
                  <a:srgbClr val="FFFFFF"/>
                </a:solidFill>
                <a:latin typeface="Verdana" pitchFamily="34" charset="0"/>
                <a:ea typeface="Verdana" pitchFamily="34" charset="0"/>
                <a:cs typeface="Verdana" pitchFamily="34" charset="0"/>
              </a:rPr>
              <a:t>com </a:t>
            </a:r>
            <a:r>
              <a:rPr sz="2000" dirty="0" err="1" smtClean="0">
                <a:solidFill>
                  <a:srgbClr val="FFFFFF"/>
                </a:solidFill>
                <a:latin typeface="Verdana" pitchFamily="34" charset="0"/>
                <a:ea typeface="Verdana" pitchFamily="34" charset="0"/>
                <a:cs typeface="Verdana" pitchFamily="34" charset="0"/>
              </a:rPr>
              <a:t>razoabilidade</a:t>
            </a:r>
            <a:r>
              <a:rPr sz="2000" dirty="0" smtClean="0">
                <a:solidFill>
                  <a:srgbClr val="FFFFFF"/>
                </a:solidFill>
                <a:latin typeface="Verdana" pitchFamily="34" charset="0"/>
                <a:ea typeface="Verdana" pitchFamily="34" charset="0"/>
                <a:cs typeface="Verdana" pitchFamily="34" charset="0"/>
              </a:rPr>
              <a:t>, </a:t>
            </a:r>
            <a:r>
              <a:rPr sz="2000" spc="-5" dirty="0" err="1" smtClean="0">
                <a:solidFill>
                  <a:srgbClr val="FFFFFF"/>
                </a:solidFill>
                <a:latin typeface="Verdana" pitchFamily="34" charset="0"/>
                <a:ea typeface="Verdana" pitchFamily="34" charset="0"/>
                <a:cs typeface="Verdana" pitchFamily="34" charset="0"/>
              </a:rPr>
              <a:t>valendo</a:t>
            </a:r>
            <a:r>
              <a:rPr sz="2000" spc="-5" dirty="0" smtClean="0">
                <a:solidFill>
                  <a:srgbClr val="FFFFFF"/>
                </a:solidFill>
                <a:latin typeface="Verdana" pitchFamily="34" charset="0"/>
                <a:ea typeface="Verdana" pitchFamily="34" charset="0"/>
                <a:cs typeface="Verdana" pitchFamily="34" charset="0"/>
              </a:rPr>
              <a:t>-se </a:t>
            </a:r>
            <a:r>
              <a:rPr sz="2000" dirty="0" smtClean="0">
                <a:solidFill>
                  <a:srgbClr val="FFFFFF"/>
                </a:solidFill>
                <a:latin typeface="Verdana" pitchFamily="34" charset="0"/>
                <a:ea typeface="Verdana" pitchFamily="34" charset="0"/>
                <a:cs typeface="Verdana" pitchFamily="34" charset="0"/>
              </a:rPr>
              <a:t>de </a:t>
            </a:r>
            <a:r>
              <a:rPr sz="2000" dirty="0" err="1" smtClean="0">
                <a:solidFill>
                  <a:srgbClr val="FFFFFF"/>
                </a:solidFill>
                <a:latin typeface="Verdana" pitchFamily="34" charset="0"/>
                <a:ea typeface="Verdana" pitchFamily="34" charset="0"/>
                <a:cs typeface="Verdana" pitchFamily="34" charset="0"/>
              </a:rPr>
              <a:t>sua</a:t>
            </a:r>
            <a:r>
              <a:rPr sz="2000" dirty="0" smtClean="0">
                <a:solidFill>
                  <a:srgbClr val="FFFFFF"/>
                </a:solidFill>
                <a:latin typeface="Verdana" pitchFamily="34" charset="0"/>
                <a:ea typeface="Verdana" pitchFamily="34" charset="0"/>
                <a:cs typeface="Verdana" pitchFamily="34" charset="0"/>
              </a:rPr>
              <a:t>  </a:t>
            </a:r>
            <a:r>
              <a:rPr sz="2000" spc="-5" dirty="0" err="1" smtClean="0">
                <a:solidFill>
                  <a:srgbClr val="FFFFFF"/>
                </a:solidFill>
                <a:latin typeface="Verdana" pitchFamily="34" charset="0"/>
                <a:ea typeface="Verdana" pitchFamily="34" charset="0"/>
                <a:cs typeface="Verdana" pitchFamily="34" charset="0"/>
              </a:rPr>
              <a:t>experiência</a:t>
            </a:r>
            <a:r>
              <a:rPr sz="2000" spc="-5" dirty="0" smtClean="0">
                <a:solidFill>
                  <a:srgbClr val="FFFFFF"/>
                </a:solidFill>
                <a:latin typeface="Verdana" pitchFamily="34" charset="0"/>
                <a:ea typeface="Verdana" pitchFamily="34" charset="0"/>
                <a:cs typeface="Verdana" pitchFamily="34" charset="0"/>
              </a:rPr>
              <a:t> </a:t>
            </a:r>
            <a:r>
              <a:rPr sz="2000" dirty="0" smtClean="0">
                <a:solidFill>
                  <a:srgbClr val="FFFFFF"/>
                </a:solidFill>
                <a:latin typeface="Verdana" pitchFamily="34" charset="0"/>
                <a:ea typeface="Verdana" pitchFamily="34" charset="0"/>
                <a:cs typeface="Verdana" pitchFamily="34" charset="0"/>
              </a:rPr>
              <a:t>e do </a:t>
            </a:r>
            <a:r>
              <a:rPr sz="2000" dirty="0" err="1" smtClean="0">
                <a:solidFill>
                  <a:srgbClr val="FFFFFF"/>
                </a:solidFill>
                <a:latin typeface="Verdana" pitchFamily="34" charset="0"/>
                <a:ea typeface="Verdana" pitchFamily="34" charset="0"/>
                <a:cs typeface="Verdana" pitchFamily="34" charset="0"/>
              </a:rPr>
              <a:t>bom</a:t>
            </a:r>
            <a:r>
              <a:rPr sz="2000" dirty="0" smtClean="0">
                <a:solidFill>
                  <a:srgbClr val="FFFFFF"/>
                </a:solidFill>
                <a:latin typeface="Verdana" pitchFamily="34" charset="0"/>
                <a:ea typeface="Verdana" pitchFamily="34" charset="0"/>
                <a:cs typeface="Verdana" pitchFamily="34" charset="0"/>
              </a:rPr>
              <a:t> </a:t>
            </a:r>
            <a:r>
              <a:rPr sz="2000" spc="-5" dirty="0" err="1" smtClean="0">
                <a:solidFill>
                  <a:srgbClr val="FFFFFF"/>
                </a:solidFill>
                <a:latin typeface="Verdana" pitchFamily="34" charset="0"/>
                <a:ea typeface="Verdana" pitchFamily="34" charset="0"/>
                <a:cs typeface="Verdana" pitchFamily="34" charset="0"/>
              </a:rPr>
              <a:t>senso</a:t>
            </a:r>
            <a:r>
              <a:rPr sz="2000" spc="-5" dirty="0" smtClean="0">
                <a:solidFill>
                  <a:srgbClr val="FFFFFF"/>
                </a:solidFill>
                <a:latin typeface="Verdana" pitchFamily="34" charset="0"/>
                <a:ea typeface="Verdana" pitchFamily="34" charset="0"/>
                <a:cs typeface="Verdana" pitchFamily="34" charset="0"/>
              </a:rPr>
              <a:t>, </a:t>
            </a:r>
            <a:r>
              <a:rPr sz="2000" dirty="0" err="1" smtClean="0">
                <a:solidFill>
                  <a:srgbClr val="FFFFFF"/>
                </a:solidFill>
                <a:latin typeface="Verdana" pitchFamily="34" charset="0"/>
                <a:ea typeface="Verdana" pitchFamily="34" charset="0"/>
                <a:cs typeface="Verdana" pitchFamily="34" charset="0"/>
              </a:rPr>
              <a:t>atento</a:t>
            </a:r>
            <a:r>
              <a:rPr sz="2000" dirty="0" smtClean="0">
                <a:solidFill>
                  <a:srgbClr val="FFFFFF"/>
                </a:solidFill>
                <a:latin typeface="Verdana" pitchFamily="34" charset="0"/>
                <a:ea typeface="Verdana" pitchFamily="34" charset="0"/>
                <a:cs typeface="Verdana" pitchFamily="34" charset="0"/>
              </a:rPr>
              <a:t> à </a:t>
            </a:r>
            <a:r>
              <a:rPr sz="2000" spc="-5" dirty="0" err="1" smtClean="0">
                <a:solidFill>
                  <a:srgbClr val="FFFFFF"/>
                </a:solidFill>
                <a:latin typeface="Verdana" pitchFamily="34" charset="0"/>
                <a:ea typeface="Verdana" pitchFamily="34" charset="0"/>
                <a:cs typeface="Verdana" pitchFamily="34" charset="0"/>
              </a:rPr>
              <a:t>realidade</a:t>
            </a:r>
            <a:r>
              <a:rPr sz="2000" spc="-5" dirty="0" smtClean="0">
                <a:solidFill>
                  <a:srgbClr val="FFFFFF"/>
                </a:solidFill>
                <a:latin typeface="Verdana" pitchFamily="34" charset="0"/>
                <a:ea typeface="Verdana" pitchFamily="34" charset="0"/>
                <a:cs typeface="Verdana" pitchFamily="34" charset="0"/>
              </a:rPr>
              <a:t> </a:t>
            </a:r>
            <a:r>
              <a:rPr sz="2000" dirty="0" smtClean="0">
                <a:solidFill>
                  <a:srgbClr val="FFFFFF"/>
                </a:solidFill>
                <a:latin typeface="Verdana" pitchFamily="34" charset="0"/>
                <a:ea typeface="Verdana" pitchFamily="34" charset="0"/>
                <a:cs typeface="Verdana" pitchFamily="34" charset="0"/>
              </a:rPr>
              <a:t>da </a:t>
            </a:r>
            <a:r>
              <a:rPr sz="2000" spc="-5" dirty="0" err="1" smtClean="0">
                <a:solidFill>
                  <a:srgbClr val="FFFFFF"/>
                </a:solidFill>
                <a:latin typeface="Verdana" pitchFamily="34" charset="0"/>
                <a:ea typeface="Verdana" pitchFamily="34" charset="0"/>
                <a:cs typeface="Verdana" pitchFamily="34" charset="0"/>
              </a:rPr>
              <a:t>vida</a:t>
            </a:r>
            <a:r>
              <a:rPr sz="2000" spc="-5" dirty="0" smtClean="0">
                <a:solidFill>
                  <a:srgbClr val="FFFFFF"/>
                </a:solidFill>
                <a:latin typeface="Verdana" pitchFamily="34" charset="0"/>
                <a:ea typeface="Verdana" pitchFamily="34" charset="0"/>
                <a:cs typeface="Verdana" pitchFamily="34" charset="0"/>
              </a:rPr>
              <a:t> </a:t>
            </a:r>
            <a:r>
              <a:rPr sz="2000" dirty="0" smtClean="0">
                <a:solidFill>
                  <a:srgbClr val="FFFFFF"/>
                </a:solidFill>
                <a:latin typeface="Verdana" pitchFamily="34" charset="0"/>
                <a:ea typeface="Verdana" pitchFamily="34" charset="0"/>
                <a:cs typeface="Verdana" pitchFamily="34" charset="0"/>
              </a:rPr>
              <a:t>e </a:t>
            </a:r>
            <a:r>
              <a:rPr sz="2000" dirty="0" err="1" smtClean="0">
                <a:solidFill>
                  <a:srgbClr val="FFFFFF"/>
                </a:solidFill>
                <a:latin typeface="Verdana" pitchFamily="34" charset="0"/>
                <a:ea typeface="Verdana" pitchFamily="34" charset="0"/>
                <a:cs typeface="Verdana" pitchFamily="34" charset="0"/>
              </a:rPr>
              <a:t>às</a:t>
            </a:r>
            <a:r>
              <a:rPr sz="2000" dirty="0" smtClean="0">
                <a:solidFill>
                  <a:srgbClr val="FFFFFF"/>
                </a:solidFill>
                <a:latin typeface="Verdana" pitchFamily="34" charset="0"/>
                <a:ea typeface="Verdana" pitchFamily="34" charset="0"/>
                <a:cs typeface="Verdana" pitchFamily="34" charset="0"/>
              </a:rPr>
              <a:t> </a:t>
            </a:r>
            <a:r>
              <a:rPr sz="2000" dirty="0" err="1" smtClean="0">
                <a:solidFill>
                  <a:srgbClr val="FFFFFF"/>
                </a:solidFill>
                <a:latin typeface="Verdana" pitchFamily="34" charset="0"/>
                <a:ea typeface="Verdana" pitchFamily="34" charset="0"/>
                <a:cs typeface="Verdana" pitchFamily="34" charset="0"/>
              </a:rPr>
              <a:t>peculiaridades</a:t>
            </a:r>
            <a:r>
              <a:rPr sz="2000" dirty="0" smtClean="0">
                <a:solidFill>
                  <a:srgbClr val="FFFFFF"/>
                </a:solidFill>
                <a:latin typeface="Verdana" pitchFamily="34" charset="0"/>
                <a:ea typeface="Verdana" pitchFamily="34" charset="0"/>
                <a:cs typeface="Verdana" pitchFamily="34" charset="0"/>
              </a:rPr>
              <a:t> de </a:t>
            </a:r>
            <a:r>
              <a:rPr sz="2000" spc="-5" dirty="0" err="1" smtClean="0">
                <a:solidFill>
                  <a:srgbClr val="FFFFFF"/>
                </a:solidFill>
                <a:latin typeface="Verdana" pitchFamily="34" charset="0"/>
                <a:ea typeface="Verdana" pitchFamily="34" charset="0"/>
                <a:cs typeface="Verdana" pitchFamily="34" charset="0"/>
              </a:rPr>
              <a:t>cada</a:t>
            </a:r>
            <a:r>
              <a:rPr sz="2000" spc="-5" dirty="0" smtClean="0">
                <a:solidFill>
                  <a:srgbClr val="FFFFFF"/>
                </a:solidFill>
                <a:latin typeface="Verdana" pitchFamily="34" charset="0"/>
                <a:ea typeface="Verdana" pitchFamily="34" charset="0"/>
                <a:cs typeface="Verdana" pitchFamily="34" charset="0"/>
              </a:rPr>
              <a:t> </a:t>
            </a:r>
            <a:r>
              <a:rPr sz="2000" spc="-5" dirty="0" err="1" smtClean="0">
                <a:solidFill>
                  <a:srgbClr val="FFFFFF"/>
                </a:solidFill>
                <a:latin typeface="Verdana" pitchFamily="34" charset="0"/>
                <a:ea typeface="Verdana" pitchFamily="34" charset="0"/>
                <a:cs typeface="Verdana" pitchFamily="34" charset="0"/>
              </a:rPr>
              <a:t>caso</a:t>
            </a:r>
            <a:r>
              <a:rPr sz="2000" spc="-5" dirty="0" smtClean="0">
                <a:solidFill>
                  <a:srgbClr val="FFFFFF"/>
                </a:solidFill>
                <a:latin typeface="Verdana" pitchFamily="34" charset="0"/>
                <a:ea typeface="Verdana" pitchFamily="34" charset="0"/>
                <a:cs typeface="Verdana" pitchFamily="34" charset="0"/>
              </a:rPr>
              <a:t>. </a:t>
            </a:r>
            <a:r>
              <a:rPr sz="2000" dirty="0" err="1" smtClean="0">
                <a:solidFill>
                  <a:srgbClr val="FFFFFF"/>
                </a:solidFill>
                <a:latin typeface="Verdana" pitchFamily="34" charset="0"/>
                <a:ea typeface="Verdana" pitchFamily="34" charset="0"/>
                <a:cs typeface="Verdana" pitchFamily="34" charset="0"/>
              </a:rPr>
              <a:t>Ademais</a:t>
            </a:r>
            <a:r>
              <a:rPr sz="2000" dirty="0" smtClean="0">
                <a:solidFill>
                  <a:srgbClr val="FFFFFF"/>
                </a:solidFill>
                <a:latin typeface="Verdana" pitchFamily="34" charset="0"/>
                <a:ea typeface="Verdana" pitchFamily="34" charset="0"/>
                <a:cs typeface="Verdana" pitchFamily="34" charset="0"/>
              </a:rPr>
              <a:t>,  </a:t>
            </a:r>
            <a:r>
              <a:rPr sz="2000" dirty="0" err="1" smtClean="0">
                <a:solidFill>
                  <a:srgbClr val="FFFFFF"/>
                </a:solidFill>
                <a:latin typeface="Verdana" pitchFamily="34" charset="0"/>
                <a:ea typeface="Verdana" pitchFamily="34" charset="0"/>
                <a:cs typeface="Verdana" pitchFamily="34" charset="0"/>
              </a:rPr>
              <a:t>deve</a:t>
            </a:r>
            <a:r>
              <a:rPr sz="2000" dirty="0" smtClean="0">
                <a:solidFill>
                  <a:srgbClr val="FFFFFF"/>
                </a:solidFill>
                <a:latin typeface="Verdana" pitchFamily="34" charset="0"/>
                <a:ea typeface="Verdana" pitchFamily="34" charset="0"/>
                <a:cs typeface="Verdana" pitchFamily="34" charset="0"/>
              </a:rPr>
              <a:t> </a:t>
            </a:r>
            <a:r>
              <a:rPr sz="2000" dirty="0" err="1" smtClean="0">
                <a:solidFill>
                  <a:srgbClr val="FFFFFF"/>
                </a:solidFill>
                <a:latin typeface="Verdana" pitchFamily="34" charset="0"/>
                <a:ea typeface="Verdana" pitchFamily="34" charset="0"/>
                <a:cs typeface="Verdana" pitchFamily="34" charset="0"/>
              </a:rPr>
              <a:t>ela</a:t>
            </a:r>
            <a:r>
              <a:rPr sz="2000" dirty="0" smtClean="0">
                <a:solidFill>
                  <a:srgbClr val="FFFFFF"/>
                </a:solidFill>
                <a:latin typeface="Verdana" pitchFamily="34" charset="0"/>
                <a:ea typeface="Verdana" pitchFamily="34" charset="0"/>
                <a:cs typeface="Verdana" pitchFamily="34" charset="0"/>
              </a:rPr>
              <a:t> </a:t>
            </a:r>
            <a:r>
              <a:rPr sz="2000" dirty="0" err="1" smtClean="0">
                <a:solidFill>
                  <a:srgbClr val="FFFFFF"/>
                </a:solidFill>
                <a:latin typeface="Verdana" pitchFamily="34" charset="0"/>
                <a:ea typeface="Verdana" pitchFamily="34" charset="0"/>
                <a:cs typeface="Verdana" pitchFamily="34" charset="0"/>
              </a:rPr>
              <a:t>contribuir</a:t>
            </a:r>
            <a:r>
              <a:rPr sz="2000" dirty="0" smtClean="0">
                <a:solidFill>
                  <a:srgbClr val="FFFFFF"/>
                </a:solidFill>
                <a:latin typeface="Verdana" pitchFamily="34" charset="0"/>
                <a:ea typeface="Verdana" pitchFamily="34" charset="0"/>
                <a:cs typeface="Verdana" pitchFamily="34" charset="0"/>
              </a:rPr>
              <a:t> </a:t>
            </a:r>
            <a:r>
              <a:rPr sz="2000" dirty="0" err="1" smtClean="0">
                <a:solidFill>
                  <a:srgbClr val="FFFFFF"/>
                </a:solidFill>
                <a:latin typeface="Verdana" pitchFamily="34" charset="0"/>
                <a:ea typeface="Verdana" pitchFamily="34" charset="0"/>
                <a:cs typeface="Verdana" pitchFamily="34" charset="0"/>
              </a:rPr>
              <a:t>para</a:t>
            </a:r>
            <a:r>
              <a:rPr sz="2000" dirty="0" smtClean="0">
                <a:solidFill>
                  <a:srgbClr val="FFFFFF"/>
                </a:solidFill>
                <a:latin typeface="Verdana" pitchFamily="34" charset="0"/>
                <a:ea typeface="Verdana" pitchFamily="34" charset="0"/>
                <a:cs typeface="Verdana" pitchFamily="34" charset="0"/>
              </a:rPr>
              <a:t> </a:t>
            </a:r>
            <a:r>
              <a:rPr sz="2000" dirty="0" err="1" smtClean="0">
                <a:solidFill>
                  <a:srgbClr val="FFFFFF"/>
                </a:solidFill>
                <a:latin typeface="Verdana" pitchFamily="34" charset="0"/>
                <a:ea typeface="Verdana" pitchFamily="34" charset="0"/>
                <a:cs typeface="Verdana" pitchFamily="34" charset="0"/>
              </a:rPr>
              <a:t>desestimular</a:t>
            </a:r>
            <a:r>
              <a:rPr sz="2000" dirty="0" smtClean="0">
                <a:solidFill>
                  <a:srgbClr val="FFFFFF"/>
                </a:solidFill>
                <a:latin typeface="Verdana" pitchFamily="34" charset="0"/>
                <a:ea typeface="Verdana" pitchFamily="34" charset="0"/>
                <a:cs typeface="Verdana" pitchFamily="34" charset="0"/>
              </a:rPr>
              <a:t> o </a:t>
            </a:r>
            <a:r>
              <a:rPr sz="2000" dirty="0" err="1" smtClean="0">
                <a:solidFill>
                  <a:srgbClr val="FFFFFF"/>
                </a:solidFill>
                <a:latin typeface="Verdana" pitchFamily="34" charset="0"/>
                <a:ea typeface="Verdana" pitchFamily="34" charset="0"/>
                <a:cs typeface="Verdana" pitchFamily="34" charset="0"/>
              </a:rPr>
              <a:t>ofensor</a:t>
            </a:r>
            <a:r>
              <a:rPr sz="2000" dirty="0" smtClean="0">
                <a:solidFill>
                  <a:srgbClr val="FFFFFF"/>
                </a:solidFill>
                <a:latin typeface="Verdana" pitchFamily="34" charset="0"/>
                <a:ea typeface="Verdana" pitchFamily="34" charset="0"/>
                <a:cs typeface="Verdana" pitchFamily="34" charset="0"/>
              </a:rPr>
              <a:t> a </a:t>
            </a:r>
            <a:r>
              <a:rPr sz="2000" dirty="0" err="1" smtClean="0">
                <a:solidFill>
                  <a:srgbClr val="FFFFFF"/>
                </a:solidFill>
                <a:latin typeface="Verdana" pitchFamily="34" charset="0"/>
                <a:ea typeface="Verdana" pitchFamily="34" charset="0"/>
                <a:cs typeface="Verdana" pitchFamily="34" charset="0"/>
              </a:rPr>
              <a:t>repetir</a:t>
            </a:r>
            <a:r>
              <a:rPr sz="2000" dirty="0" smtClean="0">
                <a:solidFill>
                  <a:srgbClr val="FFFFFF"/>
                </a:solidFill>
                <a:latin typeface="Verdana" pitchFamily="34" charset="0"/>
                <a:ea typeface="Verdana" pitchFamily="34" charset="0"/>
                <a:cs typeface="Verdana" pitchFamily="34" charset="0"/>
              </a:rPr>
              <a:t> o </a:t>
            </a:r>
            <a:r>
              <a:rPr sz="2000" dirty="0" err="1" smtClean="0">
                <a:solidFill>
                  <a:srgbClr val="FFFFFF"/>
                </a:solidFill>
                <a:latin typeface="Verdana" pitchFamily="34" charset="0"/>
                <a:ea typeface="Verdana" pitchFamily="34" charset="0"/>
                <a:cs typeface="Verdana" pitchFamily="34" charset="0"/>
              </a:rPr>
              <a:t>ato</a:t>
            </a:r>
            <a:r>
              <a:rPr sz="2000" dirty="0" smtClean="0">
                <a:solidFill>
                  <a:srgbClr val="FFFFFF"/>
                </a:solidFill>
                <a:latin typeface="Verdana" pitchFamily="34" charset="0"/>
                <a:ea typeface="Verdana" pitchFamily="34" charset="0"/>
                <a:cs typeface="Verdana" pitchFamily="34" charset="0"/>
              </a:rPr>
              <a:t>, </a:t>
            </a:r>
            <a:r>
              <a:rPr sz="2000" dirty="0" err="1" smtClean="0">
                <a:solidFill>
                  <a:srgbClr val="FFFFFF"/>
                </a:solidFill>
                <a:latin typeface="Verdana" pitchFamily="34" charset="0"/>
                <a:ea typeface="Verdana" pitchFamily="34" charset="0"/>
                <a:cs typeface="Verdana" pitchFamily="34" charset="0"/>
              </a:rPr>
              <a:t>inibindo</a:t>
            </a:r>
            <a:r>
              <a:rPr sz="2000" dirty="0" smtClean="0">
                <a:solidFill>
                  <a:srgbClr val="FFFFFF"/>
                </a:solidFill>
                <a:latin typeface="Verdana" pitchFamily="34" charset="0"/>
                <a:ea typeface="Verdana" pitchFamily="34" charset="0"/>
                <a:cs typeface="Verdana" pitchFamily="34" charset="0"/>
              </a:rPr>
              <a:t> </a:t>
            </a:r>
            <a:r>
              <a:rPr sz="2000" dirty="0" err="1" smtClean="0">
                <a:solidFill>
                  <a:srgbClr val="FFFFFF"/>
                </a:solidFill>
                <a:latin typeface="Verdana" pitchFamily="34" charset="0"/>
                <a:ea typeface="Verdana" pitchFamily="34" charset="0"/>
                <a:cs typeface="Verdana" pitchFamily="34" charset="0"/>
              </a:rPr>
              <a:t>sua</a:t>
            </a:r>
            <a:r>
              <a:rPr sz="2000" dirty="0" smtClean="0">
                <a:solidFill>
                  <a:srgbClr val="FFFFFF"/>
                </a:solidFill>
                <a:latin typeface="Verdana" pitchFamily="34" charset="0"/>
                <a:ea typeface="Verdana" pitchFamily="34" charset="0"/>
                <a:cs typeface="Verdana" pitchFamily="34" charset="0"/>
              </a:rPr>
              <a:t> </a:t>
            </a:r>
            <a:r>
              <a:rPr sz="2000" dirty="0" err="1" smtClean="0">
                <a:solidFill>
                  <a:srgbClr val="FFFFFF"/>
                </a:solidFill>
                <a:latin typeface="Verdana" pitchFamily="34" charset="0"/>
                <a:ea typeface="Verdana" pitchFamily="34" charset="0"/>
                <a:cs typeface="Verdana" pitchFamily="34" charset="0"/>
              </a:rPr>
              <a:t>conduta</a:t>
            </a:r>
            <a:r>
              <a:rPr sz="2000" spc="-145" dirty="0" smtClean="0">
                <a:solidFill>
                  <a:srgbClr val="FFFFFF"/>
                </a:solidFill>
                <a:latin typeface="Verdana" pitchFamily="34" charset="0"/>
                <a:ea typeface="Verdana" pitchFamily="34" charset="0"/>
                <a:cs typeface="Verdana" pitchFamily="34" charset="0"/>
              </a:rPr>
              <a:t> </a:t>
            </a:r>
            <a:r>
              <a:rPr sz="2000" dirty="0" err="1" smtClean="0">
                <a:solidFill>
                  <a:srgbClr val="FFFFFF"/>
                </a:solidFill>
                <a:latin typeface="Verdana" pitchFamily="34" charset="0"/>
                <a:ea typeface="Verdana" pitchFamily="34" charset="0"/>
                <a:cs typeface="Verdana" pitchFamily="34" charset="0"/>
              </a:rPr>
              <a:t>antijurídica</a:t>
            </a:r>
            <a:r>
              <a:rPr lang="pt-BR" sz="2000" dirty="0" smtClean="0">
                <a:solidFill>
                  <a:srgbClr val="FFFFFF"/>
                </a:solidFill>
                <a:latin typeface="Verdana" pitchFamily="34" charset="0"/>
                <a:ea typeface="Verdana" pitchFamily="34" charset="0"/>
                <a:cs typeface="Verdana" pitchFamily="34" charset="0"/>
              </a:rPr>
              <a:t>“ (</a:t>
            </a:r>
            <a:r>
              <a:rPr lang="pt-BR" sz="2000" spc="-5" dirty="0" err="1" smtClean="0">
                <a:solidFill>
                  <a:schemeClr val="bg1"/>
                </a:solidFill>
                <a:latin typeface="Verdana" pitchFamily="34" charset="0"/>
                <a:ea typeface="Verdana" pitchFamily="34" charset="0"/>
                <a:cs typeface="Verdana" pitchFamily="34" charset="0"/>
              </a:rPr>
              <a:t>REsp</a:t>
            </a:r>
            <a:r>
              <a:rPr lang="pt-BR" sz="2000" spc="-5" dirty="0" smtClean="0">
                <a:solidFill>
                  <a:schemeClr val="bg1"/>
                </a:solidFill>
                <a:latin typeface="Verdana" pitchFamily="34" charset="0"/>
                <a:ea typeface="Verdana" pitchFamily="34" charset="0"/>
                <a:cs typeface="Verdana" pitchFamily="34" charset="0"/>
              </a:rPr>
              <a:t> 215607 RJ 1999/0044685-2</a:t>
            </a:r>
            <a:r>
              <a:rPr lang="pt-BR" sz="2000" spc="290" dirty="0" smtClean="0">
                <a:solidFill>
                  <a:schemeClr val="bg1"/>
                </a:solidFill>
                <a:latin typeface="Verdana" pitchFamily="34" charset="0"/>
                <a:ea typeface="Verdana" pitchFamily="34" charset="0"/>
                <a:cs typeface="Verdana" pitchFamily="34" charset="0"/>
              </a:rPr>
              <a:t>, </a:t>
            </a:r>
            <a:r>
              <a:rPr lang="pt-BR" sz="2000" spc="-5" dirty="0" smtClean="0">
                <a:solidFill>
                  <a:srgbClr val="FFFFFF"/>
                </a:solidFill>
                <a:latin typeface="Verdana" pitchFamily="34" charset="0"/>
                <a:ea typeface="Verdana" pitchFamily="34" charset="0"/>
                <a:cs typeface="Verdana" pitchFamily="34" charset="0"/>
              </a:rPr>
              <a:t>Quarta </a:t>
            </a:r>
            <a:r>
              <a:rPr lang="pt-BR" sz="2000" spc="-30" dirty="0" smtClean="0">
                <a:solidFill>
                  <a:srgbClr val="FFFFFF"/>
                </a:solidFill>
                <a:latin typeface="Verdana" pitchFamily="34" charset="0"/>
                <a:ea typeface="Verdana" pitchFamily="34" charset="0"/>
                <a:cs typeface="Verdana" pitchFamily="34" charset="0"/>
              </a:rPr>
              <a:t>Turma </a:t>
            </a:r>
            <a:r>
              <a:rPr lang="pt-BR" sz="2000" spc="-5" dirty="0" smtClean="0">
                <a:solidFill>
                  <a:srgbClr val="FFFFFF"/>
                </a:solidFill>
                <a:latin typeface="Verdana" pitchFamily="34" charset="0"/>
                <a:ea typeface="Verdana" pitchFamily="34" charset="0"/>
                <a:cs typeface="Verdana" pitchFamily="34" charset="0"/>
              </a:rPr>
              <a:t>– Rel. Min. </a:t>
            </a:r>
            <a:r>
              <a:rPr lang="pt-BR" sz="2000" spc="-10" dirty="0" smtClean="0">
                <a:solidFill>
                  <a:srgbClr val="FFFFFF"/>
                </a:solidFill>
                <a:latin typeface="Verdana" pitchFamily="34" charset="0"/>
                <a:ea typeface="Verdana" pitchFamily="34" charset="0"/>
                <a:cs typeface="Verdana" pitchFamily="34" charset="0"/>
              </a:rPr>
              <a:t>Sálvio </a:t>
            </a:r>
            <a:r>
              <a:rPr lang="pt-BR" sz="2000" spc="-5" dirty="0" smtClean="0">
                <a:solidFill>
                  <a:srgbClr val="FFFFFF"/>
                </a:solidFill>
                <a:latin typeface="Verdana" pitchFamily="34" charset="0"/>
                <a:ea typeface="Verdana" pitchFamily="34" charset="0"/>
                <a:cs typeface="Verdana" pitchFamily="34" charset="0"/>
              </a:rPr>
              <a:t>de Figueiredo </a:t>
            </a:r>
            <a:r>
              <a:rPr lang="pt-BR" sz="2000" spc="-15" dirty="0" smtClean="0">
                <a:solidFill>
                  <a:srgbClr val="FFFFFF"/>
                </a:solidFill>
                <a:latin typeface="Verdana" pitchFamily="34" charset="0"/>
                <a:ea typeface="Verdana" pitchFamily="34" charset="0"/>
                <a:cs typeface="Verdana" pitchFamily="34" charset="0"/>
              </a:rPr>
              <a:t>Teixeira. </a:t>
            </a:r>
            <a:r>
              <a:rPr lang="pt-BR" sz="2000" spc="-5" dirty="0" smtClean="0">
                <a:solidFill>
                  <a:srgbClr val="FFFFFF"/>
                </a:solidFill>
                <a:latin typeface="Verdana" pitchFamily="34" charset="0"/>
                <a:ea typeface="Verdana" pitchFamily="34" charset="0"/>
                <a:cs typeface="Verdana" pitchFamily="34" charset="0"/>
              </a:rPr>
              <a:t>DJ 13.09.1999 p. 72. RT </a:t>
            </a:r>
            <a:r>
              <a:rPr lang="pt-BR" sz="2000" spc="-15" dirty="0" smtClean="0">
                <a:solidFill>
                  <a:srgbClr val="FFFFFF"/>
                </a:solidFill>
                <a:latin typeface="Verdana" pitchFamily="34" charset="0"/>
                <a:ea typeface="Verdana" pitchFamily="34" charset="0"/>
                <a:cs typeface="Verdana" pitchFamily="34" charset="0"/>
              </a:rPr>
              <a:t>vol. </a:t>
            </a:r>
            <a:r>
              <a:rPr lang="pt-BR" sz="2000" spc="-5" dirty="0" smtClean="0">
                <a:solidFill>
                  <a:srgbClr val="FFFFFF"/>
                </a:solidFill>
                <a:latin typeface="Verdana" pitchFamily="34" charset="0"/>
                <a:ea typeface="Verdana" pitchFamily="34" charset="0"/>
                <a:cs typeface="Verdana" pitchFamily="34" charset="0"/>
              </a:rPr>
              <a:t>775 </a:t>
            </a:r>
            <a:r>
              <a:rPr lang="pt-BR" sz="2000" spc="-10" dirty="0" smtClean="0">
                <a:solidFill>
                  <a:srgbClr val="FFFFFF"/>
                </a:solidFill>
                <a:latin typeface="Verdana" pitchFamily="34" charset="0"/>
                <a:ea typeface="Verdana" pitchFamily="34" charset="0"/>
                <a:cs typeface="Verdana" pitchFamily="34" charset="0"/>
              </a:rPr>
              <a:t>p.</a:t>
            </a:r>
            <a:r>
              <a:rPr lang="pt-BR" sz="2000" spc="415" dirty="0" smtClean="0">
                <a:solidFill>
                  <a:srgbClr val="FFFFFF"/>
                </a:solidFill>
                <a:latin typeface="Verdana" pitchFamily="34" charset="0"/>
                <a:ea typeface="Verdana" pitchFamily="34" charset="0"/>
                <a:cs typeface="Verdana" pitchFamily="34" charset="0"/>
              </a:rPr>
              <a:t> </a:t>
            </a:r>
            <a:r>
              <a:rPr lang="pt-BR" sz="2000" spc="-30" dirty="0" smtClean="0">
                <a:solidFill>
                  <a:srgbClr val="FFFFFF"/>
                </a:solidFill>
                <a:latin typeface="Verdana" pitchFamily="34" charset="0"/>
                <a:ea typeface="Verdana" pitchFamily="34" charset="0"/>
                <a:cs typeface="Verdana" pitchFamily="34" charset="0"/>
              </a:rPr>
              <a:t>211)</a:t>
            </a:r>
            <a:endParaRPr lang="pt-BR" sz="2000" dirty="0" smtClean="0">
              <a:latin typeface="Verdana" pitchFamily="34" charset="0"/>
              <a:ea typeface="Verdana" pitchFamily="34" charset="0"/>
              <a:cs typeface="Verdana" pitchFamily="34" charset="0"/>
            </a:endParaRPr>
          </a:p>
        </p:txBody>
      </p:sp>
      <p:sp>
        <p:nvSpPr>
          <p:cNvPr id="78" name="object 54"/>
          <p:cNvSpPr/>
          <p:nvPr/>
        </p:nvSpPr>
        <p:spPr>
          <a:xfrm>
            <a:off x="228600" y="3810000"/>
            <a:ext cx="11582400" cy="457200"/>
          </a:xfrm>
          <a:custGeom>
            <a:avLst/>
            <a:gdLst/>
            <a:ahLst/>
            <a:cxnLst/>
            <a:rect l="l" t="t" r="r" b="b"/>
            <a:pathLst>
              <a:path w="12192000" h="1944370">
                <a:moveTo>
                  <a:pt x="11867896" y="0"/>
                </a:moveTo>
                <a:lnTo>
                  <a:pt x="324065" y="0"/>
                </a:lnTo>
                <a:lnTo>
                  <a:pt x="276176" y="3515"/>
                </a:lnTo>
                <a:lnTo>
                  <a:pt x="230469" y="13726"/>
                </a:lnTo>
                <a:lnTo>
                  <a:pt x="187445" y="30131"/>
                </a:lnTo>
                <a:lnTo>
                  <a:pt x="147606" y="52228"/>
                </a:lnTo>
                <a:lnTo>
                  <a:pt x="111453" y="79515"/>
                </a:lnTo>
                <a:lnTo>
                  <a:pt x="79486" y="111490"/>
                </a:lnTo>
                <a:lnTo>
                  <a:pt x="52207" y="147650"/>
                </a:lnTo>
                <a:lnTo>
                  <a:pt x="30118" y="187493"/>
                </a:lnTo>
                <a:lnTo>
                  <a:pt x="13720" y="230518"/>
                </a:lnTo>
                <a:lnTo>
                  <a:pt x="3513" y="276222"/>
                </a:lnTo>
                <a:lnTo>
                  <a:pt x="0" y="324103"/>
                </a:lnTo>
                <a:lnTo>
                  <a:pt x="0" y="1620265"/>
                </a:lnTo>
                <a:lnTo>
                  <a:pt x="3513" y="1668176"/>
                </a:lnTo>
                <a:lnTo>
                  <a:pt x="13720" y="1713897"/>
                </a:lnTo>
                <a:lnTo>
                  <a:pt x="30118" y="1756931"/>
                </a:lnTo>
                <a:lnTo>
                  <a:pt x="52207" y="1796775"/>
                </a:lnTo>
                <a:lnTo>
                  <a:pt x="79486" y="1832931"/>
                </a:lnTo>
                <a:lnTo>
                  <a:pt x="111453" y="1864897"/>
                </a:lnTo>
                <a:lnTo>
                  <a:pt x="147606" y="1892173"/>
                </a:lnTo>
                <a:lnTo>
                  <a:pt x="187445" y="1914258"/>
                </a:lnTo>
                <a:lnTo>
                  <a:pt x="230469" y="1930653"/>
                </a:lnTo>
                <a:lnTo>
                  <a:pt x="276176" y="1940857"/>
                </a:lnTo>
                <a:lnTo>
                  <a:pt x="324065" y="1944369"/>
                </a:lnTo>
                <a:lnTo>
                  <a:pt x="11867896" y="1944369"/>
                </a:lnTo>
                <a:lnTo>
                  <a:pt x="11915777" y="1940857"/>
                </a:lnTo>
                <a:lnTo>
                  <a:pt x="11961481" y="1930653"/>
                </a:lnTo>
                <a:lnTo>
                  <a:pt x="12004506" y="1914258"/>
                </a:lnTo>
                <a:lnTo>
                  <a:pt x="12044349" y="1892173"/>
                </a:lnTo>
                <a:lnTo>
                  <a:pt x="12080509" y="1864897"/>
                </a:lnTo>
                <a:lnTo>
                  <a:pt x="12112484" y="1832931"/>
                </a:lnTo>
                <a:lnTo>
                  <a:pt x="12139771" y="1796775"/>
                </a:lnTo>
                <a:lnTo>
                  <a:pt x="12161868" y="1756931"/>
                </a:lnTo>
                <a:lnTo>
                  <a:pt x="12178273" y="1713897"/>
                </a:lnTo>
                <a:lnTo>
                  <a:pt x="12188484" y="1668176"/>
                </a:lnTo>
                <a:lnTo>
                  <a:pt x="12192000" y="1620265"/>
                </a:lnTo>
                <a:lnTo>
                  <a:pt x="12192000" y="324103"/>
                </a:lnTo>
                <a:lnTo>
                  <a:pt x="12188484" y="276222"/>
                </a:lnTo>
                <a:lnTo>
                  <a:pt x="12178273" y="230518"/>
                </a:lnTo>
                <a:lnTo>
                  <a:pt x="12161868" y="187493"/>
                </a:lnTo>
                <a:lnTo>
                  <a:pt x="12139771" y="147650"/>
                </a:lnTo>
                <a:lnTo>
                  <a:pt x="12112484" y="111490"/>
                </a:lnTo>
                <a:lnTo>
                  <a:pt x="12080509" y="79515"/>
                </a:lnTo>
                <a:lnTo>
                  <a:pt x="12044349" y="52228"/>
                </a:lnTo>
                <a:lnTo>
                  <a:pt x="12004506" y="30131"/>
                </a:lnTo>
                <a:lnTo>
                  <a:pt x="11961481" y="13726"/>
                </a:lnTo>
                <a:lnTo>
                  <a:pt x="11915777" y="3515"/>
                </a:lnTo>
                <a:lnTo>
                  <a:pt x="11867896" y="0"/>
                </a:lnTo>
                <a:close/>
              </a:path>
            </a:pathLst>
          </a:custGeom>
          <a:solidFill>
            <a:srgbClr val="D15A3D"/>
          </a:solidFill>
        </p:spPr>
        <p:txBody>
          <a:bodyPr wrap="square" lIns="0" tIns="0" rIns="0" bIns="0" rtlCol="0"/>
          <a:lstStyle/>
          <a:p>
            <a:endParaRPr/>
          </a:p>
        </p:txBody>
      </p:sp>
      <p:sp>
        <p:nvSpPr>
          <p:cNvPr id="79" name="CaixaDeTexto 78"/>
          <p:cNvSpPr txBox="1"/>
          <p:nvPr/>
        </p:nvSpPr>
        <p:spPr>
          <a:xfrm>
            <a:off x="457200" y="3810000"/>
            <a:ext cx="11277600" cy="400110"/>
          </a:xfrm>
          <a:prstGeom prst="rect">
            <a:avLst/>
          </a:prstGeom>
          <a:noFill/>
        </p:spPr>
        <p:txBody>
          <a:bodyPr wrap="square" rtlCol="0">
            <a:spAutoFit/>
          </a:bodyPr>
          <a:lstStyle/>
          <a:p>
            <a:r>
              <a:rPr lang="pt-BR" sz="2000" b="1" dirty="0" smtClean="0">
                <a:solidFill>
                  <a:schemeClr val="bg1"/>
                </a:solidFill>
              </a:rPr>
              <a:t>Importância do Precedente (</a:t>
            </a:r>
            <a:r>
              <a:rPr lang="pt-BR" sz="2000" b="1" dirty="0" err="1" smtClean="0">
                <a:solidFill>
                  <a:schemeClr val="bg1"/>
                </a:solidFill>
              </a:rPr>
              <a:t>Leading</a:t>
            </a:r>
            <a:r>
              <a:rPr lang="pt-BR" sz="2000" b="1" dirty="0" smtClean="0">
                <a:solidFill>
                  <a:schemeClr val="bg1"/>
                </a:solidFill>
              </a:rPr>
              <a:t> Case) - </a:t>
            </a:r>
            <a:r>
              <a:rPr lang="pt-BR" sz="2000" dirty="0" smtClean="0">
                <a:solidFill>
                  <a:schemeClr val="bg1"/>
                </a:solidFill>
              </a:rPr>
              <a:t>Fixação de Parâmetros para fixação do montante indenizatório</a:t>
            </a:r>
          </a:p>
        </p:txBody>
      </p:sp>
      <p:sp>
        <p:nvSpPr>
          <p:cNvPr id="80" name="object 84"/>
          <p:cNvSpPr/>
          <p:nvPr/>
        </p:nvSpPr>
        <p:spPr>
          <a:xfrm>
            <a:off x="838200" y="4495800"/>
            <a:ext cx="3048000" cy="914400"/>
          </a:xfrm>
          <a:custGeom>
            <a:avLst/>
            <a:gdLst/>
            <a:ahLst/>
            <a:cxnLst/>
            <a:rect l="l" t="t" r="r" b="b"/>
            <a:pathLst>
              <a:path w="2821304" h="1882775">
                <a:moveTo>
                  <a:pt x="0" y="1882775"/>
                </a:moveTo>
                <a:lnTo>
                  <a:pt x="2820924" y="1882775"/>
                </a:lnTo>
                <a:lnTo>
                  <a:pt x="2820924" y="0"/>
                </a:lnTo>
                <a:lnTo>
                  <a:pt x="0" y="0"/>
                </a:lnTo>
                <a:lnTo>
                  <a:pt x="0" y="1882775"/>
                </a:lnTo>
                <a:close/>
              </a:path>
            </a:pathLst>
          </a:custGeom>
          <a:solidFill>
            <a:srgbClr val="D15A3D"/>
          </a:solidFill>
        </p:spPr>
        <p:txBody>
          <a:bodyPr wrap="square" lIns="0" tIns="0" rIns="0" bIns="0" rtlCol="0"/>
          <a:lstStyle/>
          <a:p>
            <a:endParaRPr/>
          </a:p>
        </p:txBody>
      </p:sp>
      <p:sp>
        <p:nvSpPr>
          <p:cNvPr id="81" name="object 84"/>
          <p:cNvSpPr/>
          <p:nvPr/>
        </p:nvSpPr>
        <p:spPr>
          <a:xfrm>
            <a:off x="4419600" y="4495800"/>
            <a:ext cx="3048000" cy="914400"/>
          </a:xfrm>
          <a:custGeom>
            <a:avLst/>
            <a:gdLst/>
            <a:ahLst/>
            <a:cxnLst/>
            <a:rect l="l" t="t" r="r" b="b"/>
            <a:pathLst>
              <a:path w="2821304" h="1882775">
                <a:moveTo>
                  <a:pt x="0" y="1882775"/>
                </a:moveTo>
                <a:lnTo>
                  <a:pt x="2820924" y="1882775"/>
                </a:lnTo>
                <a:lnTo>
                  <a:pt x="2820924" y="0"/>
                </a:lnTo>
                <a:lnTo>
                  <a:pt x="0" y="0"/>
                </a:lnTo>
                <a:lnTo>
                  <a:pt x="0" y="1882775"/>
                </a:lnTo>
                <a:close/>
              </a:path>
            </a:pathLst>
          </a:custGeom>
          <a:solidFill>
            <a:srgbClr val="D15A3D"/>
          </a:solidFill>
        </p:spPr>
        <p:txBody>
          <a:bodyPr wrap="square" lIns="0" tIns="0" rIns="0" bIns="0" rtlCol="0"/>
          <a:lstStyle/>
          <a:p>
            <a:endParaRPr/>
          </a:p>
        </p:txBody>
      </p:sp>
      <p:sp>
        <p:nvSpPr>
          <p:cNvPr id="82" name="object 84"/>
          <p:cNvSpPr/>
          <p:nvPr/>
        </p:nvSpPr>
        <p:spPr>
          <a:xfrm>
            <a:off x="7924800" y="4495800"/>
            <a:ext cx="3048000" cy="914400"/>
          </a:xfrm>
          <a:custGeom>
            <a:avLst/>
            <a:gdLst/>
            <a:ahLst/>
            <a:cxnLst/>
            <a:rect l="l" t="t" r="r" b="b"/>
            <a:pathLst>
              <a:path w="2821304" h="1882775">
                <a:moveTo>
                  <a:pt x="0" y="1882775"/>
                </a:moveTo>
                <a:lnTo>
                  <a:pt x="2820924" y="1882775"/>
                </a:lnTo>
                <a:lnTo>
                  <a:pt x="2820924" y="0"/>
                </a:lnTo>
                <a:lnTo>
                  <a:pt x="0" y="0"/>
                </a:lnTo>
                <a:lnTo>
                  <a:pt x="0" y="1882775"/>
                </a:lnTo>
                <a:close/>
              </a:path>
            </a:pathLst>
          </a:custGeom>
          <a:solidFill>
            <a:srgbClr val="D15A3D"/>
          </a:solidFill>
        </p:spPr>
        <p:txBody>
          <a:bodyPr wrap="square" lIns="0" tIns="0" rIns="0" bIns="0" rtlCol="0"/>
          <a:lstStyle/>
          <a:p>
            <a:endParaRPr/>
          </a:p>
        </p:txBody>
      </p:sp>
      <p:sp>
        <p:nvSpPr>
          <p:cNvPr id="83" name="object 84"/>
          <p:cNvSpPr/>
          <p:nvPr/>
        </p:nvSpPr>
        <p:spPr>
          <a:xfrm>
            <a:off x="838200" y="5638800"/>
            <a:ext cx="3048000" cy="914400"/>
          </a:xfrm>
          <a:custGeom>
            <a:avLst/>
            <a:gdLst/>
            <a:ahLst/>
            <a:cxnLst/>
            <a:rect l="l" t="t" r="r" b="b"/>
            <a:pathLst>
              <a:path w="2821304" h="1882775">
                <a:moveTo>
                  <a:pt x="0" y="1882775"/>
                </a:moveTo>
                <a:lnTo>
                  <a:pt x="2820924" y="1882775"/>
                </a:lnTo>
                <a:lnTo>
                  <a:pt x="2820924" y="0"/>
                </a:lnTo>
                <a:lnTo>
                  <a:pt x="0" y="0"/>
                </a:lnTo>
                <a:lnTo>
                  <a:pt x="0" y="1882775"/>
                </a:lnTo>
                <a:close/>
              </a:path>
            </a:pathLst>
          </a:custGeom>
          <a:solidFill>
            <a:srgbClr val="D15A3D"/>
          </a:solidFill>
        </p:spPr>
        <p:txBody>
          <a:bodyPr wrap="square" lIns="0" tIns="0" rIns="0" bIns="0" rtlCol="0"/>
          <a:lstStyle/>
          <a:p>
            <a:endParaRPr/>
          </a:p>
        </p:txBody>
      </p:sp>
      <p:sp>
        <p:nvSpPr>
          <p:cNvPr id="84" name="object 84"/>
          <p:cNvSpPr/>
          <p:nvPr/>
        </p:nvSpPr>
        <p:spPr>
          <a:xfrm>
            <a:off x="4419600" y="5638800"/>
            <a:ext cx="3048000" cy="914400"/>
          </a:xfrm>
          <a:custGeom>
            <a:avLst/>
            <a:gdLst/>
            <a:ahLst/>
            <a:cxnLst/>
            <a:rect l="l" t="t" r="r" b="b"/>
            <a:pathLst>
              <a:path w="2821304" h="1882775">
                <a:moveTo>
                  <a:pt x="0" y="1882775"/>
                </a:moveTo>
                <a:lnTo>
                  <a:pt x="2820924" y="1882775"/>
                </a:lnTo>
                <a:lnTo>
                  <a:pt x="2820924" y="0"/>
                </a:lnTo>
                <a:lnTo>
                  <a:pt x="0" y="0"/>
                </a:lnTo>
                <a:lnTo>
                  <a:pt x="0" y="1882775"/>
                </a:lnTo>
                <a:close/>
              </a:path>
            </a:pathLst>
          </a:custGeom>
          <a:solidFill>
            <a:srgbClr val="D15A3D"/>
          </a:solidFill>
        </p:spPr>
        <p:txBody>
          <a:bodyPr wrap="square" lIns="0" tIns="0" rIns="0" bIns="0" rtlCol="0"/>
          <a:lstStyle/>
          <a:p>
            <a:endParaRPr/>
          </a:p>
        </p:txBody>
      </p:sp>
      <p:sp>
        <p:nvSpPr>
          <p:cNvPr id="85" name="object 84"/>
          <p:cNvSpPr/>
          <p:nvPr/>
        </p:nvSpPr>
        <p:spPr>
          <a:xfrm>
            <a:off x="7924800" y="5638800"/>
            <a:ext cx="3048000" cy="914400"/>
          </a:xfrm>
          <a:custGeom>
            <a:avLst/>
            <a:gdLst/>
            <a:ahLst/>
            <a:cxnLst/>
            <a:rect l="l" t="t" r="r" b="b"/>
            <a:pathLst>
              <a:path w="2821304" h="1882775">
                <a:moveTo>
                  <a:pt x="0" y="1882775"/>
                </a:moveTo>
                <a:lnTo>
                  <a:pt x="2820924" y="1882775"/>
                </a:lnTo>
                <a:lnTo>
                  <a:pt x="2820924" y="0"/>
                </a:lnTo>
                <a:lnTo>
                  <a:pt x="0" y="0"/>
                </a:lnTo>
                <a:lnTo>
                  <a:pt x="0" y="1882775"/>
                </a:lnTo>
                <a:close/>
              </a:path>
            </a:pathLst>
          </a:custGeom>
          <a:solidFill>
            <a:srgbClr val="D15A3D"/>
          </a:solidFill>
        </p:spPr>
        <p:txBody>
          <a:bodyPr wrap="square" lIns="0" tIns="0" rIns="0" bIns="0" rtlCol="0"/>
          <a:lstStyle/>
          <a:p>
            <a:endParaRPr/>
          </a:p>
        </p:txBody>
      </p:sp>
      <p:sp>
        <p:nvSpPr>
          <p:cNvPr id="86" name="CaixaDeTexto 85"/>
          <p:cNvSpPr txBox="1"/>
          <p:nvPr/>
        </p:nvSpPr>
        <p:spPr>
          <a:xfrm>
            <a:off x="990600" y="4572000"/>
            <a:ext cx="2743200" cy="646331"/>
          </a:xfrm>
          <a:prstGeom prst="rect">
            <a:avLst/>
          </a:prstGeom>
          <a:noFill/>
        </p:spPr>
        <p:txBody>
          <a:bodyPr wrap="square" rtlCol="0">
            <a:spAutoFit/>
          </a:bodyPr>
          <a:lstStyle/>
          <a:p>
            <a:pPr algn="ctr"/>
            <a:r>
              <a:rPr lang="pt-BR" dirty="0" smtClean="0">
                <a:solidFill>
                  <a:schemeClr val="bg1"/>
                </a:solidFill>
              </a:rPr>
              <a:t>Vedação ao enriquecimento sem causa</a:t>
            </a:r>
            <a:endParaRPr lang="pt-BR" dirty="0">
              <a:solidFill>
                <a:schemeClr val="bg1"/>
              </a:solidFill>
            </a:endParaRPr>
          </a:p>
        </p:txBody>
      </p:sp>
      <p:sp>
        <p:nvSpPr>
          <p:cNvPr id="87" name="CaixaDeTexto 86"/>
          <p:cNvSpPr txBox="1"/>
          <p:nvPr/>
        </p:nvSpPr>
        <p:spPr>
          <a:xfrm>
            <a:off x="4572000" y="4530804"/>
            <a:ext cx="2743200" cy="1107996"/>
          </a:xfrm>
          <a:prstGeom prst="rect">
            <a:avLst/>
          </a:prstGeom>
          <a:noFill/>
        </p:spPr>
        <p:txBody>
          <a:bodyPr wrap="square" rtlCol="0">
            <a:spAutoFit/>
          </a:bodyPr>
          <a:lstStyle/>
          <a:p>
            <a:pPr algn="ctr"/>
            <a:r>
              <a:rPr lang="pt-BR" sz="1600" dirty="0" smtClean="0">
                <a:solidFill>
                  <a:schemeClr val="bg1"/>
                </a:solidFill>
                <a:latin typeface="Verdana" pitchFamily="34" charset="0"/>
                <a:ea typeface="Verdana" pitchFamily="34" charset="0"/>
                <a:cs typeface="Verdana" pitchFamily="34" charset="0"/>
              </a:rPr>
              <a:t>Proporcionalidade (STJ, Jurisprudência em Teses. Ed. 61,2016)</a:t>
            </a:r>
          </a:p>
          <a:p>
            <a:pPr algn="ctr"/>
            <a:endParaRPr lang="pt-BR" dirty="0">
              <a:solidFill>
                <a:schemeClr val="bg1"/>
              </a:solidFill>
            </a:endParaRPr>
          </a:p>
        </p:txBody>
      </p:sp>
      <p:sp>
        <p:nvSpPr>
          <p:cNvPr id="88" name="CaixaDeTexto 87"/>
          <p:cNvSpPr txBox="1"/>
          <p:nvPr/>
        </p:nvSpPr>
        <p:spPr>
          <a:xfrm>
            <a:off x="8077200" y="4659868"/>
            <a:ext cx="2743200" cy="369332"/>
          </a:xfrm>
          <a:prstGeom prst="rect">
            <a:avLst/>
          </a:prstGeom>
          <a:noFill/>
        </p:spPr>
        <p:txBody>
          <a:bodyPr wrap="square" rtlCol="0">
            <a:spAutoFit/>
          </a:bodyPr>
          <a:lstStyle/>
          <a:p>
            <a:pPr algn="ctr"/>
            <a:r>
              <a:rPr lang="pt-BR" dirty="0" smtClean="0">
                <a:solidFill>
                  <a:schemeClr val="bg1"/>
                </a:solidFill>
              </a:rPr>
              <a:t>Razoabilidade</a:t>
            </a:r>
            <a:endParaRPr lang="pt-BR" dirty="0">
              <a:solidFill>
                <a:schemeClr val="bg1"/>
              </a:solidFill>
            </a:endParaRPr>
          </a:p>
        </p:txBody>
      </p:sp>
      <p:sp>
        <p:nvSpPr>
          <p:cNvPr id="89" name="CaixaDeTexto 88"/>
          <p:cNvSpPr txBox="1"/>
          <p:nvPr/>
        </p:nvSpPr>
        <p:spPr>
          <a:xfrm>
            <a:off x="1066800" y="5715000"/>
            <a:ext cx="2743200" cy="646331"/>
          </a:xfrm>
          <a:prstGeom prst="rect">
            <a:avLst/>
          </a:prstGeom>
          <a:noFill/>
        </p:spPr>
        <p:txBody>
          <a:bodyPr wrap="square" rtlCol="0">
            <a:spAutoFit/>
          </a:bodyPr>
          <a:lstStyle/>
          <a:p>
            <a:pPr algn="ctr"/>
            <a:r>
              <a:rPr lang="pt-BR" dirty="0" smtClean="0">
                <a:solidFill>
                  <a:schemeClr val="bg1"/>
                </a:solidFill>
              </a:rPr>
              <a:t>Moderação no Arbitramento</a:t>
            </a:r>
            <a:endParaRPr lang="pt-BR" dirty="0">
              <a:solidFill>
                <a:schemeClr val="bg1"/>
              </a:solidFill>
            </a:endParaRPr>
          </a:p>
        </p:txBody>
      </p:sp>
      <p:sp>
        <p:nvSpPr>
          <p:cNvPr id="90" name="CaixaDeTexto 89"/>
          <p:cNvSpPr txBox="1"/>
          <p:nvPr/>
        </p:nvSpPr>
        <p:spPr>
          <a:xfrm>
            <a:off x="4572000" y="5715000"/>
            <a:ext cx="2743200" cy="646331"/>
          </a:xfrm>
          <a:prstGeom prst="rect">
            <a:avLst/>
          </a:prstGeom>
          <a:noFill/>
        </p:spPr>
        <p:txBody>
          <a:bodyPr wrap="square" rtlCol="0">
            <a:spAutoFit/>
          </a:bodyPr>
          <a:lstStyle/>
          <a:p>
            <a:pPr algn="ctr"/>
            <a:r>
              <a:rPr lang="pt-BR" dirty="0" smtClean="0">
                <a:solidFill>
                  <a:schemeClr val="bg1"/>
                </a:solidFill>
              </a:rPr>
              <a:t>Porte econômico das partes</a:t>
            </a:r>
            <a:endParaRPr lang="pt-BR" dirty="0">
              <a:solidFill>
                <a:schemeClr val="bg1"/>
              </a:solidFill>
            </a:endParaRPr>
          </a:p>
        </p:txBody>
      </p:sp>
      <p:sp>
        <p:nvSpPr>
          <p:cNvPr id="91" name="CaixaDeTexto 90"/>
          <p:cNvSpPr txBox="1"/>
          <p:nvPr/>
        </p:nvSpPr>
        <p:spPr>
          <a:xfrm>
            <a:off x="8077200" y="5726668"/>
            <a:ext cx="2743200" cy="369332"/>
          </a:xfrm>
          <a:prstGeom prst="rect">
            <a:avLst/>
          </a:prstGeom>
          <a:noFill/>
        </p:spPr>
        <p:txBody>
          <a:bodyPr wrap="square" rtlCol="0">
            <a:spAutoFit/>
          </a:bodyPr>
          <a:lstStyle/>
          <a:p>
            <a:pPr algn="ctr"/>
            <a:r>
              <a:rPr lang="pt-BR" dirty="0" smtClean="0">
                <a:solidFill>
                  <a:schemeClr val="bg1"/>
                </a:solidFill>
              </a:rPr>
              <a:t>Desestímulo ao Ofensor</a:t>
            </a:r>
            <a:endParaRPr lang="pt-BR"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355</TotalTime>
  <Words>2648</Words>
  <Application>Microsoft Office PowerPoint</Application>
  <PresentationFormat>Widescreen</PresentationFormat>
  <Paragraphs>187</Paragraphs>
  <Slides>16</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16</vt:i4>
      </vt:variant>
    </vt:vector>
  </HeadingPairs>
  <TitlesOfParts>
    <vt:vector size="21" baseType="lpstr">
      <vt:lpstr>Arial</vt:lpstr>
      <vt:lpstr>Calibri</vt:lpstr>
      <vt:lpstr>Times New Roman</vt:lpstr>
      <vt:lpstr>Verdana</vt:lpstr>
      <vt:lpstr>Office Theme</vt:lpstr>
      <vt:lpstr>Tema: Indenização na RCE: conteúdo</vt:lpstr>
      <vt:lpstr>Sumário de Aula</vt:lpstr>
      <vt:lpstr>Nexo Causal</vt:lpstr>
      <vt:lpstr>2. Danos Passíveis de Indenização</vt:lpstr>
      <vt:lpstr>Dano material (art. 402 do CC): é lesão a um interesse econômico, interesse pecuniário.</vt:lpstr>
      <vt:lpstr>Apresentação do PowerPoint</vt:lpstr>
      <vt:lpstr>2.3. Danos Estéticos – Conceito e Jurisprudência</vt:lpstr>
      <vt:lpstr>2.4. Danos individuais , Coletivos e Sociais – Conceito e Jurisprudência</vt:lpstr>
      <vt:lpstr>2.5. Fixação do montante indenizatório</vt:lpstr>
      <vt:lpstr>Apresentação do PowerPoint</vt:lpstr>
      <vt:lpstr>Apresentação do PowerPoint</vt:lpstr>
      <vt:lpstr>3. Postulação na Esfera Administrativa</vt:lpstr>
      <vt:lpstr>3. Postulação na Esfera Administrativa</vt:lpstr>
      <vt:lpstr>Findo o processo administrativo e entendendo a Administração que é cabível ao autor o pedido indenizatório formulado, como se faz a cobrança?</vt:lpstr>
      <vt:lpstr>5.Pagamento – Execução Forçada? – Art. 100 CF</vt:lpstr>
      <vt:lpstr>Referências Bibliográficas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Direito Administrativo II:    Ponto: Responsabilidade do Estado</dc:title>
  <dc:creator>Daniel Ribeiro Barcelos</dc:creator>
  <cp:lastModifiedBy>Fabio Libonati</cp:lastModifiedBy>
  <cp:revision>76</cp:revision>
  <dcterms:created xsi:type="dcterms:W3CDTF">2018-02-07T16:45:03Z</dcterms:created>
  <dcterms:modified xsi:type="dcterms:W3CDTF">2018-02-24T00:24:45Z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2017-05-03T00:00:00Z</vt:filetime>
  </property>
  <property fmtid="{D5CDD505-2E9C-101B-9397-08002B2CF9AE}" pid="3" name="Creator">
    <vt:lpwstr>Microsoft® PowerPoint® 2010</vt:lpwstr>
  </property>
  <property fmtid="{D5CDD505-2E9C-101B-9397-08002B2CF9AE}" pid="4" name="LastSaved">
    <vt:filetime>2018-02-07T00:00:00Z</vt:filetime>
  </property>
</Properties>
</file>