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63" r:id="rId9"/>
    <p:sldId id="294" r:id="rId10"/>
    <p:sldId id="264" r:id="rId11"/>
    <p:sldId id="267" r:id="rId12"/>
    <p:sldId id="266" r:id="rId13"/>
    <p:sldId id="286" r:id="rId14"/>
    <p:sldId id="261" r:id="rId15"/>
    <p:sldId id="257" r:id="rId16"/>
    <p:sldId id="258" r:id="rId17"/>
    <p:sldId id="259" r:id="rId18"/>
    <p:sldId id="260" r:id="rId19"/>
    <p:sldId id="262" r:id="rId20"/>
    <p:sldId id="273" r:id="rId21"/>
    <p:sldId id="288" r:id="rId22"/>
    <p:sldId id="289" r:id="rId23"/>
    <p:sldId id="271" r:id="rId24"/>
    <p:sldId id="290" r:id="rId25"/>
    <p:sldId id="287" r:id="rId26"/>
    <p:sldId id="291" r:id="rId27"/>
    <p:sldId id="293" r:id="rId28"/>
    <p:sldId id="292" r:id="rId29"/>
    <p:sldId id="269" r:id="rId30"/>
    <p:sldId id="270" r:id="rId31"/>
    <p:sldId id="268" r:id="rId3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8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FIDC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Plan1!$A$3:$A$15</c:f>
              <c:numCache>
                <c:formatCode>General</c:formatCod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numCache>
            </c:numRef>
          </c:cat>
          <c:val>
            <c:numRef>
              <c:f>Plan1!$B$3:$B$15</c:f>
              <c:numCache>
                <c:formatCode>General</c:formatCode>
                <c:ptCount val="13"/>
                <c:pt idx="0">
                  <c:v>4.5668009448699998</c:v>
                </c:pt>
                <c:pt idx="1">
                  <c:v>12.246259779010002</c:v>
                </c:pt>
                <c:pt idx="2">
                  <c:v>19.33015429768</c:v>
                </c:pt>
                <c:pt idx="3">
                  <c:v>28.688368658920002</c:v>
                </c:pt>
                <c:pt idx="4">
                  <c:v>43.523421355390006</c:v>
                </c:pt>
                <c:pt idx="5">
                  <c:v>53.288305092069997</c:v>
                </c:pt>
                <c:pt idx="6">
                  <c:v>59.432046076470002</c:v>
                </c:pt>
                <c:pt idx="7">
                  <c:v>78.431293135610005</c:v>
                </c:pt>
                <c:pt idx="8">
                  <c:v>64.606921884789983</c:v>
                </c:pt>
                <c:pt idx="9">
                  <c:v>77.546022218679994</c:v>
                </c:pt>
                <c:pt idx="10">
                  <c:v>66.303498123899985</c:v>
                </c:pt>
                <c:pt idx="11">
                  <c:v>74.547871714549999</c:v>
                </c:pt>
                <c:pt idx="12">
                  <c:v>86.540263960440001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-27"/>
        <c:axId val="892251472"/>
        <c:axId val="892248208"/>
      </c:barChart>
      <c:catAx>
        <c:axId val="89225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2248208"/>
        <c:crosses val="autoZero"/>
        <c:auto val="1"/>
        <c:lblAlgn val="ctr"/>
        <c:lblOffset val="100"/>
        <c:noMultiLvlLbl val="0"/>
      </c:catAx>
      <c:valAx>
        <c:axId val="89224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225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Composição das Emissões de Cotas </a:t>
            </a:r>
            <a:r>
              <a:rPr lang="pt-BR" dirty="0"/>
              <a:t>de </a:t>
            </a:r>
            <a:r>
              <a:rPr lang="pt-BR" dirty="0" smtClean="0"/>
              <a:t>FIDC por Ativo-lastro, </a:t>
            </a:r>
            <a:r>
              <a:rPr lang="pt-BR" dirty="0"/>
              <a:t>em </a:t>
            </a:r>
            <a:r>
              <a:rPr lang="pt-BR" dirty="0" smtClean="0"/>
              <a:t>%</a:t>
            </a:r>
            <a:endParaRPr lang="pt-BR" dirty="0"/>
          </a:p>
        </c:rich>
      </c:tx>
      <c:layout>
        <c:manualLayout>
          <c:xMode val="edge"/>
          <c:yMode val="edge"/>
          <c:x val="0.13449973489847108"/>
          <c:y val="2.2905102896214995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Plan1!$B$1:$N$1</c:f>
              <c:strCache>
                <c:ptCount val="13"/>
                <c:pt idx="0">
                  <c:v>Recebíveis Comerciais</c:v>
                </c:pt>
                <c:pt idx="1">
                  <c:v>Crédito Pessoa Jurídica</c:v>
                </c:pt>
                <c:pt idx="2">
                  <c:v>Multiclasse</c:v>
                </c:pt>
                <c:pt idx="3">
                  <c:v>Financiamento Veículos</c:v>
                </c:pt>
                <c:pt idx="4">
                  <c:v>Títulos Mobiliários</c:v>
                </c:pt>
                <c:pt idx="5">
                  <c:v>Prestação de Serviço Público</c:v>
                </c:pt>
                <c:pt idx="6">
                  <c:v>Crédito Imobiliário</c:v>
                </c:pt>
                <c:pt idx="7">
                  <c:v>Setor Público</c:v>
                </c:pt>
                <c:pt idx="8">
                  <c:v>Crédito Pessoal2</c:v>
                </c:pt>
                <c:pt idx="9">
                  <c:v>Recebíveis do Agronegócio</c:v>
                </c:pt>
                <c:pt idx="10">
                  <c:v>Recebíveis Educacionais</c:v>
                </c:pt>
                <c:pt idx="11">
                  <c:v>Direitos</c:v>
                </c:pt>
                <c:pt idx="12">
                  <c:v>Recbíveis Médicos</c:v>
                </c:pt>
              </c:strCache>
            </c:strRef>
          </c:cat>
          <c:val>
            <c:numRef>
              <c:f>Plan1!$B$2:$N$2</c:f>
              <c:numCache>
                <c:formatCode>#,##0.0</c:formatCode>
                <c:ptCount val="13"/>
                <c:pt idx="0">
                  <c:v>60.6</c:v>
                </c:pt>
                <c:pt idx="1">
                  <c:v>17.600000000000001</c:v>
                </c:pt>
                <c:pt idx="2">
                  <c:v>4.9000000000000004</c:v>
                </c:pt>
                <c:pt idx="3">
                  <c:v>3.5</c:v>
                </c:pt>
                <c:pt idx="4">
                  <c:v>3.2</c:v>
                </c:pt>
                <c:pt idx="5">
                  <c:v>2.5</c:v>
                </c:pt>
                <c:pt idx="6">
                  <c:v>2.2999999999999998</c:v>
                </c:pt>
                <c:pt idx="7">
                  <c:v>1.8</c:v>
                </c:pt>
                <c:pt idx="8">
                  <c:v>1.7</c:v>
                </c:pt>
                <c:pt idx="9">
                  <c:v>0.7</c:v>
                </c:pt>
                <c:pt idx="10">
                  <c:v>0.5</c:v>
                </c:pt>
                <c:pt idx="11">
                  <c:v>3</c:v>
                </c:pt>
                <c:pt idx="1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Plan1!$B$1:$N$1</c:f>
              <c:strCache>
                <c:ptCount val="13"/>
                <c:pt idx="0">
                  <c:v>Recebíveis Comerciais</c:v>
                </c:pt>
                <c:pt idx="1">
                  <c:v>Crédito Pessoa Jurídica</c:v>
                </c:pt>
                <c:pt idx="2">
                  <c:v>Multiclasse</c:v>
                </c:pt>
                <c:pt idx="3">
                  <c:v>Financiamento Veículos</c:v>
                </c:pt>
                <c:pt idx="4">
                  <c:v>Títulos Mobiliários</c:v>
                </c:pt>
                <c:pt idx="5">
                  <c:v>Prestação de Serviço Público</c:v>
                </c:pt>
                <c:pt idx="6">
                  <c:v>Crédito Imobiliário</c:v>
                </c:pt>
                <c:pt idx="7">
                  <c:v>Setor Público</c:v>
                </c:pt>
                <c:pt idx="8">
                  <c:v>Crédito Pessoal2</c:v>
                </c:pt>
                <c:pt idx="9">
                  <c:v>Recebíveis do Agronegócio</c:v>
                </c:pt>
                <c:pt idx="10">
                  <c:v>Recebíveis Educacionais</c:v>
                </c:pt>
                <c:pt idx="11">
                  <c:v>Direitos</c:v>
                </c:pt>
                <c:pt idx="12">
                  <c:v>Recbíveis Médicos</c:v>
                </c:pt>
              </c:strCache>
            </c:strRef>
          </c:cat>
          <c:val>
            <c:numRef>
              <c:f>Plan1!$B$3:$N$3</c:f>
              <c:numCache>
                <c:formatCode>#,##0.0</c:formatCode>
                <c:ptCount val="13"/>
                <c:pt idx="0">
                  <c:v>54.1</c:v>
                </c:pt>
                <c:pt idx="1">
                  <c:v>11.3</c:v>
                </c:pt>
                <c:pt idx="2">
                  <c:v>9.6</c:v>
                </c:pt>
                <c:pt idx="3">
                  <c:v>11.1</c:v>
                </c:pt>
                <c:pt idx="4">
                  <c:v>0</c:v>
                </c:pt>
                <c:pt idx="5">
                  <c:v>4.5</c:v>
                </c:pt>
                <c:pt idx="6">
                  <c:v>0.4</c:v>
                </c:pt>
                <c:pt idx="7">
                  <c:v>2.2000000000000002</c:v>
                </c:pt>
                <c:pt idx="8">
                  <c:v>2.1</c:v>
                </c:pt>
                <c:pt idx="9">
                  <c:v>1.3</c:v>
                </c:pt>
                <c:pt idx="10">
                  <c:v>0.4</c:v>
                </c:pt>
                <c:pt idx="11">
                  <c:v>3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892252016"/>
        <c:axId val="892249840"/>
      </c:barChart>
      <c:catAx>
        <c:axId val="892252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2249840"/>
        <c:crosses val="autoZero"/>
        <c:auto val="1"/>
        <c:lblAlgn val="ctr"/>
        <c:lblOffset val="100"/>
        <c:tickLblSkip val="1"/>
        <c:noMultiLvlLbl val="0"/>
      </c:catAx>
      <c:valAx>
        <c:axId val="892249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92252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dirty="0" smtClean="0"/>
              <a:t>Composição do Patrimônio Líquido </a:t>
            </a:r>
            <a:r>
              <a:rPr lang="pt-BR" sz="2000" dirty="0"/>
              <a:t>de </a:t>
            </a:r>
            <a:r>
              <a:rPr lang="pt-BR" sz="2000" dirty="0" smtClean="0"/>
              <a:t>FIDC por Ativo-lastro, em</a:t>
            </a:r>
            <a:r>
              <a:rPr lang="pt-BR" sz="2000" baseline="0" dirty="0" smtClean="0"/>
              <a:t> dez 2016</a:t>
            </a:r>
            <a:endParaRPr lang="pt-BR" sz="2000" dirty="0"/>
          </a:p>
        </c:rich>
      </c:tx>
      <c:layout>
        <c:manualLayout>
          <c:xMode val="edge"/>
          <c:yMode val="edge"/>
          <c:x val="0.12559679935211401"/>
          <c:y val="2.6997561177248678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283803857184593"/>
          <c:y val="0.33920340233944535"/>
          <c:w val="0.7144036841434962"/>
          <c:h val="0.64006210567246913"/>
        </c:manualLayout>
      </c:layout>
      <c:pie3DChart>
        <c:varyColors val="1"/>
        <c:ser>
          <c:idx val="0"/>
          <c:order val="0"/>
          <c:tx>
            <c:strRef>
              <c:f>Plan1!$A$2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rgbClr val="FF9900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spPr>
              <a:solidFill>
                <a:srgbClr val="006699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rgbClr val="FF006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rgbClr val="FFCC99"/>
              </a:solidFill>
              <a:ln>
                <a:noFill/>
              </a:ln>
              <a:effectLst/>
              <a:sp3d/>
            </c:spPr>
          </c:dPt>
          <c:dPt>
            <c:idx val="7"/>
            <c:bubble3D val="0"/>
            <c:spPr>
              <a:solidFill>
                <a:srgbClr val="CC66FF"/>
              </a:solidFill>
              <a:ln>
                <a:noFill/>
              </a:ln>
              <a:effectLst/>
              <a:sp3d/>
            </c:spPr>
          </c:dPt>
          <c:dPt>
            <c:idx val="8"/>
            <c:bubble3D val="0"/>
            <c:spPr>
              <a:solidFill>
                <a:srgbClr val="CCECFF"/>
              </a:solidFill>
              <a:ln>
                <a:noFill/>
              </a:ln>
              <a:effectLst/>
              <a:sp3d/>
            </c:spPr>
          </c:dPt>
          <c:dPt>
            <c:idx val="9"/>
            <c:bubble3D val="0"/>
            <c:spPr>
              <a:solidFill>
                <a:srgbClr val="003366"/>
              </a:solidFill>
              <a:ln>
                <a:noFill/>
              </a:ln>
              <a:effectLst/>
              <a:sp3d/>
            </c:spPr>
          </c:dPt>
          <c:dPt>
            <c:idx val="1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11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3.1545727078201788E-2"/>
                  <c:y val="-4.87336202410258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494300016047601"/>
                  <c:y val="2.929417857114773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4530521122398146E-2"/>
                  <c:y val="1.945611770692566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766018402530927E-3"/>
                  <c:y val="-1.7081624468805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281210363485119E-2"/>
                  <c:y val="2.591672086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2854245187285532E-2"/>
                  <c:y val="-7.223500945281512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394527761410115E-2"/>
                  <c:y val="-0.1226330049842116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7030889149462955"/>
                  <c:y val="-0.2166856509299480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800" b="0" i="0" u="none" strike="noStrike" kern="1200" baseline="0">
                      <a:solidFill>
                        <a:srgbClr val="70AD47">
                          <a:lumMod val="50000"/>
                        </a:srgb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7.1694708818361742E-3"/>
                  <c:y val="-3.29876849421092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0383395875034888E-3"/>
                  <c:y val="-0.117040510620515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146504352983784"/>
                  <c:y val="-0.17978844098403249"/>
                </c:manualLayout>
              </c:layout>
              <c:numFmt formatCode="0.0%" sourceLinked="0"/>
              <c:spPr>
                <a:solidFill>
                  <a:srgbClr val="66FF6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.23563212524932597"/>
                  <c:y val="-0.1669154840818637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.17636929230085546"/>
                  <c:y val="8.559768414454551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Plan1!$B$1:$N$1</c:f>
              <c:strCache>
                <c:ptCount val="13"/>
                <c:pt idx="0">
                  <c:v>Recebíveis Comerciais</c:v>
                </c:pt>
                <c:pt idx="1">
                  <c:v>Multiclasse</c:v>
                </c:pt>
                <c:pt idx="2">
                  <c:v>Crédito Pessoa Jurídica</c:v>
                </c:pt>
                <c:pt idx="3">
                  <c:v>Setor Público</c:v>
                </c:pt>
                <c:pt idx="4">
                  <c:v>Financiamento Veículos</c:v>
                </c:pt>
                <c:pt idx="5">
                  <c:v>Prestação de Serviço Público</c:v>
                </c:pt>
                <c:pt idx="6">
                  <c:v>Crédito Pessoal</c:v>
                </c:pt>
                <c:pt idx="7">
                  <c:v>Crédito Imobiliário</c:v>
                </c:pt>
                <c:pt idx="8">
                  <c:v>Direitos</c:v>
                </c:pt>
                <c:pt idx="9">
                  <c:v>Títulos Mobiliários</c:v>
                </c:pt>
                <c:pt idx="10">
                  <c:v>Recebíveis do Agronegócio</c:v>
                </c:pt>
                <c:pt idx="11">
                  <c:v>Recebíveis Educacionais</c:v>
                </c:pt>
                <c:pt idx="12">
                  <c:v>Recebíveis Médicos</c:v>
                </c:pt>
              </c:strCache>
            </c:strRef>
          </c:cat>
          <c:val>
            <c:numRef>
              <c:f>Plan1!$B$2:$N$2</c:f>
              <c:numCache>
                <c:formatCode>#,##0.0</c:formatCode>
                <c:ptCount val="13"/>
                <c:pt idx="0">
                  <c:v>40.4</c:v>
                </c:pt>
                <c:pt idx="1">
                  <c:v>15.1</c:v>
                </c:pt>
                <c:pt idx="2">
                  <c:v>10.9</c:v>
                </c:pt>
                <c:pt idx="3">
                  <c:v>8.5</c:v>
                </c:pt>
                <c:pt idx="4">
                  <c:v>6.6</c:v>
                </c:pt>
                <c:pt idx="5">
                  <c:v>5.6</c:v>
                </c:pt>
                <c:pt idx="6">
                  <c:v>3.7</c:v>
                </c:pt>
                <c:pt idx="7">
                  <c:v>2.8</c:v>
                </c:pt>
                <c:pt idx="8">
                  <c:v>2.2000000000000002</c:v>
                </c:pt>
                <c:pt idx="9">
                  <c:v>1.7</c:v>
                </c:pt>
                <c:pt idx="10">
                  <c:v>1.5</c:v>
                </c:pt>
                <c:pt idx="11">
                  <c:v>0.8</c:v>
                </c:pt>
                <c:pt idx="1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</c:strCache>
            </c:strRef>
          </c:tx>
          <c:cat>
            <c:strRef>
              <c:f>Plan1!$B$1:$N$1</c:f>
              <c:strCache>
                <c:ptCount val="13"/>
                <c:pt idx="0">
                  <c:v>Recebíveis Comerciais</c:v>
                </c:pt>
                <c:pt idx="1">
                  <c:v>Multiclasse</c:v>
                </c:pt>
                <c:pt idx="2">
                  <c:v>Crédito Pessoa Jurídica</c:v>
                </c:pt>
                <c:pt idx="3">
                  <c:v>Setor Público</c:v>
                </c:pt>
                <c:pt idx="4">
                  <c:v>Financiamento Veículos</c:v>
                </c:pt>
                <c:pt idx="5">
                  <c:v>Prestação de Serviço Público</c:v>
                </c:pt>
                <c:pt idx="6">
                  <c:v>Crédito Pessoal</c:v>
                </c:pt>
                <c:pt idx="7">
                  <c:v>Crédito Imobiliário</c:v>
                </c:pt>
                <c:pt idx="8">
                  <c:v>Direitos</c:v>
                </c:pt>
                <c:pt idx="9">
                  <c:v>Títulos Mobiliários</c:v>
                </c:pt>
                <c:pt idx="10">
                  <c:v>Recebíveis do Agronegócio</c:v>
                </c:pt>
                <c:pt idx="11">
                  <c:v>Recebíveis Educacionais</c:v>
                </c:pt>
                <c:pt idx="12">
                  <c:v>Recebíveis Médicos</c:v>
                </c:pt>
              </c:strCache>
            </c:strRef>
          </c:cat>
          <c:val>
            <c:numRef>
              <c:f>Plan1!$B$3:$N$3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8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6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66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95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61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1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4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515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4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04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80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67EF-A7BE-4679-BC13-9D99913ED567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864E-566B-42AB-AF76-85DB0E7151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2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7 junho 2017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4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6164" y="353226"/>
            <a:ext cx="11302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fontAlgn="ctr"/>
            <a:r>
              <a:rPr lang="pt-BR" sz="2400" u="none" strike="noStrike" dirty="0" smtClean="0">
                <a:effectLst/>
              </a:rPr>
              <a:t>2)  Um investidor compra 500 contratos de DI a taxa anual de 11,12%. Sabendo-se que faltam 57 dias corridos e 38 dias úteis para o vencimento deste contrato, pede-se:</a:t>
            </a:r>
            <a:endParaRPr lang="pt-BR" sz="2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6164" y="1278373"/>
            <a:ext cx="6287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pt-BR" sz="2400" u="none" strike="noStrike" dirty="0" smtClean="0">
                <a:effectLst/>
              </a:rPr>
              <a:t>a)      Calcule o preço unitário (PU) deste negócio.</a:t>
            </a:r>
            <a:endParaRPr lang="pt-BR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6163" y="2913546"/>
            <a:ext cx="11302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fontAlgn="ctr"/>
            <a:r>
              <a:rPr lang="pt-BR" sz="2400" u="none" strike="noStrike" dirty="0" smtClean="0">
                <a:effectLst/>
              </a:rPr>
              <a:t>b)  Caso o investidor queira sair de sua posição no final do dia, considerando que a taxa justa de mercado passou para 11,15% aa, calcule o resultado financeiro desta operação.</a:t>
            </a:r>
            <a:endParaRPr lang="pt-BR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609335"/>
              </p:ext>
            </p:extLst>
          </p:nvPr>
        </p:nvGraphicFramePr>
        <p:xfrm>
          <a:off x="956721" y="5469247"/>
          <a:ext cx="4098664" cy="112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ção" r:id="rId3" imgW="2057400" imgH="520560" progId="Equation.3">
                  <p:embed/>
                </p:oleObj>
              </mc:Choice>
              <mc:Fallback>
                <p:oleObj name="Equação" r:id="rId3" imgW="2057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21" y="5469247"/>
                        <a:ext cx="4098664" cy="1126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154083"/>
              </p:ext>
            </p:extLst>
          </p:nvPr>
        </p:nvGraphicFramePr>
        <p:xfrm>
          <a:off x="956721" y="4142427"/>
          <a:ext cx="4071937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ção" r:id="rId5" imgW="2044440" imgH="520560" progId="Equation.3">
                  <p:embed/>
                </p:oleObj>
              </mc:Choice>
              <mc:Fallback>
                <p:oleObj name="Equação" r:id="rId5" imgW="20444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721" y="4142427"/>
                        <a:ext cx="4071937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08308"/>
              </p:ext>
            </p:extLst>
          </p:nvPr>
        </p:nvGraphicFramePr>
        <p:xfrm>
          <a:off x="4057425" y="1731071"/>
          <a:ext cx="4098664" cy="1126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ção" r:id="rId7" imgW="2057400" imgH="520560" progId="Equation.3">
                  <p:embed/>
                </p:oleObj>
              </mc:Choice>
              <mc:Fallback>
                <p:oleObj name="Equação" r:id="rId7" imgW="2057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425" y="1731071"/>
                        <a:ext cx="4098664" cy="1126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268120" y="4647277"/>
            <a:ext cx="575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98.418,59 – 98.422,60 = -4,01  (por contrato)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264532" y="5599820"/>
            <a:ext cx="5755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-4,01 </a:t>
            </a:r>
            <a:r>
              <a:rPr lang="pt-BR" sz="2400" dirty="0" smtClean="0">
                <a:sym typeface="Symbol" panose="05050102010706020507" pitchFamily="18" charset="2"/>
              </a:rPr>
              <a:t> 500 = </a:t>
            </a:r>
            <a:r>
              <a:rPr lang="pt-BR" sz="24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-2.003,13</a:t>
            </a:r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400" dirty="0" smtClean="0"/>
              <a:t>(considerando todos contratos) </a:t>
            </a:r>
            <a:endParaRPr lang="pt-BR" sz="2400" dirty="0"/>
          </a:p>
        </p:txBody>
      </p:sp>
      <p:sp>
        <p:nvSpPr>
          <p:cNvPr id="11" name="Chave direita 10"/>
          <p:cNvSpPr/>
          <p:nvPr/>
        </p:nvSpPr>
        <p:spPr>
          <a:xfrm>
            <a:off x="5368066" y="4142427"/>
            <a:ext cx="387275" cy="248249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76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6466" y="257759"/>
            <a:ext cx="116361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pt-BR" sz="2400" dirty="0"/>
              <a:t>3</a:t>
            </a:r>
            <a:r>
              <a:rPr lang="pt-BR" sz="2400" dirty="0" smtClean="0"/>
              <a:t>) O departamento financeiro de uma empresa, ao receber relatório do departamento econômico confirmando projeção de elevação da taxa de juros, decide realizar operação de proteção financeira utilizando contratos de DI futuro.</a:t>
            </a:r>
            <a:endParaRPr lang="pt-BR" sz="2400" dirty="0"/>
          </a:p>
        </p:txBody>
      </p:sp>
      <p:sp>
        <p:nvSpPr>
          <p:cNvPr id="3" name="Retângulo 2"/>
          <p:cNvSpPr/>
          <p:nvPr/>
        </p:nvSpPr>
        <p:spPr>
          <a:xfrm>
            <a:off x="186466" y="1458559"/>
            <a:ext cx="8031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a)  Qual a natureza da operação em taxa (compra ou venda)?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186466" y="2511940"/>
            <a:ext cx="11969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c) Qual o PU do negócio, realizado à taxa de 11,50% a.a. com 42 dias úteis e 60 dias corridos </a:t>
            </a:r>
            <a:endParaRPr lang="pt-BR" sz="2400" dirty="0"/>
          </a:p>
        </p:txBody>
      </p:sp>
      <p:sp>
        <p:nvSpPr>
          <p:cNvPr id="5" name="Retângulo 4"/>
          <p:cNvSpPr/>
          <p:nvPr/>
        </p:nvSpPr>
        <p:spPr>
          <a:xfrm>
            <a:off x="186466" y="2028280"/>
            <a:ext cx="7814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/>
              <a:t>b) Qual a natureza da operação em PU (compra ou venda)?</a:t>
            </a:r>
            <a:endParaRPr lang="pt-BR" sz="2400" dirty="0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926350"/>
              </p:ext>
            </p:extLst>
          </p:nvPr>
        </p:nvGraphicFramePr>
        <p:xfrm>
          <a:off x="1570618" y="5741353"/>
          <a:ext cx="3382738" cy="929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ção" r:id="rId3" imgW="2057400" imgH="520560" progId="Equation.3">
                  <p:embed/>
                </p:oleObj>
              </mc:Choice>
              <mc:Fallback>
                <p:oleObj name="Equação" r:id="rId3" imgW="20574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618" y="5741353"/>
                        <a:ext cx="3382738" cy="929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356871"/>
              </p:ext>
            </p:extLst>
          </p:nvPr>
        </p:nvGraphicFramePr>
        <p:xfrm>
          <a:off x="1602886" y="4740162"/>
          <a:ext cx="3350463" cy="927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ção" r:id="rId5" imgW="2044440" imgH="520560" progId="Equation.3">
                  <p:embed/>
                </p:oleObj>
              </mc:Choice>
              <mc:Fallback>
                <p:oleObj name="Equação" r:id="rId5" imgW="20444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886" y="4740162"/>
                        <a:ext cx="3350463" cy="927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507916" y="5228188"/>
            <a:ext cx="621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98.202,12 – 98.248,22 = -44,11  (por contrato)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754877" y="5879515"/>
            <a:ext cx="737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-44,11 </a:t>
            </a:r>
            <a:r>
              <a:rPr lang="pt-BR" sz="2400" dirty="0" smtClean="0">
                <a:sym typeface="Symbol" panose="05050102010706020507" pitchFamily="18" charset="2"/>
              </a:rPr>
              <a:t> 300 = </a:t>
            </a:r>
            <a:r>
              <a:rPr lang="pt-BR" sz="24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-13.231,82</a:t>
            </a:r>
            <a:r>
              <a:rPr lang="pt-BR" sz="2400" b="1" dirty="0" smtClean="0">
                <a:solidFill>
                  <a:srgbClr val="FF0000"/>
                </a:solidFill>
              </a:rPr>
              <a:t>  </a:t>
            </a:r>
            <a:r>
              <a:rPr lang="pt-BR" sz="2000" dirty="0" smtClean="0"/>
              <a:t>(considerando todos contratos) </a:t>
            </a:r>
            <a:endParaRPr lang="pt-BR" sz="2000" dirty="0"/>
          </a:p>
        </p:txBody>
      </p:sp>
      <p:sp>
        <p:nvSpPr>
          <p:cNvPr id="10" name="Chave direita 9"/>
          <p:cNvSpPr/>
          <p:nvPr/>
        </p:nvSpPr>
        <p:spPr>
          <a:xfrm>
            <a:off x="4953350" y="4758520"/>
            <a:ext cx="307138" cy="196100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321448" y="1456335"/>
            <a:ext cx="1057837" cy="51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6495823" y="1996014"/>
            <a:ext cx="873165" cy="51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186466" y="3906438"/>
            <a:ext cx="11422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pt-BR" sz="2400" dirty="0" smtClean="0"/>
              <a:t>d)  Qual o valor do ajuste diário no dia da operação, sabendo que o PU de ajuste equivale a uma taxa de 11,20% a.a.?</a:t>
            </a:r>
            <a:endParaRPr lang="pt-BR" sz="2400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9192377"/>
              </p:ext>
            </p:extLst>
          </p:nvPr>
        </p:nvGraphicFramePr>
        <p:xfrm>
          <a:off x="4330758" y="2948674"/>
          <a:ext cx="3541059" cy="98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Equação" r:id="rId7" imgW="2044440" imgH="520560" progId="Equation.3">
                  <p:embed/>
                </p:oleObj>
              </mc:Choice>
              <mc:Fallback>
                <p:oleObj name="Equação" r:id="rId7" imgW="20444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58" y="2948674"/>
                        <a:ext cx="3541059" cy="980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095952" y="4898373"/>
            <a:ext cx="461665" cy="7282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dirty="0" smtClean="0"/>
              <a:t>Venda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104039" y="5854791"/>
            <a:ext cx="461665" cy="8498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pt-BR" dirty="0" smtClean="0"/>
              <a:t>Compra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7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6922" y="680553"/>
            <a:ext cx="11388764" cy="3837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 startAt="4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Assinale a alternativa verdadeira. Em um contrato de mercado futuro o preço de ajuste em D+1 é menor que o preço de ajuste em D+0.Assim podemos concluir que. </a:t>
            </a:r>
          </a:p>
          <a:p>
            <a:pPr marL="914400" lvl="1" indent="-457200" algn="just">
              <a:lnSpc>
                <a:spcPct val="200000"/>
              </a:lnSpc>
              <a:buSzPct val="100000"/>
              <a:buFont typeface="+mj-lt"/>
              <a:buAutoNum type="alphaLcParenR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 estiver comprado receberá um crédito</a:t>
            </a:r>
          </a:p>
          <a:p>
            <a:pPr marL="914400" lvl="1" indent="-457200" algn="just">
              <a:lnSpc>
                <a:spcPct val="200000"/>
              </a:lnSpc>
              <a:buSzPct val="100000"/>
              <a:buFont typeface="+mj-lt"/>
              <a:buAutoNum type="alphaLcParenR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 estiver vendido receberá um crédito</a:t>
            </a:r>
          </a:p>
          <a:p>
            <a:pPr marL="914400" lvl="1" indent="-457200" algn="just">
              <a:lnSpc>
                <a:spcPct val="200000"/>
              </a:lnSpc>
              <a:buSzPct val="100000"/>
              <a:buFont typeface="+mj-lt"/>
              <a:buAutoNum type="alphaLcParenR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possui ajuste diário</a:t>
            </a:r>
          </a:p>
          <a:p>
            <a:pPr marL="914400" lvl="1" indent="-457200" algn="just">
              <a:lnSpc>
                <a:spcPct val="200000"/>
              </a:lnSpc>
              <a:spcAft>
                <a:spcPts val="800"/>
              </a:spcAft>
              <a:buSzPct val="100000"/>
              <a:buFont typeface="+mj-lt"/>
              <a:buAutoNum type="alphaLcParenR"/>
            </a:pPr>
            <a:r>
              <a:rPr lang="pt-B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Quem estiver vendido e quem estiver comprado receberão um crédito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lipse 2"/>
          <p:cNvSpPr/>
          <p:nvPr/>
        </p:nvSpPr>
        <p:spPr>
          <a:xfrm>
            <a:off x="753032" y="1624402"/>
            <a:ext cx="6637468" cy="7100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7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904" y="118334"/>
            <a:ext cx="9965606" cy="647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4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4789" y="274638"/>
            <a:ext cx="8229600" cy="7064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pt-BR" dirty="0" smtClean="0">
                <a:solidFill>
                  <a:srgbClr val="000000"/>
                </a:solidFill>
              </a:rPr>
              <a:t>Formação do Preço Futuro</a:t>
            </a:r>
            <a:endParaRPr lang="pt-BR" altLang="pt-BR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01345" y="3427023"/>
            <a:ext cx="9606912" cy="30591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marL="1147763" lvl="1" indent="-690563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S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</a:t>
            </a: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spot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em unidades da moeda A para uma unidade da moeda B (p.e., R$/US$)</a:t>
            </a:r>
          </a:p>
          <a:p>
            <a:pPr marL="1147763" lvl="1" indent="-690563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câmbio futura em unidades de A para uma unidade de B</a:t>
            </a:r>
          </a:p>
          <a:p>
            <a:pPr marL="1147763" lvl="1" indent="-690563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 = Taxa de juros do país A</a:t>
            </a:r>
          </a:p>
          <a:p>
            <a:pPr marL="1147763" lvl="1" indent="-690563">
              <a:buFontTx/>
              <a:buNone/>
            </a:pPr>
            <a:r>
              <a:rPr lang="pt-BR" altLang="pt-BR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rf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= Taxa de juros do país B</a:t>
            </a:r>
          </a:p>
          <a:p>
            <a:pPr marL="1147763" lvl="1" indent="-690563">
              <a:buFontTx/>
              <a:buNone/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</a:t>
            </a: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T-t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) = unidade de tempo para o vencimento do contrato futuro</a:t>
            </a:r>
          </a:p>
          <a:p>
            <a:pPr marL="1147763" lvl="1" indent="-690563">
              <a:buFontTx/>
              <a:buNone/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e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= constante (2,71828183)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651256"/>
              </p:ext>
            </p:extLst>
          </p:nvPr>
        </p:nvGraphicFramePr>
        <p:xfrm>
          <a:off x="4137439" y="1818287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439" y="1818287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88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947737"/>
            <a:ext cx="9582150" cy="496252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37456" y="76200"/>
            <a:ext cx="424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Câmbio em 2/6/17: R$ 3,25/US$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1937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8" y="1429984"/>
            <a:ext cx="12006944" cy="5389232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6574" y="544282"/>
            <a:ext cx="46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Selic em 2/6/17: 10,15% a.a.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37456" y="76200"/>
            <a:ext cx="424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Câmbio em 2/6/17: R$ 3,25/US$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1196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1" y="1012364"/>
            <a:ext cx="12081792" cy="57789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890612" y="76200"/>
            <a:ext cx="422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T-</a:t>
            </a:r>
            <a:r>
              <a:rPr lang="pt-BR" sz="2400" dirty="0" err="1" smtClean="0"/>
              <a:t>bond</a:t>
            </a:r>
            <a:r>
              <a:rPr lang="pt-BR" sz="2400" dirty="0" smtClean="0"/>
              <a:t> (30 anos): 2,9633% a.a.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7456" y="76200"/>
            <a:ext cx="424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Câmbio em 2/6/17: R$ 3,25/US$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6574" y="544282"/>
            <a:ext cx="46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Selic em 2/6/17: 10,15% a.a.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894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761516" y="76200"/>
            <a:ext cx="422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T-</a:t>
            </a:r>
            <a:r>
              <a:rPr lang="pt-BR" sz="2400" dirty="0" err="1" smtClean="0"/>
              <a:t>bond</a:t>
            </a:r>
            <a:r>
              <a:rPr lang="pt-BR" sz="2400" dirty="0" smtClean="0"/>
              <a:t> (30 anos): 2,9633% a.a.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7456" y="76200"/>
            <a:ext cx="424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Câmbio em 2/6/17: R$ 3,25/US$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6574" y="544282"/>
            <a:ext cx="46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Selic em 2/6/17: 10,15% a.a.</a:t>
            </a:r>
            <a:endParaRPr 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" y="1012364"/>
            <a:ext cx="11239500" cy="42672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767023" y="605119"/>
            <a:ext cx="440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Dolar</a:t>
            </a:r>
            <a:r>
              <a:rPr lang="pt-BR" sz="2400" dirty="0" smtClean="0"/>
              <a:t> dez/2017: R$ 3,365355/US$</a:t>
            </a:r>
            <a:endParaRPr lang="pt-BR" sz="24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4251"/>
              </p:ext>
            </p:extLst>
          </p:nvPr>
        </p:nvGraphicFramePr>
        <p:xfrm>
          <a:off x="4144714" y="5557718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990735" imgH="142830" progId="Equation.3">
                  <p:embed/>
                </p:oleObj>
              </mc:Choice>
              <mc:Fallback>
                <p:oleObj name="Equation" r:id="rId4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714" y="5557718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83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7761516" y="76200"/>
            <a:ext cx="4222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T-</a:t>
            </a:r>
            <a:r>
              <a:rPr lang="pt-BR" sz="2400" dirty="0" err="1" smtClean="0"/>
              <a:t>bond</a:t>
            </a:r>
            <a:r>
              <a:rPr lang="pt-BR" sz="2400" dirty="0" smtClean="0"/>
              <a:t> (30 anos): 2,9633% a.a.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7456" y="76200"/>
            <a:ext cx="4245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Câmbio em 2/6/17: R$ 3,25/US$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6574" y="544282"/>
            <a:ext cx="4611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Selic em 2/6/17: 10,15% a.a.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7767023" y="605119"/>
            <a:ext cx="4401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/>
              <a:t>Dolar</a:t>
            </a:r>
            <a:r>
              <a:rPr lang="pt-BR" sz="2400" dirty="0" smtClean="0"/>
              <a:t> dez/2017: R$ 3,365355/US$</a:t>
            </a:r>
            <a:endParaRPr lang="pt-BR" sz="2400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505978"/>
              </p:ext>
            </p:extLst>
          </p:nvPr>
        </p:nvGraphicFramePr>
        <p:xfrm>
          <a:off x="4155281" y="1329962"/>
          <a:ext cx="3881438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281" y="1329962"/>
                        <a:ext cx="3881438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811820"/>
              </p:ext>
            </p:extLst>
          </p:nvPr>
        </p:nvGraphicFramePr>
        <p:xfrm>
          <a:off x="2778476" y="4075869"/>
          <a:ext cx="6675588" cy="77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ção" r:id="rId5" imgW="1968480" imgH="228600" progId="Equation.3">
                  <p:embed/>
                </p:oleObj>
              </mc:Choice>
              <mc:Fallback>
                <p:oleObj name="Equação" r:id="rId5" imgW="1968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476" y="4075869"/>
                        <a:ext cx="6675588" cy="771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3212196"/>
              </p:ext>
            </p:extLst>
          </p:nvPr>
        </p:nvGraphicFramePr>
        <p:xfrm>
          <a:off x="4643438" y="5132388"/>
          <a:ext cx="2970212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ção" r:id="rId7" imgW="876240" imgH="203040" progId="Equation.3">
                  <p:embed/>
                </p:oleObj>
              </mc:Choice>
              <mc:Fallback>
                <p:oleObj name="Equação" r:id="rId7" imgW="876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132388"/>
                        <a:ext cx="2970212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rma livre 3"/>
          <p:cNvSpPr/>
          <p:nvPr/>
        </p:nvSpPr>
        <p:spPr>
          <a:xfrm>
            <a:off x="4528969" y="290456"/>
            <a:ext cx="960277" cy="1151069"/>
          </a:xfrm>
          <a:custGeom>
            <a:avLst/>
            <a:gdLst>
              <a:gd name="connsiteX0" fmla="*/ 0 w 960277"/>
              <a:gd name="connsiteY0" fmla="*/ 0 h 1151069"/>
              <a:gd name="connsiteX1" fmla="*/ 882127 w 960277"/>
              <a:gd name="connsiteY1" fmla="*/ 301215 h 1151069"/>
              <a:gd name="connsiteX2" fmla="*/ 860612 w 960277"/>
              <a:gd name="connsiteY2" fmla="*/ 1151069 h 115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277" h="1151069">
                <a:moveTo>
                  <a:pt x="0" y="0"/>
                </a:moveTo>
                <a:cubicBezTo>
                  <a:pt x="369346" y="54685"/>
                  <a:pt x="738692" y="109370"/>
                  <a:pt x="882127" y="301215"/>
                </a:cubicBezTo>
                <a:cubicBezTo>
                  <a:pt x="1025562" y="493060"/>
                  <a:pt x="943087" y="822064"/>
                  <a:pt x="860612" y="1151069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778476" y="2479005"/>
            <a:ext cx="1649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</a:rPr>
              <a:t>LN(1+0,1015)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2893807" y="989704"/>
            <a:ext cx="3356386" cy="2290743"/>
          </a:xfrm>
          <a:custGeom>
            <a:avLst/>
            <a:gdLst>
              <a:gd name="connsiteX0" fmla="*/ 0 w 3356386"/>
              <a:gd name="connsiteY0" fmla="*/ 0 h 2290743"/>
              <a:gd name="connsiteX1" fmla="*/ 2323652 w 3356386"/>
              <a:gd name="connsiteY1" fmla="*/ 2269863 h 2290743"/>
              <a:gd name="connsiteX2" fmla="*/ 3356386 w 3356386"/>
              <a:gd name="connsiteY2" fmla="*/ 935915 h 229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6386" h="2290743">
                <a:moveTo>
                  <a:pt x="0" y="0"/>
                </a:moveTo>
                <a:cubicBezTo>
                  <a:pt x="882127" y="1056938"/>
                  <a:pt x="1764254" y="2113877"/>
                  <a:pt x="2323652" y="2269863"/>
                </a:cubicBezTo>
                <a:cubicBezTo>
                  <a:pt x="2883050" y="2425849"/>
                  <a:pt x="3119718" y="1680882"/>
                  <a:pt x="3356386" y="935915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99102" y="46735"/>
            <a:ext cx="1878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</a:rPr>
              <a:t>LN(1+0,029633)</a:t>
            </a:r>
            <a:endParaRPr lang="pt-BR" sz="2000" dirty="0">
              <a:solidFill>
                <a:srgbClr val="0070C0"/>
              </a:solidFill>
            </a:endParaRPr>
          </a:p>
        </p:txBody>
      </p:sp>
      <p:sp>
        <p:nvSpPr>
          <p:cNvPr id="15" name="Forma livre 14"/>
          <p:cNvSpPr/>
          <p:nvPr/>
        </p:nvSpPr>
        <p:spPr>
          <a:xfrm>
            <a:off x="6798833" y="236806"/>
            <a:ext cx="914400" cy="1107900"/>
          </a:xfrm>
          <a:custGeom>
            <a:avLst/>
            <a:gdLst>
              <a:gd name="connsiteX0" fmla="*/ 914400 w 914400"/>
              <a:gd name="connsiteY0" fmla="*/ 75166 h 1107900"/>
              <a:gd name="connsiteX1" fmla="*/ 376518 w 914400"/>
              <a:gd name="connsiteY1" fmla="*/ 107439 h 1107900"/>
              <a:gd name="connsiteX2" fmla="*/ 0 w 914400"/>
              <a:gd name="connsiteY2" fmla="*/ 1107900 h 110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107900">
                <a:moveTo>
                  <a:pt x="914400" y="75166"/>
                </a:moveTo>
                <a:cubicBezTo>
                  <a:pt x="721659" y="5241"/>
                  <a:pt x="528918" y="-64683"/>
                  <a:pt x="376518" y="107439"/>
                </a:cubicBezTo>
                <a:cubicBezTo>
                  <a:pt x="224118" y="279561"/>
                  <a:pt x="112059" y="693730"/>
                  <a:pt x="0" y="1107900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orma livre 15"/>
          <p:cNvSpPr/>
          <p:nvPr/>
        </p:nvSpPr>
        <p:spPr>
          <a:xfrm>
            <a:off x="186942" y="355002"/>
            <a:ext cx="8784936" cy="3595206"/>
          </a:xfrm>
          <a:custGeom>
            <a:avLst/>
            <a:gdLst>
              <a:gd name="connsiteX0" fmla="*/ 211091 w 8784936"/>
              <a:gd name="connsiteY0" fmla="*/ 0 h 3595206"/>
              <a:gd name="connsiteX1" fmla="*/ 60484 w 8784936"/>
              <a:gd name="connsiteY1" fmla="*/ 817582 h 3595206"/>
              <a:gd name="connsiteX2" fmla="*/ 1093218 w 8784936"/>
              <a:gd name="connsiteY2" fmla="*/ 3141233 h 3595206"/>
              <a:gd name="connsiteX3" fmla="*/ 5407034 w 8784936"/>
              <a:gd name="connsiteY3" fmla="*/ 3399417 h 3595206"/>
              <a:gd name="connsiteX4" fmla="*/ 8784936 w 8784936"/>
              <a:gd name="connsiteY4" fmla="*/ 903643 h 359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84936" h="3595206">
                <a:moveTo>
                  <a:pt x="211091" y="0"/>
                </a:moveTo>
                <a:cubicBezTo>
                  <a:pt x="62277" y="147021"/>
                  <a:pt x="-86537" y="294043"/>
                  <a:pt x="60484" y="817582"/>
                </a:cubicBezTo>
                <a:cubicBezTo>
                  <a:pt x="207505" y="1341121"/>
                  <a:pt x="202126" y="2710927"/>
                  <a:pt x="1093218" y="3141233"/>
                </a:cubicBezTo>
                <a:cubicBezTo>
                  <a:pt x="1984310" y="3571539"/>
                  <a:pt x="4125081" y="3772349"/>
                  <a:pt x="5407034" y="3399417"/>
                </a:cubicBezTo>
                <a:cubicBezTo>
                  <a:pt x="6688987" y="3026485"/>
                  <a:pt x="7736961" y="1965064"/>
                  <a:pt x="8784936" y="903643"/>
                </a:cubicBezTo>
              </a:path>
            </a:pathLst>
          </a:custGeom>
          <a:noFill/>
          <a:ln w="3810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734747" y="2362368"/>
            <a:ext cx="3485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70C0"/>
                </a:solidFill>
              </a:rPr>
              <a:t>De 2/6/17 a 1/12/17 = 182 dias</a:t>
            </a: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7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 animBg="1"/>
      <p:bldP spid="14" grpId="0"/>
      <p:bldP spid="15" grpId="0" animBg="1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 txBox="1">
            <a:spLocks/>
          </p:cNvSpPr>
          <p:nvPr/>
        </p:nvSpPr>
        <p:spPr>
          <a:xfrm>
            <a:off x="2711625" y="1185766"/>
            <a:ext cx="405045" cy="4475483"/>
          </a:xfrm>
          <a:prstGeom prst="rect">
            <a:avLst/>
          </a:prstGeom>
        </p:spPr>
        <p:txBody>
          <a:bodyPr vert="vert27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pt-BR" sz="195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Mercado de Finanças Estruturadas</a:t>
            </a:r>
          </a:p>
          <a:p>
            <a:pPr>
              <a:buFont typeface="Arial" panose="020B0604020202020204" pitchFamily="34" charset="0"/>
              <a:buNone/>
            </a:pPr>
            <a:endParaRPr lang="pt-BR" sz="195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1"/>
          <p:cNvSpPr txBox="1">
            <a:spLocks/>
          </p:cNvSpPr>
          <p:nvPr/>
        </p:nvSpPr>
        <p:spPr bwMode="auto">
          <a:xfrm>
            <a:off x="3767951" y="1673554"/>
            <a:ext cx="6108521" cy="858104"/>
          </a:xfrm>
          <a:prstGeom prst="rect">
            <a:avLst/>
          </a:prstGeom>
          <a:solidFill>
            <a:srgbClr val="0000FF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Fundos de Investimento em Direito Creditórios (FIDC)</a:t>
            </a:r>
          </a:p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25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Conteúdo 1"/>
          <p:cNvSpPr txBox="1">
            <a:spLocks/>
          </p:cNvSpPr>
          <p:nvPr/>
        </p:nvSpPr>
        <p:spPr bwMode="auto">
          <a:xfrm>
            <a:off x="3767951" y="3012769"/>
            <a:ext cx="6108521" cy="788159"/>
          </a:xfrm>
          <a:prstGeom prst="rect">
            <a:avLst/>
          </a:prstGeom>
          <a:solidFill>
            <a:srgbClr val="006699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Certificados de </a:t>
            </a: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</a:rPr>
              <a:t>Recebíveis Imobiliários</a:t>
            </a: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(CRI)</a:t>
            </a:r>
          </a:p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25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 bwMode="auto">
          <a:xfrm>
            <a:off x="3770223" y="4316146"/>
            <a:ext cx="6108521" cy="858104"/>
          </a:xfrm>
          <a:prstGeom prst="rect">
            <a:avLst/>
          </a:prstGeom>
          <a:solidFill>
            <a:srgbClr val="008000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Certificados de </a:t>
            </a: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</a:rPr>
              <a:t>Recebíveis do Agronegócios</a:t>
            </a:r>
            <a:r>
              <a:rPr lang="pt-BR" sz="2250" b="1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(CRA)</a:t>
            </a:r>
          </a:p>
          <a:p>
            <a:pPr marL="257168" indent="-257168" algn="ctr" defTabSz="685783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pt-BR" sz="225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have esquerda 5"/>
          <p:cNvSpPr/>
          <p:nvPr/>
        </p:nvSpPr>
        <p:spPr>
          <a:xfrm>
            <a:off x="3350169" y="1565794"/>
            <a:ext cx="369568" cy="3725839"/>
          </a:xfrm>
          <a:prstGeom prst="leftBrace">
            <a:avLst/>
          </a:prstGeom>
          <a:ln w="28575">
            <a:solidFill>
              <a:schemeClr val="tx2">
                <a:lumMod val="90000"/>
                <a:lumOff val="10000"/>
              </a:schemeClr>
            </a:solidFill>
          </a:ln>
          <a:scene3d>
            <a:camera prst="orthographicFront"/>
            <a:lightRig rig="threePt" dir="t">
              <a:rot lat="0" lon="0" rev="1800000"/>
            </a:lightRig>
          </a:scene3d>
          <a:sp3d extrusionH="120650">
            <a:bevelT w="152400" prst="coolSlant"/>
            <a:extrusionClr>
              <a:schemeClr val="tx1">
                <a:lumMod val="75000"/>
              </a:schemeClr>
            </a:extrusion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50680" y="44625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27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Finanças</a:t>
            </a:r>
            <a:r>
              <a:rPr lang="en-US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27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Estruturadas</a:t>
            </a:r>
            <a:endParaRPr lang="en-US" sz="27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8791" y="301214"/>
            <a:ext cx="1143537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Considere um exportador que irá receber a quantia de US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$ 30.000,00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que acredita em possível baixa da moeda norte-americana. Com o intuito de não ficar exposto a essa variação cambial até o vencimento, compra opções cambiais de venda em dólar fixando o câmbio em R$ 3,20/dólar. A taxa de câmbio do dia em que a operação foi realizada foi de R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$ 3,35/dólar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o prêmio pago pelo exportador foi de  R$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 cada US$ 10.000,00.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Agora, suponha que a taxa de câmbio no mercado a vista no dia do vencimento é igual a R$ 3,15/dólar.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Pergunta-se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titular da opção exercerá seu direito?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Qual será o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resultado da operação na data do vencimento? </a:t>
            </a:r>
          </a:p>
        </p:txBody>
      </p:sp>
    </p:spTree>
    <p:extLst>
      <p:ext uri="{BB962C8B-B14F-4D97-AF65-F5344CB8AC3E}">
        <p14:creationId xmlns:p14="http://schemas.microsoft.com/office/powerpoint/2010/main" val="200916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8791" y="301214"/>
            <a:ext cx="1143537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Considere um exportador que irá receber a quantia de US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$ 30.000,00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que acredita em possível baixa da moeda norte-americana. Com o intuito de não ficar exposto a essa variação cambial até o vencimento, compra opções cambiais de venda em dólar fixando o câmbio em R$ 3,20/dólar. A taxa de câmbio do dia em que a operação foi realizada foi de R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$ 3,35/dólar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o prêmio pago pelo exportador foi de  R$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 cada US$ 10.000,00.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Agora, suponha que a taxa de câmbio no mercado a vista no dia do vencimento é igual a R$ 3,15/dólar.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Pergunta-se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titular da opção exercerá seu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direito?</a:t>
            </a:r>
            <a:endParaRPr lang="pt-BR" sz="2800" b="1" i="0" u="none" strike="noStrike" baseline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11063" y="5380466"/>
            <a:ext cx="114353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Valor do exercício:       US$ 30.000,00</a:t>
            </a:r>
            <a:r>
              <a:rPr lang="pt-BR" sz="2800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BR" sz="2800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 R$ 3,20/US$ = R$ 96.000,00</a:t>
            </a:r>
          </a:p>
          <a:p>
            <a:pPr>
              <a:spcAft>
                <a:spcPts val="1200"/>
              </a:spcAft>
            </a:pP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Valor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corrente na data: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US$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30.000,00 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 R$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3,15/US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$ = R$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94.500,00</a:t>
            </a:r>
            <a:endParaRPr lang="pt-BR" sz="2800" b="0" i="0" u="none" strike="noStrike" baseline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580251" y="4605352"/>
            <a:ext cx="9125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1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SIM</a:t>
            </a:r>
            <a:endParaRPr lang="pt-BR" sz="2800" b="1" i="0" u="none" strike="noStrike" baseline="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6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8791" y="301214"/>
            <a:ext cx="1143537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Considere um exportador que irá receber a quantia de US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$ 30.000,00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que acredita em possível baixa da moeda norte-americana. Com o intuito de não ficar exposto a essa variação cambial até o vencimento, compra opções cambiais de venda em dólar fixando o câmbio em R$ 3,20/dólar. A taxa de câmbio do dia em que a operação foi realizada foi de R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$ 3,35/dólar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 o prêmio pago pelo exportador foi de  R$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300,00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 cada US$ 10.000,00.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Agora, suponha que a taxa de câmbio no mercado a vista no dia do vencimento é igual a R$ 3,15/dólar. </a:t>
            </a:r>
          </a:p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Pergunta-se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 titular da opção exercerá seu direito? </a:t>
            </a:r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SIM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Qual será o </a:t>
            </a:r>
            <a:r>
              <a:rPr lang="pt-BR" sz="28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resultado da operação na data do vencimento? </a:t>
            </a:r>
          </a:p>
        </p:txBody>
      </p:sp>
      <p:sp>
        <p:nvSpPr>
          <p:cNvPr id="3" name="Retângulo 2"/>
          <p:cNvSpPr/>
          <p:nvPr/>
        </p:nvSpPr>
        <p:spPr>
          <a:xfrm>
            <a:off x="956974" y="5858141"/>
            <a:ext cx="10111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800" b="0" i="0" u="none" strike="noStrike" baseline="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US$ 30.000.000,00</a:t>
            </a:r>
            <a:r>
              <a:rPr lang="pt-BR" sz="2800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pt-BR" sz="2800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 R$ 3,20/US$ - R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$ </a:t>
            </a:r>
            <a:r>
              <a:rPr lang="pt-BR" sz="2800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300,00  3 </a:t>
            </a:r>
            <a:r>
              <a:rPr lang="pt-BR" sz="2800" b="0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pt-BR" sz="2800" b="1" i="0" u="none" strike="noStrike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R$ 95.100,00</a:t>
            </a:r>
          </a:p>
        </p:txBody>
      </p:sp>
    </p:spTree>
    <p:extLst>
      <p:ext uri="{BB962C8B-B14F-4D97-AF65-F5344CB8AC3E}">
        <p14:creationId xmlns:p14="http://schemas.microsoft.com/office/powerpoint/2010/main" val="6717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301" y="21736"/>
            <a:ext cx="12041393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BR" dirty="0">
                <a:solidFill>
                  <a:srgbClr val="000000"/>
                </a:solidFill>
              </a:rPr>
              <a:t>Um exportador tem a possibilidade de antecipar a receita de suas vendas. Hoje a taxa de câmbio está cotada em R$ 3,30/ US$. Sabe-se que a taxa de juros no Brasil está em 11,25% a.a. enquanto nos Estados Unidos está em 3,0%. A tabela a seguir apresenta os valores, prazo (diferença de dias entre a data de vencimento do contrato futuro e hoje) e cotações no mercado futuro referentes às exportações que poderão ser antecipadas</a:t>
            </a:r>
            <a:r>
              <a:rPr lang="pt-BR" dirty="0" smtClean="0">
                <a:solidFill>
                  <a:srgbClr val="000000"/>
                </a:solidFill>
              </a:rPr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t-BR" dirty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t-BR" sz="8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t-BR" dirty="0" smtClean="0">
                <a:solidFill>
                  <a:srgbClr val="000000"/>
                </a:solidFill>
              </a:rPr>
              <a:t>Para </a:t>
            </a:r>
            <a:r>
              <a:rPr lang="pt-BR" dirty="0">
                <a:solidFill>
                  <a:srgbClr val="000000"/>
                </a:solidFill>
              </a:rPr>
              <a:t>quais valores de negociação, dentre os apresentados na tabela, é vantajoso antecipar o recebimento da receita das exportações?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43723"/>
              </p:ext>
            </p:extLst>
          </p:nvPr>
        </p:nvGraphicFramePr>
        <p:xfrm>
          <a:off x="3540762" y="3240346"/>
          <a:ext cx="5097630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80"/>
                <a:gridCol w="1606328"/>
                <a:gridCol w="204342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Prazo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Valor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Dólar Futuro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60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300.000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3,34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90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500.000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3,35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120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700.000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3,40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150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1.000.000</a:t>
                      </a:r>
                      <a:endParaRPr lang="pt-B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3,42</a:t>
                      </a:r>
                      <a:endParaRPr lang="pt-B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049375"/>
              </p:ext>
            </p:extLst>
          </p:nvPr>
        </p:nvGraphicFramePr>
        <p:xfrm>
          <a:off x="8864309" y="6172984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4309" y="6172984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30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7312058" y="61678"/>
          <a:ext cx="3276748" cy="63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990735" imgH="142830" progId="Equation.3">
                  <p:embed/>
                </p:oleObj>
              </mc:Choice>
              <mc:Fallback>
                <p:oleObj name="Equation" r:id="rId3" imgW="990735" imgH="1428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58" y="61678"/>
                        <a:ext cx="3276748" cy="63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685746"/>
              </p:ext>
            </p:extLst>
          </p:nvPr>
        </p:nvGraphicFramePr>
        <p:xfrm>
          <a:off x="2145030" y="759021"/>
          <a:ext cx="7901940" cy="5921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0388"/>
                <a:gridCol w="1580388"/>
                <a:gridCol w="1580388"/>
                <a:gridCol w="1580388"/>
                <a:gridCol w="1580388"/>
              </a:tblGrid>
              <a:tr h="697313">
                <a:tc>
                  <a:txBody>
                    <a:bodyPr/>
                    <a:lstStyle/>
                    <a:p>
                      <a:pPr algn="ctr" fontAlgn="b"/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3,34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3,35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3,40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3,42</a:t>
                      </a:r>
                      <a:endParaRPr lang="pt-B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2060"/>
                    </a:solidFill>
                  </a:tcPr>
                </a:tc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11,25%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11,25%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err="1">
                          <a:effectLst/>
                        </a:rPr>
                        <a:t>rf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3%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S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3,3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r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0,10661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0,10661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rf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0,029559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0,029559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0,029559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T-t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0,166667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0,25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0,333333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0,416667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433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60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90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120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150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31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3,342651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3,364183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3,385854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3,407664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311" y="44893"/>
            <a:ext cx="11435378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Um importador compra do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exterior 100 máquinas pelo preço total de US$ 10 milhões. O importador consegue vender sua mercadoria no mercado interno por R$ 33,65 milhões (valor presente). O pagamento ao exportador no exterior deverá ocorrer somente no prazo de 60 dias. Se a taxa de juro no mercado interno de renda fixa para 60 dias está em 4% no período, o dólar no mercado a vista está sendo negociado a US$ 1 = R$ 3,35 e no mercado a termo para 60 dias está cotado </a:t>
            </a:r>
            <a:r>
              <a:rPr lang="pt-BR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em US$ 1 = R$ 3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,42, p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ergunta-se: 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partir de qual variação cambial o importador terá prejuízo com essa operação?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Qual operação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no mercado a termo de dólar o importador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deverá realizar a fim de evitar o risco de prejuízo com a operação?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alternativamente lhe fosse oferecido um título que rendesse a variação cambial mais 1% de taxa de juro efetiva pelo período de 60 dias, o importador deveria preferir essa alternativa para se precaver de uma grande variação no passivo cambial à alternativa de operar exclusivamente em dólar a termo?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1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311" y="44893"/>
            <a:ext cx="11435378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Um importador compra do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exterior 100 máquinas pelo preço total de US$ 10 milhões. O importador consegue vender sua mercadoria no mercado interno por R$ 33,65 milhões (valor presente). O pagamento ao exportador no exterior deverá ocorrer somente no prazo de 60 dias. Se a taxa de juro no mercado interno de renda fixa para 60 dias está em 4% no período, o dólar no mercado a vista está sendo negociado a US$ 1 = R$ 3,35 e no mercado a termo para 60 dias está cotado </a:t>
            </a:r>
            <a:r>
              <a:rPr lang="pt-BR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em US$ 1 = R$ 3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,42, p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ergunta-se: 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partir de qual variação cambial o importador terá prejuízo com essa operação?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01260"/>
              </p:ext>
            </p:extLst>
          </p:nvPr>
        </p:nvGraphicFramePr>
        <p:xfrm>
          <a:off x="955816" y="4200503"/>
          <a:ext cx="36703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Equação" r:id="rId3" imgW="1536480" imgH="203040" progId="Equation.3">
                  <p:embed/>
                </p:oleObj>
              </mc:Choice>
              <mc:Fallback>
                <p:oleObj name="Equação" r:id="rId3" imgW="1536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816" y="4200503"/>
                        <a:ext cx="36703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299948"/>
              </p:ext>
            </p:extLst>
          </p:nvPr>
        </p:nvGraphicFramePr>
        <p:xfrm>
          <a:off x="985577" y="4969492"/>
          <a:ext cx="227488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ção" r:id="rId5" imgW="952200" imgH="203040" progId="Equation.3">
                  <p:embed/>
                </p:oleObj>
              </mc:Choice>
              <mc:Fallback>
                <p:oleObj name="Equação" r:id="rId5" imgW="952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577" y="4969492"/>
                        <a:ext cx="227488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137321"/>
              </p:ext>
            </p:extLst>
          </p:nvPr>
        </p:nvGraphicFramePr>
        <p:xfrm>
          <a:off x="1002183" y="5697538"/>
          <a:ext cx="16668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Equação" r:id="rId7" imgW="698400" imgH="203040" progId="Equation.3">
                  <p:embed/>
                </p:oleObj>
              </mc:Choice>
              <mc:Fallback>
                <p:oleObj name="Equação" r:id="rId7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2183" y="5697538"/>
                        <a:ext cx="16668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158167"/>
              </p:ext>
            </p:extLst>
          </p:nvPr>
        </p:nvGraphicFramePr>
        <p:xfrm>
          <a:off x="6083751" y="4391642"/>
          <a:ext cx="23939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ção" r:id="rId9" imgW="1002960" imgH="419040" progId="Equation.3">
                  <p:embed/>
                </p:oleObj>
              </mc:Choice>
              <mc:Fallback>
                <p:oleObj name="Equação" r:id="rId9" imgW="1002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3751" y="4391642"/>
                        <a:ext cx="239395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861920"/>
              </p:ext>
            </p:extLst>
          </p:nvPr>
        </p:nvGraphicFramePr>
        <p:xfrm>
          <a:off x="6279369" y="5705769"/>
          <a:ext cx="1879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ção" r:id="rId11" imgW="787320" imgH="203040" progId="Equation.3">
                  <p:embed/>
                </p:oleObj>
              </mc:Choice>
              <mc:Fallback>
                <p:oleObj name="Equação" r:id="rId11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9369" y="5705769"/>
                        <a:ext cx="1879600" cy="54451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have direita 8"/>
          <p:cNvSpPr/>
          <p:nvPr/>
        </p:nvSpPr>
        <p:spPr>
          <a:xfrm>
            <a:off x="4817660" y="4200503"/>
            <a:ext cx="423080" cy="2145706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3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311" y="44893"/>
            <a:ext cx="1143537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Um importador compra do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exterior 100 máquinas pelo preço total de US$ 10 milhões. O importador consegue vender sua mercadoria no mercado interno por R$ 33,65 milhões (valor presente). O pagamento ao exportador no exterior deverá ocorrer somente no prazo de 60 dias. Se a taxa de juro no mercado interno de renda fixa para 60 dias está em 4% no período, o dólar no mercado a vista está sendo negociado a US$ 1 = R$ 3,35 e no mercado a termo para 60 dias está cotado </a:t>
            </a:r>
            <a:r>
              <a:rPr lang="pt-BR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em US$ 1 = R$ 3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,42, p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ergunta-se: 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partir de qual variação cambial o importador terá prejuízo com essa operação?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Qual operação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no mercado a termo de dólar o importador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deverá realizar a fim de evitar o risco de prejuízo com a operação?</a:t>
            </a:r>
          </a:p>
          <a:p>
            <a:pPr>
              <a:spcAft>
                <a:spcPts val="1200"/>
              </a:spcAft>
            </a:pPr>
            <a:r>
              <a:rPr lang="pt-BR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pt-BR" sz="27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Compra a termo de US$ 10 milhões </a:t>
            </a:r>
            <a:endParaRPr lang="pt-BR" sz="2700" b="1" i="0" u="none" strike="noStrike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311" y="44893"/>
            <a:ext cx="11435378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Um importador compra do</a:t>
            </a:r>
            <a:r>
              <a:rPr lang="pt-BR" sz="2700" b="0" i="0" u="none" strike="noStrike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exterior 100 máquinas pelo preço total de US$ 10 milhões. O importador consegue vender sua mercadoria no mercado interno por R$ 33,65 milhões (valor presente). O pagamento ao exportador no exterior deverá ocorrer somente no prazo de 60 dias. Se a taxa de juro no mercado interno de renda fixa para 60 dias está em 4% no período, o dólar no mercado a vista está sendo negociado a US$ 1 = R$ 3,35 e no mercado a termo para 60 dias está cotado </a:t>
            </a:r>
            <a:r>
              <a:rPr lang="pt-BR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em US$ 1 = R$ 3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,42, p</a:t>
            </a:r>
            <a:r>
              <a:rPr lang="pt-BR" sz="27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ergunta-se: 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 startAt="3"/>
            </a:pPr>
            <a:r>
              <a:rPr lang="pt-BR" sz="2700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pt-BR" sz="27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alternativamente lhe fosse oferecido um título que rendesse a variação cambial mais 1% de taxa de juro efetiva pelo período de 60 dias, o importador deveria preferir essa alternativa para se precaver de uma grande variação no passivo cambial à alternativa de operar exclusivamente em dólar a termo?</a:t>
            </a:r>
            <a:endParaRPr lang="pt-BR" sz="2700" b="0" i="0" u="none" strike="noStrike" baseline="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38818"/>
              </p:ext>
            </p:extLst>
          </p:nvPr>
        </p:nvGraphicFramePr>
        <p:xfrm>
          <a:off x="1705968" y="5694776"/>
          <a:ext cx="4095071" cy="61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ção" r:id="rId3" imgW="1511280" imgH="228600" progId="Equation.3">
                  <p:embed/>
                </p:oleObj>
              </mc:Choice>
              <mc:Fallback>
                <p:oleObj name="Equação" r:id="rId3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968" y="5694776"/>
                        <a:ext cx="4095071" cy="61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94451"/>
              </p:ext>
            </p:extLst>
          </p:nvPr>
        </p:nvGraphicFramePr>
        <p:xfrm>
          <a:off x="6469050" y="5763633"/>
          <a:ext cx="19621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ção" r:id="rId5" imgW="723600" imgH="203040" progId="Equation.3">
                  <p:embed/>
                </p:oleObj>
              </mc:Choice>
              <mc:Fallback>
                <p:oleObj name="Equação" r:id="rId5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9050" y="5763633"/>
                        <a:ext cx="1962150" cy="5476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057104" y="4957132"/>
            <a:ext cx="6059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 smtClean="0"/>
              <a:t>LN (1,04) = 0,039221             LN((1,01)=0,00995</a:t>
            </a:r>
            <a:endParaRPr lang="pt-BR" sz="2400" i="1" dirty="0"/>
          </a:p>
        </p:txBody>
      </p:sp>
      <p:sp>
        <p:nvSpPr>
          <p:cNvPr id="6" name="Forma livre 5"/>
          <p:cNvSpPr/>
          <p:nvPr/>
        </p:nvSpPr>
        <p:spPr>
          <a:xfrm>
            <a:off x="4447713" y="3018408"/>
            <a:ext cx="5746343" cy="2965142"/>
          </a:xfrm>
          <a:custGeom>
            <a:avLst/>
            <a:gdLst>
              <a:gd name="connsiteX0" fmla="*/ 0 w 5746343"/>
              <a:gd name="connsiteY0" fmla="*/ 0 h 2965142"/>
              <a:gd name="connsiteX1" fmla="*/ 5610687 w 5746343"/>
              <a:gd name="connsiteY1" fmla="*/ 2104008 h 2965142"/>
              <a:gd name="connsiteX2" fmla="*/ 4136994 w 5746343"/>
              <a:gd name="connsiteY2" fmla="*/ 2965142 h 2965142"/>
              <a:gd name="connsiteX3" fmla="*/ 4136994 w 5746343"/>
              <a:gd name="connsiteY3" fmla="*/ 2965142 h 2965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6343" h="2965142">
                <a:moveTo>
                  <a:pt x="0" y="0"/>
                </a:moveTo>
                <a:cubicBezTo>
                  <a:pt x="2460594" y="804909"/>
                  <a:pt x="4921188" y="1609818"/>
                  <a:pt x="5610687" y="2104008"/>
                </a:cubicBezTo>
                <a:cubicBezTo>
                  <a:pt x="6300186" y="2598198"/>
                  <a:pt x="4136994" y="2965142"/>
                  <a:pt x="4136994" y="2965142"/>
                </a:cubicBezTo>
                <a:lnTo>
                  <a:pt x="4136994" y="2965142"/>
                </a:lnTo>
              </a:path>
            </a:pathLst>
          </a:custGeom>
          <a:noFill/>
          <a:ln w="38100"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1230260" y="4305667"/>
            <a:ext cx="816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Não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358" y="0"/>
            <a:ext cx="8562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558584" y="299048"/>
            <a:ext cx="7026647" cy="4050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27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ea typeface="+mn-ea"/>
              </a:rPr>
              <a:t>Mecanismo de funcionamento do FIDC</a:t>
            </a:r>
            <a:endParaRPr lang="pt-BR" sz="27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ea typeface="+mn-ea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466" y="1295765"/>
            <a:ext cx="9091404" cy="504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1972" y="151179"/>
            <a:ext cx="1095128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sz="2800" b="0" i="0" u="none" strike="noStrike" dirty="0" smtClean="0">
                <a:solidFill>
                  <a:srgbClr val="231F20"/>
                </a:solidFill>
                <a:effectLst/>
                <a:latin typeface="palatino-regular"/>
              </a:rPr>
              <a:t>“Ao meio-dia de 12 de setembro do ano passado, Walter Fontana Filho reuniu-se com os executivos da cúpula da Sadia. O encontro foi na sala de reuniões do escritório central da empresa, em São Paulo. Os diretores se sentaram em volta de uma mesa de mármore negro para fechar a proposta de compra do frigorífico Frangosul, do grupo francês </a:t>
            </a:r>
            <a:r>
              <a:rPr lang="pt-BR" sz="2800" b="0" i="0" u="none" strike="noStrike" dirty="0" err="1" smtClean="0">
                <a:solidFill>
                  <a:srgbClr val="231F20"/>
                </a:solidFill>
                <a:effectLst/>
                <a:latin typeface="palatino-regular"/>
              </a:rPr>
              <a:t>Doux</a:t>
            </a:r>
            <a:r>
              <a:rPr lang="pt-BR" sz="2800" b="0" i="0" u="none" strike="noStrike" dirty="0" smtClean="0">
                <a:solidFill>
                  <a:srgbClr val="231F20"/>
                </a:solidFill>
                <a:effectLst/>
                <a:latin typeface="palatino-regular"/>
              </a:rPr>
              <a:t>, o maior produtor europeu de aves e embutidos. (...). O valor de compra da Frangosul foi fechado em 1,2 bilhão de reais. A carta-proposta foi despachada naquele mesmo dia para Charles </a:t>
            </a:r>
            <a:r>
              <a:rPr lang="pt-BR" sz="2800" b="0" i="0" u="none" strike="noStrike" dirty="0" err="1" smtClean="0">
                <a:solidFill>
                  <a:srgbClr val="231F20"/>
                </a:solidFill>
                <a:effectLst/>
                <a:latin typeface="palatino-regular"/>
              </a:rPr>
              <a:t>Doux</a:t>
            </a:r>
            <a:r>
              <a:rPr lang="pt-BR" sz="2800" b="0" i="0" u="none" strike="noStrike" dirty="0" smtClean="0">
                <a:solidFill>
                  <a:srgbClr val="231F20"/>
                </a:solidFill>
                <a:effectLst/>
                <a:latin typeface="palatino-regular"/>
              </a:rPr>
              <a:t>, presidente da companhia na França.</a:t>
            </a:r>
          </a:p>
          <a:p>
            <a:pPr fontAlgn="base"/>
            <a:r>
              <a:rPr lang="pt-BR" sz="2800" b="0" i="0" u="none" strike="noStrike" dirty="0" smtClean="0">
                <a:solidFill>
                  <a:srgbClr val="231F20"/>
                </a:solidFill>
                <a:effectLst/>
                <a:latin typeface="palatino-regular"/>
              </a:rPr>
              <a:t>No dia seguinte, às oito e vinte da manhã, o diretor-financeiro Adriano Ferreira entrou chorando na sala de Walter Fontana Filho. Disse-lhe para esquecer a compra da Frangosul e anunciou: havia perdido o controle das operações de câmbio e a Sadia estava com 5 bilhões de dólares a descoberto no mercado de derivativos”. </a:t>
            </a:r>
            <a:endParaRPr lang="pt-BR" sz="2800" b="0" i="0" u="none" strike="noStrike" dirty="0">
              <a:solidFill>
                <a:srgbClr val="231F20"/>
              </a:solidFill>
              <a:effectLst/>
              <a:latin typeface="palatino-regular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682808" y="86064"/>
            <a:ext cx="461665" cy="6706820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algn="ctr"/>
            <a:r>
              <a:rPr lang="pt-BR" dirty="0" smtClean="0"/>
              <a:t>http://piaui.folha.uol.com.br/materia/o-setembro-negro-da-sadia/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32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Target </a:t>
            </a:r>
            <a:r>
              <a:rPr lang="pt-BR" dirty="0" err="1" smtClean="0"/>
              <a:t>Forward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t-BR" dirty="0" smtClean="0"/>
              <a:t>O produto funciona, basicamente, da seguinte forma: As partes envolvidas acordam uma taxa de câmbio pela qual as empresas venderão seus dólares a cada mês (</a:t>
            </a:r>
            <a:r>
              <a:rPr lang="pt-BR" dirty="0" err="1" smtClean="0"/>
              <a:t>Strike</a:t>
            </a:r>
            <a:r>
              <a:rPr lang="pt-BR" dirty="0" smtClean="0"/>
              <a:t>), normalmente os contratos duram 12 meses. Caso o câmbio se apreciasse de forma a ficar abaixo do </a:t>
            </a:r>
            <a:r>
              <a:rPr lang="pt-BR" dirty="0" err="1" smtClean="0"/>
              <a:t>Strike</a:t>
            </a:r>
            <a:r>
              <a:rPr lang="pt-BR" dirty="0" smtClean="0"/>
              <a:t> combinado, a empresa poderia vender uma quantidade x de dólares para a instituição financeira por esse valor. Caso o câmbio se depreciasse, indo parar acima do </a:t>
            </a:r>
            <a:r>
              <a:rPr lang="pt-BR" dirty="0" err="1" smtClean="0"/>
              <a:t>Strike</a:t>
            </a:r>
            <a:r>
              <a:rPr lang="pt-BR" dirty="0" smtClean="0"/>
              <a:t>, a empresa teria que vender uma quantidade 2x de dólares à instituição financeira, à taxa de câmbio combinada (</a:t>
            </a:r>
            <a:r>
              <a:rPr lang="pt-BR" dirty="0" err="1" smtClean="0"/>
              <a:t>Strike</a:t>
            </a:r>
            <a:r>
              <a:rPr lang="pt-BR" dirty="0" smtClean="0"/>
              <a:t>). Ou seja, em um cenário desfavorável (real depreciado) a empresa se veria obrigada a vender, a baixo preço, uma quantidade de dólares duas vezes maior do que compraria no cenário favorável, produzindo potenciais grandes perdas.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18333" y="6161009"/>
            <a:ext cx="119302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Barreto (2011) disponível em: http://bibliotecadigital.fgv.br/dspace/bitstream/handle/10438/7991/Rodrigo%20G.%20Barreto.pdf?sequence=1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0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1524000" y="44624"/>
            <a:ext cx="9144000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t-BR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FIDC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083222" y="6447878"/>
            <a:ext cx="1918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chemeClr val="bg1">
                    <a:lumMod val="50000"/>
                  </a:schemeClr>
                </a:solidFill>
              </a:rPr>
              <a:t>Fonte: AMBIMA (2017)</a:t>
            </a:r>
          </a:p>
        </p:txBody>
      </p:sp>
      <p:sp>
        <p:nvSpPr>
          <p:cNvPr id="4" name="Retângulo 3"/>
          <p:cNvSpPr/>
          <p:nvPr/>
        </p:nvSpPr>
        <p:spPr>
          <a:xfrm>
            <a:off x="2207568" y="692696"/>
            <a:ext cx="77329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2100" dirty="0"/>
              <a:t>Patrimônio Líquido no mês de dezembro, em R$ Bilhões</a:t>
            </a:r>
          </a:p>
        </p:txBody>
      </p:sp>
      <p:graphicFrame>
        <p:nvGraphicFramePr>
          <p:cNvPr id="5" name="Gráfico 4"/>
          <p:cNvGraphicFramePr/>
          <p:nvPr>
            <p:extLst/>
          </p:nvPr>
        </p:nvGraphicFramePr>
        <p:xfrm>
          <a:off x="1703512" y="1384450"/>
          <a:ext cx="8712968" cy="5063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24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1524000" y="44624"/>
            <a:ext cx="9144000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t-BR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FIDC</a:t>
            </a:r>
          </a:p>
        </p:txBody>
      </p:sp>
      <p:graphicFrame>
        <p:nvGraphicFramePr>
          <p:cNvPr id="3" name="Gráfico 2"/>
          <p:cNvGraphicFramePr/>
          <p:nvPr>
            <p:extLst/>
          </p:nvPr>
        </p:nvGraphicFramePr>
        <p:xfrm>
          <a:off x="1703513" y="836712"/>
          <a:ext cx="8822171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46612" y="6553670"/>
            <a:ext cx="1837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chemeClr val="bg1">
                    <a:lumMod val="65000"/>
                  </a:schemeClr>
                </a:solidFill>
              </a:rPr>
              <a:t>Fonte: UQBAR (2016)</a:t>
            </a:r>
          </a:p>
        </p:txBody>
      </p:sp>
      <p:sp>
        <p:nvSpPr>
          <p:cNvPr id="5" name="Seta para a esquerda 4"/>
          <p:cNvSpPr/>
          <p:nvPr/>
        </p:nvSpPr>
        <p:spPr>
          <a:xfrm>
            <a:off x="5094482" y="2780928"/>
            <a:ext cx="1152128" cy="216024"/>
          </a:xfrm>
          <a:prstGeom prst="leftArrow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350"/>
          </a:p>
        </p:txBody>
      </p:sp>
    </p:spTree>
    <p:extLst>
      <p:ext uri="{BB962C8B-B14F-4D97-AF65-F5344CB8AC3E}">
        <p14:creationId xmlns:p14="http://schemas.microsoft.com/office/powerpoint/2010/main" val="31607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/>
          </p:cNvSpPr>
          <p:nvPr/>
        </p:nvSpPr>
        <p:spPr bwMode="auto">
          <a:xfrm>
            <a:off x="2667000" y="44624"/>
            <a:ext cx="6858000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pt-BR" sz="27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FIDC</a:t>
            </a: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1490517122"/>
              </p:ext>
            </p:extLst>
          </p:nvPr>
        </p:nvGraphicFramePr>
        <p:xfrm>
          <a:off x="1142103" y="736378"/>
          <a:ext cx="9907793" cy="585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830796" y="6401598"/>
            <a:ext cx="18362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Fonte: UQBAR (2015)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67784" y="5964450"/>
            <a:ext cx="27543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>
                <a:solidFill>
                  <a:srgbClr val="C00000"/>
                </a:solidFill>
              </a:rPr>
              <a:t>Obs.: Sem o FIDC Sistema Petrobrás NP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616281" y="1772818"/>
            <a:ext cx="1926214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500" dirty="0">
                <a:solidFill>
                  <a:srgbClr val="C00000"/>
                </a:solidFill>
              </a:rPr>
              <a:t>PL = R$ 65,7 bilhões</a:t>
            </a:r>
          </a:p>
        </p:txBody>
      </p:sp>
    </p:spTree>
    <p:extLst>
      <p:ext uri="{BB962C8B-B14F-4D97-AF65-F5344CB8AC3E}">
        <p14:creationId xmlns:p14="http://schemas.microsoft.com/office/powerpoint/2010/main" val="10303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1550680" y="44625"/>
            <a:ext cx="9144000" cy="695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27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Exemplo</a:t>
            </a:r>
            <a:endParaRPr lang="en-US" sz="27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7618582" y="2159859"/>
            <a:ext cx="2943629" cy="27515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FUNDO DE INVESTIMENTO EM DIREITOS CREDITÓRIOS MERCANTIS MONSANTO</a:t>
            </a: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296" y="981076"/>
            <a:ext cx="5815286" cy="5616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9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9346" y="299141"/>
            <a:ext cx="11636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1)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quadro a seguir apresenta dados referentes a um pregão ocorrido em setembro de 2014. Calcule as taxas de juros anuais relativas aos </a:t>
            </a:r>
            <a:r>
              <a:rPr lang="pt-BR" sz="24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PUs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abaixo: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613150"/>
              </p:ext>
            </p:extLst>
          </p:nvPr>
        </p:nvGraphicFramePr>
        <p:xfrm>
          <a:off x="763794" y="1237128"/>
          <a:ext cx="8025203" cy="4563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401"/>
                <a:gridCol w="1573475"/>
                <a:gridCol w="1890488"/>
                <a:gridCol w="1366221"/>
                <a:gridCol w="1274125"/>
                <a:gridCol w="651493"/>
              </a:tblGrid>
              <a:tr h="4564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Código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Vencimento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Dias úteis*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Taxa de juros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V14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99.390,13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01/10/2014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X14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98.463,11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03/11/2014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39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Z14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97.662,08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01/12/2014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F15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96.785,46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02/01/2015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J15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94.336,96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01/04/2015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142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N15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91.854,38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01/07/2015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203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V15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89.215,28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01/10/2015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268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F16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86.722,72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04/01/2016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331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J16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84.375,08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01/04/2016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392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N16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82.070,45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01/07/2016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455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</a:rPr>
                        <a:t>a.a.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V16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79.781,56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03/10/2016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520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</a:rPr>
                        <a:t>a.a.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38284" y="5816756"/>
            <a:ext cx="76666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 * Dias úteis entre a data do pregão e o vencimento do contrato.</a:t>
            </a:r>
            <a:endParaRPr lang="pt-BR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18764"/>
              </p:ext>
            </p:extLst>
          </p:nvPr>
        </p:nvGraphicFramePr>
        <p:xfrm>
          <a:off x="8907332" y="2747946"/>
          <a:ext cx="3098202" cy="132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ção" r:id="rId3" imgW="1257120" imgH="495000" progId="Equation.3">
                  <p:embed/>
                </p:oleObj>
              </mc:Choice>
              <mc:Fallback>
                <p:oleObj name="Equação" r:id="rId3" imgW="1257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332" y="2747946"/>
                        <a:ext cx="3098202" cy="1326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93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9346" y="299141"/>
            <a:ext cx="11636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/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1)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quadro a seguir apresenta dados referentes a um pregão ocorrido em setembro de 2014. Calcule as taxas de juros anuais relativas aos </a:t>
            </a:r>
            <a:r>
              <a:rPr lang="pt-BR" sz="24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PUs</a:t>
            </a:r>
            <a:r>
              <a:rPr lang="pt-BR" sz="24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abaixo: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946682"/>
              </p:ext>
            </p:extLst>
          </p:nvPr>
        </p:nvGraphicFramePr>
        <p:xfrm>
          <a:off x="763794" y="1237128"/>
          <a:ext cx="8025203" cy="4563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9401"/>
                <a:gridCol w="1573475"/>
                <a:gridCol w="1890488"/>
                <a:gridCol w="1366221"/>
                <a:gridCol w="1274125"/>
                <a:gridCol w="651493"/>
              </a:tblGrid>
              <a:tr h="45649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Código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Vencimento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Dias úteis*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Taxa de juros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V14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99.390,13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01/10/2014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10,11%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X14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98.463,11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03/11/2014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 smtClean="0">
                          <a:effectLst/>
                        </a:rPr>
                        <a:t>39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10,53%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Z14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97.662,08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01/12/2014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59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10,63%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F15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96.785,46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02/01/2015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81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10,70%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J15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94.336,96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01/04/2015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142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10,90%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N15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91.854,38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01/07/2015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203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11,12%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V15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89.215,28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01/10/2015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268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11,33%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F16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86.722,72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04/01/2016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331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11,46%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J16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84.375,08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01/04/2016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392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11,54%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>
                          <a:effectLst/>
                        </a:rPr>
                        <a:t>a.a.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N16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82.070,45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01/07/2016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455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11,56%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</a:rPr>
                        <a:t>a.a.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3290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V16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79.781,56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03/10/2016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520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11,57%</a:t>
                      </a:r>
                      <a:endParaRPr lang="pt-BR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400" u="none" strike="noStrike" dirty="0">
                          <a:effectLst/>
                        </a:rPr>
                        <a:t>a.a.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638284" y="5816756"/>
            <a:ext cx="76666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 * Dias úteis entre a data do pregão e o vencimento do contrato.</a:t>
            </a:r>
            <a:endParaRPr lang="pt-BR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918764"/>
              </p:ext>
            </p:extLst>
          </p:nvPr>
        </p:nvGraphicFramePr>
        <p:xfrm>
          <a:off x="8907332" y="2747946"/>
          <a:ext cx="3098202" cy="1326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ção" r:id="rId3" imgW="1257120" imgH="495000" progId="Equation.3">
                  <p:embed/>
                </p:oleObj>
              </mc:Choice>
              <mc:Fallback>
                <p:oleObj name="Equação" r:id="rId3" imgW="1257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332" y="2747946"/>
                        <a:ext cx="3098202" cy="1326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9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2240</Words>
  <Application>Microsoft Office PowerPoint</Application>
  <PresentationFormat>Widescreen</PresentationFormat>
  <Paragraphs>314</Paragraphs>
  <Slides>31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31</vt:i4>
      </vt:variant>
    </vt:vector>
  </HeadingPairs>
  <TitlesOfParts>
    <vt:vector size="42" baseType="lpstr">
      <vt:lpstr>Arial</vt:lpstr>
      <vt:lpstr>Calibri</vt:lpstr>
      <vt:lpstr>Calibri Light</vt:lpstr>
      <vt:lpstr>palatino-regular</vt:lpstr>
      <vt:lpstr>Symbol</vt:lpstr>
      <vt:lpstr>Tahoma</vt:lpstr>
      <vt:lpstr>Times New Roman</vt:lpstr>
      <vt:lpstr>Tema do Office</vt:lpstr>
      <vt:lpstr>Equação</vt:lpstr>
      <vt:lpstr>Equation</vt:lpstr>
      <vt:lpstr>Microsoft Equation 3.0</vt:lpstr>
      <vt:lpstr>Aula 7 junho 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Target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USP</dc:creator>
  <cp:lastModifiedBy>USP</cp:lastModifiedBy>
  <cp:revision>36</cp:revision>
  <dcterms:created xsi:type="dcterms:W3CDTF">2017-06-04T14:20:48Z</dcterms:created>
  <dcterms:modified xsi:type="dcterms:W3CDTF">2017-06-07T01:20:11Z</dcterms:modified>
</cp:coreProperties>
</file>