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sldx" ContentType="application/vnd.openxmlformats-officedocument.presentationml.slide"/>
  <Default Extension="mp4" ContentType="video/mp4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69" r:id="rId2"/>
    <p:sldId id="275" r:id="rId3"/>
    <p:sldId id="270" r:id="rId4"/>
    <p:sldId id="257" r:id="rId5"/>
    <p:sldId id="259" r:id="rId6"/>
    <p:sldId id="273" r:id="rId7"/>
    <p:sldId id="261" r:id="rId8"/>
    <p:sldId id="262" r:id="rId9"/>
    <p:sldId id="263" r:id="rId10"/>
    <p:sldId id="264" r:id="rId11"/>
    <p:sldId id="274" r:id="rId12"/>
    <p:sldId id="265" r:id="rId13"/>
    <p:sldId id="266" r:id="rId14"/>
    <p:sldId id="267" r:id="rId15"/>
    <p:sldId id="271" r:id="rId16"/>
  </p:sldIdLst>
  <p:sldSz cx="9144000" cy="6858000" type="screen4x3"/>
  <p:notesSz cx="7045325" cy="9345613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4">
          <p15:clr>
            <a:srgbClr val="A4A3A4"/>
          </p15:clr>
        </p15:guide>
        <p15:guide id="2" pos="221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C5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405" autoAdjust="0"/>
  </p:normalViewPr>
  <p:slideViewPr>
    <p:cSldViewPr>
      <p:cViewPr varScale="1">
        <p:scale>
          <a:sx n="126" d="100"/>
          <a:sy n="126" d="100"/>
        </p:scale>
        <p:origin x="17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2944"/>
        <p:guide pos="22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6327D-7333-486F-A2F0-1CCAB9545501}" type="doc">
      <dgm:prSet loTypeId="urn:microsoft.com/office/officeart/2005/8/layout/hProcess10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7AA3158-2A76-4CE9-88B4-4EB968C02F82}">
      <dgm:prSet phldrT="[Texto]"/>
      <dgm:spPr/>
      <dgm:t>
        <a:bodyPr/>
        <a:lstStyle/>
        <a:p>
          <a:r>
            <a:rPr lang="pt-BR" dirty="0" smtClean="0"/>
            <a:t>Aprender por representação e simulação</a:t>
          </a:r>
          <a:endParaRPr lang="pt-BR" dirty="0"/>
        </a:p>
      </dgm:t>
    </dgm:pt>
    <dgm:pt modelId="{7E0D1C71-B01D-4F1F-9FCF-8F0865C8AE79}" type="parTrans" cxnId="{87F97CDF-45D8-455A-B3BA-1225C84436C9}">
      <dgm:prSet/>
      <dgm:spPr/>
      <dgm:t>
        <a:bodyPr/>
        <a:lstStyle/>
        <a:p>
          <a:endParaRPr lang="pt-BR"/>
        </a:p>
      </dgm:t>
    </dgm:pt>
    <dgm:pt modelId="{12EA93BB-08EC-4426-BC17-9152F25CFC8C}" type="sibTrans" cxnId="{87F97CDF-45D8-455A-B3BA-1225C84436C9}">
      <dgm:prSet/>
      <dgm:spPr/>
      <dgm:t>
        <a:bodyPr/>
        <a:lstStyle/>
        <a:p>
          <a:endParaRPr lang="pt-BR"/>
        </a:p>
      </dgm:t>
    </dgm:pt>
    <dgm:pt modelId="{3DCB515A-E2E4-4F84-AF15-D44FA81E6F68}">
      <dgm:prSet/>
      <dgm:spPr/>
      <dgm:t>
        <a:bodyPr/>
        <a:lstStyle/>
        <a:p>
          <a:r>
            <a:rPr lang="pt-BR" dirty="0" smtClean="0"/>
            <a:t>Aprender armazenando</a:t>
          </a:r>
          <a:r>
            <a:rPr lang="pt-BR" baseline="0" dirty="0" smtClean="0"/>
            <a:t> e gerenciando informações</a:t>
          </a:r>
          <a:endParaRPr lang="pt-BR" dirty="0">
            <a:solidFill>
              <a:srgbClr val="000000"/>
            </a:solidFill>
          </a:endParaRPr>
        </a:p>
      </dgm:t>
    </dgm:pt>
    <dgm:pt modelId="{758491C2-4B9D-4A59-AA74-388EA03BAB34}" type="parTrans" cxnId="{5D0E2263-7ED4-491B-97A9-20518660E5D9}">
      <dgm:prSet/>
      <dgm:spPr/>
      <dgm:t>
        <a:bodyPr/>
        <a:lstStyle/>
        <a:p>
          <a:endParaRPr lang="pt-BR"/>
        </a:p>
      </dgm:t>
    </dgm:pt>
    <dgm:pt modelId="{37396CDB-5073-41DF-8297-FD49C40634D3}" type="sibTrans" cxnId="{5D0E2263-7ED4-491B-97A9-20518660E5D9}">
      <dgm:prSet/>
      <dgm:spPr/>
      <dgm:t>
        <a:bodyPr/>
        <a:lstStyle/>
        <a:p>
          <a:endParaRPr lang="pt-BR"/>
        </a:p>
      </dgm:t>
    </dgm:pt>
    <dgm:pt modelId="{57EF4F64-9710-4956-9FC8-C65FC94314A2}">
      <dgm:prSet/>
      <dgm:spPr/>
      <dgm:t>
        <a:bodyPr/>
        <a:lstStyle/>
        <a:p>
          <a:r>
            <a:rPr lang="pt-BR" dirty="0" smtClean="0"/>
            <a:t>Aprender por  comunicação</a:t>
          </a:r>
          <a:endParaRPr lang="pt-BR" dirty="0">
            <a:solidFill>
              <a:srgbClr val="000000"/>
            </a:solidFill>
          </a:endParaRPr>
        </a:p>
      </dgm:t>
    </dgm:pt>
    <dgm:pt modelId="{06C672CB-84D6-46D7-B8AE-AADDBA5540A0}" type="parTrans" cxnId="{0D897C4B-99A5-4189-AC83-77900EB2D2E8}">
      <dgm:prSet/>
      <dgm:spPr/>
      <dgm:t>
        <a:bodyPr/>
        <a:lstStyle/>
        <a:p>
          <a:endParaRPr lang="pt-BR"/>
        </a:p>
      </dgm:t>
    </dgm:pt>
    <dgm:pt modelId="{E6D9F4EE-C435-4B62-A1EA-2EA4308AE006}" type="sibTrans" cxnId="{0D897C4B-99A5-4189-AC83-77900EB2D2E8}">
      <dgm:prSet/>
      <dgm:spPr/>
      <dgm:t>
        <a:bodyPr/>
        <a:lstStyle/>
        <a:p>
          <a:endParaRPr lang="pt-BR"/>
        </a:p>
      </dgm:t>
    </dgm:pt>
    <dgm:pt modelId="{C5E5853F-6DCB-4BE7-BF20-B41C32AEB709}">
      <dgm:prSet phldrT="[Texto]" custT="1"/>
      <dgm:spPr/>
      <dgm:t>
        <a:bodyPr/>
        <a:lstStyle/>
        <a:p>
          <a:r>
            <a:rPr lang="pt-BR" sz="1100" dirty="0" smtClean="0"/>
            <a:t>Aprender por colaboração</a:t>
          </a:r>
          <a:endParaRPr lang="pt-BR" sz="1100" dirty="0"/>
        </a:p>
      </dgm:t>
    </dgm:pt>
    <dgm:pt modelId="{0A94AC1A-24B2-42D2-AEDE-A12E862FDB56}" type="parTrans" cxnId="{EAE87B1B-292F-44F7-A369-182E2A812CB9}">
      <dgm:prSet/>
      <dgm:spPr/>
      <dgm:t>
        <a:bodyPr/>
        <a:lstStyle/>
        <a:p>
          <a:endParaRPr lang="pt-BR"/>
        </a:p>
      </dgm:t>
    </dgm:pt>
    <dgm:pt modelId="{EB455AD0-E4E8-45B0-8016-E6ABC5DD1E5F}" type="sibTrans" cxnId="{EAE87B1B-292F-44F7-A369-182E2A812CB9}">
      <dgm:prSet/>
      <dgm:spPr/>
      <dgm:t>
        <a:bodyPr/>
        <a:lstStyle/>
        <a:p>
          <a:endParaRPr lang="pt-BR"/>
        </a:p>
      </dgm:t>
    </dgm:pt>
    <dgm:pt modelId="{F749BC3C-9803-42C0-A8EC-6C862F35D2EF}">
      <dgm:prSet phldrT="[Texto]" custT="1"/>
      <dgm:spPr/>
      <dgm:t>
        <a:bodyPr/>
        <a:lstStyle/>
        <a:p>
          <a:endParaRPr lang="pt-BR" sz="1100" dirty="0"/>
        </a:p>
      </dgm:t>
    </dgm:pt>
    <dgm:pt modelId="{41637BFA-7E6A-4831-BACB-59D92B9FABAD}" type="sibTrans" cxnId="{2260C0A3-63A8-4503-B233-79426B07FF9B}">
      <dgm:prSet/>
      <dgm:spPr/>
      <dgm:t>
        <a:bodyPr/>
        <a:lstStyle/>
        <a:p>
          <a:endParaRPr lang="pt-BR"/>
        </a:p>
      </dgm:t>
    </dgm:pt>
    <dgm:pt modelId="{4EB87A50-2BC6-426E-9111-40B89E6399AE}" type="parTrans" cxnId="{2260C0A3-63A8-4503-B233-79426B07FF9B}">
      <dgm:prSet/>
      <dgm:spPr/>
      <dgm:t>
        <a:bodyPr/>
        <a:lstStyle/>
        <a:p>
          <a:endParaRPr lang="pt-BR"/>
        </a:p>
      </dgm:t>
    </dgm:pt>
    <dgm:pt modelId="{B7DF430B-5BCF-4DCC-A1A4-DB6ED52115BB}" type="pres">
      <dgm:prSet presAssocID="{F216327D-7333-486F-A2F0-1CCAB95455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689E2D8-CFC9-47B4-A21C-8FF12BCBB0CD}" type="pres">
      <dgm:prSet presAssocID="{3DCB515A-E2E4-4F84-AF15-D44FA81E6F68}" presName="composite" presStyleCnt="0"/>
      <dgm:spPr/>
    </dgm:pt>
    <dgm:pt modelId="{993F1344-0A32-4BB5-A475-EF7EB18FA0A7}" type="pres">
      <dgm:prSet presAssocID="{3DCB515A-E2E4-4F84-AF15-D44FA81E6F68}" presName="imagSh" presStyleLbl="bgImgPlace1" presStyleIdx="0" presStyleCnt="4" custLinFactY="70564" custLinFactNeighborX="22484" custLinFactNeighbor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54CB2B7-1B07-4924-8DEE-921BA36F4047}" type="pres">
      <dgm:prSet presAssocID="{3DCB515A-E2E4-4F84-AF15-D44FA81E6F68}" presName="tx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BA6DB2-9E15-48E6-A386-EF2B2F87BC28}" type="pres">
      <dgm:prSet presAssocID="{37396CDB-5073-41DF-8297-FD49C40634D3}" presName="sibTrans" presStyleLbl="sibTrans2D1" presStyleIdx="0" presStyleCnt="3"/>
      <dgm:spPr/>
      <dgm:t>
        <a:bodyPr/>
        <a:lstStyle/>
        <a:p>
          <a:endParaRPr lang="pt-BR"/>
        </a:p>
      </dgm:t>
    </dgm:pt>
    <dgm:pt modelId="{2765B92C-3BAD-4ACF-AD97-36E54C661AD6}" type="pres">
      <dgm:prSet presAssocID="{37396CDB-5073-41DF-8297-FD49C40634D3}" presName="connTx" presStyleLbl="sibTrans2D1" presStyleIdx="0" presStyleCnt="3"/>
      <dgm:spPr/>
      <dgm:t>
        <a:bodyPr/>
        <a:lstStyle/>
        <a:p>
          <a:endParaRPr lang="pt-BR"/>
        </a:p>
      </dgm:t>
    </dgm:pt>
    <dgm:pt modelId="{2E659CBC-DB2F-437C-B24C-B49F54153D51}" type="pres">
      <dgm:prSet presAssocID="{57EF4F64-9710-4956-9FC8-C65FC94314A2}" presName="composite" presStyleCnt="0"/>
      <dgm:spPr/>
    </dgm:pt>
    <dgm:pt modelId="{B218C396-8842-4F1E-B0EC-5E91587AE4B7}" type="pres">
      <dgm:prSet presAssocID="{57EF4F64-9710-4956-9FC8-C65FC94314A2}" presName="imagSh" presStyleLbl="bgImgPlace1" presStyleIdx="1" presStyleCnt="4"/>
      <dgm:spPr/>
    </dgm:pt>
    <dgm:pt modelId="{A5761CCB-A9A8-45C2-BCD3-073FD643D62E}" type="pres">
      <dgm:prSet presAssocID="{57EF4F64-9710-4956-9FC8-C65FC94314A2}" presName="tx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2266915-A66A-4F83-B191-8D1D6BE74154}" type="pres">
      <dgm:prSet presAssocID="{E6D9F4EE-C435-4B62-A1EA-2EA4308AE006}" presName="sibTrans" presStyleLbl="sibTrans2D1" presStyleIdx="1" presStyleCnt="3"/>
      <dgm:spPr/>
      <dgm:t>
        <a:bodyPr/>
        <a:lstStyle/>
        <a:p>
          <a:endParaRPr lang="pt-BR"/>
        </a:p>
      </dgm:t>
    </dgm:pt>
    <dgm:pt modelId="{4A808A27-6E12-4A93-908E-FFA6AE89B82D}" type="pres">
      <dgm:prSet presAssocID="{E6D9F4EE-C435-4B62-A1EA-2EA4308AE006}" presName="connTx" presStyleLbl="sibTrans2D1" presStyleIdx="1" presStyleCnt="3"/>
      <dgm:spPr/>
      <dgm:t>
        <a:bodyPr/>
        <a:lstStyle/>
        <a:p>
          <a:endParaRPr lang="pt-BR"/>
        </a:p>
      </dgm:t>
    </dgm:pt>
    <dgm:pt modelId="{5237FC1F-9759-4D59-B65F-C5C89B860DEC}" type="pres">
      <dgm:prSet presAssocID="{F749BC3C-9803-42C0-A8EC-6C862F35D2EF}" presName="composite" presStyleCnt="0"/>
      <dgm:spPr/>
    </dgm:pt>
    <dgm:pt modelId="{64C3544E-23A0-4D4E-9FF9-8339491FAF09}" type="pres">
      <dgm:prSet presAssocID="{F749BC3C-9803-42C0-A8EC-6C862F35D2EF}" presName="imagSh" presStyleLbl="bgImgPlace1" presStyleIdx="2" presStyleCnt="4" custLinFactNeighborX="-3474" custLinFactNeighborY="-11622"/>
      <dgm:spPr/>
    </dgm:pt>
    <dgm:pt modelId="{5254C334-E353-41A7-BC6F-086AE6F149D3}" type="pres">
      <dgm:prSet presAssocID="{F749BC3C-9803-42C0-A8EC-6C862F35D2EF}" presName="txNode" presStyleLbl="node1" presStyleIdx="2" presStyleCnt="4" custLinFactNeighborX="-19753" custLinFactNeighborY="334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81F899B-437F-4AA8-92A1-E8F933F1418E}" type="pres">
      <dgm:prSet presAssocID="{41637BFA-7E6A-4831-BACB-59D92B9FABAD}" presName="sibTrans" presStyleLbl="sibTrans2D1" presStyleIdx="2" presStyleCnt="3"/>
      <dgm:spPr/>
      <dgm:t>
        <a:bodyPr/>
        <a:lstStyle/>
        <a:p>
          <a:endParaRPr lang="pt-BR"/>
        </a:p>
      </dgm:t>
    </dgm:pt>
    <dgm:pt modelId="{15E17D7E-3AA4-43FD-8490-5AA551B78204}" type="pres">
      <dgm:prSet presAssocID="{41637BFA-7E6A-4831-BACB-59D92B9FABAD}" presName="connTx" presStyleLbl="sibTrans2D1" presStyleIdx="2" presStyleCnt="3"/>
      <dgm:spPr/>
      <dgm:t>
        <a:bodyPr/>
        <a:lstStyle/>
        <a:p>
          <a:endParaRPr lang="pt-BR"/>
        </a:p>
      </dgm:t>
    </dgm:pt>
    <dgm:pt modelId="{EF48D4D7-C00F-4534-BD46-E25EEDD81350}" type="pres">
      <dgm:prSet presAssocID="{F7AA3158-2A76-4CE9-88B4-4EB968C02F82}" presName="composite" presStyleCnt="0"/>
      <dgm:spPr/>
    </dgm:pt>
    <dgm:pt modelId="{756F949A-4C5D-4E10-A450-48F7A344F9D1}" type="pres">
      <dgm:prSet presAssocID="{F7AA3158-2A76-4CE9-88B4-4EB968C02F82}" presName="imagSh" presStyleLbl="bgImgPlace1" presStyleIdx="3" presStyleCnt="4" custLinFactNeighborX="-252" custLinFactNeighborY="-4191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AE84246-69F7-4CD5-9F57-678C87953D76}" type="pres">
      <dgm:prSet presAssocID="{F7AA3158-2A76-4CE9-88B4-4EB968C02F82}" presName="txNode" presStyleLbl="node1" presStyleIdx="3" presStyleCnt="4" custLinFactNeighborX="-16531" custLinFactNeighborY="-89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E1EA1E3-88E6-48A4-81BD-260DDC305563}" type="presOf" srcId="{37396CDB-5073-41DF-8297-FD49C40634D3}" destId="{AABA6DB2-9E15-48E6-A386-EF2B2F87BC28}" srcOrd="0" destOrd="0" presId="urn:microsoft.com/office/officeart/2005/8/layout/hProcess10#1"/>
    <dgm:cxn modelId="{3CC088F4-B5E9-47AE-ACAD-B41C6F654A3E}" type="presOf" srcId="{41637BFA-7E6A-4831-BACB-59D92B9FABAD}" destId="{081F899B-437F-4AA8-92A1-E8F933F1418E}" srcOrd="0" destOrd="0" presId="urn:microsoft.com/office/officeart/2005/8/layout/hProcess10#1"/>
    <dgm:cxn modelId="{1A1711C4-83EC-41D8-A29E-116A3A4900F9}" type="presOf" srcId="{37396CDB-5073-41DF-8297-FD49C40634D3}" destId="{2765B92C-3BAD-4ACF-AD97-36E54C661AD6}" srcOrd="1" destOrd="0" presId="urn:microsoft.com/office/officeart/2005/8/layout/hProcess10#1"/>
    <dgm:cxn modelId="{97399E37-4DDC-4488-8C42-C907FD9F586E}" type="presOf" srcId="{F749BC3C-9803-42C0-A8EC-6C862F35D2EF}" destId="{5254C334-E353-41A7-BC6F-086AE6F149D3}" srcOrd="0" destOrd="0" presId="urn:microsoft.com/office/officeart/2005/8/layout/hProcess10#1"/>
    <dgm:cxn modelId="{9FC7E450-7E9F-4A6C-B1BC-52DBC7347CD9}" type="presOf" srcId="{F216327D-7333-486F-A2F0-1CCAB9545501}" destId="{B7DF430B-5BCF-4DCC-A1A4-DB6ED52115BB}" srcOrd="0" destOrd="0" presId="urn:microsoft.com/office/officeart/2005/8/layout/hProcess10#1"/>
    <dgm:cxn modelId="{0D897C4B-99A5-4189-AC83-77900EB2D2E8}" srcId="{F216327D-7333-486F-A2F0-1CCAB9545501}" destId="{57EF4F64-9710-4956-9FC8-C65FC94314A2}" srcOrd="1" destOrd="0" parTransId="{06C672CB-84D6-46D7-B8AE-AADDBA5540A0}" sibTransId="{E6D9F4EE-C435-4B62-A1EA-2EA4308AE006}"/>
    <dgm:cxn modelId="{A3DF4D17-E5E7-4762-8EBC-3FF5E0D499BD}" type="presOf" srcId="{E6D9F4EE-C435-4B62-A1EA-2EA4308AE006}" destId="{4A808A27-6E12-4A93-908E-FFA6AE89B82D}" srcOrd="1" destOrd="0" presId="urn:microsoft.com/office/officeart/2005/8/layout/hProcess10#1"/>
    <dgm:cxn modelId="{438F0B58-7E57-47DF-9FC6-A5F0A6E174CE}" type="presOf" srcId="{E6D9F4EE-C435-4B62-A1EA-2EA4308AE006}" destId="{A2266915-A66A-4F83-B191-8D1D6BE74154}" srcOrd="0" destOrd="0" presId="urn:microsoft.com/office/officeart/2005/8/layout/hProcess10#1"/>
    <dgm:cxn modelId="{87F97CDF-45D8-455A-B3BA-1225C84436C9}" srcId="{F216327D-7333-486F-A2F0-1CCAB9545501}" destId="{F7AA3158-2A76-4CE9-88B4-4EB968C02F82}" srcOrd="3" destOrd="0" parTransId="{7E0D1C71-B01D-4F1F-9FCF-8F0865C8AE79}" sibTransId="{12EA93BB-08EC-4426-BC17-9152F25CFC8C}"/>
    <dgm:cxn modelId="{2260C0A3-63A8-4503-B233-79426B07FF9B}" srcId="{F216327D-7333-486F-A2F0-1CCAB9545501}" destId="{F749BC3C-9803-42C0-A8EC-6C862F35D2EF}" srcOrd="2" destOrd="0" parTransId="{4EB87A50-2BC6-426E-9111-40B89E6399AE}" sibTransId="{41637BFA-7E6A-4831-BACB-59D92B9FABAD}"/>
    <dgm:cxn modelId="{E5933378-123D-44CE-A5FC-026321048EF8}" type="presOf" srcId="{41637BFA-7E6A-4831-BACB-59D92B9FABAD}" destId="{15E17D7E-3AA4-43FD-8490-5AA551B78204}" srcOrd="1" destOrd="0" presId="urn:microsoft.com/office/officeart/2005/8/layout/hProcess10#1"/>
    <dgm:cxn modelId="{D9C1EDAC-7F5C-475A-8C7D-6A4AD9B34135}" type="presOf" srcId="{F7AA3158-2A76-4CE9-88B4-4EB968C02F82}" destId="{6AE84246-69F7-4CD5-9F57-678C87953D76}" srcOrd="0" destOrd="0" presId="urn:microsoft.com/office/officeart/2005/8/layout/hProcess10#1"/>
    <dgm:cxn modelId="{72C76832-2C3D-4C3E-940A-6CA20AAA7904}" type="presOf" srcId="{3DCB515A-E2E4-4F84-AF15-D44FA81E6F68}" destId="{254CB2B7-1B07-4924-8DEE-921BA36F4047}" srcOrd="0" destOrd="0" presId="urn:microsoft.com/office/officeart/2005/8/layout/hProcess10#1"/>
    <dgm:cxn modelId="{B04788B3-6EC3-4697-9354-FFAED25D222C}" type="presOf" srcId="{57EF4F64-9710-4956-9FC8-C65FC94314A2}" destId="{A5761CCB-A9A8-45C2-BCD3-073FD643D62E}" srcOrd="0" destOrd="0" presId="urn:microsoft.com/office/officeart/2005/8/layout/hProcess10#1"/>
    <dgm:cxn modelId="{5D0E2263-7ED4-491B-97A9-20518660E5D9}" srcId="{F216327D-7333-486F-A2F0-1CCAB9545501}" destId="{3DCB515A-E2E4-4F84-AF15-D44FA81E6F68}" srcOrd="0" destOrd="0" parTransId="{758491C2-4B9D-4A59-AA74-388EA03BAB34}" sibTransId="{37396CDB-5073-41DF-8297-FD49C40634D3}"/>
    <dgm:cxn modelId="{FF33B858-B9B5-40AC-B65C-2E7293E71551}" type="presOf" srcId="{C5E5853F-6DCB-4BE7-BF20-B41C32AEB709}" destId="{5254C334-E353-41A7-BC6F-086AE6F149D3}" srcOrd="0" destOrd="1" presId="urn:microsoft.com/office/officeart/2005/8/layout/hProcess10#1"/>
    <dgm:cxn modelId="{EAE87B1B-292F-44F7-A369-182E2A812CB9}" srcId="{F749BC3C-9803-42C0-A8EC-6C862F35D2EF}" destId="{C5E5853F-6DCB-4BE7-BF20-B41C32AEB709}" srcOrd="0" destOrd="0" parTransId="{0A94AC1A-24B2-42D2-AEDE-A12E862FDB56}" sibTransId="{EB455AD0-E4E8-45B0-8016-E6ABC5DD1E5F}"/>
    <dgm:cxn modelId="{8A245183-9DB9-4A34-AA49-0F3F8DFE26B7}" type="presParOf" srcId="{B7DF430B-5BCF-4DCC-A1A4-DB6ED52115BB}" destId="{6689E2D8-CFC9-47B4-A21C-8FF12BCBB0CD}" srcOrd="0" destOrd="0" presId="urn:microsoft.com/office/officeart/2005/8/layout/hProcess10#1"/>
    <dgm:cxn modelId="{064560AD-322F-40B8-9BB4-64A62B712CD8}" type="presParOf" srcId="{6689E2D8-CFC9-47B4-A21C-8FF12BCBB0CD}" destId="{993F1344-0A32-4BB5-A475-EF7EB18FA0A7}" srcOrd="0" destOrd="0" presId="urn:microsoft.com/office/officeart/2005/8/layout/hProcess10#1"/>
    <dgm:cxn modelId="{296EB2CB-11BD-48C0-A705-0CBAC68CA557}" type="presParOf" srcId="{6689E2D8-CFC9-47B4-A21C-8FF12BCBB0CD}" destId="{254CB2B7-1B07-4924-8DEE-921BA36F4047}" srcOrd="1" destOrd="0" presId="urn:microsoft.com/office/officeart/2005/8/layout/hProcess10#1"/>
    <dgm:cxn modelId="{9E414137-88E8-445A-8217-4B8D1E07A2AC}" type="presParOf" srcId="{B7DF430B-5BCF-4DCC-A1A4-DB6ED52115BB}" destId="{AABA6DB2-9E15-48E6-A386-EF2B2F87BC28}" srcOrd="1" destOrd="0" presId="urn:microsoft.com/office/officeart/2005/8/layout/hProcess10#1"/>
    <dgm:cxn modelId="{24E57835-59AB-4EA3-B643-4901E28ACA41}" type="presParOf" srcId="{AABA6DB2-9E15-48E6-A386-EF2B2F87BC28}" destId="{2765B92C-3BAD-4ACF-AD97-36E54C661AD6}" srcOrd="0" destOrd="0" presId="urn:microsoft.com/office/officeart/2005/8/layout/hProcess10#1"/>
    <dgm:cxn modelId="{19D9117B-EC5B-4128-9ACE-3AD74D7AA18E}" type="presParOf" srcId="{B7DF430B-5BCF-4DCC-A1A4-DB6ED52115BB}" destId="{2E659CBC-DB2F-437C-B24C-B49F54153D51}" srcOrd="2" destOrd="0" presId="urn:microsoft.com/office/officeart/2005/8/layout/hProcess10#1"/>
    <dgm:cxn modelId="{C5A3ED1E-F27B-43C7-9562-06FD44E2A4C2}" type="presParOf" srcId="{2E659CBC-DB2F-437C-B24C-B49F54153D51}" destId="{B218C396-8842-4F1E-B0EC-5E91587AE4B7}" srcOrd="0" destOrd="0" presId="urn:microsoft.com/office/officeart/2005/8/layout/hProcess10#1"/>
    <dgm:cxn modelId="{8C085944-D93E-4563-9153-8F91B1038B19}" type="presParOf" srcId="{2E659CBC-DB2F-437C-B24C-B49F54153D51}" destId="{A5761CCB-A9A8-45C2-BCD3-073FD643D62E}" srcOrd="1" destOrd="0" presId="urn:microsoft.com/office/officeart/2005/8/layout/hProcess10#1"/>
    <dgm:cxn modelId="{D9CCE6DC-EC99-4E35-82FE-7AC8F66674F0}" type="presParOf" srcId="{B7DF430B-5BCF-4DCC-A1A4-DB6ED52115BB}" destId="{A2266915-A66A-4F83-B191-8D1D6BE74154}" srcOrd="3" destOrd="0" presId="urn:microsoft.com/office/officeart/2005/8/layout/hProcess10#1"/>
    <dgm:cxn modelId="{DB1B82F9-44FD-4CA5-A24A-2E44C35360EE}" type="presParOf" srcId="{A2266915-A66A-4F83-B191-8D1D6BE74154}" destId="{4A808A27-6E12-4A93-908E-FFA6AE89B82D}" srcOrd="0" destOrd="0" presId="urn:microsoft.com/office/officeart/2005/8/layout/hProcess10#1"/>
    <dgm:cxn modelId="{1D8B1FD0-FFBD-44CE-93EA-1BA0B5975D33}" type="presParOf" srcId="{B7DF430B-5BCF-4DCC-A1A4-DB6ED52115BB}" destId="{5237FC1F-9759-4D59-B65F-C5C89B860DEC}" srcOrd="4" destOrd="0" presId="urn:microsoft.com/office/officeart/2005/8/layout/hProcess10#1"/>
    <dgm:cxn modelId="{3604D335-3715-4807-9B2A-CD26EC01458E}" type="presParOf" srcId="{5237FC1F-9759-4D59-B65F-C5C89B860DEC}" destId="{64C3544E-23A0-4D4E-9FF9-8339491FAF09}" srcOrd="0" destOrd="0" presId="urn:microsoft.com/office/officeart/2005/8/layout/hProcess10#1"/>
    <dgm:cxn modelId="{66553722-B71C-4035-8016-3F2E593B5BEC}" type="presParOf" srcId="{5237FC1F-9759-4D59-B65F-C5C89B860DEC}" destId="{5254C334-E353-41A7-BC6F-086AE6F149D3}" srcOrd="1" destOrd="0" presId="urn:microsoft.com/office/officeart/2005/8/layout/hProcess10#1"/>
    <dgm:cxn modelId="{B95AC608-2D43-43E3-AA39-CBB40D109E41}" type="presParOf" srcId="{B7DF430B-5BCF-4DCC-A1A4-DB6ED52115BB}" destId="{081F899B-437F-4AA8-92A1-E8F933F1418E}" srcOrd="5" destOrd="0" presId="urn:microsoft.com/office/officeart/2005/8/layout/hProcess10#1"/>
    <dgm:cxn modelId="{D4F034E6-4F15-40B7-B1E0-2A53702762CD}" type="presParOf" srcId="{081F899B-437F-4AA8-92A1-E8F933F1418E}" destId="{15E17D7E-3AA4-43FD-8490-5AA551B78204}" srcOrd="0" destOrd="0" presId="urn:microsoft.com/office/officeart/2005/8/layout/hProcess10#1"/>
    <dgm:cxn modelId="{7150EEDF-D656-4332-95E4-E13DBDC071AA}" type="presParOf" srcId="{B7DF430B-5BCF-4DCC-A1A4-DB6ED52115BB}" destId="{EF48D4D7-C00F-4534-BD46-E25EEDD81350}" srcOrd="6" destOrd="0" presId="urn:microsoft.com/office/officeart/2005/8/layout/hProcess10#1"/>
    <dgm:cxn modelId="{B6D298BF-19C0-476F-B99A-5E061F37B2F7}" type="presParOf" srcId="{EF48D4D7-C00F-4534-BD46-E25EEDD81350}" destId="{756F949A-4C5D-4E10-A450-48F7A344F9D1}" srcOrd="0" destOrd="0" presId="urn:microsoft.com/office/officeart/2005/8/layout/hProcess10#1"/>
    <dgm:cxn modelId="{B250C077-4F45-44D5-8A72-56C24DE39239}" type="presParOf" srcId="{EF48D4D7-C00F-4534-BD46-E25EEDD81350}" destId="{6AE84246-69F7-4CD5-9F57-678C87953D76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AA904D-40B5-4307-8463-D081E5DE2E3D}" type="doc">
      <dgm:prSet loTypeId="urn:microsoft.com/office/officeart/2005/8/layout/matrix1" loCatId="matrix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CA204AAC-A469-41E0-B763-4D01302E7CB8}">
      <dgm:prSet phldrT="[Texto]" custT="1"/>
      <dgm:spPr/>
      <dgm:t>
        <a:bodyPr/>
        <a:lstStyle/>
        <a:p>
          <a:r>
            <a:rPr lang="pt-BR" sz="2000" b="1" smtClean="0">
              <a:latin typeface="Calibri" pitchFamily="34" charset="0"/>
            </a:rPr>
            <a:t>Coordenação</a:t>
          </a:r>
          <a:endParaRPr lang="pt-BR" sz="2000" dirty="0"/>
        </a:p>
      </dgm:t>
    </dgm:pt>
    <dgm:pt modelId="{BB1AA61F-565B-480F-951C-B67E06DBCAC3}" type="parTrans" cxnId="{5B0DC472-3581-49B4-8EEA-BD3E1079C166}">
      <dgm:prSet/>
      <dgm:spPr/>
      <dgm:t>
        <a:bodyPr/>
        <a:lstStyle/>
        <a:p>
          <a:endParaRPr lang="pt-BR"/>
        </a:p>
      </dgm:t>
    </dgm:pt>
    <dgm:pt modelId="{233DC3F6-E64A-42CF-9632-D1F654B19826}" type="sibTrans" cxnId="{5B0DC472-3581-49B4-8EEA-BD3E1079C166}">
      <dgm:prSet/>
      <dgm:spPr/>
      <dgm:t>
        <a:bodyPr/>
        <a:lstStyle/>
        <a:p>
          <a:endParaRPr lang="pt-BR"/>
        </a:p>
      </dgm:t>
    </dgm:pt>
    <dgm:pt modelId="{04031286-DC5A-4B38-B988-1A9A6D6FF912}">
      <dgm:prSet phldrT="[Texto]" custT="1"/>
      <dgm:spPr/>
      <dgm:t>
        <a:bodyPr/>
        <a:lstStyle/>
        <a:p>
          <a:endParaRPr lang="pt-BR" sz="1600" b="1" dirty="0" smtClean="0">
            <a:solidFill>
              <a:schemeClr val="tx1"/>
            </a:solidFill>
            <a:latin typeface="Calibri" pitchFamily="34" charset="0"/>
          </a:endParaRPr>
        </a:p>
        <a:p>
          <a:r>
            <a:rPr lang="pt-BR" sz="1600" b="1" dirty="0" err="1" smtClean="0">
              <a:solidFill>
                <a:schemeClr val="tx1"/>
              </a:solidFill>
              <a:latin typeface="Calibri" pitchFamily="34" charset="0"/>
            </a:rPr>
            <a:t>Infra-estrutura</a:t>
          </a:r>
          <a:r>
            <a:rPr lang="pt-BR" sz="1600" b="1" dirty="0" smtClean="0">
              <a:solidFill>
                <a:schemeClr val="tx1"/>
              </a:solidFill>
              <a:latin typeface="Calibri" pitchFamily="34" charset="0"/>
            </a:rPr>
            <a:t>, suporte técnico, </a:t>
          </a:r>
          <a:br>
            <a:rPr lang="pt-BR" sz="1600" b="1" dirty="0" smtClean="0">
              <a:solidFill>
                <a:schemeClr val="tx1"/>
              </a:solidFill>
              <a:latin typeface="Calibri" pitchFamily="34" charset="0"/>
            </a:rPr>
          </a:br>
          <a:r>
            <a:rPr lang="pt-BR" sz="1600" b="1" dirty="0" smtClean="0">
              <a:solidFill>
                <a:schemeClr val="tx1"/>
              </a:solidFill>
              <a:latin typeface="Calibri" pitchFamily="34" charset="0"/>
            </a:rPr>
            <a:t>acompanhamento</a:t>
          </a:r>
          <a:br>
            <a:rPr lang="pt-BR" sz="1600" b="1" dirty="0" smtClean="0">
              <a:solidFill>
                <a:schemeClr val="tx1"/>
              </a:solidFill>
              <a:latin typeface="Calibri" pitchFamily="34" charset="0"/>
            </a:rPr>
          </a:br>
          <a:endParaRPr lang="pt-BR" sz="1600" b="1" dirty="0" smtClean="0">
            <a:solidFill>
              <a:schemeClr val="tx1"/>
            </a:solidFill>
            <a:latin typeface="Calibri" pitchFamily="34" charset="0"/>
          </a:endParaRPr>
        </a:p>
        <a:p>
          <a:r>
            <a:rPr lang="pt-BR" sz="1600" dirty="0" smtClean="0">
              <a:solidFill>
                <a:schemeClr val="tx1"/>
              </a:solidFill>
              <a:latin typeface="Calibri" pitchFamily="34" charset="0"/>
            </a:rPr>
            <a:t>tablets/servers</a:t>
          </a:r>
        </a:p>
        <a:p>
          <a:r>
            <a:rPr lang="pt-BR" sz="1600" dirty="0" smtClean="0">
              <a:solidFill>
                <a:schemeClr val="tx1"/>
              </a:solidFill>
              <a:latin typeface="Calibri" pitchFamily="34" charset="0"/>
            </a:rPr>
            <a:t>Ponto de acesso</a:t>
          </a:r>
        </a:p>
        <a:p>
          <a:r>
            <a:rPr lang="pt-BR" sz="1600" dirty="0" smtClean="0">
              <a:solidFill>
                <a:schemeClr val="tx1"/>
              </a:solidFill>
              <a:latin typeface="Calibri" pitchFamily="34" charset="0"/>
            </a:rPr>
            <a:t>Monitoramento</a:t>
          </a:r>
        </a:p>
        <a:p>
          <a:r>
            <a:rPr lang="pt-BR" sz="1600" dirty="0" smtClean="0">
              <a:solidFill>
                <a:schemeClr val="tx1"/>
              </a:solidFill>
              <a:latin typeface="Calibri" pitchFamily="34" charset="0"/>
            </a:rPr>
            <a:t>Orientações</a:t>
          </a:r>
          <a:endParaRPr lang="pt-BR" sz="1600" dirty="0">
            <a:solidFill>
              <a:schemeClr val="tx1"/>
            </a:solidFill>
          </a:endParaRPr>
        </a:p>
      </dgm:t>
    </dgm:pt>
    <dgm:pt modelId="{9E1B4F11-0481-4667-B8BE-BD934E7CD0BC}" type="parTrans" cxnId="{6CF4D9A3-75E9-4BC1-9C1F-507B7F4CE7D6}">
      <dgm:prSet/>
      <dgm:spPr/>
      <dgm:t>
        <a:bodyPr/>
        <a:lstStyle/>
        <a:p>
          <a:endParaRPr lang="pt-BR"/>
        </a:p>
      </dgm:t>
    </dgm:pt>
    <dgm:pt modelId="{A298B0D0-5F12-40FD-983C-9DE4ABD8A7FB}" type="sibTrans" cxnId="{6CF4D9A3-75E9-4BC1-9C1F-507B7F4CE7D6}">
      <dgm:prSet/>
      <dgm:spPr/>
      <dgm:t>
        <a:bodyPr/>
        <a:lstStyle/>
        <a:p>
          <a:endParaRPr lang="pt-BR"/>
        </a:p>
      </dgm:t>
    </dgm:pt>
    <dgm:pt modelId="{25AA8A99-1E2E-4A23-9697-BA1557ACBB3B}">
      <dgm:prSet custT="1"/>
      <dgm:spPr/>
      <dgm:t>
        <a:bodyPr/>
        <a:lstStyle/>
        <a:p>
          <a:r>
            <a:rPr lang="pt-BR" sz="1200" b="1" dirty="0" smtClean="0">
              <a:latin typeface="Calibri" pitchFamily="34" charset="0"/>
            </a:rPr>
            <a:t/>
          </a:r>
          <a:br>
            <a:rPr lang="pt-BR" sz="1200" b="1" dirty="0" smtClean="0">
              <a:latin typeface="Calibri" pitchFamily="34" charset="0"/>
            </a:rPr>
          </a:br>
          <a:r>
            <a:rPr lang="pt-BR" sz="1800" b="1" dirty="0" smtClean="0">
              <a:latin typeface="Calibri" pitchFamily="34" charset="0"/>
            </a:rPr>
            <a:t>Formação</a:t>
          </a:r>
        </a:p>
        <a:p>
          <a:r>
            <a:rPr lang="pt-BR" sz="2000" b="1" dirty="0" smtClean="0">
              <a:latin typeface="Calibri" pitchFamily="34" charset="0"/>
            </a:rPr>
            <a:t>Formadores</a:t>
          </a:r>
        </a:p>
        <a:p>
          <a:r>
            <a:rPr lang="pt-BR" sz="2000" b="1" dirty="0" smtClean="0">
              <a:latin typeface="Calibri" pitchFamily="34" charset="0"/>
            </a:rPr>
            <a:t>Gestores</a:t>
          </a:r>
        </a:p>
        <a:p>
          <a:r>
            <a:rPr lang="pt-BR" sz="2000" b="1" dirty="0" smtClean="0">
              <a:latin typeface="Calibri" pitchFamily="34" charset="0"/>
            </a:rPr>
            <a:t>Professores</a:t>
          </a:r>
        </a:p>
        <a:p>
          <a:r>
            <a:rPr lang="pt-BR" sz="2000" b="1" dirty="0" smtClean="0">
              <a:latin typeface="Calibri" pitchFamily="34" charset="0"/>
            </a:rPr>
            <a:t>Monitores</a:t>
          </a:r>
        </a:p>
      </dgm:t>
    </dgm:pt>
    <dgm:pt modelId="{0BD7FB1F-9631-4FE8-9998-108873357EBB}" type="parTrans" cxnId="{0976FE96-AF37-4B24-B83A-543A95C5B22F}">
      <dgm:prSet/>
      <dgm:spPr/>
      <dgm:t>
        <a:bodyPr/>
        <a:lstStyle/>
        <a:p>
          <a:endParaRPr lang="pt-BR"/>
        </a:p>
      </dgm:t>
    </dgm:pt>
    <dgm:pt modelId="{7FBF4333-C1DF-4EC1-860E-C81E17AF37A8}" type="sibTrans" cxnId="{0976FE96-AF37-4B24-B83A-543A95C5B22F}">
      <dgm:prSet/>
      <dgm:spPr/>
      <dgm:t>
        <a:bodyPr/>
        <a:lstStyle/>
        <a:p>
          <a:endParaRPr lang="pt-BR"/>
        </a:p>
      </dgm:t>
    </dgm:pt>
    <dgm:pt modelId="{06D51003-4A14-405A-93F1-478F34B8D2F3}">
      <dgm:prSet custT="1"/>
      <dgm:spPr/>
      <dgm:t>
        <a:bodyPr/>
        <a:lstStyle/>
        <a:p>
          <a:r>
            <a:rPr lang="pt-BR" sz="1600" b="1" dirty="0" smtClean="0">
              <a:latin typeface="Calibri" pitchFamily="34" charset="0"/>
            </a:rPr>
            <a:t>Avaliação</a:t>
          </a:r>
        </a:p>
        <a:p>
          <a:r>
            <a:rPr lang="pt-BR" sz="1600" b="1" dirty="0" smtClean="0">
              <a:latin typeface="Calibri" pitchFamily="34" charset="0"/>
            </a:rPr>
            <a:t>Diagnóstica</a:t>
          </a:r>
        </a:p>
        <a:p>
          <a:r>
            <a:rPr lang="pt-BR" sz="1600" b="1" dirty="0" smtClean="0">
              <a:latin typeface="Calibri" pitchFamily="34" charset="0"/>
            </a:rPr>
            <a:t>Processo</a:t>
          </a:r>
        </a:p>
        <a:p>
          <a:r>
            <a:rPr lang="pt-BR" sz="1600" b="1" dirty="0" smtClean="0">
              <a:latin typeface="Calibri" pitchFamily="34" charset="0"/>
            </a:rPr>
            <a:t>Resultados</a:t>
          </a:r>
        </a:p>
        <a:p>
          <a:r>
            <a:rPr lang="pt-BR" sz="1600" b="1" dirty="0" smtClean="0">
              <a:latin typeface="Calibri" pitchFamily="34" charset="0"/>
            </a:rPr>
            <a:t>Impactos</a:t>
          </a:r>
        </a:p>
      </dgm:t>
    </dgm:pt>
    <dgm:pt modelId="{4CF79567-32F3-4AD6-8D24-A5A25697BF94}" type="parTrans" cxnId="{6EF83EB5-2E64-4044-9EC3-3404A8FE65EA}">
      <dgm:prSet/>
      <dgm:spPr/>
      <dgm:t>
        <a:bodyPr/>
        <a:lstStyle/>
        <a:p>
          <a:endParaRPr lang="pt-BR"/>
        </a:p>
      </dgm:t>
    </dgm:pt>
    <dgm:pt modelId="{09401443-FA95-4CFA-A04D-FC93B6848300}" type="sibTrans" cxnId="{6EF83EB5-2E64-4044-9EC3-3404A8FE65EA}">
      <dgm:prSet/>
      <dgm:spPr/>
      <dgm:t>
        <a:bodyPr/>
        <a:lstStyle/>
        <a:p>
          <a:endParaRPr lang="pt-BR"/>
        </a:p>
      </dgm:t>
    </dgm:pt>
    <dgm:pt modelId="{97C61F1F-64A2-4EC2-AE60-694368E5520F}">
      <dgm:prSet custT="1"/>
      <dgm:spPr/>
      <dgm:t>
        <a:bodyPr anchor="t"/>
        <a:lstStyle/>
        <a:p>
          <a:r>
            <a:rPr lang="pt-BR" sz="1400" b="1" dirty="0" smtClean="0">
              <a:latin typeface="Calibri" pitchFamily="34" charset="0"/>
            </a:rPr>
            <a:t>Pesquisa</a:t>
          </a:r>
        </a:p>
        <a:p>
          <a:r>
            <a:rPr lang="pt-BR" sz="1400" b="1" dirty="0" smtClean="0">
              <a:latin typeface="Calibri" pitchFamily="34" charset="0"/>
            </a:rPr>
            <a:t>Referenciais curriculares</a:t>
          </a:r>
        </a:p>
        <a:p>
          <a:r>
            <a:rPr lang="pt-BR" sz="1400" b="1" dirty="0" smtClean="0">
              <a:latin typeface="Calibri" pitchFamily="34" charset="0"/>
            </a:rPr>
            <a:t>Ferramentas/Recursos</a:t>
          </a:r>
        </a:p>
        <a:p>
          <a:r>
            <a:rPr lang="pt-BR" sz="1400" b="1" dirty="0" smtClean="0">
              <a:latin typeface="Calibri" pitchFamily="34" charset="0"/>
            </a:rPr>
            <a:t>Metodologias</a:t>
          </a:r>
        </a:p>
        <a:p>
          <a:r>
            <a:rPr lang="pt-BR" sz="1400" b="1" dirty="0" smtClean="0">
              <a:latin typeface="Calibri" pitchFamily="34" charset="0"/>
            </a:rPr>
            <a:t>Processos</a:t>
          </a:r>
        </a:p>
      </dgm:t>
    </dgm:pt>
    <dgm:pt modelId="{3CB143CA-AC49-4D69-A9F2-71C64F930E0B}" type="parTrans" cxnId="{EE4B17E8-623A-4223-956B-F6F36F76526B}">
      <dgm:prSet/>
      <dgm:spPr/>
      <dgm:t>
        <a:bodyPr/>
        <a:lstStyle/>
        <a:p>
          <a:endParaRPr lang="pt-BR"/>
        </a:p>
      </dgm:t>
    </dgm:pt>
    <dgm:pt modelId="{17CA78F5-A66A-4BFB-8D11-4D829774726A}" type="sibTrans" cxnId="{EE4B17E8-623A-4223-956B-F6F36F76526B}">
      <dgm:prSet/>
      <dgm:spPr/>
      <dgm:t>
        <a:bodyPr/>
        <a:lstStyle/>
        <a:p>
          <a:endParaRPr lang="pt-BR"/>
        </a:p>
      </dgm:t>
    </dgm:pt>
    <dgm:pt modelId="{3BACBE43-F481-4C40-AC71-EA2D044897C2}" type="pres">
      <dgm:prSet presAssocID="{73AA904D-40B5-4307-8463-D081E5DE2E3D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1F37782-FB2D-4461-8D64-3862B82C9846}" type="pres">
      <dgm:prSet presAssocID="{73AA904D-40B5-4307-8463-D081E5DE2E3D}" presName="matrix" presStyleCnt="0"/>
      <dgm:spPr/>
      <dgm:t>
        <a:bodyPr/>
        <a:lstStyle/>
        <a:p>
          <a:endParaRPr lang="pt-BR"/>
        </a:p>
      </dgm:t>
    </dgm:pt>
    <dgm:pt modelId="{42D0C6A0-BDDB-4C54-9526-304FFA150289}" type="pres">
      <dgm:prSet presAssocID="{73AA904D-40B5-4307-8463-D081E5DE2E3D}" presName="tile1" presStyleLbl="node1" presStyleIdx="0" presStyleCnt="4"/>
      <dgm:spPr/>
      <dgm:t>
        <a:bodyPr/>
        <a:lstStyle/>
        <a:p>
          <a:endParaRPr lang="pt-BR"/>
        </a:p>
      </dgm:t>
    </dgm:pt>
    <dgm:pt modelId="{8CAA64F4-9E7E-4BB5-90FF-889EBFD6CBA5}" type="pres">
      <dgm:prSet presAssocID="{73AA904D-40B5-4307-8463-D081E5DE2E3D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120CC5-1F16-49EA-BB67-588E5F05572E}" type="pres">
      <dgm:prSet presAssocID="{73AA904D-40B5-4307-8463-D081E5DE2E3D}" presName="tile2" presStyleLbl="node1" presStyleIdx="1" presStyleCnt="4" custLinFactNeighborY="0"/>
      <dgm:spPr/>
      <dgm:t>
        <a:bodyPr/>
        <a:lstStyle/>
        <a:p>
          <a:endParaRPr lang="pt-BR"/>
        </a:p>
      </dgm:t>
    </dgm:pt>
    <dgm:pt modelId="{9512A158-D1B3-4D38-8715-4699C8645C2F}" type="pres">
      <dgm:prSet presAssocID="{73AA904D-40B5-4307-8463-D081E5DE2E3D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18E45D8-187F-4413-8658-19F1DA24D126}" type="pres">
      <dgm:prSet presAssocID="{73AA904D-40B5-4307-8463-D081E5DE2E3D}" presName="tile3" presStyleLbl="node1" presStyleIdx="2" presStyleCnt="4" custLinFactNeighborX="-2062"/>
      <dgm:spPr/>
      <dgm:t>
        <a:bodyPr/>
        <a:lstStyle/>
        <a:p>
          <a:endParaRPr lang="pt-BR"/>
        </a:p>
      </dgm:t>
    </dgm:pt>
    <dgm:pt modelId="{D04FD3DB-B251-466B-91F8-C8A5026F9C23}" type="pres">
      <dgm:prSet presAssocID="{73AA904D-40B5-4307-8463-D081E5DE2E3D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E867F95-80FC-44D5-990E-72A0BF49BB97}" type="pres">
      <dgm:prSet presAssocID="{73AA904D-40B5-4307-8463-D081E5DE2E3D}" presName="tile4" presStyleLbl="node1" presStyleIdx="3" presStyleCnt="4" custLinFactNeighborY="3908"/>
      <dgm:spPr/>
      <dgm:t>
        <a:bodyPr/>
        <a:lstStyle/>
        <a:p>
          <a:endParaRPr lang="pt-BR"/>
        </a:p>
      </dgm:t>
    </dgm:pt>
    <dgm:pt modelId="{E88F0A45-548B-43FD-8303-A49980F60985}" type="pres">
      <dgm:prSet presAssocID="{73AA904D-40B5-4307-8463-D081E5DE2E3D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4CD410-81BC-4D96-A9FD-452869354C0E}" type="pres">
      <dgm:prSet presAssocID="{73AA904D-40B5-4307-8463-D081E5DE2E3D}" presName="centerTile" presStyleLbl="fgShp" presStyleIdx="0" presStyleCnt="1" custLinFactNeighborX="522" custLinFactNeighborY="-234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EE4B17E8-623A-4223-956B-F6F36F76526B}" srcId="{CA204AAC-A469-41E0-B763-4D01302E7CB8}" destId="{97C61F1F-64A2-4EC2-AE60-694368E5520F}" srcOrd="3" destOrd="0" parTransId="{3CB143CA-AC49-4D69-A9F2-71C64F930E0B}" sibTransId="{17CA78F5-A66A-4BFB-8D11-4D829774726A}"/>
    <dgm:cxn modelId="{B4608729-2909-4E29-AB3A-F533DC25E294}" type="presOf" srcId="{25AA8A99-1E2E-4A23-9697-BA1557ACBB3B}" destId="{9512A158-D1B3-4D38-8715-4699C8645C2F}" srcOrd="1" destOrd="0" presId="urn:microsoft.com/office/officeart/2005/8/layout/matrix1"/>
    <dgm:cxn modelId="{039009A1-EF33-4048-8192-7336AC7B4659}" type="presOf" srcId="{06D51003-4A14-405A-93F1-478F34B8D2F3}" destId="{D04FD3DB-B251-466B-91F8-C8A5026F9C23}" srcOrd="1" destOrd="0" presId="urn:microsoft.com/office/officeart/2005/8/layout/matrix1"/>
    <dgm:cxn modelId="{6CF4D9A3-75E9-4BC1-9C1F-507B7F4CE7D6}" srcId="{CA204AAC-A469-41E0-B763-4D01302E7CB8}" destId="{04031286-DC5A-4B38-B988-1A9A6D6FF912}" srcOrd="0" destOrd="0" parTransId="{9E1B4F11-0481-4667-B8BE-BD934E7CD0BC}" sibTransId="{A298B0D0-5F12-40FD-983C-9DE4ABD8A7FB}"/>
    <dgm:cxn modelId="{1BD7A937-24C8-4485-BD58-D0587D163886}" type="presOf" srcId="{CA204AAC-A469-41E0-B763-4D01302E7CB8}" destId="{994CD410-81BC-4D96-A9FD-452869354C0E}" srcOrd="0" destOrd="0" presId="urn:microsoft.com/office/officeart/2005/8/layout/matrix1"/>
    <dgm:cxn modelId="{8DE8578C-621D-41DD-BFEF-CDA640EF780A}" type="presOf" srcId="{97C61F1F-64A2-4EC2-AE60-694368E5520F}" destId="{E88F0A45-548B-43FD-8303-A49980F60985}" srcOrd="1" destOrd="0" presId="urn:microsoft.com/office/officeart/2005/8/layout/matrix1"/>
    <dgm:cxn modelId="{F80830DF-F395-4944-8C97-008F62E56C85}" type="presOf" srcId="{73AA904D-40B5-4307-8463-D081E5DE2E3D}" destId="{3BACBE43-F481-4C40-AC71-EA2D044897C2}" srcOrd="0" destOrd="0" presId="urn:microsoft.com/office/officeart/2005/8/layout/matrix1"/>
    <dgm:cxn modelId="{47838BB1-8B77-41F9-A537-4EE15A4C2271}" type="presOf" srcId="{06D51003-4A14-405A-93F1-478F34B8D2F3}" destId="{918E45D8-187F-4413-8658-19F1DA24D126}" srcOrd="0" destOrd="0" presId="urn:microsoft.com/office/officeart/2005/8/layout/matrix1"/>
    <dgm:cxn modelId="{8C1D8DC6-FD91-4814-8194-B5F6EABCF82D}" type="presOf" srcId="{97C61F1F-64A2-4EC2-AE60-694368E5520F}" destId="{5E867F95-80FC-44D5-990E-72A0BF49BB97}" srcOrd="0" destOrd="0" presId="urn:microsoft.com/office/officeart/2005/8/layout/matrix1"/>
    <dgm:cxn modelId="{C7003259-8D1D-4AA9-A3BC-5ECEBC0DBE99}" type="presOf" srcId="{25AA8A99-1E2E-4A23-9697-BA1557ACBB3B}" destId="{FF120CC5-1F16-49EA-BB67-588E5F05572E}" srcOrd="0" destOrd="0" presId="urn:microsoft.com/office/officeart/2005/8/layout/matrix1"/>
    <dgm:cxn modelId="{5B0DC472-3581-49B4-8EEA-BD3E1079C166}" srcId="{73AA904D-40B5-4307-8463-D081E5DE2E3D}" destId="{CA204AAC-A469-41E0-B763-4D01302E7CB8}" srcOrd="0" destOrd="0" parTransId="{BB1AA61F-565B-480F-951C-B67E06DBCAC3}" sibTransId="{233DC3F6-E64A-42CF-9632-D1F654B19826}"/>
    <dgm:cxn modelId="{F059988C-9DB0-45D8-A412-FBAE99AE7DE7}" type="presOf" srcId="{04031286-DC5A-4B38-B988-1A9A6D6FF912}" destId="{42D0C6A0-BDDB-4C54-9526-304FFA150289}" srcOrd="0" destOrd="0" presId="urn:microsoft.com/office/officeart/2005/8/layout/matrix1"/>
    <dgm:cxn modelId="{6EF83EB5-2E64-4044-9EC3-3404A8FE65EA}" srcId="{CA204AAC-A469-41E0-B763-4D01302E7CB8}" destId="{06D51003-4A14-405A-93F1-478F34B8D2F3}" srcOrd="2" destOrd="0" parTransId="{4CF79567-32F3-4AD6-8D24-A5A25697BF94}" sibTransId="{09401443-FA95-4CFA-A04D-FC93B6848300}"/>
    <dgm:cxn modelId="{0976FE96-AF37-4B24-B83A-543A95C5B22F}" srcId="{CA204AAC-A469-41E0-B763-4D01302E7CB8}" destId="{25AA8A99-1E2E-4A23-9697-BA1557ACBB3B}" srcOrd="1" destOrd="0" parTransId="{0BD7FB1F-9631-4FE8-9998-108873357EBB}" sibTransId="{7FBF4333-C1DF-4EC1-860E-C81E17AF37A8}"/>
    <dgm:cxn modelId="{A474ABC8-AEF5-4675-9D52-6FECCFFFB90E}" type="presOf" srcId="{04031286-DC5A-4B38-B988-1A9A6D6FF912}" destId="{8CAA64F4-9E7E-4BB5-90FF-889EBFD6CBA5}" srcOrd="1" destOrd="0" presId="urn:microsoft.com/office/officeart/2005/8/layout/matrix1"/>
    <dgm:cxn modelId="{BE9D341A-A678-4060-AE93-B8CCC0E2445E}" type="presParOf" srcId="{3BACBE43-F481-4C40-AC71-EA2D044897C2}" destId="{11F37782-FB2D-4461-8D64-3862B82C9846}" srcOrd="0" destOrd="0" presId="urn:microsoft.com/office/officeart/2005/8/layout/matrix1"/>
    <dgm:cxn modelId="{C6A97E84-8561-418B-8581-1DF70D7FEF84}" type="presParOf" srcId="{11F37782-FB2D-4461-8D64-3862B82C9846}" destId="{42D0C6A0-BDDB-4C54-9526-304FFA150289}" srcOrd="0" destOrd="0" presId="urn:microsoft.com/office/officeart/2005/8/layout/matrix1"/>
    <dgm:cxn modelId="{BDCD643B-246A-4BF3-A6CE-C91B55204FCA}" type="presParOf" srcId="{11F37782-FB2D-4461-8D64-3862B82C9846}" destId="{8CAA64F4-9E7E-4BB5-90FF-889EBFD6CBA5}" srcOrd="1" destOrd="0" presId="urn:microsoft.com/office/officeart/2005/8/layout/matrix1"/>
    <dgm:cxn modelId="{07C88B7B-43BC-4876-B6BB-9512D8E0DFFC}" type="presParOf" srcId="{11F37782-FB2D-4461-8D64-3862B82C9846}" destId="{FF120CC5-1F16-49EA-BB67-588E5F05572E}" srcOrd="2" destOrd="0" presId="urn:microsoft.com/office/officeart/2005/8/layout/matrix1"/>
    <dgm:cxn modelId="{127A076F-027A-42C2-A480-BDF0ABD2C266}" type="presParOf" srcId="{11F37782-FB2D-4461-8D64-3862B82C9846}" destId="{9512A158-D1B3-4D38-8715-4699C8645C2F}" srcOrd="3" destOrd="0" presId="urn:microsoft.com/office/officeart/2005/8/layout/matrix1"/>
    <dgm:cxn modelId="{013D385B-7C5D-40F5-B278-2B3DF4C7D8FB}" type="presParOf" srcId="{11F37782-FB2D-4461-8D64-3862B82C9846}" destId="{918E45D8-187F-4413-8658-19F1DA24D126}" srcOrd="4" destOrd="0" presId="urn:microsoft.com/office/officeart/2005/8/layout/matrix1"/>
    <dgm:cxn modelId="{1BCC19E3-3E20-495B-AABA-64188352C0BC}" type="presParOf" srcId="{11F37782-FB2D-4461-8D64-3862B82C9846}" destId="{D04FD3DB-B251-466B-91F8-C8A5026F9C23}" srcOrd="5" destOrd="0" presId="urn:microsoft.com/office/officeart/2005/8/layout/matrix1"/>
    <dgm:cxn modelId="{3B117C50-71AB-4826-81DA-5943964B3F62}" type="presParOf" srcId="{11F37782-FB2D-4461-8D64-3862B82C9846}" destId="{5E867F95-80FC-44D5-990E-72A0BF49BB97}" srcOrd="6" destOrd="0" presId="urn:microsoft.com/office/officeart/2005/8/layout/matrix1"/>
    <dgm:cxn modelId="{86E0D43A-22E5-4D05-9710-DAB1633D7A9E}" type="presParOf" srcId="{11F37782-FB2D-4461-8D64-3862B82C9846}" destId="{E88F0A45-548B-43FD-8303-A49980F60985}" srcOrd="7" destOrd="0" presId="urn:microsoft.com/office/officeart/2005/8/layout/matrix1"/>
    <dgm:cxn modelId="{1E90F0A5-8A57-42DB-B17F-C47D3F69E0E8}" type="presParOf" srcId="{3BACBE43-F481-4C40-AC71-EA2D044897C2}" destId="{994CD410-81BC-4D96-A9FD-452869354C0E}" srcOrd="1" destOrd="0" presId="urn:microsoft.com/office/officeart/2005/8/layout/matrix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3F1344-0A32-4BB5-A475-EF7EB18FA0A7}">
      <dsp:nvSpPr>
        <dsp:cNvPr id="0" name=""/>
        <dsp:cNvSpPr/>
      </dsp:nvSpPr>
      <dsp:spPr>
        <a:xfrm>
          <a:off x="236494" y="2981342"/>
          <a:ext cx="1048256" cy="10482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CB2B7-1B07-4924-8DEE-921BA36F4047}">
      <dsp:nvSpPr>
        <dsp:cNvPr id="0" name=""/>
        <dsp:cNvSpPr/>
      </dsp:nvSpPr>
      <dsp:spPr>
        <a:xfrm>
          <a:off x="171451" y="1822348"/>
          <a:ext cx="1048256" cy="10482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Aprender armazenando</a:t>
          </a:r>
          <a:r>
            <a:rPr lang="pt-BR" sz="1200" kern="1200" baseline="0" dirty="0" smtClean="0"/>
            <a:t> e gerenciando informações</a:t>
          </a:r>
          <a:endParaRPr lang="pt-BR" sz="1200" kern="1200" dirty="0">
            <a:solidFill>
              <a:srgbClr val="000000"/>
            </a:solidFill>
          </a:endParaRPr>
        </a:p>
      </dsp:txBody>
      <dsp:txXfrm>
        <a:off x="202153" y="1853050"/>
        <a:ext cx="986852" cy="986852"/>
      </dsp:txXfrm>
    </dsp:sp>
    <dsp:sp modelId="{AABA6DB2-9E15-48E6-A386-EF2B2F87BC28}">
      <dsp:nvSpPr>
        <dsp:cNvPr id="0" name=""/>
        <dsp:cNvSpPr/>
      </dsp:nvSpPr>
      <dsp:spPr>
        <a:xfrm rot="18471117">
          <a:off x="1305791" y="2467063"/>
          <a:ext cx="327877" cy="251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00" kern="1200"/>
        </a:p>
      </dsp:txBody>
      <dsp:txXfrm>
        <a:off x="1320389" y="2547272"/>
        <a:ext cx="252313" cy="151129"/>
      </dsp:txXfrm>
    </dsp:sp>
    <dsp:sp modelId="{B218C396-8842-4F1E-B0EC-5E91587AE4B7}">
      <dsp:nvSpPr>
        <dsp:cNvPr id="0" name=""/>
        <dsp:cNvSpPr/>
      </dsp:nvSpPr>
      <dsp:spPr>
        <a:xfrm>
          <a:off x="1625967" y="1193395"/>
          <a:ext cx="1048256" cy="10482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61CCB-A9A8-45C2-BCD3-073FD643D62E}">
      <dsp:nvSpPr>
        <dsp:cNvPr id="0" name=""/>
        <dsp:cNvSpPr/>
      </dsp:nvSpPr>
      <dsp:spPr>
        <a:xfrm>
          <a:off x="1796613" y="1822348"/>
          <a:ext cx="1048256" cy="10482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Aprender por  comunicação</a:t>
          </a:r>
          <a:endParaRPr lang="pt-BR" sz="1200" kern="1200" dirty="0">
            <a:solidFill>
              <a:srgbClr val="000000"/>
            </a:solidFill>
          </a:endParaRPr>
        </a:p>
      </dsp:txBody>
      <dsp:txXfrm>
        <a:off x="1827315" y="1853050"/>
        <a:ext cx="986852" cy="986852"/>
      </dsp:txXfrm>
    </dsp:sp>
    <dsp:sp modelId="{A2266915-A66A-4F83-B191-8D1D6BE74154}">
      <dsp:nvSpPr>
        <dsp:cNvPr id="0" name=""/>
        <dsp:cNvSpPr/>
      </dsp:nvSpPr>
      <dsp:spPr>
        <a:xfrm rot="21336901">
          <a:off x="2863117" y="1529632"/>
          <a:ext cx="189726" cy="251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00" kern="1200"/>
        </a:p>
      </dsp:txBody>
      <dsp:txXfrm>
        <a:off x="2863200" y="1582184"/>
        <a:ext cx="132808" cy="151129"/>
      </dsp:txXfrm>
    </dsp:sp>
    <dsp:sp modelId="{64C3544E-23A0-4D4E-9FF9-8339491FAF09}">
      <dsp:nvSpPr>
        <dsp:cNvPr id="0" name=""/>
        <dsp:cNvSpPr/>
      </dsp:nvSpPr>
      <dsp:spPr>
        <a:xfrm>
          <a:off x="3214713" y="1071566"/>
          <a:ext cx="1048256" cy="1048256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54C334-E353-41A7-BC6F-086AE6F149D3}">
      <dsp:nvSpPr>
        <dsp:cNvPr id="0" name=""/>
        <dsp:cNvSpPr/>
      </dsp:nvSpPr>
      <dsp:spPr>
        <a:xfrm>
          <a:off x="3214714" y="1857391"/>
          <a:ext cx="1048256" cy="10482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 dirty="0" smtClean="0"/>
            <a:t>Aprender por colaboração</a:t>
          </a:r>
          <a:endParaRPr lang="pt-BR" sz="1100" kern="1200" dirty="0"/>
        </a:p>
      </dsp:txBody>
      <dsp:txXfrm>
        <a:off x="3245416" y="1888093"/>
        <a:ext cx="986852" cy="986852"/>
      </dsp:txXfrm>
    </dsp:sp>
    <dsp:sp modelId="{081F899B-437F-4AA8-92A1-E8F933F1418E}">
      <dsp:nvSpPr>
        <dsp:cNvPr id="0" name=""/>
        <dsp:cNvSpPr/>
      </dsp:nvSpPr>
      <dsp:spPr>
        <a:xfrm rot="20949886">
          <a:off x="4474768" y="1308073"/>
          <a:ext cx="217618" cy="251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000" kern="1200"/>
        </a:p>
      </dsp:txBody>
      <dsp:txXfrm>
        <a:off x="4475350" y="1364585"/>
        <a:ext cx="152333" cy="151129"/>
      </dsp:txXfrm>
    </dsp:sp>
    <dsp:sp modelId="{756F949A-4C5D-4E10-A450-48F7A344F9D1}">
      <dsp:nvSpPr>
        <dsp:cNvPr id="0" name=""/>
        <dsp:cNvSpPr/>
      </dsp:nvSpPr>
      <dsp:spPr>
        <a:xfrm>
          <a:off x="4873650" y="754050"/>
          <a:ext cx="1048256" cy="10482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84246-69F7-4CD5-9F57-678C87953D76}">
      <dsp:nvSpPr>
        <dsp:cNvPr id="0" name=""/>
        <dsp:cNvSpPr/>
      </dsp:nvSpPr>
      <dsp:spPr>
        <a:xfrm>
          <a:off x="4873651" y="1812924"/>
          <a:ext cx="1048256" cy="10482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/>
            <a:t>Aprender por representação e simulação</a:t>
          </a:r>
          <a:endParaRPr lang="pt-BR" sz="1200" kern="1200" dirty="0"/>
        </a:p>
      </dsp:txBody>
      <dsp:txXfrm>
        <a:off x="4904353" y="1843626"/>
        <a:ext cx="986852" cy="986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0C6A0-BDDB-4C54-9526-304FFA150289}">
      <dsp:nvSpPr>
        <dsp:cNvPr id="0" name=""/>
        <dsp:cNvSpPr/>
      </dsp:nvSpPr>
      <dsp:spPr>
        <a:xfrm rot="16200000">
          <a:off x="589363" y="-589363"/>
          <a:ext cx="2286016" cy="3464743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b="1" kern="1200" dirty="0" smtClean="0">
            <a:solidFill>
              <a:schemeClr val="tx1"/>
            </a:solidFill>
            <a:latin typeface="Calibri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err="1" smtClean="0">
              <a:solidFill>
                <a:schemeClr val="tx1"/>
              </a:solidFill>
              <a:latin typeface="Calibri" pitchFamily="34" charset="0"/>
            </a:rPr>
            <a:t>Infra-estrutura</a:t>
          </a:r>
          <a:r>
            <a:rPr lang="pt-BR" sz="1600" b="1" kern="1200" dirty="0" smtClean="0">
              <a:solidFill>
                <a:schemeClr val="tx1"/>
              </a:solidFill>
              <a:latin typeface="Calibri" pitchFamily="34" charset="0"/>
            </a:rPr>
            <a:t>, suporte técnico, </a:t>
          </a:r>
          <a:br>
            <a:rPr lang="pt-BR" sz="1600" b="1" kern="1200" dirty="0" smtClean="0">
              <a:solidFill>
                <a:schemeClr val="tx1"/>
              </a:solidFill>
              <a:latin typeface="Calibri" pitchFamily="34" charset="0"/>
            </a:rPr>
          </a:br>
          <a:r>
            <a:rPr lang="pt-BR" sz="1600" b="1" kern="1200" dirty="0" smtClean="0">
              <a:solidFill>
                <a:schemeClr val="tx1"/>
              </a:solidFill>
              <a:latin typeface="Calibri" pitchFamily="34" charset="0"/>
            </a:rPr>
            <a:t>acompanhamento</a:t>
          </a:r>
          <a:br>
            <a:rPr lang="pt-BR" sz="1600" b="1" kern="1200" dirty="0" smtClean="0">
              <a:solidFill>
                <a:schemeClr val="tx1"/>
              </a:solidFill>
              <a:latin typeface="Calibri" pitchFamily="34" charset="0"/>
            </a:rPr>
          </a:br>
          <a:endParaRPr lang="pt-BR" sz="1600" b="1" kern="1200" dirty="0" smtClean="0">
            <a:solidFill>
              <a:schemeClr val="tx1"/>
            </a:solidFill>
            <a:latin typeface="Calibri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  <a:latin typeface="Calibri" pitchFamily="34" charset="0"/>
            </a:rPr>
            <a:t>tablets/servers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  <a:latin typeface="Calibri" pitchFamily="34" charset="0"/>
            </a:rPr>
            <a:t>Ponto de acesso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  <a:latin typeface="Calibri" pitchFamily="34" charset="0"/>
            </a:rPr>
            <a:t>Monitoramento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>
              <a:solidFill>
                <a:schemeClr val="tx1"/>
              </a:solidFill>
              <a:latin typeface="Calibri" pitchFamily="34" charset="0"/>
            </a:rPr>
            <a:t>Orientações</a:t>
          </a:r>
          <a:endParaRPr lang="pt-BR" sz="1600" kern="1200" dirty="0">
            <a:solidFill>
              <a:schemeClr val="tx1"/>
            </a:solidFill>
          </a:endParaRPr>
        </a:p>
      </dsp:txBody>
      <dsp:txXfrm rot="5400000">
        <a:off x="0" y="0"/>
        <a:ext cx="3464743" cy="1714512"/>
      </dsp:txXfrm>
    </dsp:sp>
    <dsp:sp modelId="{FF120CC5-1F16-49EA-BB67-588E5F05572E}">
      <dsp:nvSpPr>
        <dsp:cNvPr id="0" name=""/>
        <dsp:cNvSpPr/>
      </dsp:nvSpPr>
      <dsp:spPr>
        <a:xfrm>
          <a:off x="3464743" y="0"/>
          <a:ext cx="3464743" cy="2286016"/>
        </a:xfrm>
        <a:prstGeom prst="round1Rect">
          <a:avLst/>
        </a:prstGeom>
        <a:gradFill rotWithShape="0">
          <a:gsLst>
            <a:gs pos="0">
              <a:schemeClr val="accent5">
                <a:hueOff val="-4326688"/>
                <a:satOff val="2309"/>
                <a:lumOff val="-10065"/>
                <a:alphaOff val="0"/>
                <a:shade val="51000"/>
                <a:satMod val="130000"/>
              </a:schemeClr>
            </a:gs>
            <a:gs pos="80000">
              <a:schemeClr val="accent5">
                <a:hueOff val="-4326688"/>
                <a:satOff val="2309"/>
                <a:lumOff val="-10065"/>
                <a:alphaOff val="0"/>
                <a:shade val="93000"/>
                <a:satMod val="130000"/>
              </a:schemeClr>
            </a:gs>
            <a:gs pos="100000">
              <a:schemeClr val="accent5">
                <a:hueOff val="-4326688"/>
                <a:satOff val="2309"/>
                <a:lumOff val="-100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latin typeface="Calibri" pitchFamily="34" charset="0"/>
            </a:rPr>
            <a:t/>
          </a:r>
          <a:br>
            <a:rPr lang="pt-BR" sz="1200" b="1" kern="1200" dirty="0" smtClean="0">
              <a:latin typeface="Calibri" pitchFamily="34" charset="0"/>
            </a:rPr>
          </a:br>
          <a:r>
            <a:rPr lang="pt-BR" sz="1800" b="1" kern="1200" dirty="0" smtClean="0">
              <a:latin typeface="Calibri" pitchFamily="34" charset="0"/>
            </a:rPr>
            <a:t>Formação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latin typeface="Calibri" pitchFamily="34" charset="0"/>
            </a:rPr>
            <a:t>Formadores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latin typeface="Calibri" pitchFamily="34" charset="0"/>
            </a:rPr>
            <a:t>Gestores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latin typeface="Calibri" pitchFamily="34" charset="0"/>
            </a:rPr>
            <a:t>Professores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 smtClean="0">
              <a:latin typeface="Calibri" pitchFamily="34" charset="0"/>
            </a:rPr>
            <a:t>Monitores</a:t>
          </a:r>
        </a:p>
      </dsp:txBody>
      <dsp:txXfrm>
        <a:off x="3464743" y="0"/>
        <a:ext cx="3464743" cy="1714512"/>
      </dsp:txXfrm>
    </dsp:sp>
    <dsp:sp modelId="{918E45D8-187F-4413-8658-19F1DA24D126}">
      <dsp:nvSpPr>
        <dsp:cNvPr id="0" name=""/>
        <dsp:cNvSpPr/>
      </dsp:nvSpPr>
      <dsp:spPr>
        <a:xfrm rot="10800000">
          <a:off x="0" y="2286016"/>
          <a:ext cx="3464743" cy="2286016"/>
        </a:xfrm>
        <a:prstGeom prst="round1Rect">
          <a:avLst/>
        </a:prstGeom>
        <a:gradFill rotWithShape="0">
          <a:gsLst>
            <a:gs pos="0">
              <a:schemeClr val="accent5">
                <a:hueOff val="-8653376"/>
                <a:satOff val="4617"/>
                <a:lumOff val="-20131"/>
                <a:alphaOff val="0"/>
                <a:shade val="51000"/>
                <a:satMod val="130000"/>
              </a:schemeClr>
            </a:gs>
            <a:gs pos="80000">
              <a:schemeClr val="accent5">
                <a:hueOff val="-8653376"/>
                <a:satOff val="4617"/>
                <a:lumOff val="-20131"/>
                <a:alphaOff val="0"/>
                <a:shade val="93000"/>
                <a:satMod val="130000"/>
              </a:schemeClr>
            </a:gs>
            <a:gs pos="100000">
              <a:schemeClr val="accent5">
                <a:hueOff val="-8653376"/>
                <a:satOff val="4617"/>
                <a:lumOff val="-201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Calibri" pitchFamily="34" charset="0"/>
            </a:rPr>
            <a:t>Avaliação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Calibri" pitchFamily="34" charset="0"/>
            </a:rPr>
            <a:t>Diagnóstica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Calibri" pitchFamily="34" charset="0"/>
            </a:rPr>
            <a:t>Processo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Calibri" pitchFamily="34" charset="0"/>
            </a:rPr>
            <a:t>Resultados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latin typeface="Calibri" pitchFamily="34" charset="0"/>
            </a:rPr>
            <a:t>Impactos</a:t>
          </a:r>
        </a:p>
      </dsp:txBody>
      <dsp:txXfrm rot="10800000">
        <a:off x="0" y="2857519"/>
        <a:ext cx="3464743" cy="1714512"/>
      </dsp:txXfrm>
    </dsp:sp>
    <dsp:sp modelId="{5E867F95-80FC-44D5-990E-72A0BF49BB97}">
      <dsp:nvSpPr>
        <dsp:cNvPr id="0" name=""/>
        <dsp:cNvSpPr/>
      </dsp:nvSpPr>
      <dsp:spPr>
        <a:xfrm rot="5400000">
          <a:off x="4054106" y="1696652"/>
          <a:ext cx="2286016" cy="3464743"/>
        </a:xfrm>
        <a:prstGeom prst="round1Rect">
          <a:avLst/>
        </a:prstGeom>
        <a:gradFill rotWithShape="0">
          <a:gsLst>
            <a:gs pos="0">
              <a:schemeClr val="accent5">
                <a:hueOff val="-12980063"/>
                <a:satOff val="6926"/>
                <a:lumOff val="-30196"/>
                <a:alphaOff val="0"/>
                <a:shade val="51000"/>
                <a:satMod val="130000"/>
              </a:schemeClr>
            </a:gs>
            <a:gs pos="80000">
              <a:schemeClr val="accent5">
                <a:hueOff val="-12980063"/>
                <a:satOff val="6926"/>
                <a:lumOff val="-30196"/>
                <a:alphaOff val="0"/>
                <a:shade val="93000"/>
                <a:satMod val="130000"/>
              </a:schemeClr>
            </a:gs>
            <a:gs pos="100000">
              <a:schemeClr val="accent5">
                <a:hueOff val="-12980063"/>
                <a:satOff val="6926"/>
                <a:lumOff val="-30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Calibri" pitchFamily="34" charset="0"/>
            </a:rPr>
            <a:t>Pesquisa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Calibri" pitchFamily="34" charset="0"/>
            </a:rPr>
            <a:t>Referenciais curriculares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Calibri" pitchFamily="34" charset="0"/>
            </a:rPr>
            <a:t>Ferramentas/Recursos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Calibri" pitchFamily="34" charset="0"/>
            </a:rPr>
            <a:t>Metodologias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latin typeface="Calibri" pitchFamily="34" charset="0"/>
            </a:rPr>
            <a:t>Processos</a:t>
          </a:r>
        </a:p>
      </dsp:txBody>
      <dsp:txXfrm rot="-5400000">
        <a:off x="3464743" y="2857519"/>
        <a:ext cx="3464743" cy="1714512"/>
      </dsp:txXfrm>
    </dsp:sp>
    <dsp:sp modelId="{994CD410-81BC-4D96-A9FD-452869354C0E}">
      <dsp:nvSpPr>
        <dsp:cNvPr id="0" name=""/>
        <dsp:cNvSpPr/>
      </dsp:nvSpPr>
      <dsp:spPr>
        <a:xfrm>
          <a:off x="2436171" y="1687731"/>
          <a:ext cx="2078845" cy="1143008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smtClean="0">
              <a:latin typeface="Calibri" pitchFamily="34" charset="0"/>
            </a:rPr>
            <a:t>Coordenação</a:t>
          </a:r>
          <a:endParaRPr lang="pt-BR" sz="2000" kern="1200" dirty="0"/>
        </a:p>
      </dsp:txBody>
      <dsp:txXfrm>
        <a:off x="2491968" y="1743528"/>
        <a:ext cx="1967251" cy="10314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763" cy="46672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90975" y="0"/>
            <a:ext cx="3052763" cy="46672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A811C73-8B81-4F4A-8758-87BECF0EF2C9}" type="datetimeFigureOut">
              <a:rPr lang="pt-BR"/>
              <a:pPr>
                <a:defRPr/>
              </a:pPr>
              <a:t>23/08/17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77300"/>
            <a:ext cx="3052763" cy="46672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90975" y="8877300"/>
            <a:ext cx="3052763" cy="46672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C90B77-5074-4C95-B173-A7ECDC95A57B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144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763" cy="46672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90975" y="0"/>
            <a:ext cx="3052763" cy="466725"/>
          </a:xfrm>
          <a:prstGeom prst="rect">
            <a:avLst/>
          </a:prstGeom>
        </p:spPr>
        <p:txBody>
          <a:bodyPr vert="horz" lIns="93662" tIns="46831" rIns="93662" bIns="468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E5574D3-BF53-4C04-82B8-35AC4AB3C181}" type="datetimeFigureOut">
              <a:rPr lang="pt-BR"/>
              <a:pPr>
                <a:defRPr/>
              </a:pPr>
              <a:t>23/08/17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62" tIns="46831" rIns="93662" bIns="46831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4850" y="4438650"/>
            <a:ext cx="5635625" cy="4205288"/>
          </a:xfrm>
          <a:prstGeom prst="rect">
            <a:avLst/>
          </a:prstGeom>
        </p:spPr>
        <p:txBody>
          <a:bodyPr vert="horz" wrap="square" lIns="93662" tIns="46831" rIns="93662" bIns="468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77300"/>
            <a:ext cx="3052763" cy="46672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90975" y="8877300"/>
            <a:ext cx="3052763" cy="466725"/>
          </a:xfrm>
          <a:prstGeom prst="rect">
            <a:avLst/>
          </a:prstGeom>
        </p:spPr>
        <p:txBody>
          <a:bodyPr vert="horz" lIns="93662" tIns="46831" rIns="93662" bIns="468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4F989DE-B9A0-4189-9A3B-D9AF76B6B8A3}" type="slidenum">
              <a:rPr lang="pt-BR"/>
              <a:pPr>
                <a:defRPr/>
              </a:pPr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7132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C2D0E9-F584-446E-BB91-044024F2A7FB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710699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079612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4850" y="4438650"/>
            <a:ext cx="5635625" cy="4206875"/>
          </a:xfrm>
          <a:noFill/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2080373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840079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682F18-8865-4700-9D8A-BBB8B780040E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11428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04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A65252-B095-4680-99E8-8DBFF53ECAD9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21642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965063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Falar do cenário educacional hoje obriga-nos uma reflexão sobre os Macrofenômenos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(globalização e a informatização)  relacionados á ruptura de paradigmas (Conceitos de KUHN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 (1994) e MORIN (1996).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Uma nova “desordem mundial” (DRUCKER </a:t>
            </a:r>
            <a:r>
              <a:rPr lang="pt-BR" sz="900" i="1" smtClean="0"/>
              <a:t>apud </a:t>
            </a:r>
            <a:r>
              <a:rPr lang="pt-BR" sz="900" smtClean="0"/>
              <a:t>MORAES, 1997) revela profundas e aceleradas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 mudanças na economia, no conhecimento, nas organizações, nos serviços.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John NAISBITT &amp; Patrícia ABURDENE (1990), Megatrends 2000. Nova York: Avon Books, 1990;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P.F.  DRUCKER (1993) Sociedade pós-capitalista. SP: Pioneira, 1993 e Alvin TOFFLER (2000)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 A terceira onda, RJ:Record, 2000 </a:t>
            </a:r>
            <a:r>
              <a:rPr lang="pt-BR" sz="900" b="1" smtClean="0"/>
              <a:t>descrevem as macromudanças sociais, econômicas, políticas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 </a:t>
            </a:r>
            <a:r>
              <a:rPr lang="pt-BR" sz="900" b="1" smtClean="0"/>
              <a:t>e tecnológicas</a:t>
            </a:r>
            <a:r>
              <a:rPr lang="pt-BR" sz="900" smtClean="0"/>
              <a:t> que culminaram no fenômeno da </a:t>
            </a:r>
            <a:r>
              <a:rPr lang="pt-BR" sz="900" b="1" smtClean="0"/>
              <a:t>globalização</a:t>
            </a:r>
            <a:r>
              <a:rPr lang="pt-BR" sz="900" smtClean="0"/>
              <a:t>. Esse processo universal que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envolve a circulação, em ritmo acelerado, de bens, investimentos, pessoas e informações tem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 afetado significativamente e nas mais  variadas dimensões a vida das nações, das empresas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e das pessoas.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Muitos estudos criticam o especial interesse para a educação como fenômeno (não generalizado)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 de transformação da instrução em </a:t>
            </a:r>
            <a:r>
              <a:rPr lang="pt-BR" sz="900" i="1" smtClean="0"/>
              <a:t>commodity </a:t>
            </a:r>
            <a:r>
              <a:rPr lang="pt-BR" sz="900" smtClean="0"/>
              <a:t>(produto produzido em massa), vinculado a um modelo de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produção e entrega, investimento e retorno, distribuição e expansão mercadológica para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além das fronteiras nacionais, no âmbito de algumas iniciativas de educação a distância.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Outros olhares defendem benefícios de um currículo global de formação de cidadãos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preocupados com interesses mundiais como preservação do meio-ambiente não violência,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 eliminação da exclusão social etc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Derrick de Kerckhove. A pele da cultura: uma investigação sobre a nova realidade eletrônica.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Lisboa:Relógió DÁgua (1997),M.  Castells (1999) A Sociedade em rede e Pierre Lévy (1999)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 Cibercultura  recorrem a neologismos como ciberespaço e cibercultura para evidenciar as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 transformações nas formas de pensar e de aprender.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b="1" smtClean="0"/>
              <a:t>Otto Peters</a:t>
            </a:r>
            <a:r>
              <a:rPr lang="pt-BR" sz="900" smtClean="0"/>
              <a:t> (2003)Educação a Distância em transição.RS; Editora Unisinos e </a:t>
            </a:r>
            <a:r>
              <a:rPr lang="pt-BR" sz="900" b="1" smtClean="0"/>
              <a:t>W.E. Doll(1993</a:t>
            </a:r>
            <a:r>
              <a:rPr lang="pt-BR" sz="900" smtClean="0"/>
              <a:t>)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A Postmodern perspective on Curriculum. New York: Teachers  College, Columbia University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Enfatizam a mudança nos currículos onde muitas categorias são transformadas gradualmentre ou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pt-BR" sz="900" smtClean="0"/>
              <a:t>Substituídas por seus opostos.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pt-BR" sz="900" smtClean="0"/>
          </a:p>
        </p:txBody>
      </p:sp>
    </p:spTree>
    <p:extLst>
      <p:ext uri="{BB962C8B-B14F-4D97-AF65-F5344CB8AC3E}">
        <p14:creationId xmlns:p14="http://schemas.microsoft.com/office/powerpoint/2010/main" val="4263441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A7AA8A-6FD4-4860-9A28-FBDCC1E20825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80092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Doll enfatiza 3 mudanças fundamentais: a mudança da </a:t>
            </a:r>
            <a:r>
              <a:rPr lang="pt-BR" sz="900" b="1" smtClean="0"/>
              <a:t>descoberta e determinismo</a:t>
            </a:r>
            <a:r>
              <a:rPr lang="pt-BR" sz="900" smtClean="0"/>
              <a:t> para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 </a:t>
            </a:r>
            <a:r>
              <a:rPr lang="pt-BR" sz="900" b="1" smtClean="0"/>
              <a:t>criatividade e indeterminismo</a:t>
            </a:r>
            <a:r>
              <a:rPr lang="pt-BR" sz="900" smtClean="0"/>
              <a:t>, de construção sistemática para </a:t>
            </a:r>
            <a:r>
              <a:rPr lang="pt-BR" sz="900" b="1" smtClean="0"/>
              <a:t>pluralismo e ecletismo</a:t>
            </a:r>
            <a:r>
              <a:rPr lang="pt-BR" sz="900" smtClean="0"/>
              <a:t> e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b="1" smtClean="0"/>
              <a:t>de linearidade de pensamento</a:t>
            </a:r>
            <a:r>
              <a:rPr lang="pt-BR" sz="900" smtClean="0"/>
              <a:t> para </a:t>
            </a:r>
            <a:r>
              <a:rPr lang="pt-BR" sz="900" b="1" smtClean="0"/>
              <a:t>múltiplas camadas de interpretação</a:t>
            </a:r>
            <a:r>
              <a:rPr lang="pt-BR" sz="900" smtClean="0"/>
              <a:t>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Não significa o simples acréscimo de novas mídias técnicas à estrutura pedagógica tradicional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bem conhecida (como nos anos 60 e 70). Pelo contrário, representa um impacto grande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sobre professores e alunos.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b="1" smtClean="0"/>
              <a:t>Exemplos:</a:t>
            </a:r>
            <a:r>
              <a:rPr lang="pt-BR" sz="900" smtClean="0"/>
              <a:t> naturalmente sabemos planejar cursos. Agora o ambiente informatizado de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aprendizagem há uma mudança radical. Os conteúdos precisam ser planejados para serem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acessados a qualquer momento de acordo com as necessidades e motivações dos alunos.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pt-BR" sz="900" b="1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b="1" smtClean="0"/>
              <a:t>Outro exemplo:</a:t>
            </a:r>
            <a:r>
              <a:rPr lang="pt-BR" sz="900" smtClean="0"/>
              <a:t> os estilos de aprendizagem dos alunos estarão no centro de interesse; a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necessidade dos alunos de desenvolveram habilidades para estudarem sozinhos com autonomia;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as interações sociais assumem novas formas e as interações com os conhecimentos também.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Morton Paulsem (1997)  distingue  4 tipos de interações: o paradigma da www (eu-sozinho); o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paradigma do e-mail (um-aum); o paradigma do BBs (um-a-muitos); o paradigma da teleconferência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(muitos-a-muitos)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pt-BR" sz="900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Pós-estruturalistas – trabalham com idéias Derrida, Baudrllard (imagem do virus) – capitalismo financeiro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pode destruir tudo diante de um viés ético estético. Foucault, Deleuze, Guatarri – texto diferente dos demais;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 pode ser trabalhado na educação. Mudança de estrutura curricular para percepão, forma de pensar, de relacionar,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BR" sz="900" smtClean="0"/>
              <a:t>transversalidade</a:t>
            </a:r>
          </a:p>
        </p:txBody>
      </p:sp>
    </p:spTree>
    <p:extLst>
      <p:ext uri="{BB962C8B-B14F-4D97-AF65-F5344CB8AC3E}">
        <p14:creationId xmlns:p14="http://schemas.microsoft.com/office/powerpoint/2010/main" val="368877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49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4290924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40566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 advClick="0">
    <p:push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 advClick="0">
    <p:push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 advClick="0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 advClick="0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 advClick="0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advClick="0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 advClick="0">
    <p:push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advClick="0">
    <p:push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advClick="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  <p:transition advClick="0">
    <p:push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>
    <p:push dir="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" Target="../slides/slide9.xml"/><Relationship Id="rId21" Type="http://schemas.openxmlformats.org/officeDocument/2006/relationships/slide" Target="../slides/slide11.xml"/><Relationship Id="rId22" Type="http://schemas.openxmlformats.org/officeDocument/2006/relationships/slide" Target="../slides/slide13.xml"/><Relationship Id="rId23" Type="http://schemas.openxmlformats.org/officeDocument/2006/relationships/slide" Target="../slides/slide14.xml"/><Relationship Id="rId24" Type="http://schemas.openxmlformats.org/officeDocument/2006/relationships/slide" Target="../slides/slide12.xml"/><Relationship Id="rId25" Type="http://schemas.openxmlformats.org/officeDocument/2006/relationships/slide" Target="../slides/slide10.xml"/><Relationship Id="rId26" Type="http://schemas.openxmlformats.org/officeDocument/2006/relationships/slide" Target="../slides/slide15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slide" Target="../slides/slide1.xml"/><Relationship Id="rId14" Type="http://schemas.openxmlformats.org/officeDocument/2006/relationships/slide" Target="../slides/slide3.xml"/><Relationship Id="rId15" Type="http://schemas.openxmlformats.org/officeDocument/2006/relationships/slide" Target="../slides/slide4.xml"/><Relationship Id="rId16" Type="http://schemas.openxmlformats.org/officeDocument/2006/relationships/slide" Target="../slides/slide5.xml"/><Relationship Id="rId17" Type="http://schemas.openxmlformats.org/officeDocument/2006/relationships/slide" Target="../slides/slide6.xml"/><Relationship Id="rId18" Type="http://schemas.openxmlformats.org/officeDocument/2006/relationships/slide" Target="../slides/slide7.xml"/><Relationship Id="rId19" Type="http://schemas.openxmlformats.org/officeDocument/2006/relationships/slide" Target="../slides/slide8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1643063" y="1643063"/>
            <a:ext cx="7086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 rot="5400000">
            <a:off x="4429125" y="-4429125"/>
            <a:ext cx="285750" cy="9144000"/>
          </a:xfrm>
          <a:prstGeom prst="rect">
            <a:avLst/>
          </a:prstGeom>
          <a:gradFill flip="none" rotWithShape="0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pt-BR">
              <a:latin typeface="+mn-lt"/>
            </a:endParaRPr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 rot="5400000">
            <a:off x="-2525712" y="2786062"/>
            <a:ext cx="6408738" cy="1357313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16200000"/>
          </a:gra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rot="10800000" vert="eaVer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pt-BR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0" name="Retângulo 5"/>
          <p:cNvSpPr>
            <a:spLocks noChangeArrowheads="1"/>
          </p:cNvSpPr>
          <p:nvPr userDrawn="1"/>
        </p:nvSpPr>
        <p:spPr bwMode="auto">
          <a:xfrm>
            <a:off x="6572250" y="0"/>
            <a:ext cx="2571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latin typeface="Calibri" pitchFamily="34" charset="0"/>
                <a:cs typeface="Arial" charset="0"/>
              </a:rPr>
              <a:t>EDUCAÇÃO &amp;TECNOLOGIAS</a:t>
            </a:r>
            <a:endParaRPr lang="pt-BR" sz="1200" b="1" dirty="0">
              <a:latin typeface="Calibri" pitchFamily="34" charset="0"/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 rot="5400000">
            <a:off x="4464844" y="2178844"/>
            <a:ext cx="214312" cy="9144000"/>
          </a:xfrm>
          <a:prstGeom prst="rect">
            <a:avLst/>
          </a:prstGeom>
          <a:gradFill flip="none" rotWithShape="0">
            <a:gsLst>
              <a:gs pos="0">
                <a:schemeClr val="accent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pt-BR">
              <a:latin typeface="+mn-lt"/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 userDrawn="1"/>
        </p:nvSpPr>
        <p:spPr bwMode="auto">
          <a:xfrm>
            <a:off x="0" y="979488"/>
            <a:ext cx="1331913" cy="3603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13" action="ppaction://hlinksldjump"/>
              </a:rPr>
              <a:t>Inicio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62" name="Text Box 14">
            <a:hlinkClick r:id="" action="ppaction://noaction"/>
          </p:cNvPr>
          <p:cNvSpPr txBox="1">
            <a:spLocks noChangeArrowheads="1"/>
          </p:cNvSpPr>
          <p:nvPr userDrawn="1"/>
        </p:nvSpPr>
        <p:spPr bwMode="auto">
          <a:xfrm>
            <a:off x="0" y="1700213"/>
            <a:ext cx="1331913" cy="3603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14" action="ppaction://hlinksldjump"/>
              </a:rPr>
              <a:t>Era Digital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63" name="Text Box 15"/>
          <p:cNvSpPr txBox="1">
            <a:spLocks noChangeArrowheads="1"/>
          </p:cNvSpPr>
          <p:nvPr userDrawn="1"/>
        </p:nvSpPr>
        <p:spPr bwMode="auto">
          <a:xfrm>
            <a:off x="0" y="2060575"/>
            <a:ext cx="1331913" cy="3603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15" action="ppaction://hlinksldjump"/>
              </a:rPr>
              <a:t>Projeto Digital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 userDrawn="1"/>
        </p:nvSpPr>
        <p:spPr bwMode="auto">
          <a:xfrm>
            <a:off x="0" y="2420938"/>
            <a:ext cx="1331913" cy="3603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16" action="ppaction://hlinksldjump"/>
              </a:rPr>
              <a:t>Mudanças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 userDrawn="1"/>
        </p:nvSpPr>
        <p:spPr bwMode="auto">
          <a:xfrm>
            <a:off x="0" y="2781300"/>
            <a:ext cx="1331913" cy="3603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17" action="ppaction://hlinksldjump"/>
              </a:rPr>
              <a:t>Web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 userDrawn="1"/>
        </p:nvSpPr>
        <p:spPr bwMode="auto">
          <a:xfrm>
            <a:off x="0" y="3141663"/>
            <a:ext cx="1331913" cy="3603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18" action="ppaction://hlinksldjump"/>
              </a:rPr>
              <a:t>Currículo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67" name="Text Box 19"/>
          <p:cNvSpPr txBox="1">
            <a:spLocks noChangeArrowheads="1"/>
          </p:cNvSpPr>
          <p:nvPr userDrawn="1"/>
        </p:nvSpPr>
        <p:spPr bwMode="auto">
          <a:xfrm>
            <a:off x="0" y="3500438"/>
            <a:ext cx="1331913" cy="3603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19" action="ppaction://hlinksldjump"/>
              </a:rPr>
              <a:t>Ensino e Aprendizagem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68" name="Text Box 20"/>
          <p:cNvSpPr txBox="1">
            <a:spLocks noChangeArrowheads="1"/>
          </p:cNvSpPr>
          <p:nvPr userDrawn="1"/>
        </p:nvSpPr>
        <p:spPr bwMode="auto">
          <a:xfrm>
            <a:off x="0" y="3860800"/>
            <a:ext cx="1331913" cy="3603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20" action="ppaction://hlinksldjump"/>
              </a:rPr>
              <a:t>Matriz Aprendizagem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69" name="Text Box 21"/>
          <p:cNvSpPr txBox="1">
            <a:spLocks noChangeArrowheads="1"/>
          </p:cNvSpPr>
          <p:nvPr userDrawn="1"/>
        </p:nvSpPr>
        <p:spPr bwMode="auto">
          <a:xfrm>
            <a:off x="0" y="4941888"/>
            <a:ext cx="1331913" cy="3603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21" action="ppaction://hlinksldjump"/>
              </a:rPr>
              <a:t>Vídeo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70" name="Text Box 22"/>
          <p:cNvSpPr txBox="1">
            <a:spLocks noChangeArrowheads="1"/>
          </p:cNvSpPr>
          <p:nvPr userDrawn="1"/>
        </p:nvSpPr>
        <p:spPr bwMode="auto">
          <a:xfrm>
            <a:off x="0" y="5300663"/>
            <a:ext cx="1331913" cy="3603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22" action="ppaction://hlinksldjump"/>
              </a:rPr>
              <a:t>Projeto Digital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71" name="Text Box 23"/>
          <p:cNvSpPr txBox="1">
            <a:spLocks noChangeArrowheads="1"/>
          </p:cNvSpPr>
          <p:nvPr userDrawn="1"/>
        </p:nvSpPr>
        <p:spPr bwMode="auto">
          <a:xfrm>
            <a:off x="0" y="5661025"/>
            <a:ext cx="1331913" cy="3603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23" action="ppaction://hlinksldjump"/>
              </a:rPr>
              <a:t>Pedagogia de Rede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72" name="Text Box 24"/>
          <p:cNvSpPr txBox="1">
            <a:spLocks noChangeArrowheads="1"/>
          </p:cNvSpPr>
          <p:nvPr userDrawn="1"/>
        </p:nvSpPr>
        <p:spPr bwMode="auto">
          <a:xfrm>
            <a:off x="0" y="4581525"/>
            <a:ext cx="1331913" cy="3603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24" action="ppaction://hlinksldjump"/>
              </a:rPr>
              <a:t>Matriz de Ensino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73" name="Text Box 25"/>
          <p:cNvSpPr txBox="1">
            <a:spLocks noChangeArrowheads="1"/>
          </p:cNvSpPr>
          <p:nvPr userDrawn="1"/>
        </p:nvSpPr>
        <p:spPr bwMode="auto">
          <a:xfrm>
            <a:off x="0" y="4221163"/>
            <a:ext cx="1331913" cy="3603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25" action="ppaction://hlinksldjump"/>
              </a:rPr>
              <a:t>Aprendizagem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74" name="Text Box 26"/>
          <p:cNvSpPr txBox="1">
            <a:spLocks noChangeArrowheads="1"/>
          </p:cNvSpPr>
          <p:nvPr userDrawn="1"/>
        </p:nvSpPr>
        <p:spPr bwMode="auto">
          <a:xfrm>
            <a:off x="0" y="6021388"/>
            <a:ext cx="1331913" cy="3603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26" action="ppaction://hlinksldjump"/>
              </a:rPr>
              <a:t>PISA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2075" name="Text Box 27"/>
          <p:cNvSpPr txBox="1">
            <a:spLocks noChangeArrowheads="1"/>
          </p:cNvSpPr>
          <p:nvPr userDrawn="1"/>
        </p:nvSpPr>
        <p:spPr bwMode="auto">
          <a:xfrm>
            <a:off x="0" y="1341438"/>
            <a:ext cx="1331913" cy="3603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sz="10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hlinkClick r:id="rId14" action="ppaction://hlinksldjump"/>
              </a:rPr>
              <a:t>Vídeo Abertura</a:t>
            </a:r>
            <a:endParaRPr lang="pt-BR" sz="1000" b="1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>
    <p:push dir="d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jpeg"/><Relationship Id="rId12" Type="http://schemas.openxmlformats.org/officeDocument/2006/relationships/image" Target="../media/image17.jpeg"/><Relationship Id="rId13" Type="http://schemas.openxmlformats.org/officeDocument/2006/relationships/image" Target="../media/image18.wmf"/><Relationship Id="rId14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3.png"/><Relationship Id="rId9" Type="http://schemas.openxmlformats.org/officeDocument/2006/relationships/image" Target="../media/image14.wmf"/><Relationship Id="rId10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hyperlink" Target="http://www.youtube.com/watch?v=aV8iZZZfrU4&amp;feature=channel" TargetMode="External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hyperlink" Target="../metodologia%20e%20tecnologia%20versao%20hd.wm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package" Target="../embeddings/Slide_do_Microsoft_PowerPoint1111.sldx"/><Relationship Id="rId5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2"/>
          <p:cNvSpPr txBox="1">
            <a:spLocks/>
          </p:cNvSpPr>
          <p:nvPr/>
        </p:nvSpPr>
        <p:spPr>
          <a:xfrm>
            <a:off x="1785938" y="500063"/>
            <a:ext cx="6643687" cy="14700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pt-BR" sz="3600" dirty="0" smtClean="0">
                <a:latin typeface="Calibri" pitchFamily="34" charset="0"/>
              </a:rPr>
              <a:t>EDUCAÇÃO COM TECNOLOGIAS</a:t>
            </a:r>
            <a:endParaRPr lang="pt-BR" sz="3600" dirty="0">
              <a:latin typeface="Calibri" pitchFamily="34" charset="0"/>
            </a:endParaRPr>
          </a:p>
        </p:txBody>
      </p:sp>
      <p:sp>
        <p:nvSpPr>
          <p:cNvPr id="6147" name="Subtítulo 13"/>
          <p:cNvSpPr txBox="1">
            <a:spLocks/>
          </p:cNvSpPr>
          <p:nvPr/>
        </p:nvSpPr>
        <p:spPr bwMode="auto">
          <a:xfrm>
            <a:off x="1607344" y="1571625"/>
            <a:ext cx="721518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t-BR" sz="3200" dirty="0" smtClean="0">
                <a:latin typeface="Calibri" pitchFamily="34" charset="0"/>
              </a:rPr>
              <a:t>AMBIENTES VIRTUAIS DE ENSINO E DE APRENDIZAGEM</a:t>
            </a:r>
            <a:endParaRPr lang="pt-BR" sz="3200" dirty="0">
              <a:latin typeface="Calibri" pitchFamily="34" charset="0"/>
            </a:endParaRP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pt-BR" sz="3200" dirty="0">
              <a:latin typeface="Calibri" pitchFamily="34" charset="0"/>
            </a:endParaRPr>
          </a:p>
        </p:txBody>
      </p:sp>
      <p:sp>
        <p:nvSpPr>
          <p:cNvPr id="6148" name="Retângulo 5"/>
          <p:cNvSpPr>
            <a:spLocks noChangeArrowheads="1"/>
          </p:cNvSpPr>
          <p:nvPr/>
        </p:nvSpPr>
        <p:spPr bwMode="auto">
          <a:xfrm>
            <a:off x="1979712" y="5370972"/>
            <a:ext cx="4572000" cy="1034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t-BR" dirty="0">
                <a:latin typeface="Calibri" pitchFamily="34" charset="0"/>
              </a:rPr>
              <a:t>Consultoria Científica </a:t>
            </a:r>
            <a:r>
              <a:rPr lang="pt-BR" dirty="0" smtClean="0">
                <a:latin typeface="Calibri" pitchFamily="34" charset="0"/>
              </a:rPr>
              <a:t>Pedagógica</a:t>
            </a:r>
          </a:p>
          <a:p>
            <a:pPr algn="ctr">
              <a:spcBef>
                <a:spcPct val="20000"/>
              </a:spcBef>
            </a:pPr>
            <a:r>
              <a:rPr lang="pt-BR" dirty="0" smtClean="0">
                <a:latin typeface="Calibri" pitchFamily="34" charset="0"/>
              </a:rPr>
              <a:t>Profa. Dra. Stela C Bertholo Piconez</a:t>
            </a:r>
          </a:p>
          <a:p>
            <a:pPr algn="ctr">
              <a:spcBef>
                <a:spcPct val="20000"/>
              </a:spcBef>
            </a:pPr>
            <a:r>
              <a:rPr lang="pt-BR" dirty="0" smtClean="0">
                <a:latin typeface="Calibri" pitchFamily="34" charset="0"/>
              </a:rPr>
              <a:t>Faculdade de Educação - FEUSP</a:t>
            </a:r>
            <a:endParaRPr lang="pt-BR" dirty="0">
              <a:latin typeface="Calibri" pitchFamily="34" charset="0"/>
            </a:endParaRPr>
          </a:p>
        </p:txBody>
      </p:sp>
      <p:pic>
        <p:nvPicPr>
          <p:cNvPr id="5" name="Picture 11" descr="re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379">
            <a:off x="5462756" y="3026289"/>
            <a:ext cx="3221217" cy="2295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xfrm>
            <a:off x="914400" y="71438"/>
            <a:ext cx="7729538" cy="1143000"/>
          </a:xfrm>
        </p:spPr>
        <p:txBody>
          <a:bodyPr/>
          <a:lstStyle/>
          <a:p>
            <a:pPr eaLnBrk="1" hangingPunct="1"/>
            <a:r>
              <a:rPr lang="pt-BR" sz="3200" smtClean="0">
                <a:solidFill>
                  <a:srgbClr val="000000"/>
                </a:solidFill>
              </a:rPr>
              <a:t>Tipologia de Aprendizagens</a:t>
            </a:r>
          </a:p>
        </p:txBody>
      </p:sp>
      <p:graphicFrame>
        <p:nvGraphicFramePr>
          <p:cNvPr id="18" name="Diagrama 17"/>
          <p:cNvGraphicFramePr/>
          <p:nvPr/>
        </p:nvGraphicFramePr>
        <p:xfrm>
          <a:off x="1857356" y="78579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41" name="Picture 2" descr="C:\Documents and Settings\stela.piconez\Configurações locais\Temporary Internet Files\Content.IE5\SBFXNL5L\MCj04348740000[1]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688" y="1143000"/>
            <a:ext cx="16795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C:\Documents and Settings\stela.piconez\Configurações locais\Temporary Internet Files\Content.IE5\SNS1KSPR\MCj01981910000[1].wm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01813" y="1211263"/>
            <a:ext cx="1249362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 descr="C:\Documents and Settings\stela.piconez\Configurações locais\Temporary Internet Files\Content.IE5\SNS1KSPR\MPj04393470000[1]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43500" y="1500188"/>
            <a:ext cx="1131888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25" descr="C:\Documents and Settings\stela.piconez\Configurações locais\Temporary Internet Files\Content.IE5\2HL8UMU1\MPj04393440000[1]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622675" y="4051300"/>
            <a:ext cx="1022350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1" descr="C:\Documents and Settings\stela.piconez\Configurações locais\Temporary Internet Files\Content.IE5\SBFXNL5L\MPj04389100000[1]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53213" y="4051300"/>
            <a:ext cx="11842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2" descr="C:\Documents and Settings\stela.piconez\Configurações locais\Temporary Internet Files\Content.IE5\2HL8UMU1\MCj02371020000[1].wm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79613" y="4014788"/>
            <a:ext cx="1131887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CaixaDeTexto 18"/>
          <p:cNvSpPr txBox="1">
            <a:spLocks noChangeArrowheads="1"/>
          </p:cNvSpPr>
          <p:nvPr/>
        </p:nvSpPr>
        <p:spPr bwMode="auto">
          <a:xfrm>
            <a:off x="1714500" y="5357813"/>
            <a:ext cx="1497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/>
              <a:t>Ensino expositivo</a:t>
            </a:r>
          </a:p>
        </p:txBody>
      </p:sp>
      <p:sp>
        <p:nvSpPr>
          <p:cNvPr id="14348" name="CaixaDeTexto 20"/>
          <p:cNvSpPr txBox="1">
            <a:spLocks noChangeArrowheads="1"/>
          </p:cNvSpPr>
          <p:nvPr/>
        </p:nvSpPr>
        <p:spPr bwMode="auto">
          <a:xfrm>
            <a:off x="3214688" y="5357813"/>
            <a:ext cx="1825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/>
              <a:t>Aprendizagem autocontrolada</a:t>
            </a:r>
          </a:p>
        </p:txBody>
      </p:sp>
      <p:sp>
        <p:nvSpPr>
          <p:cNvPr id="14349" name="CaixaDeTexto 21"/>
          <p:cNvSpPr txBox="1">
            <a:spLocks noChangeArrowheads="1"/>
          </p:cNvSpPr>
          <p:nvPr/>
        </p:nvSpPr>
        <p:spPr bwMode="auto">
          <a:xfrm>
            <a:off x="5000625" y="5357813"/>
            <a:ext cx="1285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/>
              <a:t>Aprender por exploração</a:t>
            </a:r>
          </a:p>
        </p:txBody>
      </p:sp>
      <p:sp>
        <p:nvSpPr>
          <p:cNvPr id="14350" name="CaixaDeTexto 22"/>
          <p:cNvSpPr txBox="1">
            <a:spLocks noChangeArrowheads="1"/>
          </p:cNvSpPr>
          <p:nvPr/>
        </p:nvSpPr>
        <p:spPr bwMode="auto">
          <a:xfrm>
            <a:off x="6500813" y="5191125"/>
            <a:ext cx="1701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400"/>
              <a:t>Aprender procurando informação</a:t>
            </a: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5000625" y="4000500"/>
            <a:ext cx="1047750" cy="1047750"/>
          </a:xfrm>
          <a:prstGeom prst="roundRect">
            <a:avLst>
              <a:gd name="adj" fmla="val 10000"/>
            </a:avLst>
          </a:prstGeom>
          <a:blipFill rotWithShape="0">
            <a:blip r:embed="rId14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>
          <a:xfrm>
            <a:off x="2166938" y="404813"/>
            <a:ext cx="7158037" cy="725487"/>
          </a:xfrm>
        </p:spPr>
        <p:txBody>
          <a:bodyPr/>
          <a:lstStyle/>
          <a:p>
            <a:r>
              <a:rPr lang="pt-BR" sz="3600" b="1" smtClean="0">
                <a:hlinkClick r:id="rId2" action="ppaction://hlinkfile"/>
              </a:rPr>
              <a:t>Tecnologia ou Metodologia ?</a:t>
            </a:r>
            <a:r>
              <a:rPr lang="pt-BR" sz="3600" b="1" smtClean="0"/>
              <a:t/>
            </a:r>
            <a:br>
              <a:rPr lang="pt-BR" sz="3600" b="1" smtClean="0"/>
            </a:br>
            <a:endParaRPr lang="pt-BR" sz="3600" smtClean="0"/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6858017" y="357188"/>
            <a:ext cx="1828784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Vídeo</a:t>
            </a:r>
          </a:p>
        </p:txBody>
      </p:sp>
      <p:pic>
        <p:nvPicPr>
          <p:cNvPr id="6" name="Imagem 4" descr="vide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57166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17187" t="28027" r="41211" b="39746"/>
          <a:stretch>
            <a:fillRect/>
          </a:stretch>
        </p:blipFill>
        <p:spPr bwMode="auto">
          <a:xfrm>
            <a:off x="2786050" y="1857364"/>
            <a:ext cx="5072098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ixaDeTexto 1"/>
          <p:cNvSpPr txBox="1">
            <a:spLocks noChangeArrowheads="1"/>
          </p:cNvSpPr>
          <p:nvPr/>
        </p:nvSpPr>
        <p:spPr bwMode="auto">
          <a:xfrm>
            <a:off x="4000496" y="5143512"/>
            <a:ext cx="32146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dirty="0"/>
              <a:t>Clicar na imagem para assistir o vídeo</a:t>
            </a:r>
          </a:p>
        </p:txBody>
      </p:sp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1500188" y="131763"/>
            <a:ext cx="7186612" cy="1296987"/>
          </a:xfrm>
        </p:spPr>
        <p:txBody>
          <a:bodyPr/>
          <a:lstStyle/>
          <a:p>
            <a:pPr eaLnBrk="1" hangingPunct="1"/>
            <a:r>
              <a:rPr lang="pt-BR" smtClean="0"/>
              <a:t>Matriz de Ações de Ensino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750" y="1357313"/>
            <a:ext cx="7258050" cy="507206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1600" dirty="0" smtClean="0"/>
              <a:t>1. </a:t>
            </a:r>
            <a:r>
              <a:rPr lang="pt-BR" sz="1800" dirty="0" smtClean="0"/>
              <a:t>expectativas de aprendizagem (resultados esperados)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pt-BR" sz="18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pt-BR" sz="1800" dirty="0" smtClean="0"/>
              <a:t>2. papéis (quem executa as atividades)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pt-BR" sz="18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pt-BR" sz="1800" dirty="0" smtClean="0"/>
              <a:t>3. duração (tempo estimado para conclusão da atividade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pt-BR" sz="1800" dirty="0" smtClean="0"/>
          </a:p>
          <a:p>
            <a:pPr marL="261938" indent="-26193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pt-BR" sz="1800" dirty="0" smtClean="0"/>
              <a:t>4. ambiente (coleção estruturada de objetos, ferramentas e conteúdos, onde acontece a atividade de aprendizagem)</a:t>
            </a:r>
          </a:p>
          <a:p>
            <a:pPr marL="261938" indent="-261938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pt-BR" sz="18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pt-BR" sz="1800" dirty="0" smtClean="0"/>
              <a:t>5. ferramentas (serviços usados durante o ensino e a aprendizagem, como fórum, chat, editor colaborativo, portfólio, vídeos </a:t>
            </a:r>
            <a:r>
              <a:rPr lang="pt-BR" sz="1800" dirty="0" err="1" smtClean="0"/>
              <a:t>etc</a:t>
            </a:r>
            <a:r>
              <a:rPr lang="pt-BR" sz="1800" dirty="0" smtClean="0"/>
              <a:t>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pt-BR" sz="18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pt-BR" sz="1800" dirty="0" smtClean="0"/>
              <a:t>6. conteúdos (objetos de aprendizagem, recursos externos como </a:t>
            </a:r>
            <a:r>
              <a:rPr lang="pt-BR" sz="1800" dirty="0" err="1" smtClean="0"/>
              <a:t>URLs</a:t>
            </a:r>
            <a:r>
              <a:rPr lang="pt-BR" sz="1800" dirty="0" smtClean="0"/>
              <a:t> e arquivos em formato </a:t>
            </a:r>
            <a:r>
              <a:rPr lang="pt-BR" sz="1800" dirty="0" err="1" smtClean="0"/>
              <a:t>doc</a:t>
            </a:r>
            <a:r>
              <a:rPr lang="pt-BR" sz="1800" dirty="0" smtClean="0"/>
              <a:t>, </a:t>
            </a:r>
            <a:r>
              <a:rPr lang="pt-BR" sz="1800" dirty="0" err="1" smtClean="0"/>
              <a:t>xls</a:t>
            </a:r>
            <a:r>
              <a:rPr lang="pt-BR" sz="1800" dirty="0" smtClean="0"/>
              <a:t>, </a:t>
            </a:r>
            <a:r>
              <a:rPr lang="pt-BR" sz="1800" dirty="0" err="1" smtClean="0"/>
              <a:t>ppt</a:t>
            </a:r>
            <a:r>
              <a:rPr lang="pt-BR" sz="1800" dirty="0" smtClean="0"/>
              <a:t>, </a:t>
            </a:r>
            <a:r>
              <a:rPr lang="pt-BR" sz="1800" dirty="0" err="1" smtClean="0"/>
              <a:t>pdf</a:t>
            </a:r>
            <a:r>
              <a:rPr lang="pt-BR" sz="1800" dirty="0" smtClean="0"/>
              <a:t> etc.)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pt-BR" sz="18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pt-BR" sz="1800" dirty="0" smtClean="0"/>
              <a:t>7. produção (produtos resultantes das atividades individuais,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pt-BR" sz="1800" dirty="0" smtClean="0"/>
              <a:t>     grupais ou coletivas registradas em um portal)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pt-BR" sz="18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pt-BR" sz="1800" dirty="0" smtClean="0"/>
              <a:t>8. avaliação (critérios para verificação da efetividade dos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pt-BR" sz="1800" dirty="0" smtClean="0"/>
              <a:t>    processos e resultados da aprendizagem).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1600" dirty="0"/>
          </a:p>
        </p:txBody>
      </p:sp>
      <p:pic>
        <p:nvPicPr>
          <p:cNvPr id="16388" name="Picture 11" descr="on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5013325"/>
            <a:ext cx="142875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125" descr="07_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750" y="1268413"/>
            <a:ext cx="127635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1500188"/>
            <a:ext cx="504825" cy="3943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15375" y="1571625"/>
            <a:ext cx="428625" cy="3938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6072188"/>
            <a:ext cx="3943350" cy="50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88" y="642938"/>
            <a:ext cx="3944937" cy="506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736836044"/>
              </p:ext>
            </p:extLst>
          </p:nvPr>
        </p:nvGraphicFramePr>
        <p:xfrm>
          <a:off x="1857356" y="1214422"/>
          <a:ext cx="6929486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advClick="0">
    <p:push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43042" y="642918"/>
            <a:ext cx="7043758" cy="77472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/>
                </a:solidFill>
              </a:rPr>
              <a:t/>
            </a:r>
            <a:br>
              <a:rPr lang="pt-BR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3"/>
                </a:solidFill>
              </a:rPr>
            </a:br>
            <a:endParaRPr lang="pt-BR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1108075" y="1268413"/>
            <a:ext cx="7321550" cy="4987925"/>
          </a:xfrm>
        </p:spPr>
        <p:txBody>
          <a:bodyPr>
            <a:normAutofit/>
          </a:bodyPr>
          <a:lstStyle/>
          <a:p>
            <a:pPr indent="20638" algn="just" eaLnBrk="1" hangingPunct="1">
              <a:lnSpc>
                <a:spcPct val="150000"/>
              </a:lnSpc>
            </a:pPr>
            <a:r>
              <a:rPr lang="pt-BR" sz="2000" dirty="0" smtClean="0"/>
              <a:t> Não há desenvolvimento sem Educação de Qualidade</a:t>
            </a:r>
          </a:p>
          <a:p>
            <a:pPr indent="20638" algn="just" eaLnBrk="1" hangingPunct="1">
              <a:lnSpc>
                <a:spcPct val="150000"/>
              </a:lnSpc>
            </a:pPr>
            <a:r>
              <a:rPr lang="pt-BR" sz="2000" dirty="0" smtClean="0"/>
              <a:t>  Aprendizado eletrônico como solução contemporânea para as demandas sociais por educação (mobile learning/blended learning/e-learning/</a:t>
            </a:r>
            <a:r>
              <a:rPr lang="pt-BR" sz="2000" dirty="0" err="1" smtClean="0"/>
              <a:t>u</a:t>
            </a:r>
            <a:r>
              <a:rPr lang="pt-BR" sz="2000" dirty="0" smtClean="0"/>
              <a:t>-learning</a:t>
            </a:r>
          </a:p>
          <a:p>
            <a:pPr indent="20638" algn="just" eaLnBrk="1" hangingPunct="1">
              <a:lnSpc>
                <a:spcPct val="150000"/>
              </a:lnSpc>
            </a:pPr>
            <a:r>
              <a:rPr lang="pt-BR" sz="2000" dirty="0" smtClean="0"/>
              <a:t>  Alunos já são usuários das TDIC</a:t>
            </a:r>
          </a:p>
          <a:p>
            <a:pPr indent="20638" algn="just" eaLnBrk="1" hangingPunct="1">
              <a:lnSpc>
                <a:spcPct val="150000"/>
              </a:lnSpc>
            </a:pPr>
            <a:r>
              <a:rPr lang="pt-BR" sz="2000" dirty="0" smtClean="0"/>
              <a:t>  Desempenho dos países que chegaram no topo da  educação de qualidade </a:t>
            </a:r>
          </a:p>
          <a:p>
            <a:pPr indent="20638" algn="just" eaLnBrk="1" hangingPunct="1">
              <a:lnSpc>
                <a:spcPct val="150000"/>
              </a:lnSpc>
            </a:pPr>
            <a:r>
              <a:rPr lang="pt-BR" sz="2000" dirty="0" smtClean="0"/>
              <a:t>   Inovações tecnológicas e formação  continuada de professores (peça-chave: </a:t>
            </a:r>
            <a:r>
              <a:rPr lang="pt-BR" sz="2000" b="1" dirty="0" smtClean="0"/>
              <a:t>colaboração/cooperação)</a:t>
            </a:r>
          </a:p>
          <a:p>
            <a:pPr indent="20638" algn="just" eaLnBrk="1" hangingPunct="1">
              <a:lnSpc>
                <a:spcPct val="150000"/>
              </a:lnSpc>
            </a:pPr>
            <a:r>
              <a:rPr lang="pt-BR" sz="2000" b="1" dirty="0" smtClean="0"/>
              <a:t>Inteligência coletiva</a:t>
            </a:r>
          </a:p>
          <a:p>
            <a:pPr indent="20638" algn="just" eaLnBrk="1" hangingPunct="1">
              <a:lnSpc>
                <a:spcPct val="150000"/>
              </a:lnSpc>
            </a:pPr>
            <a:endParaRPr lang="pt-BR" sz="2000" b="1" dirty="0" smtClean="0"/>
          </a:p>
        </p:txBody>
      </p:sp>
      <p:sp>
        <p:nvSpPr>
          <p:cNvPr id="18436" name="Retângulo 4"/>
          <p:cNvSpPr>
            <a:spLocks noChangeArrowheads="1"/>
          </p:cNvSpPr>
          <p:nvPr/>
        </p:nvSpPr>
        <p:spPr bwMode="auto">
          <a:xfrm>
            <a:off x="1331913" y="260350"/>
            <a:ext cx="44291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600">
                <a:latin typeface="Calibri" pitchFamily="34" charset="0"/>
              </a:rPr>
              <a:t>Pedagogia de Rede</a:t>
            </a:r>
          </a:p>
        </p:txBody>
      </p:sp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7"/>
          <p:cNvSpPr txBox="1">
            <a:spLocks/>
          </p:cNvSpPr>
          <p:nvPr/>
        </p:nvSpPr>
        <p:spPr>
          <a:xfrm>
            <a:off x="1571625" y="558800"/>
            <a:ext cx="7043738" cy="1357313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pt-BR" sz="2000" dirty="0">
                <a:latin typeface="Calibri" pitchFamily="34" charset="0"/>
              </a:rPr>
              <a:t/>
            </a:r>
            <a:br>
              <a:rPr lang="pt-BR" sz="2000" dirty="0">
                <a:latin typeface="Calibri" pitchFamily="34" charset="0"/>
              </a:rPr>
            </a:br>
            <a:r>
              <a:rPr lang="pt-BR" sz="2000" dirty="0">
                <a:latin typeface="Calibri" pitchFamily="34" charset="0"/>
              </a:rPr>
              <a:t/>
            </a:r>
            <a:br>
              <a:rPr lang="pt-BR" sz="2000" dirty="0">
                <a:latin typeface="Calibri" pitchFamily="34" charset="0"/>
              </a:rPr>
            </a:br>
            <a:r>
              <a:rPr lang="pt-BR" sz="2000" dirty="0">
                <a:latin typeface="Calibri" pitchFamily="34" charset="0"/>
              </a:rPr>
              <a:t/>
            </a:r>
            <a:br>
              <a:rPr lang="pt-BR" sz="2000" dirty="0">
                <a:latin typeface="Calibri" pitchFamily="34" charset="0"/>
              </a:rPr>
            </a:br>
            <a:r>
              <a:rPr lang="pt-BR" sz="2000" dirty="0">
                <a:latin typeface="Calibri" pitchFamily="34" charset="0"/>
              </a:rPr>
              <a:t>Finlândia – Escola </a:t>
            </a:r>
            <a:r>
              <a:rPr lang="pt-BR" sz="2000" dirty="0" err="1">
                <a:latin typeface="Calibri" pitchFamily="34" charset="0"/>
              </a:rPr>
              <a:t>Meilahden</a:t>
            </a:r>
            <a:r>
              <a:rPr lang="pt-BR" sz="2000" dirty="0">
                <a:latin typeface="Calibri" pitchFamily="34" charset="0"/>
              </a:rPr>
              <a:t> </a:t>
            </a:r>
            <a:r>
              <a:rPr lang="pt-BR" sz="2000" dirty="0" err="1">
                <a:latin typeface="Calibri" pitchFamily="34" charset="0"/>
              </a:rPr>
              <a:t>Yläaste</a:t>
            </a:r>
            <a:r>
              <a:rPr lang="pt-BR" sz="2000" dirty="0">
                <a:latin typeface="Calibri" pitchFamily="34" charset="0"/>
              </a:rPr>
              <a:t>, em Helsinque</a:t>
            </a:r>
            <a:br>
              <a:rPr lang="pt-BR" sz="2000" dirty="0">
                <a:latin typeface="Calibri" pitchFamily="34" charset="0"/>
              </a:rPr>
            </a:br>
            <a:r>
              <a:rPr lang="pt-BR" dirty="0">
                <a:latin typeface="Calibri" pitchFamily="34" charset="0"/>
              </a:rPr>
              <a:t>Organização para Cooperação e Desenvolvimento Econômico (OCDE)</a:t>
            </a:r>
            <a:r>
              <a:rPr lang="pt-BR" b="1" dirty="0">
                <a:latin typeface="Calibri" pitchFamily="34" charset="0"/>
              </a:rPr>
              <a:t> Programa Internacional de Avaliação de Alunos – PISA</a:t>
            </a:r>
            <a:br>
              <a:rPr lang="pt-BR" b="1" dirty="0">
                <a:latin typeface="Calibri" pitchFamily="34" charset="0"/>
              </a:rPr>
            </a:br>
            <a:r>
              <a:rPr lang="pt-BR" sz="1400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pt-BR" sz="14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pt-BR" sz="1400" dirty="0">
                <a:solidFill>
                  <a:srgbClr val="002060"/>
                </a:solidFill>
                <a:latin typeface="Calibri" pitchFamily="34" charset="0"/>
              </a:rPr>
              <a:t/>
            </a:r>
            <a:br>
              <a:rPr lang="pt-BR" sz="1400" dirty="0">
                <a:solidFill>
                  <a:srgbClr val="002060"/>
                </a:solidFill>
                <a:latin typeface="Calibri" pitchFamily="34" charset="0"/>
              </a:rPr>
            </a:br>
            <a:r>
              <a:rPr lang="pt-BR" sz="1400" dirty="0">
                <a:latin typeface="Calibri" pitchFamily="34" charset="0"/>
              </a:rPr>
              <a:t/>
            </a:r>
            <a:br>
              <a:rPr lang="pt-BR" sz="1400" dirty="0">
                <a:latin typeface="Calibri" pitchFamily="34" charset="0"/>
              </a:rPr>
            </a:br>
            <a:endParaRPr lang="pt-BR" sz="1400" dirty="0">
              <a:latin typeface="Calibri" pitchFamily="34" charset="0"/>
            </a:endParaRPr>
          </a:p>
        </p:txBody>
      </p:sp>
      <p:pic>
        <p:nvPicPr>
          <p:cNvPr id="19459" name="Picture 2" descr="H:\Finlândia_School\Finlândia_School 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4932363"/>
            <a:ext cx="22383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H:\Finlândia_School\Finlândia_School 0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4860925"/>
            <a:ext cx="23622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H:\Finlândia_School\Finlândia_School 0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25" y="2432050"/>
            <a:ext cx="2420938" cy="169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H:\Finlândia_School\Finlândia_School 03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50" y="3717925"/>
            <a:ext cx="1976438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6" descr="H:\Finlândia_School\Finlândia_School 02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71938" y="2860675"/>
            <a:ext cx="23495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5" name="Group 9"/>
          <p:cNvGrpSpPr>
            <a:grpSpLocks/>
          </p:cNvGrpSpPr>
          <p:nvPr/>
        </p:nvGrpSpPr>
        <p:grpSpPr bwMode="auto">
          <a:xfrm>
            <a:off x="7740650" y="6308725"/>
            <a:ext cx="1403350" cy="549275"/>
            <a:chOff x="4604" y="3974"/>
            <a:chExt cx="1156" cy="346"/>
          </a:xfrm>
        </p:grpSpPr>
        <p:sp>
          <p:nvSpPr>
            <p:cNvPr id="19466" name="AutoShape 10">
              <a:hlinkClick r:id="" action="ppaction://hlinkshowjump?jump=endshow" highlightClick="1"/>
            </p:cNvPr>
            <p:cNvSpPr>
              <a:spLocks noChangeArrowheads="1"/>
            </p:cNvSpPr>
            <p:nvPr/>
          </p:nvSpPr>
          <p:spPr bwMode="auto">
            <a:xfrm>
              <a:off x="4604" y="3974"/>
              <a:ext cx="1156" cy="346"/>
            </a:xfrm>
            <a:prstGeom prst="actionButtonBlank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4694" y="4016"/>
              <a:ext cx="95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400" b="1">
                  <a:solidFill>
                    <a:schemeClr val="bg1"/>
                  </a:solidFill>
                  <a:latin typeface="Calibri" pitchFamily="34" charset="0"/>
                </a:rPr>
                <a:t>Finalizar</a:t>
              </a:r>
            </a:p>
          </p:txBody>
        </p:sp>
      </p:grpSp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35696" y="404664"/>
            <a:ext cx="6838528" cy="1107554"/>
          </a:xfrm>
        </p:spPr>
        <p:txBody>
          <a:bodyPr/>
          <a:lstStyle/>
          <a:p>
            <a:r>
              <a:rPr lang="pt-BR" dirty="0" smtClean="0"/>
              <a:t>Aprendendo para mudar, mudando para aprender...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91880" y="4293096"/>
            <a:ext cx="4280520" cy="1345704"/>
          </a:xfrm>
        </p:spPr>
        <p:txBody>
          <a:bodyPr/>
          <a:lstStyle/>
          <a:p>
            <a:endParaRPr lang="pt-BR"/>
          </a:p>
        </p:txBody>
      </p:sp>
      <p:pic>
        <p:nvPicPr>
          <p:cNvPr id="4" name="PPT 1 - Aprendendo para mudar, mudando para aprende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1772816"/>
            <a:ext cx="609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58366"/>
      </p:ext>
    </p:extLst>
  </p:cSld>
  <p:clrMapOvr>
    <a:masterClrMapping/>
  </p:clrMapOvr>
  <p:transition advClick="0">
    <p:push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643063" y="857250"/>
          <a:ext cx="6910387" cy="535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Slide" r:id="rId4" imgW="4570330" imgH="3427599" progId="PowerPoint.Slide.12">
                  <p:embed/>
                </p:oleObj>
              </mc:Choice>
              <mc:Fallback>
                <p:oleObj name="Slide" r:id="rId4" imgW="4570330" imgH="3427599" progId="PowerPoint.Slide.1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63" y="857250"/>
                        <a:ext cx="6910387" cy="535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xfrm>
            <a:off x="1571625" y="428625"/>
            <a:ext cx="7043738" cy="9890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3200" dirty="0" smtClean="0"/>
              <a:t>Por que </a:t>
            </a:r>
            <a:r>
              <a:rPr lang="pt-BR" sz="3200" dirty="0" smtClean="0"/>
              <a:t>Educação </a:t>
            </a:r>
            <a:r>
              <a:rPr lang="pt-BR" sz="3200" smtClean="0"/>
              <a:t>com Tecnologias?</a:t>
            </a:r>
            <a:endParaRPr lang="pt-BR" sz="3200" dirty="0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602655" y="1360885"/>
            <a:ext cx="7115175" cy="4429125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t-BR" sz="2400" dirty="0" smtClean="0"/>
          </a:p>
          <a:p>
            <a:pPr marL="514350" indent="-514350" algn="just" eaLnBrk="1" fontAlgn="auto" hangingPunct="1"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pt-BR" sz="2400" dirty="0" smtClean="0"/>
              <a:t>Mudanças culturais e mudanças de saber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pt-BR" sz="2400" dirty="0" smtClean="0"/>
              <a:t>Continuum de uso da web na educação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pt-BR" sz="2400" dirty="0" smtClean="0"/>
              <a:t>Abordagens de Currículo: concepções de ensino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pt-BR" sz="2400" dirty="0" smtClean="0"/>
              <a:t>Concepções de </a:t>
            </a:r>
            <a:r>
              <a:rPr lang="pt-BR" sz="2800" dirty="0" smtClean="0"/>
              <a:t>Aprendizagem</a:t>
            </a:r>
            <a:endParaRPr lang="pt-BR" sz="2400" dirty="0" smtClean="0"/>
          </a:p>
          <a:p>
            <a:pPr marL="514350" indent="-514350" algn="just" eaLnBrk="1" fontAlgn="auto" hangingPunct="1">
              <a:spcAft>
                <a:spcPts val="0"/>
              </a:spcAft>
              <a:buFont typeface="Arial" charset="0"/>
              <a:buAutoNum type="arabicPeriod"/>
              <a:defRPr/>
            </a:pPr>
            <a:r>
              <a:rPr lang="pt-BR" sz="2400" dirty="0" smtClean="0"/>
              <a:t>Construção do conhecimento em rede</a:t>
            </a:r>
          </a:p>
          <a:p>
            <a:pPr marL="514350" indent="-514350"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sz="2400" dirty="0" smtClean="0"/>
          </a:p>
        </p:txBody>
      </p:sp>
      <p:pic>
        <p:nvPicPr>
          <p:cNvPr id="5" name="Imagem 4" descr="EAD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320">
            <a:off x="2326330" y="4379074"/>
            <a:ext cx="1956395" cy="1397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6" descr="j04049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00" y="5077614"/>
            <a:ext cx="1464585" cy="976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5" descr="j040948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1201">
            <a:off x="6745610" y="4428595"/>
            <a:ext cx="1392285" cy="92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15888"/>
            <a:ext cx="8496300" cy="1143000"/>
          </a:xfrm>
        </p:spPr>
        <p:txBody>
          <a:bodyPr/>
          <a:lstStyle/>
          <a:p>
            <a:pPr eaLnBrk="1" hangingPunct="1"/>
            <a:r>
              <a:rPr lang="pt-BR" sz="2800" dirty="0" smtClean="0"/>
              <a:t>1. Mudanças culturais e mudanças de saber</a:t>
            </a:r>
          </a:p>
        </p:txBody>
      </p:sp>
      <p:sp>
        <p:nvSpPr>
          <p:cNvPr id="9219" name="Oval 5"/>
          <p:cNvSpPr>
            <a:spLocks noChangeArrowheads="1"/>
          </p:cNvSpPr>
          <p:nvPr/>
        </p:nvSpPr>
        <p:spPr bwMode="auto">
          <a:xfrm>
            <a:off x="5143500" y="2000250"/>
            <a:ext cx="3421063" cy="3084513"/>
          </a:xfrm>
          <a:prstGeom prst="ellipse">
            <a:avLst/>
          </a:prstGeom>
          <a:solidFill>
            <a:srgbClr val="0066CC">
              <a:alpha val="30196"/>
            </a:srgbClr>
          </a:solidFill>
          <a:ln w="9525">
            <a:noFill/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9220" name="Oval 7"/>
          <p:cNvSpPr>
            <a:spLocks noChangeArrowheads="1"/>
          </p:cNvSpPr>
          <p:nvPr/>
        </p:nvSpPr>
        <p:spPr bwMode="auto">
          <a:xfrm>
            <a:off x="2786063" y="1928813"/>
            <a:ext cx="3421062" cy="3155950"/>
          </a:xfrm>
          <a:prstGeom prst="ellipse">
            <a:avLst/>
          </a:prstGeom>
          <a:solidFill>
            <a:srgbClr val="FF9933">
              <a:alpha val="30196"/>
            </a:srgbClr>
          </a:solidFill>
          <a:ln w="9525">
            <a:noFill/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2643188" y="3714750"/>
            <a:ext cx="19970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b="1">
                <a:latin typeface="Calibri" pitchFamily="34" charset="0"/>
              </a:rPr>
              <a:t>mutações em educação</a:t>
            </a:r>
          </a:p>
        </p:txBody>
      </p:sp>
      <p:sp>
        <p:nvSpPr>
          <p:cNvPr id="9222" name="Text Box 9"/>
          <p:cNvSpPr txBox="1">
            <a:spLocks noChangeArrowheads="1"/>
          </p:cNvSpPr>
          <p:nvPr/>
        </p:nvSpPr>
        <p:spPr bwMode="auto">
          <a:xfrm>
            <a:off x="7000875" y="3643313"/>
            <a:ext cx="171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latin typeface="Calibri" pitchFamily="34" charset="0"/>
              </a:rPr>
              <a:t>TIC</a:t>
            </a:r>
          </a:p>
          <a:p>
            <a:r>
              <a:rPr lang="pt-BR" b="1">
                <a:latin typeface="Calibri" pitchFamily="34" charset="0"/>
              </a:rPr>
              <a:t>Redes Digitais</a:t>
            </a:r>
          </a:p>
        </p:txBody>
      </p:sp>
      <p:sp>
        <p:nvSpPr>
          <p:cNvPr id="9223" name="Text Box 12"/>
          <p:cNvSpPr txBox="1">
            <a:spLocks noChangeArrowheads="1"/>
          </p:cNvSpPr>
          <p:nvPr/>
        </p:nvSpPr>
        <p:spPr bwMode="auto">
          <a:xfrm>
            <a:off x="4286250" y="1428750"/>
            <a:ext cx="1655763" cy="366713"/>
          </a:xfrm>
          <a:prstGeom prst="rect">
            <a:avLst/>
          </a:prstGeom>
          <a:solidFill>
            <a:srgbClr val="FF00FF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FFFF"/>
                </a:solidFill>
                <a:latin typeface="Calibri" pitchFamily="34" charset="0"/>
              </a:rPr>
              <a:t>SOCIEDADE</a:t>
            </a:r>
          </a:p>
        </p:txBody>
      </p:sp>
      <p:sp>
        <p:nvSpPr>
          <p:cNvPr id="9224" name="Text Box 13"/>
          <p:cNvSpPr txBox="1">
            <a:spLocks noChangeArrowheads="1"/>
          </p:cNvSpPr>
          <p:nvPr/>
        </p:nvSpPr>
        <p:spPr bwMode="auto">
          <a:xfrm>
            <a:off x="2928938" y="3071813"/>
            <a:ext cx="1706562" cy="366712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FFFF"/>
                </a:solidFill>
                <a:latin typeface="Calibri" pitchFamily="34" charset="0"/>
              </a:rPr>
              <a:t>EDUCAÇÃO</a:t>
            </a:r>
          </a:p>
        </p:txBody>
      </p:sp>
      <p:sp>
        <p:nvSpPr>
          <p:cNvPr id="9225" name="Text Box 14"/>
          <p:cNvSpPr txBox="1">
            <a:spLocks noChangeArrowheads="1"/>
          </p:cNvSpPr>
          <p:nvPr/>
        </p:nvSpPr>
        <p:spPr bwMode="auto">
          <a:xfrm>
            <a:off x="6572250" y="3000375"/>
            <a:ext cx="1873250" cy="366713"/>
          </a:xfrm>
          <a:prstGeom prst="rect">
            <a:avLst/>
          </a:prstGeom>
          <a:solidFill>
            <a:schemeClr val="accent2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FFFF"/>
                </a:solidFill>
                <a:latin typeface="Calibri" pitchFamily="34" charset="0"/>
              </a:rPr>
              <a:t>TECNOLOGIA</a:t>
            </a:r>
          </a:p>
        </p:txBody>
      </p:sp>
      <p:sp>
        <p:nvSpPr>
          <p:cNvPr id="9226" name="Text Box 26"/>
          <p:cNvSpPr txBox="1">
            <a:spLocks noChangeArrowheads="1"/>
          </p:cNvSpPr>
          <p:nvPr/>
        </p:nvSpPr>
        <p:spPr bwMode="auto">
          <a:xfrm>
            <a:off x="4929188" y="2286000"/>
            <a:ext cx="18002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latin typeface="Calibri" pitchFamily="34" charset="0"/>
              </a:rPr>
              <a:t>EaD</a:t>
            </a:r>
          </a:p>
          <a:p>
            <a:pPr>
              <a:spcBef>
                <a:spcPct val="50000"/>
              </a:spcBef>
            </a:pPr>
            <a:r>
              <a:rPr lang="pt-BR" b="1">
                <a:latin typeface="Calibri" pitchFamily="34" charset="0"/>
              </a:rPr>
              <a:t>E-learning</a:t>
            </a:r>
          </a:p>
          <a:p>
            <a:pPr>
              <a:spcBef>
                <a:spcPct val="50000"/>
              </a:spcBef>
            </a:pPr>
            <a:r>
              <a:rPr lang="pt-BR" b="1">
                <a:latin typeface="Calibri" pitchFamily="34" charset="0"/>
              </a:rPr>
              <a:t>Ensino </a:t>
            </a:r>
            <a:r>
              <a:rPr lang="pt-BR" b="1" i="1">
                <a:latin typeface="Calibri" pitchFamily="34" charset="0"/>
              </a:rPr>
              <a:t>on-line</a:t>
            </a:r>
          </a:p>
          <a:p>
            <a:pPr>
              <a:spcBef>
                <a:spcPct val="50000"/>
              </a:spcBef>
            </a:pPr>
            <a:r>
              <a:rPr lang="pt-BR" b="1">
                <a:latin typeface="Calibri" pitchFamily="34" charset="0"/>
              </a:rPr>
              <a:t>Learning objects</a:t>
            </a:r>
          </a:p>
          <a:p>
            <a:pPr>
              <a:spcBef>
                <a:spcPct val="50000"/>
              </a:spcBef>
            </a:pPr>
            <a:r>
              <a:rPr lang="pt-BR" b="1">
                <a:latin typeface="Calibri" pitchFamily="34" charset="0"/>
              </a:rPr>
              <a:t>Aprendizado eletrônico</a:t>
            </a:r>
          </a:p>
          <a:p>
            <a:pPr>
              <a:spcBef>
                <a:spcPct val="50000"/>
              </a:spcBef>
            </a:pPr>
            <a:r>
              <a:rPr lang="pt-BR" b="1">
                <a:solidFill>
                  <a:srgbClr val="FFFFFF"/>
                </a:solidFill>
                <a:latin typeface="Calibri" pitchFamily="34" charset="0"/>
              </a:rPr>
              <a:t>...</a:t>
            </a:r>
          </a:p>
        </p:txBody>
      </p:sp>
      <p:sp>
        <p:nvSpPr>
          <p:cNvPr id="9227" name="Text Box 27"/>
          <p:cNvSpPr txBox="1">
            <a:spLocks noChangeArrowheads="1"/>
          </p:cNvSpPr>
          <p:nvPr/>
        </p:nvSpPr>
        <p:spPr bwMode="auto">
          <a:xfrm>
            <a:off x="1547813" y="5229225"/>
            <a:ext cx="73215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100" b="1">
                <a:latin typeface="Calibri" pitchFamily="34" charset="0"/>
              </a:rPr>
              <a:t>_________________________________</a:t>
            </a:r>
          </a:p>
          <a:p>
            <a:r>
              <a:rPr lang="pt-BR" sz="1100" b="1">
                <a:latin typeface="Calibri" pitchFamily="34" charset="0"/>
              </a:rPr>
              <a:t>Naisbitt &amp;Aburdene (1990), Drucker (1993) e Tofler (2000) – </a:t>
            </a:r>
            <a:r>
              <a:rPr lang="pt-BR" sz="1100">
                <a:latin typeface="Calibri" pitchFamily="34" charset="0"/>
              </a:rPr>
              <a:t>macromudanças sociais, econômicas, políticas, tecnológicas</a:t>
            </a:r>
          </a:p>
          <a:p>
            <a:r>
              <a:rPr lang="pt-BR" sz="1100" b="1">
                <a:latin typeface="Calibri" pitchFamily="34" charset="0"/>
              </a:rPr>
              <a:t>Kerckhove (1997), Castells (1999) e Lévy (1999) – </a:t>
            </a:r>
            <a:r>
              <a:rPr lang="pt-BR" sz="1100">
                <a:latin typeface="Calibri" pitchFamily="34" charset="0"/>
              </a:rPr>
              <a:t>efeitos socioculturais das tecnologias digitais de informação e de comunicação</a:t>
            </a:r>
          </a:p>
          <a:p>
            <a:r>
              <a:rPr lang="pt-BR" sz="1100" b="1">
                <a:latin typeface="Calibri" pitchFamily="34" charset="0"/>
              </a:rPr>
              <a:t>Peters (2003); Doll (1992) – </a:t>
            </a:r>
            <a:r>
              <a:rPr lang="pt-BR" sz="1100">
                <a:latin typeface="Calibri" pitchFamily="34" charset="0"/>
              </a:rPr>
              <a:t>mudanças do paradigma educacional</a:t>
            </a:r>
          </a:p>
          <a:p>
            <a:r>
              <a:rPr lang="pt-BR" sz="1100" b="1">
                <a:latin typeface="Calibri" pitchFamily="34" charset="0"/>
              </a:rPr>
              <a:t>Castells,Manuel et al(2003) </a:t>
            </a:r>
            <a:r>
              <a:rPr lang="pt-BR" sz="1100">
                <a:latin typeface="Calibri" pitchFamily="34" charset="0"/>
              </a:rPr>
              <a:t>A galáxia da internet. Reflexões sobre a internet,os negócios e a sociedade. SP: Zahar, 2003</a:t>
            </a:r>
          </a:p>
        </p:txBody>
      </p:sp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29"/>
          <p:cNvSpPr>
            <a:spLocks noChangeShapeType="1"/>
          </p:cNvSpPr>
          <p:nvPr/>
        </p:nvSpPr>
        <p:spPr bwMode="auto">
          <a:xfrm flipV="1">
            <a:off x="1643063" y="1989138"/>
            <a:ext cx="6961187" cy="4154487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28750" y="-26988"/>
            <a:ext cx="7715250" cy="1143001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latin typeface="+mj-lt"/>
                <a:ea typeface="+mj-ea"/>
                <a:cs typeface="+mj-cs"/>
              </a:rPr>
              <a:t/>
            </a:r>
            <a:br>
              <a:rPr lang="pt-BR" sz="2800" dirty="0">
                <a:latin typeface="+mj-lt"/>
                <a:ea typeface="+mj-ea"/>
                <a:cs typeface="+mj-cs"/>
              </a:rPr>
            </a:br>
            <a:r>
              <a:rPr lang="pt-BR" sz="2600" dirty="0">
                <a:latin typeface="+mj-lt"/>
                <a:ea typeface="+mj-ea"/>
                <a:cs typeface="+mj-cs"/>
              </a:rPr>
              <a:t>2. Continuum da  utilização da web na educação</a:t>
            </a:r>
            <a:br>
              <a:rPr lang="pt-BR" sz="2600" dirty="0">
                <a:latin typeface="+mj-lt"/>
                <a:ea typeface="+mj-ea"/>
                <a:cs typeface="+mj-cs"/>
              </a:rPr>
            </a:br>
            <a:r>
              <a:rPr lang="pt-BR" dirty="0" err="1">
                <a:latin typeface="+mj-lt"/>
                <a:ea typeface="+mj-ea"/>
                <a:cs typeface="+mj-cs"/>
              </a:rPr>
              <a:t>Harmon</a:t>
            </a:r>
            <a:r>
              <a:rPr lang="pt-BR" dirty="0">
                <a:latin typeface="+mj-lt"/>
                <a:ea typeface="+mj-ea"/>
                <a:cs typeface="+mj-cs"/>
              </a:rPr>
              <a:t>, </a:t>
            </a:r>
            <a:r>
              <a:rPr lang="pt-BR" dirty="0" err="1">
                <a:latin typeface="+mj-lt"/>
                <a:ea typeface="+mj-ea"/>
                <a:cs typeface="+mj-cs"/>
              </a:rPr>
              <a:t>S.W.</a:t>
            </a:r>
            <a:r>
              <a:rPr lang="pt-BR" dirty="0">
                <a:latin typeface="+mj-lt"/>
                <a:ea typeface="+mj-ea"/>
                <a:cs typeface="+mj-cs"/>
              </a:rPr>
              <a:t> &amp; Jones, </a:t>
            </a:r>
            <a:r>
              <a:rPr lang="pt-BR" dirty="0" err="1">
                <a:latin typeface="+mj-lt"/>
                <a:ea typeface="+mj-ea"/>
                <a:cs typeface="+mj-cs"/>
              </a:rPr>
              <a:t>M.G.</a:t>
            </a:r>
            <a:r>
              <a:rPr lang="pt-BR" dirty="0">
                <a:latin typeface="+mj-lt"/>
                <a:ea typeface="+mj-ea"/>
                <a:cs typeface="+mj-cs"/>
              </a:rPr>
              <a:t> (1999)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7215188" y="2143125"/>
            <a:ext cx="1928812" cy="4108450"/>
          </a:xfrm>
          <a:prstGeom prst="rect">
            <a:avLst/>
          </a:prstGeom>
          <a:solidFill>
            <a:srgbClr val="FFFFFF">
              <a:alpha val="54901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5000625" y="2143125"/>
            <a:ext cx="2428875" cy="4113213"/>
          </a:xfrm>
          <a:prstGeom prst="rect">
            <a:avLst/>
          </a:prstGeom>
          <a:solidFill>
            <a:srgbClr val="FFCC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1857375" y="2143125"/>
            <a:ext cx="3357563" cy="4071938"/>
          </a:xfrm>
          <a:prstGeom prst="rect">
            <a:avLst/>
          </a:prstGeom>
          <a:solidFill>
            <a:srgbClr val="FF9966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1785938" y="1714500"/>
            <a:ext cx="0" cy="4751388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1643063" y="6357938"/>
            <a:ext cx="6500812" cy="46037"/>
          </a:xfrm>
          <a:prstGeom prst="line">
            <a:avLst/>
          </a:prstGeom>
          <a:noFill/>
          <a:ln w="76200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6013450" y="6416675"/>
            <a:ext cx="287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990033"/>
                </a:solidFill>
                <a:latin typeface="Calibri" pitchFamily="34" charset="0"/>
              </a:rPr>
              <a:t>Fluência tecnológica</a:t>
            </a:r>
            <a:endParaRPr lang="pt-BR" sz="240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 rot="-5400000">
            <a:off x="115094" y="2813844"/>
            <a:ext cx="2881313" cy="3968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990033"/>
                </a:solidFill>
                <a:latin typeface="Calibri" pitchFamily="34" charset="0"/>
              </a:rPr>
              <a:t>Largura de banda</a:t>
            </a:r>
            <a:endParaRPr lang="pt-BR" sz="240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785938" y="1357313"/>
            <a:ext cx="2500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latin typeface="Calibri" pitchFamily="34" charset="0"/>
              </a:rPr>
              <a:t>Ênfase no conteúdo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214813" y="1357313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latin typeface="Calibri" pitchFamily="34" charset="0"/>
              </a:rPr>
              <a:t>Ênfase nas tarefas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6429375" y="1357313"/>
            <a:ext cx="2714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latin typeface="Calibri" pitchFamily="34" charset="0"/>
              </a:rPr>
              <a:t>Ênfase  Comunicação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2214563" y="3714750"/>
            <a:ext cx="1295400" cy="641350"/>
          </a:xfrm>
          <a:prstGeom prst="rect">
            <a:avLst/>
          </a:prstGeom>
          <a:solidFill>
            <a:srgbClr val="990000">
              <a:alpha val="7882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FFFF"/>
                </a:solidFill>
                <a:latin typeface="Calibri" pitchFamily="34" charset="0"/>
              </a:rPr>
              <a:t>Entrega em rede</a:t>
            </a:r>
          </a:p>
        </p:txBody>
      </p:sp>
      <p:sp>
        <p:nvSpPr>
          <p:cNvPr id="10255" name="AutoShape 16"/>
          <p:cNvSpPr>
            <a:spLocks noChangeArrowheads="1"/>
          </p:cNvSpPr>
          <p:nvPr/>
        </p:nvSpPr>
        <p:spPr bwMode="auto">
          <a:xfrm>
            <a:off x="2000250" y="2500313"/>
            <a:ext cx="3000375" cy="3594100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99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56" name="AutoShape 17"/>
          <p:cNvSpPr>
            <a:spLocks noChangeArrowheads="1"/>
          </p:cNvSpPr>
          <p:nvPr/>
        </p:nvSpPr>
        <p:spPr bwMode="auto">
          <a:xfrm>
            <a:off x="5214938" y="2428875"/>
            <a:ext cx="3246437" cy="3665538"/>
          </a:xfrm>
          <a:prstGeom prst="octagon">
            <a:avLst>
              <a:gd name="adj" fmla="val 29287"/>
            </a:avLst>
          </a:prstGeom>
          <a:noFill/>
          <a:ln w="76200">
            <a:solidFill>
              <a:srgbClr val="99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10257" name="Rectangle 22"/>
          <p:cNvSpPr>
            <a:spLocks noChangeArrowheads="1"/>
          </p:cNvSpPr>
          <p:nvPr/>
        </p:nvSpPr>
        <p:spPr bwMode="auto">
          <a:xfrm>
            <a:off x="1928813" y="5786438"/>
            <a:ext cx="2373312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990033"/>
                </a:solidFill>
                <a:latin typeface="Calibri" pitchFamily="34" charset="0"/>
              </a:rPr>
              <a:t>INFORMACIONAL</a:t>
            </a:r>
            <a:r>
              <a:rPr lang="pt-BR" sz="2400">
                <a:solidFill>
                  <a:srgbClr val="990033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0258" name="Rectangle 23"/>
          <p:cNvSpPr>
            <a:spLocks noChangeArrowheads="1"/>
          </p:cNvSpPr>
          <p:nvPr/>
        </p:nvSpPr>
        <p:spPr bwMode="auto">
          <a:xfrm>
            <a:off x="3429000" y="4857750"/>
            <a:ext cx="2185988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000" b="1">
                <a:solidFill>
                  <a:srgbClr val="990033"/>
                </a:solidFill>
                <a:latin typeface="Calibri" pitchFamily="34" charset="0"/>
              </a:rPr>
              <a:t>SUPLEMENTAR</a:t>
            </a:r>
            <a:r>
              <a:rPr lang="pt-BR">
                <a:solidFill>
                  <a:srgbClr val="990033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0259" name="Rectangle 24"/>
          <p:cNvSpPr>
            <a:spLocks noChangeArrowheads="1"/>
          </p:cNvSpPr>
          <p:nvPr/>
        </p:nvSpPr>
        <p:spPr bwMode="auto">
          <a:xfrm>
            <a:off x="4357688" y="3857625"/>
            <a:ext cx="1641475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000" b="1">
                <a:solidFill>
                  <a:srgbClr val="990033"/>
                </a:solidFill>
                <a:latin typeface="Calibri" pitchFamily="34" charset="0"/>
              </a:rPr>
              <a:t>ESSENCIAL</a:t>
            </a:r>
            <a:endParaRPr lang="pt-BR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10260" name="Rectangle 25"/>
          <p:cNvSpPr>
            <a:spLocks noChangeArrowheads="1"/>
          </p:cNvSpPr>
          <p:nvPr/>
        </p:nvSpPr>
        <p:spPr bwMode="auto">
          <a:xfrm>
            <a:off x="6072188" y="3071813"/>
            <a:ext cx="2303462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2000" b="1">
                <a:solidFill>
                  <a:srgbClr val="990033"/>
                </a:solidFill>
                <a:latin typeface="Calibri" pitchFamily="34" charset="0"/>
              </a:rPr>
              <a:t>COLABORATIVO</a:t>
            </a:r>
            <a:endParaRPr lang="pt-BR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10261" name="Rectangle 26"/>
          <p:cNvSpPr>
            <a:spLocks noChangeArrowheads="1"/>
          </p:cNvSpPr>
          <p:nvPr/>
        </p:nvSpPr>
        <p:spPr bwMode="auto">
          <a:xfrm>
            <a:off x="7654925" y="2286000"/>
            <a:ext cx="1489075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2000" b="1">
                <a:solidFill>
                  <a:srgbClr val="990033"/>
                </a:solidFill>
                <a:latin typeface="Calibri" pitchFamily="34" charset="0"/>
              </a:rPr>
              <a:t>IMERSIVO</a:t>
            </a:r>
            <a:r>
              <a:rPr lang="pt-BR">
                <a:solidFill>
                  <a:srgbClr val="990033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0262" name="Text Box 27"/>
          <p:cNvSpPr txBox="1">
            <a:spLocks noChangeArrowheads="1"/>
          </p:cNvSpPr>
          <p:nvPr/>
        </p:nvSpPr>
        <p:spPr bwMode="auto">
          <a:xfrm>
            <a:off x="6500813" y="3786188"/>
            <a:ext cx="1295400" cy="641350"/>
          </a:xfrm>
          <a:prstGeom prst="rect">
            <a:avLst/>
          </a:prstGeom>
          <a:solidFill>
            <a:srgbClr val="990000">
              <a:alpha val="7882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FFFFFF"/>
                </a:solidFill>
                <a:latin typeface="Calibri" pitchFamily="34" charset="0"/>
              </a:rPr>
              <a:t>Trabalho em rede</a:t>
            </a:r>
          </a:p>
        </p:txBody>
      </p:sp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 rot="5400000">
            <a:off x="5286364" y="-1571644"/>
            <a:ext cx="142876" cy="7143768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  <a:alpha val="0"/>
                </a:schemeClr>
              </a:gs>
              <a:gs pos="0">
                <a:schemeClr val="tx2">
                  <a:lumMod val="20000"/>
                  <a:lumOff val="80000"/>
                </a:schemeClr>
              </a:gs>
              <a:gs pos="0">
                <a:schemeClr val="tx2">
                  <a:lumMod val="20000"/>
                  <a:lumOff val="8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pt-BR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88" y="333375"/>
            <a:ext cx="7380287" cy="552450"/>
          </a:xfrm>
        </p:spPr>
        <p:txBody>
          <a:bodyPr/>
          <a:lstStyle/>
          <a:p>
            <a:pPr algn="l" eaLnBrk="1" hangingPunct="1"/>
            <a:r>
              <a:rPr lang="pt-BR" sz="2800" smtClean="0"/>
              <a:t>3. Currículo: abordagens</a:t>
            </a:r>
          </a:p>
        </p:txBody>
      </p:sp>
      <p:graphicFrame>
        <p:nvGraphicFramePr>
          <p:cNvPr id="223358" name="Group 126"/>
          <p:cNvGraphicFramePr>
            <a:graphicFrameLocks noGrp="1"/>
          </p:cNvGraphicFramePr>
          <p:nvPr>
            <p:ph idx="1"/>
          </p:nvPr>
        </p:nvGraphicFramePr>
        <p:xfrm>
          <a:off x="1571625" y="1500188"/>
          <a:ext cx="7392988" cy="4195766"/>
        </p:xfrm>
        <a:graphic>
          <a:graphicData uri="http://schemas.openxmlformats.org/drawingml/2006/table">
            <a:tbl>
              <a:tblPr/>
              <a:tblGrid>
                <a:gridCol w="3911600"/>
                <a:gridCol w="3481388"/>
              </a:tblGrid>
              <a:tr h="617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Modelo de “gerenciamento científico”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Modelo “dialógico-reflexivo”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Fatos precisos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Abordagens globais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Procedimentos detalhados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Interativo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Formalismo rígido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Eclético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Linear e sequencial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Complexo e pluralista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Pré-determinado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Improvisado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Resultados quantificáveis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 processo de construção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Estável e previsível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Dinâmico e imprevisível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Fechado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Aberto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Positivismo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Pluralismo epistemológico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Interação vertical (prof. x aluno)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Interação dialógica (rede e parceria)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06" name="Text Box 125"/>
          <p:cNvSpPr txBox="1">
            <a:spLocks noChangeArrowheads="1"/>
          </p:cNvSpPr>
          <p:nvPr/>
        </p:nvSpPr>
        <p:spPr bwMode="auto">
          <a:xfrm>
            <a:off x="1714500" y="5786438"/>
            <a:ext cx="717867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>
                <a:latin typeface="Calibri" pitchFamily="34" charset="0"/>
              </a:rPr>
              <a:t>__________________________________</a:t>
            </a:r>
          </a:p>
          <a:p>
            <a:pPr>
              <a:spcBef>
                <a:spcPct val="50000"/>
              </a:spcBef>
            </a:pPr>
            <a:r>
              <a:rPr lang="pt-BR" sz="1200">
                <a:latin typeface="Calibri" pitchFamily="34" charset="0"/>
              </a:rPr>
              <a:t>William E. Doll (1992) apud Peters, O. </a:t>
            </a:r>
            <a:r>
              <a:rPr lang="pt-BR" sz="1200" b="1">
                <a:latin typeface="Calibri" pitchFamily="34" charset="0"/>
              </a:rPr>
              <a:t>Educação a Distância em transição.</a:t>
            </a:r>
            <a:r>
              <a:rPr lang="pt-BR" sz="1200">
                <a:latin typeface="Calibri" pitchFamily="34" charset="0"/>
              </a:rPr>
              <a:t> RS: Editora Unisinos, p.56-57</a:t>
            </a:r>
          </a:p>
        </p:txBody>
      </p:sp>
      <p:sp>
        <p:nvSpPr>
          <p:cNvPr id="11308" name="Text Box 44"/>
          <p:cNvSpPr txBox="1">
            <a:spLocks noChangeArrowheads="1"/>
          </p:cNvSpPr>
          <p:nvPr/>
        </p:nvSpPr>
        <p:spPr bwMode="auto">
          <a:xfrm>
            <a:off x="2698750" y="1196975"/>
            <a:ext cx="1152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Moderna</a:t>
            </a:r>
          </a:p>
        </p:txBody>
      </p:sp>
      <p:sp>
        <p:nvSpPr>
          <p:cNvPr id="11309" name="Rectangle 45"/>
          <p:cNvSpPr>
            <a:spLocks noChangeArrowheads="1"/>
          </p:cNvSpPr>
          <p:nvPr/>
        </p:nvSpPr>
        <p:spPr bwMode="auto">
          <a:xfrm>
            <a:off x="6443663" y="1196975"/>
            <a:ext cx="155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Pós-Moderna</a:t>
            </a:r>
          </a:p>
        </p:txBody>
      </p:sp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1" name="Rectangle 91"/>
          <p:cNvSpPr>
            <a:spLocks noChangeArrowheads="1"/>
          </p:cNvSpPr>
          <p:nvPr/>
        </p:nvSpPr>
        <p:spPr bwMode="auto">
          <a:xfrm>
            <a:off x="1500188" y="2500313"/>
            <a:ext cx="7392987" cy="114458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600">
              <a:latin typeface="+mn-lt"/>
            </a:endParaRPr>
          </a:p>
        </p:txBody>
      </p:sp>
      <p:sp>
        <p:nvSpPr>
          <p:cNvPr id="12291" name="Rectangle 64"/>
          <p:cNvSpPr>
            <a:spLocks noGrp="1" noChangeArrowheads="1"/>
          </p:cNvSpPr>
          <p:nvPr>
            <p:ph type="title" idx="4294967295"/>
          </p:nvPr>
        </p:nvSpPr>
        <p:spPr>
          <a:xfrm>
            <a:off x="1785938" y="1071563"/>
            <a:ext cx="7215187" cy="785812"/>
          </a:xfrm>
        </p:spPr>
        <p:txBody>
          <a:bodyPr/>
          <a:lstStyle/>
          <a:p>
            <a:pPr algn="l" eaLnBrk="1" hangingPunct="1"/>
            <a:r>
              <a:rPr lang="es-MX" sz="3200" smtClean="0"/>
              <a:t>Concepções de ensino-aprendizagem</a:t>
            </a:r>
            <a:br>
              <a:rPr lang="es-MX" sz="3200" smtClean="0"/>
            </a:br>
            <a:endParaRPr lang="es-MX" sz="3200" smtClean="0"/>
          </a:p>
        </p:txBody>
      </p:sp>
      <p:graphicFrame>
        <p:nvGraphicFramePr>
          <p:cNvPr id="15453" name="Group 93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23523860"/>
              </p:ext>
            </p:extLst>
          </p:nvPr>
        </p:nvGraphicFramePr>
        <p:xfrm>
          <a:off x="1500188" y="2643188"/>
          <a:ext cx="7392987" cy="1005840"/>
        </p:xfrm>
        <a:graphic>
          <a:graphicData uri="http://schemas.openxmlformats.org/drawingml/2006/table">
            <a:tbl>
              <a:tblPr/>
              <a:tblGrid>
                <a:gridCol w="1623085"/>
                <a:gridCol w="2013777"/>
                <a:gridCol w="2301654"/>
                <a:gridCol w="1454471"/>
              </a:tblGrid>
              <a:tr h="786771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Associativa</a:t>
                      </a:r>
                      <a:endParaRPr kumimoji="0" lang="es-MX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Cognitivista (</a:t>
                      </a:r>
                      <a:r>
                        <a:rPr kumimoji="0" lang="es-MX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personal learning</a:t>
                      </a: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  <a:endParaRPr kumimoji="0" lang="es-MX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Construtivista </a:t>
                      </a:r>
                      <a:r>
                        <a:rPr kumimoji="0" 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(social/cultural)</a:t>
                      </a:r>
                      <a:endParaRPr kumimoji="0" lang="es-MX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Situada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(conectivis-mo</a:t>
                      </a:r>
                      <a:endParaRPr kumimoji="0" lang="es-MX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297" name="Group 90"/>
          <p:cNvGrpSpPr>
            <a:grpSpLocks/>
          </p:cNvGrpSpPr>
          <p:nvPr/>
        </p:nvGrpSpPr>
        <p:grpSpPr bwMode="auto">
          <a:xfrm>
            <a:off x="5940425" y="3638550"/>
            <a:ext cx="2879725" cy="433388"/>
            <a:chOff x="4468" y="2840"/>
            <a:chExt cx="907" cy="273"/>
          </a:xfrm>
        </p:grpSpPr>
        <p:sp>
          <p:nvSpPr>
            <p:cNvPr id="12308" name="AutoShape 29"/>
            <p:cNvSpPr>
              <a:spLocks noChangeArrowheads="1"/>
            </p:cNvSpPr>
            <p:nvPr/>
          </p:nvSpPr>
          <p:spPr bwMode="auto">
            <a:xfrm>
              <a:off x="5103" y="2840"/>
              <a:ext cx="272" cy="27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12309" name="AutoShape 30"/>
            <p:cNvSpPr>
              <a:spLocks noChangeArrowheads="1"/>
            </p:cNvSpPr>
            <p:nvPr/>
          </p:nvSpPr>
          <p:spPr bwMode="auto">
            <a:xfrm>
              <a:off x="4785" y="2840"/>
              <a:ext cx="272" cy="27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bg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12310" name="AutoShape 31"/>
            <p:cNvSpPr>
              <a:spLocks noChangeArrowheads="1"/>
            </p:cNvSpPr>
            <p:nvPr/>
          </p:nvSpPr>
          <p:spPr bwMode="auto">
            <a:xfrm>
              <a:off x="4468" y="2840"/>
              <a:ext cx="272" cy="27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</p:grpSp>
      <p:grpSp>
        <p:nvGrpSpPr>
          <p:cNvPr id="12298" name="Group 89"/>
          <p:cNvGrpSpPr>
            <a:grpSpLocks/>
          </p:cNvGrpSpPr>
          <p:nvPr/>
        </p:nvGrpSpPr>
        <p:grpSpPr bwMode="auto">
          <a:xfrm>
            <a:off x="1500188" y="3714750"/>
            <a:ext cx="3429000" cy="428625"/>
            <a:chOff x="204" y="2840"/>
            <a:chExt cx="998" cy="273"/>
          </a:xfrm>
        </p:grpSpPr>
        <p:sp>
          <p:nvSpPr>
            <p:cNvPr id="12305" name="AutoShape 32"/>
            <p:cNvSpPr>
              <a:spLocks noChangeArrowheads="1"/>
            </p:cNvSpPr>
            <p:nvPr/>
          </p:nvSpPr>
          <p:spPr bwMode="auto">
            <a:xfrm flipH="1" flipV="1">
              <a:off x="204" y="2840"/>
              <a:ext cx="272" cy="27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12306" name="AutoShape 33"/>
            <p:cNvSpPr>
              <a:spLocks noChangeArrowheads="1"/>
            </p:cNvSpPr>
            <p:nvPr/>
          </p:nvSpPr>
          <p:spPr bwMode="auto">
            <a:xfrm flipH="1" flipV="1">
              <a:off x="567" y="2840"/>
              <a:ext cx="272" cy="27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bg2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  <p:sp>
          <p:nvSpPr>
            <p:cNvPr id="12307" name="AutoShape 34"/>
            <p:cNvSpPr>
              <a:spLocks noChangeArrowheads="1"/>
            </p:cNvSpPr>
            <p:nvPr/>
          </p:nvSpPr>
          <p:spPr bwMode="auto">
            <a:xfrm flipH="1" flipV="1">
              <a:off x="930" y="2840"/>
              <a:ext cx="272" cy="273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latin typeface="Calibri" pitchFamily="34" charset="0"/>
              </a:endParaRPr>
            </a:p>
          </p:txBody>
        </p:sp>
      </p:grpSp>
      <p:sp>
        <p:nvSpPr>
          <p:cNvPr id="12299" name="Text Box 36"/>
          <p:cNvSpPr txBox="1">
            <a:spLocks noChangeArrowheads="1"/>
          </p:cNvSpPr>
          <p:nvPr/>
        </p:nvSpPr>
        <p:spPr bwMode="auto">
          <a:xfrm>
            <a:off x="1571625" y="4286250"/>
            <a:ext cx="3313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>
                <a:solidFill>
                  <a:srgbClr val="333333"/>
                </a:solidFill>
                <a:latin typeface="Calibri" pitchFamily="34" charset="0"/>
                <a:sym typeface="Wingdings" pitchFamily="2" charset="2"/>
              </a:rPr>
              <a:t>Tarefas + estruturadas</a:t>
            </a:r>
          </a:p>
        </p:txBody>
      </p:sp>
      <p:sp>
        <p:nvSpPr>
          <p:cNvPr id="12300" name="Text Box 37"/>
          <p:cNvSpPr txBox="1">
            <a:spLocks noChangeArrowheads="1"/>
          </p:cNvSpPr>
          <p:nvPr/>
        </p:nvSpPr>
        <p:spPr bwMode="auto">
          <a:xfrm>
            <a:off x="5903913" y="4286250"/>
            <a:ext cx="3240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MX" b="1">
                <a:solidFill>
                  <a:srgbClr val="333333"/>
                </a:solidFill>
                <a:latin typeface="Calibri" pitchFamily="34" charset="0"/>
                <a:sym typeface="Wingdings" pitchFamily="2" charset="2"/>
              </a:rPr>
              <a:t>Contextos + autênticos</a:t>
            </a:r>
          </a:p>
        </p:txBody>
      </p:sp>
      <p:sp>
        <p:nvSpPr>
          <p:cNvPr id="12301" name="CaixaDeTexto 14"/>
          <p:cNvSpPr txBox="1">
            <a:spLocks noChangeArrowheads="1"/>
          </p:cNvSpPr>
          <p:nvPr/>
        </p:nvSpPr>
        <p:spPr bwMode="auto">
          <a:xfrm>
            <a:off x="1714500" y="4929188"/>
            <a:ext cx="6858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>
              <a:latin typeface="Calibri" pitchFamily="34" charset="0"/>
            </a:endParaRPr>
          </a:p>
        </p:txBody>
      </p:sp>
      <p:pic>
        <p:nvPicPr>
          <p:cNvPr id="16" name="Imagem 4" descr="cerebro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4857759"/>
            <a:ext cx="1285884" cy="146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Imagem 7" descr="homem_plugad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857759"/>
            <a:ext cx="1630667" cy="150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2304" name="CaixaDeTexto 17"/>
          <p:cNvSpPr txBox="1">
            <a:spLocks noChangeArrowheads="1"/>
          </p:cNvSpPr>
          <p:nvPr/>
        </p:nvSpPr>
        <p:spPr bwMode="auto">
          <a:xfrm>
            <a:off x="3857625" y="5000625"/>
            <a:ext cx="24288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latin typeface="Calibri" pitchFamily="34" charset="0"/>
              </a:rPr>
              <a:t>MODELO PEDAGÓGICO  COMPREENSÃO</a:t>
            </a:r>
          </a:p>
        </p:txBody>
      </p:sp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1571625" y="274638"/>
            <a:ext cx="7115175" cy="1582737"/>
          </a:xfrm>
        </p:spPr>
        <p:txBody>
          <a:bodyPr/>
          <a:lstStyle/>
          <a:p>
            <a:pPr eaLnBrk="1" hangingPunct="1"/>
            <a:r>
              <a:rPr lang="pt-BR" sz="2800" smtClean="0"/>
              <a:t>Matriz de Aprendizagem</a:t>
            </a:r>
          </a:p>
        </p:txBody>
      </p:sp>
      <p:pic>
        <p:nvPicPr>
          <p:cNvPr id="13315" name="Picture 11" descr="aiena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85875" y="2143125"/>
            <a:ext cx="5643563" cy="4111625"/>
          </a:xfrm>
        </p:spPr>
      </p:pic>
      <p:pic>
        <p:nvPicPr>
          <p:cNvPr id="13316" name="Picture 14" descr="fract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688" y="3000375"/>
            <a:ext cx="22145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>
    <p:push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FFFFFF"/>
      </a:hlink>
      <a:folHlink>
        <a:srgbClr val="66FFFF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o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0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FFFFFF"/>
        </a:hlink>
        <a:folHlink>
          <a:srgbClr val="66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</TotalTime>
  <Words>1205</Words>
  <Application>Microsoft Macintosh PowerPoint</Application>
  <PresentationFormat>Apresentação na tela (4:3)</PresentationFormat>
  <Paragraphs>207</Paragraphs>
  <Slides>15</Slides>
  <Notes>13</Notes>
  <HiddenSlides>0</HiddenSlides>
  <MMClips>1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Tema do Office</vt:lpstr>
      <vt:lpstr>Slide</vt:lpstr>
      <vt:lpstr>Apresentação do PowerPoint</vt:lpstr>
      <vt:lpstr>Aprendendo para mudar, mudando para aprender...</vt:lpstr>
      <vt:lpstr>Apresentação do PowerPoint</vt:lpstr>
      <vt:lpstr>Por que Educação com Tecnologias?</vt:lpstr>
      <vt:lpstr>1. Mudanças culturais e mudanças de saber</vt:lpstr>
      <vt:lpstr>Apresentação do PowerPoint</vt:lpstr>
      <vt:lpstr>3. Currículo: abordagens</vt:lpstr>
      <vt:lpstr>Concepções de ensino-aprendizagem </vt:lpstr>
      <vt:lpstr>Matriz de Aprendizagem</vt:lpstr>
      <vt:lpstr>Tipologia de Aprendizagens</vt:lpstr>
      <vt:lpstr>Tecnologia ou Metodologia ? </vt:lpstr>
      <vt:lpstr>Matriz de Ações de Ensino</vt:lpstr>
      <vt:lpstr>Apresentação do PowerPoint</vt:lpstr>
      <vt:lpstr> </vt:lpstr>
      <vt:lpstr>Apresentação do PowerPoint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tatiane.prata</dc:creator>
  <cp:lastModifiedBy>Stela Piconez</cp:lastModifiedBy>
  <cp:revision>62</cp:revision>
  <dcterms:created xsi:type="dcterms:W3CDTF">2010-01-16T14:12:13Z</dcterms:created>
  <dcterms:modified xsi:type="dcterms:W3CDTF">2017-08-23T19:35:04Z</dcterms:modified>
</cp:coreProperties>
</file>