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0" r:id="rId6"/>
    <p:sldId id="257" r:id="rId7"/>
    <p:sldId id="259" r:id="rId8"/>
    <p:sldId id="262" r:id="rId9"/>
    <p:sldId id="263" r:id="rId10"/>
    <p:sldId id="264" r:id="rId11"/>
    <p:sldId id="258" r:id="rId12"/>
    <p:sldId id="261" r:id="rId13"/>
    <p:sldId id="265" r:id="rId14"/>
    <p:sldId id="266" r:id="rId15"/>
    <p:sldId id="271" r:id="rId16"/>
    <p:sldId id="273" r:id="rId17"/>
    <p:sldId id="270" r:id="rId18"/>
    <p:sldId id="267" r:id="rId19"/>
    <p:sldId id="268" r:id="rId20"/>
    <p:sldId id="269" r:id="rId21"/>
    <p:sldId id="27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1DC70-AEA8-FE46-B4BC-1356B8F68068}" v="16" dt="2023-09-19T01:15:22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595"/>
  </p:normalViewPr>
  <p:slideViewPr>
    <p:cSldViewPr snapToGrid="0" snapToObjects="1">
      <p:cViewPr varScale="1">
        <p:scale>
          <a:sx n="90" d="100"/>
          <a:sy n="90" d="100"/>
        </p:scale>
        <p:origin x="2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00D828-AE53-4E06-B491-5CD089121D0D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CECE698-2A13-49C7-8051-0C8291D4C374}">
      <dgm:prSet/>
      <dgm:spPr/>
      <dgm:t>
        <a:bodyPr/>
        <a:lstStyle/>
        <a:p>
          <a:r>
            <a:rPr lang="pt-BR"/>
            <a:t>E a perda de uma chance?</a:t>
          </a:r>
          <a:endParaRPr lang="en-US"/>
        </a:p>
      </dgm:t>
    </dgm:pt>
    <dgm:pt modelId="{D099E47B-B1E1-4EE6-AA69-672D1A972135}" type="parTrans" cxnId="{4AC05F60-28AE-454A-A697-8EB61E392581}">
      <dgm:prSet/>
      <dgm:spPr/>
      <dgm:t>
        <a:bodyPr/>
        <a:lstStyle/>
        <a:p>
          <a:endParaRPr lang="en-US"/>
        </a:p>
      </dgm:t>
    </dgm:pt>
    <dgm:pt modelId="{7E378E6B-27F4-4AD0-AE90-605533C06E8D}" type="sibTrans" cxnId="{4AC05F60-28AE-454A-A697-8EB61E392581}">
      <dgm:prSet/>
      <dgm:spPr/>
      <dgm:t>
        <a:bodyPr/>
        <a:lstStyle/>
        <a:p>
          <a:endParaRPr lang="en-US"/>
        </a:p>
      </dgm:t>
    </dgm:pt>
    <dgm:pt modelId="{4ACC1CB2-88C9-477C-BE1E-C171E9C14912}">
      <dgm:prSet/>
      <dgm:spPr/>
      <dgm:t>
        <a:bodyPr/>
        <a:lstStyle/>
        <a:p>
          <a:r>
            <a:rPr lang="pt-BR"/>
            <a:t>França nega (caso Manoukian, corte de Cassação, 2003).</a:t>
          </a:r>
          <a:endParaRPr lang="en-US"/>
        </a:p>
      </dgm:t>
    </dgm:pt>
    <dgm:pt modelId="{9EBF7ED1-FF1B-46B7-B1C2-36412F8FA56A}" type="parTrans" cxnId="{2C997AED-DD45-4A76-856C-11D70AB5C58C}">
      <dgm:prSet/>
      <dgm:spPr/>
      <dgm:t>
        <a:bodyPr/>
        <a:lstStyle/>
        <a:p>
          <a:endParaRPr lang="en-US"/>
        </a:p>
      </dgm:t>
    </dgm:pt>
    <dgm:pt modelId="{AB02AE2A-7D25-432E-9658-268CA71106EF}" type="sibTrans" cxnId="{2C997AED-DD45-4A76-856C-11D70AB5C58C}">
      <dgm:prSet/>
      <dgm:spPr/>
      <dgm:t>
        <a:bodyPr/>
        <a:lstStyle/>
        <a:p>
          <a:endParaRPr lang="en-US"/>
        </a:p>
      </dgm:t>
    </dgm:pt>
    <dgm:pt modelId="{E5BD9401-865F-7749-B7B7-18BA2851BBAB}" type="pres">
      <dgm:prSet presAssocID="{E300D828-AE53-4E06-B491-5CD089121D0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E49314A-1FDF-4C42-A0BC-03CC383402F9}" type="pres">
      <dgm:prSet presAssocID="{FCECE698-2A13-49C7-8051-0C8291D4C374}" presName="hierRoot1" presStyleCnt="0"/>
      <dgm:spPr/>
    </dgm:pt>
    <dgm:pt modelId="{10892FDD-8F17-0A49-8697-A8DD086C1B42}" type="pres">
      <dgm:prSet presAssocID="{FCECE698-2A13-49C7-8051-0C8291D4C374}" presName="composite" presStyleCnt="0"/>
      <dgm:spPr/>
    </dgm:pt>
    <dgm:pt modelId="{A0994F72-FBCF-294C-8C98-31EB877F3B8E}" type="pres">
      <dgm:prSet presAssocID="{FCECE698-2A13-49C7-8051-0C8291D4C374}" presName="background" presStyleLbl="node0" presStyleIdx="0" presStyleCnt="2"/>
      <dgm:spPr/>
    </dgm:pt>
    <dgm:pt modelId="{CDCB7FA9-7C54-4B47-A627-10C51D2FFA4D}" type="pres">
      <dgm:prSet presAssocID="{FCECE698-2A13-49C7-8051-0C8291D4C374}" presName="text" presStyleLbl="fgAcc0" presStyleIdx="0" presStyleCnt="2">
        <dgm:presLayoutVars>
          <dgm:chPref val="3"/>
        </dgm:presLayoutVars>
      </dgm:prSet>
      <dgm:spPr/>
    </dgm:pt>
    <dgm:pt modelId="{C27D4D05-2A33-474F-B844-9B53BAB938BF}" type="pres">
      <dgm:prSet presAssocID="{FCECE698-2A13-49C7-8051-0C8291D4C374}" presName="hierChild2" presStyleCnt="0"/>
      <dgm:spPr/>
    </dgm:pt>
    <dgm:pt modelId="{500277FB-D09E-2F46-9583-48C26010E92A}" type="pres">
      <dgm:prSet presAssocID="{4ACC1CB2-88C9-477C-BE1E-C171E9C14912}" presName="hierRoot1" presStyleCnt="0"/>
      <dgm:spPr/>
    </dgm:pt>
    <dgm:pt modelId="{B53F4BED-7757-104E-9D14-49282591B3EA}" type="pres">
      <dgm:prSet presAssocID="{4ACC1CB2-88C9-477C-BE1E-C171E9C14912}" presName="composite" presStyleCnt="0"/>
      <dgm:spPr/>
    </dgm:pt>
    <dgm:pt modelId="{D43B1337-5302-3841-97E6-5273AF4E9E1B}" type="pres">
      <dgm:prSet presAssocID="{4ACC1CB2-88C9-477C-BE1E-C171E9C14912}" presName="background" presStyleLbl="node0" presStyleIdx="1" presStyleCnt="2"/>
      <dgm:spPr/>
    </dgm:pt>
    <dgm:pt modelId="{0679E46B-63DA-EF4B-818C-990823F086C2}" type="pres">
      <dgm:prSet presAssocID="{4ACC1CB2-88C9-477C-BE1E-C171E9C14912}" presName="text" presStyleLbl="fgAcc0" presStyleIdx="1" presStyleCnt="2">
        <dgm:presLayoutVars>
          <dgm:chPref val="3"/>
        </dgm:presLayoutVars>
      </dgm:prSet>
      <dgm:spPr/>
    </dgm:pt>
    <dgm:pt modelId="{92767412-6455-1A4A-83A2-F903C2375FF2}" type="pres">
      <dgm:prSet presAssocID="{4ACC1CB2-88C9-477C-BE1E-C171E9C14912}" presName="hierChild2" presStyleCnt="0"/>
      <dgm:spPr/>
    </dgm:pt>
  </dgm:ptLst>
  <dgm:cxnLst>
    <dgm:cxn modelId="{5AAD6451-A2D5-B44F-8402-20C0DF31AC13}" type="presOf" srcId="{4ACC1CB2-88C9-477C-BE1E-C171E9C14912}" destId="{0679E46B-63DA-EF4B-818C-990823F086C2}" srcOrd="0" destOrd="0" presId="urn:microsoft.com/office/officeart/2005/8/layout/hierarchy1"/>
    <dgm:cxn modelId="{4AC05F60-28AE-454A-A697-8EB61E392581}" srcId="{E300D828-AE53-4E06-B491-5CD089121D0D}" destId="{FCECE698-2A13-49C7-8051-0C8291D4C374}" srcOrd="0" destOrd="0" parTransId="{D099E47B-B1E1-4EE6-AA69-672D1A972135}" sibTransId="{7E378E6B-27F4-4AD0-AE90-605533C06E8D}"/>
    <dgm:cxn modelId="{5FE0366E-2372-D64F-8E50-B97AE2153303}" type="presOf" srcId="{FCECE698-2A13-49C7-8051-0C8291D4C374}" destId="{CDCB7FA9-7C54-4B47-A627-10C51D2FFA4D}" srcOrd="0" destOrd="0" presId="urn:microsoft.com/office/officeart/2005/8/layout/hierarchy1"/>
    <dgm:cxn modelId="{A9FCCAC0-CE3E-5E44-9F5F-832EA737DFA5}" type="presOf" srcId="{E300D828-AE53-4E06-B491-5CD089121D0D}" destId="{E5BD9401-865F-7749-B7B7-18BA2851BBAB}" srcOrd="0" destOrd="0" presId="urn:microsoft.com/office/officeart/2005/8/layout/hierarchy1"/>
    <dgm:cxn modelId="{2C997AED-DD45-4A76-856C-11D70AB5C58C}" srcId="{E300D828-AE53-4E06-B491-5CD089121D0D}" destId="{4ACC1CB2-88C9-477C-BE1E-C171E9C14912}" srcOrd="1" destOrd="0" parTransId="{9EBF7ED1-FF1B-46B7-B1C2-36412F8FA56A}" sibTransId="{AB02AE2A-7D25-432E-9658-268CA71106EF}"/>
    <dgm:cxn modelId="{7838F62C-4A7D-FA42-B9CE-28C281B68E57}" type="presParOf" srcId="{E5BD9401-865F-7749-B7B7-18BA2851BBAB}" destId="{2E49314A-1FDF-4C42-A0BC-03CC383402F9}" srcOrd="0" destOrd="0" presId="urn:microsoft.com/office/officeart/2005/8/layout/hierarchy1"/>
    <dgm:cxn modelId="{CC7ED4CB-1644-A241-B7B2-DD8612C4644E}" type="presParOf" srcId="{2E49314A-1FDF-4C42-A0BC-03CC383402F9}" destId="{10892FDD-8F17-0A49-8697-A8DD086C1B42}" srcOrd="0" destOrd="0" presId="urn:microsoft.com/office/officeart/2005/8/layout/hierarchy1"/>
    <dgm:cxn modelId="{E7626429-44BF-364C-80FA-E980A8CAF60D}" type="presParOf" srcId="{10892FDD-8F17-0A49-8697-A8DD086C1B42}" destId="{A0994F72-FBCF-294C-8C98-31EB877F3B8E}" srcOrd="0" destOrd="0" presId="urn:microsoft.com/office/officeart/2005/8/layout/hierarchy1"/>
    <dgm:cxn modelId="{E56E041F-3F32-5C45-B7A2-4EA5A74FFAB2}" type="presParOf" srcId="{10892FDD-8F17-0A49-8697-A8DD086C1B42}" destId="{CDCB7FA9-7C54-4B47-A627-10C51D2FFA4D}" srcOrd="1" destOrd="0" presId="urn:microsoft.com/office/officeart/2005/8/layout/hierarchy1"/>
    <dgm:cxn modelId="{C662F38E-2967-DE40-B0F4-ADA415E61F77}" type="presParOf" srcId="{2E49314A-1FDF-4C42-A0BC-03CC383402F9}" destId="{C27D4D05-2A33-474F-B844-9B53BAB938BF}" srcOrd="1" destOrd="0" presId="urn:microsoft.com/office/officeart/2005/8/layout/hierarchy1"/>
    <dgm:cxn modelId="{95A0807D-81C6-B74B-8246-9F8BD6818E90}" type="presParOf" srcId="{E5BD9401-865F-7749-B7B7-18BA2851BBAB}" destId="{500277FB-D09E-2F46-9583-48C26010E92A}" srcOrd="1" destOrd="0" presId="urn:microsoft.com/office/officeart/2005/8/layout/hierarchy1"/>
    <dgm:cxn modelId="{238F49F0-DFEB-6D42-AB12-A68B0DBD077E}" type="presParOf" srcId="{500277FB-D09E-2F46-9583-48C26010E92A}" destId="{B53F4BED-7757-104E-9D14-49282591B3EA}" srcOrd="0" destOrd="0" presId="urn:microsoft.com/office/officeart/2005/8/layout/hierarchy1"/>
    <dgm:cxn modelId="{384184AB-28AA-644C-9A5D-8CB918EC78A3}" type="presParOf" srcId="{B53F4BED-7757-104E-9D14-49282591B3EA}" destId="{D43B1337-5302-3841-97E6-5273AF4E9E1B}" srcOrd="0" destOrd="0" presId="urn:microsoft.com/office/officeart/2005/8/layout/hierarchy1"/>
    <dgm:cxn modelId="{88BF435A-4AAB-9547-B053-4DABB7B8065D}" type="presParOf" srcId="{B53F4BED-7757-104E-9D14-49282591B3EA}" destId="{0679E46B-63DA-EF4B-818C-990823F086C2}" srcOrd="1" destOrd="0" presId="urn:microsoft.com/office/officeart/2005/8/layout/hierarchy1"/>
    <dgm:cxn modelId="{49B39936-8726-ED49-9DC6-6DD50366BB7B}" type="presParOf" srcId="{500277FB-D09E-2F46-9583-48C26010E92A}" destId="{92767412-6455-1A4A-83A2-F903C2375FF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94F72-FBCF-294C-8C98-31EB877F3B8E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B7FA9-7C54-4B47-A627-10C51D2FFA4D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E a perda de uma chance?</a:t>
          </a:r>
          <a:endParaRPr lang="en-US" sz="4000" kern="1200"/>
        </a:p>
      </dsp:txBody>
      <dsp:txXfrm>
        <a:off x="696297" y="538547"/>
        <a:ext cx="4171627" cy="2590157"/>
      </dsp:txXfrm>
    </dsp:sp>
    <dsp:sp modelId="{D43B1337-5302-3841-97E6-5273AF4E9E1B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9E46B-63DA-EF4B-818C-990823F086C2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França nega (caso Manoukian, corte de Cassação, 2003).</a:t>
          </a:r>
          <a:endParaRPr lang="en-US" sz="4000" kern="1200"/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5C84A-F405-374A-A67A-D040CDC0A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150446-02F9-3840-9B26-02107251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D5710D-57C1-1848-BE7F-48556AEA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95607A-85D0-E44B-A716-0E154500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88476E-7417-9144-BD20-C88E7BCE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34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67C2C-1CAC-1C48-956D-DEB77FCC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18AD7B-1F2B-7249-BC59-A3AD379CB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B8E01D-71C3-E545-865B-89EB3CE4F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2D3BA3-983C-EF4A-A9E1-B5B1C6D4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44DB2F-55FA-B745-9B34-566DB0C2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05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F4084AE-6897-8E4D-95AB-823613E98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F704861-5988-D448-8289-AC476C6E9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F0F8C9-DEA8-934E-8F14-AE6CF566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81A8ED-C8A2-0747-A8B9-D1A66820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768F16-A3DB-EE48-BC8A-6CB43775B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53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F314E-07FD-B54E-8267-E7996A98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3DDDC9-B869-1C4C-BF4B-752BA57B9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87548E-C9BF-3542-92C8-2BF4671A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6ABEAE-ADDC-D94C-9B56-245796A5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27013-59C7-254C-8BCF-F0E7904E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054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15CFE-74EC-A74C-A515-17153775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81B14E-700A-4D4F-AF1F-CAAFFA1F9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9BA09B-B4CC-1043-836C-AE7C53C8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A4D1C2-7262-A943-9703-9F78D686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BAB236-80D9-834E-8A1F-E139984D6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93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1A363-3D23-DE4C-931A-DBB51FF83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601CFA-63AB-1E47-89B3-1F432281D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C5BB37-822B-0642-BEC4-C83739A35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DF713E-35A1-4349-95C6-9EE375C94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FDB4C82-2656-C245-8562-037935648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285E1D-7B06-664C-9410-F0B35274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09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424608-DC45-0245-8A20-ED962B09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AE00A5-9130-E54C-8E67-57D6EE12F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4218D3-2029-DA4C-A7CD-470827EE2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A0445FA-FC1C-6243-83A8-2CA7D2EE4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101EBDE-2F08-9E41-A8C4-1EE7CD43E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AC8D02B-5DCB-CE45-A745-8B7A02C87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444FB88-568C-8547-B85E-E7AE2D61D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C233655-352A-B149-B3F6-0D300575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15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1817F-7FBA-2443-9194-61D1C2B7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C9D1ED6-9B02-984C-884D-981997C0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0C9882-AC37-9247-A833-BB7F8B184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A83DD6E-AA75-7D4C-9CD1-FA8DC45BF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64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61B47E1-6853-F24D-BE48-2A105B277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D0EBD91-4D50-6E41-A94D-92B36E9A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CB0C32-4616-F34F-B300-A3B431D7C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5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151C4-61F0-8646-AFF7-2D26E14E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C6D173-366D-3247-B648-7EBAB8D80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60D4806-D346-DC48-963E-6632F40C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74CB2A-09A5-0445-ACF8-2EDBE57F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6A0022-7AFA-BC4C-A4B1-989977DC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E579BE-73D3-4A47-B5B0-D9779D08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08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44E52-21E6-244E-91C5-F3058B4C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C58B141-3F61-804F-BD2A-2A37C5B55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DAE922-2135-B845-9659-B8392BB67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2E9E9A8-353A-9847-89DE-7366297F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61912E-F11F-D04F-A165-FFAD05DF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13F9F5-5FE9-674F-A6A9-C02209B3D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18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FA7DD5F-34A7-AE47-A874-A2FB2232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CC7BA1-9460-5348-9D6B-663783D59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503057-8090-F645-8247-2F3D3782F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AAB80-EA73-1940-AFA3-64F37B13AA5F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D49250-4BCB-0F45-82BB-2B0121A70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A9A3AA-F63E-B24F-8C65-B70A4E011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6C95D-7757-DC4E-8E25-832713AE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08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 descr="Pessoas Discutindo">
            <a:extLst>
              <a:ext uri="{FF2B5EF4-FFF2-40B4-BE49-F238E27FC236}">
                <a16:creationId xmlns:a16="http://schemas.microsoft.com/office/drawing/2014/main" id="{9BE55FE6-A0C2-C6EA-8B9B-0F0E30678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D80412-8425-C94A-A062-5457FE689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t-BR" sz="5200">
                <a:solidFill>
                  <a:srgbClr val="FFFFFF"/>
                </a:solidFill>
              </a:rPr>
              <a:t>Formação dos Contratos </a:t>
            </a:r>
            <a:br>
              <a:rPr lang="pt-BR" sz="5200">
                <a:solidFill>
                  <a:srgbClr val="FFFFFF"/>
                </a:solidFill>
              </a:rPr>
            </a:br>
            <a:r>
              <a:rPr lang="pt-BR" sz="5200">
                <a:solidFill>
                  <a:srgbClr val="FFFFFF"/>
                </a:solidFill>
              </a:rPr>
              <a:t>Responsabilidade Pré-Contratual</a:t>
            </a:r>
            <a:br>
              <a:rPr lang="pt-BR" sz="5200">
                <a:solidFill>
                  <a:srgbClr val="FFFFFF"/>
                </a:solidFill>
              </a:rPr>
            </a:br>
            <a:r>
              <a:rPr lang="pt-BR" sz="5200">
                <a:solidFill>
                  <a:srgbClr val="FFFFFF"/>
                </a:solidFill>
              </a:rPr>
              <a:t>Contratos Preliminares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642ED3-5B2B-E04F-8B3B-6AAF37D10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pt-BR">
              <a:solidFill>
                <a:srgbClr val="FFFFFF"/>
              </a:solidFill>
            </a:endParaRPr>
          </a:p>
          <a:p>
            <a:r>
              <a:rPr lang="pt-BR">
                <a:solidFill>
                  <a:srgbClr val="FFFFFF"/>
                </a:solidFill>
              </a:rPr>
              <a:t>Professor Doutor Ruy Pereira Camilo Junior</a:t>
            </a:r>
          </a:p>
        </p:txBody>
      </p:sp>
    </p:spTree>
    <p:extLst>
      <p:ext uri="{BB962C8B-B14F-4D97-AF65-F5344CB8AC3E}">
        <p14:creationId xmlns:p14="http://schemas.microsoft.com/office/powerpoint/2010/main" val="416175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9109C-8EA8-324F-B88D-B8C1F998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Violação da Boa Fé Objetiva (artigo 422 CC)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DB0E92-6FEE-7E4A-A5DA-3C7FF3689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“A responsabilidade </a:t>
            </a:r>
            <a:r>
              <a:rPr lang="pt-BR" dirty="0" err="1"/>
              <a:t>pré</a:t>
            </a:r>
            <a:r>
              <a:rPr lang="pt-BR" dirty="0"/>
              <a:t>-contratual não decorre do fato de a tratativa ter sido rompida e o contrato não ter sido concluído, mas do fato de uma das partes ter gerado à outra, além da expectativa legítima de que o contrato seria concluído, efetivo prejuízo material” (</a:t>
            </a:r>
            <a:r>
              <a:rPr lang="pt-BR" dirty="0" err="1"/>
              <a:t>REsp</a:t>
            </a:r>
            <a:r>
              <a:rPr lang="pt-BR" dirty="0"/>
              <a:t> 1051065/AM, Terceira Turma, Rel. Ministro Villas Boas </a:t>
            </a:r>
            <a:r>
              <a:rPr lang="pt-BR" dirty="0" err="1"/>
              <a:t>Cueva</a:t>
            </a:r>
            <a:r>
              <a:rPr lang="pt-BR" dirty="0"/>
              <a:t>) </a:t>
            </a:r>
            <a:r>
              <a:rPr lang="pt-BR" dirty="0" err="1"/>
              <a:t>DJe</a:t>
            </a:r>
            <a:r>
              <a:rPr lang="pt-BR" dirty="0"/>
              <a:t> 27/02/2013)</a:t>
            </a:r>
          </a:p>
        </p:txBody>
      </p:sp>
    </p:spTree>
    <p:extLst>
      <p:ext uri="{BB962C8B-B14F-4D97-AF65-F5344CB8AC3E}">
        <p14:creationId xmlns:p14="http://schemas.microsoft.com/office/powerpoint/2010/main" val="3686854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58FC50-BAD6-5B41-B10A-7346F2058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 </a:t>
            </a:r>
            <a:r>
              <a:rPr lang="pt-BR" dirty="0" err="1"/>
              <a:t>tertium</a:t>
            </a:r>
            <a:r>
              <a:rPr lang="pt-BR" dirty="0"/>
              <a:t> genus de responsabilidade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5973D2-2AF9-2147-8C1C-DE563CF7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b="0" i="0" dirty="0">
                <a:effectLst/>
                <a:latin typeface="Georgia" panose="02040502050405020303" pitchFamily="18" charset="0"/>
              </a:rPr>
              <a:t>1. Tradicionalmente, a responsabilidade civil divide-se em responsabilidade civil stricto sensu (</a:t>
            </a:r>
            <a:r>
              <a:rPr lang="pt-BR" b="0" i="0" dirty="0" err="1">
                <a:effectLst/>
                <a:latin typeface="Georgia" panose="02040502050405020303" pitchFamily="18" charset="0"/>
              </a:rPr>
              <a:t>delitual</a:t>
            </a:r>
            <a:r>
              <a:rPr lang="pt-BR" b="0" i="0" dirty="0">
                <a:effectLst/>
                <a:latin typeface="Georgia" panose="02040502050405020303" pitchFamily="18" charset="0"/>
              </a:rPr>
              <a:t> ou </a:t>
            </a:r>
            <a:r>
              <a:rPr lang="pt-BR" b="0" i="0" dirty="0" err="1">
                <a:effectLst/>
                <a:latin typeface="Georgia" panose="02040502050405020303" pitchFamily="18" charset="0"/>
              </a:rPr>
              <a:t>aquiliana</a:t>
            </a:r>
            <a:r>
              <a:rPr lang="pt-BR" b="0" i="0" dirty="0">
                <a:effectLst/>
                <a:latin typeface="Georgia" panose="02040502050405020303" pitchFamily="18" charset="0"/>
              </a:rPr>
              <a:t>) e a responsabilidade contratual (negocial ou obrigacional), segundo a origem do dever descumprido, contrato ou delito, critério que, apesar de conferir segurança jurídica, mereceu aperfeiçoamentos, à luz da sistemática atual do Código Civil, dos microssistemas de direito privado e da Constituição Federal. 2. Seguindo essa tendência natural, doutrina e jurisprudência vêm se valendo de um terceiro fundamento de responsabilidade, que não se vincula a uma prestação delineada pelas partes, nem mesmo vincula indivíduos aleatoriamente ligados pela violação de um dever genérico de abstenção, qual seja a responsabilidade pela confiança. 3. A responsabilidade pela confiança é autônoma em relação à responsabilidade contratual e à extracontratual, constituindo-se em um terceiro fundamento ou 'terceira pista' (</a:t>
            </a:r>
            <a:r>
              <a:rPr lang="pt-BR" b="0" i="0" dirty="0" err="1">
                <a:effectLst/>
                <a:latin typeface="Georgia" panose="02040502050405020303" pitchFamily="18" charset="0"/>
              </a:rPr>
              <a:t>dritte</a:t>
            </a:r>
            <a:r>
              <a:rPr lang="pt-BR" b="0" i="0" dirty="0">
                <a:effectLst/>
                <a:latin typeface="Georgia" panose="02040502050405020303" pitchFamily="18" charset="0"/>
              </a:rPr>
              <a:t> </a:t>
            </a:r>
            <a:r>
              <a:rPr lang="pt-BR" b="0" i="0" dirty="0" err="1">
                <a:effectLst/>
                <a:latin typeface="Georgia" panose="02040502050405020303" pitchFamily="18" charset="0"/>
              </a:rPr>
              <a:t>Spur</a:t>
            </a:r>
            <a:r>
              <a:rPr lang="pt-BR" b="0" i="0" dirty="0">
                <a:effectLst/>
                <a:latin typeface="Georgia" panose="02040502050405020303" pitchFamily="18" charset="0"/>
              </a:rPr>
              <a:t>) da responsabilidade civil, tendo caráter subsidiário: onde houver o dano efetivo, requisito essencial para a responsabilidade civil e não for possível obter uma solução satisfatória pelos caminhos tradicionais da responsabilidade, a teoria da confiança será a opção válida. 4. A teoria da confiança ingressa no vácuo existente entre as responsabilidades contratual e extracontratual e seu reconhecimento se fundamenta principalmente no fato de que o sujeito que dá origem à confiança de outrem e, após, frustra-a, deve responder, em certas circunstâncias, pelos danos causados dessa frustração. A defraudação da confiança constitui o verdadeiro fundamento da obrigação de indenizar. 5. A responsabilidade fundada na confiança visa à proteção de interesses que transcendem o indivíduo, ditada sempre pela regra universal da boa-fé, sendo imprescindível a quaisquer negociações o respeito às situações de confiança criadas, estas consideradas objetivamente, cotejando-as com aquilo que é costumeiro no tráfico social: Ministro LUIS FELIPE SALOMÃO, Data de Julgamento: 27/04/2017, T4 - QUARTA TURMA, Data de Publicação: </a:t>
            </a:r>
            <a:r>
              <a:rPr lang="pt-BR" b="0" i="0" dirty="0" err="1">
                <a:effectLst/>
                <a:latin typeface="Georgia" panose="02040502050405020303" pitchFamily="18" charset="0"/>
              </a:rPr>
              <a:t>DJe</a:t>
            </a:r>
            <a:r>
              <a:rPr lang="pt-BR" b="0" i="0" dirty="0">
                <a:effectLst/>
                <a:latin typeface="Georgia" panose="02040502050405020303" pitchFamily="18" charset="0"/>
              </a:rPr>
              <a:t> 08/06/2017)</a:t>
            </a:r>
          </a:p>
          <a:p>
            <a:pPr algn="l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965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D7E818-840A-8147-BDFF-7D5690DB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pt-BR" sz="2800" dirty="0"/>
              <a:t>Cuidado para não produzir o mesmo efeito do contrato...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B7358F-2F81-4E4D-B30D-AA01BFDFE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2200" dirty="0"/>
              <a:t>O que se indeniza, no caso de ruptura de negociações?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 err="1"/>
              <a:t>Intesse</a:t>
            </a:r>
            <a:r>
              <a:rPr lang="pt-BR" sz="2200" dirty="0"/>
              <a:t> Positivo vs. Negativo (A lição de </a:t>
            </a:r>
            <a:r>
              <a:rPr lang="pt-BR" sz="2200" dirty="0" err="1"/>
              <a:t>Jhering</a:t>
            </a:r>
            <a:r>
              <a:rPr lang="pt-BR" sz="2200" dirty="0"/>
              <a:t>)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E7B2D1-D9D2-374C-B75F-433ACC96D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927441"/>
            <a:ext cx="6903720" cy="30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9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131FD4-5981-9A47-B112-70D8B9EB3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t-BR" sz="4800"/>
              <a:t>Por isso não se concedem lucros cessantes.</a:t>
            </a:r>
          </a:p>
        </p:txBody>
      </p:sp>
      <p:cxnSp>
        <p:nvCxnSpPr>
          <p:cNvPr id="37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Espaço Reservado para Conteúdo 2">
            <a:extLst>
              <a:ext uri="{FF2B5EF4-FFF2-40B4-BE49-F238E27FC236}">
                <a16:creationId xmlns:a16="http://schemas.microsoft.com/office/drawing/2014/main" id="{478E830B-BF21-DB82-C8F0-D8803D7539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82937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4573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90F59E-76C5-1E4B-89FD-ACE4D804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Atenção: o que se indeniza não é o que se ganharia com o contrato, mas o que se gastou nas tratativas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D8266D3-F945-7643-9504-A0A7BA78DC14}"/>
              </a:ext>
            </a:extLst>
          </p:cNvPr>
          <p:cNvSpPr txBox="1"/>
          <p:nvPr/>
        </p:nvSpPr>
        <p:spPr>
          <a:xfrm>
            <a:off x="838200" y="1825625"/>
            <a:ext cx="4152774" cy="430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TJSP </a:t>
            </a:r>
            <a:r>
              <a:rPr lang="en-US" sz="2000" dirty="0" err="1"/>
              <a:t>negou</a:t>
            </a:r>
            <a:r>
              <a:rPr lang="en-US" sz="2000" dirty="0"/>
              <a:t> </a:t>
            </a:r>
            <a:r>
              <a:rPr lang="en-US" sz="2000" dirty="0" err="1"/>
              <a:t>indenização</a:t>
            </a:r>
            <a:r>
              <a:rPr lang="en-US" sz="2000" dirty="0"/>
              <a:t> </a:t>
            </a:r>
            <a:r>
              <a:rPr lang="en-US" sz="2000" dirty="0" err="1"/>
              <a:t>correspondente</a:t>
            </a:r>
            <a:r>
              <a:rPr lang="en-US" sz="2000" dirty="0"/>
              <a:t> </a:t>
            </a:r>
            <a:r>
              <a:rPr lang="en-US" sz="2000" dirty="0" err="1"/>
              <a:t>ao</a:t>
            </a:r>
            <a:r>
              <a:rPr lang="en-US" sz="2000" dirty="0"/>
              <a:t> valor de </a:t>
            </a:r>
            <a:r>
              <a:rPr lang="en-US" sz="2000" dirty="0" err="1"/>
              <a:t>energia</a:t>
            </a:r>
            <a:r>
              <a:rPr lang="en-US" sz="2000" dirty="0"/>
              <a:t> </a:t>
            </a:r>
            <a:r>
              <a:rPr lang="en-US" sz="2000" dirty="0" err="1"/>
              <a:t>elétrica</a:t>
            </a:r>
            <a:r>
              <a:rPr lang="en-US" sz="2000" dirty="0"/>
              <a:t> </a:t>
            </a:r>
            <a:r>
              <a:rPr lang="en-US" sz="2000" dirty="0" err="1"/>
              <a:t>cuja</a:t>
            </a:r>
            <a:r>
              <a:rPr lang="en-US" sz="2000" dirty="0"/>
              <a:t> </a:t>
            </a:r>
            <a:r>
              <a:rPr lang="en-US" sz="2000" dirty="0" err="1"/>
              <a:t>venda</a:t>
            </a:r>
            <a:r>
              <a:rPr lang="en-US" sz="2000" dirty="0"/>
              <a:t> se </a:t>
            </a:r>
            <a:r>
              <a:rPr lang="en-US" sz="2000" dirty="0" err="1"/>
              <a:t>frustrou</a:t>
            </a:r>
            <a:endParaRPr lang="en-US" sz="2000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E9310F1-9451-864E-8249-A55C21874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2" r="2" b="2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9E1F72-42EC-B14A-9D89-54DC8ED3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Investimento feito em confiança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53C51E-B9C5-F744-AD60-EEE88B7E0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b="0" i="0" dirty="0">
                <a:effectLst/>
                <a:latin typeface="Georgia" panose="02040502050405020303" pitchFamily="18" charset="0"/>
              </a:rPr>
              <a:t>No caso dos autos, ainda que não se discuta a existência de um contrato formal de compra e venda entre as partes ou de qualquer outra natureza, impossível negar a existência de relação jurídica comercial entre as empresas envolvidas, uma vez que a IBM portou-se, desde o início das tratativas, como negociante, com a apresentação de seu projeto, e enquanto titular deste, repassando à </a:t>
            </a:r>
            <a:r>
              <a:rPr lang="pt-BR" b="0" i="0" dirty="0" err="1">
                <a:effectLst/>
                <a:latin typeface="Georgia" panose="02040502050405020303" pitchFamily="18" charset="0"/>
              </a:rPr>
              <a:t>Radiall</a:t>
            </a:r>
            <a:r>
              <a:rPr lang="pt-BR" b="0" i="0" dirty="0">
                <a:effectLst/>
                <a:latin typeface="Georgia" panose="02040502050405020303" pitchFamily="18" charset="0"/>
              </a:rPr>
              <a:t> as especificações técnicas do produto a ser fabricado, assim como as condições do negócio. 8. Com efeito, por mais que inexista contrato formal, o direito deve proteger o vínculo que se forma pela repetição de atos que tenham teor jurídico, pelo simples e aqui tantas vezes repetido motivo: protege-se a confiança depositada por uma das partes na conduta de seu parceiro negocial. 9. Mostrou-se, de fato, incontroverso que os investimentos realizados pela recorrente, para a produção das peças que serviriam ao computador de bordo de titularidade da recorrida, foram realizados nos termos das relações que se verificaram no início das tratativas entre essas empresas, fatos a respeito dos quais concordam os julgadores de origem. 10. Ademais, ressalta claramente dos autos que a própria recorrida estipulou quais os modelos de conectores deveriam ser produzidos pela recorrente e em que quantidade, vindo, após certo tempo, repentina e de maneira surpreendente, a alterar as especificações técnicas daquelas peças, tornando inúteis as já produzidas  (continuação do acórdão anterior: Ministro </a:t>
            </a:r>
            <a:r>
              <a:rPr lang="pt-BR" dirty="0" err="1">
                <a:latin typeface="Georgia" panose="02040502050405020303" pitchFamily="18" charset="0"/>
              </a:rPr>
              <a:t>Luis</a:t>
            </a:r>
            <a:r>
              <a:rPr lang="pt-BR" dirty="0">
                <a:latin typeface="Georgia" panose="02040502050405020303" pitchFamily="18" charset="0"/>
              </a:rPr>
              <a:t> Felipe Salomão, 2017)</a:t>
            </a:r>
            <a:endParaRPr lang="pt-BR" b="0" i="0" dirty="0">
              <a:effectLst/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4871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F500A2-9500-0D42-9051-3A07E7E3D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 caso dos quadros...e da festa!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94467AE-0717-8C44-A91E-7B97F61FC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5287" y="1825625"/>
            <a:ext cx="43414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8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D5D7DD-2EC2-BA4F-9D88-38D324D29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5000"/>
              <a:t>A compra e venda de uma empresa....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FE6774-B9C0-BF45-A5E3-74BD16BB6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r>
              <a:rPr lang="pt-BR" sz="2200"/>
              <a:t>As partes desde o início estipulam que suas tratativas não são vinculantes (non binding).</a:t>
            </a:r>
          </a:p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r>
              <a:rPr lang="pt-BR" sz="2200"/>
              <a:t>Mas due diligence é caríssima.</a:t>
            </a:r>
          </a:p>
          <a:p>
            <a:pPr marL="0" indent="0">
              <a:buNone/>
            </a:pPr>
            <a:r>
              <a:rPr lang="pt-BR" sz="2200"/>
              <a:t> Como considerar duas situações: </a:t>
            </a:r>
          </a:p>
          <a:p>
            <a:pPr marL="514350" indent="-514350">
              <a:buAutoNum type="alphaLcParenR"/>
            </a:pPr>
            <a:r>
              <a:rPr lang="pt-BR" sz="2200"/>
              <a:t>Potencial compradora  se aproveita das informações obtidas para montar concorrente</a:t>
            </a:r>
          </a:p>
          <a:p>
            <a:pPr marL="514350" indent="-514350">
              <a:buAutoNum type="alphaLcParenR"/>
            </a:pPr>
            <a:r>
              <a:rPr lang="pt-BR" sz="2200"/>
              <a:t>No curso da negociação, potencial compradora diz que, no fechamento, deverão ser dispensados previamente determinados funcionários. A vendedora se antecipa e os desliga.</a:t>
            </a:r>
          </a:p>
        </p:txBody>
      </p:sp>
    </p:spTree>
    <p:extLst>
      <p:ext uri="{BB962C8B-B14F-4D97-AF65-F5344CB8AC3E}">
        <p14:creationId xmlns:p14="http://schemas.microsoft.com/office/powerpoint/2010/main" val="2969858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F00A1C-507C-844A-9CDB-C291FB73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0" i="0" dirty="0" err="1">
                <a:effectLst/>
                <a:latin typeface="Roboto" panose="02000000000000000000" pitchFamily="2" charset="0"/>
              </a:rPr>
              <a:t>REsp</a:t>
            </a:r>
            <a:r>
              <a:rPr lang="pt-BR" b="0" i="0" dirty="0">
                <a:effectLst/>
                <a:latin typeface="Roboto" panose="02000000000000000000" pitchFamily="2" charset="0"/>
              </a:rPr>
              <a:t> 1367955 SP 2011</a:t>
            </a:r>
            <a:br>
              <a:rPr lang="pt-BR" b="0" i="0" dirty="0">
                <a:effectLst/>
                <a:latin typeface="Roboto" panose="02000000000000000000" pitchFamily="2" charset="0"/>
              </a:rPr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C3363A-726D-D34E-B918-6CA253C3C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pt-BR" b="0" i="0" dirty="0">
                <a:effectLst/>
                <a:latin typeface="Georgia" panose="02040502050405020303" pitchFamily="18" charset="0"/>
              </a:rPr>
              <a:t>¨No caso concreto, consta no acórdão recorrido que a empresa de eventos (ora recorrida) e a empresa varejista (ora recorrente) iniciaram, em dezembro de 2004, tratativas para a realização do evento "A MAIOR LOJA DE INFORMÁTICA DO BRASIL", programado para junho de 2005 e orçado em </a:t>
            </a:r>
            <a:r>
              <a:rPr lang="pt-BR" b="0" i="0" dirty="0" err="1">
                <a:effectLst/>
                <a:latin typeface="Georgia" panose="02040502050405020303" pitchFamily="18" charset="0"/>
              </a:rPr>
              <a:t>R</a:t>
            </a:r>
            <a:r>
              <a:rPr lang="pt-BR" b="0" i="0" dirty="0">
                <a:effectLst/>
                <a:latin typeface="Georgia" panose="02040502050405020303" pitchFamily="18" charset="0"/>
              </a:rPr>
              <a:t>$ 1.075.000,00.</a:t>
            </a:r>
          </a:p>
          <a:p>
            <a:pPr marL="0" indent="0" algn="just">
              <a:buNone/>
            </a:pPr>
            <a:r>
              <a:rPr lang="pt-BR" b="0" i="0" dirty="0">
                <a:effectLst/>
                <a:latin typeface="Georgia" panose="02040502050405020303" pitchFamily="18" charset="0"/>
              </a:rPr>
              <a:t>As partes reuniram-se por diversas vezes e trocaram vários </a:t>
            </a:r>
            <a:r>
              <a:rPr lang="pt-BR" b="0" i="1" dirty="0">
                <a:effectLst/>
                <a:latin typeface="Georgia" panose="02040502050405020303" pitchFamily="18" charset="0"/>
              </a:rPr>
              <a:t>e-mails</a:t>
            </a:r>
            <a:r>
              <a:rPr lang="pt-BR" b="0" i="0" dirty="0">
                <a:effectLst/>
                <a:latin typeface="Georgia" panose="02040502050405020303" pitchFamily="18" charset="0"/>
              </a:rPr>
              <a:t>.</a:t>
            </a:r>
          </a:p>
          <a:p>
            <a:pPr marL="0" indent="0" algn="just">
              <a:buNone/>
            </a:pPr>
            <a:r>
              <a:rPr lang="pt-BR" b="0" i="0" dirty="0">
                <a:effectLst/>
                <a:latin typeface="Georgia" panose="02040502050405020303" pitchFamily="18" charset="0"/>
              </a:rPr>
              <a:t>A empresa de eventos realizou uma visita técnica, elaborou memoriais descritivos e, segundo alega, iniciou a contratação de terceiros, efetuando despesas da ordem de </a:t>
            </a:r>
            <a:r>
              <a:rPr lang="pt-BR" b="0" i="0" dirty="0" err="1">
                <a:effectLst/>
                <a:latin typeface="Georgia" panose="02040502050405020303" pitchFamily="18" charset="0"/>
              </a:rPr>
              <a:t>R</a:t>
            </a:r>
            <a:r>
              <a:rPr lang="pt-BR" b="0" i="0" dirty="0">
                <a:effectLst/>
                <a:latin typeface="Georgia" panose="02040502050405020303" pitchFamily="18" charset="0"/>
              </a:rPr>
              <a:t>$ 200.000,00.</a:t>
            </a:r>
          </a:p>
          <a:p>
            <a:pPr marL="0" indent="0" algn="just">
              <a:buNone/>
            </a:pPr>
            <a:r>
              <a:rPr lang="pt-BR" b="0" i="0" dirty="0">
                <a:effectLst/>
                <a:latin typeface="Georgia" panose="02040502050405020303" pitchFamily="18" charset="0"/>
              </a:rPr>
              <a:t>O evento, porém, foi adiado e, posteriormente, cancelado pela empresa varejista, não tendo havido a formalização de um contrato.</a:t>
            </a:r>
          </a:p>
          <a:p>
            <a:pPr marL="0" indent="0" algn="just">
              <a:buNone/>
            </a:pPr>
            <a:r>
              <a:rPr lang="pt-BR" b="0" i="0" dirty="0">
                <a:effectLst/>
                <a:latin typeface="Georgia" panose="02040502050405020303" pitchFamily="18" charset="0"/>
              </a:rPr>
              <a:t>O Tribunal de origem, soberano na análise das provas, considerou que o comportamento as partes, teria criado na empresa de eventos a "induvidosa expectativa" (cf. fl. 491) de que o contrato viria a ser celebrado, fato que, aliado à iminência do evento, justificaria o início da contratação de terceiros antes mesmo da formalização do contrato.</a:t>
            </a:r>
          </a:p>
          <a:p>
            <a:pPr marL="0" indent="0" algn="just">
              <a:buNone/>
            </a:pPr>
            <a:r>
              <a:rPr lang="pt-BR" b="0" i="0" dirty="0">
                <a:effectLst/>
                <a:latin typeface="Georgia" panose="02040502050405020303" pitchFamily="18" charset="0"/>
              </a:rPr>
              <a:t>Então, partindo-se do cenário fático delineado pelo Tribunal </a:t>
            </a:r>
            <a:r>
              <a:rPr lang="pt-BR" b="0" i="1" dirty="0">
                <a:effectLst/>
                <a:latin typeface="Georgia" panose="02040502050405020303" pitchFamily="18" charset="0"/>
              </a:rPr>
              <a:t>a quo</a:t>
            </a:r>
            <a:r>
              <a:rPr lang="pt-BR" b="0" i="0" dirty="0">
                <a:effectLst/>
                <a:latin typeface="Georgia" panose="02040502050405020303" pitchFamily="18" charset="0"/>
              </a:rPr>
              <a:t>, pode-se concluir, com base nos subsídios doutrinários acima colacionados, que o cancelamento do evento pela empresa varejista ofendeu o princípio da boa-fé objetiva, gerando uma responsabilidade </a:t>
            </a:r>
            <a:r>
              <a:rPr lang="pt-BR" b="0" i="0" dirty="0" err="1">
                <a:effectLst/>
                <a:latin typeface="Georgia" panose="02040502050405020303" pitchFamily="18" charset="0"/>
              </a:rPr>
              <a:t>pré</a:t>
            </a:r>
            <a:r>
              <a:rPr lang="pt-BR" b="0" i="0" dirty="0">
                <a:effectLst/>
                <a:latin typeface="Georgia" panose="02040502050405020303" pitchFamily="18" charset="0"/>
              </a:rPr>
              <a:t>-contratual.¨¨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957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5FA00C-7007-D84B-A660-54BB4DE9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pt-BR" sz="3400"/>
              <a:t>Liberdade Contratual exige clareza sobre a Forma de Vinculação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D9ACCE-A47E-C62F-A0C5-A300E16D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Responsabilidade</a:t>
            </a:r>
            <a:r>
              <a:rPr lang="en-US" sz="2000" dirty="0"/>
              <a:t> contractual </a:t>
            </a:r>
            <a:r>
              <a:rPr lang="en-US" sz="2000" dirty="0" err="1"/>
              <a:t>é</a:t>
            </a:r>
            <a:r>
              <a:rPr lang="en-US" sz="2000" dirty="0"/>
              <a:t> </a:t>
            </a:r>
            <a:r>
              <a:rPr lang="en-US" sz="2000" dirty="0" err="1"/>
              <a:t>voluntária</a:t>
            </a:r>
            <a:r>
              <a:rPr lang="en-US" sz="2000" dirty="0"/>
              <a:t>: </a:t>
            </a:r>
            <a:r>
              <a:rPr lang="en-US" sz="2000" dirty="0" err="1"/>
              <a:t>é</a:t>
            </a:r>
            <a:r>
              <a:rPr lang="en-US" sz="2000" dirty="0"/>
              <a:t> </a:t>
            </a:r>
            <a:r>
              <a:rPr lang="en-US" sz="2000" dirty="0" err="1"/>
              <a:t>necessario</a:t>
            </a:r>
            <a:r>
              <a:rPr lang="en-US" sz="2000" dirty="0"/>
              <a:t> que a </a:t>
            </a:r>
            <a:r>
              <a:rPr lang="en-US" sz="2000" dirty="0" err="1"/>
              <a:t>parte</a:t>
            </a:r>
            <a:r>
              <a:rPr lang="en-US" sz="2000" dirty="0"/>
              <a:t> </a:t>
            </a:r>
            <a:r>
              <a:rPr lang="en-US" sz="2000" dirty="0" err="1"/>
              <a:t>queira</a:t>
            </a:r>
            <a:r>
              <a:rPr lang="en-US" sz="2000" dirty="0"/>
              <a:t> se </a:t>
            </a:r>
            <a:r>
              <a:rPr lang="en-US" sz="2000" dirty="0" err="1"/>
              <a:t>obrigar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Diferença</a:t>
            </a:r>
            <a:r>
              <a:rPr lang="en-US" sz="2000" dirty="0"/>
              <a:t> </a:t>
            </a:r>
            <a:r>
              <a:rPr lang="en-US" sz="2000" dirty="0" err="1"/>
              <a:t>essencial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relaçao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responsabilidade</a:t>
            </a:r>
            <a:r>
              <a:rPr lang="en-US" sz="2000" dirty="0"/>
              <a:t> </a:t>
            </a:r>
            <a:r>
              <a:rPr lang="en-US" sz="2000" dirty="0" err="1"/>
              <a:t>extracontratual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aquiliana</a:t>
            </a:r>
            <a:endParaRPr lang="en-US" sz="2000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4C3EB3D-34A9-B34F-B813-50556C62D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3" r="-1" b="2489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3064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2B2A0B-52D0-E843-A45B-02066872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4200" dirty="0"/>
              <a:t>Formação dos Contratos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706AEB-934E-4642-B75A-089FD1CC5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era a contratação na Roma antiga?</a:t>
            </a:r>
            <a:endParaRPr lang="pt-B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Solenidade permitia que a parte compreendesse a vinculação e que testemunhas se lembrassem do contrato (além de resquícios religiosos).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DBC6BA-629E-A046-A785-CA566BBA0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949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3442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7B0A39-6AC9-8D42-AB0A-AC82304D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pt-BR" sz="3000" dirty="0"/>
              <a:t>O Esquema Oferta – Aceitação (artigos 427 e 429 CC): expressão do voluntarismo jurídico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B0BD60-9EC6-4E4C-94E7-569B450FD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pt-BR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Artigo 427. A proposta de contrato obriga o proponente, se o contrário não resultar dos termos dela, da natureza do negócio, ou das circunstâncias do caso.</a:t>
            </a:r>
          </a:p>
          <a:p>
            <a:pPr marL="0" indent="0">
              <a:buNone/>
            </a:pP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Art. 429. A oferta ao público equivale a proposta quando encerra os requisitos essenciais ao contrato, salvo se o contrário resultar das circunstâncias ou dos usos.</a:t>
            </a:r>
          </a:p>
          <a:p>
            <a:pPr marL="0" indent="0">
              <a:buNone/>
            </a:pPr>
            <a:r>
              <a:rPr lang="pt-BR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Parágrafo único. Pode revogar-se a oferta pela mesma via de sua divulgação, desde que ressalvada esta faculdade na oferta realizada.</a:t>
            </a:r>
          </a:p>
          <a:p>
            <a:pPr marL="0" indent="0">
              <a:buNone/>
            </a:pPr>
            <a:endParaRPr lang="pt-BR" sz="1400" dirty="0"/>
          </a:p>
          <a:p>
            <a:pPr marL="0" indent="0">
              <a:buNone/>
            </a:pPr>
            <a:r>
              <a:rPr lang="pt-BR" sz="1400" dirty="0" err="1"/>
              <a:t>Informalismo</a:t>
            </a:r>
            <a:r>
              <a:rPr lang="pt-BR" sz="1400" dirty="0"/>
              <a:t> é a regra</a:t>
            </a:r>
          </a:p>
          <a:p>
            <a:pPr marL="0" indent="0">
              <a:buNone/>
            </a:pPr>
            <a:endParaRPr lang="pt-BR" sz="1400" dirty="0"/>
          </a:p>
          <a:p>
            <a:pPr marL="0" indent="0">
              <a:buNone/>
            </a:pPr>
            <a:r>
              <a:rPr lang="pt-BR" sz="1400" dirty="0"/>
              <a:t>Contratos por correspondência surgem na Idade Média</a:t>
            </a:r>
            <a:br>
              <a:rPr lang="pt-BR" sz="1000" dirty="0"/>
            </a:br>
            <a:endParaRPr lang="pt-BR" sz="1000" dirty="0"/>
          </a:p>
        </p:txBody>
      </p:sp>
      <p:pic>
        <p:nvPicPr>
          <p:cNvPr id="4" name="Imagem 3" descr="Desenho de personagem&#10;&#10;Descrição gerada automaticamente com confiança média">
            <a:extLst>
              <a:ext uri="{FF2B5EF4-FFF2-40B4-BE49-F238E27FC236}">
                <a16:creationId xmlns:a16="http://schemas.microsoft.com/office/drawing/2014/main" id="{9B6C2D2D-76D4-204B-89D5-2473632DD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620717"/>
            <a:ext cx="5458968" cy="36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81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A95320-A711-7746-B082-6A8427E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Batalha dos formulários e critério do espelho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60C12F9-E607-1B4C-9A5A-EB50E791E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5694" y="1825625"/>
            <a:ext cx="72206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69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DBC795-C0C6-A940-B80D-2F3581F7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pt-BR" sz="2500"/>
              <a:t>Para evitar polêmicas, partes preferem em geral consolidar as suas posições em um instrumento contratual único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DA67AB-4382-1D42-A41B-47E836A3D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/>
          </a:p>
          <a:p>
            <a:pPr marL="0" indent="0">
              <a:buNone/>
            </a:pPr>
            <a:endParaRPr lang="pt-BR" sz="20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883339-E637-C540-BF9B-846F37162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12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308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59551-BCE6-6645-8F6C-65E73E200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dirty="0"/>
              <a:t>Como compatibilizar o esquema oferta – aceitação com cláusulas contratuais que exijam que alterações do pacto sejam feitas formalmente por aditivos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B352A7-B316-BF4B-AB5B-30A241644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lnSpc>
                <a:spcPts val="1500"/>
              </a:lnSpc>
              <a:buSzPts val="1100"/>
              <a:buNone/>
            </a:pPr>
            <a:r>
              <a:rPr lang="pt-BR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Anexos e Aditamentos</a:t>
            </a:r>
            <a:r>
              <a:rPr lang="pt-BR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Este Contrato e seus </a:t>
            </a:r>
            <a:r>
              <a:rPr lang="pt-BR" u="dbl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Anexos</a:t>
            </a:r>
            <a:r>
              <a:rPr lang="pt-BR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constituem a totalidade dos entendimentos e avenças das Partes com relação às matérias aqui reguladas. Este Contrato e seus </a:t>
            </a:r>
            <a:r>
              <a:rPr lang="pt-BR" u="dbl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anexos</a:t>
            </a:r>
            <a:r>
              <a:rPr lang="pt-BR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somente poderão ser alterados ou aditados por meio de instrumento escrito assinado pelas Partes.</a:t>
            </a:r>
          </a:p>
          <a:p>
            <a:pPr marL="0" indent="0" algn="just">
              <a:buNone/>
            </a:pP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VALE UMA ALTERAÇÃO FEITAS PELAS PARTES POR EMAIL?</a:t>
            </a:r>
          </a:p>
        </p:txBody>
      </p:sp>
    </p:spTree>
    <p:extLst>
      <p:ext uri="{BB962C8B-B14F-4D97-AF65-F5344CB8AC3E}">
        <p14:creationId xmlns:p14="http://schemas.microsoft.com/office/powerpoint/2010/main" val="2681464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5662C5-40C8-BF4D-AEEF-28C1CEB90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pt-BR" sz="3700"/>
              <a:t>A defesa da liberdade de contratar implica....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DFA89D-7E6B-CC43-B87F-AEF4946ED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Considerar a pessoa livre para celebrar ou não o pacto;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Permitir a ela interromper qualquer tratativa livremente, até o momento da celebração do pacto.</a:t>
            </a:r>
          </a:p>
        </p:txBody>
      </p:sp>
      <p:pic>
        <p:nvPicPr>
          <p:cNvPr id="14" name="Picture 4" descr="Mãos segurando os pulsos uma da outra e interligadas para formar um círculo">
            <a:extLst>
              <a:ext uri="{FF2B5EF4-FFF2-40B4-BE49-F238E27FC236}">
                <a16:creationId xmlns:a16="http://schemas.microsoft.com/office/drawing/2014/main" id="{A25C2F8B-384E-469E-AB09-A66F80E80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7" r="13232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2729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1F062E-C68D-8A45-B00A-3B878157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 a ruptura de uma negociação gera a obrigação de indenizar?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11D10FC-6A65-B54C-8D65-BEF9A57A1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16424"/>
            <a:ext cx="7214616" cy="479771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4E0FDFB-14E1-5646-9614-061ABEF7F3C4}"/>
              </a:ext>
            </a:extLst>
          </p:cNvPr>
          <p:cNvSpPr txBox="1"/>
          <p:nvPr/>
        </p:nvSpPr>
        <p:spPr>
          <a:xfrm>
            <a:off x="613458" y="5301205"/>
            <a:ext cx="3895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 doutrina a culpa in </a:t>
            </a:r>
            <a:r>
              <a:rPr lang="pt-BR" dirty="0" err="1"/>
              <a:t>contrahendo</a:t>
            </a:r>
            <a:endParaRPr lang="pt-BR" dirty="0"/>
          </a:p>
          <a:p>
            <a:endParaRPr lang="pt-BR" dirty="0"/>
          </a:p>
          <a:p>
            <a:r>
              <a:rPr lang="pt-BR" dirty="0"/>
              <a:t>No common </a:t>
            </a:r>
            <a:r>
              <a:rPr lang="pt-BR" dirty="0" err="1"/>
              <a:t>law</a:t>
            </a:r>
            <a:r>
              <a:rPr lang="pt-BR" dirty="0"/>
              <a:t>, há semelhança com o </a:t>
            </a:r>
          </a:p>
          <a:p>
            <a:r>
              <a:rPr lang="pt-BR" dirty="0"/>
              <a:t>conceito de </a:t>
            </a:r>
            <a:r>
              <a:rPr lang="pt-BR" dirty="0" err="1"/>
              <a:t>Promissory</a:t>
            </a:r>
            <a:r>
              <a:rPr lang="pt-BR" dirty="0"/>
              <a:t> </a:t>
            </a:r>
            <a:r>
              <a:rPr lang="pt-BR" dirty="0" err="1"/>
              <a:t>Estoppel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94205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6" ma:contentTypeDescription="Crie um novo documento." ma:contentTypeScope="" ma:versionID="66f9a464c5f8b2bbfe198461755c292d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039b16e6fac43b79a128687017738e6c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E91A31-75AF-4BD9-BFFA-4857762D301D}">
  <ds:schemaRefs>
    <ds:schemaRef ds:uri="http://schemas.microsoft.com/office/2006/metadata/properties"/>
    <ds:schemaRef ds:uri="http://schemas.microsoft.com/office/infopath/2007/PartnerControls"/>
    <ds:schemaRef ds:uri="4c414ac8-549e-4ca5-81e3-16b3f3eb5c24"/>
    <ds:schemaRef ds:uri="ebba5f7d-3b76-4a58-9735-74f0064eafba"/>
  </ds:schemaRefs>
</ds:datastoreItem>
</file>

<file path=customXml/itemProps2.xml><?xml version="1.0" encoding="utf-8"?>
<ds:datastoreItem xmlns:ds="http://schemas.openxmlformats.org/officeDocument/2006/customXml" ds:itemID="{CEB0DF56-CB31-422B-B2D1-2F2D861DDB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7CA211-9C1E-4FC3-8617-8C707A07D4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1469</Words>
  <Application>Microsoft Macintosh PowerPoint</Application>
  <PresentationFormat>Widescreen</PresentationFormat>
  <Paragraphs>73</Paragraphs>
  <Slides>18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Roboto</vt:lpstr>
      <vt:lpstr>Times New Roman</vt:lpstr>
      <vt:lpstr>Tema do Office</vt:lpstr>
      <vt:lpstr>Formação dos Contratos  Responsabilidade Pré-Contratual Contratos Preliminares</vt:lpstr>
      <vt:lpstr>Liberdade Contratual exige clareza sobre a Forma de Vinculação</vt:lpstr>
      <vt:lpstr>Formação dos Contratos</vt:lpstr>
      <vt:lpstr>O Esquema Oferta – Aceitação (artigos 427 e 429 CC): expressão do voluntarismo jurídico</vt:lpstr>
      <vt:lpstr>Batalha dos formulários e critério do espelho</vt:lpstr>
      <vt:lpstr>Para evitar polêmicas, partes preferem em geral consolidar as suas posições em um instrumento contratual único</vt:lpstr>
      <vt:lpstr>Como compatibilizar o esquema oferta – aceitação com cláusulas contratuais que exijam que alterações do pacto sejam feitas formalmente por aditivos</vt:lpstr>
      <vt:lpstr>A defesa da liberdade de contratar implica....</vt:lpstr>
      <vt:lpstr>Quando a ruptura de uma negociação gera a obrigação de indenizar?</vt:lpstr>
      <vt:lpstr>Violação da Boa Fé Objetiva (artigo 422 CC)</vt:lpstr>
      <vt:lpstr>Um tertium genus de responsabilidade</vt:lpstr>
      <vt:lpstr>Cuidado para não produzir o mesmo efeito do contrato...</vt:lpstr>
      <vt:lpstr>Por isso não se concedem lucros cessantes.</vt:lpstr>
      <vt:lpstr>Atenção: o que se indeniza não é o que se ganharia com o contrato, mas o que se gastou nas tratativas</vt:lpstr>
      <vt:lpstr>Investimento feito em confiança</vt:lpstr>
      <vt:lpstr>O caso dos quadros...e da festa!</vt:lpstr>
      <vt:lpstr>A compra e venda de uma empresa....</vt:lpstr>
      <vt:lpstr>REsp 1367955 SP 2011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Formação dos Contratos  Responsabilidade Pré-Contratual Contratos Preliminares</dc:title>
  <dc:creator>Ruy Pereira Camilo Junior</dc:creator>
  <cp:lastModifiedBy>Ruy Camilo</cp:lastModifiedBy>
  <cp:revision>1</cp:revision>
  <dcterms:created xsi:type="dcterms:W3CDTF">2023-09-19T01:28:18Z</dcterms:created>
  <dcterms:modified xsi:type="dcterms:W3CDTF">2023-09-19T01:32:51Z</dcterms:modified>
</cp:coreProperties>
</file>