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3"/>
  </p:notesMasterIdLst>
  <p:handoutMasterIdLst>
    <p:handoutMasterId r:id="rId24"/>
  </p:handoutMasterIdLst>
  <p:sldIdLst>
    <p:sldId id="477" r:id="rId2"/>
    <p:sldId id="285" r:id="rId3"/>
    <p:sldId id="508" r:id="rId4"/>
    <p:sldId id="502" r:id="rId5"/>
    <p:sldId id="507" r:id="rId6"/>
    <p:sldId id="509" r:id="rId7"/>
    <p:sldId id="510" r:id="rId8"/>
    <p:sldId id="511" r:id="rId9"/>
    <p:sldId id="513" r:id="rId10"/>
    <p:sldId id="512" r:id="rId11"/>
    <p:sldId id="466" r:id="rId12"/>
    <p:sldId id="497" r:id="rId13"/>
    <p:sldId id="462" r:id="rId14"/>
    <p:sldId id="482" r:id="rId15"/>
    <p:sldId id="483" r:id="rId16"/>
    <p:sldId id="468" r:id="rId17"/>
    <p:sldId id="506" r:id="rId18"/>
    <p:sldId id="458" r:id="rId19"/>
    <p:sldId id="479" r:id="rId20"/>
    <p:sldId id="349" r:id="rId21"/>
    <p:sldId id="478" r:id="rId22"/>
  </p:sldIdLst>
  <p:sldSz cx="9144000" cy="6858000" type="screen4x3"/>
  <p:notesSz cx="6669088"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1" autoAdjust="0"/>
    <p:restoredTop sz="94671" autoAdjust="0"/>
  </p:normalViewPr>
  <p:slideViewPr>
    <p:cSldViewPr>
      <p:cViewPr varScale="1">
        <p:scale>
          <a:sx n="72" d="100"/>
          <a:sy n="72" d="100"/>
        </p:scale>
        <p:origin x="151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68FD38DE-EF9F-40DC-8C07-0435CC7C2017}" type="datetimeFigureOut">
              <a:rPr lang="pt-BR" smtClean="0"/>
              <a:t>21/10/2020</a:t>
            </a:fld>
            <a:endParaRPr lang="pt-BR"/>
          </a:p>
        </p:txBody>
      </p:sp>
      <p:sp>
        <p:nvSpPr>
          <p:cNvPr id="4" name="Espaço Reservado para Rodapé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5DC4E6BC-2379-48CC-9024-F3D65FB20BD9}" type="slidenum">
              <a:rPr lang="pt-BR" smtClean="0"/>
              <a:t>‹nº›</a:t>
            </a:fld>
            <a:endParaRPr lang="pt-B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04178206-14BA-4FB7-8FA0-499853454B75}" type="datetimeFigureOut">
              <a:rPr lang="pt-BR" smtClean="0"/>
              <a:pPr/>
              <a:t>21/10/2020</a:t>
            </a:fld>
            <a:endParaRPr lang="pt-BR"/>
          </a:p>
        </p:txBody>
      </p:sp>
      <p:sp>
        <p:nvSpPr>
          <p:cNvPr id="4" name="Espaço Reservado para Imagem de Slide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11428521-8300-480F-A532-809ECBC40EF2}" type="slidenum">
              <a:rPr lang="pt-BR" smtClean="0"/>
              <a:pPr/>
              <a:t>‹nº›</a:t>
            </a:fld>
            <a:endParaRPr lang="pt-BR"/>
          </a:p>
        </p:txBody>
      </p:sp>
    </p:spTree>
    <p:extLst>
      <p:ext uri="{BB962C8B-B14F-4D97-AF65-F5344CB8AC3E}">
        <p14:creationId xmlns:p14="http://schemas.microsoft.com/office/powerpoint/2010/main" val="960774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3</a:t>
            </a:fld>
            <a:endParaRPr lang="pt-BR"/>
          </a:p>
        </p:txBody>
      </p:sp>
    </p:spTree>
    <p:extLst>
      <p:ext uri="{BB962C8B-B14F-4D97-AF65-F5344CB8AC3E}">
        <p14:creationId xmlns:p14="http://schemas.microsoft.com/office/powerpoint/2010/main" val="1401104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13</a:t>
            </a:fld>
            <a:endParaRPr lang="pt-BR"/>
          </a:p>
        </p:txBody>
      </p:sp>
    </p:spTree>
    <p:extLst>
      <p:ext uri="{BB962C8B-B14F-4D97-AF65-F5344CB8AC3E}">
        <p14:creationId xmlns:p14="http://schemas.microsoft.com/office/powerpoint/2010/main" val="1983648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14</a:t>
            </a:fld>
            <a:endParaRPr lang="pt-BR"/>
          </a:p>
        </p:txBody>
      </p:sp>
    </p:spTree>
    <p:extLst>
      <p:ext uri="{BB962C8B-B14F-4D97-AF65-F5344CB8AC3E}">
        <p14:creationId xmlns:p14="http://schemas.microsoft.com/office/powerpoint/2010/main" val="1983648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15</a:t>
            </a:fld>
            <a:endParaRPr lang="pt-BR"/>
          </a:p>
        </p:txBody>
      </p:sp>
    </p:spTree>
    <p:extLst>
      <p:ext uri="{BB962C8B-B14F-4D97-AF65-F5344CB8AC3E}">
        <p14:creationId xmlns:p14="http://schemas.microsoft.com/office/powerpoint/2010/main" val="1983648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16</a:t>
            </a:fld>
            <a:endParaRPr lang="pt-BR"/>
          </a:p>
        </p:txBody>
      </p:sp>
    </p:spTree>
    <p:extLst>
      <p:ext uri="{BB962C8B-B14F-4D97-AF65-F5344CB8AC3E}">
        <p14:creationId xmlns:p14="http://schemas.microsoft.com/office/powerpoint/2010/main" val="3460909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17</a:t>
            </a:fld>
            <a:endParaRPr lang="pt-BR"/>
          </a:p>
        </p:txBody>
      </p:sp>
    </p:spTree>
    <p:extLst>
      <p:ext uri="{BB962C8B-B14F-4D97-AF65-F5344CB8AC3E}">
        <p14:creationId xmlns:p14="http://schemas.microsoft.com/office/powerpoint/2010/main" val="8485194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18</a:t>
            </a:fld>
            <a:endParaRPr lang="pt-BR"/>
          </a:p>
        </p:txBody>
      </p:sp>
    </p:spTree>
    <p:extLst>
      <p:ext uri="{BB962C8B-B14F-4D97-AF65-F5344CB8AC3E}">
        <p14:creationId xmlns:p14="http://schemas.microsoft.com/office/powerpoint/2010/main" val="13564385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19</a:t>
            </a:fld>
            <a:endParaRPr lang="pt-BR"/>
          </a:p>
        </p:txBody>
      </p:sp>
    </p:spTree>
    <p:extLst>
      <p:ext uri="{BB962C8B-B14F-4D97-AF65-F5344CB8AC3E}">
        <p14:creationId xmlns:p14="http://schemas.microsoft.com/office/powerpoint/2010/main" val="3303237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20</a:t>
            </a:fld>
            <a:endParaRPr lang="pt-BR"/>
          </a:p>
        </p:txBody>
      </p:sp>
    </p:spTree>
    <p:extLst>
      <p:ext uri="{BB962C8B-B14F-4D97-AF65-F5344CB8AC3E}">
        <p14:creationId xmlns:p14="http://schemas.microsoft.com/office/powerpoint/2010/main" val="3303237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4</a:t>
            </a:fld>
            <a:endParaRPr lang="pt-BR"/>
          </a:p>
        </p:txBody>
      </p:sp>
    </p:spTree>
    <p:extLst>
      <p:ext uri="{BB962C8B-B14F-4D97-AF65-F5344CB8AC3E}">
        <p14:creationId xmlns:p14="http://schemas.microsoft.com/office/powerpoint/2010/main" val="3303237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5</a:t>
            </a:fld>
            <a:endParaRPr lang="pt-BR"/>
          </a:p>
        </p:txBody>
      </p:sp>
    </p:spTree>
    <p:extLst>
      <p:ext uri="{BB962C8B-B14F-4D97-AF65-F5344CB8AC3E}">
        <p14:creationId xmlns:p14="http://schemas.microsoft.com/office/powerpoint/2010/main" val="3505127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6</a:t>
            </a:fld>
            <a:endParaRPr lang="pt-BR"/>
          </a:p>
        </p:txBody>
      </p:sp>
    </p:spTree>
    <p:extLst>
      <p:ext uri="{BB962C8B-B14F-4D97-AF65-F5344CB8AC3E}">
        <p14:creationId xmlns:p14="http://schemas.microsoft.com/office/powerpoint/2010/main" val="520578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7</a:t>
            </a:fld>
            <a:endParaRPr lang="pt-BR"/>
          </a:p>
        </p:txBody>
      </p:sp>
    </p:spTree>
    <p:extLst>
      <p:ext uri="{BB962C8B-B14F-4D97-AF65-F5344CB8AC3E}">
        <p14:creationId xmlns:p14="http://schemas.microsoft.com/office/powerpoint/2010/main" val="3635710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8</a:t>
            </a:fld>
            <a:endParaRPr lang="pt-BR"/>
          </a:p>
        </p:txBody>
      </p:sp>
    </p:spTree>
    <p:extLst>
      <p:ext uri="{BB962C8B-B14F-4D97-AF65-F5344CB8AC3E}">
        <p14:creationId xmlns:p14="http://schemas.microsoft.com/office/powerpoint/2010/main" val="2223895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9</a:t>
            </a:fld>
            <a:endParaRPr lang="pt-BR"/>
          </a:p>
        </p:txBody>
      </p:sp>
    </p:spTree>
    <p:extLst>
      <p:ext uri="{BB962C8B-B14F-4D97-AF65-F5344CB8AC3E}">
        <p14:creationId xmlns:p14="http://schemas.microsoft.com/office/powerpoint/2010/main" val="3680991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10</a:t>
            </a:fld>
            <a:endParaRPr lang="pt-BR"/>
          </a:p>
        </p:txBody>
      </p:sp>
    </p:spTree>
    <p:extLst>
      <p:ext uri="{BB962C8B-B14F-4D97-AF65-F5344CB8AC3E}">
        <p14:creationId xmlns:p14="http://schemas.microsoft.com/office/powerpoint/2010/main" val="2511512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1428521-8300-480F-A532-809ECBC40EF2}" type="slidenum">
              <a:rPr lang="pt-BR" smtClean="0"/>
              <a:pPr/>
              <a:t>12</a:t>
            </a:fld>
            <a:endParaRPr lang="pt-BR"/>
          </a:p>
        </p:txBody>
      </p:sp>
    </p:spTree>
    <p:extLst>
      <p:ext uri="{BB962C8B-B14F-4D97-AF65-F5344CB8AC3E}">
        <p14:creationId xmlns:p14="http://schemas.microsoft.com/office/powerpoint/2010/main" val="3303237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E8A6B4D7-403B-44F3-9EEB-0DAF330B8988}" type="datetimeFigureOut">
              <a:rPr lang="pt-BR" smtClean="0"/>
              <a:pPr/>
              <a:t>21/10/2020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4248D1-958E-4A17-8F16-5031EF8C7CEA}"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8A6B4D7-403B-44F3-9EEB-0DAF330B8988}" type="datetimeFigureOut">
              <a:rPr lang="pt-BR" smtClean="0"/>
              <a:pPr/>
              <a:t>21/10/2020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4248D1-958E-4A17-8F16-5031EF8C7CEA}"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8A6B4D7-403B-44F3-9EEB-0DAF330B8988}" type="datetimeFigureOut">
              <a:rPr lang="pt-BR" smtClean="0"/>
              <a:pPr/>
              <a:t>21/10/2020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4248D1-958E-4A17-8F16-5031EF8C7CEA}"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8A6B4D7-403B-44F3-9EEB-0DAF330B8988}" type="datetimeFigureOut">
              <a:rPr lang="pt-BR" smtClean="0"/>
              <a:pPr/>
              <a:t>21/10/2020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4248D1-958E-4A17-8F16-5031EF8C7CEA}"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E8A6B4D7-403B-44F3-9EEB-0DAF330B8988}" type="datetimeFigureOut">
              <a:rPr lang="pt-BR" smtClean="0"/>
              <a:pPr/>
              <a:t>21/10/2020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4248D1-958E-4A17-8F16-5031EF8C7CEA}"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E8A6B4D7-403B-44F3-9EEB-0DAF330B8988}" type="datetimeFigureOut">
              <a:rPr lang="pt-BR" smtClean="0"/>
              <a:pPr/>
              <a:t>21/10/2020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4248D1-958E-4A17-8F16-5031EF8C7CEA}"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E8A6B4D7-403B-44F3-9EEB-0DAF330B8988}" type="datetimeFigureOut">
              <a:rPr lang="pt-BR" smtClean="0"/>
              <a:pPr/>
              <a:t>21/10/2020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94248D1-958E-4A17-8F16-5031EF8C7CEA}"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E8A6B4D7-403B-44F3-9EEB-0DAF330B8988}" type="datetimeFigureOut">
              <a:rPr lang="pt-BR" smtClean="0"/>
              <a:pPr/>
              <a:t>21/10/2020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94248D1-958E-4A17-8F16-5031EF8C7CEA}"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8A6B4D7-403B-44F3-9EEB-0DAF330B8988}" type="datetimeFigureOut">
              <a:rPr lang="pt-BR" smtClean="0"/>
              <a:pPr/>
              <a:t>21/10/2020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94248D1-958E-4A17-8F16-5031EF8C7CEA}"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E8A6B4D7-403B-44F3-9EEB-0DAF330B8988}" type="datetimeFigureOut">
              <a:rPr lang="pt-BR" smtClean="0"/>
              <a:pPr/>
              <a:t>21/10/2020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4248D1-958E-4A17-8F16-5031EF8C7CEA}"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E8A6B4D7-403B-44F3-9EEB-0DAF330B8988}" type="datetimeFigureOut">
              <a:rPr lang="pt-BR" smtClean="0"/>
              <a:pPr/>
              <a:t>21/10/2020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4248D1-958E-4A17-8F16-5031EF8C7CEA}"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6B4D7-403B-44F3-9EEB-0DAF330B8988}" type="datetimeFigureOut">
              <a:rPr lang="pt-BR" smtClean="0"/>
              <a:pPr/>
              <a:t>21/10/2020</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4248D1-958E-4A17-8F16-5031EF8C7CEA}"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lFsHRu8-fY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youtu.be/_HQwZhQt0qU"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youtu.be/eWGvz-aRf3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http://www.direito.usp.br/images/topo_home.gif"/>
          <p:cNvPicPr>
            <a:picLocks noChangeAspect="1" noChangeArrowheads="1"/>
          </p:cNvPicPr>
          <p:nvPr/>
        </p:nvPicPr>
        <p:blipFill>
          <a:blip r:embed="rId2" cstate="print"/>
          <a:srcRect/>
          <a:stretch>
            <a:fillRect/>
          </a:stretch>
        </p:blipFill>
        <p:spPr bwMode="auto">
          <a:xfrm>
            <a:off x="0" y="41682"/>
            <a:ext cx="9110919" cy="1515110"/>
          </a:xfrm>
          <a:prstGeom prst="rect">
            <a:avLst/>
          </a:prstGeom>
          <a:noFill/>
        </p:spPr>
      </p:pic>
      <p:sp>
        <p:nvSpPr>
          <p:cNvPr id="7" name="Rectangle 1"/>
          <p:cNvSpPr>
            <a:spLocks noChangeArrowheads="1"/>
          </p:cNvSpPr>
          <p:nvPr/>
        </p:nvSpPr>
        <p:spPr bwMode="auto">
          <a:xfrm>
            <a:off x="-22142" y="1731587"/>
            <a:ext cx="91440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50925" algn="l"/>
              </a:tabLst>
            </a:pPr>
            <a:r>
              <a:rPr kumimoji="0" lang="pt-BR" sz="2000" b="1" i="0" u="none" strike="noStrike" cap="none" normalizeH="0" baseline="0" dirty="0">
                <a:ln>
                  <a:noFill/>
                </a:ln>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Disciplina</a:t>
            </a:r>
            <a:r>
              <a:rPr kumimoji="0" lang="pt-BR" sz="2000" b="0" i="0" u="none" strike="noStrike" cap="none" normalizeH="0" baseline="0" dirty="0">
                <a:ln>
                  <a:noFill/>
                </a:ln>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pt-BR" sz="2400" b="1" i="0" u="none" strike="noStrike" cap="small" normalizeH="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Direito Tributário Constitucional</a:t>
            </a:r>
          </a:p>
          <a:p>
            <a:pPr fontAlgn="base">
              <a:spcBef>
                <a:spcPct val="0"/>
              </a:spcBef>
              <a:spcAft>
                <a:spcPct val="0"/>
              </a:spcAft>
              <a:tabLst>
                <a:tab pos="1050925" algn="l"/>
              </a:tabLst>
            </a:pPr>
            <a:r>
              <a:rPr lang="pt-BR" sz="2000" b="1" dirty="0">
                <a:solidFill>
                  <a:schemeClr val="accent2">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Docentes</a:t>
            </a:r>
            <a:r>
              <a:rPr lang="pt-BR" sz="2000" cap="small" dirty="0">
                <a:latin typeface="Times New Roman" panose="02020603050405020304" pitchFamily="18" charset="0"/>
                <a:ea typeface="Times New Roman" panose="02020603050405020304" pitchFamily="18" charset="0"/>
                <a:cs typeface="Times New Roman" panose="02020603050405020304" pitchFamily="18" charset="0"/>
              </a:rPr>
              <a:t>:		</a:t>
            </a:r>
            <a:r>
              <a:rPr lang="pt-BR" sz="2000" b="1" cap="small"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Prof. Titular Luís Eduardo Schoueri</a:t>
            </a:r>
          </a:p>
          <a:p>
            <a:pPr fontAlgn="base">
              <a:spcBef>
                <a:spcPct val="0"/>
              </a:spcBef>
              <a:spcAft>
                <a:spcPct val="0"/>
              </a:spcAft>
              <a:tabLst>
                <a:tab pos="1050925" algn="l"/>
              </a:tabLst>
            </a:pPr>
            <a:r>
              <a:rPr lang="pt-BR" sz="2000" b="1" cap="small"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Prof. Associado Paulo Ayres Barreto</a:t>
            </a:r>
          </a:p>
          <a:p>
            <a:pPr fontAlgn="base">
              <a:spcBef>
                <a:spcPct val="0"/>
              </a:spcBef>
              <a:spcAft>
                <a:spcPct val="0"/>
              </a:spcAft>
              <a:tabLst>
                <a:tab pos="1050925" algn="l"/>
              </a:tabLst>
            </a:pPr>
            <a:r>
              <a:rPr lang="pt-BR" sz="2000" b="1" cap="small"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endParaRPr lang="pt-BR" sz="3200" b="1" dirty="0">
              <a:solidFill>
                <a:srgbClr val="006600"/>
              </a:solidFill>
              <a:latin typeface="+mj-lt"/>
              <a:ea typeface="Times New Roman" pitchFamily="18" charset="0"/>
              <a:cs typeface="Calibri" pitchFamily="34" charset="0"/>
            </a:endParaRPr>
          </a:p>
          <a:p>
            <a:pPr eaLnBrk="0" fontAlgn="base" hangingPunct="0">
              <a:spcBef>
                <a:spcPct val="0"/>
              </a:spcBef>
              <a:spcAft>
                <a:spcPct val="0"/>
              </a:spcAft>
              <a:tabLst>
                <a:tab pos="1050925" algn="l"/>
              </a:tabLst>
            </a:pPr>
            <a:endParaRPr lang="pt-BR" sz="3200" b="1" dirty="0">
              <a:solidFill>
                <a:srgbClr val="006600"/>
              </a:solidFill>
              <a:latin typeface="+mj-lt"/>
              <a:ea typeface="Times New Roman" pitchFamily="18" charset="0"/>
              <a:cs typeface="Calibri" pitchFamily="34" charset="0"/>
            </a:endParaRPr>
          </a:p>
          <a:p>
            <a:pPr algn="ctr" eaLnBrk="0" fontAlgn="base" hangingPunct="0">
              <a:spcBef>
                <a:spcPct val="0"/>
              </a:spcBef>
              <a:spcAft>
                <a:spcPct val="0"/>
              </a:spcAft>
              <a:tabLst>
                <a:tab pos="1050925" algn="l"/>
              </a:tabLst>
            </a:pPr>
            <a:endParaRPr lang="pt-BR" sz="1200" b="1" cap="small" dirty="0"/>
          </a:p>
          <a:p>
            <a:pPr algn="ctr" eaLnBrk="0" fontAlgn="base" hangingPunct="0">
              <a:spcBef>
                <a:spcPct val="0"/>
              </a:spcBef>
              <a:spcAft>
                <a:spcPct val="0"/>
              </a:spcAft>
              <a:tabLst>
                <a:tab pos="1050925" algn="l"/>
              </a:tabLst>
            </a:pPr>
            <a:r>
              <a:rPr lang="pt-BR" sz="3200" b="1" cap="small" dirty="0">
                <a:effectLst>
                  <a:outerShdw blurRad="38100" dist="38100" dir="2700000" algn="tl">
                    <a:srgbClr val="000000">
                      <a:alpha val="43137"/>
                    </a:srgbClr>
                  </a:outerShdw>
                </a:effectLst>
                <a:latin typeface="Arno Pro Smbd" pitchFamily="18" charset="0"/>
              </a:rPr>
              <a:t>ISS DE SOCIEDADES UNIPROFISSIONAIS DE ADVOGADOS</a:t>
            </a:r>
            <a:endParaRPr lang="pt-BR" dirty="0">
              <a:latin typeface="+mj-lt"/>
              <a:cs typeface="Arial" pitchFamily="34" charset="0"/>
            </a:endParaRPr>
          </a:p>
          <a:p>
            <a:pPr eaLnBrk="0" fontAlgn="base" hangingPunct="0">
              <a:spcBef>
                <a:spcPct val="0"/>
              </a:spcBef>
              <a:spcAft>
                <a:spcPct val="0"/>
              </a:spcAft>
              <a:tabLst>
                <a:tab pos="1050925" algn="l"/>
              </a:tabLst>
            </a:pPr>
            <a:endParaRPr lang="pt-BR" dirty="0">
              <a:latin typeface="+mj-lt"/>
              <a:cs typeface="Arial" pitchFamily="34" charset="0"/>
            </a:endParaRPr>
          </a:p>
          <a:p>
            <a:pPr eaLnBrk="0" fontAlgn="base" hangingPunct="0">
              <a:spcBef>
                <a:spcPct val="0"/>
              </a:spcBef>
              <a:spcAft>
                <a:spcPct val="0"/>
              </a:spcAft>
              <a:tabLst>
                <a:tab pos="1050925" algn="l"/>
              </a:tabLst>
            </a:pPr>
            <a:endParaRPr lang="pt-BR" dirty="0">
              <a:latin typeface="+mj-lt"/>
              <a:cs typeface="Arial" pitchFamily="34" charset="0"/>
            </a:endParaRPr>
          </a:p>
          <a:p>
            <a:pPr eaLnBrk="0" fontAlgn="base" hangingPunct="0">
              <a:spcBef>
                <a:spcPct val="0"/>
              </a:spcBef>
              <a:spcAft>
                <a:spcPct val="0"/>
              </a:spcAft>
              <a:tabLst>
                <a:tab pos="1050925" algn="l"/>
              </a:tabLst>
            </a:pPr>
            <a:endParaRPr lang="pt-BR" dirty="0">
              <a:latin typeface="+mj-lt"/>
              <a:cs typeface="Arial" pitchFamily="34" charset="0"/>
            </a:endParaRPr>
          </a:p>
          <a:p>
            <a:pPr eaLnBrk="0" fontAlgn="base" hangingPunct="0">
              <a:spcBef>
                <a:spcPct val="0"/>
              </a:spcBef>
              <a:spcAft>
                <a:spcPct val="0"/>
              </a:spcAft>
              <a:tabLst>
                <a:tab pos="1050925" algn="l"/>
              </a:tabLst>
            </a:pPr>
            <a:endParaRPr lang="pt-BR" dirty="0">
              <a:latin typeface="+mj-lt"/>
              <a:cs typeface="Arial" pitchFamily="34" charset="0"/>
            </a:endParaRPr>
          </a:p>
          <a:p>
            <a:pPr eaLnBrk="0" fontAlgn="base" hangingPunct="0">
              <a:spcBef>
                <a:spcPct val="0"/>
              </a:spcBef>
              <a:spcAft>
                <a:spcPct val="0"/>
              </a:spcAft>
              <a:tabLst>
                <a:tab pos="1050925" algn="l"/>
              </a:tabLst>
            </a:pPr>
            <a:endParaRPr lang="pt-BR" dirty="0">
              <a:latin typeface="+mj-lt"/>
              <a:cs typeface="Arial" pitchFamily="34" charset="0"/>
            </a:endParaRPr>
          </a:p>
          <a:p>
            <a:pPr algn="ctr" eaLnBrk="0" fontAlgn="base" hangingPunct="0">
              <a:spcBef>
                <a:spcPct val="0"/>
              </a:spcBef>
              <a:spcAft>
                <a:spcPct val="0"/>
              </a:spcAft>
              <a:tabLst>
                <a:tab pos="1050925" algn="l"/>
              </a:tabLst>
            </a:pPr>
            <a:r>
              <a:rPr lang="pt-BR" sz="2400" b="1" dirty="0">
                <a:solidFill>
                  <a:schemeClr val="accent2">
                    <a:lumMod val="50000"/>
                  </a:schemeClr>
                </a:solidFill>
                <a:latin typeface="Bookman Old Style" pitchFamily="18" charset="0"/>
                <a:cs typeface="Arial" pitchFamily="34" charset="0"/>
              </a:rPr>
              <a:t>21.10.2020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rmAutofit fontScale="90000"/>
          </a:bodyPr>
          <a:lstStyle/>
          <a:p>
            <a:r>
              <a:rPr lang="pt-BR" sz="4800" b="1" cap="small" dirty="0">
                <a:solidFill>
                  <a:schemeClr val="bg1"/>
                </a:solidFill>
                <a:effectLst>
                  <a:outerShdw blurRad="38100" dist="38100" dir="2700000" algn="tl">
                    <a:srgbClr val="000000">
                      <a:alpha val="43137"/>
                    </a:srgbClr>
                  </a:outerShdw>
                </a:effectLst>
              </a:rPr>
              <a:t>Contextualização</a:t>
            </a:r>
          </a:p>
        </p:txBody>
      </p:sp>
      <p:sp>
        <p:nvSpPr>
          <p:cNvPr id="6" name="Retângulo 5"/>
          <p:cNvSpPr/>
          <p:nvPr/>
        </p:nvSpPr>
        <p:spPr>
          <a:xfrm>
            <a:off x="755576" y="1412776"/>
            <a:ext cx="7344816" cy="523220"/>
          </a:xfrm>
          <a:prstGeom prst="rect">
            <a:avLst/>
          </a:prstGeom>
          <a:solidFill>
            <a:schemeClr val="bg1">
              <a:lumMod val="85000"/>
            </a:schemeClr>
          </a:solidFill>
        </p:spPr>
        <p:txBody>
          <a:bodyPr wrap="square">
            <a:spAutoFit/>
          </a:bodyPr>
          <a:lstStyle/>
          <a:p>
            <a:pPr algn="ctr"/>
            <a:r>
              <a:rPr lang="pt-BR" sz="2800" b="1" cap="small" dirty="0">
                <a:solidFill>
                  <a:schemeClr val="tx1">
                    <a:lumMod val="75000"/>
                    <a:lumOff val="25000"/>
                  </a:schemeClr>
                </a:solidFill>
              </a:rPr>
              <a:t>Decreto 15.416/06 de Porto Alegre/RS</a:t>
            </a:r>
          </a:p>
        </p:txBody>
      </p:sp>
      <p:sp>
        <p:nvSpPr>
          <p:cNvPr id="5" name="Retângulo 4"/>
          <p:cNvSpPr/>
          <p:nvPr/>
        </p:nvSpPr>
        <p:spPr>
          <a:xfrm>
            <a:off x="539552" y="1916832"/>
            <a:ext cx="7848872" cy="4616648"/>
          </a:xfrm>
          <a:prstGeom prst="rect">
            <a:avLst/>
          </a:prstGeom>
          <a:noFill/>
        </p:spPr>
        <p:txBody>
          <a:bodyPr wrap="square">
            <a:spAutoFit/>
          </a:bodyPr>
          <a:lstStyle/>
          <a:p>
            <a:pPr algn="just"/>
            <a:r>
              <a:rPr lang="pt-BR" sz="2100" b="1" dirty="0" err="1">
                <a:solidFill>
                  <a:schemeClr val="tx1">
                    <a:lumMod val="75000"/>
                    <a:lumOff val="25000"/>
                  </a:schemeClr>
                </a:solidFill>
              </a:rPr>
              <a:t>Art</a:t>
            </a:r>
            <a:r>
              <a:rPr lang="pt-BR" sz="2100" b="1" dirty="0">
                <a:solidFill>
                  <a:schemeClr val="tx1">
                    <a:lumMod val="75000"/>
                    <a:lumOff val="25000"/>
                  </a:schemeClr>
                </a:solidFill>
              </a:rPr>
              <a:t> 49. </a:t>
            </a:r>
            <a:r>
              <a:rPr lang="pt-BR" sz="2100" dirty="0"/>
              <a:t>Considera-se como sociedade de profissionais aquela que atenda cumulativamente aos seguintes requisitos: (...)</a:t>
            </a:r>
          </a:p>
          <a:p>
            <a:pPr algn="just"/>
            <a:r>
              <a:rPr lang="pt-BR" sz="2100" b="1" dirty="0">
                <a:solidFill>
                  <a:srgbClr val="FF0000"/>
                </a:solidFill>
              </a:rPr>
              <a:t>IV – não possua:</a:t>
            </a:r>
          </a:p>
          <a:p>
            <a:pPr algn="just"/>
            <a:r>
              <a:rPr lang="pt-BR" sz="2100" dirty="0"/>
              <a:t>a) sócio que dela participe tão somente para aportar capital ou administrar;</a:t>
            </a:r>
          </a:p>
          <a:p>
            <a:pPr algn="just"/>
            <a:r>
              <a:rPr lang="pt-BR" sz="2100" dirty="0"/>
              <a:t>b) sócio sem a habilitação profissional requerida para o exercício da atividade constante no objeto social;</a:t>
            </a:r>
          </a:p>
          <a:p>
            <a:pPr algn="just"/>
            <a:r>
              <a:rPr lang="pt-BR" sz="2100" b="1" dirty="0">
                <a:solidFill>
                  <a:srgbClr val="FF0000"/>
                </a:solidFill>
              </a:rPr>
              <a:t>c) participação no capital de outra sociedade;</a:t>
            </a:r>
          </a:p>
          <a:p>
            <a:pPr algn="just"/>
            <a:r>
              <a:rPr lang="pt-BR" sz="2100" b="1" dirty="0">
                <a:solidFill>
                  <a:srgbClr val="FF0000"/>
                </a:solidFill>
              </a:rPr>
              <a:t>d) como sócio uma pessoa jurídica;</a:t>
            </a:r>
          </a:p>
          <a:p>
            <a:pPr algn="just"/>
            <a:r>
              <a:rPr lang="pt-BR" sz="2100" dirty="0"/>
              <a:t>e) estabelecimento prestador localizado fora do Município de Porto Alegre, sendo irrelevantes as denominações de sede, matriz, filial, agência, posto de atendimento, sucursal, escritório de representação ou contato, ou quaisquer outras que venham a ser utilizadas;</a:t>
            </a:r>
          </a:p>
          <a:p>
            <a:pPr algn="just"/>
            <a:r>
              <a:rPr lang="pt-BR" sz="2100" b="1" dirty="0">
                <a:solidFill>
                  <a:srgbClr val="FF0000"/>
                </a:solidFill>
              </a:rPr>
              <a:t>f) caráter empresarial ou natureza comercial.</a:t>
            </a:r>
          </a:p>
        </p:txBody>
      </p:sp>
    </p:spTree>
    <p:extLst>
      <p:ext uri="{BB962C8B-B14F-4D97-AF65-F5344CB8AC3E}">
        <p14:creationId xmlns:p14="http://schemas.microsoft.com/office/powerpoint/2010/main" val="1651721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50000"/>
              </a:schemeClr>
            </a:gs>
            <a:gs pos="34000">
              <a:schemeClr val="accent2">
                <a:lumMod val="60000"/>
                <a:lumOff val="40000"/>
              </a:schemeClr>
            </a:gs>
            <a:gs pos="0">
              <a:schemeClr val="accent2">
                <a:lumMod val="50000"/>
              </a:schemeClr>
            </a:gs>
            <a:gs pos="17071">
              <a:schemeClr val="accent2">
                <a:lumMod val="75000"/>
              </a:schemeClr>
            </a:gs>
            <a:gs pos="67000">
              <a:schemeClr val="accent2">
                <a:lumMod val="20000"/>
                <a:lumOff val="80000"/>
              </a:schemeClr>
            </a:gs>
            <a:gs pos="100000">
              <a:srgbClr val="FFEBFA"/>
            </a:gs>
          </a:gsLst>
          <a:lin ang="2700000" scaled="1"/>
          <a:tileRect/>
        </a:gradFill>
        <a:effectLst/>
      </p:bgPr>
    </p:bg>
    <p:spTree>
      <p:nvGrpSpPr>
        <p:cNvPr id="1" name=""/>
        <p:cNvGrpSpPr/>
        <p:nvPr/>
      </p:nvGrpSpPr>
      <p:grpSpPr>
        <a:xfrm>
          <a:off x="0" y="0"/>
          <a:ext cx="0" cy="0"/>
          <a:chOff x="0" y="0"/>
          <a:chExt cx="0" cy="0"/>
        </a:xfrm>
      </p:grpSpPr>
      <p:sp>
        <p:nvSpPr>
          <p:cNvPr id="4" name="Retângulo 3"/>
          <p:cNvSpPr/>
          <p:nvPr/>
        </p:nvSpPr>
        <p:spPr>
          <a:xfrm>
            <a:off x="0" y="2132856"/>
            <a:ext cx="9144000" cy="2123658"/>
          </a:xfrm>
          <a:prstGeom prst="rect">
            <a:avLst/>
          </a:prstGeom>
        </p:spPr>
        <p:txBody>
          <a:bodyPr wrap="square">
            <a:spAutoFit/>
          </a:bodyPr>
          <a:lstStyle/>
          <a:p>
            <a:pPr algn="ctr"/>
            <a:r>
              <a:rPr lang="pt-BR" sz="6000" b="1" cap="small" dirty="0">
                <a:effectLst>
                  <a:outerShdw blurRad="38100" dist="38100" dir="2700000" algn="tl">
                    <a:srgbClr val="000000">
                      <a:alpha val="43137"/>
                    </a:srgbClr>
                  </a:outerShdw>
                </a:effectLst>
                <a:latin typeface="Arno Pro Smbd" pitchFamily="18" charset="0"/>
                <a:cs typeface="Arial" pitchFamily="34" charset="0"/>
              </a:rPr>
              <a:t>Caso</a:t>
            </a:r>
          </a:p>
          <a:p>
            <a:pPr marL="342900" indent="-342900">
              <a:buFont typeface="Wingdings" pitchFamily="2" charset="2"/>
              <a:buChar char="§"/>
            </a:pPr>
            <a:endParaRPr lang="pt-BR" sz="2400" b="1" cap="small" dirty="0"/>
          </a:p>
          <a:p>
            <a:pPr marL="342900" indent="-342900">
              <a:buFont typeface="Wingdings" pitchFamily="2" charset="2"/>
              <a:buChar char="§"/>
            </a:pPr>
            <a:endParaRPr lang="pt-BR" sz="2400" b="1" cap="small" dirty="0"/>
          </a:p>
          <a:p>
            <a:pPr marL="342900" indent="-342900">
              <a:buFont typeface="Wingdings" pitchFamily="2" charset="2"/>
              <a:buChar char="§"/>
            </a:pPr>
            <a:endParaRPr lang="pt-BR" sz="2400" b="1" dirty="0"/>
          </a:p>
        </p:txBody>
      </p:sp>
      <p:sp>
        <p:nvSpPr>
          <p:cNvPr id="3" name="Título 2"/>
          <p:cNvSpPr>
            <a:spLocks noGrp="1"/>
          </p:cNvSpPr>
          <p:nvPr>
            <p:ph type="title"/>
          </p:nvPr>
        </p:nvSpPr>
        <p:spPr/>
        <p:txBody>
          <a:bodyPr/>
          <a:lstStyle/>
          <a:p>
            <a:r>
              <a:rPr lang="pt-BR" dirty="0"/>
              <a:t> </a:t>
            </a:r>
          </a:p>
        </p:txBody>
      </p:sp>
    </p:spTree>
    <p:extLst>
      <p:ext uri="{BB962C8B-B14F-4D97-AF65-F5344CB8AC3E}">
        <p14:creationId xmlns:p14="http://schemas.microsoft.com/office/powerpoint/2010/main" val="1963692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4664"/>
            <a:ext cx="9144000" cy="638944"/>
          </a:xfrm>
          <a:solidFill>
            <a:schemeClr val="accent2">
              <a:lumMod val="50000"/>
            </a:schemeClr>
          </a:solidFill>
          <a:effectLst>
            <a:reflection blurRad="6350" stA="50000" endA="300" endPos="55000" dir="5400000" sy="-100000" algn="bl" rotWithShape="0"/>
          </a:effectLst>
        </p:spPr>
        <p:txBody>
          <a:bodyPr>
            <a:normAutofit fontScale="90000"/>
          </a:bodyPr>
          <a:lstStyle/>
          <a:p>
            <a:r>
              <a:rPr lang="pt-BR" sz="4000" b="1" cap="small"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Caso</a:t>
            </a:r>
            <a:endParaRPr lang="pt-BR" sz="4800" b="1" cap="small"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Retângulo 3"/>
          <p:cNvSpPr/>
          <p:nvPr/>
        </p:nvSpPr>
        <p:spPr>
          <a:xfrm>
            <a:off x="251520" y="1557040"/>
            <a:ext cx="8568952" cy="5262979"/>
          </a:xfrm>
          <a:prstGeom prst="rect">
            <a:avLst/>
          </a:prstGeom>
        </p:spPr>
        <p:txBody>
          <a:bodyPr wrap="square">
            <a:spAutoFit/>
          </a:bodyPr>
          <a:lstStyle/>
          <a:p>
            <a:pPr indent="12700" algn="ctr"/>
            <a:r>
              <a:rPr lang="pt-BR" sz="2400" b="1" cap="small" dirty="0"/>
              <a:t>Trata-se de recurso extraordinário, sob a sistemática da repercussão geral, interposto em face de em face de acórdão do Tribunal Regional Federal da 4ª Região.</a:t>
            </a:r>
          </a:p>
          <a:p>
            <a:pPr indent="12700" algn="ctr"/>
            <a:r>
              <a:rPr lang="pt-BR" sz="2400" b="1" cap="small" dirty="0"/>
              <a:t>A hipótese dos autos versa sobre mandado de segurança coletivo e</a:t>
            </a:r>
          </a:p>
          <a:p>
            <a:pPr indent="12700" algn="ctr"/>
            <a:r>
              <a:rPr lang="pt-BR" sz="2400" b="1" cap="small" dirty="0"/>
              <a:t>preventivo impetrado por entidade de classe (OAB Seccional do Estado do Rio Grande do Sul) em face do Fisco do Município de Porto Alegre, com o fito de que este se abstivesse de tomar qualquer medida fiscal coercitiva contra as sociedades profissionais de advocacia atuantes na municipalidade.</a:t>
            </a:r>
          </a:p>
          <a:p>
            <a:pPr indent="12700" algn="ctr"/>
            <a:endParaRPr lang="pt-BR" sz="2400" b="1" cap="small" dirty="0"/>
          </a:p>
          <a:p>
            <a:pPr indent="12700" algn="ctr"/>
            <a:endParaRPr lang="pt-BR" sz="2400" b="1" cap="small" dirty="0"/>
          </a:p>
          <a:p>
            <a:pPr indent="12700" algn="ctr"/>
            <a:endParaRPr lang="pt-BR" sz="2400" b="1" cap="small" dirty="0"/>
          </a:p>
          <a:p>
            <a:pPr indent="12700" algn="ctr"/>
            <a:r>
              <a:rPr lang="pt-BR" sz="2400" b="1" cap="small"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 940.769 /RS</a:t>
            </a:r>
          </a:p>
          <a:p>
            <a:pPr indent="12700" algn="ctr"/>
            <a:r>
              <a:rPr lang="pt-BR" sz="2400" b="1" cap="small" dirty="0"/>
              <a:t>Relator: </a:t>
            </a:r>
            <a:r>
              <a:rPr lang="pt-BR"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MIN. EDSON FACHIN</a:t>
            </a:r>
            <a:endParaRPr lang="pt-BR" sz="2400" b="1" cap="small"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7251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Autofit/>
          </a:bodyPr>
          <a:lstStyle/>
          <a:p>
            <a:r>
              <a:rPr lang="pt-BR" sz="3800" b="1" cap="small" dirty="0">
                <a:solidFill>
                  <a:schemeClr val="bg1"/>
                </a:solidFill>
                <a:effectLst>
                  <a:outerShdw blurRad="38100" dist="38100" dir="2700000" algn="tl">
                    <a:srgbClr val="000000">
                      <a:alpha val="43137"/>
                    </a:srgbClr>
                  </a:outerShdw>
                </a:effectLst>
              </a:rPr>
              <a:t>Sustentação Oral - Contribuinte</a:t>
            </a:r>
          </a:p>
        </p:txBody>
      </p:sp>
      <p:sp>
        <p:nvSpPr>
          <p:cNvPr id="5" name="CaixaDeTexto 4">
            <a:extLst>
              <a:ext uri="{FF2B5EF4-FFF2-40B4-BE49-F238E27FC236}">
                <a16:creationId xmlns:a16="http://schemas.microsoft.com/office/drawing/2014/main" id="{D002FD17-CB99-4768-BD28-D47BB8A04E3D}"/>
              </a:ext>
            </a:extLst>
          </p:cNvPr>
          <p:cNvSpPr txBox="1"/>
          <p:nvPr/>
        </p:nvSpPr>
        <p:spPr>
          <a:xfrm>
            <a:off x="1556792" y="3136612"/>
            <a:ext cx="5670376" cy="584775"/>
          </a:xfrm>
          <a:prstGeom prst="rect">
            <a:avLst/>
          </a:prstGeom>
          <a:noFill/>
        </p:spPr>
        <p:txBody>
          <a:bodyPr wrap="square">
            <a:spAutoFit/>
          </a:bodyPr>
          <a:lstStyle/>
          <a:p>
            <a:r>
              <a:rPr lang="pt-BR" sz="3200" dirty="0">
                <a:hlinkClick r:id="rId3"/>
              </a:rPr>
              <a:t>https://youtu.be/lFsHRu8-fYM </a:t>
            </a:r>
            <a:endParaRPr lang="pt-BR" sz="3200" dirty="0"/>
          </a:p>
        </p:txBody>
      </p:sp>
    </p:spTree>
    <p:extLst>
      <p:ext uri="{BB962C8B-B14F-4D97-AF65-F5344CB8AC3E}">
        <p14:creationId xmlns:p14="http://schemas.microsoft.com/office/powerpoint/2010/main" val="2482760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Autofit/>
          </a:bodyPr>
          <a:lstStyle/>
          <a:p>
            <a:r>
              <a:rPr lang="pt-BR" sz="3800" b="1" cap="small" dirty="0">
                <a:solidFill>
                  <a:schemeClr val="bg1"/>
                </a:solidFill>
                <a:effectLst>
                  <a:outerShdw blurRad="38100" dist="38100" dir="2700000" algn="tl">
                    <a:srgbClr val="000000">
                      <a:alpha val="43137"/>
                    </a:srgbClr>
                  </a:outerShdw>
                </a:effectLst>
              </a:rPr>
              <a:t>Sustentação Oral - Fisco</a:t>
            </a:r>
          </a:p>
        </p:txBody>
      </p:sp>
      <p:sp>
        <p:nvSpPr>
          <p:cNvPr id="5" name="CaixaDeTexto 4">
            <a:extLst>
              <a:ext uri="{FF2B5EF4-FFF2-40B4-BE49-F238E27FC236}">
                <a16:creationId xmlns:a16="http://schemas.microsoft.com/office/drawing/2014/main" id="{3CA62872-529B-4323-B76A-BBA2CB2DA39F}"/>
              </a:ext>
            </a:extLst>
          </p:cNvPr>
          <p:cNvSpPr txBox="1"/>
          <p:nvPr/>
        </p:nvSpPr>
        <p:spPr>
          <a:xfrm>
            <a:off x="1556792" y="3136612"/>
            <a:ext cx="6030416" cy="584775"/>
          </a:xfrm>
          <a:prstGeom prst="rect">
            <a:avLst/>
          </a:prstGeom>
          <a:noFill/>
        </p:spPr>
        <p:txBody>
          <a:bodyPr wrap="square">
            <a:spAutoFit/>
          </a:bodyPr>
          <a:lstStyle/>
          <a:p>
            <a:r>
              <a:rPr lang="pt-BR" sz="3200" dirty="0">
                <a:hlinkClick r:id="rId3"/>
              </a:rPr>
              <a:t>https://youtu.be/_HQwZhQt0qU</a:t>
            </a:r>
            <a:endParaRPr lang="pt-BR" sz="3200" dirty="0"/>
          </a:p>
        </p:txBody>
      </p:sp>
    </p:spTree>
    <p:extLst>
      <p:ext uri="{BB962C8B-B14F-4D97-AF65-F5344CB8AC3E}">
        <p14:creationId xmlns:p14="http://schemas.microsoft.com/office/powerpoint/2010/main" val="2482760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Autofit/>
          </a:bodyPr>
          <a:lstStyle/>
          <a:p>
            <a:r>
              <a:rPr lang="pt-BR" sz="3800" b="1" cap="small" dirty="0">
                <a:solidFill>
                  <a:schemeClr val="bg1"/>
                </a:solidFill>
                <a:effectLst>
                  <a:outerShdw blurRad="38100" dist="38100" dir="2700000" algn="tl">
                    <a:srgbClr val="000000">
                      <a:alpha val="43137"/>
                    </a:srgbClr>
                  </a:outerShdw>
                </a:effectLst>
              </a:rPr>
              <a:t>Voto Min. Relator Edson </a:t>
            </a:r>
            <a:r>
              <a:rPr lang="pt-BR" sz="3800" b="1" cap="small" dirty="0" err="1">
                <a:solidFill>
                  <a:schemeClr val="bg1"/>
                </a:solidFill>
                <a:effectLst>
                  <a:outerShdw blurRad="38100" dist="38100" dir="2700000" algn="tl">
                    <a:srgbClr val="000000">
                      <a:alpha val="43137"/>
                    </a:srgbClr>
                  </a:outerShdw>
                </a:effectLst>
              </a:rPr>
              <a:t>Fachin</a:t>
            </a:r>
            <a:endParaRPr lang="pt-BR" sz="3800" b="1" cap="small" dirty="0">
              <a:solidFill>
                <a:schemeClr val="bg1"/>
              </a:solidFill>
              <a:effectLst>
                <a:outerShdw blurRad="38100" dist="38100" dir="2700000" algn="tl">
                  <a:srgbClr val="000000">
                    <a:alpha val="43137"/>
                  </a:srgbClr>
                </a:outerShdw>
              </a:effectLst>
            </a:endParaRPr>
          </a:p>
        </p:txBody>
      </p:sp>
      <p:sp>
        <p:nvSpPr>
          <p:cNvPr id="5" name="CaixaDeTexto 4">
            <a:extLst>
              <a:ext uri="{FF2B5EF4-FFF2-40B4-BE49-F238E27FC236}">
                <a16:creationId xmlns:a16="http://schemas.microsoft.com/office/drawing/2014/main" id="{E9FB09BE-0A07-42B3-B432-3D925BB67CE9}"/>
              </a:ext>
            </a:extLst>
          </p:cNvPr>
          <p:cNvSpPr txBox="1"/>
          <p:nvPr/>
        </p:nvSpPr>
        <p:spPr>
          <a:xfrm>
            <a:off x="1448780" y="3136612"/>
            <a:ext cx="6246440" cy="584775"/>
          </a:xfrm>
          <a:prstGeom prst="rect">
            <a:avLst/>
          </a:prstGeom>
          <a:noFill/>
        </p:spPr>
        <p:txBody>
          <a:bodyPr wrap="square">
            <a:spAutoFit/>
          </a:bodyPr>
          <a:lstStyle/>
          <a:p>
            <a:r>
              <a:rPr lang="pt-BR" sz="3200" dirty="0">
                <a:hlinkClick r:id="rId3"/>
              </a:rPr>
              <a:t>https://youtu.be/eWGvz-aRf3U </a:t>
            </a:r>
            <a:endParaRPr lang="pt-BR" sz="3200" dirty="0"/>
          </a:p>
        </p:txBody>
      </p:sp>
    </p:spTree>
    <p:extLst>
      <p:ext uri="{BB962C8B-B14F-4D97-AF65-F5344CB8AC3E}">
        <p14:creationId xmlns:p14="http://schemas.microsoft.com/office/powerpoint/2010/main" val="2482760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Autofit/>
          </a:bodyPr>
          <a:lstStyle/>
          <a:p>
            <a:pPr algn="l"/>
            <a:r>
              <a:rPr lang="pt-BR" sz="4200" b="1" cap="small" dirty="0">
                <a:solidFill>
                  <a:schemeClr val="bg1"/>
                </a:solidFill>
                <a:effectLst>
                  <a:outerShdw blurRad="38100" dist="38100" dir="2700000" algn="tl">
                    <a:srgbClr val="000000">
                      <a:alpha val="43137"/>
                    </a:srgbClr>
                  </a:outerShdw>
                </a:effectLst>
              </a:rPr>
              <a:t>   Resultado do julgamento</a:t>
            </a:r>
          </a:p>
        </p:txBody>
      </p:sp>
      <p:pic>
        <p:nvPicPr>
          <p:cNvPr id="3" name="Image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240" y="201193"/>
            <a:ext cx="1000727" cy="142760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5" name="Retângulo 4"/>
          <p:cNvSpPr/>
          <p:nvPr/>
        </p:nvSpPr>
        <p:spPr>
          <a:xfrm>
            <a:off x="628328" y="1844824"/>
            <a:ext cx="7632848" cy="3293209"/>
          </a:xfrm>
          <a:prstGeom prst="rect">
            <a:avLst/>
          </a:prstGeom>
        </p:spPr>
        <p:txBody>
          <a:bodyPr wrap="square">
            <a:spAutoFit/>
          </a:bodyPr>
          <a:lstStyle/>
          <a:p>
            <a:pPr algn="just"/>
            <a:r>
              <a:rPr lang="pt-BR" sz="2600" b="1" u="sng" cap="small" dirty="0">
                <a:solidFill>
                  <a:schemeClr val="tx1">
                    <a:lumMod val="65000"/>
                    <a:lumOff val="35000"/>
                  </a:schemeClr>
                </a:solidFill>
              </a:rPr>
              <a:t>Decisão</a:t>
            </a:r>
            <a:r>
              <a:rPr lang="pt-BR" sz="2600" b="1" cap="small" dirty="0">
                <a:solidFill>
                  <a:schemeClr val="tx1">
                    <a:lumMod val="65000"/>
                    <a:lumOff val="35000"/>
                  </a:schemeClr>
                </a:solidFill>
              </a:rPr>
              <a:t>: </a:t>
            </a:r>
            <a:r>
              <a:rPr lang="pt-BR" sz="2600" b="1" cap="small" dirty="0">
                <a:solidFill>
                  <a:srgbClr val="FF0000"/>
                </a:solidFill>
              </a:rPr>
              <a:t>O Tribunal, por maioria</a:t>
            </a:r>
            <a:r>
              <a:rPr lang="pt-BR" sz="2600" b="1" cap="small" dirty="0">
                <a:solidFill>
                  <a:schemeClr val="tx1">
                    <a:lumMod val="65000"/>
                    <a:lumOff val="35000"/>
                  </a:schemeClr>
                </a:solidFill>
              </a:rPr>
              <a:t>, apreciando o tema 918 da repercussão geral, </a:t>
            </a:r>
            <a:r>
              <a:rPr lang="pt-BR" sz="2600" b="1" cap="small" dirty="0">
                <a:solidFill>
                  <a:srgbClr val="FF0000"/>
                </a:solidFill>
              </a:rPr>
              <a:t>deu provimento ao recurso extraordinário, com a declaração incidental de inconstitucionalidade dos </a:t>
            </a:r>
            <a:r>
              <a:rPr lang="pt-BR" sz="2600" b="1" cap="small" dirty="0" err="1">
                <a:solidFill>
                  <a:srgbClr val="FF0000"/>
                </a:solidFill>
              </a:rPr>
              <a:t>arts</a:t>
            </a:r>
            <a:r>
              <a:rPr lang="pt-BR" sz="2600" b="1" cap="small" dirty="0">
                <a:solidFill>
                  <a:srgbClr val="FF0000"/>
                </a:solidFill>
              </a:rPr>
              <a:t>. 20, § 4º, II, da Lei Complementar 7/73, e 49, IV, §§ 3º e 4º, do Decreto 15.416/2006, ambos editados pelo Município de Porto Alegre</a:t>
            </a:r>
            <a:r>
              <a:rPr lang="pt-BR" sz="2600" b="1" cap="small" dirty="0">
                <a:solidFill>
                  <a:schemeClr val="tx1">
                    <a:lumMod val="65000"/>
                    <a:lumOff val="35000"/>
                  </a:schemeClr>
                </a:solidFill>
              </a:rPr>
              <a:t>, nos termos do voto do Relator, vencido o Ministro Marco Aurélio. </a:t>
            </a:r>
            <a:endParaRPr lang="pt-BR" sz="2400" dirty="0">
              <a:solidFill>
                <a:schemeClr val="tx1">
                  <a:lumMod val="65000"/>
                  <a:lumOff val="35000"/>
                </a:schemeClr>
              </a:solidFill>
            </a:endParaRPr>
          </a:p>
        </p:txBody>
      </p:sp>
    </p:spTree>
    <p:extLst>
      <p:ext uri="{BB962C8B-B14F-4D97-AF65-F5344CB8AC3E}">
        <p14:creationId xmlns:p14="http://schemas.microsoft.com/office/powerpoint/2010/main" val="771759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Autofit/>
          </a:bodyPr>
          <a:lstStyle/>
          <a:p>
            <a:pPr algn="l"/>
            <a:r>
              <a:rPr lang="pt-BR" sz="4200" b="1" cap="small" dirty="0">
                <a:solidFill>
                  <a:schemeClr val="bg1"/>
                </a:solidFill>
                <a:effectLst>
                  <a:outerShdw blurRad="38100" dist="38100" dir="2700000" algn="tl">
                    <a:srgbClr val="000000">
                      <a:alpha val="43137"/>
                    </a:srgbClr>
                  </a:outerShdw>
                </a:effectLst>
              </a:rPr>
              <a:t>   Resultado do julgamento</a:t>
            </a:r>
          </a:p>
        </p:txBody>
      </p:sp>
      <p:pic>
        <p:nvPicPr>
          <p:cNvPr id="3" name="Image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240" y="201193"/>
            <a:ext cx="1000727" cy="142760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5" name="Retângulo 4"/>
          <p:cNvSpPr/>
          <p:nvPr/>
        </p:nvSpPr>
        <p:spPr>
          <a:xfrm>
            <a:off x="628328" y="1844824"/>
            <a:ext cx="7632848" cy="2492990"/>
          </a:xfrm>
          <a:prstGeom prst="rect">
            <a:avLst/>
          </a:prstGeom>
        </p:spPr>
        <p:txBody>
          <a:bodyPr wrap="square">
            <a:spAutoFit/>
          </a:bodyPr>
          <a:lstStyle/>
          <a:p>
            <a:pPr algn="just"/>
            <a:r>
              <a:rPr lang="pt-BR" sz="2600" b="1" u="sng" cap="small" dirty="0">
                <a:solidFill>
                  <a:schemeClr val="tx1">
                    <a:lumMod val="65000"/>
                    <a:lumOff val="35000"/>
                  </a:schemeClr>
                </a:solidFill>
              </a:rPr>
              <a:t>Decisão</a:t>
            </a:r>
            <a:r>
              <a:rPr lang="pt-BR" sz="2600" b="1" cap="small" dirty="0">
                <a:solidFill>
                  <a:schemeClr val="tx1">
                    <a:lumMod val="65000"/>
                    <a:lumOff val="35000"/>
                  </a:schemeClr>
                </a:solidFill>
              </a:rPr>
              <a:t>: Em seguida, por maioria, fixou-se a seguinte tese: </a:t>
            </a:r>
            <a:r>
              <a:rPr lang="pt-BR" sz="2600" b="1" cap="small" dirty="0">
                <a:solidFill>
                  <a:srgbClr val="FF0000"/>
                </a:solidFill>
              </a:rPr>
              <a:t>“É inconstitucional lei municipal que estabelece impeditivos à submissão de sociedades profissionais de advogados ao regime de tributação fixa em bases anuais na forma estabelecida por lei nacional”</a:t>
            </a:r>
            <a:r>
              <a:rPr lang="pt-BR" sz="2600" b="1" cap="small" dirty="0">
                <a:solidFill>
                  <a:schemeClr val="tx1">
                    <a:lumMod val="65000"/>
                    <a:lumOff val="35000"/>
                  </a:schemeClr>
                </a:solidFill>
              </a:rPr>
              <a:t>, vencido o Ministro Marco Aurélio</a:t>
            </a:r>
            <a:endParaRPr lang="pt-BR" sz="2400" dirty="0">
              <a:solidFill>
                <a:schemeClr val="tx1">
                  <a:lumMod val="65000"/>
                  <a:lumOff val="35000"/>
                </a:schemeClr>
              </a:solidFill>
            </a:endParaRPr>
          </a:p>
        </p:txBody>
      </p:sp>
    </p:spTree>
    <p:extLst>
      <p:ext uri="{BB962C8B-B14F-4D97-AF65-F5344CB8AC3E}">
        <p14:creationId xmlns:p14="http://schemas.microsoft.com/office/powerpoint/2010/main" val="123214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Resultado de imagem para chambers 2019 tax">
            <a:extLst>
              <a:ext uri="{FF2B5EF4-FFF2-40B4-BE49-F238E27FC236}">
                <a16:creationId xmlns:a16="http://schemas.microsoft.com/office/drawing/2014/main" id="{AD83E07A-CD7D-4E64-AD08-2E2E41919C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1182351"/>
            <a:ext cx="4608512" cy="1382553"/>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rmAutofit fontScale="90000"/>
          </a:bodyPr>
          <a:lstStyle/>
          <a:p>
            <a:r>
              <a:rPr lang="pt-BR" sz="4800" b="1" cap="small" dirty="0">
                <a:solidFill>
                  <a:schemeClr val="bg1"/>
                </a:solidFill>
                <a:effectLst>
                  <a:outerShdw blurRad="38100" dist="38100" dir="2700000" algn="tl">
                    <a:srgbClr val="000000">
                      <a:alpha val="43137"/>
                    </a:srgbClr>
                  </a:outerShdw>
                </a:effectLst>
              </a:rPr>
              <a:t>Gustavo </a:t>
            </a:r>
            <a:r>
              <a:rPr lang="pt-BR" sz="4800" b="1" cap="small" dirty="0" err="1">
                <a:solidFill>
                  <a:schemeClr val="bg1"/>
                </a:solidFill>
                <a:effectLst>
                  <a:outerShdw blurRad="38100" dist="38100" dir="2700000" algn="tl">
                    <a:srgbClr val="000000">
                      <a:alpha val="43137"/>
                    </a:srgbClr>
                  </a:outerShdw>
                </a:effectLst>
              </a:rPr>
              <a:t>Brigagão</a:t>
            </a:r>
            <a:endParaRPr lang="pt-BR" sz="4800" b="1" cap="small" dirty="0">
              <a:solidFill>
                <a:schemeClr val="bg1"/>
              </a:solidFill>
              <a:effectLst>
                <a:outerShdw blurRad="38100" dist="38100" dir="2700000" algn="tl">
                  <a:srgbClr val="000000">
                    <a:alpha val="43137"/>
                  </a:srgbClr>
                </a:outerShdw>
              </a:effectLst>
            </a:endParaRPr>
          </a:p>
        </p:txBody>
      </p:sp>
      <p:sp>
        <p:nvSpPr>
          <p:cNvPr id="18" name="Retângulo 17"/>
          <p:cNvSpPr/>
          <p:nvPr/>
        </p:nvSpPr>
        <p:spPr>
          <a:xfrm>
            <a:off x="2843808" y="3898791"/>
            <a:ext cx="5868144" cy="2554545"/>
          </a:xfrm>
          <a:prstGeom prst="rect">
            <a:avLst/>
          </a:prstGeom>
          <a:noFill/>
        </p:spPr>
        <p:txBody>
          <a:bodyPr wrap="square">
            <a:spAutoFit/>
          </a:bodyPr>
          <a:lstStyle/>
          <a:p>
            <a:pPr marL="342900" indent="-342900" algn="r">
              <a:buFont typeface="Arial" panose="020B0604020202020204" pitchFamily="34" charset="0"/>
              <a:buChar char="•"/>
            </a:pPr>
            <a:r>
              <a:rPr lang="pt-BR" sz="2000" b="1" dirty="0">
                <a:solidFill>
                  <a:schemeClr val="tx1">
                    <a:lumMod val="75000"/>
                    <a:lumOff val="25000"/>
                  </a:schemeClr>
                </a:solidFill>
              </a:rPr>
              <a:t>Bacharel em Direito pela UERJ (1986). </a:t>
            </a:r>
          </a:p>
          <a:p>
            <a:pPr marL="342900" indent="-342900" algn="r">
              <a:buFont typeface="Arial" panose="020B0604020202020204" pitchFamily="34" charset="0"/>
              <a:buChar char="•"/>
            </a:pPr>
            <a:r>
              <a:rPr lang="pt-BR" sz="2000" b="1" dirty="0">
                <a:solidFill>
                  <a:schemeClr val="tx1">
                    <a:lumMod val="75000"/>
                    <a:lumOff val="25000"/>
                  </a:schemeClr>
                </a:solidFill>
              </a:rPr>
              <a:t>Presidente da Associação Brasileira de Direito Financeiro (ABDF). </a:t>
            </a:r>
          </a:p>
          <a:p>
            <a:pPr marL="342900" indent="-342900" algn="r">
              <a:buFont typeface="Arial" panose="020B0604020202020204" pitchFamily="34" charset="0"/>
              <a:buChar char="•"/>
            </a:pPr>
            <a:r>
              <a:rPr lang="pt-BR" sz="2000" b="1" dirty="0">
                <a:solidFill>
                  <a:schemeClr val="tx1">
                    <a:lumMod val="75000"/>
                    <a:lumOff val="25000"/>
                  </a:schemeClr>
                </a:solidFill>
              </a:rPr>
              <a:t>Membro do Comitê Executivo da </a:t>
            </a:r>
            <a:r>
              <a:rPr lang="pt-BR" sz="2000" b="1" dirty="0" err="1">
                <a:solidFill>
                  <a:schemeClr val="tx1">
                    <a:lumMod val="75000"/>
                    <a:lumOff val="25000"/>
                  </a:schemeClr>
                </a:solidFill>
              </a:rPr>
              <a:t>International</a:t>
            </a:r>
            <a:r>
              <a:rPr lang="pt-BR" sz="2000" b="1" dirty="0">
                <a:solidFill>
                  <a:schemeClr val="tx1">
                    <a:lumMod val="75000"/>
                    <a:lumOff val="25000"/>
                  </a:schemeClr>
                </a:solidFill>
              </a:rPr>
              <a:t> Fiscal </a:t>
            </a:r>
            <a:r>
              <a:rPr lang="pt-BR" sz="2000" b="1" dirty="0" err="1">
                <a:solidFill>
                  <a:schemeClr val="tx1">
                    <a:lumMod val="75000"/>
                    <a:lumOff val="25000"/>
                  </a:schemeClr>
                </a:solidFill>
              </a:rPr>
              <a:t>Association</a:t>
            </a:r>
            <a:r>
              <a:rPr lang="pt-BR" sz="2000" b="1" dirty="0">
                <a:solidFill>
                  <a:schemeClr val="tx1">
                    <a:lumMod val="75000"/>
                    <a:lumOff val="25000"/>
                  </a:schemeClr>
                </a:solidFill>
              </a:rPr>
              <a:t> (IFA). </a:t>
            </a:r>
          </a:p>
          <a:p>
            <a:pPr marL="342900" indent="-342900" algn="r">
              <a:buFont typeface="Arial" panose="020B0604020202020204" pitchFamily="34" charset="0"/>
              <a:buChar char="•"/>
            </a:pPr>
            <a:r>
              <a:rPr lang="pt-BR" sz="2000" b="1" dirty="0">
                <a:solidFill>
                  <a:schemeClr val="tx1">
                    <a:lumMod val="75000"/>
                    <a:lumOff val="25000"/>
                  </a:schemeClr>
                </a:solidFill>
              </a:rPr>
              <a:t>Presidente da BRITCHAM-RJ. </a:t>
            </a:r>
          </a:p>
          <a:p>
            <a:pPr marL="342900" indent="-342900" algn="r">
              <a:buFont typeface="Arial" panose="020B0604020202020204" pitchFamily="34" charset="0"/>
              <a:buChar char="•"/>
            </a:pPr>
            <a:r>
              <a:rPr lang="pt-BR" sz="2000" b="1" dirty="0">
                <a:solidFill>
                  <a:schemeClr val="tx1">
                    <a:lumMod val="75000"/>
                    <a:lumOff val="25000"/>
                  </a:schemeClr>
                </a:solidFill>
              </a:rPr>
              <a:t>Conselheiro da OAB-RJ. </a:t>
            </a:r>
          </a:p>
          <a:p>
            <a:pPr marL="342900" indent="-342900" algn="r">
              <a:buFont typeface="Arial" panose="020B0604020202020204" pitchFamily="34" charset="0"/>
              <a:buChar char="•"/>
            </a:pPr>
            <a:r>
              <a:rPr lang="pt-BR" sz="2000" b="1" dirty="0">
                <a:solidFill>
                  <a:schemeClr val="tx1">
                    <a:lumMod val="75000"/>
                    <a:lumOff val="25000"/>
                  </a:schemeClr>
                </a:solidFill>
              </a:rPr>
              <a:t>Sócio do </a:t>
            </a:r>
            <a:r>
              <a:rPr lang="pt-BR" sz="2000" b="1" dirty="0" err="1">
                <a:solidFill>
                  <a:schemeClr val="tx1">
                    <a:lumMod val="75000"/>
                    <a:lumOff val="25000"/>
                  </a:schemeClr>
                </a:solidFill>
              </a:rPr>
              <a:t>Brigagão</a:t>
            </a:r>
            <a:r>
              <a:rPr lang="pt-BR" sz="2000" b="1" dirty="0">
                <a:solidFill>
                  <a:schemeClr val="tx1">
                    <a:lumMod val="75000"/>
                    <a:lumOff val="25000"/>
                  </a:schemeClr>
                </a:solidFill>
              </a:rPr>
              <a:t> Duque Estrada Advogados</a:t>
            </a:r>
          </a:p>
        </p:txBody>
      </p:sp>
      <p:pic>
        <p:nvPicPr>
          <p:cNvPr id="1026" name="Picture 2" descr="Resultado de imagem para gustavo brigagao">
            <a:extLst>
              <a:ext uri="{FF2B5EF4-FFF2-40B4-BE49-F238E27FC236}">
                <a16:creationId xmlns:a16="http://schemas.microsoft.com/office/drawing/2014/main" id="{5B8337C6-F883-45AE-905C-CFB563C410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98385" y="1412776"/>
            <a:ext cx="2202007" cy="220200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sultado de imagem para gustavo brigagao livro">
            <a:extLst>
              <a:ext uri="{FF2B5EF4-FFF2-40B4-BE49-F238E27FC236}">
                <a16:creationId xmlns:a16="http://schemas.microsoft.com/office/drawing/2014/main" id="{06338CCD-5637-4AAB-9CBC-C72B30FDF4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3806765"/>
            <a:ext cx="1951587" cy="279058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ponso">
            <a:extLst>
              <a:ext uri="{FF2B5EF4-FFF2-40B4-BE49-F238E27FC236}">
                <a16:creationId xmlns:a16="http://schemas.microsoft.com/office/drawing/2014/main" id="{F666A508-8FEF-470F-B250-5890DA719A5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7820" y="2421354"/>
            <a:ext cx="5004023" cy="122951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esultado de imagem para brigagao duque estrada">
            <a:extLst>
              <a:ext uri="{FF2B5EF4-FFF2-40B4-BE49-F238E27FC236}">
                <a16:creationId xmlns:a16="http://schemas.microsoft.com/office/drawing/2014/main" id="{AC03261C-341C-4293-B506-C19C914A6CF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6636" y="1104954"/>
            <a:ext cx="3286125" cy="139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99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60648"/>
            <a:ext cx="9144000" cy="576064"/>
          </a:xfrm>
          <a:solidFill>
            <a:schemeClr val="accent2">
              <a:lumMod val="50000"/>
            </a:schemeClr>
          </a:solidFill>
          <a:effectLst>
            <a:reflection blurRad="6350" stA="50000" endA="300" endPos="55000" dir="5400000" sy="-100000" algn="bl" rotWithShape="0"/>
          </a:effectLst>
        </p:spPr>
        <p:txBody>
          <a:bodyPr>
            <a:noAutofit/>
          </a:bodyPr>
          <a:lstStyle/>
          <a:p>
            <a:r>
              <a:rPr lang="pt-BR" sz="3600" b="1" cap="small"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Questões</a:t>
            </a:r>
          </a:p>
        </p:txBody>
      </p:sp>
      <p:sp>
        <p:nvSpPr>
          <p:cNvPr id="20" name="Retângulo 19"/>
          <p:cNvSpPr/>
          <p:nvPr/>
        </p:nvSpPr>
        <p:spPr>
          <a:xfrm>
            <a:off x="844699" y="2156003"/>
            <a:ext cx="7992888" cy="707886"/>
          </a:xfrm>
          <a:prstGeom prst="rect">
            <a:avLst/>
          </a:prstGeom>
          <a:noFill/>
        </p:spPr>
        <p:txBody>
          <a:bodyPr wrap="square">
            <a:spAutoFit/>
          </a:bodyPr>
          <a:lstStyle/>
          <a:p>
            <a:pPr algn="just"/>
            <a:r>
              <a:rPr lang="pt-BR" sz="2000" dirty="0">
                <a:solidFill>
                  <a:schemeClr val="tx1">
                    <a:lumMod val="75000"/>
                    <a:lumOff val="25000"/>
                  </a:schemeClr>
                </a:solidFill>
              </a:rPr>
              <a:t>O advogado deve aceitar defender da tribuna uma </a:t>
            </a:r>
            <a:r>
              <a:rPr lang="pt-BR" sz="2000" b="1" dirty="0">
                <a:solidFill>
                  <a:schemeClr val="tx1">
                    <a:lumMod val="75000"/>
                    <a:lumOff val="25000"/>
                  </a:schemeClr>
                </a:solidFill>
              </a:rPr>
              <a:t>tese com a qual </a:t>
            </a:r>
            <a:r>
              <a:rPr lang="pt-BR" sz="2000" b="1" dirty="0">
                <a:solidFill>
                  <a:srgbClr val="FF0000"/>
                </a:solidFill>
              </a:rPr>
              <a:t>não concorda</a:t>
            </a:r>
            <a:r>
              <a:rPr lang="pt-BR" sz="2000" b="1" dirty="0">
                <a:solidFill>
                  <a:schemeClr val="tx1">
                    <a:lumMod val="75000"/>
                    <a:lumOff val="25000"/>
                  </a:schemeClr>
                </a:solidFill>
              </a:rPr>
              <a:t> </a:t>
            </a:r>
            <a:r>
              <a:rPr lang="pt-BR" sz="2000" dirty="0">
                <a:solidFill>
                  <a:schemeClr val="tx1">
                    <a:lumMod val="75000"/>
                    <a:lumOff val="25000"/>
                  </a:schemeClr>
                </a:solidFill>
              </a:rPr>
              <a:t>na defesa dos interesses do seu cliente?</a:t>
            </a:r>
          </a:p>
        </p:txBody>
      </p:sp>
      <p:pic>
        <p:nvPicPr>
          <p:cNvPr id="21" name="Picture 2"/>
          <p:cNvPicPr>
            <a:picLocks noChangeAspect="1" noChangeArrowheads="1"/>
          </p:cNvPicPr>
          <p:nvPr/>
        </p:nvPicPr>
        <p:blipFill>
          <a:blip r:embed="rId3" cstate="print"/>
          <a:srcRect/>
          <a:stretch>
            <a:fillRect/>
          </a:stretch>
        </p:blipFill>
        <p:spPr bwMode="auto">
          <a:xfrm>
            <a:off x="357411" y="2151291"/>
            <a:ext cx="559296" cy="559296"/>
          </a:xfrm>
          <a:prstGeom prst="rect">
            <a:avLst/>
          </a:prstGeom>
          <a:noFill/>
          <a:ln w="9525">
            <a:noFill/>
            <a:miter lim="800000"/>
            <a:headEnd/>
            <a:tailEnd/>
          </a:ln>
        </p:spPr>
      </p:pic>
      <p:sp>
        <p:nvSpPr>
          <p:cNvPr id="22" name="Retângulo 21"/>
          <p:cNvSpPr/>
          <p:nvPr/>
        </p:nvSpPr>
        <p:spPr>
          <a:xfrm>
            <a:off x="827931" y="3816761"/>
            <a:ext cx="7865640" cy="400110"/>
          </a:xfrm>
          <a:prstGeom prst="rect">
            <a:avLst/>
          </a:prstGeom>
          <a:noFill/>
        </p:spPr>
        <p:txBody>
          <a:bodyPr wrap="square">
            <a:spAutoFit/>
          </a:bodyPr>
          <a:lstStyle/>
          <a:p>
            <a:pPr algn="just"/>
            <a:r>
              <a:rPr lang="pt-BR" sz="2000" dirty="0">
                <a:solidFill>
                  <a:schemeClr val="tx1">
                    <a:lumMod val="75000"/>
                    <a:lumOff val="25000"/>
                  </a:schemeClr>
                </a:solidFill>
              </a:rPr>
              <a:t>É relevante </a:t>
            </a:r>
            <a:r>
              <a:rPr lang="pt-BR" sz="2000" b="1" dirty="0">
                <a:solidFill>
                  <a:srgbClr val="FF0000"/>
                </a:solidFill>
              </a:rPr>
              <a:t>despachar</a:t>
            </a:r>
            <a:r>
              <a:rPr lang="pt-BR" sz="2000" dirty="0">
                <a:solidFill>
                  <a:schemeClr val="tx1">
                    <a:lumMod val="75000"/>
                    <a:lumOff val="25000"/>
                  </a:schemeClr>
                </a:solidFill>
              </a:rPr>
              <a:t> com o Ministro antes do julgamento? </a:t>
            </a:r>
          </a:p>
        </p:txBody>
      </p:sp>
      <p:pic>
        <p:nvPicPr>
          <p:cNvPr id="23" name="Picture 2"/>
          <p:cNvPicPr>
            <a:picLocks noChangeAspect="1" noChangeArrowheads="1"/>
          </p:cNvPicPr>
          <p:nvPr/>
        </p:nvPicPr>
        <p:blipFill>
          <a:blip r:embed="rId3" cstate="print"/>
          <a:srcRect/>
          <a:stretch>
            <a:fillRect/>
          </a:stretch>
        </p:blipFill>
        <p:spPr bwMode="auto">
          <a:xfrm>
            <a:off x="340643" y="3744753"/>
            <a:ext cx="559296" cy="559296"/>
          </a:xfrm>
          <a:prstGeom prst="rect">
            <a:avLst/>
          </a:prstGeom>
          <a:noFill/>
          <a:ln w="9525">
            <a:noFill/>
            <a:miter lim="800000"/>
            <a:headEnd/>
            <a:tailEnd/>
          </a:ln>
        </p:spPr>
      </p:pic>
      <p:sp>
        <p:nvSpPr>
          <p:cNvPr id="24" name="Retângulo 23"/>
          <p:cNvSpPr/>
          <p:nvPr/>
        </p:nvSpPr>
        <p:spPr>
          <a:xfrm>
            <a:off x="844699" y="5468371"/>
            <a:ext cx="7865640" cy="707886"/>
          </a:xfrm>
          <a:prstGeom prst="rect">
            <a:avLst/>
          </a:prstGeom>
          <a:noFill/>
        </p:spPr>
        <p:txBody>
          <a:bodyPr wrap="square">
            <a:spAutoFit/>
          </a:bodyPr>
          <a:lstStyle/>
          <a:p>
            <a:pPr algn="just"/>
            <a:r>
              <a:rPr lang="pt-BR" sz="2000" dirty="0">
                <a:solidFill>
                  <a:schemeClr val="tx1">
                    <a:lumMod val="75000"/>
                    <a:lumOff val="25000"/>
                  </a:schemeClr>
                </a:solidFill>
              </a:rPr>
              <a:t>Uma </a:t>
            </a:r>
            <a:r>
              <a:rPr lang="pt-BR" sz="2000" b="1" dirty="0">
                <a:solidFill>
                  <a:srgbClr val="FF0000"/>
                </a:solidFill>
              </a:rPr>
              <a:t>sustentação oral </a:t>
            </a:r>
            <a:r>
              <a:rPr lang="pt-BR" sz="2000" dirty="0">
                <a:solidFill>
                  <a:schemeClr val="tx1">
                    <a:lumMod val="75000"/>
                    <a:lumOff val="25000"/>
                  </a:schemeClr>
                </a:solidFill>
              </a:rPr>
              <a:t>de um advogado jovem, recém-formado pela USP e ainda pouco conhecido no mundo jurídico pode mudar um voto?</a:t>
            </a:r>
          </a:p>
        </p:txBody>
      </p:sp>
      <p:pic>
        <p:nvPicPr>
          <p:cNvPr id="25" name="Picture 2"/>
          <p:cNvPicPr>
            <a:picLocks noChangeAspect="1" noChangeArrowheads="1"/>
          </p:cNvPicPr>
          <p:nvPr/>
        </p:nvPicPr>
        <p:blipFill>
          <a:blip r:embed="rId3" cstate="print"/>
          <a:srcRect/>
          <a:stretch>
            <a:fillRect/>
          </a:stretch>
        </p:blipFill>
        <p:spPr bwMode="auto">
          <a:xfrm>
            <a:off x="357411" y="5463659"/>
            <a:ext cx="559296" cy="559296"/>
          </a:xfrm>
          <a:prstGeom prst="rect">
            <a:avLst/>
          </a:prstGeom>
          <a:noFill/>
          <a:ln w="9525">
            <a:noFill/>
            <a:miter lim="800000"/>
            <a:headEnd/>
            <a:tailEnd/>
          </a:ln>
        </p:spPr>
      </p:pic>
      <p:sp>
        <p:nvSpPr>
          <p:cNvPr id="26" name="Retângulo 25"/>
          <p:cNvSpPr/>
          <p:nvPr/>
        </p:nvSpPr>
        <p:spPr>
          <a:xfrm>
            <a:off x="827931" y="4356962"/>
            <a:ext cx="7865640" cy="400110"/>
          </a:xfrm>
          <a:prstGeom prst="rect">
            <a:avLst/>
          </a:prstGeom>
          <a:noFill/>
        </p:spPr>
        <p:txBody>
          <a:bodyPr wrap="square">
            <a:spAutoFit/>
          </a:bodyPr>
          <a:lstStyle/>
          <a:p>
            <a:pPr algn="just"/>
            <a:r>
              <a:rPr lang="pt-BR" sz="2000" dirty="0">
                <a:solidFill>
                  <a:schemeClr val="tx1">
                    <a:lumMod val="75000"/>
                    <a:lumOff val="25000"/>
                  </a:schemeClr>
                </a:solidFill>
              </a:rPr>
              <a:t>O que é um </a:t>
            </a:r>
            <a:r>
              <a:rPr lang="pt-BR" sz="2000" u="sng" dirty="0">
                <a:solidFill>
                  <a:schemeClr val="tx1">
                    <a:lumMod val="75000"/>
                    <a:lumOff val="25000"/>
                  </a:schemeClr>
                </a:solidFill>
              </a:rPr>
              <a:t>bom</a:t>
            </a:r>
            <a:r>
              <a:rPr lang="pt-BR" sz="2000" dirty="0">
                <a:solidFill>
                  <a:schemeClr val="tx1">
                    <a:lumMod val="75000"/>
                    <a:lumOff val="25000"/>
                  </a:schemeClr>
                </a:solidFill>
              </a:rPr>
              <a:t> </a:t>
            </a:r>
            <a:r>
              <a:rPr lang="pt-BR" sz="2000" b="1" dirty="0">
                <a:solidFill>
                  <a:srgbClr val="FF0000"/>
                </a:solidFill>
              </a:rPr>
              <a:t>memorial</a:t>
            </a:r>
            <a:r>
              <a:rPr lang="pt-BR" sz="2000" dirty="0">
                <a:solidFill>
                  <a:schemeClr val="tx1">
                    <a:lumMod val="75000"/>
                    <a:lumOff val="25000"/>
                  </a:schemeClr>
                </a:solidFill>
              </a:rPr>
              <a:t>?</a:t>
            </a:r>
          </a:p>
        </p:txBody>
      </p:sp>
      <p:pic>
        <p:nvPicPr>
          <p:cNvPr id="27" name="Picture 2"/>
          <p:cNvPicPr>
            <a:picLocks noChangeAspect="1" noChangeArrowheads="1"/>
          </p:cNvPicPr>
          <p:nvPr/>
        </p:nvPicPr>
        <p:blipFill>
          <a:blip r:embed="rId3" cstate="print"/>
          <a:srcRect/>
          <a:stretch>
            <a:fillRect/>
          </a:stretch>
        </p:blipFill>
        <p:spPr bwMode="auto">
          <a:xfrm>
            <a:off x="340643" y="4304049"/>
            <a:ext cx="559296" cy="559296"/>
          </a:xfrm>
          <a:prstGeom prst="rect">
            <a:avLst/>
          </a:prstGeom>
          <a:noFill/>
          <a:ln w="9525">
            <a:noFill/>
            <a:miter lim="800000"/>
            <a:headEnd/>
            <a:tailEnd/>
          </a:ln>
        </p:spPr>
      </p:pic>
      <p:pic>
        <p:nvPicPr>
          <p:cNvPr id="28" name="Picture 2"/>
          <p:cNvPicPr>
            <a:picLocks noChangeAspect="1" noChangeArrowheads="1"/>
          </p:cNvPicPr>
          <p:nvPr/>
        </p:nvPicPr>
        <p:blipFill>
          <a:blip r:embed="rId3" cstate="print"/>
          <a:srcRect/>
          <a:stretch>
            <a:fillRect/>
          </a:stretch>
        </p:blipFill>
        <p:spPr bwMode="auto">
          <a:xfrm>
            <a:off x="357411" y="2964859"/>
            <a:ext cx="559296" cy="559296"/>
          </a:xfrm>
          <a:prstGeom prst="rect">
            <a:avLst/>
          </a:prstGeom>
          <a:noFill/>
          <a:ln w="9525">
            <a:noFill/>
            <a:miter lim="800000"/>
            <a:headEnd/>
            <a:tailEnd/>
          </a:ln>
        </p:spPr>
      </p:pic>
      <p:sp>
        <p:nvSpPr>
          <p:cNvPr id="29" name="Retângulo 28"/>
          <p:cNvSpPr/>
          <p:nvPr/>
        </p:nvSpPr>
        <p:spPr>
          <a:xfrm>
            <a:off x="844699" y="2948091"/>
            <a:ext cx="7865640" cy="707886"/>
          </a:xfrm>
          <a:prstGeom prst="rect">
            <a:avLst/>
          </a:prstGeom>
          <a:noFill/>
        </p:spPr>
        <p:txBody>
          <a:bodyPr wrap="square">
            <a:spAutoFit/>
          </a:bodyPr>
          <a:lstStyle/>
          <a:p>
            <a:pPr algn="just"/>
            <a:r>
              <a:rPr lang="pt-BR" sz="2000" dirty="0">
                <a:solidFill>
                  <a:schemeClr val="tx1">
                    <a:lumMod val="75000"/>
                    <a:lumOff val="25000"/>
                  </a:schemeClr>
                </a:solidFill>
              </a:rPr>
              <a:t>Como o advogado contratado para atuar apenas na sustentação oral deve atuar se ele </a:t>
            </a:r>
            <a:r>
              <a:rPr lang="pt-BR" sz="2000" b="1" dirty="0">
                <a:solidFill>
                  <a:srgbClr val="FF0000"/>
                </a:solidFill>
              </a:rPr>
              <a:t>não concordar </a:t>
            </a:r>
            <a:r>
              <a:rPr lang="pt-BR" sz="2000" dirty="0">
                <a:solidFill>
                  <a:schemeClr val="tx1">
                    <a:lumMod val="75000"/>
                    <a:lumOff val="25000"/>
                  </a:schemeClr>
                </a:solidFill>
              </a:rPr>
              <a:t>com a peça da parte recorrente?</a:t>
            </a:r>
          </a:p>
        </p:txBody>
      </p:sp>
      <p:sp>
        <p:nvSpPr>
          <p:cNvPr id="30" name="Retângulo 29"/>
          <p:cNvSpPr/>
          <p:nvPr/>
        </p:nvSpPr>
        <p:spPr>
          <a:xfrm>
            <a:off x="827931" y="4933026"/>
            <a:ext cx="7865640" cy="400110"/>
          </a:xfrm>
          <a:prstGeom prst="rect">
            <a:avLst/>
          </a:prstGeom>
          <a:noFill/>
        </p:spPr>
        <p:txBody>
          <a:bodyPr wrap="square">
            <a:spAutoFit/>
          </a:bodyPr>
          <a:lstStyle/>
          <a:p>
            <a:pPr algn="just"/>
            <a:r>
              <a:rPr lang="pt-BR" sz="2000" dirty="0">
                <a:solidFill>
                  <a:schemeClr val="tx1">
                    <a:lumMod val="75000"/>
                    <a:lumOff val="25000"/>
                  </a:schemeClr>
                </a:solidFill>
              </a:rPr>
              <a:t>O que é uma </a:t>
            </a:r>
            <a:r>
              <a:rPr lang="pt-BR" sz="2000" u="sng" dirty="0">
                <a:solidFill>
                  <a:schemeClr val="tx1">
                    <a:lumMod val="75000"/>
                    <a:lumOff val="25000"/>
                  </a:schemeClr>
                </a:solidFill>
              </a:rPr>
              <a:t>boa</a:t>
            </a:r>
            <a:r>
              <a:rPr lang="pt-BR" sz="2000" dirty="0">
                <a:solidFill>
                  <a:schemeClr val="tx1">
                    <a:lumMod val="75000"/>
                    <a:lumOff val="25000"/>
                  </a:schemeClr>
                </a:solidFill>
              </a:rPr>
              <a:t> </a:t>
            </a:r>
            <a:r>
              <a:rPr lang="pt-BR" sz="2000" b="1" dirty="0">
                <a:solidFill>
                  <a:srgbClr val="FF0000"/>
                </a:solidFill>
              </a:rPr>
              <a:t>sustentação oral</a:t>
            </a:r>
            <a:r>
              <a:rPr lang="pt-BR" sz="2000" dirty="0">
                <a:solidFill>
                  <a:schemeClr val="tx1">
                    <a:lumMod val="75000"/>
                    <a:lumOff val="25000"/>
                  </a:schemeClr>
                </a:solidFill>
              </a:rPr>
              <a:t>?</a:t>
            </a:r>
          </a:p>
        </p:txBody>
      </p:sp>
      <p:pic>
        <p:nvPicPr>
          <p:cNvPr id="31" name="Picture 2"/>
          <p:cNvPicPr>
            <a:picLocks noChangeAspect="1" noChangeArrowheads="1"/>
          </p:cNvPicPr>
          <p:nvPr/>
        </p:nvPicPr>
        <p:blipFill>
          <a:blip r:embed="rId3" cstate="print"/>
          <a:srcRect/>
          <a:stretch>
            <a:fillRect/>
          </a:stretch>
        </p:blipFill>
        <p:spPr bwMode="auto">
          <a:xfrm>
            <a:off x="340643" y="4880113"/>
            <a:ext cx="559296" cy="559296"/>
          </a:xfrm>
          <a:prstGeom prst="rect">
            <a:avLst/>
          </a:prstGeom>
          <a:noFill/>
          <a:ln w="9525">
            <a:noFill/>
            <a:miter lim="800000"/>
            <a:headEnd/>
            <a:tailEnd/>
          </a:ln>
        </p:spPr>
      </p:pic>
      <p:sp>
        <p:nvSpPr>
          <p:cNvPr id="32" name="Retângulo 31"/>
          <p:cNvSpPr/>
          <p:nvPr/>
        </p:nvSpPr>
        <p:spPr>
          <a:xfrm>
            <a:off x="844699" y="1284425"/>
            <a:ext cx="7992888" cy="707886"/>
          </a:xfrm>
          <a:prstGeom prst="rect">
            <a:avLst/>
          </a:prstGeom>
          <a:noFill/>
        </p:spPr>
        <p:txBody>
          <a:bodyPr wrap="square">
            <a:spAutoFit/>
          </a:bodyPr>
          <a:lstStyle/>
          <a:p>
            <a:pPr algn="just"/>
            <a:r>
              <a:rPr lang="pt-BR" sz="2000" dirty="0">
                <a:solidFill>
                  <a:schemeClr val="tx1">
                    <a:lumMod val="75000"/>
                    <a:lumOff val="25000"/>
                  </a:schemeClr>
                </a:solidFill>
              </a:rPr>
              <a:t>Um </a:t>
            </a:r>
            <a:r>
              <a:rPr lang="pt-BR" sz="2000" b="1" dirty="0">
                <a:solidFill>
                  <a:srgbClr val="FF0000"/>
                </a:solidFill>
              </a:rPr>
              <a:t>argumento meramente econômico</a:t>
            </a:r>
            <a:r>
              <a:rPr lang="pt-BR" sz="2000" dirty="0">
                <a:solidFill>
                  <a:schemeClr val="tx1">
                    <a:lumMod val="75000"/>
                    <a:lumOff val="25000"/>
                  </a:schemeClr>
                </a:solidFill>
              </a:rPr>
              <a:t> pode ser determinante em um julgamento no STF? </a:t>
            </a:r>
          </a:p>
        </p:txBody>
      </p:sp>
      <p:pic>
        <p:nvPicPr>
          <p:cNvPr id="33" name="Picture 2"/>
          <p:cNvPicPr>
            <a:picLocks noChangeAspect="1" noChangeArrowheads="1"/>
          </p:cNvPicPr>
          <p:nvPr/>
        </p:nvPicPr>
        <p:blipFill>
          <a:blip r:embed="rId3" cstate="print"/>
          <a:srcRect/>
          <a:stretch>
            <a:fillRect/>
          </a:stretch>
        </p:blipFill>
        <p:spPr bwMode="auto">
          <a:xfrm>
            <a:off x="357411" y="1279713"/>
            <a:ext cx="559296" cy="559296"/>
          </a:xfrm>
          <a:prstGeom prst="rect">
            <a:avLst/>
          </a:prstGeom>
          <a:noFill/>
          <a:ln w="9525">
            <a:noFill/>
            <a:miter lim="800000"/>
            <a:headEnd/>
            <a:tailEnd/>
          </a:ln>
        </p:spPr>
      </p:pic>
    </p:spTree>
    <p:extLst>
      <p:ext uri="{BB962C8B-B14F-4D97-AF65-F5344CB8AC3E}">
        <p14:creationId xmlns:p14="http://schemas.microsoft.com/office/powerpoint/2010/main" val="2514061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50000"/>
              </a:schemeClr>
            </a:gs>
            <a:gs pos="34000">
              <a:schemeClr val="accent2">
                <a:lumMod val="60000"/>
                <a:lumOff val="40000"/>
              </a:schemeClr>
            </a:gs>
            <a:gs pos="0">
              <a:schemeClr val="accent2">
                <a:lumMod val="50000"/>
              </a:schemeClr>
            </a:gs>
            <a:gs pos="17071">
              <a:schemeClr val="accent2">
                <a:lumMod val="75000"/>
              </a:schemeClr>
            </a:gs>
            <a:gs pos="67000">
              <a:schemeClr val="accent2">
                <a:lumMod val="20000"/>
                <a:lumOff val="80000"/>
              </a:schemeClr>
            </a:gs>
            <a:gs pos="100000">
              <a:srgbClr val="FFEBFA"/>
            </a:gs>
          </a:gsLst>
          <a:lin ang="2700000" scaled="1"/>
          <a:tileRect/>
        </a:gradFill>
        <a:effectLst/>
      </p:bgPr>
    </p:bg>
    <p:spTree>
      <p:nvGrpSpPr>
        <p:cNvPr id="1" name=""/>
        <p:cNvGrpSpPr/>
        <p:nvPr/>
      </p:nvGrpSpPr>
      <p:grpSpPr>
        <a:xfrm>
          <a:off x="0" y="0"/>
          <a:ext cx="0" cy="0"/>
          <a:chOff x="0" y="0"/>
          <a:chExt cx="0" cy="0"/>
        </a:xfrm>
      </p:grpSpPr>
      <p:sp>
        <p:nvSpPr>
          <p:cNvPr id="4" name="Retângulo 3"/>
          <p:cNvSpPr/>
          <p:nvPr/>
        </p:nvSpPr>
        <p:spPr>
          <a:xfrm>
            <a:off x="755576" y="1844824"/>
            <a:ext cx="7704856" cy="3970318"/>
          </a:xfrm>
          <a:prstGeom prst="rect">
            <a:avLst/>
          </a:prstGeom>
        </p:spPr>
        <p:txBody>
          <a:bodyPr wrap="square">
            <a:spAutoFit/>
          </a:bodyPr>
          <a:lstStyle/>
          <a:p>
            <a:pPr algn="ctr"/>
            <a:r>
              <a:rPr lang="pt-BR" sz="6000" b="1" cap="small" dirty="0">
                <a:effectLst>
                  <a:outerShdw blurRad="38100" dist="38100" dir="2700000" algn="tl">
                    <a:srgbClr val="000000">
                      <a:alpha val="43137"/>
                    </a:srgbClr>
                  </a:outerShdw>
                </a:effectLst>
                <a:latin typeface="Arno Pro Smbd" pitchFamily="18" charset="0"/>
                <a:cs typeface="Arial" pitchFamily="34" charset="0"/>
              </a:rPr>
              <a:t>Contextualização</a:t>
            </a:r>
          </a:p>
          <a:p>
            <a:pPr algn="ctr"/>
            <a:r>
              <a:rPr lang="pt-BR" sz="6000" b="1" cap="small" dirty="0">
                <a:effectLst>
                  <a:outerShdw blurRad="38100" dist="38100" dir="2700000" algn="tl">
                    <a:srgbClr val="000000">
                      <a:alpha val="43137"/>
                    </a:srgbClr>
                  </a:outerShdw>
                </a:effectLst>
                <a:latin typeface="Arno Pro Smbd" pitchFamily="18" charset="0"/>
                <a:cs typeface="Arial" pitchFamily="34" charset="0"/>
              </a:rPr>
              <a:t>ISS e Sociedades Uniprofissionais</a:t>
            </a:r>
          </a:p>
          <a:p>
            <a:pPr marL="342900" indent="-342900">
              <a:buFont typeface="Wingdings" pitchFamily="2" charset="2"/>
              <a:buChar char="§"/>
            </a:pPr>
            <a:endParaRPr lang="pt-BR" sz="2400" b="1" cap="small" dirty="0"/>
          </a:p>
          <a:p>
            <a:pPr marL="342900" indent="-342900">
              <a:buFont typeface="Wingdings" pitchFamily="2" charset="2"/>
              <a:buChar char="§"/>
            </a:pPr>
            <a:endParaRPr lang="pt-BR" sz="2400" b="1" cap="small" dirty="0"/>
          </a:p>
          <a:p>
            <a:pPr marL="342900" indent="-342900">
              <a:buFont typeface="Wingdings" pitchFamily="2" charset="2"/>
              <a:buChar char="§"/>
            </a:pPr>
            <a:endParaRPr lang="pt-BR" sz="2400" b="1" dirty="0"/>
          </a:p>
        </p:txBody>
      </p:sp>
      <p:sp>
        <p:nvSpPr>
          <p:cNvPr id="3" name="Título 2"/>
          <p:cNvSpPr>
            <a:spLocks noGrp="1"/>
          </p:cNvSpPr>
          <p:nvPr>
            <p:ph type="title"/>
          </p:nvPr>
        </p:nvSpPr>
        <p:spPr/>
        <p:txBody>
          <a:bodyPr/>
          <a:lstStyle/>
          <a:p>
            <a:r>
              <a:rPr lang="pt-BR" dirty="0"/>
              <a:t> </a:t>
            </a:r>
          </a:p>
        </p:txBody>
      </p:sp>
    </p:spTree>
    <p:extLst>
      <p:ext uri="{BB962C8B-B14F-4D97-AF65-F5344CB8AC3E}">
        <p14:creationId xmlns:p14="http://schemas.microsoft.com/office/powerpoint/2010/main" val="3489740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rmAutofit fontScale="90000"/>
          </a:bodyPr>
          <a:lstStyle/>
          <a:p>
            <a:r>
              <a:rPr lang="pt-BR" sz="4800" b="1" cap="small" dirty="0">
                <a:solidFill>
                  <a:schemeClr val="bg1"/>
                </a:solidFill>
                <a:effectLst>
                  <a:outerShdw blurRad="38100" dist="38100" dir="2700000" algn="tl">
                    <a:srgbClr val="000000">
                      <a:alpha val="43137"/>
                    </a:srgbClr>
                  </a:outerShdw>
                </a:effectLst>
              </a:rPr>
              <a:t>Outras Questões</a:t>
            </a:r>
          </a:p>
        </p:txBody>
      </p:sp>
      <p:sp>
        <p:nvSpPr>
          <p:cNvPr id="4" name="Retângulo 3"/>
          <p:cNvSpPr/>
          <p:nvPr/>
        </p:nvSpPr>
        <p:spPr>
          <a:xfrm>
            <a:off x="560512" y="2636912"/>
            <a:ext cx="7704856" cy="2062103"/>
          </a:xfrm>
          <a:prstGeom prst="rect">
            <a:avLst/>
          </a:prstGeom>
        </p:spPr>
        <p:txBody>
          <a:bodyPr wrap="square">
            <a:spAutoFit/>
          </a:bodyPr>
          <a:lstStyle/>
          <a:p>
            <a:pPr algn="ctr"/>
            <a:r>
              <a:rPr lang="pt-BR" sz="8000" b="1" cap="small" dirty="0"/>
              <a:t>Dúvidas?</a:t>
            </a:r>
          </a:p>
          <a:p>
            <a:pPr marL="342900" indent="-342900">
              <a:buFont typeface="Wingdings" pitchFamily="2" charset="2"/>
              <a:buChar char="§"/>
            </a:pPr>
            <a:endParaRPr lang="pt-BR" sz="2400" b="1" cap="small" dirty="0"/>
          </a:p>
          <a:p>
            <a:endParaRPr lang="pt-BR" sz="2400" b="1" cap="small" dirty="0"/>
          </a:p>
        </p:txBody>
      </p:sp>
    </p:spTree>
    <p:extLst>
      <p:ext uri="{BB962C8B-B14F-4D97-AF65-F5344CB8AC3E}">
        <p14:creationId xmlns:p14="http://schemas.microsoft.com/office/powerpoint/2010/main" val="1977208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http://www.direito.usp.br/images/topo_home.gif"/>
          <p:cNvPicPr>
            <a:picLocks noChangeAspect="1" noChangeArrowheads="1"/>
          </p:cNvPicPr>
          <p:nvPr/>
        </p:nvPicPr>
        <p:blipFill>
          <a:blip r:embed="rId2" cstate="print"/>
          <a:srcRect/>
          <a:stretch>
            <a:fillRect/>
          </a:stretch>
        </p:blipFill>
        <p:spPr bwMode="auto">
          <a:xfrm>
            <a:off x="0" y="41682"/>
            <a:ext cx="9110919" cy="1515110"/>
          </a:xfrm>
          <a:prstGeom prst="rect">
            <a:avLst/>
          </a:prstGeom>
          <a:noFill/>
        </p:spPr>
      </p:pic>
      <p:sp>
        <p:nvSpPr>
          <p:cNvPr id="5" name="Rectangle 1"/>
          <p:cNvSpPr>
            <a:spLocks noChangeArrowheads="1"/>
          </p:cNvSpPr>
          <p:nvPr/>
        </p:nvSpPr>
        <p:spPr bwMode="auto">
          <a:xfrm>
            <a:off x="0" y="1916832"/>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tabLst>
                <a:tab pos="1050925" algn="l"/>
              </a:tabLst>
            </a:pPr>
            <a:endParaRPr lang="pt-BR" sz="3200" b="1" dirty="0">
              <a:solidFill>
                <a:srgbClr val="006600"/>
              </a:solidFill>
              <a:latin typeface="+mj-lt"/>
              <a:ea typeface="Times New Roman" pitchFamily="18" charset="0"/>
              <a:cs typeface="Calibri" pitchFamily="34" charset="0"/>
            </a:endParaRPr>
          </a:p>
          <a:p>
            <a:pPr algn="ctr" eaLnBrk="0" fontAlgn="base" hangingPunct="0">
              <a:spcBef>
                <a:spcPct val="0"/>
              </a:spcBef>
              <a:spcAft>
                <a:spcPct val="0"/>
              </a:spcAft>
              <a:tabLst>
                <a:tab pos="1050925" algn="l"/>
              </a:tabLst>
            </a:pPr>
            <a:endParaRPr lang="pt-BR" sz="4000" b="1" cap="small" dirty="0"/>
          </a:p>
          <a:p>
            <a:pPr algn="ctr" eaLnBrk="0" fontAlgn="base" hangingPunct="0">
              <a:spcBef>
                <a:spcPct val="0"/>
              </a:spcBef>
              <a:spcAft>
                <a:spcPct val="0"/>
              </a:spcAft>
              <a:tabLst>
                <a:tab pos="1050925" algn="l"/>
              </a:tabLst>
            </a:pPr>
            <a:r>
              <a:rPr lang="pt-BR" sz="6600" b="1" cap="small" dirty="0">
                <a:effectLst>
                  <a:outerShdw blurRad="38100" dist="38100" dir="2700000" algn="tl">
                    <a:srgbClr val="000000">
                      <a:alpha val="43137"/>
                    </a:srgbClr>
                  </a:outerShdw>
                </a:effectLst>
                <a:latin typeface="Arno Pro Smbd" pitchFamily="18" charset="0"/>
              </a:rPr>
              <a:t>Obrigado!</a:t>
            </a:r>
          </a:p>
          <a:p>
            <a:pPr algn="ctr" eaLnBrk="0" fontAlgn="base" hangingPunct="0">
              <a:spcBef>
                <a:spcPct val="0"/>
              </a:spcBef>
              <a:spcAft>
                <a:spcPct val="0"/>
              </a:spcAft>
              <a:tabLst>
                <a:tab pos="1050925" algn="l"/>
              </a:tabLst>
            </a:pPr>
            <a:endParaRPr lang="pt-BR" sz="4400" dirty="0">
              <a:effectLst>
                <a:outerShdw blurRad="38100" dist="38100" dir="2700000" algn="tl">
                  <a:srgbClr val="000000">
                    <a:alpha val="43137"/>
                  </a:srgbClr>
                </a:outerShdw>
              </a:effectLst>
              <a:latin typeface="Arno Pro Smbd" pitchFamily="18" charset="0"/>
              <a:cs typeface="Arial" pitchFamily="34" charset="0"/>
            </a:endParaRPr>
          </a:p>
          <a:p>
            <a:pPr eaLnBrk="0" fontAlgn="base" hangingPunct="0">
              <a:spcBef>
                <a:spcPct val="0"/>
              </a:spcBef>
              <a:spcAft>
                <a:spcPct val="0"/>
              </a:spcAft>
              <a:tabLst>
                <a:tab pos="1050925" algn="l"/>
              </a:tabLst>
            </a:pPr>
            <a:endParaRPr lang="pt-BR" dirty="0">
              <a:latin typeface="+mj-lt"/>
              <a:cs typeface="Arial" pitchFamily="34" charset="0"/>
            </a:endParaRPr>
          </a:p>
          <a:p>
            <a:pPr algn="ctr" eaLnBrk="0" fontAlgn="base" hangingPunct="0">
              <a:spcBef>
                <a:spcPct val="0"/>
              </a:spcBef>
              <a:spcAft>
                <a:spcPct val="0"/>
              </a:spcAft>
              <a:tabLst>
                <a:tab pos="1050925" algn="l"/>
              </a:tabLst>
            </a:pPr>
            <a:r>
              <a:rPr lang="pt-BR" sz="3200" b="1" cap="small" dirty="0">
                <a:solidFill>
                  <a:schemeClr val="accent2">
                    <a:lumMod val="50000"/>
                  </a:schemeClr>
                </a:solidFill>
                <a:latin typeface="Bookman Old Style" pitchFamily="18" charset="0"/>
                <a:cs typeface="Arial" pitchFamily="34" charset="0"/>
              </a:rPr>
              <a:t>tulio.venturini.souza@uol.com.br</a:t>
            </a:r>
          </a:p>
          <a:p>
            <a:pPr algn="ctr" eaLnBrk="0" fontAlgn="base" hangingPunct="0">
              <a:spcBef>
                <a:spcPct val="0"/>
              </a:spcBef>
              <a:spcAft>
                <a:spcPct val="0"/>
              </a:spcAft>
              <a:tabLst>
                <a:tab pos="1050925" algn="l"/>
              </a:tabLst>
            </a:pPr>
            <a:r>
              <a:rPr lang="pt-BR" sz="3200" b="1" cap="small" dirty="0">
                <a:solidFill>
                  <a:schemeClr val="accent2">
                    <a:lumMod val="50000"/>
                  </a:schemeClr>
                </a:solidFill>
                <a:latin typeface="Bookman Old Style" pitchFamily="18" charset="0"/>
                <a:cs typeface="Arial" pitchFamily="34" charset="0"/>
              </a:rPr>
              <a:t>Leonardo.branco@usp.br</a:t>
            </a:r>
          </a:p>
        </p:txBody>
      </p:sp>
    </p:spTree>
    <p:extLst>
      <p:ext uri="{BB962C8B-B14F-4D97-AF65-F5344CB8AC3E}">
        <p14:creationId xmlns:p14="http://schemas.microsoft.com/office/powerpoint/2010/main" val="498422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rmAutofit fontScale="90000"/>
          </a:bodyPr>
          <a:lstStyle/>
          <a:p>
            <a:r>
              <a:rPr lang="pt-BR" sz="4800" b="1" cap="small" dirty="0">
                <a:solidFill>
                  <a:schemeClr val="bg1"/>
                </a:solidFill>
                <a:effectLst>
                  <a:outerShdw blurRad="38100" dist="38100" dir="2700000" algn="tl">
                    <a:srgbClr val="000000">
                      <a:alpha val="43137"/>
                    </a:srgbClr>
                  </a:outerShdw>
                </a:effectLst>
              </a:rPr>
              <a:t>Contextualização</a:t>
            </a:r>
          </a:p>
        </p:txBody>
      </p:sp>
      <p:sp>
        <p:nvSpPr>
          <p:cNvPr id="6" name="Retângulo 5"/>
          <p:cNvSpPr/>
          <p:nvPr/>
        </p:nvSpPr>
        <p:spPr>
          <a:xfrm>
            <a:off x="755576" y="1412776"/>
            <a:ext cx="7344816" cy="523220"/>
          </a:xfrm>
          <a:prstGeom prst="rect">
            <a:avLst/>
          </a:prstGeom>
          <a:solidFill>
            <a:schemeClr val="bg1">
              <a:lumMod val="85000"/>
            </a:schemeClr>
          </a:solidFill>
        </p:spPr>
        <p:txBody>
          <a:bodyPr wrap="square">
            <a:spAutoFit/>
          </a:bodyPr>
          <a:lstStyle/>
          <a:p>
            <a:pPr algn="ctr"/>
            <a:r>
              <a:rPr lang="pt-BR" sz="2800" b="1" cap="small" dirty="0">
                <a:solidFill>
                  <a:schemeClr val="tx1">
                    <a:lumMod val="75000"/>
                    <a:lumOff val="25000"/>
                  </a:schemeClr>
                </a:solidFill>
              </a:rPr>
              <a:t>Constituição Federal de 1988</a:t>
            </a:r>
          </a:p>
        </p:txBody>
      </p:sp>
      <p:sp>
        <p:nvSpPr>
          <p:cNvPr id="5" name="Retângulo 4"/>
          <p:cNvSpPr/>
          <p:nvPr/>
        </p:nvSpPr>
        <p:spPr>
          <a:xfrm>
            <a:off x="539552" y="1916832"/>
            <a:ext cx="7848872" cy="3647152"/>
          </a:xfrm>
          <a:prstGeom prst="rect">
            <a:avLst/>
          </a:prstGeom>
          <a:noFill/>
        </p:spPr>
        <p:txBody>
          <a:bodyPr wrap="square">
            <a:spAutoFit/>
          </a:bodyPr>
          <a:lstStyle/>
          <a:p>
            <a:pPr algn="just"/>
            <a:r>
              <a:rPr lang="pt-BR" sz="2100" b="1" dirty="0" err="1">
                <a:solidFill>
                  <a:schemeClr val="tx1">
                    <a:lumMod val="75000"/>
                    <a:lumOff val="25000"/>
                  </a:schemeClr>
                </a:solidFill>
              </a:rPr>
              <a:t>Art</a:t>
            </a:r>
            <a:r>
              <a:rPr lang="pt-BR" sz="2100" b="1" dirty="0">
                <a:solidFill>
                  <a:schemeClr val="tx1">
                    <a:lumMod val="75000"/>
                    <a:lumOff val="25000"/>
                  </a:schemeClr>
                </a:solidFill>
              </a:rPr>
              <a:t> 156. </a:t>
            </a:r>
            <a:r>
              <a:rPr lang="pt-BR" sz="2100" dirty="0"/>
              <a:t>Compete aos Municípios instituir impostos sobre:</a:t>
            </a:r>
          </a:p>
          <a:p>
            <a:pPr algn="just"/>
            <a:endParaRPr lang="pt-BR" sz="2100" dirty="0"/>
          </a:p>
          <a:p>
            <a:pPr algn="just"/>
            <a:r>
              <a:rPr lang="pt-BR" sz="2100" dirty="0"/>
              <a:t>I - propriedade predial e territorial urbana;</a:t>
            </a:r>
          </a:p>
          <a:p>
            <a:pPr algn="just"/>
            <a:endParaRPr lang="pt-BR" sz="2100" dirty="0"/>
          </a:p>
          <a:p>
            <a:pPr algn="just"/>
            <a:r>
              <a:rPr lang="pt-BR" sz="2100" dirty="0"/>
              <a:t>II - transmissão "</a:t>
            </a:r>
            <a:r>
              <a:rPr lang="pt-BR" sz="2100" dirty="0" err="1"/>
              <a:t>inter</a:t>
            </a:r>
            <a:r>
              <a:rPr lang="pt-BR" sz="2100" dirty="0"/>
              <a:t> vivos", a qualquer título, por ato oneroso, de bens imóveis, por natureza ou acessão física, e de direitos reais sobre imóveis, exceto os de garantia, bem como cessão de direitos a sua aquisição;</a:t>
            </a:r>
          </a:p>
          <a:p>
            <a:pPr algn="just"/>
            <a:endParaRPr lang="pt-BR" sz="2100" dirty="0"/>
          </a:p>
          <a:p>
            <a:pPr algn="just"/>
            <a:r>
              <a:rPr lang="pt-BR" sz="2100" b="1" dirty="0">
                <a:solidFill>
                  <a:srgbClr val="FF0000"/>
                </a:solidFill>
              </a:rPr>
              <a:t>III - serviços de qualquer natureza, não compreendidos no art. 155, II, definidos em lei complementar</a:t>
            </a:r>
          </a:p>
        </p:txBody>
      </p:sp>
    </p:spTree>
    <p:extLst>
      <p:ext uri="{BB962C8B-B14F-4D97-AF65-F5344CB8AC3E}">
        <p14:creationId xmlns:p14="http://schemas.microsoft.com/office/powerpoint/2010/main" val="28567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rmAutofit fontScale="90000"/>
          </a:bodyPr>
          <a:lstStyle/>
          <a:p>
            <a:r>
              <a:rPr lang="pt-BR" sz="4800" b="1" cap="small" dirty="0">
                <a:solidFill>
                  <a:schemeClr val="bg1"/>
                </a:solidFill>
                <a:effectLst>
                  <a:outerShdw blurRad="38100" dist="38100" dir="2700000" algn="tl">
                    <a:srgbClr val="000000">
                      <a:alpha val="43137"/>
                    </a:srgbClr>
                  </a:outerShdw>
                </a:effectLst>
              </a:rPr>
              <a:t>Contextualização</a:t>
            </a:r>
          </a:p>
        </p:txBody>
      </p:sp>
      <p:sp>
        <p:nvSpPr>
          <p:cNvPr id="6" name="Retângulo 5"/>
          <p:cNvSpPr/>
          <p:nvPr/>
        </p:nvSpPr>
        <p:spPr>
          <a:xfrm>
            <a:off x="755576" y="1412776"/>
            <a:ext cx="7344816" cy="523220"/>
          </a:xfrm>
          <a:prstGeom prst="rect">
            <a:avLst/>
          </a:prstGeom>
          <a:solidFill>
            <a:schemeClr val="bg1">
              <a:lumMod val="85000"/>
            </a:schemeClr>
          </a:solidFill>
        </p:spPr>
        <p:txBody>
          <a:bodyPr wrap="square">
            <a:spAutoFit/>
          </a:bodyPr>
          <a:lstStyle/>
          <a:p>
            <a:pPr algn="ctr"/>
            <a:r>
              <a:rPr lang="pt-BR" sz="2800" b="1" cap="small" dirty="0">
                <a:solidFill>
                  <a:schemeClr val="tx1">
                    <a:lumMod val="75000"/>
                    <a:lumOff val="25000"/>
                  </a:schemeClr>
                </a:solidFill>
              </a:rPr>
              <a:t>Decreto-lei 406/68</a:t>
            </a:r>
          </a:p>
        </p:txBody>
      </p:sp>
      <p:sp>
        <p:nvSpPr>
          <p:cNvPr id="5" name="Retângulo 4"/>
          <p:cNvSpPr/>
          <p:nvPr/>
        </p:nvSpPr>
        <p:spPr>
          <a:xfrm>
            <a:off x="539552" y="1916832"/>
            <a:ext cx="7848872" cy="4616648"/>
          </a:xfrm>
          <a:prstGeom prst="rect">
            <a:avLst/>
          </a:prstGeom>
          <a:noFill/>
        </p:spPr>
        <p:txBody>
          <a:bodyPr wrap="square">
            <a:spAutoFit/>
          </a:bodyPr>
          <a:lstStyle/>
          <a:p>
            <a:pPr algn="just"/>
            <a:r>
              <a:rPr lang="pt-BR" sz="2100" b="1" dirty="0" err="1">
                <a:solidFill>
                  <a:schemeClr val="tx1">
                    <a:lumMod val="75000"/>
                    <a:lumOff val="25000"/>
                  </a:schemeClr>
                </a:solidFill>
              </a:rPr>
              <a:t>Art</a:t>
            </a:r>
            <a:r>
              <a:rPr lang="pt-BR" sz="2100" b="1" dirty="0">
                <a:solidFill>
                  <a:schemeClr val="tx1">
                    <a:lumMod val="75000"/>
                    <a:lumOff val="25000"/>
                  </a:schemeClr>
                </a:solidFill>
              </a:rPr>
              <a:t> 9º </a:t>
            </a:r>
            <a:r>
              <a:rPr lang="pt-BR" sz="2100" dirty="0"/>
              <a:t>A base de cálculo do </a:t>
            </a:r>
            <a:r>
              <a:rPr lang="pt-BR" sz="2100" dirty="0" err="1"/>
              <a:t>impôsto</a:t>
            </a:r>
            <a:r>
              <a:rPr lang="pt-BR" sz="2100" dirty="0"/>
              <a:t> é o preço do serviço.</a:t>
            </a:r>
          </a:p>
          <a:p>
            <a:pPr algn="just"/>
            <a:endParaRPr lang="pt-BR" sz="2100" dirty="0"/>
          </a:p>
          <a:p>
            <a:pPr algn="just"/>
            <a:r>
              <a:rPr lang="pt-BR" sz="2100" dirty="0"/>
              <a:t>§ 1º Quando se tratar de prestação de serviços sob a forma de trabalho pessoal do próprio contribuinte, o </a:t>
            </a:r>
            <a:r>
              <a:rPr lang="pt-BR" sz="2100" dirty="0" err="1"/>
              <a:t>impôsto</a:t>
            </a:r>
            <a:r>
              <a:rPr lang="pt-BR" sz="2100" dirty="0"/>
              <a:t> será calculado, por meio de alíquotas fixas ou variáveis, em função da natureza do serviço ou de outros fatores pertinentes, nestes não compreendida a importância paga a título de remuneração do próprio trabalho. (...)</a:t>
            </a:r>
          </a:p>
          <a:p>
            <a:pPr algn="just"/>
            <a:endParaRPr lang="pt-BR" sz="2100" dirty="0"/>
          </a:p>
          <a:p>
            <a:pPr algn="just"/>
            <a:r>
              <a:rPr lang="pt-BR" sz="2100" b="1" dirty="0">
                <a:solidFill>
                  <a:srgbClr val="FF0000"/>
                </a:solidFill>
              </a:rPr>
              <a:t>§ 3° Quando os serviços a que se referem os itens 1, 4, 8, 25, 52, 88, 89, 90, 91 e 92 da lista anexa forem prestados por sociedades, estas ficarão sujeitas ao imposto na forma do § 1°, calculado em relação a cada profissional habilitado, sócio, empregado ou não, que preste serviços em nome da sociedade, embora assumindo responsabilidade pessoal, nos termos da lei aplicável</a:t>
            </a:r>
            <a:r>
              <a:rPr lang="pt-BR" sz="2100" dirty="0"/>
              <a:t>.</a:t>
            </a:r>
          </a:p>
        </p:txBody>
      </p:sp>
    </p:spTree>
    <p:extLst>
      <p:ext uri="{BB962C8B-B14F-4D97-AF65-F5344CB8AC3E}">
        <p14:creationId xmlns:p14="http://schemas.microsoft.com/office/powerpoint/2010/main" val="1130966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rmAutofit fontScale="90000"/>
          </a:bodyPr>
          <a:lstStyle/>
          <a:p>
            <a:r>
              <a:rPr lang="pt-BR" sz="4800" b="1" cap="small" dirty="0">
                <a:solidFill>
                  <a:schemeClr val="bg1"/>
                </a:solidFill>
                <a:effectLst>
                  <a:outerShdw blurRad="38100" dist="38100" dir="2700000" algn="tl">
                    <a:srgbClr val="000000">
                      <a:alpha val="43137"/>
                    </a:srgbClr>
                  </a:outerShdw>
                </a:effectLst>
              </a:rPr>
              <a:t>Contextualização</a:t>
            </a:r>
          </a:p>
        </p:txBody>
      </p:sp>
      <p:sp>
        <p:nvSpPr>
          <p:cNvPr id="6" name="Retângulo 5"/>
          <p:cNvSpPr/>
          <p:nvPr/>
        </p:nvSpPr>
        <p:spPr>
          <a:xfrm>
            <a:off x="755576" y="1412776"/>
            <a:ext cx="7344816" cy="523220"/>
          </a:xfrm>
          <a:prstGeom prst="rect">
            <a:avLst/>
          </a:prstGeom>
          <a:solidFill>
            <a:schemeClr val="bg1">
              <a:lumMod val="85000"/>
            </a:schemeClr>
          </a:solidFill>
        </p:spPr>
        <p:txBody>
          <a:bodyPr wrap="square">
            <a:spAutoFit/>
          </a:bodyPr>
          <a:lstStyle/>
          <a:p>
            <a:pPr algn="ctr"/>
            <a:r>
              <a:rPr lang="pt-BR" sz="2800" b="1" cap="small" dirty="0">
                <a:solidFill>
                  <a:schemeClr val="tx1">
                    <a:lumMod val="75000"/>
                    <a:lumOff val="25000"/>
                  </a:schemeClr>
                </a:solidFill>
              </a:rPr>
              <a:t>Lei Complementar 116/03</a:t>
            </a:r>
          </a:p>
        </p:txBody>
      </p:sp>
      <p:sp>
        <p:nvSpPr>
          <p:cNvPr id="5" name="Retângulo 4"/>
          <p:cNvSpPr/>
          <p:nvPr/>
        </p:nvSpPr>
        <p:spPr>
          <a:xfrm>
            <a:off x="539552" y="1916832"/>
            <a:ext cx="7848872" cy="4616648"/>
          </a:xfrm>
          <a:prstGeom prst="rect">
            <a:avLst/>
          </a:prstGeom>
          <a:noFill/>
        </p:spPr>
        <p:txBody>
          <a:bodyPr wrap="square">
            <a:spAutoFit/>
          </a:bodyPr>
          <a:lstStyle/>
          <a:p>
            <a:pPr algn="just"/>
            <a:r>
              <a:rPr lang="pt-BR" sz="2100" b="1" dirty="0" err="1">
                <a:solidFill>
                  <a:schemeClr val="tx1">
                    <a:lumMod val="75000"/>
                    <a:lumOff val="25000"/>
                  </a:schemeClr>
                </a:solidFill>
              </a:rPr>
              <a:t>Art</a:t>
            </a:r>
            <a:r>
              <a:rPr lang="pt-BR" sz="2100" b="1" dirty="0">
                <a:solidFill>
                  <a:schemeClr val="tx1">
                    <a:lumMod val="75000"/>
                    <a:lumOff val="25000"/>
                  </a:schemeClr>
                </a:solidFill>
              </a:rPr>
              <a:t> 7º </a:t>
            </a:r>
            <a:r>
              <a:rPr lang="pt-BR" sz="2100" b="1" dirty="0">
                <a:solidFill>
                  <a:srgbClr val="FF0000"/>
                </a:solidFill>
              </a:rPr>
              <a:t>A base de cálculo do imposto é o preço do serviço.</a:t>
            </a:r>
          </a:p>
          <a:p>
            <a:pPr algn="just"/>
            <a:endParaRPr lang="pt-BR" sz="2100" b="1" dirty="0">
              <a:solidFill>
                <a:srgbClr val="FF0000"/>
              </a:solidFill>
            </a:endParaRPr>
          </a:p>
          <a:p>
            <a:pPr algn="just"/>
            <a:r>
              <a:rPr lang="pt-BR" sz="2100" dirty="0"/>
              <a:t>§ 1o Quando os serviços descritos pelo subitem 3.04 da lista anexa forem prestados no território de mais de um Município, a base de cálculo será proporcional, conforme o caso, à extensão da ferrovia, rodovia, dutos e condutos de qualquer natureza, cabos de qualquer natureza, ou ao número de postes, existentes em cada Município.</a:t>
            </a:r>
          </a:p>
          <a:p>
            <a:pPr algn="just"/>
            <a:endParaRPr lang="pt-BR" sz="2100" dirty="0"/>
          </a:p>
          <a:p>
            <a:pPr algn="just"/>
            <a:r>
              <a:rPr lang="pt-BR" sz="2100" dirty="0"/>
              <a:t>§ 2o Não se incluem na base de cálculo do Imposto Sobre Serviços de Qualquer Natureza:</a:t>
            </a:r>
          </a:p>
          <a:p>
            <a:pPr algn="just"/>
            <a:endParaRPr lang="pt-BR" sz="2100" dirty="0"/>
          </a:p>
          <a:p>
            <a:pPr algn="just"/>
            <a:r>
              <a:rPr lang="pt-BR" sz="2100" dirty="0"/>
              <a:t>I - o valor dos materiais fornecidos pelo prestador dos serviços previstos nos itens 7.02 e 7.05 da lista de serviços anexa a esta Lei Complementar;</a:t>
            </a:r>
          </a:p>
        </p:txBody>
      </p:sp>
    </p:spTree>
    <p:extLst>
      <p:ext uri="{BB962C8B-B14F-4D97-AF65-F5344CB8AC3E}">
        <p14:creationId xmlns:p14="http://schemas.microsoft.com/office/powerpoint/2010/main" val="4166818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rmAutofit fontScale="90000"/>
          </a:bodyPr>
          <a:lstStyle/>
          <a:p>
            <a:r>
              <a:rPr lang="pt-BR" sz="4800" b="1" cap="small" dirty="0">
                <a:solidFill>
                  <a:schemeClr val="bg1"/>
                </a:solidFill>
                <a:effectLst>
                  <a:outerShdw blurRad="38100" dist="38100" dir="2700000" algn="tl">
                    <a:srgbClr val="000000">
                      <a:alpha val="43137"/>
                    </a:srgbClr>
                  </a:outerShdw>
                </a:effectLst>
              </a:rPr>
              <a:t>Contextualização</a:t>
            </a:r>
          </a:p>
        </p:txBody>
      </p:sp>
      <p:sp>
        <p:nvSpPr>
          <p:cNvPr id="6" name="Retângulo 5"/>
          <p:cNvSpPr/>
          <p:nvPr/>
        </p:nvSpPr>
        <p:spPr>
          <a:xfrm>
            <a:off x="755576" y="1412776"/>
            <a:ext cx="7344816" cy="523220"/>
          </a:xfrm>
          <a:prstGeom prst="rect">
            <a:avLst/>
          </a:prstGeom>
          <a:solidFill>
            <a:schemeClr val="bg1">
              <a:lumMod val="85000"/>
            </a:schemeClr>
          </a:solidFill>
        </p:spPr>
        <p:txBody>
          <a:bodyPr wrap="square">
            <a:spAutoFit/>
          </a:bodyPr>
          <a:lstStyle/>
          <a:p>
            <a:pPr algn="ctr"/>
            <a:r>
              <a:rPr lang="pt-BR" sz="2800" b="1" cap="small" dirty="0">
                <a:solidFill>
                  <a:schemeClr val="tx1">
                    <a:lumMod val="75000"/>
                    <a:lumOff val="25000"/>
                  </a:schemeClr>
                </a:solidFill>
              </a:rPr>
              <a:t>Lei Complementar 7/73 de Porto Alegre/RS</a:t>
            </a:r>
          </a:p>
        </p:txBody>
      </p:sp>
      <p:sp>
        <p:nvSpPr>
          <p:cNvPr id="5" name="Retângulo 4"/>
          <p:cNvSpPr/>
          <p:nvPr/>
        </p:nvSpPr>
        <p:spPr>
          <a:xfrm>
            <a:off x="539552" y="1916832"/>
            <a:ext cx="7848872" cy="4616648"/>
          </a:xfrm>
          <a:prstGeom prst="rect">
            <a:avLst/>
          </a:prstGeom>
          <a:noFill/>
        </p:spPr>
        <p:txBody>
          <a:bodyPr wrap="square">
            <a:spAutoFit/>
          </a:bodyPr>
          <a:lstStyle/>
          <a:p>
            <a:pPr algn="just"/>
            <a:r>
              <a:rPr lang="pt-BR" sz="2100" b="1" dirty="0" err="1">
                <a:solidFill>
                  <a:schemeClr val="tx1">
                    <a:lumMod val="75000"/>
                    <a:lumOff val="25000"/>
                  </a:schemeClr>
                </a:solidFill>
              </a:rPr>
              <a:t>Art</a:t>
            </a:r>
            <a:r>
              <a:rPr lang="pt-BR" sz="2100" b="1" dirty="0">
                <a:solidFill>
                  <a:schemeClr val="tx1">
                    <a:lumMod val="75000"/>
                    <a:lumOff val="25000"/>
                  </a:schemeClr>
                </a:solidFill>
              </a:rPr>
              <a:t> 20. </a:t>
            </a:r>
            <a:r>
              <a:rPr lang="pt-BR" sz="2100" dirty="0"/>
              <a:t>A base de cálculo do imposto é o preço do serviço. </a:t>
            </a:r>
          </a:p>
          <a:p>
            <a:pPr algn="just"/>
            <a:endParaRPr lang="pt-BR" sz="2100" dirty="0"/>
          </a:p>
          <a:p>
            <a:pPr algn="just"/>
            <a:r>
              <a:rPr lang="pt-BR" sz="2100" dirty="0"/>
              <a:t>§ 2º    Quando se tratar de prestação de serviços sob a forma de trabalho pessoal do próprio contribuinte, o cálculo do imposto será em função da Unidade Financeira Municipal (UFM), conforme tabela anexa.</a:t>
            </a:r>
          </a:p>
          <a:p>
            <a:pPr algn="just"/>
            <a:endParaRPr lang="pt-BR" sz="2100" dirty="0"/>
          </a:p>
          <a:p>
            <a:pPr algn="just"/>
            <a:r>
              <a:rPr lang="pt-BR" sz="2100" dirty="0"/>
              <a:t>§ 3º    </a:t>
            </a:r>
            <a:r>
              <a:rPr lang="pt-BR" sz="2100" b="1" dirty="0">
                <a:solidFill>
                  <a:srgbClr val="FF0000"/>
                </a:solidFill>
              </a:rPr>
              <a:t>Quando os serviços a que se referem às alíneas abaixo forem prestados por sociedades, independentemente do número de funcionários que possuírem, essas ficarão sujeitas ao imposto na forma do parágrafo anterior, calculado em relação a cada profissional habilitado, sócio, empregado ou não, que preste serviços em nome da sociedade, embora assumindo responsabilidade pessoal, nos termos da lei aplicáve</a:t>
            </a:r>
            <a:r>
              <a:rPr lang="pt-BR" sz="2100" dirty="0"/>
              <a:t>l:</a:t>
            </a:r>
          </a:p>
        </p:txBody>
      </p:sp>
    </p:spTree>
    <p:extLst>
      <p:ext uri="{BB962C8B-B14F-4D97-AF65-F5344CB8AC3E}">
        <p14:creationId xmlns:p14="http://schemas.microsoft.com/office/powerpoint/2010/main" val="1924124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rmAutofit fontScale="90000"/>
          </a:bodyPr>
          <a:lstStyle/>
          <a:p>
            <a:r>
              <a:rPr lang="pt-BR" sz="4800" b="1" cap="small" dirty="0">
                <a:solidFill>
                  <a:schemeClr val="bg1"/>
                </a:solidFill>
                <a:effectLst>
                  <a:outerShdw blurRad="38100" dist="38100" dir="2700000" algn="tl">
                    <a:srgbClr val="000000">
                      <a:alpha val="43137"/>
                    </a:srgbClr>
                  </a:outerShdw>
                </a:effectLst>
              </a:rPr>
              <a:t>Contextualização</a:t>
            </a:r>
          </a:p>
        </p:txBody>
      </p:sp>
      <p:sp>
        <p:nvSpPr>
          <p:cNvPr id="6" name="Retângulo 5"/>
          <p:cNvSpPr/>
          <p:nvPr/>
        </p:nvSpPr>
        <p:spPr>
          <a:xfrm>
            <a:off x="755576" y="1412776"/>
            <a:ext cx="7344816" cy="523220"/>
          </a:xfrm>
          <a:prstGeom prst="rect">
            <a:avLst/>
          </a:prstGeom>
          <a:solidFill>
            <a:schemeClr val="bg1">
              <a:lumMod val="85000"/>
            </a:schemeClr>
          </a:solidFill>
        </p:spPr>
        <p:txBody>
          <a:bodyPr wrap="square">
            <a:spAutoFit/>
          </a:bodyPr>
          <a:lstStyle/>
          <a:p>
            <a:pPr algn="ctr"/>
            <a:r>
              <a:rPr lang="pt-BR" sz="2800" b="1" cap="small" dirty="0">
                <a:solidFill>
                  <a:schemeClr val="tx1">
                    <a:lumMod val="75000"/>
                    <a:lumOff val="25000"/>
                  </a:schemeClr>
                </a:solidFill>
              </a:rPr>
              <a:t>Lei Complementar 7/73 de Porto Alegre/RS</a:t>
            </a:r>
          </a:p>
        </p:txBody>
      </p:sp>
      <p:sp>
        <p:nvSpPr>
          <p:cNvPr id="5" name="Retângulo 4"/>
          <p:cNvSpPr/>
          <p:nvPr/>
        </p:nvSpPr>
        <p:spPr>
          <a:xfrm>
            <a:off x="539552" y="1916832"/>
            <a:ext cx="7848872" cy="4293483"/>
          </a:xfrm>
          <a:prstGeom prst="rect">
            <a:avLst/>
          </a:prstGeom>
          <a:noFill/>
        </p:spPr>
        <p:txBody>
          <a:bodyPr wrap="square">
            <a:spAutoFit/>
          </a:bodyPr>
          <a:lstStyle/>
          <a:p>
            <a:pPr algn="just"/>
            <a:r>
              <a:rPr lang="pt-BR" sz="2100" b="1" dirty="0" err="1">
                <a:solidFill>
                  <a:schemeClr val="tx1">
                    <a:lumMod val="75000"/>
                    <a:lumOff val="25000"/>
                  </a:schemeClr>
                </a:solidFill>
              </a:rPr>
              <a:t>Art</a:t>
            </a:r>
            <a:r>
              <a:rPr lang="pt-BR" sz="2100" b="1" dirty="0">
                <a:solidFill>
                  <a:schemeClr val="tx1">
                    <a:lumMod val="75000"/>
                    <a:lumOff val="25000"/>
                  </a:schemeClr>
                </a:solidFill>
              </a:rPr>
              <a:t> 20. </a:t>
            </a:r>
            <a:r>
              <a:rPr lang="pt-BR" sz="2100" dirty="0"/>
              <a:t>(...)</a:t>
            </a:r>
          </a:p>
          <a:p>
            <a:pPr algn="just"/>
            <a:endParaRPr lang="pt-BR" sz="2100" dirty="0"/>
          </a:p>
          <a:p>
            <a:pPr algn="just"/>
            <a:r>
              <a:rPr lang="pt-BR" sz="2100" dirty="0"/>
              <a:t>§ 3º    (...)</a:t>
            </a:r>
          </a:p>
          <a:p>
            <a:pPr algn="just"/>
            <a:endParaRPr lang="pt-BR" sz="2100" dirty="0"/>
          </a:p>
          <a:p>
            <a:pPr algn="just"/>
            <a:r>
              <a:rPr lang="pt-BR" sz="2100" dirty="0"/>
              <a:t>a) Médicos; b) Enfermeiros; c) Obstetras; d) </a:t>
            </a:r>
            <a:r>
              <a:rPr lang="pt-BR" sz="2100" dirty="0" err="1"/>
              <a:t>Ortópticos</a:t>
            </a:r>
            <a:r>
              <a:rPr lang="pt-BR" sz="2100" dirty="0"/>
              <a:t>; e) Fonoaudiólogos; f) Protéticos; g) Médicos Veterinários; h) Contadores; i) Auditores; j) Técnicos em Contabilidade; k) Agentes da Propriedade Industrial; </a:t>
            </a:r>
            <a:r>
              <a:rPr lang="pt-BR" sz="2100" b="1" dirty="0">
                <a:solidFill>
                  <a:srgbClr val="FF0000"/>
                </a:solidFill>
              </a:rPr>
              <a:t>l) Advogados</a:t>
            </a:r>
            <a:r>
              <a:rPr lang="pt-BR" sz="2100" dirty="0"/>
              <a:t>; m) Engenheiros; n) Arquitetos; o) 	Urbanistas;</a:t>
            </a:r>
          </a:p>
          <a:p>
            <a:pPr algn="just"/>
            <a:r>
              <a:rPr lang="pt-BR" sz="2100" dirty="0"/>
              <a:t>p) Agrônomos; q) Dentistas; r) Economistas; s) Psicólogos; t) Fisioterapeutas; u) Terapeutas Ocupacionais; v) Nutricionistas; w) Administradores; x) Jornalistas; y) Mediadores ou Árbitros; z) Psicanalistas; aa)   Estatísticos.</a:t>
            </a:r>
          </a:p>
          <a:p>
            <a:pPr algn="just"/>
            <a:endParaRPr lang="pt-BR" sz="2100" dirty="0"/>
          </a:p>
        </p:txBody>
      </p:sp>
    </p:spTree>
    <p:extLst>
      <p:ext uri="{BB962C8B-B14F-4D97-AF65-F5344CB8AC3E}">
        <p14:creationId xmlns:p14="http://schemas.microsoft.com/office/powerpoint/2010/main" val="2761647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rmAutofit fontScale="90000"/>
          </a:bodyPr>
          <a:lstStyle/>
          <a:p>
            <a:r>
              <a:rPr lang="pt-BR" sz="4800" b="1" cap="small" dirty="0">
                <a:solidFill>
                  <a:schemeClr val="bg1"/>
                </a:solidFill>
                <a:effectLst>
                  <a:outerShdw blurRad="38100" dist="38100" dir="2700000" algn="tl">
                    <a:srgbClr val="000000">
                      <a:alpha val="43137"/>
                    </a:srgbClr>
                  </a:outerShdw>
                </a:effectLst>
              </a:rPr>
              <a:t>Contextualização</a:t>
            </a:r>
          </a:p>
        </p:txBody>
      </p:sp>
      <p:sp>
        <p:nvSpPr>
          <p:cNvPr id="6" name="Retângulo 5"/>
          <p:cNvSpPr/>
          <p:nvPr/>
        </p:nvSpPr>
        <p:spPr>
          <a:xfrm>
            <a:off x="755576" y="1412776"/>
            <a:ext cx="7344816" cy="523220"/>
          </a:xfrm>
          <a:prstGeom prst="rect">
            <a:avLst/>
          </a:prstGeom>
          <a:solidFill>
            <a:schemeClr val="bg1">
              <a:lumMod val="85000"/>
            </a:schemeClr>
          </a:solidFill>
        </p:spPr>
        <p:txBody>
          <a:bodyPr wrap="square">
            <a:spAutoFit/>
          </a:bodyPr>
          <a:lstStyle/>
          <a:p>
            <a:pPr algn="ctr"/>
            <a:r>
              <a:rPr lang="pt-BR" sz="2800" b="1" cap="small" dirty="0">
                <a:solidFill>
                  <a:schemeClr val="tx1">
                    <a:lumMod val="75000"/>
                    <a:lumOff val="25000"/>
                  </a:schemeClr>
                </a:solidFill>
              </a:rPr>
              <a:t>Lei Complementar 7/73 de Porto Alegre/RS</a:t>
            </a:r>
          </a:p>
        </p:txBody>
      </p:sp>
      <p:sp>
        <p:nvSpPr>
          <p:cNvPr id="5" name="Retângulo 4"/>
          <p:cNvSpPr/>
          <p:nvPr/>
        </p:nvSpPr>
        <p:spPr>
          <a:xfrm>
            <a:off x="539552" y="1916832"/>
            <a:ext cx="7848872" cy="3970318"/>
          </a:xfrm>
          <a:prstGeom prst="rect">
            <a:avLst/>
          </a:prstGeom>
          <a:noFill/>
        </p:spPr>
        <p:txBody>
          <a:bodyPr wrap="square">
            <a:spAutoFit/>
          </a:bodyPr>
          <a:lstStyle/>
          <a:p>
            <a:pPr algn="just"/>
            <a:r>
              <a:rPr lang="pt-BR" sz="2100" b="1" dirty="0" err="1">
                <a:solidFill>
                  <a:schemeClr val="tx1">
                    <a:lumMod val="75000"/>
                    <a:lumOff val="25000"/>
                  </a:schemeClr>
                </a:solidFill>
              </a:rPr>
              <a:t>Art</a:t>
            </a:r>
            <a:r>
              <a:rPr lang="pt-BR" sz="2100" b="1" dirty="0">
                <a:solidFill>
                  <a:schemeClr val="tx1">
                    <a:lumMod val="75000"/>
                    <a:lumOff val="25000"/>
                  </a:schemeClr>
                </a:solidFill>
              </a:rPr>
              <a:t> 20. </a:t>
            </a:r>
            <a:r>
              <a:rPr lang="pt-BR" sz="2100" dirty="0"/>
              <a:t>(...)</a:t>
            </a:r>
          </a:p>
          <a:p>
            <a:pPr algn="just"/>
            <a:endParaRPr lang="pt-BR" sz="2100" dirty="0"/>
          </a:p>
          <a:p>
            <a:pPr algn="just"/>
            <a:r>
              <a:rPr lang="pt-BR" sz="2100" dirty="0"/>
              <a:t>§ 4º  Para fins do parágrafo anterior, </a:t>
            </a:r>
            <a:r>
              <a:rPr lang="pt-BR" sz="2100" b="1" dirty="0">
                <a:solidFill>
                  <a:srgbClr val="FF0000"/>
                </a:solidFill>
              </a:rPr>
              <a:t>considera-se sociedades de profissionais aquelas:</a:t>
            </a:r>
          </a:p>
          <a:p>
            <a:pPr algn="just"/>
            <a:endParaRPr lang="pt-BR" sz="2100" b="1" dirty="0">
              <a:solidFill>
                <a:srgbClr val="FF0000"/>
              </a:solidFill>
            </a:endParaRPr>
          </a:p>
          <a:p>
            <a:pPr algn="just"/>
            <a:r>
              <a:rPr lang="pt-BR" sz="2100" b="1" dirty="0">
                <a:solidFill>
                  <a:srgbClr val="FF0000"/>
                </a:solidFill>
              </a:rPr>
              <a:t>I - que não explorem atividade estranha à habilitação profissional de seus sócios;</a:t>
            </a:r>
          </a:p>
          <a:p>
            <a:pPr algn="just"/>
            <a:endParaRPr lang="pt-BR" sz="2100" dirty="0"/>
          </a:p>
          <a:p>
            <a:pPr algn="just"/>
            <a:r>
              <a:rPr lang="pt-BR" sz="2100" dirty="0"/>
              <a:t>II   – em que, relativamente à execução de sua atividade-fim, não ocorra a participação de pessoa jurídica ou de pessoa física inabilitada;</a:t>
            </a:r>
          </a:p>
          <a:p>
            <a:pPr algn="just"/>
            <a:r>
              <a:rPr lang="pt-BR" sz="2100" dirty="0"/>
              <a:t>Redação anterior (LC 437/99):</a:t>
            </a:r>
          </a:p>
          <a:p>
            <a:pPr algn="just"/>
            <a:endParaRPr lang="pt-BR" sz="2100" dirty="0"/>
          </a:p>
        </p:txBody>
      </p:sp>
    </p:spTree>
    <p:extLst>
      <p:ext uri="{BB962C8B-B14F-4D97-AF65-F5344CB8AC3E}">
        <p14:creationId xmlns:p14="http://schemas.microsoft.com/office/powerpoint/2010/main" val="2512261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560840" cy="638944"/>
          </a:xfrm>
          <a:solidFill>
            <a:schemeClr val="accent2">
              <a:lumMod val="50000"/>
            </a:schemeClr>
          </a:solidFill>
          <a:effectLst>
            <a:reflection blurRad="6350" stA="50000" endA="300" endPos="55000" dir="5400000" sy="-100000" algn="bl" rotWithShape="0"/>
          </a:effectLst>
        </p:spPr>
        <p:txBody>
          <a:bodyPr>
            <a:normAutofit fontScale="90000"/>
          </a:bodyPr>
          <a:lstStyle/>
          <a:p>
            <a:r>
              <a:rPr lang="pt-BR" sz="4800" b="1" cap="small" dirty="0">
                <a:solidFill>
                  <a:schemeClr val="bg1"/>
                </a:solidFill>
                <a:effectLst>
                  <a:outerShdw blurRad="38100" dist="38100" dir="2700000" algn="tl">
                    <a:srgbClr val="000000">
                      <a:alpha val="43137"/>
                    </a:srgbClr>
                  </a:outerShdw>
                </a:effectLst>
              </a:rPr>
              <a:t>Contextualização</a:t>
            </a:r>
          </a:p>
        </p:txBody>
      </p:sp>
      <p:sp>
        <p:nvSpPr>
          <p:cNvPr id="6" name="Retângulo 5"/>
          <p:cNvSpPr/>
          <p:nvPr/>
        </p:nvSpPr>
        <p:spPr>
          <a:xfrm>
            <a:off x="755576" y="1412776"/>
            <a:ext cx="7344816" cy="523220"/>
          </a:xfrm>
          <a:prstGeom prst="rect">
            <a:avLst/>
          </a:prstGeom>
          <a:solidFill>
            <a:schemeClr val="bg1">
              <a:lumMod val="85000"/>
            </a:schemeClr>
          </a:solidFill>
        </p:spPr>
        <p:txBody>
          <a:bodyPr wrap="square">
            <a:spAutoFit/>
          </a:bodyPr>
          <a:lstStyle/>
          <a:p>
            <a:pPr algn="ctr"/>
            <a:r>
              <a:rPr lang="pt-BR" sz="2800" b="1" cap="small" dirty="0">
                <a:solidFill>
                  <a:schemeClr val="tx1">
                    <a:lumMod val="75000"/>
                    <a:lumOff val="25000"/>
                  </a:schemeClr>
                </a:solidFill>
              </a:rPr>
              <a:t>Decreto 15.416/06 de Porto Alegre/RS</a:t>
            </a:r>
          </a:p>
        </p:txBody>
      </p:sp>
      <p:sp>
        <p:nvSpPr>
          <p:cNvPr id="5" name="Retângulo 4"/>
          <p:cNvSpPr/>
          <p:nvPr/>
        </p:nvSpPr>
        <p:spPr>
          <a:xfrm>
            <a:off x="539552" y="1916832"/>
            <a:ext cx="7848872" cy="4939814"/>
          </a:xfrm>
          <a:prstGeom prst="rect">
            <a:avLst/>
          </a:prstGeom>
          <a:noFill/>
        </p:spPr>
        <p:txBody>
          <a:bodyPr wrap="square">
            <a:spAutoFit/>
          </a:bodyPr>
          <a:lstStyle/>
          <a:p>
            <a:pPr algn="just"/>
            <a:r>
              <a:rPr lang="pt-BR" sz="2100" b="1" dirty="0" err="1">
                <a:solidFill>
                  <a:schemeClr val="tx1">
                    <a:lumMod val="75000"/>
                    <a:lumOff val="25000"/>
                  </a:schemeClr>
                </a:solidFill>
              </a:rPr>
              <a:t>Art</a:t>
            </a:r>
            <a:r>
              <a:rPr lang="pt-BR" sz="2100" b="1" dirty="0">
                <a:solidFill>
                  <a:schemeClr val="tx1">
                    <a:lumMod val="75000"/>
                    <a:lumOff val="25000"/>
                  </a:schemeClr>
                </a:solidFill>
              </a:rPr>
              <a:t> 49. </a:t>
            </a:r>
            <a:r>
              <a:rPr lang="pt-BR" sz="2100" dirty="0"/>
              <a:t>Considera-se como sociedade de profissionais aquela que atenda cumulativamente aos seguintes requisitos:</a:t>
            </a:r>
          </a:p>
          <a:p>
            <a:pPr algn="just"/>
            <a:r>
              <a:rPr lang="pt-BR" sz="2100" dirty="0"/>
              <a:t>I – presta serviços em seu nome, mas com a r</a:t>
            </a:r>
            <a:r>
              <a:rPr lang="pt-BR" sz="2100" b="1" dirty="0">
                <a:solidFill>
                  <a:srgbClr val="FF0000"/>
                </a:solidFill>
              </a:rPr>
              <a:t>esponsabilidade pessoal do profissional habilitado</a:t>
            </a:r>
            <a:r>
              <a:rPr lang="pt-BR" sz="2100" dirty="0"/>
              <a:t>, nos termos da legislação aplicável;</a:t>
            </a:r>
          </a:p>
          <a:p>
            <a:pPr algn="just"/>
            <a:r>
              <a:rPr lang="pt-BR" sz="2100" dirty="0"/>
              <a:t>II – presta serviços por meio de profissionais das seguintes especialidades: (...)</a:t>
            </a:r>
          </a:p>
          <a:p>
            <a:pPr algn="just"/>
            <a:r>
              <a:rPr lang="pt-BR" sz="2100" dirty="0"/>
              <a:t>III – cujos profissionais, sócios, empregados ou não, sejam habilitados ao exercício da mesma atividade profissional; (...)</a:t>
            </a:r>
          </a:p>
          <a:p>
            <a:pPr algn="just"/>
            <a:r>
              <a:rPr lang="pt-BR" sz="2100" dirty="0"/>
              <a:t>V – esteja inscrita no respectivo órgão de registro e no cadastro fiscal do ISSQN.</a:t>
            </a:r>
          </a:p>
          <a:p>
            <a:pPr algn="just"/>
            <a:r>
              <a:rPr lang="pt-BR" sz="2100" dirty="0"/>
              <a:t>VI – não explora atividade estranha à habilitação profissional de seus sócios;</a:t>
            </a:r>
          </a:p>
          <a:p>
            <a:pPr algn="just"/>
            <a:r>
              <a:rPr lang="pt-BR" sz="2100" dirty="0"/>
              <a:t>VII – em que, relativamente à execução da atividade-fim, não ocorra a participação de pessoa jurídica ou de pessoa física inabilitada.</a:t>
            </a:r>
          </a:p>
          <a:p>
            <a:pPr algn="just"/>
            <a:endParaRPr lang="pt-BR" sz="2100" dirty="0"/>
          </a:p>
        </p:txBody>
      </p:sp>
    </p:spTree>
    <p:extLst>
      <p:ext uri="{BB962C8B-B14F-4D97-AF65-F5344CB8AC3E}">
        <p14:creationId xmlns:p14="http://schemas.microsoft.com/office/powerpoint/2010/main" val="893336718"/>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18559</TotalTime>
  <Words>1480</Words>
  <Application>Microsoft Office PowerPoint</Application>
  <PresentationFormat>Apresentação na tela (4:3)</PresentationFormat>
  <Paragraphs>149</Paragraphs>
  <Slides>21</Slides>
  <Notes>17</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21</vt:i4>
      </vt:variant>
    </vt:vector>
  </HeadingPairs>
  <TitlesOfParts>
    <vt:vector size="28" baseType="lpstr">
      <vt:lpstr>Arial</vt:lpstr>
      <vt:lpstr>Arno Pro Smbd</vt:lpstr>
      <vt:lpstr>Bookman Old Style</vt:lpstr>
      <vt:lpstr>Calibri</vt:lpstr>
      <vt:lpstr>Times New Roman</vt:lpstr>
      <vt:lpstr>Wingdings</vt:lpstr>
      <vt:lpstr>Tema do Office</vt:lpstr>
      <vt:lpstr>Apresentação do PowerPoint</vt:lpstr>
      <vt:lpstr> </vt:lpstr>
      <vt:lpstr>Contextualização</vt:lpstr>
      <vt:lpstr>Contextualização</vt:lpstr>
      <vt:lpstr>Contextualização</vt:lpstr>
      <vt:lpstr>Contextualização</vt:lpstr>
      <vt:lpstr>Contextualização</vt:lpstr>
      <vt:lpstr>Contextualização</vt:lpstr>
      <vt:lpstr>Contextualização</vt:lpstr>
      <vt:lpstr>Contextualização</vt:lpstr>
      <vt:lpstr> </vt:lpstr>
      <vt:lpstr>Caso</vt:lpstr>
      <vt:lpstr>Sustentação Oral - Contribuinte</vt:lpstr>
      <vt:lpstr>Sustentação Oral - Fisco</vt:lpstr>
      <vt:lpstr>Voto Min. Relator Edson Fachin</vt:lpstr>
      <vt:lpstr>   Resultado do julgamento</vt:lpstr>
      <vt:lpstr>   Resultado do julgamento</vt:lpstr>
      <vt:lpstr>Gustavo Brigagão</vt:lpstr>
      <vt:lpstr>Questões</vt:lpstr>
      <vt:lpstr>Outras Questões</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CAIO TAKANO</dc:creator>
  <cp:lastModifiedBy>Túlio Venturini de Souza | DAS Advogados</cp:lastModifiedBy>
  <cp:revision>667</cp:revision>
  <dcterms:created xsi:type="dcterms:W3CDTF">2012-04-17T00:21:09Z</dcterms:created>
  <dcterms:modified xsi:type="dcterms:W3CDTF">2020-10-22T04:00:32Z</dcterms:modified>
</cp:coreProperties>
</file>