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30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299" r:id="rId43"/>
    <p:sldId id="301" r:id="rId44"/>
    <p:sldId id="302" r:id="rId45"/>
  </p:sldIdLst>
  <p:sldSz cx="12192000" cy="6858000"/>
  <p:notesSz cx="6858000" cy="9144000"/>
  <p:embeddedFontLst>
    <p:embeddedFont>
      <p:font typeface="Barlow" panose="00000500000000000000" pitchFamily="2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Merriweather" panose="00000500000000000000" pitchFamily="2" charset="0"/>
      <p:regular r:id="rId55"/>
      <p:bold r:id="rId56"/>
      <p:italic r:id="rId57"/>
      <p:boldItalic r:id="rId58"/>
    </p:embeddedFont>
    <p:embeddedFont>
      <p:font typeface="Miriam Libre" panose="00000500000000000000" pitchFamily="2" charset="-79"/>
      <p:regular r:id="rId59"/>
      <p:bold r:id="rId60"/>
    </p:embeddedFont>
    <p:embeddedFont>
      <p:font typeface="Trebuchet MS" panose="020B0603020202020204" pitchFamily="34" charset="0"/>
      <p:regular r:id="rId61"/>
      <p:bold r:id="rId62"/>
      <p:italic r:id="rId63"/>
      <p:boldItalic r:id="rId64"/>
    </p:embeddedFont>
    <p:embeddedFont>
      <p:font typeface="Work Sans" pitchFamily="2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88">
          <p15:clr>
            <a:srgbClr val="9AA0A6"/>
          </p15:clr>
        </p15:guide>
        <p15:guide id="2" pos="600">
          <p15:clr>
            <a:srgbClr val="9AA0A6"/>
          </p15:clr>
        </p15:guide>
        <p15:guide id="3" pos="7034">
          <p15:clr>
            <a:srgbClr val="9AA0A6"/>
          </p15:clr>
        </p15:guide>
        <p15:guide id="4" orient="horz" pos="2160">
          <p15:clr>
            <a:srgbClr val="9AA0A6"/>
          </p15:clr>
        </p15:guide>
        <p15:guide id="5" orient="horz" pos="2995">
          <p15:clr>
            <a:srgbClr val="9AA0A6"/>
          </p15:clr>
        </p15:guide>
        <p15:guide id="6" pos="3840">
          <p15:clr>
            <a:srgbClr val="9AA0A6"/>
          </p15:clr>
        </p15:guide>
        <p15:guide id="7" orient="horz" pos="179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0" roundtripDataSignature="AMtx7mjHvZDHffjqV5DXzj5lGKgHC76t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B281886-6802-431C-9C68-9951E73AC1D1}">
  <a:tblStyle styleId="{4B281886-6802-431C-9C68-9951E73AC1D1}" styleName="Table_0">
    <a:wholeTbl>
      <a:tcTxStyle b="off" i="off">
        <a:font>
          <a:latin typeface="思源黑体 CN Light"/>
          <a:ea typeface="思源黑体 CN Light"/>
          <a:cs typeface="思源黑体 CN Light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163D92-4F5A-40AB-B3ED-52E324BDBAE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43"/>
      </p:cViewPr>
      <p:guideLst>
        <p:guide orient="horz" pos="1788"/>
        <p:guide pos="600"/>
        <p:guide pos="7034"/>
        <p:guide orient="horz" pos="2160"/>
        <p:guide orient="horz" pos="2995"/>
        <p:guide pos="3840"/>
        <p:guide orient="horz" pos="1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a94d22758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g1a94d22758b_0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1a94d22758b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O Tipo ideal de burocracia de Weber incluía as seguintes características:</a:t>
            </a:r>
            <a:br>
              <a:rPr lang="pt-BR"/>
            </a:br>
            <a:r>
              <a:rPr lang="pt-BR"/>
              <a:t>- Divisão de trabalho clara com diferentes tarefas e responsabilidades atribuídas a indivíduos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-Uma hierarquia de autoridade em que decisões feitas pelos baixos escalões podem ser revistas e revisadas por indivíduos em níveis mais altos.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-O uso de regras escritas e documentos que governam a prática e decisões promovendo consistência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-A separação de casa e trabalho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-Apontamento dos membros com base em suas qualificações.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A autoridade era baseado em autoridade racional legal.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Os trabalhos de Weber só foram traduzidos para o inglês somente após a segunda guerra mundial e a partir de então foi possível a partir do movimento estruturalista entender que diferentes organizações utilizarão diferentes estruturas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Woodward: Sistemas de produção unitário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Sistemas de produção em massa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Sistemas de produção contínua geravam estruturas organizacionais diferentes.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a94d22758b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a94d22758b_0_2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Ajuste Mútuo: coordenação do trabalho pelo simples processo de comunicação informal, o controle do trabalho permanece nas mãos dos operadores.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Supervisão direta: direta assume a coordenação quando uma pessoa passa a ser responsável pelo trabalho de outras, dando-lhes instruções e monitorando suas ações, um cérebro coordena várias mãos.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- Os processos do trabalho são padronizados quando o conteúdo do trabalho for especificado ou programado. - Os “outputs” são padronizados quando os resultados do trabalho – por exemplo, as dimensões do produto ou o desempenho - forem especificados. - As habilidades (e o conhecimento) são padronizadas quando o tipo de treinamento exigido para o desempenho do trabalho for especificado, por exemplo, hospitais que contratam médicos de faculdades de medicina.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1a94d22758b_0_2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a94d22758b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a94d22758b_0_2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1a94d22758b_0_2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a94d22758b_1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a94d22758b_1_4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1a94d22758b_1_4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a94d22758b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g1a94d22758b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Complexidade: </a:t>
            </a:r>
            <a:r>
              <a:rPr lang="pt-BR" b="1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Representa</a:t>
            </a:r>
            <a:r>
              <a:rPr lang="pt-BR" b="1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 a quantidade e a diversidade de componentes e relações que, juntas, constituem um padrão de organização</a:t>
            </a:r>
            <a:r>
              <a:rPr lang="pt-BR" b="0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Formalização: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Sistema de regras e procedimentos escritos formalizados e padronizados que tenta exercer controle organizacional sobre o indivíduo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Centralização: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Nível e variedade de participação em decisões estratégias por grupos em relação ao número de grupos da organização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complexo mais formalização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complexidade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formalização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Complexidade: </a:t>
            </a:r>
            <a:r>
              <a:rPr lang="pt-BR" b="1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representa a quantidade e a diversidade de componentes e relações que, juntas, constituem um padrão de organização</a:t>
            </a:r>
            <a:r>
              <a:rPr lang="pt-BR" b="0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Formalização: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Sistema de regras e procedimentos escritos formalizados e padronizados que tenta exercer controle organizacional sobre o individuo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Centralização: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Nível e variedade de participação em decisões estratégias por grupos em relação ao número de grupos da organização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complexo mais formalização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complexidade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formalização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a94d22758b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1a94d22758b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Complexidade: </a:t>
            </a:r>
            <a:r>
              <a:rPr lang="pt-BR" b="1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representa a quantidade e a diversidade de componentes e relações que, juntas, constituem um padrão de organização</a:t>
            </a:r>
            <a:r>
              <a:rPr lang="pt-BR" b="0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Formalização: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Sistema de regras e procedimentos escritos formalizados e padronizados que tenta exercer controle organizacional sobre o individuo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Centralização: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Nível e variedade de participação em decisões estratégias por grupos em relação ao número de grupos da organização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complexo mais formalização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complexidade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formalização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a94d22758b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g1a94d22758b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Cargo de interligação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Forças tarefas e comitês permanentes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Gerentes integrados e estruturas matriciais.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Uso de mecanismos para dar conta das interdependências que sobram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a94d22758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g1a94d22758b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/>
              <a:t>Mostrar como podem existir conflitos na decisão de criar uma estrutura organizacional que pode gerar problemas nessa decisão.</a:t>
            </a:r>
            <a:endParaRPr/>
          </a:p>
        </p:txBody>
      </p:sp>
      <p:sp>
        <p:nvSpPr>
          <p:cNvPr id="505" name="Google Shape;505;g1a94d22758b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" name="Google Shape;51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Complexidade: </a:t>
            </a:r>
            <a:r>
              <a:rPr lang="pt-BR" b="1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representa a quantidade e a diversidade de componentes e relações que, juntas, constituem um padrão de organização</a:t>
            </a:r>
            <a:r>
              <a:rPr lang="pt-BR" b="0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Formalização: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Sistema de regras e procedimentos escritos formalizados e padronizados que tenta exercer controle organizacional sobre o individuo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Centralização: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Nível e variedade de participação em decisões estratégias por grupos em relação ao número de grupos da organização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complexo mais formalização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complexidade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formalização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a94d22758b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g1a94d22758b_0_9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g1a94d22758b_0_9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a94d22758b_0_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g1a94d22758b_0_7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Complexidade: </a:t>
            </a:r>
            <a:r>
              <a:rPr lang="pt-BR" b="1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representa a quantidade e a diversidade de componentes e relações que, juntas, constituem um padrão de organização</a:t>
            </a:r>
            <a:r>
              <a:rPr lang="pt-BR" b="0" i="0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Formalização: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Sistema de regras e procedimentos escritos formalizados e padronizados que tenta exercer controle organizacional sobre o individuo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Centralização: </a:t>
            </a:r>
            <a:r>
              <a:rPr lang="pt-BR">
                <a:latin typeface="Barlow"/>
                <a:ea typeface="Barlow"/>
                <a:cs typeface="Barlow"/>
                <a:sym typeface="Barlow"/>
              </a:rPr>
              <a:t>Nível e variedade de participação em decisões estratégias por grupos em relação ao número de grupos da organização</a:t>
            </a:r>
            <a:endParaRPr sz="1100" b="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complexo mais formalização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complexidade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Quanto mais formalização menos centralização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a94d22758b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g1a94d22758b_0_7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g1a94d22758b_0_7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a94d22758b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1a94d22758b_0_7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g1a94d22758b_0_7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a94d22758b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g1a94d22758b_0_7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g1a94d22758b_0_7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a94d22758b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g1a94d22758b_0_9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g1a94d22758b_0_9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14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 (1) what positions exist in the organization, (2) how these are grouped into units, and (3) how formal authority flows among them</a:t>
            </a:r>
            <a:endParaRPr/>
          </a:p>
        </p:txBody>
      </p:sp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a94d22758b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1a94d22758b_0_7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g1a94d22758b_0_7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a94d22758b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a94d22758b_0_8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g1a94d22758b_0_8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a94d22758b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1a94d22758b_0_8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g1a94d22758b_0_8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1a94d22758b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1a94d22758b_0_8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g1a94d22758b_0_8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a94d22758b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a94d22758b_0_8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g1a94d22758b_0_8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a94d22758b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1a94d22758b_0_8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g1a94d22758b_0_8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a94d22758b_0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1a94d22758b_0_8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g1a94d22758b_0_8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a94d22758b_0_8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g1a94d22758b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a94d22758b_0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g1a94d22758b_0_9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g1a94d22758b_0_9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02924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6" name="Google Shape;73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Dois objetivos:</a:t>
            </a:r>
            <a:br>
              <a:rPr lang="pt-BR"/>
            </a:br>
            <a:br>
              <a:rPr lang="pt-BR"/>
            </a:br>
            <a:r>
              <a:rPr lang="pt-BR"/>
              <a:t>Para quem quer entender como as organizações funcionam e criar a sua própria, e para entender como a pesquisa ao longo do tempo sobre esse assunto foi desenvolvida e é situada historicamente. O que permite pensar sobre o mundo e as organizações visto que ele é composto de organizações.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A base Teórica do Estruturalismo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1a94d22758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6" name="Google Shape;756;g1a94d22758b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g1a94d22758b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1a94d22758b_0_1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0" name="Google Shape;780;g1a94d22758b_0_1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Dois objetivos:</a:t>
            </a:r>
            <a:br>
              <a:rPr lang="pt-BR"/>
            </a:br>
            <a:br>
              <a:rPr lang="pt-BR"/>
            </a:br>
            <a:r>
              <a:rPr lang="pt-BR"/>
              <a:t>Para quem quer entender como as organizações funcionam e criar a sua própria, e para entender como a pesquisa ao longo do tempo sobre esse assunto foi desenvolvida e é situada historicamente. O que permite pensar sobre o mundo e as organizações visto que ele é composto de organizações.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/>
              <a:t>A base Teórica do Estruturalismo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a94d22758b_0_2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g1a94d22758b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4" name="Google Shape;82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3" name="Google Shape;83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a94d22758b_1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a94d22758b_1_3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1a94d22758b_1_3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a94d22758b_1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a94d22758b_1_3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1a94d22758b_1_3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9" name="Google Shape;89;p6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6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7" name="Google Shape;97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2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3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3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51"/>
          <p:cNvSpPr/>
          <p:nvPr/>
        </p:nvSpPr>
        <p:spPr>
          <a:xfrm rot="-5400000">
            <a:off x="5871933" y="6026700"/>
            <a:ext cx="447900" cy="121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1"/>
          <p:cNvSpPr txBox="1">
            <a:spLocks noGrp="1"/>
          </p:cNvSpPr>
          <p:nvPr>
            <p:ph type="sldNum" idx="12"/>
          </p:nvPr>
        </p:nvSpPr>
        <p:spPr>
          <a:xfrm>
            <a:off x="5488533" y="6409833"/>
            <a:ext cx="12147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2"/>
          <p:cNvSpPr/>
          <p:nvPr/>
        </p:nvSpPr>
        <p:spPr>
          <a:xfrm>
            <a:off x="3273067" y="0"/>
            <a:ext cx="564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52"/>
          <p:cNvSpPr/>
          <p:nvPr/>
        </p:nvSpPr>
        <p:spPr>
          <a:xfrm rot="-5400000">
            <a:off x="5871933" y="6026700"/>
            <a:ext cx="447900" cy="1214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52"/>
          <p:cNvSpPr txBox="1">
            <a:spLocks noGrp="1"/>
          </p:cNvSpPr>
          <p:nvPr>
            <p:ph type="body" idx="1"/>
          </p:nvPr>
        </p:nvSpPr>
        <p:spPr>
          <a:xfrm>
            <a:off x="3797979" y="1100567"/>
            <a:ext cx="4596000" cy="46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▹"/>
              <a:defRPr i="1"/>
            </a:lvl1pPr>
            <a:lvl2pPr marL="914400" lvl="1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￭"/>
              <a:defRPr i="1"/>
            </a:lvl2pPr>
            <a:lvl3pPr marL="1371600" lvl="2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⬝"/>
              <a:defRPr i="1"/>
            </a:lvl3pPr>
            <a:lvl4pPr marL="1828800" lvl="3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i="1"/>
            </a:lvl4pPr>
            <a:lvl5pPr marL="2286000" lvl="4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i="1"/>
            </a:lvl5pPr>
            <a:lvl6pPr marL="2743200" lvl="5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i="1"/>
            </a:lvl6pPr>
            <a:lvl7pPr marL="3200400" lvl="6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i="1"/>
            </a:lvl7pPr>
            <a:lvl8pPr marL="3657600" lvl="7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i="1"/>
            </a:lvl8pPr>
            <a:lvl9pPr marL="4114800" lvl="8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i="1"/>
            </a:lvl9pPr>
          </a:lstStyle>
          <a:p>
            <a:endParaRPr/>
          </a:p>
        </p:txBody>
      </p:sp>
      <p:sp>
        <p:nvSpPr>
          <p:cNvPr id="33" name="Google Shape;33;p52"/>
          <p:cNvSpPr txBox="1"/>
          <p:nvPr/>
        </p:nvSpPr>
        <p:spPr>
          <a:xfrm>
            <a:off x="4791200" y="25825"/>
            <a:ext cx="26097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A5B0FE"/>
              </a:buClr>
              <a:buSzPts val="9600"/>
              <a:buFont typeface="Work Sans"/>
              <a:buNone/>
            </a:pPr>
            <a:r>
              <a:rPr lang="pt-BR" sz="9600" b="1">
                <a:solidFill>
                  <a:srgbClr val="A5B0FE"/>
                </a:solidFill>
                <a:latin typeface="Work Sans"/>
                <a:ea typeface="Work Sans"/>
                <a:cs typeface="Work Sans"/>
                <a:sym typeface="Work Sans"/>
              </a:rPr>
              <a:t>“</a:t>
            </a:r>
            <a:endParaRPr sz="9600" b="1">
              <a:solidFill>
                <a:srgbClr val="A5B0FE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4" name="Google Shape;34;p52"/>
          <p:cNvSpPr txBox="1">
            <a:spLocks noGrp="1"/>
          </p:cNvSpPr>
          <p:nvPr>
            <p:ph type="sldNum" idx="12"/>
          </p:nvPr>
        </p:nvSpPr>
        <p:spPr>
          <a:xfrm>
            <a:off x="5488533" y="6410000"/>
            <a:ext cx="12147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grpSp>
        <p:nvGrpSpPr>
          <p:cNvPr id="35" name="Google Shape;35;p52"/>
          <p:cNvGrpSpPr/>
          <p:nvPr/>
        </p:nvGrpSpPr>
        <p:grpSpPr>
          <a:xfrm>
            <a:off x="9168938" y="4453361"/>
            <a:ext cx="3022658" cy="2404440"/>
            <a:chOff x="9925050" y="4203700"/>
            <a:chExt cx="2267050" cy="1803375"/>
          </a:xfrm>
        </p:grpSpPr>
        <p:sp>
          <p:nvSpPr>
            <p:cNvPr id="36" name="Google Shape;36;p52"/>
            <p:cNvSpPr/>
            <p:nvPr/>
          </p:nvSpPr>
          <p:spPr>
            <a:xfrm>
              <a:off x="11336338" y="4922838"/>
              <a:ext cx="139800" cy="1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70909"/>
                  </a:moveTo>
                  <a:cubicBezTo>
                    <a:pt x="18461" y="0"/>
                    <a:pt x="18461" y="0"/>
                    <a:pt x="18461" y="0"/>
                  </a:cubicBezTo>
                  <a:cubicBezTo>
                    <a:pt x="13846" y="0"/>
                    <a:pt x="4615" y="0"/>
                    <a:pt x="4615" y="5454"/>
                  </a:cubicBezTo>
                  <a:cubicBezTo>
                    <a:pt x="0" y="10909"/>
                    <a:pt x="0" y="21818"/>
                    <a:pt x="9230" y="21818"/>
                  </a:cubicBezTo>
                  <a:cubicBezTo>
                    <a:pt x="78461" y="76363"/>
                    <a:pt x="78461" y="76363"/>
                    <a:pt x="78461" y="76363"/>
                  </a:cubicBezTo>
                  <a:cubicBezTo>
                    <a:pt x="9230" y="92727"/>
                    <a:pt x="9230" y="92727"/>
                    <a:pt x="9230" y="92727"/>
                  </a:cubicBezTo>
                  <a:cubicBezTo>
                    <a:pt x="4615" y="98181"/>
                    <a:pt x="0" y="103636"/>
                    <a:pt x="0" y="109090"/>
                  </a:cubicBezTo>
                  <a:cubicBezTo>
                    <a:pt x="4615" y="114545"/>
                    <a:pt x="9230" y="120000"/>
                    <a:pt x="13846" y="120000"/>
                  </a:cubicBezTo>
                  <a:cubicBezTo>
                    <a:pt x="13846" y="120000"/>
                    <a:pt x="13846" y="120000"/>
                    <a:pt x="13846" y="120000"/>
                  </a:cubicBezTo>
                  <a:cubicBezTo>
                    <a:pt x="110769" y="92727"/>
                    <a:pt x="110769" y="92727"/>
                    <a:pt x="110769" y="92727"/>
                  </a:cubicBezTo>
                  <a:cubicBezTo>
                    <a:pt x="115384" y="92727"/>
                    <a:pt x="115384" y="87272"/>
                    <a:pt x="115384" y="81818"/>
                  </a:cubicBezTo>
                  <a:cubicBezTo>
                    <a:pt x="120000" y="76363"/>
                    <a:pt x="115384" y="76363"/>
                    <a:pt x="110769" y="709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52"/>
            <p:cNvSpPr/>
            <p:nvPr/>
          </p:nvSpPr>
          <p:spPr>
            <a:xfrm>
              <a:off x="11137900" y="4498975"/>
              <a:ext cx="1054200" cy="150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5228" y="70889"/>
                  </a:moveTo>
                  <a:cubicBezTo>
                    <a:pt x="14619" y="71316"/>
                    <a:pt x="14619" y="71316"/>
                    <a:pt x="14619" y="71743"/>
                  </a:cubicBezTo>
                  <a:cubicBezTo>
                    <a:pt x="14619" y="72170"/>
                    <a:pt x="15837" y="82846"/>
                    <a:pt x="42030" y="83274"/>
                  </a:cubicBezTo>
                  <a:cubicBezTo>
                    <a:pt x="42030" y="94804"/>
                    <a:pt x="42030" y="94804"/>
                    <a:pt x="42030" y="94804"/>
                  </a:cubicBezTo>
                  <a:cubicBezTo>
                    <a:pt x="20101" y="120000"/>
                    <a:pt x="20101" y="120000"/>
                    <a:pt x="20101" y="120000"/>
                  </a:cubicBezTo>
                  <a:cubicBezTo>
                    <a:pt x="23147" y="120000"/>
                    <a:pt x="23147" y="120000"/>
                    <a:pt x="23147" y="120000"/>
                  </a:cubicBezTo>
                  <a:cubicBezTo>
                    <a:pt x="44467" y="95658"/>
                    <a:pt x="44467" y="95658"/>
                    <a:pt x="44467" y="95658"/>
                  </a:cubicBezTo>
                  <a:cubicBezTo>
                    <a:pt x="44467" y="95231"/>
                    <a:pt x="44467" y="95231"/>
                    <a:pt x="44467" y="94804"/>
                  </a:cubicBezTo>
                  <a:cubicBezTo>
                    <a:pt x="44467" y="82419"/>
                    <a:pt x="44467" y="82419"/>
                    <a:pt x="44467" y="82419"/>
                  </a:cubicBezTo>
                  <a:cubicBezTo>
                    <a:pt x="44467" y="81565"/>
                    <a:pt x="43857" y="81138"/>
                    <a:pt x="43248" y="81138"/>
                  </a:cubicBezTo>
                  <a:cubicBezTo>
                    <a:pt x="21928" y="81138"/>
                    <a:pt x="18274" y="74306"/>
                    <a:pt x="17664" y="72170"/>
                  </a:cubicBezTo>
                  <a:cubicBezTo>
                    <a:pt x="33502" y="64483"/>
                    <a:pt x="33502" y="64483"/>
                    <a:pt x="33502" y="64483"/>
                  </a:cubicBezTo>
                  <a:cubicBezTo>
                    <a:pt x="34111" y="64056"/>
                    <a:pt x="34111" y="63629"/>
                    <a:pt x="34111" y="63202"/>
                  </a:cubicBezTo>
                  <a:cubicBezTo>
                    <a:pt x="34111" y="63202"/>
                    <a:pt x="33502" y="62775"/>
                    <a:pt x="33502" y="62775"/>
                  </a:cubicBezTo>
                  <a:cubicBezTo>
                    <a:pt x="10964" y="57651"/>
                    <a:pt x="10964" y="57651"/>
                    <a:pt x="10964" y="57651"/>
                  </a:cubicBezTo>
                  <a:cubicBezTo>
                    <a:pt x="13401" y="52526"/>
                    <a:pt x="13401" y="52526"/>
                    <a:pt x="13401" y="52526"/>
                  </a:cubicBezTo>
                  <a:cubicBezTo>
                    <a:pt x="13401" y="52099"/>
                    <a:pt x="13401" y="51672"/>
                    <a:pt x="12791" y="51245"/>
                  </a:cubicBezTo>
                  <a:cubicBezTo>
                    <a:pt x="3654" y="47829"/>
                    <a:pt x="3654" y="47829"/>
                    <a:pt x="3654" y="47829"/>
                  </a:cubicBezTo>
                  <a:cubicBezTo>
                    <a:pt x="14619" y="36725"/>
                    <a:pt x="14619" y="36725"/>
                    <a:pt x="14619" y="36725"/>
                  </a:cubicBezTo>
                  <a:cubicBezTo>
                    <a:pt x="15228" y="36725"/>
                    <a:pt x="15228" y="36298"/>
                    <a:pt x="15228" y="36298"/>
                  </a:cubicBezTo>
                  <a:cubicBezTo>
                    <a:pt x="15228" y="21352"/>
                    <a:pt x="19492" y="17081"/>
                    <a:pt x="19492" y="17081"/>
                  </a:cubicBezTo>
                  <a:cubicBezTo>
                    <a:pt x="20101" y="17081"/>
                    <a:pt x="20101" y="16654"/>
                    <a:pt x="19492" y="16227"/>
                  </a:cubicBezTo>
                  <a:cubicBezTo>
                    <a:pt x="19492" y="15800"/>
                    <a:pt x="18883" y="15800"/>
                    <a:pt x="18274" y="15800"/>
                  </a:cubicBezTo>
                  <a:cubicBezTo>
                    <a:pt x="18274" y="15800"/>
                    <a:pt x="18274" y="15800"/>
                    <a:pt x="18274" y="15800"/>
                  </a:cubicBezTo>
                  <a:cubicBezTo>
                    <a:pt x="14619" y="15800"/>
                    <a:pt x="12182" y="16654"/>
                    <a:pt x="10355" y="17508"/>
                  </a:cubicBezTo>
                  <a:cubicBezTo>
                    <a:pt x="12182" y="14092"/>
                    <a:pt x="15228" y="11103"/>
                    <a:pt x="19492" y="8540"/>
                  </a:cubicBezTo>
                  <a:cubicBezTo>
                    <a:pt x="24974" y="5551"/>
                    <a:pt x="35939" y="2135"/>
                    <a:pt x="55431" y="4270"/>
                  </a:cubicBezTo>
                  <a:cubicBezTo>
                    <a:pt x="101116" y="9822"/>
                    <a:pt x="103553" y="35871"/>
                    <a:pt x="103553" y="36298"/>
                  </a:cubicBezTo>
                  <a:cubicBezTo>
                    <a:pt x="103553" y="36298"/>
                    <a:pt x="103553" y="36298"/>
                    <a:pt x="103553" y="36725"/>
                  </a:cubicBezTo>
                  <a:cubicBezTo>
                    <a:pt x="103553" y="38007"/>
                    <a:pt x="104162" y="52526"/>
                    <a:pt x="104162" y="62348"/>
                  </a:cubicBezTo>
                  <a:cubicBezTo>
                    <a:pt x="103553" y="62775"/>
                    <a:pt x="102944" y="71316"/>
                    <a:pt x="109035" y="75587"/>
                  </a:cubicBezTo>
                  <a:cubicBezTo>
                    <a:pt x="109644" y="76441"/>
                    <a:pt x="110862" y="76868"/>
                    <a:pt x="112081" y="77295"/>
                  </a:cubicBezTo>
                  <a:cubicBezTo>
                    <a:pt x="105380" y="78149"/>
                    <a:pt x="94416" y="79003"/>
                    <a:pt x="87106" y="77722"/>
                  </a:cubicBezTo>
                  <a:cubicBezTo>
                    <a:pt x="86497" y="77722"/>
                    <a:pt x="85888" y="77722"/>
                    <a:pt x="85888" y="78149"/>
                  </a:cubicBezTo>
                  <a:cubicBezTo>
                    <a:pt x="85279" y="78149"/>
                    <a:pt x="85279" y="78576"/>
                    <a:pt x="85279" y="78576"/>
                  </a:cubicBezTo>
                  <a:cubicBezTo>
                    <a:pt x="85279" y="87117"/>
                    <a:pt x="85279" y="87117"/>
                    <a:pt x="85279" y="87117"/>
                  </a:cubicBezTo>
                  <a:cubicBezTo>
                    <a:pt x="85279" y="87544"/>
                    <a:pt x="85279" y="87971"/>
                    <a:pt x="85888" y="87971"/>
                  </a:cubicBezTo>
                  <a:cubicBezTo>
                    <a:pt x="90761" y="91387"/>
                    <a:pt x="90761" y="91387"/>
                    <a:pt x="90761" y="91387"/>
                  </a:cubicBezTo>
                  <a:cubicBezTo>
                    <a:pt x="101725" y="99074"/>
                    <a:pt x="107817" y="109323"/>
                    <a:pt x="108426" y="120000"/>
                  </a:cubicBezTo>
                  <a:cubicBezTo>
                    <a:pt x="111472" y="120000"/>
                    <a:pt x="111472" y="120000"/>
                    <a:pt x="111472" y="120000"/>
                  </a:cubicBezTo>
                  <a:cubicBezTo>
                    <a:pt x="110862" y="108896"/>
                    <a:pt x="104162" y="98220"/>
                    <a:pt x="92588" y="90106"/>
                  </a:cubicBezTo>
                  <a:cubicBezTo>
                    <a:pt x="88324" y="86690"/>
                    <a:pt x="88324" y="86690"/>
                    <a:pt x="88324" y="86690"/>
                  </a:cubicBezTo>
                  <a:cubicBezTo>
                    <a:pt x="88324" y="79857"/>
                    <a:pt x="88324" y="79857"/>
                    <a:pt x="88324" y="79857"/>
                  </a:cubicBezTo>
                  <a:cubicBezTo>
                    <a:pt x="100507" y="81565"/>
                    <a:pt x="118172" y="78576"/>
                    <a:pt x="118781" y="78576"/>
                  </a:cubicBezTo>
                  <a:cubicBezTo>
                    <a:pt x="120000" y="78576"/>
                    <a:pt x="120000" y="78149"/>
                    <a:pt x="120000" y="77295"/>
                  </a:cubicBezTo>
                  <a:cubicBezTo>
                    <a:pt x="120000" y="76868"/>
                    <a:pt x="119390" y="76441"/>
                    <a:pt x="118781" y="76441"/>
                  </a:cubicBezTo>
                  <a:cubicBezTo>
                    <a:pt x="115736" y="76441"/>
                    <a:pt x="113299" y="76014"/>
                    <a:pt x="110862" y="74306"/>
                  </a:cubicBezTo>
                  <a:cubicBezTo>
                    <a:pt x="105989" y="70462"/>
                    <a:pt x="106598" y="62348"/>
                    <a:pt x="106598" y="62348"/>
                  </a:cubicBezTo>
                  <a:cubicBezTo>
                    <a:pt x="106598" y="62348"/>
                    <a:pt x="106598" y="62348"/>
                    <a:pt x="106598" y="62348"/>
                  </a:cubicBezTo>
                  <a:cubicBezTo>
                    <a:pt x="106598" y="62348"/>
                    <a:pt x="106598" y="55943"/>
                    <a:pt x="106598" y="49110"/>
                  </a:cubicBezTo>
                  <a:cubicBezTo>
                    <a:pt x="106598" y="46120"/>
                    <a:pt x="106598" y="42704"/>
                    <a:pt x="106598" y="40569"/>
                  </a:cubicBezTo>
                  <a:cubicBezTo>
                    <a:pt x="106598" y="38434"/>
                    <a:pt x="106598" y="37153"/>
                    <a:pt x="106598" y="36298"/>
                  </a:cubicBezTo>
                  <a:cubicBezTo>
                    <a:pt x="106598" y="36298"/>
                    <a:pt x="106598" y="36298"/>
                    <a:pt x="106598" y="36298"/>
                  </a:cubicBezTo>
                  <a:cubicBezTo>
                    <a:pt x="106598" y="35444"/>
                    <a:pt x="105380" y="28185"/>
                    <a:pt x="98680" y="20925"/>
                  </a:cubicBezTo>
                  <a:cubicBezTo>
                    <a:pt x="92588" y="14092"/>
                    <a:pt x="80406" y="5124"/>
                    <a:pt x="56040" y="2562"/>
                  </a:cubicBezTo>
                  <a:cubicBezTo>
                    <a:pt x="35329" y="0"/>
                    <a:pt x="23756" y="3416"/>
                    <a:pt x="17664" y="7259"/>
                  </a:cubicBezTo>
                  <a:cubicBezTo>
                    <a:pt x="10964" y="10676"/>
                    <a:pt x="7309" y="15373"/>
                    <a:pt x="6700" y="20498"/>
                  </a:cubicBezTo>
                  <a:cubicBezTo>
                    <a:pt x="6700" y="21352"/>
                    <a:pt x="7309" y="21779"/>
                    <a:pt x="7918" y="21779"/>
                  </a:cubicBezTo>
                  <a:cubicBezTo>
                    <a:pt x="8527" y="21779"/>
                    <a:pt x="9137" y="21779"/>
                    <a:pt x="9137" y="21352"/>
                  </a:cubicBezTo>
                  <a:cubicBezTo>
                    <a:pt x="9137" y="21352"/>
                    <a:pt x="11573" y="18790"/>
                    <a:pt x="15837" y="17935"/>
                  </a:cubicBezTo>
                  <a:cubicBezTo>
                    <a:pt x="14619" y="20498"/>
                    <a:pt x="12182" y="25622"/>
                    <a:pt x="12182" y="35871"/>
                  </a:cubicBezTo>
                  <a:cubicBezTo>
                    <a:pt x="609" y="47402"/>
                    <a:pt x="609" y="47402"/>
                    <a:pt x="609" y="47402"/>
                  </a:cubicBezTo>
                  <a:cubicBezTo>
                    <a:pt x="0" y="47829"/>
                    <a:pt x="0" y="47829"/>
                    <a:pt x="0" y="48256"/>
                  </a:cubicBezTo>
                  <a:cubicBezTo>
                    <a:pt x="609" y="48683"/>
                    <a:pt x="609" y="48683"/>
                    <a:pt x="1218" y="49110"/>
                  </a:cubicBezTo>
                  <a:cubicBezTo>
                    <a:pt x="10355" y="52526"/>
                    <a:pt x="10355" y="52526"/>
                    <a:pt x="10355" y="52526"/>
                  </a:cubicBezTo>
                  <a:cubicBezTo>
                    <a:pt x="7309" y="58078"/>
                    <a:pt x="7309" y="58078"/>
                    <a:pt x="7309" y="58078"/>
                  </a:cubicBezTo>
                  <a:cubicBezTo>
                    <a:pt x="7309" y="58078"/>
                    <a:pt x="7309" y="58505"/>
                    <a:pt x="7918" y="58932"/>
                  </a:cubicBezTo>
                  <a:cubicBezTo>
                    <a:pt x="7918" y="58932"/>
                    <a:pt x="7918" y="59359"/>
                    <a:pt x="8527" y="59359"/>
                  </a:cubicBezTo>
                  <a:cubicBezTo>
                    <a:pt x="29847" y="64056"/>
                    <a:pt x="29847" y="64056"/>
                    <a:pt x="29847" y="64056"/>
                  </a:cubicBezTo>
                  <a:lnTo>
                    <a:pt x="15228" y="708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52"/>
            <p:cNvSpPr/>
            <p:nvPr/>
          </p:nvSpPr>
          <p:spPr>
            <a:xfrm>
              <a:off x="9925050" y="4203700"/>
              <a:ext cx="1133400" cy="1073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01" y="0"/>
                  </a:moveTo>
                  <a:cubicBezTo>
                    <a:pt x="1698" y="0"/>
                    <a:pt x="1698" y="0"/>
                    <a:pt x="1698" y="0"/>
                  </a:cubicBezTo>
                  <a:cubicBezTo>
                    <a:pt x="566" y="0"/>
                    <a:pt x="0" y="600"/>
                    <a:pt x="0" y="1800"/>
                  </a:cubicBezTo>
                  <a:cubicBezTo>
                    <a:pt x="0" y="97200"/>
                    <a:pt x="0" y="97200"/>
                    <a:pt x="0" y="97200"/>
                  </a:cubicBezTo>
                  <a:cubicBezTo>
                    <a:pt x="0" y="97800"/>
                    <a:pt x="566" y="98400"/>
                    <a:pt x="1698" y="98400"/>
                  </a:cubicBezTo>
                  <a:cubicBezTo>
                    <a:pt x="78113" y="98400"/>
                    <a:pt x="78113" y="98400"/>
                    <a:pt x="78113" y="98400"/>
                  </a:cubicBezTo>
                  <a:cubicBezTo>
                    <a:pt x="107547" y="120000"/>
                    <a:pt x="107547" y="120000"/>
                    <a:pt x="107547" y="120000"/>
                  </a:cubicBezTo>
                  <a:cubicBezTo>
                    <a:pt x="108113" y="120000"/>
                    <a:pt x="108113" y="120000"/>
                    <a:pt x="108679" y="120000"/>
                  </a:cubicBezTo>
                  <a:cubicBezTo>
                    <a:pt x="108679" y="120000"/>
                    <a:pt x="109245" y="120000"/>
                    <a:pt x="109245" y="120000"/>
                  </a:cubicBezTo>
                  <a:cubicBezTo>
                    <a:pt x="109811" y="119400"/>
                    <a:pt x="109811" y="118800"/>
                    <a:pt x="109811" y="118200"/>
                  </a:cubicBezTo>
                  <a:cubicBezTo>
                    <a:pt x="100754" y="98400"/>
                    <a:pt x="100754" y="98400"/>
                    <a:pt x="100754" y="98400"/>
                  </a:cubicBezTo>
                  <a:cubicBezTo>
                    <a:pt x="118301" y="98400"/>
                    <a:pt x="118301" y="98400"/>
                    <a:pt x="118301" y="98400"/>
                  </a:cubicBezTo>
                  <a:cubicBezTo>
                    <a:pt x="119433" y="98400"/>
                    <a:pt x="120000" y="97800"/>
                    <a:pt x="120000" y="97200"/>
                  </a:cubicBezTo>
                  <a:cubicBezTo>
                    <a:pt x="120000" y="1800"/>
                    <a:pt x="120000" y="1800"/>
                    <a:pt x="120000" y="1800"/>
                  </a:cubicBezTo>
                  <a:cubicBezTo>
                    <a:pt x="120000" y="600"/>
                    <a:pt x="119433" y="0"/>
                    <a:pt x="118301" y="0"/>
                  </a:cubicBezTo>
                  <a:close/>
                  <a:moveTo>
                    <a:pt x="117169" y="96000"/>
                  </a:moveTo>
                  <a:cubicBezTo>
                    <a:pt x="99056" y="96000"/>
                    <a:pt x="99056" y="96000"/>
                    <a:pt x="99056" y="96000"/>
                  </a:cubicBezTo>
                  <a:cubicBezTo>
                    <a:pt x="98490" y="96000"/>
                    <a:pt x="97924" y="96000"/>
                    <a:pt x="97924" y="96600"/>
                  </a:cubicBezTo>
                  <a:cubicBezTo>
                    <a:pt x="97358" y="96600"/>
                    <a:pt x="97358" y="97200"/>
                    <a:pt x="97358" y="97800"/>
                  </a:cubicBezTo>
                  <a:cubicBezTo>
                    <a:pt x="105283" y="114600"/>
                    <a:pt x="105283" y="114600"/>
                    <a:pt x="105283" y="114600"/>
                  </a:cubicBezTo>
                  <a:cubicBezTo>
                    <a:pt x="79245" y="96000"/>
                    <a:pt x="79245" y="96000"/>
                    <a:pt x="79245" y="96000"/>
                  </a:cubicBezTo>
                  <a:cubicBezTo>
                    <a:pt x="79245" y="96000"/>
                    <a:pt x="78679" y="96000"/>
                    <a:pt x="78679" y="96000"/>
                  </a:cubicBezTo>
                  <a:cubicBezTo>
                    <a:pt x="2830" y="96000"/>
                    <a:pt x="2830" y="96000"/>
                    <a:pt x="2830" y="96000"/>
                  </a:cubicBezTo>
                  <a:cubicBezTo>
                    <a:pt x="2830" y="3000"/>
                    <a:pt x="2830" y="3000"/>
                    <a:pt x="2830" y="3000"/>
                  </a:cubicBezTo>
                  <a:cubicBezTo>
                    <a:pt x="117169" y="3000"/>
                    <a:pt x="117169" y="3000"/>
                    <a:pt x="117169" y="3000"/>
                  </a:cubicBezTo>
                  <a:lnTo>
                    <a:pt x="117169" y="96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52"/>
            <p:cNvSpPr/>
            <p:nvPr/>
          </p:nvSpPr>
          <p:spPr>
            <a:xfrm>
              <a:off x="10421938" y="4832350"/>
              <a:ext cx="1398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0"/>
                  </a:moveTo>
                  <a:cubicBezTo>
                    <a:pt x="9230" y="0"/>
                    <a:pt x="9230" y="0"/>
                    <a:pt x="9230" y="0"/>
                  </a:cubicBezTo>
                  <a:cubicBezTo>
                    <a:pt x="4615" y="0"/>
                    <a:pt x="0" y="24000"/>
                    <a:pt x="0" y="48000"/>
                  </a:cubicBezTo>
                  <a:cubicBezTo>
                    <a:pt x="0" y="96000"/>
                    <a:pt x="4615" y="120000"/>
                    <a:pt x="9230" y="120000"/>
                  </a:cubicBezTo>
                  <a:cubicBezTo>
                    <a:pt x="110769" y="120000"/>
                    <a:pt x="110769" y="120000"/>
                    <a:pt x="110769" y="120000"/>
                  </a:cubicBezTo>
                  <a:cubicBezTo>
                    <a:pt x="115384" y="120000"/>
                    <a:pt x="120000" y="96000"/>
                    <a:pt x="120000" y="48000"/>
                  </a:cubicBezTo>
                  <a:cubicBezTo>
                    <a:pt x="120000" y="24000"/>
                    <a:pt x="115384" y="0"/>
                    <a:pt x="110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52"/>
            <p:cNvSpPr/>
            <p:nvPr/>
          </p:nvSpPr>
          <p:spPr>
            <a:xfrm>
              <a:off x="10421938" y="4875213"/>
              <a:ext cx="1398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0"/>
                  </a:moveTo>
                  <a:cubicBezTo>
                    <a:pt x="9230" y="0"/>
                    <a:pt x="9230" y="0"/>
                    <a:pt x="9230" y="0"/>
                  </a:cubicBezTo>
                  <a:cubicBezTo>
                    <a:pt x="4615" y="0"/>
                    <a:pt x="0" y="30000"/>
                    <a:pt x="0" y="60000"/>
                  </a:cubicBezTo>
                  <a:cubicBezTo>
                    <a:pt x="0" y="90000"/>
                    <a:pt x="4615" y="120000"/>
                    <a:pt x="9230" y="120000"/>
                  </a:cubicBezTo>
                  <a:cubicBezTo>
                    <a:pt x="110769" y="120000"/>
                    <a:pt x="110769" y="120000"/>
                    <a:pt x="110769" y="120000"/>
                  </a:cubicBezTo>
                  <a:cubicBezTo>
                    <a:pt x="115384" y="120000"/>
                    <a:pt x="120000" y="90000"/>
                    <a:pt x="120000" y="60000"/>
                  </a:cubicBezTo>
                  <a:cubicBezTo>
                    <a:pt x="120000" y="30000"/>
                    <a:pt x="115384" y="0"/>
                    <a:pt x="110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52"/>
            <p:cNvSpPr/>
            <p:nvPr/>
          </p:nvSpPr>
          <p:spPr>
            <a:xfrm>
              <a:off x="10442575" y="4913313"/>
              <a:ext cx="96900" cy="2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0"/>
                  </a:moveTo>
                  <a:cubicBezTo>
                    <a:pt x="20000" y="0"/>
                    <a:pt x="20000" y="0"/>
                    <a:pt x="20000" y="0"/>
                  </a:cubicBezTo>
                  <a:cubicBezTo>
                    <a:pt x="6666" y="0"/>
                    <a:pt x="0" y="24000"/>
                    <a:pt x="0" y="48000"/>
                  </a:cubicBezTo>
                  <a:cubicBezTo>
                    <a:pt x="0" y="96000"/>
                    <a:pt x="6666" y="120000"/>
                    <a:pt x="20000" y="120000"/>
                  </a:cubicBezTo>
                  <a:cubicBezTo>
                    <a:pt x="100000" y="120000"/>
                    <a:pt x="100000" y="120000"/>
                    <a:pt x="100000" y="120000"/>
                  </a:cubicBezTo>
                  <a:cubicBezTo>
                    <a:pt x="113333" y="120000"/>
                    <a:pt x="120000" y="96000"/>
                    <a:pt x="120000" y="48000"/>
                  </a:cubicBezTo>
                  <a:cubicBezTo>
                    <a:pt x="120000" y="24000"/>
                    <a:pt x="113333" y="0"/>
                    <a:pt x="10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52"/>
            <p:cNvSpPr/>
            <p:nvPr/>
          </p:nvSpPr>
          <p:spPr>
            <a:xfrm>
              <a:off x="10480675" y="4333875"/>
              <a:ext cx="22200" cy="9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90000" y="120000"/>
                    <a:pt x="120000" y="112941"/>
                    <a:pt x="120000" y="105882"/>
                  </a:cubicBezTo>
                  <a:cubicBezTo>
                    <a:pt x="120000" y="14117"/>
                    <a:pt x="120000" y="14117"/>
                    <a:pt x="120000" y="14117"/>
                  </a:cubicBezTo>
                  <a:cubicBezTo>
                    <a:pt x="120000" y="7058"/>
                    <a:pt x="90000" y="0"/>
                    <a:pt x="60000" y="0"/>
                  </a:cubicBezTo>
                  <a:cubicBezTo>
                    <a:pt x="30000" y="0"/>
                    <a:pt x="0" y="7058"/>
                    <a:pt x="0" y="14117"/>
                  </a:cubicBezTo>
                  <a:cubicBezTo>
                    <a:pt x="0" y="105882"/>
                    <a:pt x="0" y="105882"/>
                    <a:pt x="0" y="105882"/>
                  </a:cubicBezTo>
                  <a:cubicBezTo>
                    <a:pt x="0" y="112941"/>
                    <a:pt x="30000" y="120000"/>
                    <a:pt x="6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52"/>
            <p:cNvSpPr/>
            <p:nvPr/>
          </p:nvSpPr>
          <p:spPr>
            <a:xfrm>
              <a:off x="10679113" y="4602163"/>
              <a:ext cx="747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cubicBezTo>
                    <a:pt x="0" y="90000"/>
                    <a:pt x="8571" y="120000"/>
                    <a:pt x="17142" y="120000"/>
                  </a:cubicBezTo>
                  <a:cubicBezTo>
                    <a:pt x="102857" y="120000"/>
                    <a:pt x="102857" y="120000"/>
                    <a:pt x="102857" y="120000"/>
                  </a:cubicBezTo>
                  <a:cubicBezTo>
                    <a:pt x="111428" y="120000"/>
                    <a:pt x="119999" y="90000"/>
                    <a:pt x="119999" y="60000"/>
                  </a:cubicBezTo>
                  <a:cubicBezTo>
                    <a:pt x="119999" y="30000"/>
                    <a:pt x="111428" y="0"/>
                    <a:pt x="102857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8571" y="0"/>
                    <a:pt x="0" y="30000"/>
                    <a:pt x="0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52"/>
            <p:cNvSpPr/>
            <p:nvPr/>
          </p:nvSpPr>
          <p:spPr>
            <a:xfrm>
              <a:off x="10229850" y="4602163"/>
              <a:ext cx="747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142" y="120000"/>
                  </a:moveTo>
                  <a:cubicBezTo>
                    <a:pt x="102857" y="120000"/>
                    <a:pt x="102857" y="120000"/>
                    <a:pt x="102857" y="120000"/>
                  </a:cubicBezTo>
                  <a:cubicBezTo>
                    <a:pt x="111428" y="120000"/>
                    <a:pt x="119999" y="90000"/>
                    <a:pt x="119999" y="60000"/>
                  </a:cubicBezTo>
                  <a:cubicBezTo>
                    <a:pt x="119999" y="30000"/>
                    <a:pt x="111428" y="0"/>
                    <a:pt x="102857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8571" y="0"/>
                    <a:pt x="0" y="30000"/>
                    <a:pt x="0" y="60000"/>
                  </a:cubicBezTo>
                  <a:cubicBezTo>
                    <a:pt x="0" y="90000"/>
                    <a:pt x="8571" y="120000"/>
                    <a:pt x="17142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52"/>
            <p:cNvSpPr/>
            <p:nvPr/>
          </p:nvSpPr>
          <p:spPr>
            <a:xfrm>
              <a:off x="10282238" y="4402138"/>
              <a:ext cx="81000" cy="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8000" y="112000"/>
                  </a:moveTo>
                  <a:cubicBezTo>
                    <a:pt x="88000" y="120000"/>
                    <a:pt x="96000" y="120000"/>
                    <a:pt x="104000" y="120000"/>
                  </a:cubicBezTo>
                  <a:cubicBezTo>
                    <a:pt x="104000" y="120000"/>
                    <a:pt x="112000" y="120000"/>
                    <a:pt x="112000" y="112000"/>
                  </a:cubicBezTo>
                  <a:cubicBezTo>
                    <a:pt x="120000" y="112000"/>
                    <a:pt x="120000" y="96000"/>
                    <a:pt x="112000" y="88000"/>
                  </a:cubicBezTo>
                  <a:cubicBezTo>
                    <a:pt x="32000" y="8000"/>
                    <a:pt x="32000" y="8000"/>
                    <a:pt x="32000" y="8000"/>
                  </a:cubicBezTo>
                  <a:cubicBezTo>
                    <a:pt x="32000" y="0"/>
                    <a:pt x="16000" y="0"/>
                    <a:pt x="8000" y="8000"/>
                  </a:cubicBezTo>
                  <a:cubicBezTo>
                    <a:pt x="0" y="16000"/>
                    <a:pt x="0" y="32000"/>
                    <a:pt x="8000" y="40000"/>
                  </a:cubicBezTo>
                  <a:lnTo>
                    <a:pt x="88000" y="112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52"/>
            <p:cNvSpPr/>
            <p:nvPr/>
          </p:nvSpPr>
          <p:spPr>
            <a:xfrm>
              <a:off x="10620375" y="4402138"/>
              <a:ext cx="79500" cy="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000" y="120000"/>
                  </a:moveTo>
                  <a:cubicBezTo>
                    <a:pt x="24000" y="120000"/>
                    <a:pt x="32000" y="120000"/>
                    <a:pt x="32000" y="112000"/>
                  </a:cubicBezTo>
                  <a:cubicBezTo>
                    <a:pt x="112000" y="40000"/>
                    <a:pt x="112000" y="40000"/>
                    <a:pt x="112000" y="40000"/>
                  </a:cubicBezTo>
                  <a:cubicBezTo>
                    <a:pt x="120000" y="32000"/>
                    <a:pt x="120000" y="16000"/>
                    <a:pt x="112000" y="8000"/>
                  </a:cubicBezTo>
                  <a:cubicBezTo>
                    <a:pt x="104000" y="0"/>
                    <a:pt x="88000" y="0"/>
                    <a:pt x="88000" y="8000"/>
                  </a:cubicBezTo>
                  <a:cubicBezTo>
                    <a:pt x="8000" y="88000"/>
                    <a:pt x="8000" y="88000"/>
                    <a:pt x="8000" y="88000"/>
                  </a:cubicBezTo>
                  <a:cubicBezTo>
                    <a:pt x="0" y="96000"/>
                    <a:pt x="0" y="112000"/>
                    <a:pt x="8000" y="112000"/>
                  </a:cubicBezTo>
                  <a:cubicBezTo>
                    <a:pt x="8000" y="120000"/>
                    <a:pt x="16000" y="120000"/>
                    <a:pt x="16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52"/>
            <p:cNvSpPr/>
            <p:nvPr/>
          </p:nvSpPr>
          <p:spPr>
            <a:xfrm>
              <a:off x="10347325" y="4478338"/>
              <a:ext cx="288900" cy="3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777" y="89032"/>
                  </a:moveTo>
                  <a:cubicBezTo>
                    <a:pt x="26666" y="96774"/>
                    <a:pt x="31111" y="106451"/>
                    <a:pt x="31111" y="116129"/>
                  </a:cubicBezTo>
                  <a:cubicBezTo>
                    <a:pt x="31111" y="118064"/>
                    <a:pt x="33333" y="120000"/>
                    <a:pt x="35555" y="120000"/>
                  </a:cubicBezTo>
                  <a:cubicBezTo>
                    <a:pt x="82222" y="120000"/>
                    <a:pt x="82222" y="120000"/>
                    <a:pt x="82222" y="120000"/>
                  </a:cubicBezTo>
                  <a:cubicBezTo>
                    <a:pt x="84444" y="120000"/>
                    <a:pt x="86666" y="118064"/>
                    <a:pt x="86666" y="116129"/>
                  </a:cubicBezTo>
                  <a:cubicBezTo>
                    <a:pt x="86666" y="114193"/>
                    <a:pt x="86666" y="114193"/>
                    <a:pt x="86666" y="114193"/>
                  </a:cubicBezTo>
                  <a:cubicBezTo>
                    <a:pt x="86666" y="106451"/>
                    <a:pt x="91111" y="96774"/>
                    <a:pt x="100000" y="90967"/>
                  </a:cubicBezTo>
                  <a:cubicBezTo>
                    <a:pt x="113333" y="81290"/>
                    <a:pt x="120000" y="67741"/>
                    <a:pt x="120000" y="52258"/>
                  </a:cubicBezTo>
                  <a:cubicBezTo>
                    <a:pt x="120000" y="38709"/>
                    <a:pt x="111111" y="25161"/>
                    <a:pt x="100000" y="15483"/>
                  </a:cubicBezTo>
                  <a:cubicBezTo>
                    <a:pt x="86666" y="3870"/>
                    <a:pt x="68888" y="0"/>
                    <a:pt x="53333" y="1935"/>
                  </a:cubicBezTo>
                  <a:cubicBezTo>
                    <a:pt x="26666" y="3870"/>
                    <a:pt x="4444" y="23225"/>
                    <a:pt x="0" y="46451"/>
                  </a:cubicBezTo>
                  <a:cubicBezTo>
                    <a:pt x="0" y="63870"/>
                    <a:pt x="4444" y="79354"/>
                    <a:pt x="17777" y="89032"/>
                  </a:cubicBezTo>
                  <a:close/>
                  <a:moveTo>
                    <a:pt x="11111" y="48387"/>
                  </a:moveTo>
                  <a:cubicBezTo>
                    <a:pt x="13333" y="29032"/>
                    <a:pt x="31111" y="13548"/>
                    <a:pt x="53333" y="11612"/>
                  </a:cubicBezTo>
                  <a:cubicBezTo>
                    <a:pt x="68888" y="9677"/>
                    <a:pt x="82222" y="13548"/>
                    <a:pt x="93333" y="21290"/>
                  </a:cubicBezTo>
                  <a:cubicBezTo>
                    <a:pt x="102222" y="29032"/>
                    <a:pt x="108888" y="40645"/>
                    <a:pt x="108888" y="52258"/>
                  </a:cubicBezTo>
                  <a:cubicBezTo>
                    <a:pt x="108888" y="65806"/>
                    <a:pt x="102222" y="75483"/>
                    <a:pt x="93333" y="85161"/>
                  </a:cubicBezTo>
                  <a:cubicBezTo>
                    <a:pt x="84444" y="90967"/>
                    <a:pt x="77777" y="102580"/>
                    <a:pt x="77777" y="112258"/>
                  </a:cubicBezTo>
                  <a:cubicBezTo>
                    <a:pt x="40000" y="112258"/>
                    <a:pt x="40000" y="112258"/>
                    <a:pt x="40000" y="112258"/>
                  </a:cubicBezTo>
                  <a:cubicBezTo>
                    <a:pt x="40000" y="100645"/>
                    <a:pt x="33333" y="90967"/>
                    <a:pt x="26666" y="83225"/>
                  </a:cubicBezTo>
                  <a:cubicBezTo>
                    <a:pt x="15555" y="73548"/>
                    <a:pt x="8888" y="61935"/>
                    <a:pt x="11111" y="483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" name="Google Shape;48;p52"/>
          <p:cNvGrpSpPr/>
          <p:nvPr/>
        </p:nvGrpSpPr>
        <p:grpSpPr>
          <a:xfrm>
            <a:off x="-320" y="-29"/>
            <a:ext cx="3022508" cy="2338875"/>
            <a:chOff x="9598025" y="882650"/>
            <a:chExt cx="2266938" cy="1754200"/>
          </a:xfrm>
        </p:grpSpPr>
        <p:sp>
          <p:nvSpPr>
            <p:cNvPr id="49" name="Google Shape;49;p52"/>
            <p:cNvSpPr/>
            <p:nvPr/>
          </p:nvSpPr>
          <p:spPr>
            <a:xfrm>
              <a:off x="10239375" y="1881188"/>
              <a:ext cx="139800" cy="9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153" y="28235"/>
                  </a:moveTo>
                  <a:cubicBezTo>
                    <a:pt x="50769" y="28235"/>
                    <a:pt x="50769" y="28235"/>
                    <a:pt x="50769" y="28235"/>
                  </a:cubicBezTo>
                  <a:cubicBezTo>
                    <a:pt x="110769" y="91764"/>
                    <a:pt x="110769" y="91764"/>
                    <a:pt x="110769" y="91764"/>
                  </a:cubicBezTo>
                  <a:cubicBezTo>
                    <a:pt x="115384" y="91764"/>
                    <a:pt x="120000" y="105882"/>
                    <a:pt x="115384" y="112941"/>
                  </a:cubicBezTo>
                  <a:cubicBezTo>
                    <a:pt x="110769" y="120000"/>
                    <a:pt x="106153" y="120000"/>
                    <a:pt x="101538" y="120000"/>
                  </a:cubicBezTo>
                  <a:cubicBezTo>
                    <a:pt x="4615" y="28235"/>
                    <a:pt x="4615" y="28235"/>
                    <a:pt x="4615" y="28235"/>
                  </a:cubicBezTo>
                  <a:cubicBezTo>
                    <a:pt x="4615" y="28235"/>
                    <a:pt x="0" y="14117"/>
                    <a:pt x="0" y="7058"/>
                  </a:cubicBezTo>
                  <a:cubicBezTo>
                    <a:pt x="4615" y="0"/>
                    <a:pt x="9230" y="0"/>
                    <a:pt x="13846" y="0"/>
                  </a:cubicBezTo>
                  <a:cubicBezTo>
                    <a:pt x="106153" y="0"/>
                    <a:pt x="106153" y="0"/>
                    <a:pt x="106153" y="0"/>
                  </a:cubicBezTo>
                  <a:cubicBezTo>
                    <a:pt x="110769" y="0"/>
                    <a:pt x="115384" y="7058"/>
                    <a:pt x="115384" y="14117"/>
                  </a:cubicBezTo>
                  <a:cubicBezTo>
                    <a:pt x="115384" y="21176"/>
                    <a:pt x="110769" y="28235"/>
                    <a:pt x="106153" y="28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52"/>
            <p:cNvSpPr/>
            <p:nvPr/>
          </p:nvSpPr>
          <p:spPr>
            <a:xfrm>
              <a:off x="9598025" y="882650"/>
              <a:ext cx="995400" cy="154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354" y="70000"/>
                  </a:moveTo>
                  <a:cubicBezTo>
                    <a:pt x="119354" y="69583"/>
                    <a:pt x="120000" y="69166"/>
                    <a:pt x="119354" y="69166"/>
                  </a:cubicBezTo>
                  <a:cubicBezTo>
                    <a:pt x="119354" y="68750"/>
                    <a:pt x="119354" y="68333"/>
                    <a:pt x="118709" y="68333"/>
                  </a:cubicBezTo>
                  <a:cubicBezTo>
                    <a:pt x="107096" y="65833"/>
                    <a:pt x="107096" y="65833"/>
                    <a:pt x="107096" y="65833"/>
                  </a:cubicBezTo>
                  <a:cubicBezTo>
                    <a:pt x="109677" y="60833"/>
                    <a:pt x="109677" y="60833"/>
                    <a:pt x="109677" y="60833"/>
                  </a:cubicBezTo>
                  <a:cubicBezTo>
                    <a:pt x="110322" y="60833"/>
                    <a:pt x="110322" y="60416"/>
                    <a:pt x="109677" y="60416"/>
                  </a:cubicBezTo>
                  <a:cubicBezTo>
                    <a:pt x="109677" y="60000"/>
                    <a:pt x="109032" y="60000"/>
                    <a:pt x="109032" y="59583"/>
                  </a:cubicBezTo>
                  <a:cubicBezTo>
                    <a:pt x="81290" y="55416"/>
                    <a:pt x="81290" y="55416"/>
                    <a:pt x="81290" y="55416"/>
                  </a:cubicBezTo>
                  <a:cubicBezTo>
                    <a:pt x="101935" y="48333"/>
                    <a:pt x="101935" y="48333"/>
                    <a:pt x="101935" y="48333"/>
                  </a:cubicBezTo>
                  <a:cubicBezTo>
                    <a:pt x="101935" y="48333"/>
                    <a:pt x="102580" y="47916"/>
                    <a:pt x="102580" y="47500"/>
                  </a:cubicBezTo>
                  <a:cubicBezTo>
                    <a:pt x="102580" y="47500"/>
                    <a:pt x="103225" y="43333"/>
                    <a:pt x="98064" y="39166"/>
                  </a:cubicBezTo>
                  <a:cubicBezTo>
                    <a:pt x="92903" y="35833"/>
                    <a:pt x="85161" y="33750"/>
                    <a:pt x="73548" y="33750"/>
                  </a:cubicBezTo>
                  <a:cubicBezTo>
                    <a:pt x="73548" y="25416"/>
                    <a:pt x="73548" y="25416"/>
                    <a:pt x="73548" y="25416"/>
                  </a:cubicBezTo>
                  <a:cubicBezTo>
                    <a:pt x="100000" y="0"/>
                    <a:pt x="100000" y="0"/>
                    <a:pt x="100000" y="0"/>
                  </a:cubicBezTo>
                  <a:cubicBezTo>
                    <a:pt x="96129" y="0"/>
                    <a:pt x="96129" y="0"/>
                    <a:pt x="96129" y="0"/>
                  </a:cubicBezTo>
                  <a:cubicBezTo>
                    <a:pt x="70967" y="24166"/>
                    <a:pt x="70967" y="24166"/>
                    <a:pt x="70967" y="24166"/>
                  </a:cubicBezTo>
                  <a:cubicBezTo>
                    <a:pt x="70322" y="24583"/>
                    <a:pt x="70322" y="24583"/>
                    <a:pt x="70322" y="25000"/>
                  </a:cubicBezTo>
                  <a:cubicBezTo>
                    <a:pt x="70322" y="34583"/>
                    <a:pt x="70322" y="34583"/>
                    <a:pt x="70322" y="34583"/>
                  </a:cubicBezTo>
                  <a:cubicBezTo>
                    <a:pt x="70322" y="35416"/>
                    <a:pt x="70967" y="35833"/>
                    <a:pt x="72258" y="35833"/>
                  </a:cubicBezTo>
                  <a:cubicBezTo>
                    <a:pt x="83225" y="35833"/>
                    <a:pt x="90967" y="37500"/>
                    <a:pt x="95483" y="40416"/>
                  </a:cubicBezTo>
                  <a:cubicBezTo>
                    <a:pt x="99354" y="42916"/>
                    <a:pt x="99354" y="45833"/>
                    <a:pt x="99354" y="47083"/>
                  </a:cubicBezTo>
                  <a:cubicBezTo>
                    <a:pt x="76129" y="54583"/>
                    <a:pt x="76129" y="54583"/>
                    <a:pt x="76129" y="54583"/>
                  </a:cubicBezTo>
                  <a:cubicBezTo>
                    <a:pt x="76129" y="55000"/>
                    <a:pt x="75483" y="55416"/>
                    <a:pt x="75483" y="55833"/>
                  </a:cubicBezTo>
                  <a:cubicBezTo>
                    <a:pt x="75483" y="56250"/>
                    <a:pt x="76129" y="56250"/>
                    <a:pt x="76774" y="56666"/>
                  </a:cubicBezTo>
                  <a:cubicBezTo>
                    <a:pt x="106451" y="61250"/>
                    <a:pt x="106451" y="61250"/>
                    <a:pt x="106451" y="61250"/>
                  </a:cubicBezTo>
                  <a:cubicBezTo>
                    <a:pt x="103870" y="66250"/>
                    <a:pt x="103870" y="66250"/>
                    <a:pt x="103870" y="66250"/>
                  </a:cubicBezTo>
                  <a:cubicBezTo>
                    <a:pt x="103870" y="66666"/>
                    <a:pt x="103870" y="66666"/>
                    <a:pt x="103870" y="67083"/>
                  </a:cubicBezTo>
                  <a:cubicBezTo>
                    <a:pt x="104516" y="67500"/>
                    <a:pt x="104516" y="67500"/>
                    <a:pt x="105161" y="67500"/>
                  </a:cubicBezTo>
                  <a:cubicBezTo>
                    <a:pt x="115483" y="70000"/>
                    <a:pt x="115483" y="70000"/>
                    <a:pt x="115483" y="70000"/>
                  </a:cubicBezTo>
                  <a:cubicBezTo>
                    <a:pt x="101935" y="81666"/>
                    <a:pt x="101935" y="81666"/>
                    <a:pt x="101935" y="81666"/>
                  </a:cubicBezTo>
                  <a:cubicBezTo>
                    <a:pt x="101935" y="82083"/>
                    <a:pt x="101935" y="82083"/>
                    <a:pt x="101935" y="82500"/>
                  </a:cubicBezTo>
                  <a:cubicBezTo>
                    <a:pt x="101935" y="96666"/>
                    <a:pt x="97419" y="102083"/>
                    <a:pt x="97419" y="102083"/>
                  </a:cubicBezTo>
                  <a:cubicBezTo>
                    <a:pt x="96774" y="102500"/>
                    <a:pt x="96774" y="102916"/>
                    <a:pt x="96774" y="102916"/>
                  </a:cubicBezTo>
                  <a:cubicBezTo>
                    <a:pt x="97419" y="103333"/>
                    <a:pt x="97419" y="103333"/>
                    <a:pt x="98064" y="103750"/>
                  </a:cubicBezTo>
                  <a:cubicBezTo>
                    <a:pt x="111612" y="105833"/>
                    <a:pt x="113548" y="112916"/>
                    <a:pt x="114193" y="116666"/>
                  </a:cubicBezTo>
                  <a:cubicBezTo>
                    <a:pt x="105806" y="112083"/>
                    <a:pt x="101935" y="112083"/>
                    <a:pt x="89677" y="111666"/>
                  </a:cubicBezTo>
                  <a:cubicBezTo>
                    <a:pt x="82580" y="111666"/>
                    <a:pt x="73548" y="111666"/>
                    <a:pt x="60000" y="110833"/>
                  </a:cubicBezTo>
                  <a:cubicBezTo>
                    <a:pt x="40000" y="109166"/>
                    <a:pt x="25806" y="104166"/>
                    <a:pt x="18709" y="95833"/>
                  </a:cubicBezTo>
                  <a:cubicBezTo>
                    <a:pt x="13548" y="89583"/>
                    <a:pt x="14193" y="83333"/>
                    <a:pt x="14193" y="83333"/>
                  </a:cubicBezTo>
                  <a:cubicBezTo>
                    <a:pt x="14193" y="83333"/>
                    <a:pt x="14193" y="83333"/>
                    <a:pt x="14193" y="83333"/>
                  </a:cubicBezTo>
                  <a:cubicBezTo>
                    <a:pt x="14193" y="83333"/>
                    <a:pt x="14193" y="78333"/>
                    <a:pt x="14193" y="69583"/>
                  </a:cubicBezTo>
                  <a:cubicBezTo>
                    <a:pt x="14193" y="53750"/>
                    <a:pt x="26451" y="49166"/>
                    <a:pt x="27096" y="49166"/>
                  </a:cubicBezTo>
                  <a:cubicBezTo>
                    <a:pt x="27096" y="49166"/>
                    <a:pt x="27741" y="48750"/>
                    <a:pt x="27741" y="48333"/>
                  </a:cubicBezTo>
                  <a:cubicBezTo>
                    <a:pt x="27741" y="32500"/>
                    <a:pt x="27741" y="32500"/>
                    <a:pt x="27741" y="32500"/>
                  </a:cubicBezTo>
                  <a:cubicBezTo>
                    <a:pt x="27741" y="32083"/>
                    <a:pt x="27741" y="32083"/>
                    <a:pt x="27096" y="31666"/>
                  </a:cubicBezTo>
                  <a:cubicBezTo>
                    <a:pt x="21935" y="28333"/>
                    <a:pt x="21935" y="28333"/>
                    <a:pt x="21935" y="28333"/>
                  </a:cubicBezTo>
                  <a:cubicBezTo>
                    <a:pt x="10322" y="20833"/>
                    <a:pt x="3225" y="10833"/>
                    <a:pt x="32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5" y="11250"/>
                    <a:pt x="7096" y="21666"/>
                    <a:pt x="19354" y="29583"/>
                  </a:cubicBezTo>
                  <a:cubicBezTo>
                    <a:pt x="24516" y="32916"/>
                    <a:pt x="24516" y="32916"/>
                    <a:pt x="24516" y="32916"/>
                  </a:cubicBezTo>
                  <a:cubicBezTo>
                    <a:pt x="24516" y="47916"/>
                    <a:pt x="24516" y="47916"/>
                    <a:pt x="24516" y="47916"/>
                  </a:cubicBezTo>
                  <a:cubicBezTo>
                    <a:pt x="21290" y="49166"/>
                    <a:pt x="10967" y="54583"/>
                    <a:pt x="10967" y="69583"/>
                  </a:cubicBezTo>
                  <a:cubicBezTo>
                    <a:pt x="10967" y="77916"/>
                    <a:pt x="10967" y="82916"/>
                    <a:pt x="10967" y="83333"/>
                  </a:cubicBezTo>
                  <a:cubicBezTo>
                    <a:pt x="10967" y="84583"/>
                    <a:pt x="9677" y="109166"/>
                    <a:pt x="60000" y="112500"/>
                  </a:cubicBezTo>
                  <a:cubicBezTo>
                    <a:pt x="73548" y="113333"/>
                    <a:pt x="82580" y="113750"/>
                    <a:pt x="89677" y="113750"/>
                  </a:cubicBezTo>
                  <a:cubicBezTo>
                    <a:pt x="103225" y="114166"/>
                    <a:pt x="105161" y="114166"/>
                    <a:pt x="114193" y="119583"/>
                  </a:cubicBezTo>
                  <a:cubicBezTo>
                    <a:pt x="114838" y="119583"/>
                    <a:pt x="115483" y="120000"/>
                    <a:pt x="116129" y="119583"/>
                  </a:cubicBezTo>
                  <a:cubicBezTo>
                    <a:pt x="116774" y="119583"/>
                    <a:pt x="116774" y="119166"/>
                    <a:pt x="116774" y="118750"/>
                  </a:cubicBezTo>
                  <a:cubicBezTo>
                    <a:pt x="116774" y="118750"/>
                    <a:pt x="118709" y="105833"/>
                    <a:pt x="100645" y="102083"/>
                  </a:cubicBezTo>
                  <a:cubicBezTo>
                    <a:pt x="101935" y="99583"/>
                    <a:pt x="104516" y="93750"/>
                    <a:pt x="105161" y="82500"/>
                  </a:cubicBezTo>
                  <a:lnTo>
                    <a:pt x="119354" y="7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52"/>
            <p:cNvSpPr/>
            <p:nvPr/>
          </p:nvSpPr>
          <p:spPr>
            <a:xfrm>
              <a:off x="10672763" y="1581150"/>
              <a:ext cx="1192200" cy="10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730" y="120000"/>
                  </a:moveTo>
                  <a:cubicBezTo>
                    <a:pt x="26905" y="120000"/>
                    <a:pt x="0" y="95025"/>
                    <a:pt x="0" y="64568"/>
                  </a:cubicBezTo>
                  <a:cubicBezTo>
                    <a:pt x="0" y="49949"/>
                    <a:pt x="5919" y="35939"/>
                    <a:pt x="17219" y="25583"/>
                  </a:cubicBezTo>
                  <a:cubicBezTo>
                    <a:pt x="2152" y="2436"/>
                    <a:pt x="2152" y="2436"/>
                    <a:pt x="2152" y="2436"/>
                  </a:cubicBezTo>
                  <a:cubicBezTo>
                    <a:pt x="1614" y="1827"/>
                    <a:pt x="1614" y="1218"/>
                    <a:pt x="2152" y="609"/>
                  </a:cubicBezTo>
                  <a:cubicBezTo>
                    <a:pt x="2152" y="609"/>
                    <a:pt x="2690" y="0"/>
                    <a:pt x="2690" y="0"/>
                  </a:cubicBezTo>
                  <a:cubicBezTo>
                    <a:pt x="3228" y="0"/>
                    <a:pt x="3228" y="0"/>
                    <a:pt x="3228" y="0"/>
                  </a:cubicBezTo>
                  <a:cubicBezTo>
                    <a:pt x="39282" y="12182"/>
                    <a:pt x="39282" y="12182"/>
                    <a:pt x="39282" y="12182"/>
                  </a:cubicBezTo>
                  <a:cubicBezTo>
                    <a:pt x="45739" y="9746"/>
                    <a:pt x="52735" y="9137"/>
                    <a:pt x="59730" y="9137"/>
                  </a:cubicBezTo>
                  <a:cubicBezTo>
                    <a:pt x="93094" y="9137"/>
                    <a:pt x="119999" y="34111"/>
                    <a:pt x="119999" y="64568"/>
                  </a:cubicBezTo>
                  <a:cubicBezTo>
                    <a:pt x="119999" y="95025"/>
                    <a:pt x="93094" y="120000"/>
                    <a:pt x="59730" y="120000"/>
                  </a:cubicBezTo>
                  <a:close/>
                  <a:moveTo>
                    <a:pt x="59730" y="11573"/>
                  </a:moveTo>
                  <a:cubicBezTo>
                    <a:pt x="52735" y="11573"/>
                    <a:pt x="46278" y="12791"/>
                    <a:pt x="39820" y="15228"/>
                  </a:cubicBezTo>
                  <a:cubicBezTo>
                    <a:pt x="39282" y="15228"/>
                    <a:pt x="39282" y="15228"/>
                    <a:pt x="38744" y="15228"/>
                  </a:cubicBezTo>
                  <a:cubicBezTo>
                    <a:pt x="6457" y="4263"/>
                    <a:pt x="6457" y="4263"/>
                    <a:pt x="6457" y="4263"/>
                  </a:cubicBezTo>
                  <a:cubicBezTo>
                    <a:pt x="19910" y="24974"/>
                    <a:pt x="19910" y="24974"/>
                    <a:pt x="19910" y="24974"/>
                  </a:cubicBezTo>
                  <a:cubicBezTo>
                    <a:pt x="19910" y="25583"/>
                    <a:pt x="19910" y="26192"/>
                    <a:pt x="19372" y="26802"/>
                  </a:cubicBezTo>
                  <a:cubicBezTo>
                    <a:pt x="8609" y="37157"/>
                    <a:pt x="2152" y="50558"/>
                    <a:pt x="2152" y="64568"/>
                  </a:cubicBezTo>
                  <a:cubicBezTo>
                    <a:pt x="2152" y="93807"/>
                    <a:pt x="27982" y="117563"/>
                    <a:pt x="59730" y="117563"/>
                  </a:cubicBezTo>
                  <a:cubicBezTo>
                    <a:pt x="91479" y="117563"/>
                    <a:pt x="117309" y="93807"/>
                    <a:pt x="117309" y="64568"/>
                  </a:cubicBezTo>
                  <a:cubicBezTo>
                    <a:pt x="117309" y="35329"/>
                    <a:pt x="91479" y="11573"/>
                    <a:pt x="59730" y="115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52"/>
            <p:cNvSpPr/>
            <p:nvPr/>
          </p:nvSpPr>
          <p:spPr>
            <a:xfrm>
              <a:off x="10914063" y="1881188"/>
              <a:ext cx="679500" cy="53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2598" y="86060"/>
                  </a:moveTo>
                  <a:cubicBezTo>
                    <a:pt x="90708" y="84848"/>
                    <a:pt x="87874" y="84848"/>
                    <a:pt x="85984" y="86060"/>
                  </a:cubicBezTo>
                  <a:cubicBezTo>
                    <a:pt x="79370" y="76363"/>
                    <a:pt x="79370" y="76363"/>
                    <a:pt x="79370" y="76363"/>
                  </a:cubicBezTo>
                  <a:cubicBezTo>
                    <a:pt x="80314" y="73939"/>
                    <a:pt x="82204" y="71515"/>
                    <a:pt x="83149" y="69090"/>
                  </a:cubicBezTo>
                  <a:cubicBezTo>
                    <a:pt x="85039" y="64242"/>
                    <a:pt x="85984" y="59393"/>
                    <a:pt x="85039" y="54545"/>
                  </a:cubicBezTo>
                  <a:cubicBezTo>
                    <a:pt x="104881" y="47272"/>
                    <a:pt x="104881" y="47272"/>
                    <a:pt x="104881" y="47272"/>
                  </a:cubicBezTo>
                  <a:cubicBezTo>
                    <a:pt x="105826" y="48484"/>
                    <a:pt x="106771" y="49696"/>
                    <a:pt x="107716" y="50909"/>
                  </a:cubicBezTo>
                  <a:cubicBezTo>
                    <a:pt x="111496" y="53333"/>
                    <a:pt x="116220" y="50909"/>
                    <a:pt x="118110" y="46060"/>
                  </a:cubicBezTo>
                  <a:cubicBezTo>
                    <a:pt x="120000" y="41212"/>
                    <a:pt x="119055" y="35151"/>
                    <a:pt x="115275" y="32727"/>
                  </a:cubicBezTo>
                  <a:cubicBezTo>
                    <a:pt x="111496" y="30303"/>
                    <a:pt x="106771" y="31515"/>
                    <a:pt x="104881" y="36363"/>
                  </a:cubicBezTo>
                  <a:cubicBezTo>
                    <a:pt x="103937" y="38787"/>
                    <a:pt x="103937" y="40000"/>
                    <a:pt x="103937" y="41212"/>
                  </a:cubicBezTo>
                  <a:cubicBezTo>
                    <a:pt x="84094" y="49696"/>
                    <a:pt x="84094" y="49696"/>
                    <a:pt x="84094" y="49696"/>
                  </a:cubicBezTo>
                  <a:cubicBezTo>
                    <a:pt x="82204" y="44848"/>
                    <a:pt x="79370" y="41212"/>
                    <a:pt x="76535" y="38787"/>
                  </a:cubicBezTo>
                  <a:cubicBezTo>
                    <a:pt x="70866" y="35151"/>
                    <a:pt x="64251" y="36363"/>
                    <a:pt x="58582" y="40000"/>
                  </a:cubicBezTo>
                  <a:cubicBezTo>
                    <a:pt x="44409" y="16969"/>
                    <a:pt x="44409" y="16969"/>
                    <a:pt x="44409" y="16969"/>
                  </a:cubicBezTo>
                  <a:cubicBezTo>
                    <a:pt x="45354" y="16969"/>
                    <a:pt x="45354" y="16969"/>
                    <a:pt x="45354" y="15757"/>
                  </a:cubicBezTo>
                  <a:cubicBezTo>
                    <a:pt x="47244" y="10909"/>
                    <a:pt x="46299" y="4848"/>
                    <a:pt x="42519" y="2424"/>
                  </a:cubicBezTo>
                  <a:cubicBezTo>
                    <a:pt x="37795" y="0"/>
                    <a:pt x="33070" y="1212"/>
                    <a:pt x="31181" y="6060"/>
                  </a:cubicBezTo>
                  <a:cubicBezTo>
                    <a:pt x="29291" y="10909"/>
                    <a:pt x="31181" y="18181"/>
                    <a:pt x="34960" y="20606"/>
                  </a:cubicBezTo>
                  <a:cubicBezTo>
                    <a:pt x="36850" y="21818"/>
                    <a:pt x="38740" y="21818"/>
                    <a:pt x="41574" y="20606"/>
                  </a:cubicBezTo>
                  <a:cubicBezTo>
                    <a:pt x="55748" y="43636"/>
                    <a:pt x="55748" y="43636"/>
                    <a:pt x="55748" y="43636"/>
                  </a:cubicBezTo>
                  <a:cubicBezTo>
                    <a:pt x="54803" y="44848"/>
                    <a:pt x="53858" y="46060"/>
                    <a:pt x="52913" y="48484"/>
                  </a:cubicBezTo>
                  <a:cubicBezTo>
                    <a:pt x="51023" y="53333"/>
                    <a:pt x="50078" y="58181"/>
                    <a:pt x="51023" y="63030"/>
                  </a:cubicBezTo>
                  <a:cubicBezTo>
                    <a:pt x="16062" y="76363"/>
                    <a:pt x="16062" y="76363"/>
                    <a:pt x="16062" y="76363"/>
                  </a:cubicBezTo>
                  <a:cubicBezTo>
                    <a:pt x="15118" y="75151"/>
                    <a:pt x="14173" y="73939"/>
                    <a:pt x="13228" y="72727"/>
                  </a:cubicBezTo>
                  <a:cubicBezTo>
                    <a:pt x="9448" y="70303"/>
                    <a:pt x="4724" y="72727"/>
                    <a:pt x="1889" y="77575"/>
                  </a:cubicBezTo>
                  <a:cubicBezTo>
                    <a:pt x="0" y="82424"/>
                    <a:pt x="1889" y="88484"/>
                    <a:pt x="5669" y="90909"/>
                  </a:cubicBezTo>
                  <a:cubicBezTo>
                    <a:pt x="9448" y="93333"/>
                    <a:pt x="14173" y="92121"/>
                    <a:pt x="16062" y="87272"/>
                  </a:cubicBezTo>
                  <a:cubicBezTo>
                    <a:pt x="17007" y="84848"/>
                    <a:pt x="17007" y="83636"/>
                    <a:pt x="17007" y="82424"/>
                  </a:cubicBezTo>
                  <a:cubicBezTo>
                    <a:pt x="51968" y="67878"/>
                    <a:pt x="51968" y="67878"/>
                    <a:pt x="51968" y="67878"/>
                  </a:cubicBezTo>
                  <a:cubicBezTo>
                    <a:pt x="53858" y="71515"/>
                    <a:pt x="55748" y="75151"/>
                    <a:pt x="57637" y="76363"/>
                  </a:cubicBezTo>
                  <a:cubicBezTo>
                    <a:pt x="49133" y="98181"/>
                    <a:pt x="49133" y="98181"/>
                    <a:pt x="49133" y="98181"/>
                  </a:cubicBezTo>
                  <a:cubicBezTo>
                    <a:pt x="46299" y="96969"/>
                    <a:pt x="42519" y="99393"/>
                    <a:pt x="40629" y="103030"/>
                  </a:cubicBezTo>
                  <a:cubicBezTo>
                    <a:pt x="38740" y="107878"/>
                    <a:pt x="39685" y="113939"/>
                    <a:pt x="44409" y="117575"/>
                  </a:cubicBezTo>
                  <a:cubicBezTo>
                    <a:pt x="48188" y="119999"/>
                    <a:pt x="52913" y="117575"/>
                    <a:pt x="54803" y="112727"/>
                  </a:cubicBezTo>
                  <a:cubicBezTo>
                    <a:pt x="56692" y="109090"/>
                    <a:pt x="55748" y="104242"/>
                    <a:pt x="52913" y="100606"/>
                  </a:cubicBezTo>
                  <a:cubicBezTo>
                    <a:pt x="62362" y="80000"/>
                    <a:pt x="62362" y="80000"/>
                    <a:pt x="62362" y="80000"/>
                  </a:cubicBezTo>
                  <a:cubicBezTo>
                    <a:pt x="66141" y="81212"/>
                    <a:pt x="70866" y="81212"/>
                    <a:pt x="75590" y="78787"/>
                  </a:cubicBezTo>
                  <a:cubicBezTo>
                    <a:pt x="82204" y="89696"/>
                    <a:pt x="82204" y="89696"/>
                    <a:pt x="82204" y="89696"/>
                  </a:cubicBezTo>
                  <a:cubicBezTo>
                    <a:pt x="82204" y="89696"/>
                    <a:pt x="82204" y="90909"/>
                    <a:pt x="82204" y="90909"/>
                  </a:cubicBezTo>
                  <a:cubicBezTo>
                    <a:pt x="80314" y="95757"/>
                    <a:pt x="82204" y="101818"/>
                    <a:pt x="85984" y="104242"/>
                  </a:cubicBezTo>
                  <a:cubicBezTo>
                    <a:pt x="89763" y="106666"/>
                    <a:pt x="94488" y="105454"/>
                    <a:pt x="96377" y="99393"/>
                  </a:cubicBezTo>
                  <a:cubicBezTo>
                    <a:pt x="98267" y="94545"/>
                    <a:pt x="96377" y="88484"/>
                    <a:pt x="92598" y="86060"/>
                  </a:cubicBezTo>
                  <a:close/>
                  <a:moveTo>
                    <a:pt x="36850" y="15757"/>
                  </a:moveTo>
                  <a:cubicBezTo>
                    <a:pt x="34960" y="14545"/>
                    <a:pt x="34015" y="10909"/>
                    <a:pt x="34960" y="9696"/>
                  </a:cubicBezTo>
                  <a:cubicBezTo>
                    <a:pt x="35905" y="7272"/>
                    <a:pt x="38740" y="6060"/>
                    <a:pt x="39685" y="7272"/>
                  </a:cubicBezTo>
                  <a:cubicBezTo>
                    <a:pt x="41574" y="8484"/>
                    <a:pt x="42519" y="10909"/>
                    <a:pt x="41574" y="13333"/>
                  </a:cubicBezTo>
                  <a:cubicBezTo>
                    <a:pt x="40629" y="15757"/>
                    <a:pt x="38740" y="15757"/>
                    <a:pt x="36850" y="15757"/>
                  </a:cubicBezTo>
                  <a:close/>
                  <a:moveTo>
                    <a:pt x="113385" y="37575"/>
                  </a:moveTo>
                  <a:cubicBezTo>
                    <a:pt x="114330" y="38787"/>
                    <a:pt x="115275" y="41212"/>
                    <a:pt x="114330" y="43636"/>
                  </a:cubicBezTo>
                  <a:cubicBezTo>
                    <a:pt x="113385" y="46060"/>
                    <a:pt x="111496" y="47272"/>
                    <a:pt x="109606" y="46060"/>
                  </a:cubicBezTo>
                  <a:cubicBezTo>
                    <a:pt x="107716" y="44848"/>
                    <a:pt x="107716" y="41212"/>
                    <a:pt x="108661" y="40000"/>
                  </a:cubicBezTo>
                  <a:cubicBezTo>
                    <a:pt x="109606" y="37575"/>
                    <a:pt x="111496" y="36363"/>
                    <a:pt x="113385" y="37575"/>
                  </a:cubicBezTo>
                  <a:close/>
                  <a:moveTo>
                    <a:pt x="7559" y="86060"/>
                  </a:moveTo>
                  <a:cubicBezTo>
                    <a:pt x="5669" y="84848"/>
                    <a:pt x="5669" y="82424"/>
                    <a:pt x="6614" y="80000"/>
                  </a:cubicBezTo>
                  <a:cubicBezTo>
                    <a:pt x="6614" y="77575"/>
                    <a:pt x="9448" y="76363"/>
                    <a:pt x="10393" y="77575"/>
                  </a:cubicBezTo>
                  <a:cubicBezTo>
                    <a:pt x="12283" y="78787"/>
                    <a:pt x="13228" y="82424"/>
                    <a:pt x="12283" y="83636"/>
                  </a:cubicBezTo>
                  <a:cubicBezTo>
                    <a:pt x="11338" y="86060"/>
                    <a:pt x="9448" y="87272"/>
                    <a:pt x="7559" y="86060"/>
                  </a:cubicBezTo>
                  <a:close/>
                  <a:moveTo>
                    <a:pt x="51023" y="110303"/>
                  </a:moveTo>
                  <a:cubicBezTo>
                    <a:pt x="50078" y="112727"/>
                    <a:pt x="48188" y="112727"/>
                    <a:pt x="46299" y="111515"/>
                  </a:cubicBezTo>
                  <a:cubicBezTo>
                    <a:pt x="44409" y="110303"/>
                    <a:pt x="43464" y="107878"/>
                    <a:pt x="44409" y="105454"/>
                  </a:cubicBezTo>
                  <a:cubicBezTo>
                    <a:pt x="45354" y="104242"/>
                    <a:pt x="47244" y="103030"/>
                    <a:pt x="49133" y="104242"/>
                  </a:cubicBezTo>
                  <a:cubicBezTo>
                    <a:pt x="51023" y="105454"/>
                    <a:pt x="51968" y="107878"/>
                    <a:pt x="51023" y="110303"/>
                  </a:cubicBezTo>
                  <a:close/>
                  <a:moveTo>
                    <a:pt x="62362" y="73939"/>
                  </a:moveTo>
                  <a:cubicBezTo>
                    <a:pt x="55748" y="69090"/>
                    <a:pt x="52913" y="59393"/>
                    <a:pt x="56692" y="50909"/>
                  </a:cubicBezTo>
                  <a:cubicBezTo>
                    <a:pt x="59527" y="42424"/>
                    <a:pt x="68031" y="40000"/>
                    <a:pt x="73700" y="43636"/>
                  </a:cubicBezTo>
                  <a:cubicBezTo>
                    <a:pt x="80314" y="48484"/>
                    <a:pt x="83149" y="58181"/>
                    <a:pt x="79370" y="66666"/>
                  </a:cubicBezTo>
                  <a:cubicBezTo>
                    <a:pt x="75590" y="75151"/>
                    <a:pt x="68031" y="77575"/>
                    <a:pt x="62362" y="73939"/>
                  </a:cubicBezTo>
                  <a:close/>
                  <a:moveTo>
                    <a:pt x="87874" y="99393"/>
                  </a:moveTo>
                  <a:cubicBezTo>
                    <a:pt x="85984" y="98181"/>
                    <a:pt x="85039" y="95757"/>
                    <a:pt x="85984" y="93333"/>
                  </a:cubicBezTo>
                  <a:cubicBezTo>
                    <a:pt x="86929" y="90909"/>
                    <a:pt x="88818" y="89696"/>
                    <a:pt x="90708" y="90909"/>
                  </a:cubicBezTo>
                  <a:cubicBezTo>
                    <a:pt x="92598" y="92121"/>
                    <a:pt x="93543" y="94545"/>
                    <a:pt x="92598" y="96969"/>
                  </a:cubicBezTo>
                  <a:cubicBezTo>
                    <a:pt x="91653" y="99393"/>
                    <a:pt x="89763" y="100606"/>
                    <a:pt x="87874" y="993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2" name="Google Shape;82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60.png"/><Relationship Id="rId4" Type="http://schemas.openxmlformats.org/officeDocument/2006/relationships/image" Target="../media/image56.jpg"/><Relationship Id="rId9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hyperlink" Target="https://scholar.google.com/citations?user=8vGSEwYAAAAJ&amp;hl=en" TargetMode="External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hyperlink" Target="https://www.mcgill.ca/desautels/henry-mintzberg" TargetMode="External"/><Relationship Id="rId4" Type="http://schemas.openxmlformats.org/officeDocument/2006/relationships/image" Target="../media/image5.jpg"/><Relationship Id="rId9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pt.scribd.com/document/467228897/Harvard-Business-Review-Brasil-Edic-a-o-Especial" TargetMode="External"/><Relationship Id="rId3" Type="http://schemas.openxmlformats.org/officeDocument/2006/relationships/hyperlink" Target="https://onlinelibrary.wiley.com/doi/abs/10.1002/smj.3333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mi.org/pmbok-guide-standards/foundational/pmbok?sc_camp=8A8BABF66EF9499DB5CCD1C1044CB211" TargetMode="External"/><Relationship Id="rId5" Type="http://schemas.openxmlformats.org/officeDocument/2006/relationships/image" Target="../media/image61.jpeg"/><Relationship Id="rId10" Type="http://schemas.openxmlformats.org/officeDocument/2006/relationships/image" Target="../media/image64.jpeg"/><Relationship Id="rId4" Type="http://schemas.openxmlformats.org/officeDocument/2006/relationships/hyperlink" Target="https://dark.netflix.io/pt" TargetMode="External"/><Relationship Id="rId9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"/>
          <p:cNvSpPr/>
          <p:nvPr/>
        </p:nvSpPr>
        <p:spPr>
          <a:xfrm rot="10800000">
            <a:off x="-3" y="-1"/>
            <a:ext cx="4560279" cy="6857998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"/>
          <p:cNvSpPr txBox="1"/>
          <p:nvPr/>
        </p:nvSpPr>
        <p:spPr>
          <a:xfrm>
            <a:off x="6096000" y="993800"/>
            <a:ext cx="50712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i="0" u="none" strike="noStrike" cap="none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Organizações: Processos Estruturas e Resultados</a:t>
            </a:r>
            <a:endParaRPr sz="4800" i="0" u="none" strike="noStrike" cap="none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9" name="Google Shape;119;p1"/>
          <p:cNvSpPr/>
          <p:nvPr/>
        </p:nvSpPr>
        <p:spPr>
          <a:xfrm>
            <a:off x="6095999" y="4305225"/>
            <a:ext cx="507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Caio César Coelho Rodrigues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20" name="Google Shape;12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321" y="1166142"/>
            <a:ext cx="6112690" cy="531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" descr="Identidade Visual | COMUNICAÇÃO E MARKET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6884" y="5814676"/>
            <a:ext cx="886777" cy="749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25516" y="5967076"/>
            <a:ext cx="1194057" cy="483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a94d22758b_0_54"/>
          <p:cNvSpPr/>
          <p:nvPr/>
        </p:nvSpPr>
        <p:spPr>
          <a:xfrm>
            <a:off x="486821" y="3144161"/>
            <a:ext cx="4157100" cy="2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</a:endParaRPr>
          </a:p>
        </p:txBody>
      </p:sp>
      <p:pic>
        <p:nvPicPr>
          <p:cNvPr id="261" name="Google Shape;261;g1a94d22758b_0_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900" y="2603050"/>
            <a:ext cx="5290827" cy="425494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1a94d22758b_0_54"/>
          <p:cNvSpPr txBox="1"/>
          <p:nvPr/>
        </p:nvSpPr>
        <p:spPr>
          <a:xfrm>
            <a:off x="1097725" y="1189075"/>
            <a:ext cx="6595500" cy="43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iriam Libre"/>
              <a:buNone/>
            </a:pPr>
            <a:r>
              <a:rPr lang="pt-BR" sz="2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 padaria em seus anos iniciais possuía somente uma unidade em um bairro nobre de Piracicaba. Conta ainda com cinco funcionários, sendo um o padeiro e dono, dois atendentes moradores da periferia, uma contadora e um caixa.</a:t>
            </a:r>
            <a:endParaRPr sz="2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4000"/>
              <a:buFont typeface="Miriam Libre"/>
              <a:buNone/>
            </a:pPr>
            <a:r>
              <a:rPr lang="pt-BR" sz="26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Quais os possíveis impactos da padaria nos seguintes níveis: Indivíduos, comunidades, sociedades e mundo?</a:t>
            </a:r>
            <a:endParaRPr sz="2600" b="1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3" name="Google Shape;263;g1a94d22758b_0_54"/>
          <p:cNvSpPr/>
          <p:nvPr/>
        </p:nvSpPr>
        <p:spPr>
          <a:xfrm>
            <a:off x="357664" y="343250"/>
            <a:ext cx="6595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A Padoca do LES</a:t>
            </a:r>
            <a:endParaRPr sz="440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40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4" name="Google Shape;264;g1a94d22758b_0_54"/>
          <p:cNvSpPr/>
          <p:nvPr/>
        </p:nvSpPr>
        <p:spPr>
          <a:xfrm rot="-3297828" flipH="1">
            <a:off x="-1508745" y="1483532"/>
            <a:ext cx="2509640" cy="7479004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1a94d22758b_0_54"/>
          <p:cNvSpPr/>
          <p:nvPr/>
        </p:nvSpPr>
        <p:spPr>
          <a:xfrm rot="8901427" flipH="1">
            <a:off x="11027572" y="-1553453"/>
            <a:ext cx="2506180" cy="7467025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2"/>
          <p:cNvSpPr/>
          <p:nvPr/>
        </p:nvSpPr>
        <p:spPr>
          <a:xfrm>
            <a:off x="324091" y="219919"/>
            <a:ext cx="11539960" cy="6412375"/>
          </a:xfrm>
          <a:prstGeom prst="rect">
            <a:avLst/>
          </a:prstGeom>
          <a:solidFill>
            <a:srgbClr val="00B0F0">
              <a:alpha val="9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12" descr="Casa Verde e Amarela 2021: confira as principais mudanças do progra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927" y="564296"/>
            <a:ext cx="9732145" cy="5729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"/>
          <p:cNvSpPr/>
          <p:nvPr/>
        </p:nvSpPr>
        <p:spPr>
          <a:xfrm rot="10800000" flipH="1">
            <a:off x="9642763" y="-33"/>
            <a:ext cx="2549237" cy="6858000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3"/>
          <p:cNvSpPr txBox="1">
            <a:spLocks noGrp="1"/>
          </p:cNvSpPr>
          <p:nvPr>
            <p:ph type="body" idx="1"/>
          </p:nvPr>
        </p:nvSpPr>
        <p:spPr>
          <a:xfrm>
            <a:off x="3797979" y="1100567"/>
            <a:ext cx="4596000" cy="4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7620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400"/>
              <a:t>As distribuições, entre vários níveis, de pessoas em posições sociais que influenciam o papel das relações entre estas pessoas (Peter Blau)</a:t>
            </a:r>
            <a:endParaRPr sz="2400"/>
          </a:p>
        </p:txBody>
      </p:sp>
      <p:sp>
        <p:nvSpPr>
          <p:cNvPr id="286" name="Google Shape;286;p13"/>
          <p:cNvSpPr/>
          <p:nvPr/>
        </p:nvSpPr>
        <p:spPr>
          <a:xfrm>
            <a:off x="5299788" y="6260841"/>
            <a:ext cx="1567543" cy="6811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7" name="Google Shape;287;p13"/>
          <p:cNvGrpSpPr/>
          <p:nvPr/>
        </p:nvGrpSpPr>
        <p:grpSpPr>
          <a:xfrm>
            <a:off x="10949884" y="5081041"/>
            <a:ext cx="1242116" cy="1776926"/>
            <a:chOff x="10216727" y="3456296"/>
            <a:chExt cx="668152" cy="955834"/>
          </a:xfrm>
        </p:grpSpPr>
        <p:sp>
          <p:nvSpPr>
            <p:cNvPr id="288" name="Google Shape;288;p13"/>
            <p:cNvSpPr/>
            <p:nvPr/>
          </p:nvSpPr>
          <p:spPr>
            <a:xfrm>
              <a:off x="10342496" y="3724940"/>
              <a:ext cx="88605" cy="754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70909"/>
                  </a:moveTo>
                  <a:cubicBezTo>
                    <a:pt x="18461" y="0"/>
                    <a:pt x="18461" y="0"/>
                    <a:pt x="18461" y="0"/>
                  </a:cubicBezTo>
                  <a:cubicBezTo>
                    <a:pt x="13846" y="0"/>
                    <a:pt x="4615" y="0"/>
                    <a:pt x="4615" y="5454"/>
                  </a:cubicBezTo>
                  <a:cubicBezTo>
                    <a:pt x="0" y="10909"/>
                    <a:pt x="0" y="21818"/>
                    <a:pt x="9230" y="21818"/>
                  </a:cubicBezTo>
                  <a:cubicBezTo>
                    <a:pt x="78461" y="76363"/>
                    <a:pt x="78461" y="76363"/>
                    <a:pt x="78461" y="76363"/>
                  </a:cubicBezTo>
                  <a:cubicBezTo>
                    <a:pt x="9230" y="92727"/>
                    <a:pt x="9230" y="92727"/>
                    <a:pt x="9230" y="92727"/>
                  </a:cubicBezTo>
                  <a:cubicBezTo>
                    <a:pt x="4615" y="98181"/>
                    <a:pt x="0" y="103636"/>
                    <a:pt x="0" y="109090"/>
                  </a:cubicBezTo>
                  <a:cubicBezTo>
                    <a:pt x="4615" y="114545"/>
                    <a:pt x="9230" y="120000"/>
                    <a:pt x="13846" y="120000"/>
                  </a:cubicBezTo>
                  <a:cubicBezTo>
                    <a:pt x="13846" y="120000"/>
                    <a:pt x="13846" y="120000"/>
                    <a:pt x="13846" y="120000"/>
                  </a:cubicBezTo>
                  <a:cubicBezTo>
                    <a:pt x="110769" y="92727"/>
                    <a:pt x="110769" y="92727"/>
                    <a:pt x="110769" y="92727"/>
                  </a:cubicBezTo>
                  <a:cubicBezTo>
                    <a:pt x="115384" y="92727"/>
                    <a:pt x="115384" y="87272"/>
                    <a:pt x="115384" y="81818"/>
                  </a:cubicBezTo>
                  <a:cubicBezTo>
                    <a:pt x="120000" y="76363"/>
                    <a:pt x="115384" y="76363"/>
                    <a:pt x="110769" y="709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10216727" y="3456296"/>
              <a:ext cx="668152" cy="95583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5228" y="70889"/>
                  </a:moveTo>
                  <a:cubicBezTo>
                    <a:pt x="14619" y="71316"/>
                    <a:pt x="14619" y="71316"/>
                    <a:pt x="14619" y="71743"/>
                  </a:cubicBezTo>
                  <a:cubicBezTo>
                    <a:pt x="14619" y="72170"/>
                    <a:pt x="15837" y="82846"/>
                    <a:pt x="42030" y="83274"/>
                  </a:cubicBezTo>
                  <a:cubicBezTo>
                    <a:pt x="42030" y="94804"/>
                    <a:pt x="42030" y="94804"/>
                    <a:pt x="42030" y="94804"/>
                  </a:cubicBezTo>
                  <a:cubicBezTo>
                    <a:pt x="20101" y="120000"/>
                    <a:pt x="20101" y="120000"/>
                    <a:pt x="20101" y="120000"/>
                  </a:cubicBezTo>
                  <a:cubicBezTo>
                    <a:pt x="23147" y="120000"/>
                    <a:pt x="23147" y="120000"/>
                    <a:pt x="23147" y="120000"/>
                  </a:cubicBezTo>
                  <a:cubicBezTo>
                    <a:pt x="44467" y="95658"/>
                    <a:pt x="44467" y="95658"/>
                    <a:pt x="44467" y="95658"/>
                  </a:cubicBezTo>
                  <a:cubicBezTo>
                    <a:pt x="44467" y="95231"/>
                    <a:pt x="44467" y="95231"/>
                    <a:pt x="44467" y="94804"/>
                  </a:cubicBezTo>
                  <a:cubicBezTo>
                    <a:pt x="44467" y="82419"/>
                    <a:pt x="44467" y="82419"/>
                    <a:pt x="44467" y="82419"/>
                  </a:cubicBezTo>
                  <a:cubicBezTo>
                    <a:pt x="44467" y="81565"/>
                    <a:pt x="43857" y="81138"/>
                    <a:pt x="43248" y="81138"/>
                  </a:cubicBezTo>
                  <a:cubicBezTo>
                    <a:pt x="21928" y="81138"/>
                    <a:pt x="18274" y="74306"/>
                    <a:pt x="17664" y="72170"/>
                  </a:cubicBezTo>
                  <a:cubicBezTo>
                    <a:pt x="33502" y="64483"/>
                    <a:pt x="33502" y="64483"/>
                    <a:pt x="33502" y="64483"/>
                  </a:cubicBezTo>
                  <a:cubicBezTo>
                    <a:pt x="34111" y="64056"/>
                    <a:pt x="34111" y="63629"/>
                    <a:pt x="34111" y="63202"/>
                  </a:cubicBezTo>
                  <a:cubicBezTo>
                    <a:pt x="34111" y="63202"/>
                    <a:pt x="33502" y="62775"/>
                    <a:pt x="33502" y="62775"/>
                  </a:cubicBezTo>
                  <a:cubicBezTo>
                    <a:pt x="10964" y="57651"/>
                    <a:pt x="10964" y="57651"/>
                    <a:pt x="10964" y="57651"/>
                  </a:cubicBezTo>
                  <a:cubicBezTo>
                    <a:pt x="13401" y="52526"/>
                    <a:pt x="13401" y="52526"/>
                    <a:pt x="13401" y="52526"/>
                  </a:cubicBezTo>
                  <a:cubicBezTo>
                    <a:pt x="13401" y="52099"/>
                    <a:pt x="13401" y="51672"/>
                    <a:pt x="12791" y="51245"/>
                  </a:cubicBezTo>
                  <a:cubicBezTo>
                    <a:pt x="3654" y="47829"/>
                    <a:pt x="3654" y="47829"/>
                    <a:pt x="3654" y="47829"/>
                  </a:cubicBezTo>
                  <a:cubicBezTo>
                    <a:pt x="14619" y="36725"/>
                    <a:pt x="14619" y="36725"/>
                    <a:pt x="14619" y="36725"/>
                  </a:cubicBezTo>
                  <a:cubicBezTo>
                    <a:pt x="15228" y="36725"/>
                    <a:pt x="15228" y="36298"/>
                    <a:pt x="15228" y="36298"/>
                  </a:cubicBezTo>
                  <a:cubicBezTo>
                    <a:pt x="15228" y="21352"/>
                    <a:pt x="19492" y="17081"/>
                    <a:pt x="19492" y="17081"/>
                  </a:cubicBezTo>
                  <a:cubicBezTo>
                    <a:pt x="20101" y="17081"/>
                    <a:pt x="20101" y="16654"/>
                    <a:pt x="19492" y="16227"/>
                  </a:cubicBezTo>
                  <a:cubicBezTo>
                    <a:pt x="19492" y="15800"/>
                    <a:pt x="18883" y="15800"/>
                    <a:pt x="18274" y="15800"/>
                  </a:cubicBezTo>
                  <a:cubicBezTo>
                    <a:pt x="18274" y="15800"/>
                    <a:pt x="18274" y="15800"/>
                    <a:pt x="18274" y="15800"/>
                  </a:cubicBezTo>
                  <a:cubicBezTo>
                    <a:pt x="14619" y="15800"/>
                    <a:pt x="12182" y="16654"/>
                    <a:pt x="10355" y="17508"/>
                  </a:cubicBezTo>
                  <a:cubicBezTo>
                    <a:pt x="12182" y="14092"/>
                    <a:pt x="15228" y="11103"/>
                    <a:pt x="19492" y="8540"/>
                  </a:cubicBezTo>
                  <a:cubicBezTo>
                    <a:pt x="24974" y="5551"/>
                    <a:pt x="35939" y="2135"/>
                    <a:pt x="55431" y="4270"/>
                  </a:cubicBezTo>
                  <a:cubicBezTo>
                    <a:pt x="101116" y="9822"/>
                    <a:pt x="103553" y="35871"/>
                    <a:pt x="103553" y="36298"/>
                  </a:cubicBezTo>
                  <a:cubicBezTo>
                    <a:pt x="103553" y="36298"/>
                    <a:pt x="103553" y="36298"/>
                    <a:pt x="103553" y="36725"/>
                  </a:cubicBezTo>
                  <a:cubicBezTo>
                    <a:pt x="103553" y="38007"/>
                    <a:pt x="104162" y="52526"/>
                    <a:pt x="104162" y="62348"/>
                  </a:cubicBezTo>
                  <a:cubicBezTo>
                    <a:pt x="103553" y="62775"/>
                    <a:pt x="102944" y="71316"/>
                    <a:pt x="109035" y="75587"/>
                  </a:cubicBezTo>
                  <a:cubicBezTo>
                    <a:pt x="109644" y="76441"/>
                    <a:pt x="110862" y="76868"/>
                    <a:pt x="112081" y="77295"/>
                  </a:cubicBezTo>
                  <a:cubicBezTo>
                    <a:pt x="105380" y="78149"/>
                    <a:pt x="94416" y="79003"/>
                    <a:pt x="87106" y="77722"/>
                  </a:cubicBezTo>
                  <a:cubicBezTo>
                    <a:pt x="86497" y="77722"/>
                    <a:pt x="85888" y="77722"/>
                    <a:pt x="85888" y="78149"/>
                  </a:cubicBezTo>
                  <a:cubicBezTo>
                    <a:pt x="85279" y="78149"/>
                    <a:pt x="85279" y="78576"/>
                    <a:pt x="85279" y="78576"/>
                  </a:cubicBezTo>
                  <a:cubicBezTo>
                    <a:pt x="85279" y="87117"/>
                    <a:pt x="85279" y="87117"/>
                    <a:pt x="85279" y="87117"/>
                  </a:cubicBezTo>
                  <a:cubicBezTo>
                    <a:pt x="85279" y="87544"/>
                    <a:pt x="85279" y="87971"/>
                    <a:pt x="85888" y="87971"/>
                  </a:cubicBezTo>
                  <a:cubicBezTo>
                    <a:pt x="90761" y="91387"/>
                    <a:pt x="90761" y="91387"/>
                    <a:pt x="90761" y="91387"/>
                  </a:cubicBezTo>
                  <a:cubicBezTo>
                    <a:pt x="101725" y="99074"/>
                    <a:pt x="107817" y="109323"/>
                    <a:pt x="108426" y="120000"/>
                  </a:cubicBezTo>
                  <a:cubicBezTo>
                    <a:pt x="111472" y="120000"/>
                    <a:pt x="111472" y="120000"/>
                    <a:pt x="111472" y="120000"/>
                  </a:cubicBezTo>
                  <a:cubicBezTo>
                    <a:pt x="110862" y="108896"/>
                    <a:pt x="104162" y="98220"/>
                    <a:pt x="92588" y="90106"/>
                  </a:cubicBezTo>
                  <a:cubicBezTo>
                    <a:pt x="88324" y="86690"/>
                    <a:pt x="88324" y="86690"/>
                    <a:pt x="88324" y="86690"/>
                  </a:cubicBezTo>
                  <a:cubicBezTo>
                    <a:pt x="88324" y="79857"/>
                    <a:pt x="88324" y="79857"/>
                    <a:pt x="88324" y="79857"/>
                  </a:cubicBezTo>
                  <a:cubicBezTo>
                    <a:pt x="100507" y="81565"/>
                    <a:pt x="118172" y="78576"/>
                    <a:pt x="118781" y="78576"/>
                  </a:cubicBezTo>
                  <a:cubicBezTo>
                    <a:pt x="120000" y="78576"/>
                    <a:pt x="120000" y="78149"/>
                    <a:pt x="120000" y="77295"/>
                  </a:cubicBezTo>
                  <a:cubicBezTo>
                    <a:pt x="120000" y="76868"/>
                    <a:pt x="119390" y="76441"/>
                    <a:pt x="118781" y="76441"/>
                  </a:cubicBezTo>
                  <a:cubicBezTo>
                    <a:pt x="115736" y="76441"/>
                    <a:pt x="113299" y="76014"/>
                    <a:pt x="110862" y="74306"/>
                  </a:cubicBezTo>
                  <a:cubicBezTo>
                    <a:pt x="105989" y="70462"/>
                    <a:pt x="106598" y="62348"/>
                    <a:pt x="106598" y="62348"/>
                  </a:cubicBezTo>
                  <a:cubicBezTo>
                    <a:pt x="106598" y="62348"/>
                    <a:pt x="106598" y="62348"/>
                    <a:pt x="106598" y="62348"/>
                  </a:cubicBezTo>
                  <a:cubicBezTo>
                    <a:pt x="106598" y="62348"/>
                    <a:pt x="106598" y="55943"/>
                    <a:pt x="106598" y="49110"/>
                  </a:cubicBezTo>
                  <a:cubicBezTo>
                    <a:pt x="106598" y="46120"/>
                    <a:pt x="106598" y="42704"/>
                    <a:pt x="106598" y="40569"/>
                  </a:cubicBezTo>
                  <a:cubicBezTo>
                    <a:pt x="106598" y="38434"/>
                    <a:pt x="106598" y="37153"/>
                    <a:pt x="106598" y="36298"/>
                  </a:cubicBezTo>
                  <a:cubicBezTo>
                    <a:pt x="106598" y="36298"/>
                    <a:pt x="106598" y="36298"/>
                    <a:pt x="106598" y="36298"/>
                  </a:cubicBezTo>
                  <a:cubicBezTo>
                    <a:pt x="106598" y="35444"/>
                    <a:pt x="105380" y="28185"/>
                    <a:pt x="98680" y="20925"/>
                  </a:cubicBezTo>
                  <a:cubicBezTo>
                    <a:pt x="92588" y="14092"/>
                    <a:pt x="80406" y="5124"/>
                    <a:pt x="56040" y="2562"/>
                  </a:cubicBezTo>
                  <a:cubicBezTo>
                    <a:pt x="35329" y="0"/>
                    <a:pt x="23756" y="3416"/>
                    <a:pt x="17664" y="7259"/>
                  </a:cubicBezTo>
                  <a:cubicBezTo>
                    <a:pt x="10964" y="10676"/>
                    <a:pt x="7309" y="15373"/>
                    <a:pt x="6700" y="20498"/>
                  </a:cubicBezTo>
                  <a:cubicBezTo>
                    <a:pt x="6700" y="21352"/>
                    <a:pt x="7309" y="21779"/>
                    <a:pt x="7918" y="21779"/>
                  </a:cubicBezTo>
                  <a:cubicBezTo>
                    <a:pt x="8527" y="21779"/>
                    <a:pt x="9137" y="21779"/>
                    <a:pt x="9137" y="21352"/>
                  </a:cubicBezTo>
                  <a:cubicBezTo>
                    <a:pt x="9137" y="21352"/>
                    <a:pt x="11573" y="18790"/>
                    <a:pt x="15837" y="17935"/>
                  </a:cubicBezTo>
                  <a:cubicBezTo>
                    <a:pt x="14619" y="20498"/>
                    <a:pt x="12182" y="25622"/>
                    <a:pt x="12182" y="35871"/>
                  </a:cubicBezTo>
                  <a:cubicBezTo>
                    <a:pt x="609" y="47402"/>
                    <a:pt x="609" y="47402"/>
                    <a:pt x="609" y="47402"/>
                  </a:cubicBezTo>
                  <a:cubicBezTo>
                    <a:pt x="0" y="47829"/>
                    <a:pt x="0" y="47829"/>
                    <a:pt x="0" y="48256"/>
                  </a:cubicBezTo>
                  <a:cubicBezTo>
                    <a:pt x="609" y="48683"/>
                    <a:pt x="609" y="48683"/>
                    <a:pt x="1218" y="49110"/>
                  </a:cubicBezTo>
                  <a:cubicBezTo>
                    <a:pt x="10355" y="52526"/>
                    <a:pt x="10355" y="52526"/>
                    <a:pt x="10355" y="52526"/>
                  </a:cubicBezTo>
                  <a:cubicBezTo>
                    <a:pt x="7309" y="58078"/>
                    <a:pt x="7309" y="58078"/>
                    <a:pt x="7309" y="58078"/>
                  </a:cubicBezTo>
                  <a:cubicBezTo>
                    <a:pt x="7309" y="58078"/>
                    <a:pt x="7309" y="58505"/>
                    <a:pt x="7918" y="58932"/>
                  </a:cubicBezTo>
                  <a:cubicBezTo>
                    <a:pt x="7918" y="58932"/>
                    <a:pt x="7918" y="59359"/>
                    <a:pt x="8527" y="59359"/>
                  </a:cubicBezTo>
                  <a:cubicBezTo>
                    <a:pt x="29847" y="64056"/>
                    <a:pt x="29847" y="64056"/>
                    <a:pt x="29847" y="64056"/>
                  </a:cubicBezTo>
                  <a:lnTo>
                    <a:pt x="15228" y="708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0" name="Google Shape;290;p13"/>
          <p:cNvSpPr/>
          <p:nvPr/>
        </p:nvSpPr>
        <p:spPr>
          <a:xfrm flipH="1">
            <a:off x="0" y="-34"/>
            <a:ext cx="2549237" cy="6858000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1" name="Google Shape;291;p13"/>
          <p:cNvGrpSpPr/>
          <p:nvPr/>
        </p:nvGrpSpPr>
        <p:grpSpPr>
          <a:xfrm>
            <a:off x="0" y="-33"/>
            <a:ext cx="1134322" cy="1649102"/>
            <a:chOff x="9598025" y="882650"/>
            <a:chExt cx="995400" cy="1546200"/>
          </a:xfrm>
        </p:grpSpPr>
        <p:sp>
          <p:nvSpPr>
            <p:cNvPr id="292" name="Google Shape;292;p13"/>
            <p:cNvSpPr/>
            <p:nvPr/>
          </p:nvSpPr>
          <p:spPr>
            <a:xfrm>
              <a:off x="10239375" y="1881188"/>
              <a:ext cx="139800" cy="9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153" y="28235"/>
                  </a:moveTo>
                  <a:cubicBezTo>
                    <a:pt x="50769" y="28235"/>
                    <a:pt x="50769" y="28235"/>
                    <a:pt x="50769" y="28235"/>
                  </a:cubicBezTo>
                  <a:cubicBezTo>
                    <a:pt x="110769" y="91764"/>
                    <a:pt x="110769" y="91764"/>
                    <a:pt x="110769" y="91764"/>
                  </a:cubicBezTo>
                  <a:cubicBezTo>
                    <a:pt x="115384" y="91764"/>
                    <a:pt x="120000" y="105882"/>
                    <a:pt x="115384" y="112941"/>
                  </a:cubicBezTo>
                  <a:cubicBezTo>
                    <a:pt x="110769" y="120000"/>
                    <a:pt x="106153" y="120000"/>
                    <a:pt x="101538" y="120000"/>
                  </a:cubicBezTo>
                  <a:cubicBezTo>
                    <a:pt x="4615" y="28235"/>
                    <a:pt x="4615" y="28235"/>
                    <a:pt x="4615" y="28235"/>
                  </a:cubicBezTo>
                  <a:cubicBezTo>
                    <a:pt x="4615" y="28235"/>
                    <a:pt x="0" y="14117"/>
                    <a:pt x="0" y="7058"/>
                  </a:cubicBezTo>
                  <a:cubicBezTo>
                    <a:pt x="4615" y="0"/>
                    <a:pt x="9230" y="0"/>
                    <a:pt x="13846" y="0"/>
                  </a:cubicBezTo>
                  <a:cubicBezTo>
                    <a:pt x="106153" y="0"/>
                    <a:pt x="106153" y="0"/>
                    <a:pt x="106153" y="0"/>
                  </a:cubicBezTo>
                  <a:cubicBezTo>
                    <a:pt x="110769" y="0"/>
                    <a:pt x="115384" y="7058"/>
                    <a:pt x="115384" y="14117"/>
                  </a:cubicBezTo>
                  <a:cubicBezTo>
                    <a:pt x="115384" y="21176"/>
                    <a:pt x="110769" y="28235"/>
                    <a:pt x="106153" y="28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9598025" y="882650"/>
              <a:ext cx="995400" cy="154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354" y="70000"/>
                  </a:moveTo>
                  <a:cubicBezTo>
                    <a:pt x="119354" y="69583"/>
                    <a:pt x="120000" y="69166"/>
                    <a:pt x="119354" y="69166"/>
                  </a:cubicBezTo>
                  <a:cubicBezTo>
                    <a:pt x="119354" y="68750"/>
                    <a:pt x="119354" y="68333"/>
                    <a:pt x="118709" y="68333"/>
                  </a:cubicBezTo>
                  <a:cubicBezTo>
                    <a:pt x="107096" y="65833"/>
                    <a:pt x="107096" y="65833"/>
                    <a:pt x="107096" y="65833"/>
                  </a:cubicBezTo>
                  <a:cubicBezTo>
                    <a:pt x="109677" y="60833"/>
                    <a:pt x="109677" y="60833"/>
                    <a:pt x="109677" y="60833"/>
                  </a:cubicBezTo>
                  <a:cubicBezTo>
                    <a:pt x="110322" y="60833"/>
                    <a:pt x="110322" y="60416"/>
                    <a:pt x="109677" y="60416"/>
                  </a:cubicBezTo>
                  <a:cubicBezTo>
                    <a:pt x="109677" y="60000"/>
                    <a:pt x="109032" y="60000"/>
                    <a:pt x="109032" y="59583"/>
                  </a:cubicBezTo>
                  <a:cubicBezTo>
                    <a:pt x="81290" y="55416"/>
                    <a:pt x="81290" y="55416"/>
                    <a:pt x="81290" y="55416"/>
                  </a:cubicBezTo>
                  <a:cubicBezTo>
                    <a:pt x="101935" y="48333"/>
                    <a:pt x="101935" y="48333"/>
                    <a:pt x="101935" y="48333"/>
                  </a:cubicBezTo>
                  <a:cubicBezTo>
                    <a:pt x="101935" y="48333"/>
                    <a:pt x="102580" y="47916"/>
                    <a:pt x="102580" y="47500"/>
                  </a:cubicBezTo>
                  <a:cubicBezTo>
                    <a:pt x="102580" y="47500"/>
                    <a:pt x="103225" y="43333"/>
                    <a:pt x="98064" y="39166"/>
                  </a:cubicBezTo>
                  <a:cubicBezTo>
                    <a:pt x="92903" y="35833"/>
                    <a:pt x="85161" y="33750"/>
                    <a:pt x="73548" y="33750"/>
                  </a:cubicBezTo>
                  <a:cubicBezTo>
                    <a:pt x="73548" y="25416"/>
                    <a:pt x="73548" y="25416"/>
                    <a:pt x="73548" y="25416"/>
                  </a:cubicBezTo>
                  <a:cubicBezTo>
                    <a:pt x="100000" y="0"/>
                    <a:pt x="100000" y="0"/>
                    <a:pt x="100000" y="0"/>
                  </a:cubicBezTo>
                  <a:cubicBezTo>
                    <a:pt x="96129" y="0"/>
                    <a:pt x="96129" y="0"/>
                    <a:pt x="96129" y="0"/>
                  </a:cubicBezTo>
                  <a:cubicBezTo>
                    <a:pt x="70967" y="24166"/>
                    <a:pt x="70967" y="24166"/>
                    <a:pt x="70967" y="24166"/>
                  </a:cubicBezTo>
                  <a:cubicBezTo>
                    <a:pt x="70322" y="24583"/>
                    <a:pt x="70322" y="24583"/>
                    <a:pt x="70322" y="25000"/>
                  </a:cubicBezTo>
                  <a:cubicBezTo>
                    <a:pt x="70322" y="34583"/>
                    <a:pt x="70322" y="34583"/>
                    <a:pt x="70322" y="34583"/>
                  </a:cubicBezTo>
                  <a:cubicBezTo>
                    <a:pt x="70322" y="35416"/>
                    <a:pt x="70967" y="35833"/>
                    <a:pt x="72258" y="35833"/>
                  </a:cubicBezTo>
                  <a:cubicBezTo>
                    <a:pt x="83225" y="35833"/>
                    <a:pt x="90967" y="37500"/>
                    <a:pt x="95483" y="40416"/>
                  </a:cubicBezTo>
                  <a:cubicBezTo>
                    <a:pt x="99354" y="42916"/>
                    <a:pt x="99354" y="45833"/>
                    <a:pt x="99354" y="47083"/>
                  </a:cubicBezTo>
                  <a:cubicBezTo>
                    <a:pt x="76129" y="54583"/>
                    <a:pt x="76129" y="54583"/>
                    <a:pt x="76129" y="54583"/>
                  </a:cubicBezTo>
                  <a:cubicBezTo>
                    <a:pt x="76129" y="55000"/>
                    <a:pt x="75483" y="55416"/>
                    <a:pt x="75483" y="55833"/>
                  </a:cubicBezTo>
                  <a:cubicBezTo>
                    <a:pt x="75483" y="56250"/>
                    <a:pt x="76129" y="56250"/>
                    <a:pt x="76774" y="56666"/>
                  </a:cubicBezTo>
                  <a:cubicBezTo>
                    <a:pt x="106451" y="61250"/>
                    <a:pt x="106451" y="61250"/>
                    <a:pt x="106451" y="61250"/>
                  </a:cubicBezTo>
                  <a:cubicBezTo>
                    <a:pt x="103870" y="66250"/>
                    <a:pt x="103870" y="66250"/>
                    <a:pt x="103870" y="66250"/>
                  </a:cubicBezTo>
                  <a:cubicBezTo>
                    <a:pt x="103870" y="66666"/>
                    <a:pt x="103870" y="66666"/>
                    <a:pt x="103870" y="67083"/>
                  </a:cubicBezTo>
                  <a:cubicBezTo>
                    <a:pt x="104516" y="67500"/>
                    <a:pt x="104516" y="67500"/>
                    <a:pt x="105161" y="67500"/>
                  </a:cubicBezTo>
                  <a:cubicBezTo>
                    <a:pt x="115483" y="70000"/>
                    <a:pt x="115483" y="70000"/>
                    <a:pt x="115483" y="70000"/>
                  </a:cubicBezTo>
                  <a:cubicBezTo>
                    <a:pt x="101935" y="81666"/>
                    <a:pt x="101935" y="81666"/>
                    <a:pt x="101935" y="81666"/>
                  </a:cubicBezTo>
                  <a:cubicBezTo>
                    <a:pt x="101935" y="82083"/>
                    <a:pt x="101935" y="82083"/>
                    <a:pt x="101935" y="82500"/>
                  </a:cubicBezTo>
                  <a:cubicBezTo>
                    <a:pt x="101935" y="96666"/>
                    <a:pt x="97419" y="102083"/>
                    <a:pt x="97419" y="102083"/>
                  </a:cubicBezTo>
                  <a:cubicBezTo>
                    <a:pt x="96774" y="102500"/>
                    <a:pt x="96774" y="102916"/>
                    <a:pt x="96774" y="102916"/>
                  </a:cubicBezTo>
                  <a:cubicBezTo>
                    <a:pt x="97419" y="103333"/>
                    <a:pt x="97419" y="103333"/>
                    <a:pt x="98064" y="103750"/>
                  </a:cubicBezTo>
                  <a:cubicBezTo>
                    <a:pt x="111612" y="105833"/>
                    <a:pt x="113548" y="112916"/>
                    <a:pt x="114193" y="116666"/>
                  </a:cubicBezTo>
                  <a:cubicBezTo>
                    <a:pt x="105806" y="112083"/>
                    <a:pt x="101935" y="112083"/>
                    <a:pt x="89677" y="111666"/>
                  </a:cubicBezTo>
                  <a:cubicBezTo>
                    <a:pt x="82580" y="111666"/>
                    <a:pt x="73548" y="111666"/>
                    <a:pt x="60000" y="110833"/>
                  </a:cubicBezTo>
                  <a:cubicBezTo>
                    <a:pt x="40000" y="109166"/>
                    <a:pt x="25806" y="104166"/>
                    <a:pt x="18709" y="95833"/>
                  </a:cubicBezTo>
                  <a:cubicBezTo>
                    <a:pt x="13548" y="89583"/>
                    <a:pt x="14193" y="83333"/>
                    <a:pt x="14193" y="83333"/>
                  </a:cubicBezTo>
                  <a:cubicBezTo>
                    <a:pt x="14193" y="83333"/>
                    <a:pt x="14193" y="83333"/>
                    <a:pt x="14193" y="83333"/>
                  </a:cubicBezTo>
                  <a:cubicBezTo>
                    <a:pt x="14193" y="83333"/>
                    <a:pt x="14193" y="78333"/>
                    <a:pt x="14193" y="69583"/>
                  </a:cubicBezTo>
                  <a:cubicBezTo>
                    <a:pt x="14193" y="53750"/>
                    <a:pt x="26451" y="49166"/>
                    <a:pt x="27096" y="49166"/>
                  </a:cubicBezTo>
                  <a:cubicBezTo>
                    <a:pt x="27096" y="49166"/>
                    <a:pt x="27741" y="48750"/>
                    <a:pt x="27741" y="48333"/>
                  </a:cubicBezTo>
                  <a:cubicBezTo>
                    <a:pt x="27741" y="32500"/>
                    <a:pt x="27741" y="32500"/>
                    <a:pt x="27741" y="32500"/>
                  </a:cubicBezTo>
                  <a:cubicBezTo>
                    <a:pt x="27741" y="32083"/>
                    <a:pt x="27741" y="32083"/>
                    <a:pt x="27096" y="31666"/>
                  </a:cubicBezTo>
                  <a:cubicBezTo>
                    <a:pt x="21935" y="28333"/>
                    <a:pt x="21935" y="28333"/>
                    <a:pt x="21935" y="28333"/>
                  </a:cubicBezTo>
                  <a:cubicBezTo>
                    <a:pt x="10322" y="20833"/>
                    <a:pt x="3225" y="10833"/>
                    <a:pt x="32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5" y="11250"/>
                    <a:pt x="7096" y="21666"/>
                    <a:pt x="19354" y="29583"/>
                  </a:cubicBezTo>
                  <a:cubicBezTo>
                    <a:pt x="24516" y="32916"/>
                    <a:pt x="24516" y="32916"/>
                    <a:pt x="24516" y="32916"/>
                  </a:cubicBezTo>
                  <a:cubicBezTo>
                    <a:pt x="24516" y="47916"/>
                    <a:pt x="24516" y="47916"/>
                    <a:pt x="24516" y="47916"/>
                  </a:cubicBezTo>
                  <a:cubicBezTo>
                    <a:pt x="21290" y="49166"/>
                    <a:pt x="10967" y="54583"/>
                    <a:pt x="10967" y="69583"/>
                  </a:cubicBezTo>
                  <a:cubicBezTo>
                    <a:pt x="10967" y="77916"/>
                    <a:pt x="10967" y="82916"/>
                    <a:pt x="10967" y="83333"/>
                  </a:cubicBezTo>
                  <a:cubicBezTo>
                    <a:pt x="10967" y="84583"/>
                    <a:pt x="9677" y="109166"/>
                    <a:pt x="60000" y="112500"/>
                  </a:cubicBezTo>
                  <a:cubicBezTo>
                    <a:pt x="73548" y="113333"/>
                    <a:pt x="82580" y="113750"/>
                    <a:pt x="89677" y="113750"/>
                  </a:cubicBezTo>
                  <a:cubicBezTo>
                    <a:pt x="103225" y="114166"/>
                    <a:pt x="105161" y="114166"/>
                    <a:pt x="114193" y="119583"/>
                  </a:cubicBezTo>
                  <a:cubicBezTo>
                    <a:pt x="114838" y="119583"/>
                    <a:pt x="115483" y="120000"/>
                    <a:pt x="116129" y="119583"/>
                  </a:cubicBezTo>
                  <a:cubicBezTo>
                    <a:pt x="116774" y="119583"/>
                    <a:pt x="116774" y="119166"/>
                    <a:pt x="116774" y="118750"/>
                  </a:cubicBezTo>
                  <a:cubicBezTo>
                    <a:pt x="116774" y="118750"/>
                    <a:pt x="118709" y="105833"/>
                    <a:pt x="100645" y="102083"/>
                  </a:cubicBezTo>
                  <a:cubicBezTo>
                    <a:pt x="101935" y="99583"/>
                    <a:pt x="104516" y="93750"/>
                    <a:pt x="105161" y="82500"/>
                  </a:cubicBezTo>
                  <a:lnTo>
                    <a:pt x="119354" y="7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4" name="Google Shape;294;p13" descr="Megafone1 estrutura de tópic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480972" flipH="1">
            <a:off x="1137828" y="230772"/>
            <a:ext cx="786701" cy="84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3" descr="Megafone1 estrutura de tópic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4616" flipH="1">
            <a:off x="10153263" y="5385302"/>
            <a:ext cx="694588" cy="74413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3"/>
          <p:cNvSpPr txBox="1"/>
          <p:nvPr/>
        </p:nvSpPr>
        <p:spPr>
          <a:xfrm>
            <a:off x="5386050" y="1649175"/>
            <a:ext cx="1419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</a:rPr>
              <a:t>Estrutura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4"/>
          <p:cNvSpPr txBox="1">
            <a:spLocks noGrp="1"/>
          </p:cNvSpPr>
          <p:nvPr>
            <p:ph type="title" idx="4294967295"/>
          </p:nvPr>
        </p:nvSpPr>
        <p:spPr>
          <a:xfrm>
            <a:off x="50" y="410625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pt-BR" sz="600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Retomada Histórica</a:t>
            </a:r>
            <a:endParaRPr sz="600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02" name="Google Shape;302;p14"/>
          <p:cNvSpPr/>
          <p:nvPr/>
        </p:nvSpPr>
        <p:spPr>
          <a:xfrm>
            <a:off x="0" y="3262972"/>
            <a:ext cx="12192000" cy="1348057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4"/>
          <p:cNvSpPr/>
          <p:nvPr/>
        </p:nvSpPr>
        <p:spPr>
          <a:xfrm>
            <a:off x="0" y="3262972"/>
            <a:ext cx="12192000" cy="1348057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4" name="Google Shape;304;p14"/>
          <p:cNvGrpSpPr/>
          <p:nvPr/>
        </p:nvGrpSpPr>
        <p:grpSpPr>
          <a:xfrm>
            <a:off x="2381785" y="2372801"/>
            <a:ext cx="631199" cy="631199"/>
            <a:chOff x="1786339" y="1703401"/>
            <a:chExt cx="473400" cy="473400"/>
          </a:xfrm>
        </p:grpSpPr>
        <p:sp>
          <p:nvSpPr>
            <p:cNvPr id="305" name="Google Shape;305;p14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rPr>
                <a:t>1</a:t>
              </a:r>
              <a:endParaRPr sz="8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07" name="Google Shape;307;p14"/>
          <p:cNvGrpSpPr/>
          <p:nvPr/>
        </p:nvGrpSpPr>
        <p:grpSpPr>
          <a:xfrm>
            <a:off x="5085885" y="2372801"/>
            <a:ext cx="631199" cy="631199"/>
            <a:chOff x="3814414" y="1703401"/>
            <a:chExt cx="473400" cy="473400"/>
          </a:xfrm>
        </p:grpSpPr>
        <p:sp>
          <p:nvSpPr>
            <p:cNvPr id="308" name="Google Shape;308;p14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rPr>
                <a:t>3</a:t>
              </a:r>
              <a:endParaRPr sz="8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10" name="Google Shape;310;p14"/>
          <p:cNvGrpSpPr/>
          <p:nvPr/>
        </p:nvGrpSpPr>
        <p:grpSpPr>
          <a:xfrm>
            <a:off x="7789985" y="2372801"/>
            <a:ext cx="631199" cy="631199"/>
            <a:chOff x="5842489" y="1703401"/>
            <a:chExt cx="473400" cy="473400"/>
          </a:xfrm>
        </p:grpSpPr>
        <p:sp>
          <p:nvSpPr>
            <p:cNvPr id="311" name="Google Shape;311;p14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rPr>
                <a:t>5</a:t>
              </a:r>
              <a:endParaRPr sz="8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13" name="Google Shape;313;p14"/>
          <p:cNvGrpSpPr/>
          <p:nvPr/>
        </p:nvGrpSpPr>
        <p:grpSpPr>
          <a:xfrm>
            <a:off x="9174419" y="4870000"/>
            <a:ext cx="631199" cy="631199"/>
            <a:chOff x="6880814" y="3576300"/>
            <a:chExt cx="473400" cy="473400"/>
          </a:xfrm>
        </p:grpSpPr>
        <p:sp>
          <p:nvSpPr>
            <p:cNvPr id="314" name="Google Shape;314;p14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15" name="Google Shape;315;p14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rPr>
                <a:t>6</a:t>
              </a:r>
              <a:endParaRPr sz="8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16" name="Google Shape;316;p14"/>
          <p:cNvGrpSpPr/>
          <p:nvPr/>
        </p:nvGrpSpPr>
        <p:grpSpPr>
          <a:xfrm>
            <a:off x="6470319" y="4870000"/>
            <a:ext cx="631199" cy="631199"/>
            <a:chOff x="4852739" y="3576300"/>
            <a:chExt cx="473400" cy="473400"/>
          </a:xfrm>
        </p:grpSpPr>
        <p:sp>
          <p:nvSpPr>
            <p:cNvPr id="317" name="Google Shape;317;p14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18" name="Google Shape;318;p14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rPr>
                <a:t>4</a:t>
              </a:r>
              <a:endParaRPr sz="8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19" name="Google Shape;319;p14"/>
          <p:cNvGrpSpPr/>
          <p:nvPr/>
        </p:nvGrpSpPr>
        <p:grpSpPr>
          <a:xfrm>
            <a:off x="3766219" y="4870000"/>
            <a:ext cx="631199" cy="631199"/>
            <a:chOff x="2824664" y="3576300"/>
            <a:chExt cx="473400" cy="473400"/>
          </a:xfrm>
        </p:grpSpPr>
        <p:sp>
          <p:nvSpPr>
            <p:cNvPr id="320" name="Google Shape;320;p14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21" name="Google Shape;321;p14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800">
                  <a:solidFill>
                    <a:srgbClr val="666666"/>
                  </a:solidFill>
                  <a:latin typeface="Barlow"/>
                  <a:ea typeface="Barlow"/>
                  <a:cs typeface="Barlow"/>
                  <a:sym typeface="Barlow"/>
                </a:rPr>
                <a:t>2</a:t>
              </a:r>
              <a:endParaRPr sz="8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322" name="Google Shape;322;p14"/>
          <p:cNvSpPr txBox="1"/>
          <p:nvPr/>
        </p:nvSpPr>
        <p:spPr>
          <a:xfrm>
            <a:off x="1839800" y="1643067"/>
            <a:ext cx="17152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Tipo ideal de Burocracia: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(Weber, 1900-)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3" name="Google Shape;323;p14"/>
          <p:cNvSpPr txBox="1"/>
          <p:nvPr/>
        </p:nvSpPr>
        <p:spPr>
          <a:xfrm>
            <a:off x="5840751" y="5437638"/>
            <a:ext cx="18900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Variação nas estruturas empresariais 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(Joan Woodward, 1958-)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4" name="Google Shape;324;p14"/>
          <p:cNvSpPr txBox="1"/>
          <p:nvPr/>
        </p:nvSpPr>
        <p:spPr>
          <a:xfrm>
            <a:off x="7056587" y="1683738"/>
            <a:ext cx="20976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Teoria contingencial  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(Burns &amp; Stalker  e Lawrence &amp; Lorsch, 1960-)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5" name="Google Shape;325;p14"/>
          <p:cNvSpPr txBox="1"/>
          <p:nvPr/>
        </p:nvSpPr>
        <p:spPr>
          <a:xfrm>
            <a:off x="2705100" y="5475800"/>
            <a:ext cx="27813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Teóricos gerenciais: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Cientificamente encontrar o melhor design das organizações (Fayol, Follet, Gullik e Urwick 1920/30)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6" name="Google Shape;326;p14"/>
          <p:cNvSpPr txBox="1"/>
          <p:nvPr/>
        </p:nvSpPr>
        <p:spPr>
          <a:xfrm>
            <a:off x="4214700" y="1726675"/>
            <a:ext cx="23577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Teoria Estruturalista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(Blau,, Scott, Etzioni, Parsons, Thompsons, 1950-)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7" name="Google Shape;327;p14"/>
          <p:cNvSpPr txBox="1"/>
          <p:nvPr/>
        </p:nvSpPr>
        <p:spPr>
          <a:xfrm>
            <a:off x="8632447" y="5519733"/>
            <a:ext cx="17151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Pesquisas empíricas, estruturas modernas e plataformas</a:t>
            </a:r>
            <a:endParaRPr b="1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8" name="Google Shape;328;p14"/>
          <p:cNvSpPr/>
          <p:nvPr/>
        </p:nvSpPr>
        <p:spPr>
          <a:xfrm>
            <a:off x="5361625" y="6555000"/>
            <a:ext cx="1715100" cy="303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4"/>
          <p:cNvSpPr/>
          <p:nvPr/>
        </p:nvSpPr>
        <p:spPr>
          <a:xfrm>
            <a:off x="5338775" y="6390300"/>
            <a:ext cx="1800000" cy="164700"/>
          </a:xfrm>
          <a:prstGeom prst="rect">
            <a:avLst/>
          </a:prstGeom>
          <a:solidFill>
            <a:srgbClr val="6AA4D9"/>
          </a:solidFill>
          <a:ln w="9525" cap="flat" cmpd="sng">
            <a:solidFill>
              <a:srgbClr val="6AA4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a94d22758b_0_214"/>
          <p:cNvSpPr txBox="1">
            <a:spLocks noGrp="1"/>
          </p:cNvSpPr>
          <p:nvPr>
            <p:ph type="ctrTitle"/>
          </p:nvPr>
        </p:nvSpPr>
        <p:spPr>
          <a:xfrm>
            <a:off x="1024800" y="284850"/>
            <a:ext cx="101424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Mecanismos de coordenação</a:t>
            </a:r>
            <a:br>
              <a:rPr lang="pt-BR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pt-BR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 “A cola que mantém as organizações unidas”</a:t>
            </a:r>
            <a:endParaRPr dirty="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36" name="Google Shape;336;g1a94d22758b_0_214"/>
          <p:cNvSpPr txBox="1">
            <a:spLocks noGrp="1"/>
          </p:cNvSpPr>
          <p:nvPr>
            <p:ph type="subTitle" idx="1"/>
          </p:nvPr>
        </p:nvSpPr>
        <p:spPr>
          <a:xfrm>
            <a:off x="3003754" y="5347640"/>
            <a:ext cx="6184491" cy="6297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2200" dirty="0">
                <a:latin typeface="Barlow"/>
                <a:ea typeface="Barlow"/>
                <a:cs typeface="Barlow"/>
                <a:sym typeface="Barlow"/>
              </a:rPr>
              <a:t>Padronização das habilidades dos trabalhadores</a:t>
            </a:r>
            <a:endParaRPr sz="2200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37" name="Google Shape;337;g1a94d22758b_0_214"/>
          <p:cNvSpPr/>
          <p:nvPr/>
        </p:nvSpPr>
        <p:spPr>
          <a:xfrm rot="10800000">
            <a:off x="352" y="-3051"/>
            <a:ext cx="818798" cy="6864126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ráfico 2" descr="Aperto de mão com preenchimento sólido">
            <a:extLst>
              <a:ext uri="{FF2B5EF4-FFF2-40B4-BE49-F238E27FC236}">
                <a16:creationId xmlns:a16="http://schemas.microsoft.com/office/drawing/2014/main" id="{837B880E-2224-0493-1751-951C36EDC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1433" y="2916254"/>
            <a:ext cx="914400" cy="9144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FA43AEB-F883-0458-8BA2-0C0FBD16AF9E}"/>
              </a:ext>
            </a:extLst>
          </p:cNvPr>
          <p:cNvSpPr txBox="1"/>
          <p:nvPr/>
        </p:nvSpPr>
        <p:spPr>
          <a:xfrm>
            <a:off x="1838633" y="3125285"/>
            <a:ext cx="27726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 dirty="0">
                <a:latin typeface="Barlow"/>
                <a:ea typeface="Barlow"/>
                <a:cs typeface="Barlow"/>
                <a:sym typeface="Barlow"/>
              </a:rPr>
              <a:t>Ajuste Mútuo</a:t>
            </a:r>
          </a:p>
        </p:txBody>
      </p:sp>
      <p:pic>
        <p:nvPicPr>
          <p:cNvPr id="7" name="Gráfico 6" descr="Olho com preenchimento sólido">
            <a:extLst>
              <a:ext uri="{FF2B5EF4-FFF2-40B4-BE49-F238E27FC236}">
                <a16:creationId xmlns:a16="http://schemas.microsoft.com/office/drawing/2014/main" id="{1318DD35-E23B-1195-5530-398B51E00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81433" y="3795981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BC44A0E-D369-C91D-C967-E817465D6E29}"/>
              </a:ext>
            </a:extLst>
          </p:cNvPr>
          <p:cNvSpPr txBox="1"/>
          <p:nvPr/>
        </p:nvSpPr>
        <p:spPr>
          <a:xfrm>
            <a:off x="409751" y="400226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 dirty="0">
                <a:latin typeface="Barlow"/>
                <a:sym typeface="Barlow"/>
              </a:rPr>
              <a:t>Supervisão</a:t>
            </a:r>
            <a:r>
              <a:rPr lang="pt-BR" sz="14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pt-BR" sz="2400" dirty="0">
                <a:latin typeface="Barlow"/>
                <a:sym typeface="Barlow"/>
              </a:rPr>
              <a:t>direta</a:t>
            </a:r>
          </a:p>
        </p:txBody>
      </p:sp>
      <p:pic>
        <p:nvPicPr>
          <p:cNvPr id="11" name="Gráfico 10" descr="Mandala com preenchimento sólido">
            <a:extLst>
              <a:ext uri="{FF2B5EF4-FFF2-40B4-BE49-F238E27FC236}">
                <a16:creationId xmlns:a16="http://schemas.microsoft.com/office/drawing/2014/main" id="{D4E9A725-D7EC-2AD0-1A1E-AA8E658680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66272" y="3033374"/>
            <a:ext cx="914400" cy="9144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FFFD473-0E14-A6F8-F832-60F96E4CACEB}"/>
              </a:ext>
            </a:extLst>
          </p:cNvPr>
          <p:cNvSpPr txBox="1"/>
          <p:nvPr/>
        </p:nvSpPr>
        <p:spPr>
          <a:xfrm>
            <a:off x="7123472" y="3232553"/>
            <a:ext cx="50341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spcBef>
                <a:spcPts val="1000"/>
              </a:spcBef>
              <a:buNone/>
              <a:defRPr sz="2400">
                <a:latin typeface="Barlow"/>
              </a:defRPr>
            </a:lvl1pPr>
          </a:lstStyle>
          <a:p>
            <a:r>
              <a:rPr lang="pt-BR" dirty="0">
                <a:sym typeface="Barlow"/>
              </a:rPr>
              <a:t>Padronização do processo de trabalho</a:t>
            </a:r>
          </a:p>
        </p:txBody>
      </p:sp>
      <p:pic>
        <p:nvPicPr>
          <p:cNvPr id="15" name="Gráfico 14" descr="Pesquisar inventário com preenchimento sólido">
            <a:extLst>
              <a:ext uri="{FF2B5EF4-FFF2-40B4-BE49-F238E27FC236}">
                <a16:creationId xmlns:a16="http://schemas.microsoft.com/office/drawing/2014/main" id="{258F7958-B079-59A1-0AC6-055D545992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66272" y="3961830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CE188B2E-CA88-4BBA-E28A-94AF12915021}"/>
              </a:ext>
            </a:extLst>
          </p:cNvPr>
          <p:cNvSpPr txBox="1"/>
          <p:nvPr/>
        </p:nvSpPr>
        <p:spPr>
          <a:xfrm>
            <a:off x="7157884" y="4249595"/>
            <a:ext cx="5034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spcBef>
                <a:spcPts val="1000"/>
              </a:spcBef>
              <a:buNone/>
              <a:defRPr sz="2400">
                <a:latin typeface="Barlow"/>
              </a:defRPr>
            </a:lvl1pPr>
          </a:lstStyle>
          <a:p>
            <a:r>
              <a:rPr lang="pt-BR" dirty="0">
                <a:sym typeface="Barlow"/>
              </a:rPr>
              <a:t>Padronização dos resultados</a:t>
            </a:r>
          </a:p>
        </p:txBody>
      </p:sp>
      <p:pic>
        <p:nvPicPr>
          <p:cNvPr id="19" name="Gráfico 18" descr="Funcionária de construção com preenchimento sólido">
            <a:extLst>
              <a:ext uri="{FF2B5EF4-FFF2-40B4-BE49-F238E27FC236}">
                <a16:creationId xmlns:a16="http://schemas.microsoft.com/office/drawing/2014/main" id="{563E56CB-4C28-C644-B731-8E564AD03B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95833" y="5160368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0"/>
          <p:cNvSpPr txBox="1">
            <a:spLocks noGrp="1"/>
          </p:cNvSpPr>
          <p:nvPr>
            <p:ph type="title"/>
          </p:nvPr>
        </p:nvSpPr>
        <p:spPr>
          <a:xfrm>
            <a:off x="0" y="27615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50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As cinco partes básicas da organização</a:t>
            </a:r>
            <a:endParaRPr sz="5400" dirty="0"/>
          </a:p>
        </p:txBody>
      </p:sp>
      <p:sp>
        <p:nvSpPr>
          <p:cNvPr id="343" name="Google Shape;343;p20"/>
          <p:cNvSpPr txBox="1"/>
          <p:nvPr/>
        </p:nvSpPr>
        <p:spPr>
          <a:xfrm>
            <a:off x="7170000" y="1904775"/>
            <a:ext cx="4183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latin typeface="Barlow"/>
                <a:ea typeface="Barlow"/>
                <a:cs typeface="Barlow"/>
                <a:sym typeface="Barlow"/>
              </a:rPr>
              <a:t>Vértice estratégico: </a:t>
            </a: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Garantir que a organização cumpra sua missão de forma efetiva e controla distribuição de poder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44" name="Google Shape;344;p20"/>
          <p:cNvSpPr txBox="1"/>
          <p:nvPr/>
        </p:nvSpPr>
        <p:spPr>
          <a:xfrm>
            <a:off x="7170000" y="3131100"/>
            <a:ext cx="41838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latin typeface="Barlow"/>
                <a:ea typeface="Barlow"/>
                <a:cs typeface="Barlow"/>
                <a:sym typeface="Barlow"/>
              </a:rPr>
              <a:t>Linha hierárquica intermediária: </a:t>
            </a: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Conecta o vértice estratégico com o centro operacional realizando supervisão direta e recebendo informações de feedback.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45" name="Google Shape;345;p20"/>
          <p:cNvSpPr txBox="1"/>
          <p:nvPr/>
        </p:nvSpPr>
        <p:spPr>
          <a:xfrm>
            <a:off x="7170000" y="4572825"/>
            <a:ext cx="4183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latin typeface="Barlow"/>
                <a:ea typeface="Barlow"/>
                <a:cs typeface="Barlow"/>
                <a:sym typeface="Barlow"/>
              </a:rPr>
              <a:t>Tecno-estrutura:  </a:t>
            </a: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Garante o controle e a padronização dentro da organização. 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46" name="Google Shape;346;p20"/>
          <p:cNvSpPr txBox="1"/>
          <p:nvPr/>
        </p:nvSpPr>
        <p:spPr>
          <a:xfrm>
            <a:off x="7170000" y="5583450"/>
            <a:ext cx="4183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latin typeface="Barlow"/>
                <a:ea typeface="Barlow"/>
                <a:cs typeface="Barlow"/>
                <a:sym typeface="Barlow"/>
              </a:rPr>
              <a:t>Assessoria de apoio:</a:t>
            </a: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 Apoio fora da linha de produção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347" name="Google Shape;347;p20"/>
          <p:cNvGrpSpPr/>
          <p:nvPr/>
        </p:nvGrpSpPr>
        <p:grpSpPr>
          <a:xfrm>
            <a:off x="514350" y="1525022"/>
            <a:ext cx="6248400" cy="5362475"/>
            <a:chOff x="514350" y="1324075"/>
            <a:chExt cx="6248400" cy="5362475"/>
          </a:xfrm>
        </p:grpSpPr>
        <p:pic>
          <p:nvPicPr>
            <p:cNvPr id="348" name="Google Shape;348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4350" y="1324075"/>
              <a:ext cx="6248400" cy="5362475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49" name="Google Shape;349;p20"/>
            <p:cNvSpPr txBox="1"/>
            <p:nvPr/>
          </p:nvSpPr>
          <p:spPr>
            <a:xfrm>
              <a:off x="2819400" y="1449450"/>
              <a:ext cx="12573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>
                  <a:highlight>
                    <a:schemeClr val="lt1"/>
                  </a:highlight>
                </a:rPr>
                <a:t>Vértice Estratégico</a:t>
              </a:r>
              <a:endParaRPr sz="1600">
                <a:highlight>
                  <a:schemeClr val="lt1"/>
                </a:highlight>
              </a:endParaRPr>
            </a:p>
          </p:txBody>
        </p:sp>
        <p:sp>
          <p:nvSpPr>
            <p:cNvPr id="350" name="Google Shape;350;p20"/>
            <p:cNvSpPr txBox="1"/>
            <p:nvPr/>
          </p:nvSpPr>
          <p:spPr>
            <a:xfrm rot="-3703881">
              <a:off x="1068425" y="3284287"/>
              <a:ext cx="2030800" cy="89285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/>
                <a:t>Tecnoestrutura</a:t>
              </a:r>
              <a:endParaRPr sz="18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0"/>
            <p:cNvSpPr txBox="1"/>
            <p:nvPr/>
          </p:nvSpPr>
          <p:spPr>
            <a:xfrm rot="3633888">
              <a:off x="3786278" y="3106929"/>
              <a:ext cx="2030974" cy="1169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chemeClr val="lt1"/>
                </a:highlight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highlight>
                    <a:schemeClr val="lt1"/>
                  </a:highlight>
                </a:rPr>
                <a:t>Assessoria de Apoio</a:t>
              </a:r>
              <a:endParaRPr sz="1800">
                <a:highlight>
                  <a:schemeClr val="lt1"/>
                </a:highlight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chemeClr val="lt1"/>
                </a:highlight>
              </a:endParaRPr>
            </a:p>
          </p:txBody>
        </p:sp>
        <p:sp>
          <p:nvSpPr>
            <p:cNvPr id="352" name="Google Shape;352;p20"/>
            <p:cNvSpPr txBox="1"/>
            <p:nvPr/>
          </p:nvSpPr>
          <p:spPr>
            <a:xfrm>
              <a:off x="1476450" y="5584925"/>
              <a:ext cx="39432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chemeClr val="lt1"/>
                </a:highlight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highlight>
                    <a:schemeClr val="lt1"/>
                  </a:highlight>
                </a:rPr>
                <a:t>Centro Operacional</a:t>
              </a:r>
              <a:endParaRPr>
                <a:highlight>
                  <a:schemeClr val="lt1"/>
                </a:highlight>
              </a:endParaRPr>
            </a:p>
          </p:txBody>
        </p:sp>
        <p:sp>
          <p:nvSpPr>
            <p:cNvPr id="353" name="Google Shape;353;p20"/>
            <p:cNvSpPr txBox="1"/>
            <p:nvPr/>
          </p:nvSpPr>
          <p:spPr>
            <a:xfrm>
              <a:off x="1476450" y="3199725"/>
              <a:ext cx="3943200" cy="10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>
                  <a:highlight>
                    <a:schemeClr val="lt1"/>
                  </a:highlight>
                </a:rPr>
                <a:t>Linha</a:t>
              </a:r>
              <a:endParaRPr sz="1900">
                <a:highlight>
                  <a:schemeClr val="lt1"/>
                </a:highlight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>
                  <a:highlight>
                    <a:schemeClr val="lt1"/>
                  </a:highlight>
                </a:rPr>
                <a:t>Hierárquica</a:t>
              </a:r>
              <a:endParaRPr sz="1900">
                <a:highlight>
                  <a:schemeClr val="lt1"/>
                </a:highlight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>
                  <a:highlight>
                    <a:schemeClr val="lt1"/>
                  </a:highlight>
                </a:rPr>
                <a:t>Média</a:t>
              </a:r>
              <a:endParaRPr sz="1900">
                <a:highlight>
                  <a:schemeClr val="lt1"/>
                </a:highlight>
              </a:endParaRPr>
            </a:p>
          </p:txBody>
        </p:sp>
      </p:grpSp>
      <p:sp>
        <p:nvSpPr>
          <p:cNvPr id="354" name="Google Shape;354;p20"/>
          <p:cNvSpPr/>
          <p:nvPr/>
        </p:nvSpPr>
        <p:spPr>
          <a:xfrm>
            <a:off x="11353801" y="-3075"/>
            <a:ext cx="834544" cy="6864126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g1a94d22758b_0_228"/>
          <p:cNvPicPr preferRelativeResize="0"/>
          <p:nvPr/>
        </p:nvPicPr>
        <p:blipFill rotWithShape="1">
          <a:blip r:embed="rId3">
            <a:alphaModFix/>
          </a:blip>
          <a:srcRect t="14541" b="5253"/>
          <a:stretch/>
        </p:blipFill>
        <p:spPr>
          <a:xfrm>
            <a:off x="6345750" y="4124400"/>
            <a:ext cx="5401125" cy="28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1a94d22758b_0_228"/>
          <p:cNvSpPr txBox="1">
            <a:spLocks noGrp="1"/>
          </p:cNvSpPr>
          <p:nvPr>
            <p:ph type="title"/>
          </p:nvPr>
        </p:nvSpPr>
        <p:spPr>
          <a:xfrm>
            <a:off x="0" y="284850"/>
            <a:ext cx="12192000" cy="102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Design</a:t>
            </a:r>
            <a:r>
              <a:rPr lang="pt-BR" sz="56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 das Posições Individuais</a:t>
            </a:r>
            <a:endParaRPr sz="5600"/>
          </a:p>
        </p:txBody>
      </p:sp>
      <p:grpSp>
        <p:nvGrpSpPr>
          <p:cNvPr id="362" name="Google Shape;362;g1a94d22758b_0_228"/>
          <p:cNvGrpSpPr/>
          <p:nvPr/>
        </p:nvGrpSpPr>
        <p:grpSpPr>
          <a:xfrm>
            <a:off x="1024925" y="1876350"/>
            <a:ext cx="4724400" cy="2038500"/>
            <a:chOff x="876300" y="2038350"/>
            <a:chExt cx="4724400" cy="2038500"/>
          </a:xfrm>
        </p:grpSpPr>
        <p:sp>
          <p:nvSpPr>
            <p:cNvPr id="363" name="Google Shape;363;g1a94d22758b_0_228"/>
            <p:cNvSpPr/>
            <p:nvPr/>
          </p:nvSpPr>
          <p:spPr>
            <a:xfrm>
              <a:off x="876300" y="2038350"/>
              <a:ext cx="4724400" cy="2038500"/>
            </a:xfrm>
            <a:prstGeom prst="roundRect">
              <a:avLst>
                <a:gd name="adj" fmla="val 16667"/>
              </a:avLst>
            </a:prstGeom>
            <a:solidFill>
              <a:srgbClr val="F1F3FF"/>
            </a:solidFill>
            <a:ln w="9525" cap="flat" cmpd="sng">
              <a:solidFill>
                <a:srgbClr val="F1F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g1a94d22758b_0_228"/>
            <p:cNvSpPr txBox="1"/>
            <p:nvPr/>
          </p:nvSpPr>
          <p:spPr>
            <a:xfrm>
              <a:off x="876300" y="2159700"/>
              <a:ext cx="4724400" cy="179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>
                  <a:solidFill>
                    <a:srgbClr val="00B0F0"/>
                  </a:solidFill>
                  <a:latin typeface="Barlow"/>
                  <a:ea typeface="Barlow"/>
                  <a:cs typeface="Barlow"/>
                  <a:sym typeface="Barlow"/>
                </a:rPr>
                <a:t>Especialização do trabalho</a:t>
              </a:r>
              <a:endParaRPr sz="2400">
                <a:solidFill>
                  <a:srgbClr val="00B0F0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pt-BR" sz="1600">
                  <a:latin typeface="Barlow"/>
                  <a:ea typeface="Barlow"/>
                  <a:cs typeface="Barlow"/>
                  <a:sym typeface="Barlow"/>
                </a:rPr>
                <a:t>Especialização vertical: Desempenho do trabalho X administração</a:t>
              </a:r>
              <a:endParaRPr sz="160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pt-BR" sz="1600">
                  <a:latin typeface="Barlow"/>
                  <a:ea typeface="Barlow"/>
                  <a:cs typeface="Barlow"/>
                  <a:sym typeface="Barlow"/>
                </a:rPr>
                <a:t>Especialização horizontal: Divisão do trabalho e tarefas.</a:t>
              </a:r>
              <a:endParaRPr sz="160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65" name="Google Shape;365;g1a94d22758b_0_228"/>
          <p:cNvGrpSpPr/>
          <p:nvPr/>
        </p:nvGrpSpPr>
        <p:grpSpPr>
          <a:xfrm>
            <a:off x="6421950" y="1876350"/>
            <a:ext cx="4724400" cy="2038500"/>
            <a:chOff x="6421925" y="1770275"/>
            <a:chExt cx="4724400" cy="2038500"/>
          </a:xfrm>
        </p:grpSpPr>
        <p:sp>
          <p:nvSpPr>
            <p:cNvPr id="366" name="Google Shape;366;g1a94d22758b_0_228"/>
            <p:cNvSpPr/>
            <p:nvPr/>
          </p:nvSpPr>
          <p:spPr>
            <a:xfrm>
              <a:off x="6421925" y="1770275"/>
              <a:ext cx="4724400" cy="2038500"/>
            </a:xfrm>
            <a:prstGeom prst="roundRect">
              <a:avLst>
                <a:gd name="adj" fmla="val 16667"/>
              </a:avLst>
            </a:prstGeom>
            <a:solidFill>
              <a:srgbClr val="F1F3FF"/>
            </a:solidFill>
            <a:ln w="9525" cap="flat" cmpd="sng">
              <a:solidFill>
                <a:srgbClr val="F1F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g1a94d22758b_0_228"/>
            <p:cNvSpPr txBox="1"/>
            <p:nvPr/>
          </p:nvSpPr>
          <p:spPr>
            <a:xfrm>
              <a:off x="6421925" y="1891625"/>
              <a:ext cx="4724400" cy="179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>
                  <a:solidFill>
                    <a:srgbClr val="00B0F0"/>
                  </a:solidFill>
                  <a:latin typeface="Barlow"/>
                  <a:ea typeface="Barlow"/>
                  <a:cs typeface="Barlow"/>
                  <a:sym typeface="Barlow"/>
                </a:rPr>
                <a:t>Formalização do comportamento</a:t>
              </a:r>
              <a:endParaRPr sz="160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pt-BR" sz="1600">
                  <a:latin typeface="Barlow"/>
                  <a:ea typeface="Barlow"/>
                  <a:cs typeface="Barlow"/>
                  <a:sym typeface="Barlow"/>
                </a:rPr>
                <a:t>Estrutura Burocrática: comportamento previsível (núcleo operacional)</a:t>
              </a:r>
              <a:endParaRPr sz="160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pt-BR" sz="1600">
                  <a:latin typeface="Barlow"/>
                  <a:ea typeface="Barlow"/>
                  <a:cs typeface="Barlow"/>
                  <a:sym typeface="Barlow"/>
                </a:rPr>
                <a:t>Estrutura orgânica: Ausência de padronização. (cúpula estratégica)</a:t>
              </a:r>
              <a:endParaRPr sz="160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68" name="Google Shape;368;g1a94d22758b_0_228"/>
          <p:cNvGrpSpPr/>
          <p:nvPr/>
        </p:nvGrpSpPr>
        <p:grpSpPr>
          <a:xfrm>
            <a:off x="1024925" y="4476750"/>
            <a:ext cx="4724400" cy="2038500"/>
            <a:chOff x="1104900" y="4476750"/>
            <a:chExt cx="4724400" cy="2038500"/>
          </a:xfrm>
        </p:grpSpPr>
        <p:sp>
          <p:nvSpPr>
            <p:cNvPr id="369" name="Google Shape;369;g1a94d22758b_0_228"/>
            <p:cNvSpPr/>
            <p:nvPr/>
          </p:nvSpPr>
          <p:spPr>
            <a:xfrm>
              <a:off x="1104900" y="4476750"/>
              <a:ext cx="4724400" cy="2038500"/>
            </a:xfrm>
            <a:prstGeom prst="roundRect">
              <a:avLst>
                <a:gd name="adj" fmla="val 16667"/>
              </a:avLst>
            </a:prstGeom>
            <a:solidFill>
              <a:srgbClr val="F1F3FF"/>
            </a:solidFill>
            <a:ln w="9525" cap="flat" cmpd="sng">
              <a:solidFill>
                <a:srgbClr val="F1F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g1a94d22758b_0_228"/>
            <p:cNvSpPr txBox="1"/>
            <p:nvPr/>
          </p:nvSpPr>
          <p:spPr>
            <a:xfrm>
              <a:off x="1104900" y="4598100"/>
              <a:ext cx="4724400" cy="179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>
                  <a:solidFill>
                    <a:srgbClr val="00B0F0"/>
                  </a:solidFill>
                  <a:latin typeface="Barlow"/>
                  <a:ea typeface="Barlow"/>
                  <a:cs typeface="Barlow"/>
                  <a:sym typeface="Barlow"/>
                </a:rPr>
                <a:t>Treinamento e Doutrinação</a:t>
              </a:r>
              <a:endParaRPr sz="160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pt-BR" sz="1600">
                  <a:latin typeface="Barlow"/>
                  <a:ea typeface="Barlow"/>
                  <a:cs typeface="Barlow"/>
                  <a:sym typeface="Barlow"/>
                </a:rPr>
                <a:t>Treinamento: Habilidades e conhecimentos relacionados ao trabalho (Linha operacional)</a:t>
              </a:r>
              <a:endParaRPr sz="160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pt-BR" sz="1600">
                  <a:latin typeface="Barlow"/>
                  <a:ea typeface="Barlow"/>
                  <a:cs typeface="Barlow"/>
                  <a:sym typeface="Barlow"/>
                </a:rPr>
                <a:t>Doutrinação: Aquisição de normas culturais (linha intermediária e cúpula estratégica)</a:t>
              </a:r>
              <a:endParaRPr sz="160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a94d22758b_1_437"/>
          <p:cNvSpPr txBox="1">
            <a:spLocks noGrp="1"/>
          </p:cNvSpPr>
          <p:nvPr>
            <p:ph type="title"/>
          </p:nvPr>
        </p:nvSpPr>
        <p:spPr>
          <a:xfrm>
            <a:off x="0" y="284850"/>
            <a:ext cx="12192000" cy="102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6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Design da superestrutura</a:t>
            </a:r>
            <a:endParaRPr sz="56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377" name="Google Shape;377;g1a94d22758b_1_437"/>
          <p:cNvGrpSpPr/>
          <p:nvPr/>
        </p:nvGrpSpPr>
        <p:grpSpPr>
          <a:xfrm>
            <a:off x="1024925" y="1876350"/>
            <a:ext cx="4724400" cy="2038500"/>
            <a:chOff x="876300" y="2038350"/>
            <a:chExt cx="4724400" cy="2038500"/>
          </a:xfrm>
        </p:grpSpPr>
        <p:sp>
          <p:nvSpPr>
            <p:cNvPr id="378" name="Google Shape;378;g1a94d22758b_1_437"/>
            <p:cNvSpPr/>
            <p:nvPr/>
          </p:nvSpPr>
          <p:spPr>
            <a:xfrm>
              <a:off x="876300" y="2038350"/>
              <a:ext cx="4724400" cy="2038500"/>
            </a:xfrm>
            <a:prstGeom prst="roundRect">
              <a:avLst>
                <a:gd name="adj" fmla="val 16667"/>
              </a:avLst>
            </a:prstGeom>
            <a:solidFill>
              <a:srgbClr val="F1F3FF"/>
            </a:solidFill>
            <a:ln w="9525" cap="flat" cmpd="sng">
              <a:solidFill>
                <a:srgbClr val="F1F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g1a94d22758b_1_437"/>
            <p:cNvSpPr txBox="1"/>
            <p:nvPr/>
          </p:nvSpPr>
          <p:spPr>
            <a:xfrm>
              <a:off x="876300" y="2472750"/>
              <a:ext cx="4724400" cy="11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1600">
                  <a:latin typeface="Barlow"/>
                  <a:ea typeface="Barlow"/>
                  <a:cs typeface="Barlow"/>
                  <a:sym typeface="Barlow"/>
                </a:rPr>
                <a:t>O design é realizado pelos agrupamentos de unidades, a atribuição de autoridade formal e o estabelecimento de hierarquia.</a:t>
              </a:r>
              <a:endParaRPr sz="160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80" name="Google Shape;380;g1a94d22758b_1_437"/>
          <p:cNvGrpSpPr/>
          <p:nvPr/>
        </p:nvGrpSpPr>
        <p:grpSpPr>
          <a:xfrm>
            <a:off x="6421950" y="1876350"/>
            <a:ext cx="4724400" cy="2180054"/>
            <a:chOff x="6421925" y="1770275"/>
            <a:chExt cx="4724400" cy="2180054"/>
          </a:xfrm>
        </p:grpSpPr>
        <p:sp>
          <p:nvSpPr>
            <p:cNvPr id="381" name="Google Shape;381;g1a94d22758b_1_437"/>
            <p:cNvSpPr/>
            <p:nvPr/>
          </p:nvSpPr>
          <p:spPr>
            <a:xfrm>
              <a:off x="6421925" y="1770275"/>
              <a:ext cx="4724400" cy="2038500"/>
            </a:xfrm>
            <a:prstGeom prst="roundRect">
              <a:avLst>
                <a:gd name="adj" fmla="val 16667"/>
              </a:avLst>
            </a:prstGeom>
            <a:solidFill>
              <a:srgbClr val="F1F3FF"/>
            </a:solidFill>
            <a:ln w="9525" cap="flat" cmpd="sng">
              <a:solidFill>
                <a:srgbClr val="F1F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g1a94d22758b_1_437"/>
            <p:cNvSpPr txBox="1"/>
            <p:nvPr/>
          </p:nvSpPr>
          <p:spPr>
            <a:xfrm>
              <a:off x="6421925" y="1770275"/>
              <a:ext cx="4724400" cy="2180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dirty="0">
                  <a:solidFill>
                    <a:srgbClr val="00B0F0"/>
                  </a:solidFill>
                  <a:latin typeface="Barlow"/>
                  <a:ea typeface="Barlow"/>
                  <a:cs typeface="Barlow"/>
                  <a:sym typeface="Barlow"/>
                </a:rPr>
                <a:t>Efeitos do agrupamento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Cria um sistema de supervisão comum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Posições e unidades utilizam recursos em comum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Grupos criam medidas de performance em comum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pt-BR" sz="1600" dirty="0">
                  <a:latin typeface="Barlow"/>
                  <a:ea typeface="Barlow"/>
                  <a:cs typeface="Barlow"/>
                  <a:sym typeface="Barlow"/>
                </a:rPr>
                <a:t>Grupos encorajam ajuste mútuo.</a:t>
              </a:r>
              <a:endParaRPr sz="1600" dirty="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383" name="Google Shape;383;g1a94d22758b_1_437"/>
          <p:cNvGrpSpPr/>
          <p:nvPr/>
        </p:nvGrpSpPr>
        <p:grpSpPr>
          <a:xfrm>
            <a:off x="6421950" y="4490550"/>
            <a:ext cx="4724400" cy="2038500"/>
            <a:chOff x="6501925" y="4490550"/>
            <a:chExt cx="4724400" cy="2038500"/>
          </a:xfrm>
        </p:grpSpPr>
        <p:sp>
          <p:nvSpPr>
            <p:cNvPr id="384" name="Google Shape;384;g1a94d22758b_1_437"/>
            <p:cNvSpPr/>
            <p:nvPr/>
          </p:nvSpPr>
          <p:spPr>
            <a:xfrm>
              <a:off x="6501925" y="4490550"/>
              <a:ext cx="4724400" cy="2038500"/>
            </a:xfrm>
            <a:prstGeom prst="roundRect">
              <a:avLst>
                <a:gd name="adj" fmla="val 16667"/>
              </a:avLst>
            </a:prstGeom>
            <a:solidFill>
              <a:srgbClr val="F1F3FF"/>
            </a:solidFill>
            <a:ln w="9525" cap="flat" cmpd="sng">
              <a:solidFill>
                <a:srgbClr val="F1F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g1a94d22758b_1_437"/>
            <p:cNvSpPr txBox="1"/>
            <p:nvPr/>
          </p:nvSpPr>
          <p:spPr>
            <a:xfrm>
              <a:off x="6501925" y="4490550"/>
              <a:ext cx="4724400" cy="19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>
                  <a:solidFill>
                    <a:srgbClr val="00B0F0"/>
                  </a:solidFill>
                  <a:latin typeface="Barlow"/>
                  <a:ea typeface="Barlow"/>
                  <a:cs typeface="Barlow"/>
                  <a:sym typeface="Barlow"/>
                </a:rPr>
                <a:t>Bases para as formas organizacionais:</a:t>
              </a:r>
              <a:endParaRPr sz="160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ctr" rtl="0"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600">
                  <a:latin typeface="Barlow"/>
                  <a:ea typeface="Barlow"/>
                  <a:cs typeface="Barlow"/>
                  <a:sym typeface="Barlow"/>
                </a:rPr>
                <a:t>Função, Produto, Matricial</a:t>
              </a:r>
              <a:endParaRPr sz="160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 algn="ctr" rtl="0"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lang="pt-BR" sz="1600">
                  <a:latin typeface="Barlow"/>
                  <a:ea typeface="Barlow"/>
                  <a:cs typeface="Barlow"/>
                  <a:sym typeface="Barlow"/>
                </a:rPr>
                <a:t>Outros critérios: Conhecimento ou habilidade, tempo, cliente, lugar</a:t>
              </a:r>
              <a:endParaRPr sz="160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pic>
        <p:nvPicPr>
          <p:cNvPr id="386" name="Google Shape;386;g1a94d22758b_1_4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4600" y="4437544"/>
            <a:ext cx="5041399" cy="2548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g1a94d22758b_0_6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700" y="3448800"/>
            <a:ext cx="6252119" cy="390757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1a94d22758b_0_614"/>
          <p:cNvSpPr txBox="1"/>
          <p:nvPr/>
        </p:nvSpPr>
        <p:spPr>
          <a:xfrm>
            <a:off x="0" y="361950"/>
            <a:ext cx="6077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0070C0"/>
                </a:solidFill>
              </a:rPr>
              <a:t>Tamanho</a:t>
            </a:r>
            <a:endParaRPr sz="4400">
              <a:solidFill>
                <a:srgbClr val="0070C0"/>
              </a:solidFill>
            </a:endParaRPr>
          </a:p>
        </p:txBody>
      </p:sp>
      <p:sp>
        <p:nvSpPr>
          <p:cNvPr id="393" name="Google Shape;393;g1a94d22758b_0_614"/>
          <p:cNvSpPr txBox="1"/>
          <p:nvPr/>
        </p:nvSpPr>
        <p:spPr>
          <a:xfrm>
            <a:off x="6115051" y="357800"/>
            <a:ext cx="6077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0070C0"/>
                </a:solidFill>
              </a:rPr>
              <a:t>Interdependência</a:t>
            </a:r>
            <a:endParaRPr sz="4400">
              <a:solidFill>
                <a:srgbClr val="0070C0"/>
              </a:solidFill>
            </a:endParaRPr>
          </a:p>
        </p:txBody>
      </p:sp>
      <p:sp>
        <p:nvSpPr>
          <p:cNvPr id="394" name="Google Shape;394;g1a94d22758b_0_614"/>
          <p:cNvSpPr txBox="1"/>
          <p:nvPr/>
        </p:nvSpPr>
        <p:spPr>
          <a:xfrm>
            <a:off x="845675" y="1168328"/>
            <a:ext cx="4596000" cy="53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b="1">
                <a:latin typeface="Barlow"/>
                <a:ea typeface="Barlow"/>
                <a:cs typeface="Barlow"/>
                <a:sym typeface="Barlow"/>
              </a:rPr>
              <a:t>As unidades aumentam de tamanho quando:</a:t>
            </a:r>
            <a:endParaRPr sz="1867" b="1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>
                <a:latin typeface="Barlow"/>
                <a:ea typeface="Barlow"/>
                <a:cs typeface="Barlow"/>
                <a:sym typeface="Barlow"/>
              </a:rPr>
              <a:t>Possuem mais padronização, tem tarefas parecidas, os empregados precisam se atualizar e é necessária uma redução no fluxo de informação na hierarquia</a:t>
            </a:r>
            <a:endParaRPr sz="1867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b="1">
                <a:latin typeface="Barlow"/>
                <a:ea typeface="Barlow"/>
                <a:cs typeface="Barlow"/>
                <a:sym typeface="Barlow"/>
              </a:rPr>
              <a:t>Com o aumento das unidades</a:t>
            </a:r>
            <a:endParaRPr b="1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Aumenta a formalização 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Aumenta complexidade da tomada de decisão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Aumenta necessidade de descentralização </a:t>
            </a:r>
            <a:endParaRPr sz="1867" b="1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95" name="Google Shape;395;g1a94d22758b_0_614"/>
          <p:cNvSpPr/>
          <p:nvPr/>
        </p:nvSpPr>
        <p:spPr>
          <a:xfrm flipH="1">
            <a:off x="-376691" y="-3062"/>
            <a:ext cx="1165212" cy="6864126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1a94d22758b_0_614"/>
          <p:cNvSpPr/>
          <p:nvPr/>
        </p:nvSpPr>
        <p:spPr>
          <a:xfrm rot="10800000" flipH="1">
            <a:off x="11330434" y="-3062"/>
            <a:ext cx="1165212" cy="6864126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g1a94d22758b_0_614"/>
          <p:cNvSpPr txBox="1"/>
          <p:nvPr/>
        </p:nvSpPr>
        <p:spPr>
          <a:xfrm>
            <a:off x="6800842" y="1168324"/>
            <a:ext cx="4596000" cy="42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10159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1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10159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1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98" name="Google Shape;398;g1a94d22758b_0_614"/>
          <p:cNvSpPr txBox="1"/>
          <p:nvPr/>
        </p:nvSpPr>
        <p:spPr>
          <a:xfrm>
            <a:off x="6115050" y="799250"/>
            <a:ext cx="5257800" cy="348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Mediadora: </a:t>
            </a:r>
            <a:r>
              <a:rPr lang="pt-BR" sz="1867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compartilhamento de recursos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Sequencial:</a:t>
            </a:r>
            <a:r>
              <a:rPr lang="pt-BR" sz="1867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trabalho continua de uma tarefa a outra</a:t>
            </a:r>
            <a:endParaRPr sz="1867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Recíproca:</a:t>
            </a:r>
            <a:r>
              <a:rPr lang="pt-BR" sz="1867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o trabalho vai e volta entre tarefas</a:t>
            </a:r>
            <a:endParaRPr sz="1867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101597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 agrupamento minimiza custos de coordenação e comunicação agrupando primeiro os de interdependência recíproca, mais complexa.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399" name="Google Shape;399;g1a94d22758b_0_614"/>
          <p:cNvSpPr txBox="1"/>
          <p:nvPr/>
        </p:nvSpPr>
        <p:spPr>
          <a:xfrm>
            <a:off x="9262325" y="8799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accent1"/>
                </a:solidFill>
              </a:rPr>
              <a:t>(THOMPSON, 1967)</a:t>
            </a:r>
            <a:endParaRPr sz="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6"/>
          <p:cNvSpPr txBox="1">
            <a:spLocks noGrp="1"/>
          </p:cNvSpPr>
          <p:nvPr>
            <p:ph type="title"/>
          </p:nvPr>
        </p:nvSpPr>
        <p:spPr>
          <a:xfrm>
            <a:off x="0" y="284850"/>
            <a:ext cx="121920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pt-BR" sz="55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Formas organizacionais: Funcional</a:t>
            </a:r>
            <a:endParaRPr sz="55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05" name="Google Shape;405;p16"/>
          <p:cNvSpPr txBox="1"/>
          <p:nvPr/>
        </p:nvSpPr>
        <p:spPr>
          <a:xfrm>
            <a:off x="358804" y="6023875"/>
            <a:ext cx="6384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Organizações menores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mercados  e com tecnologias estáveis</a:t>
            </a:r>
            <a:endParaRPr/>
          </a:p>
        </p:txBody>
      </p:sp>
      <p:grpSp>
        <p:nvGrpSpPr>
          <p:cNvPr id="406" name="Google Shape;406;p16"/>
          <p:cNvGrpSpPr/>
          <p:nvPr/>
        </p:nvGrpSpPr>
        <p:grpSpPr>
          <a:xfrm>
            <a:off x="1562100" y="1283275"/>
            <a:ext cx="9991725" cy="4463800"/>
            <a:chOff x="1562100" y="1283275"/>
            <a:chExt cx="9991725" cy="4463800"/>
          </a:xfrm>
        </p:grpSpPr>
        <p:sp>
          <p:nvSpPr>
            <p:cNvPr id="407" name="Google Shape;407;p16"/>
            <p:cNvSpPr/>
            <p:nvPr/>
          </p:nvSpPr>
          <p:spPr>
            <a:xfrm>
              <a:off x="5448300" y="128327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C4587"/>
            </a:solidFill>
            <a:ln w="9525" cap="flat" cmpd="sng">
              <a:solidFill>
                <a:srgbClr val="1C45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Arial"/>
                <a:buNone/>
              </a:pPr>
              <a:r>
                <a:rPr lang="pt-BR" sz="1300">
                  <a:solidFill>
                    <a:schemeClr val="lt1"/>
                  </a:solidFill>
                </a:rPr>
                <a:t>CEO</a:t>
              </a:r>
              <a:endParaRPr/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1562100" y="265200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 P&amp;D</a:t>
              </a:r>
              <a:endParaRPr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4152900" y="265202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 Operações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6743700" y="265200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Finanças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9334500" y="265202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 Marketing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3228975" y="386837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Gerente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P&amp;D</a:t>
              </a:r>
              <a:endParaRPr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8410575" y="3897363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Gerente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Vendas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4" name="Google Shape;414;p16"/>
            <p:cNvSpPr/>
            <p:nvPr/>
          </p:nvSpPr>
          <p:spPr>
            <a:xfrm>
              <a:off x="5076825" y="3868463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Gerente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300">
                  <a:solidFill>
                    <a:schemeClr val="lt1"/>
                  </a:solidFill>
                </a:rPr>
                <a:t>Qualidade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10258425" y="3897213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Gerente Distribuição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3228975" y="494607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6D9EEB"/>
            </a:solidFill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Funcionários</a:t>
              </a:r>
              <a:endParaRPr sz="1800">
                <a:solidFill>
                  <a:schemeClr val="dk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Operações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5076825" y="494617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6D9EEB"/>
            </a:solidFill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Funcionários</a:t>
              </a:r>
              <a:endParaRPr sz="1800">
                <a:solidFill>
                  <a:schemeClr val="dk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Qualidade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10258425" y="4974913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6D9EEB"/>
            </a:solidFill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Funcionários</a:t>
              </a:r>
              <a:endParaRPr sz="1800">
                <a:solidFill>
                  <a:schemeClr val="dk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Logística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8410575" y="504957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6D9EEB"/>
            </a:solidFill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Funcionários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Vendas</a:t>
              </a:r>
              <a:endParaRPr sz="1300">
                <a:solidFill>
                  <a:schemeClr val="lt1"/>
                </a:solidFill>
              </a:endParaRPr>
            </a:p>
          </p:txBody>
        </p:sp>
        <p:cxnSp>
          <p:nvCxnSpPr>
            <p:cNvPr id="420" name="Google Shape;420;p16"/>
            <p:cNvCxnSpPr>
              <a:stCxn id="407" idx="2"/>
              <a:endCxn id="409" idx="0"/>
            </p:cNvCxnSpPr>
            <p:nvPr/>
          </p:nvCxnSpPr>
          <p:spPr>
            <a:xfrm rot="5400000">
              <a:off x="5112600" y="1668775"/>
              <a:ext cx="671400" cy="1295400"/>
            </a:xfrm>
            <a:prstGeom prst="bentConnector3">
              <a:avLst>
                <a:gd name="adj1" fmla="val 49983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16"/>
            <p:cNvCxnSpPr>
              <a:stCxn id="407" idx="2"/>
              <a:endCxn id="408" idx="0"/>
            </p:cNvCxnSpPr>
            <p:nvPr/>
          </p:nvCxnSpPr>
          <p:spPr>
            <a:xfrm rot="5400000">
              <a:off x="3817350" y="373225"/>
              <a:ext cx="671100" cy="3886200"/>
            </a:xfrm>
            <a:prstGeom prst="bentConnector3">
              <a:avLst>
                <a:gd name="adj1" fmla="val 50014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16"/>
            <p:cNvCxnSpPr>
              <a:stCxn id="407" idx="2"/>
              <a:endCxn id="410" idx="0"/>
            </p:cNvCxnSpPr>
            <p:nvPr/>
          </p:nvCxnSpPr>
          <p:spPr>
            <a:xfrm rot="-5400000" flipH="1">
              <a:off x="6408150" y="1668625"/>
              <a:ext cx="671100" cy="1295400"/>
            </a:xfrm>
            <a:prstGeom prst="bentConnector3">
              <a:avLst>
                <a:gd name="adj1" fmla="val 50014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3" name="Google Shape;423;p16"/>
            <p:cNvCxnSpPr>
              <a:stCxn id="407" idx="2"/>
              <a:endCxn id="411" idx="0"/>
            </p:cNvCxnSpPr>
            <p:nvPr/>
          </p:nvCxnSpPr>
          <p:spPr>
            <a:xfrm rot="-5400000" flipH="1">
              <a:off x="7703400" y="373375"/>
              <a:ext cx="671400" cy="3886200"/>
            </a:xfrm>
            <a:prstGeom prst="bentConnector3">
              <a:avLst>
                <a:gd name="adj1" fmla="val 49983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16"/>
            <p:cNvCxnSpPr>
              <a:stCxn id="409" idx="2"/>
              <a:endCxn id="412" idx="0"/>
            </p:cNvCxnSpPr>
            <p:nvPr/>
          </p:nvCxnSpPr>
          <p:spPr>
            <a:xfrm rot="5400000">
              <a:off x="4079100" y="3147025"/>
              <a:ext cx="519000" cy="924000"/>
            </a:xfrm>
            <a:prstGeom prst="bentConnector3">
              <a:avLst>
                <a:gd name="adj1" fmla="val 49986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16"/>
            <p:cNvCxnSpPr>
              <a:stCxn id="412" idx="2"/>
              <a:endCxn id="416" idx="0"/>
            </p:cNvCxnSpPr>
            <p:nvPr/>
          </p:nvCxnSpPr>
          <p:spPr>
            <a:xfrm rot="-5400000" flipH="1">
              <a:off x="3686925" y="4755625"/>
              <a:ext cx="380100" cy="600"/>
            </a:xfrm>
            <a:prstGeom prst="bentConnector3">
              <a:avLst>
                <a:gd name="adj1" fmla="val 50013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Google Shape;426;p16"/>
            <p:cNvCxnSpPr>
              <a:stCxn id="409" idx="2"/>
              <a:endCxn id="414" idx="0"/>
            </p:cNvCxnSpPr>
            <p:nvPr/>
          </p:nvCxnSpPr>
          <p:spPr>
            <a:xfrm rot="-5400000" flipH="1">
              <a:off x="5003100" y="3147025"/>
              <a:ext cx="519000" cy="924000"/>
            </a:xfrm>
            <a:prstGeom prst="bentConnector3">
              <a:avLst>
                <a:gd name="adj1" fmla="val 49994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16"/>
            <p:cNvCxnSpPr>
              <a:endCxn id="417" idx="0"/>
            </p:cNvCxnSpPr>
            <p:nvPr/>
          </p:nvCxnSpPr>
          <p:spPr>
            <a:xfrm rot="-5400000" flipH="1">
              <a:off x="5534175" y="4755825"/>
              <a:ext cx="380100" cy="6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16"/>
            <p:cNvCxnSpPr>
              <a:stCxn id="411" idx="2"/>
              <a:endCxn id="413" idx="0"/>
            </p:cNvCxnSpPr>
            <p:nvPr/>
          </p:nvCxnSpPr>
          <p:spPr>
            <a:xfrm rot="5400000">
              <a:off x="9246300" y="3161425"/>
              <a:ext cx="547800" cy="924000"/>
            </a:xfrm>
            <a:prstGeom prst="bentConnector3">
              <a:avLst>
                <a:gd name="adj1" fmla="val 50003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16"/>
            <p:cNvCxnSpPr>
              <a:stCxn id="413" idx="2"/>
              <a:endCxn id="419" idx="0"/>
            </p:cNvCxnSpPr>
            <p:nvPr/>
          </p:nvCxnSpPr>
          <p:spPr>
            <a:xfrm rot="-5400000" flipH="1">
              <a:off x="8831175" y="4821963"/>
              <a:ext cx="454800" cy="600"/>
            </a:xfrm>
            <a:prstGeom prst="bentConnector3">
              <a:avLst>
                <a:gd name="adj1" fmla="val 4999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16"/>
            <p:cNvCxnSpPr>
              <a:stCxn id="411" idx="2"/>
              <a:endCxn id="415" idx="0"/>
            </p:cNvCxnSpPr>
            <p:nvPr/>
          </p:nvCxnSpPr>
          <p:spPr>
            <a:xfrm rot="-5400000" flipH="1">
              <a:off x="10170300" y="3161425"/>
              <a:ext cx="547800" cy="924000"/>
            </a:xfrm>
            <a:prstGeom prst="bentConnector3">
              <a:avLst>
                <a:gd name="adj1" fmla="val 4999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16"/>
            <p:cNvCxnSpPr>
              <a:endCxn id="418" idx="0"/>
            </p:cNvCxnSpPr>
            <p:nvPr/>
          </p:nvCxnSpPr>
          <p:spPr>
            <a:xfrm rot="-5400000" flipH="1">
              <a:off x="10715775" y="4784563"/>
              <a:ext cx="380100" cy="6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"/>
          <p:cNvSpPr txBox="1"/>
          <p:nvPr/>
        </p:nvSpPr>
        <p:spPr>
          <a:xfrm>
            <a:off x="4909880" y="370684"/>
            <a:ext cx="34329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</a:pPr>
            <a:r>
              <a:rPr lang="pt-BR" sz="6000" i="0" u="none" strike="noStrike" cap="none">
                <a:solidFill>
                  <a:srgbClr val="6AA4D9"/>
                </a:solidFill>
                <a:latin typeface="Barlow"/>
                <a:ea typeface="Barlow"/>
                <a:cs typeface="Barlow"/>
                <a:sym typeface="Barlow"/>
              </a:rPr>
              <a:t>I DO ART!</a:t>
            </a:r>
            <a:endParaRPr sz="6000">
              <a:latin typeface="Barlow"/>
              <a:ea typeface="Barlow"/>
              <a:cs typeface="Barlow"/>
              <a:sym typeface="Barlow"/>
            </a:endParaRPr>
          </a:p>
        </p:txBody>
      </p:sp>
      <p:graphicFrame>
        <p:nvGraphicFramePr>
          <p:cNvPr id="129" name="Google Shape;129;p2"/>
          <p:cNvGraphicFramePr/>
          <p:nvPr>
            <p:extLst>
              <p:ext uri="{D42A27DB-BD31-4B8C-83A1-F6EECF244321}">
                <p14:modId xmlns:p14="http://schemas.microsoft.com/office/powerpoint/2010/main" val="1308406470"/>
              </p:ext>
            </p:extLst>
          </p:nvPr>
        </p:nvGraphicFramePr>
        <p:xfrm>
          <a:off x="1913012" y="1428666"/>
          <a:ext cx="9338100" cy="5488105"/>
        </p:xfrm>
        <a:graphic>
          <a:graphicData uri="http://schemas.openxmlformats.org/drawingml/2006/table">
            <a:tbl>
              <a:tblPr firstRow="1" bandRow="1">
                <a:noFill/>
                <a:tableStyleId>{4B281886-6802-431C-9C68-9951E73AC1D1}</a:tableStyleId>
              </a:tblPr>
              <a:tblGrid>
                <a:gridCol w="4021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3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2000" i="0" u="none" strike="noStrike" cap="none">
                          <a:solidFill>
                            <a:srgbClr val="5B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Intenção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erriweather"/>
                        <a:buNone/>
                      </a:pPr>
                      <a:r>
                        <a:rPr lang="pt-BR" sz="1800" u="none" strike="noStrike" cap="none">
                          <a:latin typeface="Barlow"/>
                          <a:ea typeface="Barlow"/>
                          <a:cs typeface="Barlow"/>
                          <a:sym typeface="Barlow"/>
                        </a:rPr>
                        <a:t>Transmitir e consolidar os conhecimentos sobre o conceito de organizações, estruturas, processos e resultados com foco nas estruturas organizacionais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3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2000" i="0" u="none" strike="noStrike" cap="none">
                          <a:solidFill>
                            <a:srgbClr val="5B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Resultados esperados (</a:t>
                      </a:r>
                      <a:r>
                        <a:rPr lang="pt-BR" sz="2000">
                          <a:solidFill>
                            <a:srgbClr val="5B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DO)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u="none" strike="noStrike" cap="none">
                          <a:latin typeface="Barlow"/>
                          <a:ea typeface="Barlow"/>
                          <a:cs typeface="Barlow"/>
                          <a:sym typeface="Barlow"/>
                        </a:rPr>
                        <a:t>Que os estudantes saibam aplicar o conhecimento adquirido quando fizerem parte do mercado de trabalho. </a:t>
                      </a:r>
                      <a:r>
                        <a:rPr lang="pt-BR" sz="1800">
                          <a:latin typeface="Barlow"/>
                          <a:ea typeface="Barlow"/>
                          <a:cs typeface="Barlow"/>
                          <a:sym typeface="Barlow"/>
                        </a:rPr>
                        <a:t>Espera-se</a:t>
                      </a:r>
                      <a:r>
                        <a:rPr lang="pt-BR" sz="1800" u="none" strike="noStrike" cap="none">
                          <a:latin typeface="Barlow"/>
                          <a:ea typeface="Barlow"/>
                          <a:cs typeface="Barlow"/>
                          <a:sym typeface="Barlow"/>
                        </a:rPr>
                        <a:t> que com este panorama geral os estudantes entendam como funcionam as diferentes partes da organização.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1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2000" i="0" u="none" strike="noStrike" cap="none">
                          <a:solidFill>
                            <a:srgbClr val="5B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Agenda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Check-in, retomada do conteúdo anterior, apresentação do conteúdo com exemplos empíricos, apresentação do estudo de caso, checkout e finalização.</a:t>
                      </a:r>
                      <a:endParaRPr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3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2000" i="0" u="none" strike="noStrike" cap="none">
                          <a:solidFill>
                            <a:srgbClr val="5B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Regras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erriweather"/>
                        <a:buNone/>
                      </a:pPr>
                      <a:r>
                        <a:rPr lang="pt-BR" sz="1800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Presença, pontualidade, empatia, consciência do tempo de fala, convite, participação e perguntas.</a:t>
                      </a:r>
                      <a:endParaRPr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2000" i="0" u="none" strike="noStrike" cap="none">
                          <a:solidFill>
                            <a:srgbClr val="5B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Tempo</a:t>
                      </a:r>
                      <a:endParaRPr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erriweather"/>
                        <a:buNone/>
                      </a:pPr>
                      <a:r>
                        <a:rPr lang="pt-BR" sz="1800" dirty="0">
                          <a:latin typeface="Barlow"/>
                          <a:ea typeface="Barlow"/>
                          <a:cs typeface="Barlow"/>
                          <a:sym typeface="Barlow"/>
                        </a:rPr>
                        <a:t>Aula de 50 a 60 minutos.</a:t>
                      </a:r>
                      <a:endParaRPr dirty="0"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0" name="Google Shape;130;p2"/>
          <p:cNvSpPr/>
          <p:nvPr/>
        </p:nvSpPr>
        <p:spPr>
          <a:xfrm rot="10800000">
            <a:off x="-1583477" y="3"/>
            <a:ext cx="3794662" cy="6857997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1" name="Google Shape;131;p2"/>
          <p:cNvGrpSpPr/>
          <p:nvPr/>
        </p:nvGrpSpPr>
        <p:grpSpPr>
          <a:xfrm>
            <a:off x="3849205" y="284846"/>
            <a:ext cx="752879" cy="712931"/>
            <a:chOff x="5973900" y="318475"/>
            <a:chExt cx="401900" cy="380575"/>
          </a:xfrm>
        </p:grpSpPr>
        <p:sp>
          <p:nvSpPr>
            <p:cNvPr id="132" name="Google Shape;132;p2"/>
            <p:cNvSpPr/>
            <p:nvPr/>
          </p:nvSpPr>
          <p:spPr>
            <a:xfrm>
              <a:off x="5973900" y="337975"/>
              <a:ext cx="401900" cy="67000"/>
            </a:xfrm>
            <a:custGeom>
              <a:avLst/>
              <a:gdLst/>
              <a:ahLst/>
              <a:cxnLst/>
              <a:rect l="l" t="t" r="r" b="b"/>
              <a:pathLst>
                <a:path w="16076" h="2680" fill="none" extrusionOk="0">
                  <a:moveTo>
                    <a:pt x="16075" y="2679"/>
                  </a:moveTo>
                  <a:lnTo>
                    <a:pt x="16075" y="0"/>
                  </a:lnTo>
                  <a:lnTo>
                    <a:pt x="1" y="0"/>
                  </a:lnTo>
                  <a:lnTo>
                    <a:pt x="1" y="2679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024450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3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3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2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2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280175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4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4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3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3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973900" y="667375"/>
              <a:ext cx="401900" cy="31675"/>
            </a:xfrm>
            <a:custGeom>
              <a:avLst/>
              <a:gdLst/>
              <a:ahLst/>
              <a:cxnLst/>
              <a:rect l="l" t="t" r="r" b="b"/>
              <a:pathLst>
                <a:path w="16076" h="1267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58"/>
                  </a:lnTo>
                  <a:lnTo>
                    <a:pt x="74" y="804"/>
                  </a:lnTo>
                  <a:lnTo>
                    <a:pt x="147" y="926"/>
                  </a:lnTo>
                  <a:lnTo>
                    <a:pt x="220" y="1048"/>
                  </a:lnTo>
                  <a:lnTo>
                    <a:pt x="342" y="1145"/>
                  </a:lnTo>
                  <a:lnTo>
                    <a:pt x="488" y="1218"/>
                  </a:lnTo>
                  <a:lnTo>
                    <a:pt x="634" y="1267"/>
                  </a:lnTo>
                  <a:lnTo>
                    <a:pt x="780" y="1267"/>
                  </a:lnTo>
                  <a:lnTo>
                    <a:pt x="15296" y="1267"/>
                  </a:lnTo>
                  <a:lnTo>
                    <a:pt x="15296" y="1267"/>
                  </a:lnTo>
                  <a:lnTo>
                    <a:pt x="15442" y="1267"/>
                  </a:lnTo>
                  <a:lnTo>
                    <a:pt x="15588" y="1218"/>
                  </a:lnTo>
                  <a:lnTo>
                    <a:pt x="15734" y="1145"/>
                  </a:lnTo>
                  <a:lnTo>
                    <a:pt x="15856" y="1048"/>
                  </a:lnTo>
                  <a:lnTo>
                    <a:pt x="15929" y="926"/>
                  </a:lnTo>
                  <a:lnTo>
                    <a:pt x="16002" y="804"/>
                  </a:lnTo>
                  <a:lnTo>
                    <a:pt x="16051" y="658"/>
                  </a:lnTo>
                  <a:lnTo>
                    <a:pt x="16075" y="487"/>
                  </a:lnTo>
                  <a:lnTo>
                    <a:pt x="16075" y="0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302700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4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046975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2" y="1"/>
                  </a:lnTo>
                  <a:lnTo>
                    <a:pt x="682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3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973900" y="407375"/>
              <a:ext cx="401900" cy="272200"/>
            </a:xfrm>
            <a:custGeom>
              <a:avLst/>
              <a:gdLst/>
              <a:ahLst/>
              <a:cxnLst/>
              <a:rect l="l" t="t" r="r" b="b"/>
              <a:pathLst>
                <a:path w="16076" h="10888" fill="none" extrusionOk="0">
                  <a:moveTo>
                    <a:pt x="1" y="1"/>
                  </a:moveTo>
                  <a:lnTo>
                    <a:pt x="1" y="10303"/>
                  </a:lnTo>
                  <a:lnTo>
                    <a:pt x="1" y="10303"/>
                  </a:lnTo>
                  <a:lnTo>
                    <a:pt x="25" y="10400"/>
                  </a:lnTo>
                  <a:lnTo>
                    <a:pt x="74" y="10498"/>
                  </a:lnTo>
                  <a:lnTo>
                    <a:pt x="147" y="10595"/>
                  </a:lnTo>
                  <a:lnTo>
                    <a:pt x="220" y="10693"/>
                  </a:lnTo>
                  <a:lnTo>
                    <a:pt x="342" y="10766"/>
                  </a:lnTo>
                  <a:lnTo>
                    <a:pt x="488" y="10839"/>
                  </a:lnTo>
                  <a:lnTo>
                    <a:pt x="634" y="10887"/>
                  </a:lnTo>
                  <a:lnTo>
                    <a:pt x="780" y="10887"/>
                  </a:lnTo>
                  <a:lnTo>
                    <a:pt x="15296" y="10887"/>
                  </a:lnTo>
                  <a:lnTo>
                    <a:pt x="15296" y="10887"/>
                  </a:lnTo>
                  <a:lnTo>
                    <a:pt x="15442" y="10887"/>
                  </a:lnTo>
                  <a:lnTo>
                    <a:pt x="15588" y="10839"/>
                  </a:lnTo>
                  <a:lnTo>
                    <a:pt x="15734" y="10766"/>
                  </a:lnTo>
                  <a:lnTo>
                    <a:pt x="15856" y="10668"/>
                  </a:lnTo>
                  <a:lnTo>
                    <a:pt x="15929" y="10546"/>
                  </a:lnTo>
                  <a:lnTo>
                    <a:pt x="16002" y="10425"/>
                  </a:lnTo>
                  <a:lnTo>
                    <a:pt x="16051" y="10278"/>
                  </a:lnTo>
                  <a:lnTo>
                    <a:pt x="16075" y="10108"/>
                  </a:lnTo>
                  <a:lnTo>
                    <a:pt x="16075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024450" y="456100"/>
              <a:ext cx="300800" cy="175375"/>
            </a:xfrm>
            <a:custGeom>
              <a:avLst/>
              <a:gdLst/>
              <a:ahLst/>
              <a:cxnLst/>
              <a:rect l="l" t="t" r="r" b="b"/>
              <a:pathLst>
                <a:path w="12032" h="7015" fill="none" extrusionOk="0">
                  <a:moveTo>
                    <a:pt x="0" y="0"/>
                  </a:moveTo>
                  <a:lnTo>
                    <a:pt x="12032" y="0"/>
                  </a:lnTo>
                  <a:lnTo>
                    <a:pt x="12032" y="7014"/>
                  </a:lnTo>
                  <a:lnTo>
                    <a:pt x="0" y="701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24450" y="57300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6024450" y="51455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626495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20467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0" y="0"/>
                  </a:moveTo>
                  <a:lnTo>
                    <a:pt x="0" y="7014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14500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608472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9050" cap="rnd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2475" y="3581408"/>
            <a:ext cx="3954788" cy="350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a94d22758b_1_83"/>
          <p:cNvSpPr txBox="1">
            <a:spLocks noGrp="1"/>
          </p:cNvSpPr>
          <p:nvPr>
            <p:ph type="title"/>
          </p:nvPr>
        </p:nvSpPr>
        <p:spPr>
          <a:xfrm>
            <a:off x="0" y="284850"/>
            <a:ext cx="12192000" cy="9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pt-BR" sz="55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Formas organizacionais: por Produto</a:t>
            </a:r>
            <a:endParaRPr sz="5500" dirty="0"/>
          </a:p>
        </p:txBody>
      </p:sp>
      <p:sp>
        <p:nvSpPr>
          <p:cNvPr id="437" name="Google Shape;437;g1a94d22758b_1_83"/>
          <p:cNvSpPr txBox="1"/>
          <p:nvPr/>
        </p:nvSpPr>
        <p:spPr>
          <a:xfrm>
            <a:off x="386260" y="6012625"/>
            <a:ext cx="12110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Organizações grandes com múltiplas linhas de produção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T</a:t>
            </a: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ecnologias e mercados que frequentemente se modificam, ambientes instáve</a:t>
            </a:r>
            <a:r>
              <a:rPr lang="pt-BR" sz="1800">
                <a:solidFill>
                  <a:schemeClr val="dk1"/>
                </a:solidFill>
              </a:rPr>
              <a:t>is</a:t>
            </a:r>
            <a:endParaRPr/>
          </a:p>
        </p:txBody>
      </p:sp>
      <p:grpSp>
        <p:nvGrpSpPr>
          <p:cNvPr id="438" name="Google Shape;438;g1a94d22758b_1_83"/>
          <p:cNvGrpSpPr/>
          <p:nvPr/>
        </p:nvGrpSpPr>
        <p:grpSpPr>
          <a:xfrm>
            <a:off x="78825" y="1800450"/>
            <a:ext cx="12034356" cy="3028511"/>
            <a:chOff x="78825" y="1800450"/>
            <a:chExt cx="12034356" cy="3028511"/>
          </a:xfrm>
        </p:grpSpPr>
        <p:sp>
          <p:nvSpPr>
            <p:cNvPr id="439" name="Google Shape;439;g1a94d22758b_1_83"/>
            <p:cNvSpPr/>
            <p:nvPr/>
          </p:nvSpPr>
          <p:spPr>
            <a:xfrm>
              <a:off x="5445675" y="18004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C4587"/>
            </a:solidFill>
            <a:ln w="9525" cap="flat" cmpd="sng">
              <a:solidFill>
                <a:srgbClr val="1C45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CEO / Gerente Geral</a:t>
              </a:r>
              <a:endParaRPr/>
            </a:p>
          </p:txBody>
        </p:sp>
        <p:sp>
          <p:nvSpPr>
            <p:cNvPr id="440" name="Google Shape;440;g1a94d22758b_1_83"/>
            <p:cNvSpPr/>
            <p:nvPr/>
          </p:nvSpPr>
          <p:spPr>
            <a:xfrm>
              <a:off x="1301250" y="316920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Produto I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41" name="Google Shape;441;g1a94d22758b_1_83"/>
            <p:cNvSpPr/>
            <p:nvPr/>
          </p:nvSpPr>
          <p:spPr>
            <a:xfrm>
              <a:off x="5445675" y="30930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 Produto II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42" name="Google Shape;442;g1a94d22758b_1_83"/>
            <p:cNvSpPr/>
            <p:nvPr/>
          </p:nvSpPr>
          <p:spPr>
            <a:xfrm>
              <a:off x="9590100" y="316920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 Produto III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43" name="Google Shape;443;g1a94d22758b_1_83"/>
            <p:cNvSpPr/>
            <p:nvPr/>
          </p:nvSpPr>
          <p:spPr>
            <a:xfrm>
              <a:off x="5503128" y="4274159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Operações</a:t>
              </a:r>
              <a:endParaRPr/>
            </a:p>
          </p:txBody>
        </p:sp>
        <p:sp>
          <p:nvSpPr>
            <p:cNvPr id="444" name="Google Shape;444;g1a94d22758b_1_83"/>
            <p:cNvSpPr/>
            <p:nvPr/>
          </p:nvSpPr>
          <p:spPr>
            <a:xfrm>
              <a:off x="6783006" y="4274150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Marketing</a:t>
              </a:r>
              <a:endParaRPr sz="1300">
                <a:solidFill>
                  <a:schemeClr val="lt1"/>
                </a:solidFill>
              </a:endParaRPr>
            </a:p>
          </p:txBody>
        </p:sp>
        <p:cxnSp>
          <p:nvCxnSpPr>
            <p:cNvPr id="445" name="Google Shape;445;g1a94d22758b_1_83"/>
            <p:cNvCxnSpPr>
              <a:stCxn id="439" idx="2"/>
              <a:endCxn id="441" idx="0"/>
            </p:cNvCxnSpPr>
            <p:nvPr/>
          </p:nvCxnSpPr>
          <p:spPr>
            <a:xfrm rot="-5400000" flipH="1">
              <a:off x="5796075" y="2795250"/>
              <a:ext cx="595200" cy="600"/>
            </a:xfrm>
            <a:prstGeom prst="bentConnector3">
              <a:avLst>
                <a:gd name="adj1" fmla="val 49992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g1a94d22758b_1_83"/>
            <p:cNvCxnSpPr>
              <a:stCxn id="439" idx="2"/>
              <a:endCxn id="440" idx="0"/>
            </p:cNvCxnSpPr>
            <p:nvPr/>
          </p:nvCxnSpPr>
          <p:spPr>
            <a:xfrm rot="5400000">
              <a:off x="3685425" y="761400"/>
              <a:ext cx="671400" cy="4144500"/>
            </a:xfrm>
            <a:prstGeom prst="bentConnector3">
              <a:avLst>
                <a:gd name="adj1" fmla="val 49989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g1a94d22758b_1_83"/>
            <p:cNvCxnSpPr>
              <a:stCxn id="439" idx="2"/>
              <a:endCxn id="442" idx="0"/>
            </p:cNvCxnSpPr>
            <p:nvPr/>
          </p:nvCxnSpPr>
          <p:spPr>
            <a:xfrm rot="-5400000" flipH="1">
              <a:off x="7829925" y="761400"/>
              <a:ext cx="671400" cy="4144500"/>
            </a:xfrm>
            <a:prstGeom prst="bentConnector3">
              <a:avLst>
                <a:gd name="adj1" fmla="val 49989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g1a94d22758b_1_83"/>
            <p:cNvCxnSpPr>
              <a:stCxn id="441" idx="2"/>
              <a:endCxn id="443" idx="0"/>
            </p:cNvCxnSpPr>
            <p:nvPr/>
          </p:nvCxnSpPr>
          <p:spPr>
            <a:xfrm rot="-5400000" flipH="1">
              <a:off x="5851875" y="4032050"/>
              <a:ext cx="483600" cy="600"/>
            </a:xfrm>
            <a:prstGeom prst="bentConnector3">
              <a:avLst>
                <a:gd name="adj1" fmla="val 50001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g1a94d22758b_1_83"/>
            <p:cNvCxnSpPr>
              <a:stCxn id="441" idx="2"/>
              <a:endCxn id="444" idx="0"/>
            </p:cNvCxnSpPr>
            <p:nvPr/>
          </p:nvCxnSpPr>
          <p:spPr>
            <a:xfrm rot="-5400000" flipH="1">
              <a:off x="6491475" y="3392450"/>
              <a:ext cx="483600" cy="12798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0" name="Google Shape;450;g1a94d22758b_1_83"/>
            <p:cNvSpPr/>
            <p:nvPr/>
          </p:nvSpPr>
          <p:spPr>
            <a:xfrm>
              <a:off x="4223250" y="4294423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P&amp;D</a:t>
              </a:r>
              <a:endParaRPr/>
            </a:p>
          </p:txBody>
        </p:sp>
        <p:cxnSp>
          <p:nvCxnSpPr>
            <p:cNvPr id="451" name="Google Shape;451;g1a94d22758b_1_83"/>
            <p:cNvCxnSpPr>
              <a:stCxn id="441" idx="2"/>
              <a:endCxn id="450" idx="0"/>
            </p:cNvCxnSpPr>
            <p:nvPr/>
          </p:nvCxnSpPr>
          <p:spPr>
            <a:xfrm rot="5400000">
              <a:off x="5201475" y="3402650"/>
              <a:ext cx="504000" cy="1279800"/>
            </a:xfrm>
            <a:prstGeom prst="bentConnector3">
              <a:avLst>
                <a:gd name="adj1" fmla="val 49987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2" name="Google Shape;452;g1a94d22758b_1_83"/>
            <p:cNvSpPr/>
            <p:nvPr/>
          </p:nvSpPr>
          <p:spPr>
            <a:xfrm>
              <a:off x="1358703" y="4317296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Operações</a:t>
              </a:r>
              <a:endParaRPr/>
            </a:p>
          </p:txBody>
        </p:sp>
        <p:sp>
          <p:nvSpPr>
            <p:cNvPr id="453" name="Google Shape;453;g1a94d22758b_1_83"/>
            <p:cNvSpPr/>
            <p:nvPr/>
          </p:nvSpPr>
          <p:spPr>
            <a:xfrm>
              <a:off x="2638581" y="4317287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Marketing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54" name="Google Shape;454;g1a94d22758b_1_83"/>
            <p:cNvSpPr/>
            <p:nvPr/>
          </p:nvSpPr>
          <p:spPr>
            <a:xfrm>
              <a:off x="78825" y="4337561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P&amp;D</a:t>
              </a:r>
              <a:endParaRPr/>
            </a:p>
          </p:txBody>
        </p:sp>
        <p:sp>
          <p:nvSpPr>
            <p:cNvPr id="455" name="Google Shape;455;g1a94d22758b_1_83"/>
            <p:cNvSpPr/>
            <p:nvPr/>
          </p:nvSpPr>
          <p:spPr>
            <a:xfrm>
              <a:off x="9652803" y="4264034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Operações</a:t>
              </a:r>
              <a:endParaRPr/>
            </a:p>
          </p:txBody>
        </p:sp>
        <p:sp>
          <p:nvSpPr>
            <p:cNvPr id="456" name="Google Shape;456;g1a94d22758b_1_83"/>
            <p:cNvSpPr/>
            <p:nvPr/>
          </p:nvSpPr>
          <p:spPr>
            <a:xfrm>
              <a:off x="10932681" y="4264025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Marketing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57" name="Google Shape;457;g1a94d22758b_1_83"/>
            <p:cNvSpPr/>
            <p:nvPr/>
          </p:nvSpPr>
          <p:spPr>
            <a:xfrm>
              <a:off x="8372925" y="4284298"/>
              <a:ext cx="1180500" cy="4914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P&amp;D</a:t>
              </a:r>
              <a:endParaRPr/>
            </a:p>
          </p:txBody>
        </p:sp>
        <p:cxnSp>
          <p:nvCxnSpPr>
            <p:cNvPr id="458" name="Google Shape;458;g1a94d22758b_1_83"/>
            <p:cNvCxnSpPr>
              <a:stCxn id="440" idx="2"/>
              <a:endCxn id="452" idx="0"/>
            </p:cNvCxnSpPr>
            <p:nvPr/>
          </p:nvCxnSpPr>
          <p:spPr>
            <a:xfrm rot="-5400000" flipH="1">
              <a:off x="1723950" y="4091700"/>
              <a:ext cx="450600" cy="6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g1a94d22758b_1_83"/>
            <p:cNvCxnSpPr>
              <a:stCxn id="442" idx="2"/>
              <a:endCxn id="455" idx="0"/>
            </p:cNvCxnSpPr>
            <p:nvPr/>
          </p:nvCxnSpPr>
          <p:spPr>
            <a:xfrm rot="-5400000" flipH="1">
              <a:off x="10041900" y="4062600"/>
              <a:ext cx="397200" cy="5400"/>
            </a:xfrm>
            <a:prstGeom prst="bentConnector3">
              <a:avLst>
                <a:gd name="adj1" fmla="val 50017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g1a94d22758b_1_83"/>
            <p:cNvCxnSpPr>
              <a:stCxn id="442" idx="2"/>
              <a:endCxn id="457" idx="0"/>
            </p:cNvCxnSpPr>
            <p:nvPr/>
          </p:nvCxnSpPr>
          <p:spPr>
            <a:xfrm rot="5400000">
              <a:off x="9391650" y="3438150"/>
              <a:ext cx="417600" cy="12747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g1a94d22758b_1_83"/>
            <p:cNvCxnSpPr>
              <a:stCxn id="442" idx="2"/>
              <a:endCxn id="456" idx="0"/>
            </p:cNvCxnSpPr>
            <p:nvPr/>
          </p:nvCxnSpPr>
          <p:spPr>
            <a:xfrm rot="-5400000" flipH="1">
              <a:off x="10681800" y="3422700"/>
              <a:ext cx="397200" cy="1285200"/>
            </a:xfrm>
            <a:prstGeom prst="bentConnector3">
              <a:avLst>
                <a:gd name="adj1" fmla="val 50016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g1a94d22758b_1_83"/>
            <p:cNvCxnSpPr>
              <a:stCxn id="440" idx="2"/>
              <a:endCxn id="454" idx="0"/>
            </p:cNvCxnSpPr>
            <p:nvPr/>
          </p:nvCxnSpPr>
          <p:spPr>
            <a:xfrm rot="5400000">
              <a:off x="1073550" y="3462300"/>
              <a:ext cx="471000" cy="1279800"/>
            </a:xfrm>
            <a:prstGeom prst="bentConnector3">
              <a:avLst>
                <a:gd name="adj1" fmla="val 49985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g1a94d22758b_1_83"/>
            <p:cNvCxnSpPr>
              <a:stCxn id="440" idx="2"/>
              <a:endCxn id="453" idx="0"/>
            </p:cNvCxnSpPr>
            <p:nvPr/>
          </p:nvCxnSpPr>
          <p:spPr>
            <a:xfrm rot="-5400000" flipH="1">
              <a:off x="2363550" y="3452100"/>
              <a:ext cx="450600" cy="1279800"/>
            </a:xfrm>
            <a:prstGeom prst="bentConnector3">
              <a:avLst>
                <a:gd name="adj1" fmla="val 49999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a94d22758b_1_52"/>
          <p:cNvSpPr txBox="1">
            <a:spLocks noGrp="1"/>
          </p:cNvSpPr>
          <p:nvPr>
            <p:ph type="title"/>
          </p:nvPr>
        </p:nvSpPr>
        <p:spPr>
          <a:xfrm>
            <a:off x="0" y="284850"/>
            <a:ext cx="12192000" cy="9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pt-BR" sz="55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Formas organizacionais: Matricial</a:t>
            </a:r>
            <a:endParaRPr sz="55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69" name="Google Shape;469;g1a94d22758b_1_52"/>
          <p:cNvSpPr txBox="1"/>
          <p:nvPr/>
        </p:nvSpPr>
        <p:spPr>
          <a:xfrm>
            <a:off x="483851" y="6045150"/>
            <a:ext cx="10882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Organizações médias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A</a:t>
            </a: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lta necessidade de conhecimento tecnológico e desenvolvimento de produtos</a:t>
            </a:r>
            <a:r>
              <a:rPr lang="pt-BR" sz="1800">
                <a:solidFill>
                  <a:schemeClr val="dk1"/>
                </a:solidFill>
              </a:rPr>
              <a:t>, ambiente instável</a:t>
            </a:r>
            <a:endParaRPr/>
          </a:p>
        </p:txBody>
      </p:sp>
      <p:grpSp>
        <p:nvGrpSpPr>
          <p:cNvPr id="470" name="Google Shape;470;g1a94d22758b_1_52"/>
          <p:cNvGrpSpPr/>
          <p:nvPr/>
        </p:nvGrpSpPr>
        <p:grpSpPr>
          <a:xfrm>
            <a:off x="1471300" y="1283275"/>
            <a:ext cx="10644500" cy="4457875"/>
            <a:chOff x="1471300" y="1283275"/>
            <a:chExt cx="10644500" cy="4457875"/>
          </a:xfrm>
        </p:grpSpPr>
        <p:sp>
          <p:nvSpPr>
            <p:cNvPr id="471" name="Google Shape;471;g1a94d22758b_1_52"/>
            <p:cNvSpPr/>
            <p:nvPr/>
          </p:nvSpPr>
          <p:spPr>
            <a:xfrm>
              <a:off x="5448300" y="128327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C4587"/>
            </a:solidFill>
            <a:ln w="9525" cap="flat" cmpd="sng">
              <a:solidFill>
                <a:srgbClr val="1C45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CEO</a:t>
              </a:r>
              <a:endParaRPr/>
            </a:p>
          </p:txBody>
        </p:sp>
        <p:sp>
          <p:nvSpPr>
            <p:cNvPr id="472" name="Google Shape;472;g1a94d22758b_1_52"/>
            <p:cNvSpPr/>
            <p:nvPr/>
          </p:nvSpPr>
          <p:spPr>
            <a:xfrm>
              <a:off x="1471300" y="234720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 P&amp;D</a:t>
              </a:r>
              <a:endParaRPr/>
            </a:p>
          </p:txBody>
        </p:sp>
        <p:sp>
          <p:nvSpPr>
            <p:cNvPr id="473" name="Google Shape;473;g1a94d22758b_1_52"/>
            <p:cNvSpPr/>
            <p:nvPr/>
          </p:nvSpPr>
          <p:spPr>
            <a:xfrm>
              <a:off x="5460338" y="233622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 Operações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74" name="Google Shape;474;g1a94d22758b_1_52"/>
            <p:cNvSpPr/>
            <p:nvPr/>
          </p:nvSpPr>
          <p:spPr>
            <a:xfrm>
              <a:off x="9334500" y="2347225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1155CC"/>
            </a:solidFill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Diretor Marketing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75" name="Google Shape;475;g1a94d22758b_1_52"/>
            <p:cNvSpPr/>
            <p:nvPr/>
          </p:nvSpPr>
          <p:spPr>
            <a:xfrm>
              <a:off x="1471300" y="31930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Engenheiro de Design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76" name="Google Shape;476;g1a94d22758b_1_52"/>
            <p:cNvSpPr/>
            <p:nvPr/>
          </p:nvSpPr>
          <p:spPr>
            <a:xfrm>
              <a:off x="5460338" y="3182038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Engenheiro de Operações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77" name="Google Shape;477;g1a94d22758b_1_52"/>
            <p:cNvSpPr/>
            <p:nvPr/>
          </p:nvSpPr>
          <p:spPr>
            <a:xfrm>
              <a:off x="9334500" y="31930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300">
                  <a:solidFill>
                    <a:schemeClr val="lt1"/>
                  </a:solidFill>
                </a:rPr>
                <a:t>Líder de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Time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78" name="Google Shape;478;g1a94d22758b_1_52"/>
            <p:cNvSpPr/>
            <p:nvPr/>
          </p:nvSpPr>
          <p:spPr>
            <a:xfrm>
              <a:off x="1471300" y="4042138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6D9EEB"/>
            </a:solidFill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300">
                  <a:solidFill>
                    <a:schemeClr val="lt1"/>
                  </a:solidFill>
                </a:rPr>
                <a:t>Engenheiro de Design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79" name="Google Shape;479;g1a94d22758b_1_52"/>
            <p:cNvSpPr/>
            <p:nvPr/>
          </p:nvSpPr>
          <p:spPr>
            <a:xfrm>
              <a:off x="5460338" y="40311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6D9EEB"/>
            </a:solidFill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300">
                  <a:solidFill>
                    <a:schemeClr val="lt1"/>
                  </a:solidFill>
                </a:rPr>
                <a:t>Líder de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Time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80" name="Google Shape;480;g1a94d22758b_1_52"/>
            <p:cNvSpPr/>
            <p:nvPr/>
          </p:nvSpPr>
          <p:spPr>
            <a:xfrm>
              <a:off x="9334500" y="40421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6D9EEB"/>
            </a:solidFill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lt1"/>
                  </a:solidFill>
                </a:rPr>
                <a:t>Representante </a:t>
              </a:r>
              <a:r>
                <a:rPr lang="pt-BR" sz="1300">
                  <a:solidFill>
                    <a:schemeClr val="lt1"/>
                  </a:solidFill>
                </a:rPr>
                <a:t>de Vendas</a:t>
              </a:r>
              <a:endParaRPr sz="1300">
                <a:solidFill>
                  <a:schemeClr val="lt1"/>
                </a:solidFill>
              </a:endParaRPr>
            </a:p>
          </p:txBody>
        </p:sp>
        <p:cxnSp>
          <p:nvCxnSpPr>
            <p:cNvPr id="481" name="Google Shape;481;g1a94d22758b_1_52"/>
            <p:cNvCxnSpPr>
              <a:stCxn id="471" idx="2"/>
              <a:endCxn id="473" idx="0"/>
            </p:cNvCxnSpPr>
            <p:nvPr/>
          </p:nvCxnSpPr>
          <p:spPr>
            <a:xfrm rot="-5400000" flipH="1">
              <a:off x="5924250" y="2152525"/>
              <a:ext cx="355500" cy="12000"/>
            </a:xfrm>
            <a:prstGeom prst="bentConnector3">
              <a:avLst>
                <a:gd name="adj1" fmla="val 49993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g1a94d22758b_1_52"/>
            <p:cNvCxnSpPr>
              <a:stCxn id="471" idx="2"/>
              <a:endCxn id="472" idx="0"/>
            </p:cNvCxnSpPr>
            <p:nvPr/>
          </p:nvCxnSpPr>
          <p:spPr>
            <a:xfrm rot="5400000">
              <a:off x="3924300" y="175375"/>
              <a:ext cx="366300" cy="3977100"/>
            </a:xfrm>
            <a:prstGeom prst="bentConnector3">
              <a:avLst>
                <a:gd name="adj1" fmla="val 50017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g1a94d22758b_1_52"/>
            <p:cNvCxnSpPr>
              <a:stCxn id="471" idx="2"/>
              <a:endCxn id="474" idx="0"/>
            </p:cNvCxnSpPr>
            <p:nvPr/>
          </p:nvCxnSpPr>
          <p:spPr>
            <a:xfrm rot="-5400000" flipH="1">
              <a:off x="7855800" y="220975"/>
              <a:ext cx="366600" cy="3886200"/>
            </a:xfrm>
            <a:prstGeom prst="bentConnector3">
              <a:avLst>
                <a:gd name="adj1" fmla="val 4998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g1a94d22758b_1_52"/>
            <p:cNvCxnSpPr>
              <a:stCxn id="472" idx="1"/>
              <a:endCxn id="475" idx="1"/>
            </p:cNvCxnSpPr>
            <p:nvPr/>
          </p:nvCxnSpPr>
          <p:spPr>
            <a:xfrm>
              <a:off x="1471300" y="2695950"/>
              <a:ext cx="600" cy="8460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g1a94d22758b_1_52"/>
            <p:cNvCxnSpPr>
              <a:stCxn id="472" idx="1"/>
              <a:endCxn id="478" idx="1"/>
            </p:cNvCxnSpPr>
            <p:nvPr/>
          </p:nvCxnSpPr>
          <p:spPr>
            <a:xfrm>
              <a:off x="1471300" y="2695950"/>
              <a:ext cx="600" cy="16950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Google Shape;486;g1a94d22758b_1_52"/>
            <p:cNvCxnSpPr>
              <a:stCxn id="473" idx="1"/>
              <a:endCxn id="476" idx="1"/>
            </p:cNvCxnSpPr>
            <p:nvPr/>
          </p:nvCxnSpPr>
          <p:spPr>
            <a:xfrm>
              <a:off x="5460338" y="2684975"/>
              <a:ext cx="600" cy="8457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7" name="Google Shape;487;g1a94d22758b_1_52"/>
            <p:cNvCxnSpPr>
              <a:stCxn id="473" idx="1"/>
              <a:endCxn id="479" idx="1"/>
            </p:cNvCxnSpPr>
            <p:nvPr/>
          </p:nvCxnSpPr>
          <p:spPr>
            <a:xfrm>
              <a:off x="5460338" y="2684975"/>
              <a:ext cx="600" cy="16950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g1a94d22758b_1_52"/>
            <p:cNvCxnSpPr>
              <a:stCxn id="474" idx="1"/>
              <a:endCxn id="477" idx="1"/>
            </p:cNvCxnSpPr>
            <p:nvPr/>
          </p:nvCxnSpPr>
          <p:spPr>
            <a:xfrm>
              <a:off x="9334500" y="2695975"/>
              <a:ext cx="600" cy="8457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g1a94d22758b_1_52"/>
            <p:cNvCxnSpPr>
              <a:stCxn id="474" idx="1"/>
              <a:endCxn id="480" idx="1"/>
            </p:cNvCxnSpPr>
            <p:nvPr/>
          </p:nvCxnSpPr>
          <p:spPr>
            <a:xfrm>
              <a:off x="9334500" y="2695975"/>
              <a:ext cx="600" cy="16950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0" name="Google Shape;490;g1a94d22758b_1_52"/>
            <p:cNvSpPr/>
            <p:nvPr/>
          </p:nvSpPr>
          <p:spPr>
            <a:xfrm>
              <a:off x="1471300" y="4891238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Líder de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Time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91" name="Google Shape;491;g1a94d22758b_1_52"/>
            <p:cNvSpPr/>
            <p:nvPr/>
          </p:nvSpPr>
          <p:spPr>
            <a:xfrm>
              <a:off x="5460338" y="48802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Engenheiro de Operações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92" name="Google Shape;492;g1a94d22758b_1_52"/>
            <p:cNvSpPr/>
            <p:nvPr/>
          </p:nvSpPr>
          <p:spPr>
            <a:xfrm>
              <a:off x="9334500" y="50436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lt1"/>
                  </a:solidFill>
                </a:rPr>
                <a:t>Representante </a:t>
              </a:r>
              <a:r>
                <a:rPr lang="pt-BR" sz="1300">
                  <a:solidFill>
                    <a:schemeClr val="lt1"/>
                  </a:solidFill>
                </a:rPr>
                <a:t>de Vendas</a:t>
              </a:r>
              <a:endParaRPr sz="1300">
                <a:solidFill>
                  <a:schemeClr val="lt1"/>
                </a:solidFill>
              </a:endParaRPr>
            </a:p>
          </p:txBody>
        </p:sp>
        <p:cxnSp>
          <p:nvCxnSpPr>
            <p:cNvPr id="493" name="Google Shape;493;g1a94d22758b_1_52"/>
            <p:cNvCxnSpPr>
              <a:stCxn id="472" idx="1"/>
              <a:endCxn id="490" idx="1"/>
            </p:cNvCxnSpPr>
            <p:nvPr/>
          </p:nvCxnSpPr>
          <p:spPr>
            <a:xfrm>
              <a:off x="1471300" y="2695950"/>
              <a:ext cx="600" cy="25440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4" name="Google Shape;494;g1a94d22758b_1_52"/>
            <p:cNvCxnSpPr>
              <a:stCxn id="473" idx="1"/>
              <a:endCxn id="491" idx="1"/>
            </p:cNvCxnSpPr>
            <p:nvPr/>
          </p:nvCxnSpPr>
          <p:spPr>
            <a:xfrm>
              <a:off x="5460338" y="2684975"/>
              <a:ext cx="600" cy="25440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g1a94d22758b_1_52"/>
            <p:cNvCxnSpPr>
              <a:stCxn id="474" idx="1"/>
              <a:endCxn id="492" idx="1"/>
            </p:cNvCxnSpPr>
            <p:nvPr/>
          </p:nvCxnSpPr>
          <p:spPr>
            <a:xfrm>
              <a:off x="9334500" y="2695975"/>
              <a:ext cx="600" cy="2696400"/>
            </a:xfrm>
            <a:prstGeom prst="bentConnector3">
              <a:avLst>
                <a:gd name="adj1" fmla="val -396875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6" name="Google Shape;496;g1a94d22758b_1_52"/>
            <p:cNvSpPr/>
            <p:nvPr/>
          </p:nvSpPr>
          <p:spPr>
            <a:xfrm>
              <a:off x="10820400" y="3182050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Gerente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Projeto A</a:t>
              </a:r>
              <a:endParaRPr/>
            </a:p>
          </p:txBody>
        </p:sp>
        <p:sp>
          <p:nvSpPr>
            <p:cNvPr id="497" name="Google Shape;497;g1a94d22758b_1_52"/>
            <p:cNvSpPr/>
            <p:nvPr/>
          </p:nvSpPr>
          <p:spPr>
            <a:xfrm>
              <a:off x="6935463" y="4031138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6D9EEB"/>
            </a:solidFill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Gerente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Projeto B</a:t>
              </a:r>
              <a:endParaRPr sz="1300">
                <a:solidFill>
                  <a:schemeClr val="lt1"/>
                </a:solidFill>
              </a:endParaRPr>
            </a:p>
          </p:txBody>
        </p:sp>
        <p:sp>
          <p:nvSpPr>
            <p:cNvPr id="498" name="Google Shape;498;g1a94d22758b_1_52"/>
            <p:cNvSpPr/>
            <p:nvPr/>
          </p:nvSpPr>
          <p:spPr>
            <a:xfrm>
              <a:off x="2956138" y="4891238"/>
              <a:ext cx="1295400" cy="697500"/>
            </a:xfrm>
            <a:prstGeom prst="roundRect">
              <a:avLst>
                <a:gd name="adj" fmla="val 16667"/>
              </a:avLst>
            </a:prstGeom>
            <a:solidFill>
              <a:srgbClr val="A4C2F4"/>
            </a:solidFill>
            <a:ln w="952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300">
                  <a:solidFill>
                    <a:schemeClr val="lt1"/>
                  </a:solidFill>
                </a:rPr>
                <a:t>Gerente</a:t>
              </a:r>
              <a:endParaRPr sz="1300">
                <a:solidFill>
                  <a:schemeClr val="lt1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>
                  <a:solidFill>
                    <a:schemeClr val="lt1"/>
                  </a:solidFill>
                </a:rPr>
                <a:t>Projeto C</a:t>
              </a:r>
              <a:endParaRPr sz="1300">
                <a:solidFill>
                  <a:schemeClr val="lt1"/>
                </a:solidFill>
              </a:endParaRPr>
            </a:p>
          </p:txBody>
        </p:sp>
        <p:cxnSp>
          <p:nvCxnSpPr>
            <p:cNvPr id="499" name="Google Shape;499;g1a94d22758b_1_52"/>
            <p:cNvCxnSpPr>
              <a:stCxn id="477" idx="3"/>
              <a:endCxn id="496" idx="1"/>
            </p:cNvCxnSpPr>
            <p:nvPr/>
          </p:nvCxnSpPr>
          <p:spPr>
            <a:xfrm rot="10800000" flipH="1">
              <a:off x="10629900" y="3530700"/>
              <a:ext cx="190500" cy="11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g1a94d22758b_1_52"/>
            <p:cNvCxnSpPr>
              <a:stCxn id="479" idx="3"/>
              <a:endCxn id="497" idx="1"/>
            </p:cNvCxnSpPr>
            <p:nvPr/>
          </p:nvCxnSpPr>
          <p:spPr>
            <a:xfrm>
              <a:off x="6755738" y="4379900"/>
              <a:ext cx="179700" cy="600"/>
            </a:xfrm>
            <a:prstGeom prst="bentConnector3">
              <a:avLst>
                <a:gd name="adj1" fmla="val 50007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g1a94d22758b_1_52"/>
            <p:cNvCxnSpPr>
              <a:stCxn id="490" idx="3"/>
              <a:endCxn id="498" idx="1"/>
            </p:cNvCxnSpPr>
            <p:nvPr/>
          </p:nvCxnSpPr>
          <p:spPr>
            <a:xfrm>
              <a:off x="2766700" y="5239988"/>
              <a:ext cx="189300" cy="600"/>
            </a:xfrm>
            <a:prstGeom prst="bentConnector3">
              <a:avLst>
                <a:gd name="adj1" fmla="val 50036"/>
              </a:avLst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a94d22758b_0_45"/>
          <p:cNvSpPr/>
          <p:nvPr/>
        </p:nvSpPr>
        <p:spPr>
          <a:xfrm>
            <a:off x="357664" y="343250"/>
            <a:ext cx="6595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55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A Padoca do LES</a:t>
            </a:r>
            <a:endParaRPr sz="55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400">
              <a:solidFill>
                <a:srgbClr val="0070C0"/>
              </a:solidFill>
            </a:endParaRPr>
          </a:p>
        </p:txBody>
      </p:sp>
      <p:sp>
        <p:nvSpPr>
          <p:cNvPr id="508" name="Google Shape;508;g1a94d22758b_0_45"/>
          <p:cNvSpPr/>
          <p:nvPr/>
        </p:nvSpPr>
        <p:spPr>
          <a:xfrm>
            <a:off x="625950" y="1156900"/>
            <a:ext cx="4979100" cy="51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 padaria cresceu, agora temos duas padarias em Piracicaba  cada qual conta  com um padeiro, dois atendentes  e uma cobradora. Além disso, contratamos um profissional de marketing para fazer a divulgação da padaria nas redes sociais e gerenciar a equipe de vendas e um gerente de operações que coordena a compra de matéria prima e a produção. O dono passou a ficar somente no administrativo da empresa e os padeiros são considerados gerentes de loja e reportam ao gerente de marketing.</a:t>
            </a:r>
            <a:endParaRPr sz="16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6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Partindo destes pressupostos, como seria o organograma formal da empresa? Elenque dois possíveis problemas desse novo layout?</a:t>
            </a:r>
            <a:endParaRPr sz="2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6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09" name="Google Shape;509;g1a94d22758b_0_45"/>
          <p:cNvSpPr/>
          <p:nvPr/>
        </p:nvSpPr>
        <p:spPr>
          <a:xfrm rot="-1499093" flipH="1">
            <a:off x="-1663852" y="4017610"/>
            <a:ext cx="2553651" cy="6855648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g1a94d22758b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9175" y="1253238"/>
            <a:ext cx="6362825" cy="4772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5"/>
          <p:cNvSpPr txBox="1">
            <a:spLocks noGrp="1"/>
          </p:cNvSpPr>
          <p:nvPr>
            <p:ph type="title"/>
          </p:nvPr>
        </p:nvSpPr>
        <p:spPr>
          <a:xfrm>
            <a:off x="0" y="284850"/>
            <a:ext cx="121920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pt-BR" sz="55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Dimensões da Estrutura Formal</a:t>
            </a:r>
            <a:endParaRPr sz="600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16" name="Google Shape;51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333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23</a:t>
            </a:fld>
            <a:endParaRPr sz="1333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517" name="Google Shape;517;p15"/>
          <p:cNvGrpSpPr/>
          <p:nvPr/>
        </p:nvGrpSpPr>
        <p:grpSpPr>
          <a:xfrm>
            <a:off x="4295487" y="1462088"/>
            <a:ext cx="3597166" cy="3596919"/>
            <a:chOff x="5732756" y="2682276"/>
            <a:chExt cx="719906" cy="719856"/>
          </a:xfrm>
        </p:grpSpPr>
        <p:sp>
          <p:nvSpPr>
            <p:cNvPr id="518" name="Google Shape;518;p15"/>
            <p:cNvSpPr/>
            <p:nvPr/>
          </p:nvSpPr>
          <p:spPr>
            <a:xfrm>
              <a:off x="5732756" y="2682276"/>
              <a:ext cx="400276" cy="538927"/>
            </a:xfrm>
            <a:custGeom>
              <a:avLst/>
              <a:gdLst/>
              <a:ahLst/>
              <a:cxnLst/>
              <a:rect l="l" t="t" r="r" b="b"/>
              <a:pathLst>
                <a:path w="670" h="902" extrusionOk="0">
                  <a:moveTo>
                    <a:pt x="145" y="824"/>
                  </a:moveTo>
                  <a:cubicBezTo>
                    <a:pt x="138" y="813"/>
                    <a:pt x="137" y="799"/>
                    <a:pt x="142" y="786"/>
                  </a:cubicBezTo>
                  <a:cubicBezTo>
                    <a:pt x="149" y="767"/>
                    <a:pt x="164" y="751"/>
                    <a:pt x="185" y="739"/>
                  </a:cubicBezTo>
                  <a:cubicBezTo>
                    <a:pt x="205" y="727"/>
                    <a:pt x="227" y="722"/>
                    <a:pt x="247" y="725"/>
                  </a:cubicBezTo>
                  <a:cubicBezTo>
                    <a:pt x="260" y="727"/>
                    <a:pt x="272" y="735"/>
                    <a:pt x="278" y="747"/>
                  </a:cubicBezTo>
                  <a:cubicBezTo>
                    <a:pt x="285" y="758"/>
                    <a:pt x="286" y="773"/>
                    <a:pt x="281" y="786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42" y="697"/>
                    <a:pt x="329" y="651"/>
                    <a:pt x="329" y="602"/>
                  </a:cubicBezTo>
                  <a:cubicBezTo>
                    <a:pt x="329" y="459"/>
                    <a:pt x="440" y="342"/>
                    <a:pt x="580" y="330"/>
                  </a:cubicBezTo>
                  <a:cubicBezTo>
                    <a:pt x="580" y="202"/>
                    <a:pt x="580" y="202"/>
                    <a:pt x="580" y="202"/>
                  </a:cubicBezTo>
                  <a:cubicBezTo>
                    <a:pt x="581" y="199"/>
                    <a:pt x="584" y="195"/>
                    <a:pt x="589" y="195"/>
                  </a:cubicBezTo>
                  <a:cubicBezTo>
                    <a:pt x="598" y="194"/>
                    <a:pt x="606" y="195"/>
                    <a:pt x="611" y="202"/>
                  </a:cubicBezTo>
                  <a:cubicBezTo>
                    <a:pt x="614" y="207"/>
                    <a:pt x="616" y="212"/>
                    <a:pt x="619" y="216"/>
                  </a:cubicBezTo>
                  <a:cubicBezTo>
                    <a:pt x="628" y="230"/>
                    <a:pt x="645" y="232"/>
                    <a:pt x="656" y="219"/>
                  </a:cubicBezTo>
                  <a:cubicBezTo>
                    <a:pt x="666" y="207"/>
                    <a:pt x="670" y="189"/>
                    <a:pt x="669" y="172"/>
                  </a:cubicBezTo>
                  <a:cubicBezTo>
                    <a:pt x="670" y="156"/>
                    <a:pt x="666" y="138"/>
                    <a:pt x="656" y="126"/>
                  </a:cubicBezTo>
                  <a:cubicBezTo>
                    <a:pt x="645" y="113"/>
                    <a:pt x="628" y="115"/>
                    <a:pt x="619" y="129"/>
                  </a:cubicBezTo>
                  <a:cubicBezTo>
                    <a:pt x="616" y="133"/>
                    <a:pt x="614" y="138"/>
                    <a:pt x="611" y="143"/>
                  </a:cubicBezTo>
                  <a:cubicBezTo>
                    <a:pt x="606" y="150"/>
                    <a:pt x="598" y="151"/>
                    <a:pt x="589" y="150"/>
                  </a:cubicBezTo>
                  <a:cubicBezTo>
                    <a:pt x="584" y="150"/>
                    <a:pt x="581" y="146"/>
                    <a:pt x="580" y="142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258" y="12"/>
                    <a:pt x="0" y="277"/>
                    <a:pt x="0" y="602"/>
                  </a:cubicBezTo>
                  <a:cubicBezTo>
                    <a:pt x="0" y="711"/>
                    <a:pt x="29" y="814"/>
                    <a:pt x="79" y="902"/>
                  </a:cubicBezTo>
                  <a:cubicBezTo>
                    <a:pt x="177" y="845"/>
                    <a:pt x="177" y="845"/>
                    <a:pt x="177" y="845"/>
                  </a:cubicBezTo>
                  <a:cubicBezTo>
                    <a:pt x="163" y="843"/>
                    <a:pt x="151" y="836"/>
                    <a:pt x="145" y="824"/>
                  </a:cubicBezTo>
                  <a:close/>
                </a:path>
              </a:pathLst>
            </a:custGeom>
            <a:solidFill>
              <a:srgbClr val="6AA4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6094186" y="2682276"/>
              <a:ext cx="358476" cy="531209"/>
            </a:xfrm>
            <a:custGeom>
              <a:avLst/>
              <a:gdLst/>
              <a:ahLst/>
              <a:cxnLst/>
              <a:rect l="l" t="t" r="r" b="b"/>
              <a:pathLst>
                <a:path w="600" h="889" extrusionOk="0">
                  <a:moveTo>
                    <a:pt x="35" y="95"/>
                  </a:moveTo>
                  <a:cubicBezTo>
                    <a:pt x="48" y="95"/>
                    <a:pt x="60" y="101"/>
                    <a:pt x="69" y="112"/>
                  </a:cubicBezTo>
                  <a:cubicBezTo>
                    <a:pt x="82" y="127"/>
                    <a:pt x="88" y="149"/>
                    <a:pt x="88" y="172"/>
                  </a:cubicBezTo>
                  <a:cubicBezTo>
                    <a:pt x="88" y="196"/>
                    <a:pt x="82" y="218"/>
                    <a:pt x="69" y="233"/>
                  </a:cubicBezTo>
                  <a:cubicBezTo>
                    <a:pt x="60" y="244"/>
                    <a:pt x="48" y="250"/>
                    <a:pt x="35" y="250"/>
                  </a:cubicBezTo>
                  <a:cubicBezTo>
                    <a:pt x="21" y="250"/>
                    <a:pt x="8" y="243"/>
                    <a:pt x="0" y="23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150" y="331"/>
                    <a:pt x="271" y="452"/>
                    <a:pt x="271" y="602"/>
                  </a:cubicBezTo>
                  <a:cubicBezTo>
                    <a:pt x="271" y="644"/>
                    <a:pt x="261" y="684"/>
                    <a:pt x="245" y="719"/>
                  </a:cubicBezTo>
                  <a:cubicBezTo>
                    <a:pt x="355" y="783"/>
                    <a:pt x="355" y="783"/>
                    <a:pt x="355" y="783"/>
                  </a:cubicBezTo>
                  <a:cubicBezTo>
                    <a:pt x="358" y="786"/>
                    <a:pt x="359" y="791"/>
                    <a:pt x="357" y="795"/>
                  </a:cubicBezTo>
                  <a:cubicBezTo>
                    <a:pt x="353" y="802"/>
                    <a:pt x="349" y="809"/>
                    <a:pt x="340" y="810"/>
                  </a:cubicBezTo>
                  <a:cubicBezTo>
                    <a:pt x="334" y="810"/>
                    <a:pt x="329" y="810"/>
                    <a:pt x="324" y="810"/>
                  </a:cubicBezTo>
                  <a:cubicBezTo>
                    <a:pt x="307" y="810"/>
                    <a:pt x="297" y="825"/>
                    <a:pt x="303" y="840"/>
                  </a:cubicBezTo>
                  <a:cubicBezTo>
                    <a:pt x="309" y="855"/>
                    <a:pt x="322" y="868"/>
                    <a:pt x="336" y="875"/>
                  </a:cubicBezTo>
                  <a:cubicBezTo>
                    <a:pt x="350" y="884"/>
                    <a:pt x="368" y="889"/>
                    <a:pt x="384" y="887"/>
                  </a:cubicBezTo>
                  <a:cubicBezTo>
                    <a:pt x="400" y="884"/>
                    <a:pt x="407" y="868"/>
                    <a:pt x="399" y="854"/>
                  </a:cubicBezTo>
                  <a:cubicBezTo>
                    <a:pt x="397" y="849"/>
                    <a:pt x="394" y="845"/>
                    <a:pt x="391" y="840"/>
                  </a:cubicBezTo>
                  <a:cubicBezTo>
                    <a:pt x="387" y="831"/>
                    <a:pt x="391" y="824"/>
                    <a:pt x="396" y="817"/>
                  </a:cubicBezTo>
                  <a:cubicBezTo>
                    <a:pt x="398" y="813"/>
                    <a:pt x="403" y="812"/>
                    <a:pt x="407" y="813"/>
                  </a:cubicBezTo>
                  <a:cubicBezTo>
                    <a:pt x="530" y="884"/>
                    <a:pt x="530" y="884"/>
                    <a:pt x="530" y="884"/>
                  </a:cubicBezTo>
                  <a:cubicBezTo>
                    <a:pt x="575" y="800"/>
                    <a:pt x="600" y="704"/>
                    <a:pt x="600" y="602"/>
                  </a:cubicBezTo>
                  <a:cubicBezTo>
                    <a:pt x="600" y="271"/>
                    <a:pt x="331" y="1"/>
                    <a:pt x="0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02"/>
                    <a:pt x="21" y="95"/>
                    <a:pt x="35" y="95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5787732" y="3124950"/>
              <a:ext cx="616090" cy="277182"/>
            </a:xfrm>
            <a:custGeom>
              <a:avLst/>
              <a:gdLst/>
              <a:ahLst/>
              <a:cxnLst/>
              <a:rect l="l" t="t" r="r" b="b"/>
              <a:pathLst>
                <a:path w="1031" h="464" extrusionOk="0">
                  <a:moveTo>
                    <a:pt x="931" y="147"/>
                  </a:moveTo>
                  <a:cubicBezTo>
                    <a:pt x="925" y="159"/>
                    <a:pt x="913" y="166"/>
                    <a:pt x="900" y="169"/>
                  </a:cubicBezTo>
                  <a:cubicBezTo>
                    <a:pt x="880" y="172"/>
                    <a:pt x="858" y="167"/>
                    <a:pt x="838" y="155"/>
                  </a:cubicBezTo>
                  <a:cubicBezTo>
                    <a:pt x="817" y="143"/>
                    <a:pt x="801" y="127"/>
                    <a:pt x="795" y="108"/>
                  </a:cubicBezTo>
                  <a:cubicBezTo>
                    <a:pt x="790" y="95"/>
                    <a:pt x="791" y="81"/>
                    <a:pt x="797" y="70"/>
                  </a:cubicBezTo>
                  <a:cubicBezTo>
                    <a:pt x="804" y="58"/>
                    <a:pt x="816" y="50"/>
                    <a:pt x="830" y="48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698" y="81"/>
                    <a:pt x="611" y="135"/>
                    <a:pt x="510" y="135"/>
                  </a:cubicBezTo>
                  <a:cubicBezTo>
                    <a:pt x="417" y="135"/>
                    <a:pt x="335" y="88"/>
                    <a:pt x="286" y="17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1" y="82"/>
                    <a:pt x="167" y="81"/>
                    <a:pt x="164" y="77"/>
                  </a:cubicBezTo>
                  <a:cubicBezTo>
                    <a:pt x="159" y="70"/>
                    <a:pt x="156" y="63"/>
                    <a:pt x="160" y="54"/>
                  </a:cubicBezTo>
                  <a:cubicBezTo>
                    <a:pt x="162" y="49"/>
                    <a:pt x="165" y="45"/>
                    <a:pt x="168" y="40"/>
                  </a:cubicBezTo>
                  <a:cubicBezTo>
                    <a:pt x="175" y="26"/>
                    <a:pt x="168" y="10"/>
                    <a:pt x="152" y="7"/>
                  </a:cubicBezTo>
                  <a:cubicBezTo>
                    <a:pt x="136" y="5"/>
                    <a:pt x="119" y="10"/>
                    <a:pt x="105" y="18"/>
                  </a:cubicBezTo>
                  <a:cubicBezTo>
                    <a:pt x="90" y="26"/>
                    <a:pt x="77" y="39"/>
                    <a:pt x="71" y="54"/>
                  </a:cubicBezTo>
                  <a:cubicBezTo>
                    <a:pt x="66" y="69"/>
                    <a:pt x="76" y="83"/>
                    <a:pt x="92" y="84"/>
                  </a:cubicBezTo>
                  <a:cubicBezTo>
                    <a:pt x="97" y="84"/>
                    <a:pt x="103" y="83"/>
                    <a:pt x="108" y="84"/>
                  </a:cubicBezTo>
                  <a:cubicBezTo>
                    <a:pt x="117" y="85"/>
                    <a:pt x="121" y="92"/>
                    <a:pt x="126" y="99"/>
                  </a:cubicBezTo>
                  <a:cubicBezTo>
                    <a:pt x="128" y="103"/>
                    <a:pt x="126" y="108"/>
                    <a:pt x="123" y="11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107" y="351"/>
                    <a:pt x="296" y="464"/>
                    <a:pt x="510" y="464"/>
                  </a:cubicBezTo>
                  <a:cubicBezTo>
                    <a:pt x="733" y="464"/>
                    <a:pt x="927" y="344"/>
                    <a:pt x="1031" y="165"/>
                  </a:cubicBezTo>
                  <a:cubicBezTo>
                    <a:pt x="934" y="108"/>
                    <a:pt x="934" y="108"/>
                    <a:pt x="934" y="108"/>
                  </a:cubicBezTo>
                  <a:cubicBezTo>
                    <a:pt x="939" y="121"/>
                    <a:pt x="938" y="136"/>
                    <a:pt x="931" y="147"/>
                  </a:cubicBezTo>
                  <a:close/>
                </a:path>
              </a:pathLst>
            </a:custGeom>
            <a:solidFill>
              <a:srgbClr val="8DA9D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521" name="Google Shape;521;p15"/>
          <p:cNvSpPr txBox="1"/>
          <p:nvPr/>
        </p:nvSpPr>
        <p:spPr>
          <a:xfrm>
            <a:off x="477571" y="1662874"/>
            <a:ext cx="230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C4587"/>
                </a:solidFill>
                <a:latin typeface="Barlow"/>
                <a:ea typeface="Barlow"/>
                <a:cs typeface="Barlow"/>
                <a:sym typeface="Barlow"/>
              </a:rPr>
              <a:t>Complexidade</a:t>
            </a:r>
            <a:endParaRPr sz="2400" b="1">
              <a:solidFill>
                <a:srgbClr val="1C4587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22" name="Google Shape;522;p15"/>
          <p:cNvSpPr txBox="1"/>
          <p:nvPr/>
        </p:nvSpPr>
        <p:spPr>
          <a:xfrm>
            <a:off x="8404172" y="1613550"/>
            <a:ext cx="304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C4587"/>
                </a:solidFill>
                <a:latin typeface="Barlow"/>
                <a:ea typeface="Barlow"/>
                <a:cs typeface="Barlow"/>
                <a:sym typeface="Barlow"/>
              </a:rPr>
              <a:t>Formalização</a:t>
            </a:r>
            <a:endParaRPr sz="2400" b="1">
              <a:solidFill>
                <a:srgbClr val="1C4587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23" name="Google Shape;523;p15"/>
          <p:cNvSpPr txBox="1"/>
          <p:nvPr/>
        </p:nvSpPr>
        <p:spPr>
          <a:xfrm>
            <a:off x="3248517" y="5031824"/>
            <a:ext cx="30470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1C4587"/>
                </a:solidFill>
                <a:latin typeface="Barlow"/>
                <a:ea typeface="Barlow"/>
                <a:cs typeface="Barlow"/>
                <a:sym typeface="Barlow"/>
              </a:rPr>
              <a:t>Centralização</a:t>
            </a:r>
            <a:endParaRPr sz="2400" b="1" dirty="0">
              <a:solidFill>
                <a:srgbClr val="1C4587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24" name="Google Shape;524;p15"/>
          <p:cNvSpPr txBox="1"/>
          <p:nvPr/>
        </p:nvSpPr>
        <p:spPr>
          <a:xfrm>
            <a:off x="425515" y="2172925"/>
            <a:ext cx="33969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Complexidade horizontal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Complexidade vertical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Complexidade espacial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25" name="Google Shape;525;p15"/>
          <p:cNvSpPr txBox="1"/>
          <p:nvPr/>
        </p:nvSpPr>
        <p:spPr>
          <a:xfrm>
            <a:off x="8404175" y="2084325"/>
            <a:ext cx="3692700" cy="18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Controle organizacional sobre o indivíduo para produzir comportamentos e resultados previsíveis e confiáveis.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Consequências para o indivíduo e para a organização.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26" name="Google Shape;526;p15"/>
          <p:cNvSpPr txBox="1"/>
          <p:nvPr/>
        </p:nvSpPr>
        <p:spPr>
          <a:xfrm>
            <a:off x="3248517" y="5395912"/>
            <a:ext cx="60942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None/>
            </a:pPr>
            <a:r>
              <a:rPr lang="pt-BR" sz="18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Nível e variedade de participação em decisões estratégias por grupos em relação ao número de grupos da organização</a:t>
            </a:r>
            <a:endParaRPr sz="18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Agilidade X informação na tomada de decisão</a:t>
            </a:r>
            <a:endParaRPr dirty="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a94d22758b_0_966"/>
          <p:cNvSpPr/>
          <p:nvPr/>
        </p:nvSpPr>
        <p:spPr>
          <a:xfrm>
            <a:off x="486821" y="3144161"/>
            <a:ext cx="4157100" cy="2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33" name="Google Shape;533;g1a94d22758b_0_966"/>
          <p:cNvSpPr/>
          <p:nvPr/>
        </p:nvSpPr>
        <p:spPr>
          <a:xfrm>
            <a:off x="0" y="343250"/>
            <a:ext cx="121920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6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A Padoca do LES</a:t>
            </a:r>
            <a:endParaRPr sz="600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534" name="Google Shape;534;g1a94d22758b_0_9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8525" y="2095400"/>
            <a:ext cx="6962022" cy="464021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g1a94d22758b_0_966"/>
          <p:cNvSpPr txBox="1"/>
          <p:nvPr/>
        </p:nvSpPr>
        <p:spPr>
          <a:xfrm>
            <a:off x="371150" y="1355475"/>
            <a:ext cx="5373300" cy="52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iriam Libre"/>
              <a:buNone/>
            </a:pPr>
            <a:r>
              <a:rPr lang="pt-BR" sz="24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 padaria construiu mais uma unidade em Limeira, cada uma com os mesmos 4 funcionários. O dono demitiu o gerente de distribuição e com isso os padeiros assumiram o triplo papel de fabricar os pães, realizar a compra de matéria prima e gerenciar a loja. O gerente de marketing iniciou um projeto de treinamento dos atendentes e cobradores.</a:t>
            </a:r>
            <a:endParaRPr sz="24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iriam Libre"/>
              <a:buNone/>
            </a:pPr>
            <a:endParaRPr sz="1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iriam Libre"/>
              <a:buNone/>
            </a:pPr>
            <a:r>
              <a:rPr lang="pt-BR" sz="16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Dê exemplos das dimensões de complexidade, formalização e centralização na padaria?</a:t>
            </a:r>
            <a:endParaRPr sz="1600" i="0" u="none" strike="noStrike" cap="none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g1a94d22758b_0_7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1850" y="3448800"/>
            <a:ext cx="5448300" cy="3629749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1a94d22758b_0_745"/>
          <p:cNvSpPr txBox="1"/>
          <p:nvPr/>
        </p:nvSpPr>
        <p:spPr>
          <a:xfrm>
            <a:off x="1024925" y="2305800"/>
            <a:ext cx="4385400" cy="13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>
                <a:latin typeface="Barlow"/>
                <a:ea typeface="Barlow"/>
                <a:cs typeface="Barlow"/>
                <a:sym typeface="Barlow"/>
              </a:rPr>
              <a:t>Cultura Organizacional influencia nas estruturas formais  ao afetar as necessidades por aceitação de arranjos diferentes de controle e supervisão</a:t>
            </a:r>
            <a:endParaRPr sz="1867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42" name="Google Shape;542;g1a94d22758b_0_745"/>
          <p:cNvSpPr txBox="1"/>
          <p:nvPr/>
        </p:nvSpPr>
        <p:spPr>
          <a:xfrm>
            <a:off x="6677100" y="2305800"/>
            <a:ext cx="4886400" cy="14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67">
                <a:latin typeface="Barlow"/>
                <a:ea typeface="Barlow"/>
                <a:cs typeface="Barlow"/>
                <a:sym typeface="Barlow"/>
              </a:rPr>
              <a:t>Teoria institucional: Isomorfismo por aceitação ou pressão social (DiMaggio e Powell, 1983)</a:t>
            </a:r>
            <a:endParaRPr sz="1867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67">
                <a:latin typeface="Barlow"/>
                <a:ea typeface="Barlow"/>
                <a:cs typeface="Barlow"/>
                <a:sym typeface="Barlow"/>
              </a:rPr>
              <a:t>Variações entre culturas</a:t>
            </a:r>
            <a:endParaRPr sz="1867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43" name="Google Shape;543;g1a94d22758b_0_745"/>
          <p:cNvSpPr txBox="1"/>
          <p:nvPr/>
        </p:nvSpPr>
        <p:spPr>
          <a:xfrm>
            <a:off x="-32425" y="1529400"/>
            <a:ext cx="6077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Cultura Interna</a:t>
            </a:r>
            <a:endParaRPr sz="4400"/>
          </a:p>
        </p:txBody>
      </p:sp>
      <p:sp>
        <p:nvSpPr>
          <p:cNvPr id="544" name="Google Shape;544;g1a94d22758b_0_745"/>
          <p:cNvSpPr txBox="1"/>
          <p:nvPr/>
        </p:nvSpPr>
        <p:spPr>
          <a:xfrm>
            <a:off x="5715000" y="1529400"/>
            <a:ext cx="60771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Cultura externa</a:t>
            </a:r>
            <a:endParaRPr sz="44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a94d22758b_0_753"/>
          <p:cNvSpPr txBox="1"/>
          <p:nvPr/>
        </p:nvSpPr>
        <p:spPr>
          <a:xfrm>
            <a:off x="6828790" y="1131570"/>
            <a:ext cx="4916700" cy="10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2800"/>
              <a:buFont typeface="Arial"/>
              <a:buNone/>
            </a:pPr>
            <a:r>
              <a:rPr lang="pt-BR" sz="6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Você sabia?</a:t>
            </a:r>
            <a:endParaRPr sz="60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551" name="Google Shape;551;g1a94d22758b_0_753"/>
          <p:cNvGrpSpPr/>
          <p:nvPr/>
        </p:nvGrpSpPr>
        <p:grpSpPr>
          <a:xfrm>
            <a:off x="6932493" y="3130162"/>
            <a:ext cx="4659000" cy="1707000"/>
            <a:chOff x="7592291" y="4029564"/>
            <a:chExt cx="4659000" cy="1707000"/>
          </a:xfrm>
        </p:grpSpPr>
        <p:sp>
          <p:nvSpPr>
            <p:cNvPr id="552" name="Google Shape;552;g1a94d22758b_0_753"/>
            <p:cNvSpPr/>
            <p:nvPr/>
          </p:nvSpPr>
          <p:spPr>
            <a:xfrm>
              <a:off x="7592291" y="4029564"/>
              <a:ext cx="4659000" cy="170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dirty="0">
                  <a:solidFill>
                    <a:schemeClr val="dk1"/>
                  </a:solidFill>
                  <a:latin typeface="Barlow"/>
                  <a:ea typeface="Barlow"/>
                  <a:cs typeface="Barlow"/>
                  <a:sym typeface="Barlow"/>
                </a:rPr>
                <a:t>Em organizações com culturas de clã em que os laços coletivos e a cooperação são mais valorizados que as relações competitivas é necessário menos complexidade (divisão de trabalho) e menor número de regras e regulações que controlam o comportamento organizacional.</a:t>
              </a:r>
              <a:endParaRPr sz="20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553" name="Google Shape;553;g1a94d22758b_0_753"/>
            <p:cNvCxnSpPr/>
            <p:nvPr/>
          </p:nvCxnSpPr>
          <p:spPr>
            <a:xfrm>
              <a:off x="7592291" y="4117922"/>
              <a:ext cx="489600" cy="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54" name="Google Shape;554;g1a94d22758b_0_753"/>
          <p:cNvGrpSpPr/>
          <p:nvPr/>
        </p:nvGrpSpPr>
        <p:grpSpPr>
          <a:xfrm>
            <a:off x="8113017" y="2514339"/>
            <a:ext cx="360000" cy="360000"/>
            <a:chOff x="8758647" y="3379013"/>
            <a:chExt cx="360000" cy="360000"/>
          </a:xfrm>
        </p:grpSpPr>
        <p:sp>
          <p:nvSpPr>
            <p:cNvPr id="555" name="Google Shape;555;g1a94d22758b_0_753"/>
            <p:cNvSpPr/>
            <p:nvPr/>
          </p:nvSpPr>
          <p:spPr>
            <a:xfrm>
              <a:off x="8758647" y="3379013"/>
              <a:ext cx="360000" cy="360000"/>
            </a:xfrm>
            <a:prstGeom prst="ellipse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g1a94d22758b_0_753"/>
            <p:cNvSpPr/>
            <p:nvPr/>
          </p:nvSpPr>
          <p:spPr>
            <a:xfrm>
              <a:off x="8857665" y="3489736"/>
              <a:ext cx="164536" cy="141387"/>
            </a:xfrm>
            <a:custGeom>
              <a:avLst/>
              <a:gdLst/>
              <a:ahLst/>
              <a:cxnLst/>
              <a:rect l="l" t="t" r="r" b="b"/>
              <a:pathLst>
                <a:path w="3463925" h="2976563" extrusionOk="0">
                  <a:moveTo>
                    <a:pt x="1131888" y="2093913"/>
                  </a:moveTo>
                  <a:lnTo>
                    <a:pt x="1109662" y="2094703"/>
                  </a:lnTo>
                  <a:lnTo>
                    <a:pt x="1089025" y="2097863"/>
                  </a:lnTo>
                  <a:lnTo>
                    <a:pt x="1070769" y="2103394"/>
                  </a:lnTo>
                  <a:lnTo>
                    <a:pt x="1052512" y="2109714"/>
                  </a:lnTo>
                  <a:lnTo>
                    <a:pt x="1035050" y="2117614"/>
                  </a:lnTo>
                  <a:lnTo>
                    <a:pt x="1018381" y="2127885"/>
                  </a:lnTo>
                  <a:lnTo>
                    <a:pt x="1003300" y="2138155"/>
                  </a:lnTo>
                  <a:lnTo>
                    <a:pt x="988219" y="2150006"/>
                  </a:lnTo>
                  <a:lnTo>
                    <a:pt x="976312" y="2163437"/>
                  </a:lnTo>
                  <a:lnTo>
                    <a:pt x="963612" y="2177657"/>
                  </a:lnTo>
                  <a:lnTo>
                    <a:pt x="954088" y="2191878"/>
                  </a:lnTo>
                  <a:lnTo>
                    <a:pt x="944562" y="2207679"/>
                  </a:lnTo>
                  <a:lnTo>
                    <a:pt x="937419" y="2223480"/>
                  </a:lnTo>
                  <a:lnTo>
                    <a:pt x="931069" y="2240071"/>
                  </a:lnTo>
                  <a:lnTo>
                    <a:pt x="927100" y="2256662"/>
                  </a:lnTo>
                  <a:lnTo>
                    <a:pt x="923925" y="2273253"/>
                  </a:lnTo>
                  <a:lnTo>
                    <a:pt x="923925" y="2289843"/>
                  </a:lnTo>
                  <a:lnTo>
                    <a:pt x="924719" y="2306434"/>
                  </a:lnTo>
                  <a:lnTo>
                    <a:pt x="927100" y="2322235"/>
                  </a:lnTo>
                  <a:lnTo>
                    <a:pt x="931862" y="2338036"/>
                  </a:lnTo>
                  <a:lnTo>
                    <a:pt x="938212" y="2352257"/>
                  </a:lnTo>
                  <a:lnTo>
                    <a:pt x="946944" y="2365687"/>
                  </a:lnTo>
                  <a:lnTo>
                    <a:pt x="956469" y="2377538"/>
                  </a:lnTo>
                  <a:lnTo>
                    <a:pt x="968375" y="2388599"/>
                  </a:lnTo>
                  <a:lnTo>
                    <a:pt x="980281" y="2398079"/>
                  </a:lnTo>
                  <a:lnTo>
                    <a:pt x="994569" y="2407560"/>
                  </a:lnTo>
                  <a:lnTo>
                    <a:pt x="1008856" y="2414670"/>
                  </a:lnTo>
                  <a:lnTo>
                    <a:pt x="1025525" y="2421780"/>
                  </a:lnTo>
                  <a:lnTo>
                    <a:pt x="1042988" y="2425731"/>
                  </a:lnTo>
                  <a:lnTo>
                    <a:pt x="1060450" y="2429681"/>
                  </a:lnTo>
                  <a:lnTo>
                    <a:pt x="1079500" y="2430471"/>
                  </a:lnTo>
                  <a:lnTo>
                    <a:pt x="1099344" y="2432051"/>
                  </a:lnTo>
                  <a:lnTo>
                    <a:pt x="1119188" y="2429681"/>
                  </a:lnTo>
                  <a:lnTo>
                    <a:pt x="1139031" y="2426521"/>
                  </a:lnTo>
                  <a:lnTo>
                    <a:pt x="1158875" y="2421780"/>
                  </a:lnTo>
                  <a:lnTo>
                    <a:pt x="1177131" y="2415460"/>
                  </a:lnTo>
                  <a:lnTo>
                    <a:pt x="1194594" y="2408350"/>
                  </a:lnTo>
                  <a:lnTo>
                    <a:pt x="1212056" y="2398869"/>
                  </a:lnTo>
                  <a:lnTo>
                    <a:pt x="1228725" y="2390179"/>
                  </a:lnTo>
                  <a:lnTo>
                    <a:pt x="1243806" y="2379118"/>
                  </a:lnTo>
                  <a:lnTo>
                    <a:pt x="1257300" y="2366478"/>
                  </a:lnTo>
                  <a:lnTo>
                    <a:pt x="1269206" y="2353047"/>
                  </a:lnTo>
                  <a:lnTo>
                    <a:pt x="1281112" y="2339616"/>
                  </a:lnTo>
                  <a:lnTo>
                    <a:pt x="1291431" y="2324605"/>
                  </a:lnTo>
                  <a:lnTo>
                    <a:pt x="1299369" y="2309594"/>
                  </a:lnTo>
                  <a:lnTo>
                    <a:pt x="1305719" y="2293794"/>
                  </a:lnTo>
                  <a:lnTo>
                    <a:pt x="1310481" y="2277993"/>
                  </a:lnTo>
                  <a:lnTo>
                    <a:pt x="1313656" y="2261402"/>
                  </a:lnTo>
                  <a:lnTo>
                    <a:pt x="1314450" y="2244811"/>
                  </a:lnTo>
                  <a:lnTo>
                    <a:pt x="1313656" y="2227430"/>
                  </a:lnTo>
                  <a:lnTo>
                    <a:pt x="1310481" y="2212419"/>
                  </a:lnTo>
                  <a:lnTo>
                    <a:pt x="1306512" y="2195828"/>
                  </a:lnTo>
                  <a:lnTo>
                    <a:pt x="1300162" y="2181608"/>
                  </a:lnTo>
                  <a:lnTo>
                    <a:pt x="1292225" y="2167387"/>
                  </a:lnTo>
                  <a:lnTo>
                    <a:pt x="1282700" y="2153956"/>
                  </a:lnTo>
                  <a:lnTo>
                    <a:pt x="1271588" y="2142896"/>
                  </a:lnTo>
                  <a:lnTo>
                    <a:pt x="1258094" y="2131835"/>
                  </a:lnTo>
                  <a:lnTo>
                    <a:pt x="1244600" y="2121564"/>
                  </a:lnTo>
                  <a:lnTo>
                    <a:pt x="1228725" y="2113664"/>
                  </a:lnTo>
                  <a:lnTo>
                    <a:pt x="1212056" y="2106554"/>
                  </a:lnTo>
                  <a:lnTo>
                    <a:pt x="1193800" y="2101023"/>
                  </a:lnTo>
                  <a:lnTo>
                    <a:pt x="1173956" y="2097073"/>
                  </a:lnTo>
                  <a:lnTo>
                    <a:pt x="1153319" y="2093913"/>
                  </a:lnTo>
                  <a:close/>
                  <a:moveTo>
                    <a:pt x="1430769" y="2000250"/>
                  </a:moveTo>
                  <a:lnTo>
                    <a:pt x="1423588" y="2001040"/>
                  </a:lnTo>
                  <a:lnTo>
                    <a:pt x="1415609" y="2002619"/>
                  </a:lnTo>
                  <a:lnTo>
                    <a:pt x="1407630" y="2005778"/>
                  </a:lnTo>
                  <a:lnTo>
                    <a:pt x="1400449" y="2008937"/>
                  </a:lnTo>
                  <a:lnTo>
                    <a:pt x="1391672" y="2014466"/>
                  </a:lnTo>
                  <a:lnTo>
                    <a:pt x="1383693" y="2019204"/>
                  </a:lnTo>
                  <a:lnTo>
                    <a:pt x="1376512" y="2024733"/>
                  </a:lnTo>
                  <a:lnTo>
                    <a:pt x="1371724" y="2030261"/>
                  </a:lnTo>
                  <a:lnTo>
                    <a:pt x="1365341" y="2036579"/>
                  </a:lnTo>
                  <a:lnTo>
                    <a:pt x="1361351" y="2043687"/>
                  </a:lnTo>
                  <a:lnTo>
                    <a:pt x="1356564" y="2050795"/>
                  </a:lnTo>
                  <a:lnTo>
                    <a:pt x="1354170" y="2057903"/>
                  </a:lnTo>
                  <a:lnTo>
                    <a:pt x="1351777" y="2065011"/>
                  </a:lnTo>
                  <a:lnTo>
                    <a:pt x="1349383" y="2072119"/>
                  </a:lnTo>
                  <a:lnTo>
                    <a:pt x="1348585" y="2080806"/>
                  </a:lnTo>
                  <a:lnTo>
                    <a:pt x="1347787" y="2087914"/>
                  </a:lnTo>
                  <a:lnTo>
                    <a:pt x="1347787" y="2095022"/>
                  </a:lnTo>
                  <a:lnTo>
                    <a:pt x="1348585" y="2102919"/>
                  </a:lnTo>
                  <a:lnTo>
                    <a:pt x="1350979" y="2110027"/>
                  </a:lnTo>
                  <a:lnTo>
                    <a:pt x="1352574" y="2116345"/>
                  </a:lnTo>
                  <a:lnTo>
                    <a:pt x="1355766" y="2123453"/>
                  </a:lnTo>
                  <a:lnTo>
                    <a:pt x="1358958" y="2129771"/>
                  </a:lnTo>
                  <a:lnTo>
                    <a:pt x="1362947" y="2135300"/>
                  </a:lnTo>
                  <a:lnTo>
                    <a:pt x="1366937" y="2140828"/>
                  </a:lnTo>
                  <a:lnTo>
                    <a:pt x="1372522" y="2144777"/>
                  </a:lnTo>
                  <a:lnTo>
                    <a:pt x="1377310" y="2148726"/>
                  </a:lnTo>
                  <a:lnTo>
                    <a:pt x="1383693" y="2151885"/>
                  </a:lnTo>
                  <a:lnTo>
                    <a:pt x="1390076" y="2154254"/>
                  </a:lnTo>
                  <a:lnTo>
                    <a:pt x="1396459" y="2155833"/>
                  </a:lnTo>
                  <a:lnTo>
                    <a:pt x="1403640" y="2157413"/>
                  </a:lnTo>
                  <a:lnTo>
                    <a:pt x="1410822" y="2157413"/>
                  </a:lnTo>
                  <a:lnTo>
                    <a:pt x="1418003" y="2155833"/>
                  </a:lnTo>
                  <a:lnTo>
                    <a:pt x="1425184" y="2155044"/>
                  </a:lnTo>
                  <a:lnTo>
                    <a:pt x="1432365" y="2152674"/>
                  </a:lnTo>
                  <a:lnTo>
                    <a:pt x="1439546" y="2151095"/>
                  </a:lnTo>
                  <a:lnTo>
                    <a:pt x="1446727" y="2147936"/>
                  </a:lnTo>
                  <a:lnTo>
                    <a:pt x="1453908" y="2143987"/>
                  </a:lnTo>
                  <a:lnTo>
                    <a:pt x="1461090" y="2138459"/>
                  </a:lnTo>
                  <a:lnTo>
                    <a:pt x="1467473" y="2133720"/>
                  </a:lnTo>
                  <a:lnTo>
                    <a:pt x="1473058" y="2127402"/>
                  </a:lnTo>
                  <a:lnTo>
                    <a:pt x="1478644" y="2121084"/>
                  </a:lnTo>
                  <a:lnTo>
                    <a:pt x="1483431" y="2113976"/>
                  </a:lnTo>
                  <a:lnTo>
                    <a:pt x="1488218" y="2106868"/>
                  </a:lnTo>
                  <a:lnTo>
                    <a:pt x="1490612" y="2099760"/>
                  </a:lnTo>
                  <a:lnTo>
                    <a:pt x="1493804" y="2092652"/>
                  </a:lnTo>
                  <a:lnTo>
                    <a:pt x="1496995" y="2085544"/>
                  </a:lnTo>
                  <a:lnTo>
                    <a:pt x="1497793" y="2078437"/>
                  </a:lnTo>
                  <a:lnTo>
                    <a:pt x="1499389" y="2070539"/>
                  </a:lnTo>
                  <a:lnTo>
                    <a:pt x="1500187" y="2063431"/>
                  </a:lnTo>
                  <a:lnTo>
                    <a:pt x="1499389" y="2056323"/>
                  </a:lnTo>
                  <a:lnTo>
                    <a:pt x="1497793" y="2049215"/>
                  </a:lnTo>
                  <a:lnTo>
                    <a:pt x="1496995" y="2042107"/>
                  </a:lnTo>
                  <a:lnTo>
                    <a:pt x="1493804" y="2035789"/>
                  </a:lnTo>
                  <a:lnTo>
                    <a:pt x="1490612" y="2028681"/>
                  </a:lnTo>
                  <a:lnTo>
                    <a:pt x="1486623" y="2023153"/>
                  </a:lnTo>
                  <a:lnTo>
                    <a:pt x="1482633" y="2018415"/>
                  </a:lnTo>
                  <a:lnTo>
                    <a:pt x="1477846" y="2012886"/>
                  </a:lnTo>
                  <a:lnTo>
                    <a:pt x="1472260" y="2008937"/>
                  </a:lnTo>
                  <a:lnTo>
                    <a:pt x="1465877" y="2005778"/>
                  </a:lnTo>
                  <a:lnTo>
                    <a:pt x="1460292" y="2004199"/>
                  </a:lnTo>
                  <a:lnTo>
                    <a:pt x="1453111" y="2001830"/>
                  </a:lnTo>
                  <a:lnTo>
                    <a:pt x="1446727" y="2000250"/>
                  </a:lnTo>
                  <a:lnTo>
                    <a:pt x="1439546" y="2000250"/>
                  </a:lnTo>
                  <a:close/>
                  <a:moveTo>
                    <a:pt x="1342170" y="1662113"/>
                  </a:moveTo>
                  <a:lnTo>
                    <a:pt x="1368326" y="1662113"/>
                  </a:lnTo>
                  <a:lnTo>
                    <a:pt x="1391311" y="1662908"/>
                  </a:lnTo>
                  <a:lnTo>
                    <a:pt x="1415090" y="1663703"/>
                  </a:lnTo>
                  <a:lnTo>
                    <a:pt x="1438075" y="1666088"/>
                  </a:lnTo>
                  <a:lnTo>
                    <a:pt x="1460268" y="1669268"/>
                  </a:lnTo>
                  <a:lnTo>
                    <a:pt x="1481668" y="1673244"/>
                  </a:lnTo>
                  <a:lnTo>
                    <a:pt x="1502276" y="1678014"/>
                  </a:lnTo>
                  <a:lnTo>
                    <a:pt x="1522884" y="1683579"/>
                  </a:lnTo>
                  <a:lnTo>
                    <a:pt x="1541907" y="1688350"/>
                  </a:lnTo>
                  <a:lnTo>
                    <a:pt x="1560929" y="1695505"/>
                  </a:lnTo>
                  <a:lnTo>
                    <a:pt x="1579159" y="1702661"/>
                  </a:lnTo>
                  <a:lnTo>
                    <a:pt x="1596596" y="1709816"/>
                  </a:lnTo>
                  <a:lnTo>
                    <a:pt x="1612449" y="1718562"/>
                  </a:lnTo>
                  <a:lnTo>
                    <a:pt x="1629093" y="1727307"/>
                  </a:lnTo>
                  <a:lnTo>
                    <a:pt x="1645738" y="1736848"/>
                  </a:lnTo>
                  <a:lnTo>
                    <a:pt x="1660005" y="1747184"/>
                  </a:lnTo>
                  <a:lnTo>
                    <a:pt x="1674272" y="1757519"/>
                  </a:lnTo>
                  <a:lnTo>
                    <a:pt x="1688539" y="1768650"/>
                  </a:lnTo>
                  <a:lnTo>
                    <a:pt x="1702013" y="1779781"/>
                  </a:lnTo>
                  <a:lnTo>
                    <a:pt x="1713902" y="1792501"/>
                  </a:lnTo>
                  <a:lnTo>
                    <a:pt x="1726584" y="1804427"/>
                  </a:lnTo>
                  <a:lnTo>
                    <a:pt x="1737680" y="1817148"/>
                  </a:lnTo>
                  <a:lnTo>
                    <a:pt x="1748777" y="1829869"/>
                  </a:lnTo>
                  <a:lnTo>
                    <a:pt x="1759081" y="1843385"/>
                  </a:lnTo>
                  <a:lnTo>
                    <a:pt x="1768592" y="1856901"/>
                  </a:lnTo>
                  <a:lnTo>
                    <a:pt x="1777311" y="1871212"/>
                  </a:lnTo>
                  <a:lnTo>
                    <a:pt x="1786030" y="1885523"/>
                  </a:lnTo>
                  <a:lnTo>
                    <a:pt x="1801882" y="1914144"/>
                  </a:lnTo>
                  <a:lnTo>
                    <a:pt x="1814563" y="1945151"/>
                  </a:lnTo>
                  <a:lnTo>
                    <a:pt x="1825660" y="1976158"/>
                  </a:lnTo>
                  <a:lnTo>
                    <a:pt x="1835171" y="2007165"/>
                  </a:lnTo>
                  <a:lnTo>
                    <a:pt x="1842304" y="2038967"/>
                  </a:lnTo>
                  <a:lnTo>
                    <a:pt x="1846268" y="2070770"/>
                  </a:lnTo>
                  <a:lnTo>
                    <a:pt x="1849438" y="2102572"/>
                  </a:lnTo>
                  <a:lnTo>
                    <a:pt x="1849438" y="2134374"/>
                  </a:lnTo>
                  <a:lnTo>
                    <a:pt x="1848645" y="2166176"/>
                  </a:lnTo>
                  <a:lnTo>
                    <a:pt x="1845475" y="2197183"/>
                  </a:lnTo>
                  <a:lnTo>
                    <a:pt x="1839927" y="2226600"/>
                  </a:lnTo>
                  <a:lnTo>
                    <a:pt x="1832793" y="2256812"/>
                  </a:lnTo>
                  <a:lnTo>
                    <a:pt x="1824867" y="2285434"/>
                  </a:lnTo>
                  <a:lnTo>
                    <a:pt x="1813771" y="2311670"/>
                  </a:lnTo>
                  <a:lnTo>
                    <a:pt x="1801089" y="2337907"/>
                  </a:lnTo>
                  <a:lnTo>
                    <a:pt x="1787615" y="2360963"/>
                  </a:lnTo>
                  <a:lnTo>
                    <a:pt x="1771763" y="2384020"/>
                  </a:lnTo>
                  <a:lnTo>
                    <a:pt x="1755118" y="2405486"/>
                  </a:lnTo>
                  <a:lnTo>
                    <a:pt x="1736888" y="2424568"/>
                  </a:lnTo>
                  <a:lnTo>
                    <a:pt x="1717073" y="2444444"/>
                  </a:lnTo>
                  <a:lnTo>
                    <a:pt x="1698050" y="2463525"/>
                  </a:lnTo>
                  <a:lnTo>
                    <a:pt x="1677442" y="2481016"/>
                  </a:lnTo>
                  <a:lnTo>
                    <a:pt x="1656042" y="2498507"/>
                  </a:lnTo>
                  <a:lnTo>
                    <a:pt x="1633056" y="2515203"/>
                  </a:lnTo>
                  <a:lnTo>
                    <a:pt x="1610071" y="2530309"/>
                  </a:lnTo>
                  <a:lnTo>
                    <a:pt x="1586293" y="2544620"/>
                  </a:lnTo>
                  <a:lnTo>
                    <a:pt x="1561722" y="2558136"/>
                  </a:lnTo>
                  <a:lnTo>
                    <a:pt x="1536358" y="2570857"/>
                  </a:lnTo>
                  <a:lnTo>
                    <a:pt x="1510202" y="2581988"/>
                  </a:lnTo>
                  <a:lnTo>
                    <a:pt x="1484046" y="2592323"/>
                  </a:lnTo>
                  <a:lnTo>
                    <a:pt x="1456305" y="2601864"/>
                  </a:lnTo>
                  <a:lnTo>
                    <a:pt x="1428564" y="2609815"/>
                  </a:lnTo>
                  <a:lnTo>
                    <a:pt x="1400823" y="2616175"/>
                  </a:lnTo>
                  <a:lnTo>
                    <a:pt x="1372289" y="2621740"/>
                  </a:lnTo>
                  <a:lnTo>
                    <a:pt x="1342170" y="2626511"/>
                  </a:lnTo>
                  <a:lnTo>
                    <a:pt x="1313636" y="2628896"/>
                  </a:lnTo>
                  <a:lnTo>
                    <a:pt x="1282724" y="2631281"/>
                  </a:lnTo>
                  <a:lnTo>
                    <a:pt x="1253398" y="2632076"/>
                  </a:lnTo>
                  <a:lnTo>
                    <a:pt x="1222486" y="2631281"/>
                  </a:lnTo>
                  <a:lnTo>
                    <a:pt x="1192367" y="2628101"/>
                  </a:lnTo>
                  <a:lnTo>
                    <a:pt x="1161455" y="2624921"/>
                  </a:lnTo>
                  <a:lnTo>
                    <a:pt x="1129751" y="2620150"/>
                  </a:lnTo>
                  <a:lnTo>
                    <a:pt x="1098047" y="2612995"/>
                  </a:lnTo>
                  <a:lnTo>
                    <a:pt x="1066343" y="2604249"/>
                  </a:lnTo>
                  <a:lnTo>
                    <a:pt x="1035431" y="2595504"/>
                  </a:lnTo>
                  <a:lnTo>
                    <a:pt x="1002934" y="2584373"/>
                  </a:lnTo>
                  <a:lnTo>
                    <a:pt x="971230" y="2570857"/>
                  </a:lnTo>
                  <a:lnTo>
                    <a:pt x="938733" y="2556546"/>
                  </a:lnTo>
                  <a:lnTo>
                    <a:pt x="907029" y="2539850"/>
                  </a:lnTo>
                  <a:lnTo>
                    <a:pt x="892762" y="2530309"/>
                  </a:lnTo>
                  <a:lnTo>
                    <a:pt x="880080" y="2522359"/>
                  </a:lnTo>
                  <a:lnTo>
                    <a:pt x="866606" y="2512818"/>
                  </a:lnTo>
                  <a:lnTo>
                    <a:pt x="855509" y="2503278"/>
                  </a:lnTo>
                  <a:lnTo>
                    <a:pt x="843620" y="2493737"/>
                  </a:lnTo>
                  <a:lnTo>
                    <a:pt x="833316" y="2483401"/>
                  </a:lnTo>
                  <a:lnTo>
                    <a:pt x="824598" y="2472271"/>
                  </a:lnTo>
                  <a:lnTo>
                    <a:pt x="815086" y="2461935"/>
                  </a:lnTo>
                  <a:lnTo>
                    <a:pt x="807160" y="2451599"/>
                  </a:lnTo>
                  <a:lnTo>
                    <a:pt x="800027" y="2440469"/>
                  </a:lnTo>
                  <a:lnTo>
                    <a:pt x="787345" y="2419002"/>
                  </a:lnTo>
                  <a:lnTo>
                    <a:pt x="777041" y="2396741"/>
                  </a:lnTo>
                  <a:lnTo>
                    <a:pt x="769115" y="2376864"/>
                  </a:lnTo>
                  <a:lnTo>
                    <a:pt x="762774" y="2356988"/>
                  </a:lnTo>
                  <a:lnTo>
                    <a:pt x="758811" y="2338702"/>
                  </a:lnTo>
                  <a:lnTo>
                    <a:pt x="755641" y="2322006"/>
                  </a:lnTo>
                  <a:lnTo>
                    <a:pt x="754056" y="2307695"/>
                  </a:lnTo>
                  <a:lnTo>
                    <a:pt x="752470" y="2287024"/>
                  </a:lnTo>
                  <a:lnTo>
                    <a:pt x="752470" y="2279073"/>
                  </a:lnTo>
                  <a:lnTo>
                    <a:pt x="751678" y="2272713"/>
                  </a:lnTo>
                  <a:lnTo>
                    <a:pt x="750885" y="2256812"/>
                  </a:lnTo>
                  <a:lnTo>
                    <a:pt x="749300" y="2228985"/>
                  </a:lnTo>
                  <a:lnTo>
                    <a:pt x="750885" y="2194003"/>
                  </a:lnTo>
                  <a:lnTo>
                    <a:pt x="752470" y="2173331"/>
                  </a:lnTo>
                  <a:lnTo>
                    <a:pt x="754848" y="2151865"/>
                  </a:lnTo>
                  <a:lnTo>
                    <a:pt x="758019" y="2128013"/>
                  </a:lnTo>
                  <a:lnTo>
                    <a:pt x="761982" y="2103367"/>
                  </a:lnTo>
                  <a:lnTo>
                    <a:pt x="766737" y="2078720"/>
                  </a:lnTo>
                  <a:lnTo>
                    <a:pt x="773078" y="2051688"/>
                  </a:lnTo>
                  <a:lnTo>
                    <a:pt x="781797" y="2026247"/>
                  </a:lnTo>
                  <a:lnTo>
                    <a:pt x="791308" y="1998420"/>
                  </a:lnTo>
                  <a:lnTo>
                    <a:pt x="803197" y="1972183"/>
                  </a:lnTo>
                  <a:lnTo>
                    <a:pt x="815086" y="1944356"/>
                  </a:lnTo>
                  <a:lnTo>
                    <a:pt x="830938" y="1917325"/>
                  </a:lnTo>
                  <a:lnTo>
                    <a:pt x="847583" y="1891088"/>
                  </a:lnTo>
                  <a:lnTo>
                    <a:pt x="867398" y="1864851"/>
                  </a:lnTo>
                  <a:lnTo>
                    <a:pt x="888799" y="1839410"/>
                  </a:lnTo>
                  <a:lnTo>
                    <a:pt x="901480" y="1827484"/>
                  </a:lnTo>
                  <a:lnTo>
                    <a:pt x="913370" y="1814763"/>
                  </a:lnTo>
                  <a:lnTo>
                    <a:pt x="926844" y="1803632"/>
                  </a:lnTo>
                  <a:lnTo>
                    <a:pt x="940318" y="1790911"/>
                  </a:lnTo>
                  <a:lnTo>
                    <a:pt x="954585" y="1780576"/>
                  </a:lnTo>
                  <a:lnTo>
                    <a:pt x="969645" y="1769445"/>
                  </a:lnTo>
                  <a:lnTo>
                    <a:pt x="985497" y="1759109"/>
                  </a:lnTo>
                  <a:lnTo>
                    <a:pt x="1002934" y="1748774"/>
                  </a:lnTo>
                  <a:lnTo>
                    <a:pt x="1020371" y="1740028"/>
                  </a:lnTo>
                  <a:lnTo>
                    <a:pt x="1037016" y="1730487"/>
                  </a:lnTo>
                  <a:lnTo>
                    <a:pt x="1056831" y="1721742"/>
                  </a:lnTo>
                  <a:lnTo>
                    <a:pt x="1076647" y="1712996"/>
                  </a:lnTo>
                  <a:lnTo>
                    <a:pt x="1096462" y="1705046"/>
                  </a:lnTo>
                  <a:lnTo>
                    <a:pt x="1118655" y="1697890"/>
                  </a:lnTo>
                  <a:lnTo>
                    <a:pt x="1140848" y="1691530"/>
                  </a:lnTo>
                  <a:lnTo>
                    <a:pt x="1163041" y="1685169"/>
                  </a:lnTo>
                  <a:lnTo>
                    <a:pt x="1186819" y="1680399"/>
                  </a:lnTo>
                  <a:lnTo>
                    <a:pt x="1212182" y="1674834"/>
                  </a:lnTo>
                  <a:lnTo>
                    <a:pt x="1238338" y="1670859"/>
                  </a:lnTo>
                  <a:lnTo>
                    <a:pt x="1264494" y="1666883"/>
                  </a:lnTo>
                  <a:lnTo>
                    <a:pt x="1291443" y="1664498"/>
                  </a:lnTo>
                  <a:lnTo>
                    <a:pt x="1317599" y="1662908"/>
                  </a:lnTo>
                  <a:close/>
                  <a:moveTo>
                    <a:pt x="1432302" y="1412875"/>
                  </a:moveTo>
                  <a:lnTo>
                    <a:pt x="1379141" y="1415255"/>
                  </a:lnTo>
                  <a:lnTo>
                    <a:pt x="1325980" y="1418428"/>
                  </a:lnTo>
                  <a:lnTo>
                    <a:pt x="1272819" y="1423188"/>
                  </a:lnTo>
                  <a:lnTo>
                    <a:pt x="1220451" y="1429534"/>
                  </a:lnTo>
                  <a:lnTo>
                    <a:pt x="1168877" y="1437467"/>
                  </a:lnTo>
                  <a:lnTo>
                    <a:pt x="1118890" y="1447780"/>
                  </a:lnTo>
                  <a:lnTo>
                    <a:pt x="1068903" y="1458093"/>
                  </a:lnTo>
                  <a:lnTo>
                    <a:pt x="1020502" y="1470785"/>
                  </a:lnTo>
                  <a:lnTo>
                    <a:pt x="972895" y="1485065"/>
                  </a:lnTo>
                  <a:lnTo>
                    <a:pt x="926875" y="1500137"/>
                  </a:lnTo>
                  <a:lnTo>
                    <a:pt x="881649" y="1516796"/>
                  </a:lnTo>
                  <a:lnTo>
                    <a:pt x="838009" y="1534249"/>
                  </a:lnTo>
                  <a:lnTo>
                    <a:pt x="795956" y="1553288"/>
                  </a:lnTo>
                  <a:lnTo>
                    <a:pt x="754697" y="1573120"/>
                  </a:lnTo>
                  <a:lnTo>
                    <a:pt x="715818" y="1594539"/>
                  </a:lnTo>
                  <a:lnTo>
                    <a:pt x="677733" y="1616751"/>
                  </a:lnTo>
                  <a:lnTo>
                    <a:pt x="642028" y="1640549"/>
                  </a:lnTo>
                  <a:lnTo>
                    <a:pt x="607116" y="1665141"/>
                  </a:lnTo>
                  <a:lnTo>
                    <a:pt x="574584" y="1690527"/>
                  </a:lnTo>
                  <a:lnTo>
                    <a:pt x="543640" y="1717499"/>
                  </a:lnTo>
                  <a:lnTo>
                    <a:pt x="515076" y="1745264"/>
                  </a:lnTo>
                  <a:lnTo>
                    <a:pt x="487305" y="1773822"/>
                  </a:lnTo>
                  <a:lnTo>
                    <a:pt x="462708" y="1803967"/>
                  </a:lnTo>
                  <a:lnTo>
                    <a:pt x="438905" y="1833319"/>
                  </a:lnTo>
                  <a:lnTo>
                    <a:pt x="419069" y="1864257"/>
                  </a:lnTo>
                  <a:lnTo>
                    <a:pt x="400026" y="1895989"/>
                  </a:lnTo>
                  <a:lnTo>
                    <a:pt x="384157" y="1928514"/>
                  </a:lnTo>
                  <a:lnTo>
                    <a:pt x="369875" y="1961039"/>
                  </a:lnTo>
                  <a:lnTo>
                    <a:pt x="363527" y="1977698"/>
                  </a:lnTo>
                  <a:lnTo>
                    <a:pt x="357973" y="1995150"/>
                  </a:lnTo>
                  <a:lnTo>
                    <a:pt x="353212" y="2012603"/>
                  </a:lnTo>
                  <a:lnTo>
                    <a:pt x="349245" y="2029262"/>
                  </a:lnTo>
                  <a:lnTo>
                    <a:pt x="345278" y="2046714"/>
                  </a:lnTo>
                  <a:lnTo>
                    <a:pt x="342104" y="2064167"/>
                  </a:lnTo>
                  <a:lnTo>
                    <a:pt x="339724" y="2082412"/>
                  </a:lnTo>
                  <a:lnTo>
                    <a:pt x="338137" y="2099865"/>
                  </a:lnTo>
                  <a:lnTo>
                    <a:pt x="336550" y="2117317"/>
                  </a:lnTo>
                  <a:lnTo>
                    <a:pt x="336550" y="2135563"/>
                  </a:lnTo>
                  <a:lnTo>
                    <a:pt x="336550" y="2153808"/>
                  </a:lnTo>
                  <a:lnTo>
                    <a:pt x="338137" y="2171261"/>
                  </a:lnTo>
                  <a:lnTo>
                    <a:pt x="339724" y="2188713"/>
                  </a:lnTo>
                  <a:lnTo>
                    <a:pt x="342104" y="2206166"/>
                  </a:lnTo>
                  <a:lnTo>
                    <a:pt x="345278" y="2223618"/>
                  </a:lnTo>
                  <a:lnTo>
                    <a:pt x="349245" y="2241070"/>
                  </a:lnTo>
                  <a:lnTo>
                    <a:pt x="353212" y="2258523"/>
                  </a:lnTo>
                  <a:lnTo>
                    <a:pt x="357973" y="2275182"/>
                  </a:lnTo>
                  <a:lnTo>
                    <a:pt x="363527" y="2291048"/>
                  </a:lnTo>
                  <a:lnTo>
                    <a:pt x="369875" y="2307707"/>
                  </a:lnTo>
                  <a:lnTo>
                    <a:pt x="377016" y="2324366"/>
                  </a:lnTo>
                  <a:lnTo>
                    <a:pt x="384157" y="2340232"/>
                  </a:lnTo>
                  <a:lnTo>
                    <a:pt x="400026" y="2371963"/>
                  </a:lnTo>
                  <a:lnTo>
                    <a:pt x="419069" y="2402902"/>
                  </a:lnTo>
                  <a:lnTo>
                    <a:pt x="438905" y="2433047"/>
                  </a:lnTo>
                  <a:lnTo>
                    <a:pt x="462708" y="2461605"/>
                  </a:lnTo>
                  <a:lnTo>
                    <a:pt x="487305" y="2489370"/>
                  </a:lnTo>
                  <a:lnTo>
                    <a:pt x="515076" y="2515549"/>
                  </a:lnTo>
                  <a:lnTo>
                    <a:pt x="543640" y="2542521"/>
                  </a:lnTo>
                  <a:lnTo>
                    <a:pt x="574584" y="2567113"/>
                  </a:lnTo>
                  <a:lnTo>
                    <a:pt x="607116" y="2590912"/>
                  </a:lnTo>
                  <a:lnTo>
                    <a:pt x="642028" y="2613124"/>
                  </a:lnTo>
                  <a:lnTo>
                    <a:pt x="677733" y="2634543"/>
                  </a:lnTo>
                  <a:lnTo>
                    <a:pt x="715818" y="2654375"/>
                  </a:lnTo>
                  <a:lnTo>
                    <a:pt x="754697" y="2673414"/>
                  </a:lnTo>
                  <a:lnTo>
                    <a:pt x="795956" y="2690866"/>
                  </a:lnTo>
                  <a:lnTo>
                    <a:pt x="838009" y="2707525"/>
                  </a:lnTo>
                  <a:lnTo>
                    <a:pt x="881649" y="2721805"/>
                  </a:lnTo>
                  <a:lnTo>
                    <a:pt x="926875" y="2735290"/>
                  </a:lnTo>
                  <a:lnTo>
                    <a:pt x="972895" y="2746397"/>
                  </a:lnTo>
                  <a:lnTo>
                    <a:pt x="1020502" y="2756709"/>
                  </a:lnTo>
                  <a:lnTo>
                    <a:pt x="1068903" y="2766229"/>
                  </a:lnTo>
                  <a:lnTo>
                    <a:pt x="1118890" y="2773368"/>
                  </a:lnTo>
                  <a:lnTo>
                    <a:pt x="1168877" y="2778128"/>
                  </a:lnTo>
                  <a:lnTo>
                    <a:pt x="1220451" y="2781301"/>
                  </a:lnTo>
                  <a:lnTo>
                    <a:pt x="1272819" y="2782888"/>
                  </a:lnTo>
                  <a:lnTo>
                    <a:pt x="1325980" y="2782888"/>
                  </a:lnTo>
                  <a:lnTo>
                    <a:pt x="1379141" y="2782095"/>
                  </a:lnTo>
                  <a:lnTo>
                    <a:pt x="1432302" y="2778922"/>
                  </a:lnTo>
                  <a:lnTo>
                    <a:pt x="1485463" y="2773368"/>
                  </a:lnTo>
                  <a:lnTo>
                    <a:pt x="1537830" y="2766229"/>
                  </a:lnTo>
                  <a:lnTo>
                    <a:pt x="1589404" y="2757503"/>
                  </a:lnTo>
                  <a:lnTo>
                    <a:pt x="1640185" y="2746397"/>
                  </a:lnTo>
                  <a:lnTo>
                    <a:pt x="1689379" y="2733704"/>
                  </a:lnTo>
                  <a:lnTo>
                    <a:pt x="1737779" y="2719425"/>
                  </a:lnTo>
                  <a:lnTo>
                    <a:pt x="1786180" y="2704352"/>
                  </a:lnTo>
                  <a:lnTo>
                    <a:pt x="1832200" y="2687693"/>
                  </a:lnTo>
                  <a:lnTo>
                    <a:pt x="1877426" y="2668654"/>
                  </a:lnTo>
                  <a:lnTo>
                    <a:pt x="1920272" y="2648822"/>
                  </a:lnTo>
                  <a:lnTo>
                    <a:pt x="1963118" y="2627403"/>
                  </a:lnTo>
                  <a:lnTo>
                    <a:pt x="2003584" y="2605191"/>
                  </a:lnTo>
                  <a:lnTo>
                    <a:pt x="2043257" y="2581392"/>
                  </a:lnTo>
                  <a:lnTo>
                    <a:pt x="2081342" y="2556800"/>
                  </a:lnTo>
                  <a:lnTo>
                    <a:pt x="2117048" y="2529828"/>
                  </a:lnTo>
                  <a:lnTo>
                    <a:pt x="2151959" y="2503650"/>
                  </a:lnTo>
                  <a:lnTo>
                    <a:pt x="2184491" y="2475884"/>
                  </a:lnTo>
                  <a:lnTo>
                    <a:pt x="2215435" y="2445739"/>
                  </a:lnTo>
                  <a:lnTo>
                    <a:pt x="2243999" y="2416388"/>
                  </a:lnTo>
                  <a:lnTo>
                    <a:pt x="2271770" y="2385449"/>
                  </a:lnTo>
                  <a:lnTo>
                    <a:pt x="2296367" y="2355304"/>
                  </a:lnTo>
                  <a:lnTo>
                    <a:pt x="2320170" y="2321986"/>
                  </a:lnTo>
                  <a:lnTo>
                    <a:pt x="2340800" y="2289461"/>
                  </a:lnTo>
                  <a:lnTo>
                    <a:pt x="2359843" y="2256936"/>
                  </a:lnTo>
                  <a:lnTo>
                    <a:pt x="2376505" y="2222032"/>
                  </a:lnTo>
                  <a:lnTo>
                    <a:pt x="2389994" y="2187920"/>
                  </a:lnTo>
                  <a:lnTo>
                    <a:pt x="2401895" y="2153015"/>
                  </a:lnTo>
                  <a:lnTo>
                    <a:pt x="2405863" y="2135563"/>
                  </a:lnTo>
                  <a:lnTo>
                    <a:pt x="2411417" y="2118110"/>
                  </a:lnTo>
                  <a:lnTo>
                    <a:pt x="2414590" y="2099865"/>
                  </a:lnTo>
                  <a:lnTo>
                    <a:pt x="2416971" y="2082412"/>
                  </a:lnTo>
                  <a:lnTo>
                    <a:pt x="2419351" y="2064167"/>
                  </a:lnTo>
                  <a:lnTo>
                    <a:pt x="2421732" y="2046714"/>
                  </a:lnTo>
                  <a:lnTo>
                    <a:pt x="2422525" y="2027675"/>
                  </a:lnTo>
                  <a:lnTo>
                    <a:pt x="2422525" y="2010223"/>
                  </a:lnTo>
                  <a:lnTo>
                    <a:pt x="2422525" y="1991977"/>
                  </a:lnTo>
                  <a:lnTo>
                    <a:pt x="2421732" y="1974525"/>
                  </a:lnTo>
                  <a:lnTo>
                    <a:pt x="2419351" y="1957072"/>
                  </a:lnTo>
                  <a:lnTo>
                    <a:pt x="2416971" y="1939620"/>
                  </a:lnTo>
                  <a:lnTo>
                    <a:pt x="2414590" y="1923754"/>
                  </a:lnTo>
                  <a:lnTo>
                    <a:pt x="2411417" y="1906302"/>
                  </a:lnTo>
                  <a:lnTo>
                    <a:pt x="2405863" y="1889643"/>
                  </a:lnTo>
                  <a:lnTo>
                    <a:pt x="2401895" y="1872984"/>
                  </a:lnTo>
                  <a:lnTo>
                    <a:pt x="2395548" y="1857118"/>
                  </a:lnTo>
                  <a:lnTo>
                    <a:pt x="2389994" y="1841252"/>
                  </a:lnTo>
                  <a:lnTo>
                    <a:pt x="2383646" y="1826179"/>
                  </a:lnTo>
                  <a:lnTo>
                    <a:pt x="2376505" y="1811107"/>
                  </a:lnTo>
                  <a:lnTo>
                    <a:pt x="2367777" y="1795241"/>
                  </a:lnTo>
                  <a:lnTo>
                    <a:pt x="2359843" y="1780962"/>
                  </a:lnTo>
                  <a:lnTo>
                    <a:pt x="2340800" y="1751610"/>
                  </a:lnTo>
                  <a:lnTo>
                    <a:pt x="2320170" y="1723845"/>
                  </a:lnTo>
                  <a:lnTo>
                    <a:pt x="2296367" y="1696873"/>
                  </a:lnTo>
                  <a:lnTo>
                    <a:pt x="2271770" y="1671488"/>
                  </a:lnTo>
                  <a:lnTo>
                    <a:pt x="2243999" y="1646102"/>
                  </a:lnTo>
                  <a:lnTo>
                    <a:pt x="2215435" y="1622304"/>
                  </a:lnTo>
                  <a:lnTo>
                    <a:pt x="2184491" y="1600885"/>
                  </a:lnTo>
                  <a:lnTo>
                    <a:pt x="2151959" y="1579466"/>
                  </a:lnTo>
                  <a:lnTo>
                    <a:pt x="2117048" y="1558841"/>
                  </a:lnTo>
                  <a:lnTo>
                    <a:pt x="2081342" y="1540595"/>
                  </a:lnTo>
                  <a:lnTo>
                    <a:pt x="2043257" y="1521556"/>
                  </a:lnTo>
                  <a:lnTo>
                    <a:pt x="2003584" y="1505690"/>
                  </a:lnTo>
                  <a:lnTo>
                    <a:pt x="1963118" y="1491411"/>
                  </a:lnTo>
                  <a:lnTo>
                    <a:pt x="1920272" y="1476339"/>
                  </a:lnTo>
                  <a:lnTo>
                    <a:pt x="1877426" y="1464439"/>
                  </a:lnTo>
                  <a:lnTo>
                    <a:pt x="1832200" y="1453333"/>
                  </a:lnTo>
                  <a:lnTo>
                    <a:pt x="1786180" y="1443020"/>
                  </a:lnTo>
                  <a:lnTo>
                    <a:pt x="1737779" y="1435087"/>
                  </a:lnTo>
                  <a:lnTo>
                    <a:pt x="1689379" y="1427154"/>
                  </a:lnTo>
                  <a:lnTo>
                    <a:pt x="1640185" y="1421601"/>
                  </a:lnTo>
                  <a:lnTo>
                    <a:pt x="1589404" y="1417635"/>
                  </a:lnTo>
                  <a:lnTo>
                    <a:pt x="1537830" y="1414462"/>
                  </a:lnTo>
                  <a:lnTo>
                    <a:pt x="1485463" y="1412875"/>
                  </a:lnTo>
                  <a:close/>
                  <a:moveTo>
                    <a:pt x="1402186" y="573088"/>
                  </a:moveTo>
                  <a:lnTo>
                    <a:pt x="1433928" y="573088"/>
                  </a:lnTo>
                  <a:lnTo>
                    <a:pt x="1463289" y="573883"/>
                  </a:lnTo>
                  <a:lnTo>
                    <a:pt x="1489476" y="577060"/>
                  </a:lnTo>
                  <a:lnTo>
                    <a:pt x="1514869" y="581031"/>
                  </a:lnTo>
                  <a:lnTo>
                    <a:pt x="1537882" y="587385"/>
                  </a:lnTo>
                  <a:lnTo>
                    <a:pt x="1559308" y="595328"/>
                  </a:lnTo>
                  <a:lnTo>
                    <a:pt x="1579146" y="604859"/>
                  </a:lnTo>
                  <a:lnTo>
                    <a:pt x="1597398" y="615185"/>
                  </a:lnTo>
                  <a:lnTo>
                    <a:pt x="1613268" y="627099"/>
                  </a:lnTo>
                  <a:lnTo>
                    <a:pt x="1629139" y="639807"/>
                  </a:lnTo>
                  <a:lnTo>
                    <a:pt x="1642629" y="653310"/>
                  </a:lnTo>
                  <a:lnTo>
                    <a:pt x="1654532" y="668401"/>
                  </a:lnTo>
                  <a:lnTo>
                    <a:pt x="1664848" y="683492"/>
                  </a:lnTo>
                  <a:lnTo>
                    <a:pt x="1675164" y="699378"/>
                  </a:lnTo>
                  <a:lnTo>
                    <a:pt x="1683100" y="716852"/>
                  </a:lnTo>
                  <a:lnTo>
                    <a:pt x="1690242" y="732737"/>
                  </a:lnTo>
                  <a:lnTo>
                    <a:pt x="1696590" y="750211"/>
                  </a:lnTo>
                  <a:lnTo>
                    <a:pt x="1702145" y="768480"/>
                  </a:lnTo>
                  <a:lnTo>
                    <a:pt x="1706906" y="785954"/>
                  </a:lnTo>
                  <a:lnTo>
                    <a:pt x="1710080" y="803428"/>
                  </a:lnTo>
                  <a:lnTo>
                    <a:pt x="1713254" y="822490"/>
                  </a:lnTo>
                  <a:lnTo>
                    <a:pt x="1714842" y="839965"/>
                  </a:lnTo>
                  <a:lnTo>
                    <a:pt x="1718016" y="874913"/>
                  </a:lnTo>
                  <a:lnTo>
                    <a:pt x="1718809" y="907478"/>
                  </a:lnTo>
                  <a:lnTo>
                    <a:pt x="1707700" y="957517"/>
                  </a:lnTo>
                  <a:lnTo>
                    <a:pt x="1698971" y="1000408"/>
                  </a:lnTo>
                  <a:lnTo>
                    <a:pt x="1695797" y="1020265"/>
                  </a:lnTo>
                  <a:lnTo>
                    <a:pt x="1693416" y="1037739"/>
                  </a:lnTo>
                  <a:lnTo>
                    <a:pt x="1692622" y="1052830"/>
                  </a:lnTo>
                  <a:lnTo>
                    <a:pt x="1693416" y="1059184"/>
                  </a:lnTo>
                  <a:lnTo>
                    <a:pt x="1694210" y="1065538"/>
                  </a:lnTo>
                  <a:lnTo>
                    <a:pt x="1696590" y="1071893"/>
                  </a:lnTo>
                  <a:lnTo>
                    <a:pt x="1698971" y="1076658"/>
                  </a:lnTo>
                  <a:lnTo>
                    <a:pt x="1702145" y="1080630"/>
                  </a:lnTo>
                  <a:lnTo>
                    <a:pt x="1706113" y="1084601"/>
                  </a:lnTo>
                  <a:lnTo>
                    <a:pt x="1710080" y="1087778"/>
                  </a:lnTo>
                  <a:lnTo>
                    <a:pt x="1716429" y="1090161"/>
                  </a:lnTo>
                  <a:lnTo>
                    <a:pt x="1721983" y="1091750"/>
                  </a:lnTo>
                  <a:lnTo>
                    <a:pt x="1729125" y="1093338"/>
                  </a:lnTo>
                  <a:lnTo>
                    <a:pt x="1737854" y="1093338"/>
                  </a:lnTo>
                  <a:lnTo>
                    <a:pt x="1746583" y="1093338"/>
                  </a:lnTo>
                  <a:lnTo>
                    <a:pt x="1769596" y="1090161"/>
                  </a:lnTo>
                  <a:lnTo>
                    <a:pt x="1795783" y="1083807"/>
                  </a:lnTo>
                  <a:lnTo>
                    <a:pt x="1827524" y="1074276"/>
                  </a:lnTo>
                  <a:lnTo>
                    <a:pt x="1849744" y="1065538"/>
                  </a:lnTo>
                  <a:lnTo>
                    <a:pt x="1874343" y="1056007"/>
                  </a:lnTo>
                  <a:lnTo>
                    <a:pt x="1906878" y="1042505"/>
                  </a:lnTo>
                  <a:lnTo>
                    <a:pt x="1946556" y="1029796"/>
                  </a:lnTo>
                  <a:lnTo>
                    <a:pt x="1991787" y="1013911"/>
                  </a:lnTo>
                  <a:lnTo>
                    <a:pt x="2040987" y="1000408"/>
                  </a:lnTo>
                  <a:lnTo>
                    <a:pt x="2067967" y="993260"/>
                  </a:lnTo>
                  <a:lnTo>
                    <a:pt x="2094154" y="987700"/>
                  </a:lnTo>
                  <a:lnTo>
                    <a:pt x="2121928" y="982140"/>
                  </a:lnTo>
                  <a:lnTo>
                    <a:pt x="2150496" y="977374"/>
                  </a:lnTo>
                  <a:lnTo>
                    <a:pt x="2178269" y="973403"/>
                  </a:lnTo>
                  <a:lnTo>
                    <a:pt x="2206837" y="970226"/>
                  </a:lnTo>
                  <a:lnTo>
                    <a:pt x="2236198" y="967843"/>
                  </a:lnTo>
                  <a:lnTo>
                    <a:pt x="2264765" y="967843"/>
                  </a:lnTo>
                  <a:lnTo>
                    <a:pt x="2292539" y="967843"/>
                  </a:lnTo>
                  <a:lnTo>
                    <a:pt x="2319520" y="970226"/>
                  </a:lnTo>
                  <a:lnTo>
                    <a:pt x="2347294" y="973403"/>
                  </a:lnTo>
                  <a:lnTo>
                    <a:pt x="2374274" y="978168"/>
                  </a:lnTo>
                  <a:lnTo>
                    <a:pt x="2399667" y="985317"/>
                  </a:lnTo>
                  <a:lnTo>
                    <a:pt x="2424267" y="993260"/>
                  </a:lnTo>
                  <a:lnTo>
                    <a:pt x="2448073" y="1005174"/>
                  </a:lnTo>
                  <a:lnTo>
                    <a:pt x="2459183" y="1010734"/>
                  </a:lnTo>
                  <a:lnTo>
                    <a:pt x="2470292" y="1017088"/>
                  </a:lnTo>
                  <a:lnTo>
                    <a:pt x="2480608" y="1024236"/>
                  </a:lnTo>
                  <a:lnTo>
                    <a:pt x="2490924" y="1032179"/>
                  </a:lnTo>
                  <a:lnTo>
                    <a:pt x="2501240" y="1040916"/>
                  </a:lnTo>
                  <a:lnTo>
                    <a:pt x="2510763" y="1049653"/>
                  </a:lnTo>
                  <a:lnTo>
                    <a:pt x="2525047" y="1065538"/>
                  </a:lnTo>
                  <a:lnTo>
                    <a:pt x="2536950" y="1080630"/>
                  </a:lnTo>
                  <a:lnTo>
                    <a:pt x="2548059" y="1096515"/>
                  </a:lnTo>
                  <a:lnTo>
                    <a:pt x="2557582" y="1112401"/>
                  </a:lnTo>
                  <a:lnTo>
                    <a:pt x="2565517" y="1129080"/>
                  </a:lnTo>
                  <a:lnTo>
                    <a:pt x="2572659" y="1144172"/>
                  </a:lnTo>
                  <a:lnTo>
                    <a:pt x="2578214" y="1160851"/>
                  </a:lnTo>
                  <a:lnTo>
                    <a:pt x="2582182" y="1177531"/>
                  </a:lnTo>
                  <a:lnTo>
                    <a:pt x="2585356" y="1193417"/>
                  </a:lnTo>
                  <a:lnTo>
                    <a:pt x="2587736" y="1210096"/>
                  </a:lnTo>
                  <a:lnTo>
                    <a:pt x="2589324" y="1225188"/>
                  </a:lnTo>
                  <a:lnTo>
                    <a:pt x="2589324" y="1241073"/>
                  </a:lnTo>
                  <a:lnTo>
                    <a:pt x="2589324" y="1256164"/>
                  </a:lnTo>
                  <a:lnTo>
                    <a:pt x="2588530" y="1271256"/>
                  </a:lnTo>
                  <a:lnTo>
                    <a:pt x="2586149" y="1287141"/>
                  </a:lnTo>
                  <a:lnTo>
                    <a:pt x="2584562" y="1301438"/>
                  </a:lnTo>
                  <a:lnTo>
                    <a:pt x="2578214" y="1327649"/>
                  </a:lnTo>
                  <a:lnTo>
                    <a:pt x="2571072" y="1353860"/>
                  </a:lnTo>
                  <a:lnTo>
                    <a:pt x="2563137" y="1375306"/>
                  </a:lnTo>
                  <a:lnTo>
                    <a:pt x="2555995" y="1394368"/>
                  </a:lnTo>
                  <a:lnTo>
                    <a:pt x="2548059" y="1410254"/>
                  </a:lnTo>
                  <a:lnTo>
                    <a:pt x="2542504" y="1421374"/>
                  </a:lnTo>
                  <a:lnTo>
                    <a:pt x="2536950" y="1431699"/>
                  </a:lnTo>
                  <a:lnTo>
                    <a:pt x="2533776" y="1434876"/>
                  </a:lnTo>
                  <a:lnTo>
                    <a:pt x="2529014" y="1443613"/>
                  </a:lnTo>
                  <a:lnTo>
                    <a:pt x="2525840" y="1449173"/>
                  </a:lnTo>
                  <a:lnTo>
                    <a:pt x="2522666" y="1456322"/>
                  </a:lnTo>
                  <a:lnTo>
                    <a:pt x="2521872" y="1463470"/>
                  </a:lnTo>
                  <a:lnTo>
                    <a:pt x="2521079" y="1471413"/>
                  </a:lnTo>
                  <a:lnTo>
                    <a:pt x="2521872" y="1480150"/>
                  </a:lnTo>
                  <a:lnTo>
                    <a:pt x="2525047" y="1488093"/>
                  </a:lnTo>
                  <a:lnTo>
                    <a:pt x="2529808" y="1497624"/>
                  </a:lnTo>
                  <a:lnTo>
                    <a:pt x="2538537" y="1504772"/>
                  </a:lnTo>
                  <a:lnTo>
                    <a:pt x="2550440" y="1512715"/>
                  </a:lnTo>
                  <a:lnTo>
                    <a:pt x="2564724" y="1519864"/>
                  </a:lnTo>
                  <a:lnTo>
                    <a:pt x="2584562" y="1526218"/>
                  </a:lnTo>
                  <a:lnTo>
                    <a:pt x="2606782" y="1532572"/>
                  </a:lnTo>
                  <a:lnTo>
                    <a:pt x="2621065" y="1534955"/>
                  </a:lnTo>
                  <a:lnTo>
                    <a:pt x="2636936" y="1539720"/>
                  </a:lnTo>
                  <a:lnTo>
                    <a:pt x="2652807" y="1544486"/>
                  </a:lnTo>
                  <a:lnTo>
                    <a:pt x="2670265" y="1550840"/>
                  </a:lnTo>
                  <a:lnTo>
                    <a:pt x="2690103" y="1557989"/>
                  </a:lnTo>
                  <a:lnTo>
                    <a:pt x="2709148" y="1565931"/>
                  </a:lnTo>
                  <a:lnTo>
                    <a:pt x="2729780" y="1576257"/>
                  </a:lnTo>
                  <a:lnTo>
                    <a:pt x="2750412" y="1586582"/>
                  </a:lnTo>
                  <a:lnTo>
                    <a:pt x="2771838" y="1599291"/>
                  </a:lnTo>
                  <a:lnTo>
                    <a:pt x="2793264" y="1611999"/>
                  </a:lnTo>
                  <a:lnTo>
                    <a:pt x="2813896" y="1626296"/>
                  </a:lnTo>
                  <a:lnTo>
                    <a:pt x="2835321" y="1642976"/>
                  </a:lnTo>
                  <a:lnTo>
                    <a:pt x="2855953" y="1659656"/>
                  </a:lnTo>
                  <a:lnTo>
                    <a:pt x="2876585" y="1677924"/>
                  </a:lnTo>
                  <a:lnTo>
                    <a:pt x="2894837" y="1698575"/>
                  </a:lnTo>
                  <a:lnTo>
                    <a:pt x="2913088" y="1719226"/>
                  </a:lnTo>
                  <a:lnTo>
                    <a:pt x="2930546" y="1741466"/>
                  </a:lnTo>
                  <a:lnTo>
                    <a:pt x="2947210" y="1766088"/>
                  </a:lnTo>
                  <a:lnTo>
                    <a:pt x="2961494" y="1791505"/>
                  </a:lnTo>
                  <a:lnTo>
                    <a:pt x="2974984" y="1818511"/>
                  </a:lnTo>
                  <a:lnTo>
                    <a:pt x="2986094" y="1847104"/>
                  </a:lnTo>
                  <a:lnTo>
                    <a:pt x="2995616" y="1877287"/>
                  </a:lnTo>
                  <a:lnTo>
                    <a:pt x="2998790" y="1892378"/>
                  </a:lnTo>
                  <a:lnTo>
                    <a:pt x="3002758" y="1909058"/>
                  </a:lnTo>
                  <a:lnTo>
                    <a:pt x="3004345" y="1924943"/>
                  </a:lnTo>
                  <a:lnTo>
                    <a:pt x="3006726" y="1941623"/>
                  </a:lnTo>
                  <a:lnTo>
                    <a:pt x="3007520" y="1959097"/>
                  </a:lnTo>
                  <a:lnTo>
                    <a:pt x="3008313" y="1976571"/>
                  </a:lnTo>
                  <a:lnTo>
                    <a:pt x="3008313" y="1994045"/>
                  </a:lnTo>
                  <a:lnTo>
                    <a:pt x="3008313" y="2012314"/>
                  </a:lnTo>
                  <a:lnTo>
                    <a:pt x="3006726" y="2030582"/>
                  </a:lnTo>
                  <a:lnTo>
                    <a:pt x="3004345" y="2050439"/>
                  </a:lnTo>
                  <a:lnTo>
                    <a:pt x="3002758" y="2069501"/>
                  </a:lnTo>
                  <a:lnTo>
                    <a:pt x="2998790" y="2090152"/>
                  </a:lnTo>
                  <a:lnTo>
                    <a:pt x="2994029" y="2110804"/>
                  </a:lnTo>
                  <a:lnTo>
                    <a:pt x="2989268" y="2131455"/>
                  </a:lnTo>
                  <a:lnTo>
                    <a:pt x="2982920" y="2152900"/>
                  </a:lnTo>
                  <a:lnTo>
                    <a:pt x="2975778" y="2174346"/>
                  </a:lnTo>
                  <a:lnTo>
                    <a:pt x="2967842" y="2197380"/>
                  </a:lnTo>
                  <a:lnTo>
                    <a:pt x="2959114" y="2219619"/>
                  </a:lnTo>
                  <a:lnTo>
                    <a:pt x="2949591" y="2241859"/>
                  </a:lnTo>
                  <a:lnTo>
                    <a:pt x="2939275" y="2265687"/>
                  </a:lnTo>
                  <a:lnTo>
                    <a:pt x="2927372" y="2289516"/>
                  </a:lnTo>
                  <a:lnTo>
                    <a:pt x="2915469" y="2311755"/>
                  </a:lnTo>
                  <a:lnTo>
                    <a:pt x="2901978" y="2335583"/>
                  </a:lnTo>
                  <a:lnTo>
                    <a:pt x="2887695" y="2357029"/>
                  </a:lnTo>
                  <a:lnTo>
                    <a:pt x="2873411" y="2380063"/>
                  </a:lnTo>
                  <a:lnTo>
                    <a:pt x="2858334" y="2401508"/>
                  </a:lnTo>
                  <a:lnTo>
                    <a:pt x="2842463" y="2421365"/>
                  </a:lnTo>
                  <a:lnTo>
                    <a:pt x="2826592" y="2443605"/>
                  </a:lnTo>
                  <a:lnTo>
                    <a:pt x="2809134" y="2463462"/>
                  </a:lnTo>
                  <a:lnTo>
                    <a:pt x="2790089" y="2483318"/>
                  </a:lnTo>
                  <a:lnTo>
                    <a:pt x="2771838" y="2503175"/>
                  </a:lnTo>
                  <a:lnTo>
                    <a:pt x="2752793" y="2522238"/>
                  </a:lnTo>
                  <a:lnTo>
                    <a:pt x="2732954" y="2540506"/>
                  </a:lnTo>
                  <a:lnTo>
                    <a:pt x="2712322" y="2559569"/>
                  </a:lnTo>
                  <a:lnTo>
                    <a:pt x="2691690" y="2577837"/>
                  </a:lnTo>
                  <a:lnTo>
                    <a:pt x="2670265" y="2595311"/>
                  </a:lnTo>
                  <a:lnTo>
                    <a:pt x="2648046" y="2612785"/>
                  </a:lnTo>
                  <a:lnTo>
                    <a:pt x="2625033" y="2630259"/>
                  </a:lnTo>
                  <a:lnTo>
                    <a:pt x="2579008" y="2662824"/>
                  </a:lnTo>
                  <a:lnTo>
                    <a:pt x="2531395" y="2693801"/>
                  </a:lnTo>
                  <a:lnTo>
                    <a:pt x="2480608" y="2723190"/>
                  </a:lnTo>
                  <a:lnTo>
                    <a:pt x="2429822" y="2750989"/>
                  </a:lnTo>
                  <a:lnTo>
                    <a:pt x="2375861" y="2776406"/>
                  </a:lnTo>
                  <a:lnTo>
                    <a:pt x="2321900" y="2802617"/>
                  </a:lnTo>
                  <a:lnTo>
                    <a:pt x="2266352" y="2824856"/>
                  </a:lnTo>
                  <a:lnTo>
                    <a:pt x="2210011" y="2846302"/>
                  </a:lnTo>
                  <a:lnTo>
                    <a:pt x="2152876" y="2866159"/>
                  </a:lnTo>
                  <a:lnTo>
                    <a:pt x="2095741" y="2884427"/>
                  </a:lnTo>
                  <a:lnTo>
                    <a:pt x="2036226" y="2901107"/>
                  </a:lnTo>
                  <a:lnTo>
                    <a:pt x="1977504" y="2916198"/>
                  </a:lnTo>
                  <a:lnTo>
                    <a:pt x="1917988" y="2929701"/>
                  </a:lnTo>
                  <a:lnTo>
                    <a:pt x="1858472" y="2940821"/>
                  </a:lnTo>
                  <a:lnTo>
                    <a:pt x="1798957" y="2951146"/>
                  </a:lnTo>
                  <a:lnTo>
                    <a:pt x="1739441" y="2959089"/>
                  </a:lnTo>
                  <a:lnTo>
                    <a:pt x="1679926" y="2966238"/>
                  </a:lnTo>
                  <a:lnTo>
                    <a:pt x="1620410" y="2971797"/>
                  </a:lnTo>
                  <a:lnTo>
                    <a:pt x="1562482" y="2974974"/>
                  </a:lnTo>
                  <a:lnTo>
                    <a:pt x="1504553" y="2976563"/>
                  </a:lnTo>
                  <a:lnTo>
                    <a:pt x="1447418" y="2976563"/>
                  </a:lnTo>
                  <a:lnTo>
                    <a:pt x="1391870" y="2974974"/>
                  </a:lnTo>
                  <a:lnTo>
                    <a:pt x="1337116" y="2971797"/>
                  </a:lnTo>
                  <a:lnTo>
                    <a:pt x="1284742" y="2966238"/>
                  </a:lnTo>
                  <a:lnTo>
                    <a:pt x="1232369" y="2961472"/>
                  </a:lnTo>
                  <a:lnTo>
                    <a:pt x="1177614" y="2955118"/>
                  </a:lnTo>
                  <a:lnTo>
                    <a:pt x="1123654" y="2947969"/>
                  </a:lnTo>
                  <a:lnTo>
                    <a:pt x="1069693" y="2940026"/>
                  </a:lnTo>
                  <a:lnTo>
                    <a:pt x="1014939" y="2929701"/>
                  </a:lnTo>
                  <a:lnTo>
                    <a:pt x="960978" y="2919375"/>
                  </a:lnTo>
                  <a:lnTo>
                    <a:pt x="906224" y="2906667"/>
                  </a:lnTo>
                  <a:lnTo>
                    <a:pt x="852263" y="2893958"/>
                  </a:lnTo>
                  <a:lnTo>
                    <a:pt x="797508" y="2879662"/>
                  </a:lnTo>
                  <a:lnTo>
                    <a:pt x="744341" y="2862982"/>
                  </a:lnTo>
                  <a:lnTo>
                    <a:pt x="691174" y="2845508"/>
                  </a:lnTo>
                  <a:lnTo>
                    <a:pt x="639594" y="2825651"/>
                  </a:lnTo>
                  <a:lnTo>
                    <a:pt x="588807" y="2805794"/>
                  </a:lnTo>
                  <a:lnTo>
                    <a:pt x="538021" y="2781966"/>
                  </a:lnTo>
                  <a:lnTo>
                    <a:pt x="490408" y="2758138"/>
                  </a:lnTo>
                  <a:lnTo>
                    <a:pt x="442796" y="2731926"/>
                  </a:lnTo>
                  <a:lnTo>
                    <a:pt x="419783" y="2718424"/>
                  </a:lnTo>
                  <a:lnTo>
                    <a:pt x="396770" y="2704127"/>
                  </a:lnTo>
                  <a:lnTo>
                    <a:pt x="375345" y="2688241"/>
                  </a:lnTo>
                  <a:lnTo>
                    <a:pt x="353126" y="2673150"/>
                  </a:lnTo>
                  <a:lnTo>
                    <a:pt x="332494" y="2658059"/>
                  </a:lnTo>
                  <a:lnTo>
                    <a:pt x="311068" y="2641379"/>
                  </a:lnTo>
                  <a:lnTo>
                    <a:pt x="291229" y="2624699"/>
                  </a:lnTo>
                  <a:lnTo>
                    <a:pt x="270597" y="2607225"/>
                  </a:lnTo>
                  <a:lnTo>
                    <a:pt x="251552" y="2588957"/>
                  </a:lnTo>
                  <a:lnTo>
                    <a:pt x="232507" y="2570689"/>
                  </a:lnTo>
                  <a:lnTo>
                    <a:pt x="214256" y="2552420"/>
                  </a:lnTo>
                  <a:lnTo>
                    <a:pt x="196798" y="2532564"/>
                  </a:lnTo>
                  <a:lnTo>
                    <a:pt x="180927" y="2511912"/>
                  </a:lnTo>
                  <a:lnTo>
                    <a:pt x="164263" y="2491261"/>
                  </a:lnTo>
                  <a:lnTo>
                    <a:pt x="149186" y="2469816"/>
                  </a:lnTo>
                  <a:lnTo>
                    <a:pt x="133315" y="2448370"/>
                  </a:lnTo>
                  <a:lnTo>
                    <a:pt x="119031" y="2426131"/>
                  </a:lnTo>
                  <a:lnTo>
                    <a:pt x="104747" y="2403097"/>
                  </a:lnTo>
                  <a:lnTo>
                    <a:pt x="92051" y="2380063"/>
                  </a:lnTo>
                  <a:lnTo>
                    <a:pt x="80148" y="2355440"/>
                  </a:lnTo>
                  <a:lnTo>
                    <a:pt x="69038" y="2330818"/>
                  </a:lnTo>
                  <a:lnTo>
                    <a:pt x="57928" y="2304607"/>
                  </a:lnTo>
                  <a:lnTo>
                    <a:pt x="48406" y="2278396"/>
                  </a:lnTo>
                  <a:lnTo>
                    <a:pt x="38883" y="2251390"/>
                  </a:lnTo>
                  <a:lnTo>
                    <a:pt x="30948" y="2223591"/>
                  </a:lnTo>
                  <a:lnTo>
                    <a:pt x="23013" y="2195791"/>
                  </a:lnTo>
                  <a:lnTo>
                    <a:pt x="16664" y="2166403"/>
                  </a:lnTo>
                  <a:lnTo>
                    <a:pt x="10316" y="2137809"/>
                  </a:lnTo>
                  <a:lnTo>
                    <a:pt x="6348" y="2106832"/>
                  </a:lnTo>
                  <a:lnTo>
                    <a:pt x="2381" y="2075856"/>
                  </a:lnTo>
                  <a:lnTo>
                    <a:pt x="1587" y="2061559"/>
                  </a:lnTo>
                  <a:lnTo>
                    <a:pt x="0" y="2044879"/>
                  </a:lnTo>
                  <a:lnTo>
                    <a:pt x="0" y="2022639"/>
                  </a:lnTo>
                  <a:lnTo>
                    <a:pt x="2381" y="1994045"/>
                  </a:lnTo>
                  <a:lnTo>
                    <a:pt x="5555" y="1959097"/>
                  </a:lnTo>
                  <a:lnTo>
                    <a:pt x="10316" y="1920178"/>
                  </a:lnTo>
                  <a:lnTo>
                    <a:pt x="19839" y="1875698"/>
                  </a:lnTo>
                  <a:lnTo>
                    <a:pt x="24600" y="1851076"/>
                  </a:lnTo>
                  <a:lnTo>
                    <a:pt x="30948" y="1826453"/>
                  </a:lnTo>
                  <a:lnTo>
                    <a:pt x="38883" y="1800242"/>
                  </a:lnTo>
                  <a:lnTo>
                    <a:pt x="47612" y="1773237"/>
                  </a:lnTo>
                  <a:lnTo>
                    <a:pt x="56341" y="1745437"/>
                  </a:lnTo>
                  <a:lnTo>
                    <a:pt x="67451" y="1716049"/>
                  </a:lnTo>
                  <a:lnTo>
                    <a:pt x="80148" y="1685867"/>
                  </a:lnTo>
                  <a:lnTo>
                    <a:pt x="93638" y="1655684"/>
                  </a:lnTo>
                  <a:lnTo>
                    <a:pt x="107922" y="1623913"/>
                  </a:lnTo>
                  <a:lnTo>
                    <a:pt x="124586" y="1590554"/>
                  </a:lnTo>
                  <a:lnTo>
                    <a:pt x="141250" y="1557989"/>
                  </a:lnTo>
                  <a:lnTo>
                    <a:pt x="161089" y="1523835"/>
                  </a:lnTo>
                  <a:lnTo>
                    <a:pt x="182514" y="1488887"/>
                  </a:lnTo>
                  <a:lnTo>
                    <a:pt x="205527" y="1453144"/>
                  </a:lnTo>
                  <a:lnTo>
                    <a:pt x="230127" y="1417402"/>
                  </a:lnTo>
                  <a:lnTo>
                    <a:pt x="256314" y="1381660"/>
                  </a:lnTo>
                  <a:lnTo>
                    <a:pt x="276152" y="1355449"/>
                  </a:lnTo>
                  <a:lnTo>
                    <a:pt x="298371" y="1326061"/>
                  </a:lnTo>
                  <a:lnTo>
                    <a:pt x="330113" y="1287141"/>
                  </a:lnTo>
                  <a:lnTo>
                    <a:pt x="368996" y="1239485"/>
                  </a:lnTo>
                  <a:lnTo>
                    <a:pt x="416609" y="1185474"/>
                  </a:lnTo>
                  <a:lnTo>
                    <a:pt x="469776" y="1126698"/>
                  </a:lnTo>
                  <a:lnTo>
                    <a:pt x="498344" y="1097309"/>
                  </a:lnTo>
                  <a:lnTo>
                    <a:pt x="529292" y="1065538"/>
                  </a:lnTo>
                  <a:lnTo>
                    <a:pt x="561033" y="1033768"/>
                  </a:lnTo>
                  <a:lnTo>
                    <a:pt x="594362" y="1001997"/>
                  </a:lnTo>
                  <a:lnTo>
                    <a:pt x="628484" y="968637"/>
                  </a:lnTo>
                  <a:lnTo>
                    <a:pt x="664194" y="936866"/>
                  </a:lnTo>
                  <a:lnTo>
                    <a:pt x="702284" y="905095"/>
                  </a:lnTo>
                  <a:lnTo>
                    <a:pt x="740374" y="873324"/>
                  </a:lnTo>
                  <a:lnTo>
                    <a:pt x="779257" y="842347"/>
                  </a:lnTo>
                  <a:lnTo>
                    <a:pt x="820521" y="812959"/>
                  </a:lnTo>
                  <a:lnTo>
                    <a:pt x="860992" y="784365"/>
                  </a:lnTo>
                  <a:lnTo>
                    <a:pt x="903049" y="755771"/>
                  </a:lnTo>
                  <a:lnTo>
                    <a:pt x="946694" y="729560"/>
                  </a:lnTo>
                  <a:lnTo>
                    <a:pt x="989545" y="704144"/>
                  </a:lnTo>
                  <a:lnTo>
                    <a:pt x="1033190" y="680315"/>
                  </a:lnTo>
                  <a:lnTo>
                    <a:pt x="1078422" y="660458"/>
                  </a:lnTo>
                  <a:lnTo>
                    <a:pt x="1123654" y="640602"/>
                  </a:lnTo>
                  <a:lnTo>
                    <a:pt x="1169679" y="623128"/>
                  </a:lnTo>
                  <a:lnTo>
                    <a:pt x="1214911" y="608831"/>
                  </a:lnTo>
                  <a:lnTo>
                    <a:pt x="1256968" y="597711"/>
                  </a:lnTo>
                  <a:lnTo>
                    <a:pt x="1296646" y="588179"/>
                  </a:lnTo>
                  <a:lnTo>
                    <a:pt x="1334736" y="581031"/>
                  </a:lnTo>
                  <a:lnTo>
                    <a:pt x="1369651" y="576265"/>
                  </a:lnTo>
                  <a:close/>
                  <a:moveTo>
                    <a:pt x="2426493" y="463550"/>
                  </a:moveTo>
                  <a:lnTo>
                    <a:pt x="2455068" y="464346"/>
                  </a:lnTo>
                  <a:lnTo>
                    <a:pt x="2484437" y="465937"/>
                  </a:lnTo>
                  <a:lnTo>
                    <a:pt x="2513806" y="470709"/>
                  </a:lnTo>
                  <a:lnTo>
                    <a:pt x="2540793" y="474686"/>
                  </a:lnTo>
                  <a:lnTo>
                    <a:pt x="2570162" y="481845"/>
                  </a:lnTo>
                  <a:lnTo>
                    <a:pt x="2596356" y="489004"/>
                  </a:lnTo>
                  <a:lnTo>
                    <a:pt x="2623343" y="497754"/>
                  </a:lnTo>
                  <a:lnTo>
                    <a:pt x="2649537" y="508094"/>
                  </a:lnTo>
                  <a:lnTo>
                    <a:pt x="2674144" y="520026"/>
                  </a:lnTo>
                  <a:lnTo>
                    <a:pt x="2700337" y="532752"/>
                  </a:lnTo>
                  <a:lnTo>
                    <a:pt x="2723356" y="546275"/>
                  </a:lnTo>
                  <a:lnTo>
                    <a:pt x="2747169" y="562183"/>
                  </a:lnTo>
                  <a:lnTo>
                    <a:pt x="2769394" y="578092"/>
                  </a:lnTo>
                  <a:lnTo>
                    <a:pt x="2791619" y="594796"/>
                  </a:lnTo>
                  <a:lnTo>
                    <a:pt x="2811462" y="613091"/>
                  </a:lnTo>
                  <a:lnTo>
                    <a:pt x="2832100" y="631386"/>
                  </a:lnTo>
                  <a:lnTo>
                    <a:pt x="2851150" y="652067"/>
                  </a:lnTo>
                  <a:lnTo>
                    <a:pt x="2869406" y="672748"/>
                  </a:lnTo>
                  <a:lnTo>
                    <a:pt x="2886869" y="694224"/>
                  </a:lnTo>
                  <a:lnTo>
                    <a:pt x="2901950" y="717292"/>
                  </a:lnTo>
                  <a:lnTo>
                    <a:pt x="2917825" y="740359"/>
                  </a:lnTo>
                  <a:lnTo>
                    <a:pt x="2932112" y="765017"/>
                  </a:lnTo>
                  <a:lnTo>
                    <a:pt x="2944019" y="789676"/>
                  </a:lnTo>
                  <a:lnTo>
                    <a:pt x="2955131" y="815925"/>
                  </a:lnTo>
                  <a:lnTo>
                    <a:pt x="2965450" y="841379"/>
                  </a:lnTo>
                  <a:lnTo>
                    <a:pt x="2974975" y="867628"/>
                  </a:lnTo>
                  <a:lnTo>
                    <a:pt x="2982912" y="895468"/>
                  </a:lnTo>
                  <a:lnTo>
                    <a:pt x="2989262" y="923308"/>
                  </a:lnTo>
                  <a:lnTo>
                    <a:pt x="2994025" y="951148"/>
                  </a:lnTo>
                  <a:lnTo>
                    <a:pt x="2997200" y="979783"/>
                  </a:lnTo>
                  <a:lnTo>
                    <a:pt x="3000375" y="1010009"/>
                  </a:lnTo>
                  <a:lnTo>
                    <a:pt x="3000375" y="1039440"/>
                  </a:lnTo>
                  <a:lnTo>
                    <a:pt x="2999581" y="1066485"/>
                  </a:lnTo>
                  <a:lnTo>
                    <a:pt x="2997200" y="1092734"/>
                  </a:lnTo>
                  <a:lnTo>
                    <a:pt x="2998788" y="1097506"/>
                  </a:lnTo>
                  <a:lnTo>
                    <a:pt x="2997200" y="1099893"/>
                  </a:lnTo>
                  <a:lnTo>
                    <a:pt x="2996406" y="1103074"/>
                  </a:lnTo>
                  <a:lnTo>
                    <a:pt x="2996406" y="1112620"/>
                  </a:lnTo>
                  <a:lnTo>
                    <a:pt x="2995612" y="1112620"/>
                  </a:lnTo>
                  <a:lnTo>
                    <a:pt x="2993231" y="1123756"/>
                  </a:lnTo>
                  <a:lnTo>
                    <a:pt x="2990056" y="1134096"/>
                  </a:lnTo>
                  <a:lnTo>
                    <a:pt x="2986088" y="1144437"/>
                  </a:lnTo>
                  <a:lnTo>
                    <a:pt x="2982119" y="1153982"/>
                  </a:lnTo>
                  <a:lnTo>
                    <a:pt x="2976562" y="1162732"/>
                  </a:lnTo>
                  <a:lnTo>
                    <a:pt x="2971006" y="1171481"/>
                  </a:lnTo>
                  <a:lnTo>
                    <a:pt x="2963862" y="1179436"/>
                  </a:lnTo>
                  <a:lnTo>
                    <a:pt x="2956719" y="1186594"/>
                  </a:lnTo>
                  <a:lnTo>
                    <a:pt x="2947987" y="1193753"/>
                  </a:lnTo>
                  <a:lnTo>
                    <a:pt x="2940050" y="1198526"/>
                  </a:lnTo>
                  <a:lnTo>
                    <a:pt x="2930525" y="1204094"/>
                  </a:lnTo>
                  <a:lnTo>
                    <a:pt x="2921794" y="1208866"/>
                  </a:lnTo>
                  <a:lnTo>
                    <a:pt x="2911475" y="1212048"/>
                  </a:lnTo>
                  <a:lnTo>
                    <a:pt x="2900362" y="1214434"/>
                  </a:lnTo>
                  <a:lnTo>
                    <a:pt x="2890044" y="1216025"/>
                  </a:lnTo>
                  <a:lnTo>
                    <a:pt x="2878137" y="1216025"/>
                  </a:lnTo>
                  <a:lnTo>
                    <a:pt x="2866231" y="1216025"/>
                  </a:lnTo>
                  <a:lnTo>
                    <a:pt x="2855119" y="1214434"/>
                  </a:lnTo>
                  <a:lnTo>
                    <a:pt x="2842419" y="1211253"/>
                  </a:lnTo>
                  <a:lnTo>
                    <a:pt x="2832100" y="1207276"/>
                  </a:lnTo>
                  <a:lnTo>
                    <a:pt x="2820987" y="1201708"/>
                  </a:lnTo>
                  <a:lnTo>
                    <a:pt x="2811462" y="1196140"/>
                  </a:lnTo>
                  <a:lnTo>
                    <a:pt x="2802731" y="1189776"/>
                  </a:lnTo>
                  <a:lnTo>
                    <a:pt x="2794000" y="1181026"/>
                  </a:lnTo>
                  <a:lnTo>
                    <a:pt x="2786062" y="1173072"/>
                  </a:lnTo>
                  <a:lnTo>
                    <a:pt x="2778919" y="1164322"/>
                  </a:lnTo>
                  <a:lnTo>
                    <a:pt x="2772569" y="1153982"/>
                  </a:lnTo>
                  <a:lnTo>
                    <a:pt x="2768600" y="1143641"/>
                  </a:lnTo>
                  <a:lnTo>
                    <a:pt x="2764631" y="1131710"/>
                  </a:lnTo>
                  <a:lnTo>
                    <a:pt x="2761456" y="1120574"/>
                  </a:lnTo>
                  <a:lnTo>
                    <a:pt x="2759869" y="1109438"/>
                  </a:lnTo>
                  <a:lnTo>
                    <a:pt x="2758281" y="1097506"/>
                  </a:lnTo>
                  <a:lnTo>
                    <a:pt x="2759869" y="1092734"/>
                  </a:lnTo>
                  <a:lnTo>
                    <a:pt x="2760662" y="1090348"/>
                  </a:lnTo>
                  <a:lnTo>
                    <a:pt x="2761456" y="1082393"/>
                  </a:lnTo>
                  <a:lnTo>
                    <a:pt x="2758281" y="1082393"/>
                  </a:lnTo>
                  <a:lnTo>
                    <a:pt x="2760662" y="1060917"/>
                  </a:lnTo>
                  <a:lnTo>
                    <a:pt x="2761456" y="1039440"/>
                  </a:lnTo>
                  <a:lnTo>
                    <a:pt x="2761456" y="1021941"/>
                  </a:lnTo>
                  <a:lnTo>
                    <a:pt x="2759869" y="1004441"/>
                  </a:lnTo>
                  <a:lnTo>
                    <a:pt x="2757487" y="988533"/>
                  </a:lnTo>
                  <a:lnTo>
                    <a:pt x="2754312" y="971829"/>
                  </a:lnTo>
                  <a:lnTo>
                    <a:pt x="2751137" y="955125"/>
                  </a:lnTo>
                  <a:lnTo>
                    <a:pt x="2746375" y="939216"/>
                  </a:lnTo>
                  <a:lnTo>
                    <a:pt x="2740819" y="923308"/>
                  </a:lnTo>
                  <a:lnTo>
                    <a:pt x="2735262" y="908195"/>
                  </a:lnTo>
                  <a:lnTo>
                    <a:pt x="2728912" y="893877"/>
                  </a:lnTo>
                  <a:lnTo>
                    <a:pt x="2720181" y="879559"/>
                  </a:lnTo>
                  <a:lnTo>
                    <a:pt x="2713037" y="865241"/>
                  </a:lnTo>
                  <a:lnTo>
                    <a:pt x="2704306" y="851719"/>
                  </a:lnTo>
                  <a:lnTo>
                    <a:pt x="2694781" y="838197"/>
                  </a:lnTo>
                  <a:lnTo>
                    <a:pt x="2684462" y="826265"/>
                  </a:lnTo>
                  <a:lnTo>
                    <a:pt x="2674144" y="813539"/>
                  </a:lnTo>
                  <a:lnTo>
                    <a:pt x="2663031" y="801607"/>
                  </a:lnTo>
                  <a:lnTo>
                    <a:pt x="2651918" y="789676"/>
                  </a:lnTo>
                  <a:lnTo>
                    <a:pt x="2639218" y="779335"/>
                  </a:lnTo>
                  <a:lnTo>
                    <a:pt x="2626518" y="768995"/>
                  </a:lnTo>
                  <a:lnTo>
                    <a:pt x="2613818" y="760245"/>
                  </a:lnTo>
                  <a:lnTo>
                    <a:pt x="2599531" y="752291"/>
                  </a:lnTo>
                  <a:lnTo>
                    <a:pt x="2586037" y="743541"/>
                  </a:lnTo>
                  <a:lnTo>
                    <a:pt x="2570956" y="736382"/>
                  </a:lnTo>
                  <a:lnTo>
                    <a:pt x="2556668" y="729223"/>
                  </a:lnTo>
                  <a:lnTo>
                    <a:pt x="2540793" y="722860"/>
                  </a:lnTo>
                  <a:lnTo>
                    <a:pt x="2525712" y="718087"/>
                  </a:lnTo>
                  <a:lnTo>
                    <a:pt x="2509043" y="714110"/>
                  </a:lnTo>
                  <a:lnTo>
                    <a:pt x="2493962" y="710133"/>
                  </a:lnTo>
                  <a:lnTo>
                    <a:pt x="2476500" y="706951"/>
                  </a:lnTo>
                  <a:lnTo>
                    <a:pt x="2459831" y="704565"/>
                  </a:lnTo>
                  <a:lnTo>
                    <a:pt x="2442368" y="703770"/>
                  </a:lnTo>
                  <a:lnTo>
                    <a:pt x="2426493" y="702974"/>
                  </a:lnTo>
                  <a:lnTo>
                    <a:pt x="2413793" y="702974"/>
                  </a:lnTo>
                  <a:lnTo>
                    <a:pt x="2401887" y="700588"/>
                  </a:lnTo>
                  <a:lnTo>
                    <a:pt x="2390775" y="697406"/>
                  </a:lnTo>
                  <a:lnTo>
                    <a:pt x="2378868" y="693429"/>
                  </a:lnTo>
                  <a:lnTo>
                    <a:pt x="2368550" y="687861"/>
                  </a:lnTo>
                  <a:lnTo>
                    <a:pt x="2359025" y="682293"/>
                  </a:lnTo>
                  <a:lnTo>
                    <a:pt x="2349500" y="675930"/>
                  </a:lnTo>
                  <a:lnTo>
                    <a:pt x="2341562" y="667975"/>
                  </a:lnTo>
                  <a:lnTo>
                    <a:pt x="2334418" y="659226"/>
                  </a:lnTo>
                  <a:lnTo>
                    <a:pt x="2326481" y="650476"/>
                  </a:lnTo>
                  <a:lnTo>
                    <a:pt x="2320925" y="640135"/>
                  </a:lnTo>
                  <a:lnTo>
                    <a:pt x="2315368" y="629795"/>
                  </a:lnTo>
                  <a:lnTo>
                    <a:pt x="2311400" y="618659"/>
                  </a:lnTo>
                  <a:lnTo>
                    <a:pt x="2308225" y="606727"/>
                  </a:lnTo>
                  <a:lnTo>
                    <a:pt x="2307431" y="595591"/>
                  </a:lnTo>
                  <a:lnTo>
                    <a:pt x="2306637" y="583660"/>
                  </a:lnTo>
                  <a:lnTo>
                    <a:pt x="2307431" y="570933"/>
                  </a:lnTo>
                  <a:lnTo>
                    <a:pt x="2308225" y="559002"/>
                  </a:lnTo>
                  <a:lnTo>
                    <a:pt x="2311400" y="547070"/>
                  </a:lnTo>
                  <a:lnTo>
                    <a:pt x="2315368" y="535934"/>
                  </a:lnTo>
                  <a:lnTo>
                    <a:pt x="2320925" y="525594"/>
                  </a:lnTo>
                  <a:lnTo>
                    <a:pt x="2326481" y="515253"/>
                  </a:lnTo>
                  <a:lnTo>
                    <a:pt x="2334418" y="507299"/>
                  </a:lnTo>
                  <a:lnTo>
                    <a:pt x="2341562" y="497754"/>
                  </a:lnTo>
                  <a:lnTo>
                    <a:pt x="2349500" y="490595"/>
                  </a:lnTo>
                  <a:lnTo>
                    <a:pt x="2359025" y="483436"/>
                  </a:lnTo>
                  <a:lnTo>
                    <a:pt x="2368550" y="477868"/>
                  </a:lnTo>
                  <a:lnTo>
                    <a:pt x="2378868" y="472300"/>
                  </a:lnTo>
                  <a:lnTo>
                    <a:pt x="2390775" y="468323"/>
                  </a:lnTo>
                  <a:lnTo>
                    <a:pt x="2401887" y="465141"/>
                  </a:lnTo>
                  <a:lnTo>
                    <a:pt x="2413793" y="464346"/>
                  </a:lnTo>
                  <a:close/>
                  <a:moveTo>
                    <a:pt x="2426494" y="0"/>
                  </a:moveTo>
                  <a:lnTo>
                    <a:pt x="2452688" y="794"/>
                  </a:lnTo>
                  <a:lnTo>
                    <a:pt x="2479675" y="1589"/>
                  </a:lnTo>
                  <a:lnTo>
                    <a:pt x="2505075" y="3177"/>
                  </a:lnTo>
                  <a:lnTo>
                    <a:pt x="2532062" y="5560"/>
                  </a:lnTo>
                  <a:lnTo>
                    <a:pt x="2557462" y="8737"/>
                  </a:lnTo>
                  <a:lnTo>
                    <a:pt x="2584450" y="11914"/>
                  </a:lnTo>
                  <a:lnTo>
                    <a:pt x="2609850" y="15885"/>
                  </a:lnTo>
                  <a:lnTo>
                    <a:pt x="2634456" y="21444"/>
                  </a:lnTo>
                  <a:lnTo>
                    <a:pt x="2659856" y="26210"/>
                  </a:lnTo>
                  <a:lnTo>
                    <a:pt x="2684462" y="32563"/>
                  </a:lnTo>
                  <a:lnTo>
                    <a:pt x="2709069" y="39711"/>
                  </a:lnTo>
                  <a:lnTo>
                    <a:pt x="2733675" y="46859"/>
                  </a:lnTo>
                  <a:lnTo>
                    <a:pt x="2758281" y="54802"/>
                  </a:lnTo>
                  <a:lnTo>
                    <a:pt x="2782094" y="63538"/>
                  </a:lnTo>
                  <a:lnTo>
                    <a:pt x="2805906" y="72274"/>
                  </a:lnTo>
                  <a:lnTo>
                    <a:pt x="2828925" y="81805"/>
                  </a:lnTo>
                  <a:lnTo>
                    <a:pt x="2852738" y="92130"/>
                  </a:lnTo>
                  <a:lnTo>
                    <a:pt x="2875756" y="102455"/>
                  </a:lnTo>
                  <a:lnTo>
                    <a:pt x="2920206" y="126281"/>
                  </a:lnTo>
                  <a:lnTo>
                    <a:pt x="2963862" y="150902"/>
                  </a:lnTo>
                  <a:lnTo>
                    <a:pt x="3005931" y="177906"/>
                  </a:lnTo>
                  <a:lnTo>
                    <a:pt x="3046412" y="207292"/>
                  </a:lnTo>
                  <a:lnTo>
                    <a:pt x="3085306" y="237473"/>
                  </a:lnTo>
                  <a:lnTo>
                    <a:pt x="3123406" y="270830"/>
                  </a:lnTo>
                  <a:lnTo>
                    <a:pt x="3159125" y="304187"/>
                  </a:lnTo>
                  <a:lnTo>
                    <a:pt x="3194050" y="340721"/>
                  </a:lnTo>
                  <a:lnTo>
                    <a:pt x="3225800" y="378050"/>
                  </a:lnTo>
                  <a:lnTo>
                    <a:pt x="3257550" y="416967"/>
                  </a:lnTo>
                  <a:lnTo>
                    <a:pt x="3286919" y="458266"/>
                  </a:lnTo>
                  <a:lnTo>
                    <a:pt x="3313112" y="500360"/>
                  </a:lnTo>
                  <a:lnTo>
                    <a:pt x="3338512" y="544836"/>
                  </a:lnTo>
                  <a:lnTo>
                    <a:pt x="3361531" y="588518"/>
                  </a:lnTo>
                  <a:lnTo>
                    <a:pt x="3371850" y="612345"/>
                  </a:lnTo>
                  <a:lnTo>
                    <a:pt x="3382169" y="634583"/>
                  </a:lnTo>
                  <a:lnTo>
                    <a:pt x="3392488" y="658410"/>
                  </a:lnTo>
                  <a:lnTo>
                    <a:pt x="3400425" y="682237"/>
                  </a:lnTo>
                  <a:lnTo>
                    <a:pt x="3409950" y="705269"/>
                  </a:lnTo>
                  <a:lnTo>
                    <a:pt x="3417094" y="729890"/>
                  </a:lnTo>
                  <a:lnTo>
                    <a:pt x="3424238" y="754511"/>
                  </a:lnTo>
                  <a:lnTo>
                    <a:pt x="3431381" y="779132"/>
                  </a:lnTo>
                  <a:lnTo>
                    <a:pt x="3436938" y="803753"/>
                  </a:lnTo>
                  <a:lnTo>
                    <a:pt x="3442494" y="829962"/>
                  </a:lnTo>
                  <a:lnTo>
                    <a:pt x="3447256" y="855377"/>
                  </a:lnTo>
                  <a:lnTo>
                    <a:pt x="3451225" y="880792"/>
                  </a:lnTo>
                  <a:lnTo>
                    <a:pt x="3455988" y="907001"/>
                  </a:lnTo>
                  <a:lnTo>
                    <a:pt x="3459162" y="932416"/>
                  </a:lnTo>
                  <a:lnTo>
                    <a:pt x="3460750" y="958626"/>
                  </a:lnTo>
                  <a:lnTo>
                    <a:pt x="3463131" y="985629"/>
                  </a:lnTo>
                  <a:lnTo>
                    <a:pt x="3463925" y="1012633"/>
                  </a:lnTo>
                  <a:lnTo>
                    <a:pt x="3463925" y="1038842"/>
                  </a:lnTo>
                  <a:lnTo>
                    <a:pt x="3463131" y="1077759"/>
                  </a:lnTo>
                  <a:lnTo>
                    <a:pt x="3460750" y="1116676"/>
                  </a:lnTo>
                  <a:lnTo>
                    <a:pt x="3456781" y="1155593"/>
                  </a:lnTo>
                  <a:lnTo>
                    <a:pt x="3451225" y="1193715"/>
                  </a:lnTo>
                  <a:lnTo>
                    <a:pt x="3449638" y="1211188"/>
                  </a:lnTo>
                  <a:lnTo>
                    <a:pt x="3446462" y="1227867"/>
                  </a:lnTo>
                  <a:lnTo>
                    <a:pt x="3446462" y="1228661"/>
                  </a:lnTo>
                  <a:lnTo>
                    <a:pt x="3442494" y="1239780"/>
                  </a:lnTo>
                  <a:lnTo>
                    <a:pt x="3438525" y="1251693"/>
                  </a:lnTo>
                  <a:lnTo>
                    <a:pt x="3432969" y="1262018"/>
                  </a:lnTo>
                  <a:lnTo>
                    <a:pt x="3426619" y="1271549"/>
                  </a:lnTo>
                  <a:lnTo>
                    <a:pt x="3421062" y="1281080"/>
                  </a:lnTo>
                  <a:lnTo>
                    <a:pt x="3413919" y="1289022"/>
                  </a:lnTo>
                  <a:lnTo>
                    <a:pt x="3405188" y="1298553"/>
                  </a:lnTo>
                  <a:lnTo>
                    <a:pt x="3396456" y="1305701"/>
                  </a:lnTo>
                  <a:lnTo>
                    <a:pt x="3386931" y="1312849"/>
                  </a:lnTo>
                  <a:lnTo>
                    <a:pt x="3376612" y="1318408"/>
                  </a:lnTo>
                  <a:lnTo>
                    <a:pt x="3366294" y="1323968"/>
                  </a:lnTo>
                  <a:lnTo>
                    <a:pt x="3355181" y="1327939"/>
                  </a:lnTo>
                  <a:lnTo>
                    <a:pt x="3344069" y="1331116"/>
                  </a:lnTo>
                  <a:lnTo>
                    <a:pt x="3332956" y="1334293"/>
                  </a:lnTo>
                  <a:lnTo>
                    <a:pt x="3320256" y="1335881"/>
                  </a:lnTo>
                  <a:lnTo>
                    <a:pt x="3308350" y="1336675"/>
                  </a:lnTo>
                  <a:lnTo>
                    <a:pt x="3292475" y="1335881"/>
                  </a:lnTo>
                  <a:lnTo>
                    <a:pt x="3278981" y="1333498"/>
                  </a:lnTo>
                  <a:lnTo>
                    <a:pt x="3264694" y="1330321"/>
                  </a:lnTo>
                  <a:lnTo>
                    <a:pt x="3251994" y="1325556"/>
                  </a:lnTo>
                  <a:lnTo>
                    <a:pt x="3239294" y="1319202"/>
                  </a:lnTo>
                  <a:lnTo>
                    <a:pt x="3228181" y="1312054"/>
                  </a:lnTo>
                  <a:lnTo>
                    <a:pt x="3217069" y="1303318"/>
                  </a:lnTo>
                  <a:lnTo>
                    <a:pt x="3206750" y="1294581"/>
                  </a:lnTo>
                  <a:lnTo>
                    <a:pt x="3197225" y="1284257"/>
                  </a:lnTo>
                  <a:lnTo>
                    <a:pt x="3189288" y="1273137"/>
                  </a:lnTo>
                  <a:lnTo>
                    <a:pt x="3182144" y="1262018"/>
                  </a:lnTo>
                  <a:lnTo>
                    <a:pt x="3175794" y="1248517"/>
                  </a:lnTo>
                  <a:lnTo>
                    <a:pt x="3171031" y="1235809"/>
                  </a:lnTo>
                  <a:lnTo>
                    <a:pt x="3167856" y="1221513"/>
                  </a:lnTo>
                  <a:lnTo>
                    <a:pt x="3165475" y="1207217"/>
                  </a:lnTo>
                  <a:lnTo>
                    <a:pt x="3164681" y="1192921"/>
                  </a:lnTo>
                  <a:lnTo>
                    <a:pt x="3164681" y="1184979"/>
                  </a:lnTo>
                  <a:lnTo>
                    <a:pt x="3165475" y="1176242"/>
                  </a:lnTo>
                  <a:lnTo>
                    <a:pt x="3164681" y="1176242"/>
                  </a:lnTo>
                  <a:lnTo>
                    <a:pt x="3169444" y="1142885"/>
                  </a:lnTo>
                  <a:lnTo>
                    <a:pt x="3173412" y="1107939"/>
                  </a:lnTo>
                  <a:lnTo>
                    <a:pt x="3175794" y="1072994"/>
                  </a:lnTo>
                  <a:lnTo>
                    <a:pt x="3176588" y="1038842"/>
                  </a:lnTo>
                  <a:lnTo>
                    <a:pt x="3175794" y="999925"/>
                  </a:lnTo>
                  <a:lnTo>
                    <a:pt x="3172619" y="961803"/>
                  </a:lnTo>
                  <a:lnTo>
                    <a:pt x="3168650" y="924474"/>
                  </a:lnTo>
                  <a:lnTo>
                    <a:pt x="3161506" y="887146"/>
                  </a:lnTo>
                  <a:lnTo>
                    <a:pt x="3153569" y="851406"/>
                  </a:lnTo>
                  <a:lnTo>
                    <a:pt x="3143250" y="815666"/>
                  </a:lnTo>
                  <a:lnTo>
                    <a:pt x="3130550" y="780720"/>
                  </a:lnTo>
                  <a:lnTo>
                    <a:pt x="3117056" y="746569"/>
                  </a:lnTo>
                  <a:lnTo>
                    <a:pt x="3102769" y="712417"/>
                  </a:lnTo>
                  <a:lnTo>
                    <a:pt x="3085306" y="680648"/>
                  </a:lnTo>
                  <a:lnTo>
                    <a:pt x="3067844" y="648879"/>
                  </a:lnTo>
                  <a:lnTo>
                    <a:pt x="3048794" y="619493"/>
                  </a:lnTo>
                  <a:lnTo>
                    <a:pt x="3027362" y="589313"/>
                  </a:lnTo>
                  <a:lnTo>
                    <a:pt x="3005931" y="560721"/>
                  </a:lnTo>
                  <a:lnTo>
                    <a:pt x="2982119" y="534511"/>
                  </a:lnTo>
                  <a:lnTo>
                    <a:pt x="2956719" y="507508"/>
                  </a:lnTo>
                  <a:lnTo>
                    <a:pt x="2930525" y="482887"/>
                  </a:lnTo>
                  <a:lnTo>
                    <a:pt x="2902744" y="459060"/>
                  </a:lnTo>
                  <a:lnTo>
                    <a:pt x="2875756" y="436822"/>
                  </a:lnTo>
                  <a:lnTo>
                    <a:pt x="2845594" y="416172"/>
                  </a:lnTo>
                  <a:lnTo>
                    <a:pt x="2814638" y="395523"/>
                  </a:lnTo>
                  <a:lnTo>
                    <a:pt x="2782888" y="378050"/>
                  </a:lnTo>
                  <a:lnTo>
                    <a:pt x="2751138" y="362165"/>
                  </a:lnTo>
                  <a:lnTo>
                    <a:pt x="2717800" y="346281"/>
                  </a:lnTo>
                  <a:lnTo>
                    <a:pt x="2683669" y="332779"/>
                  </a:lnTo>
                  <a:lnTo>
                    <a:pt x="2648744" y="320866"/>
                  </a:lnTo>
                  <a:lnTo>
                    <a:pt x="2613025" y="310541"/>
                  </a:lnTo>
                  <a:lnTo>
                    <a:pt x="2577306" y="302599"/>
                  </a:lnTo>
                  <a:lnTo>
                    <a:pt x="2540000" y="296245"/>
                  </a:lnTo>
                  <a:lnTo>
                    <a:pt x="2501900" y="291480"/>
                  </a:lnTo>
                  <a:lnTo>
                    <a:pt x="2464594" y="288303"/>
                  </a:lnTo>
                  <a:lnTo>
                    <a:pt x="2426494" y="286714"/>
                  </a:lnTo>
                  <a:lnTo>
                    <a:pt x="2410619" y="286714"/>
                  </a:lnTo>
                  <a:lnTo>
                    <a:pt x="2396331" y="283537"/>
                  </a:lnTo>
                  <a:lnTo>
                    <a:pt x="2383631" y="281155"/>
                  </a:lnTo>
                  <a:lnTo>
                    <a:pt x="2370138" y="275595"/>
                  </a:lnTo>
                  <a:lnTo>
                    <a:pt x="2357438" y="269241"/>
                  </a:lnTo>
                  <a:lnTo>
                    <a:pt x="2345531" y="262093"/>
                  </a:lnTo>
                  <a:lnTo>
                    <a:pt x="2335212" y="254151"/>
                  </a:lnTo>
                  <a:lnTo>
                    <a:pt x="2324894" y="244621"/>
                  </a:lnTo>
                  <a:lnTo>
                    <a:pt x="2315369" y="234296"/>
                  </a:lnTo>
                  <a:lnTo>
                    <a:pt x="2307431" y="224765"/>
                  </a:lnTo>
                  <a:lnTo>
                    <a:pt x="2300288" y="212057"/>
                  </a:lnTo>
                  <a:lnTo>
                    <a:pt x="2293938" y="200144"/>
                  </a:lnTo>
                  <a:lnTo>
                    <a:pt x="2289175" y="186642"/>
                  </a:lnTo>
                  <a:lnTo>
                    <a:pt x="2286000" y="173141"/>
                  </a:lnTo>
                  <a:lnTo>
                    <a:pt x="2282825" y="158845"/>
                  </a:lnTo>
                  <a:lnTo>
                    <a:pt x="2282825" y="143754"/>
                  </a:lnTo>
                  <a:lnTo>
                    <a:pt x="2282825" y="128664"/>
                  </a:lnTo>
                  <a:lnTo>
                    <a:pt x="2286000" y="114368"/>
                  </a:lnTo>
                  <a:lnTo>
                    <a:pt x="2289175" y="101661"/>
                  </a:lnTo>
                  <a:lnTo>
                    <a:pt x="2293938" y="88159"/>
                  </a:lnTo>
                  <a:lnTo>
                    <a:pt x="2300288" y="75451"/>
                  </a:lnTo>
                  <a:lnTo>
                    <a:pt x="2307431" y="63538"/>
                  </a:lnTo>
                  <a:lnTo>
                    <a:pt x="2315369" y="52419"/>
                  </a:lnTo>
                  <a:lnTo>
                    <a:pt x="2324894" y="42094"/>
                  </a:lnTo>
                  <a:lnTo>
                    <a:pt x="2335212" y="32563"/>
                  </a:lnTo>
                  <a:lnTo>
                    <a:pt x="2345531" y="24621"/>
                  </a:lnTo>
                  <a:lnTo>
                    <a:pt x="2357438" y="17473"/>
                  </a:lnTo>
                  <a:lnTo>
                    <a:pt x="2370138" y="11119"/>
                  </a:lnTo>
                  <a:lnTo>
                    <a:pt x="2383631" y="7148"/>
                  </a:lnTo>
                  <a:lnTo>
                    <a:pt x="2396331" y="3177"/>
                  </a:lnTo>
                  <a:lnTo>
                    <a:pt x="2410619" y="7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g1a94d22758b_0_753"/>
          <p:cNvGrpSpPr/>
          <p:nvPr/>
        </p:nvGrpSpPr>
        <p:grpSpPr>
          <a:xfrm>
            <a:off x="6937425" y="2514339"/>
            <a:ext cx="360000" cy="360000"/>
            <a:chOff x="7583055" y="3379013"/>
            <a:chExt cx="360000" cy="360000"/>
          </a:xfrm>
        </p:grpSpPr>
        <p:sp>
          <p:nvSpPr>
            <p:cNvPr id="558" name="Google Shape;558;g1a94d22758b_0_753"/>
            <p:cNvSpPr/>
            <p:nvPr/>
          </p:nvSpPr>
          <p:spPr>
            <a:xfrm>
              <a:off x="7583055" y="3379013"/>
              <a:ext cx="360000" cy="360000"/>
            </a:xfrm>
            <a:prstGeom prst="ellipse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g1a94d22758b_0_753"/>
            <p:cNvSpPr/>
            <p:nvPr/>
          </p:nvSpPr>
          <p:spPr>
            <a:xfrm>
              <a:off x="7701308" y="3484715"/>
              <a:ext cx="124018" cy="148797"/>
            </a:xfrm>
            <a:custGeom>
              <a:avLst/>
              <a:gdLst/>
              <a:ahLst/>
              <a:cxnLst/>
              <a:rect l="l" t="t" r="r" b="b"/>
              <a:pathLst>
                <a:path w="3355" h="4024" extrusionOk="0">
                  <a:moveTo>
                    <a:pt x="3260" y="2335"/>
                  </a:moveTo>
                  <a:lnTo>
                    <a:pt x="3260" y="2335"/>
                  </a:lnTo>
                  <a:lnTo>
                    <a:pt x="3240" y="2287"/>
                  </a:lnTo>
                  <a:lnTo>
                    <a:pt x="3218" y="2241"/>
                  </a:lnTo>
                  <a:lnTo>
                    <a:pt x="3194" y="2196"/>
                  </a:lnTo>
                  <a:lnTo>
                    <a:pt x="3170" y="2152"/>
                  </a:lnTo>
                  <a:lnTo>
                    <a:pt x="3145" y="2110"/>
                  </a:lnTo>
                  <a:lnTo>
                    <a:pt x="3120" y="2069"/>
                  </a:lnTo>
                  <a:lnTo>
                    <a:pt x="3094" y="2030"/>
                  </a:lnTo>
                  <a:lnTo>
                    <a:pt x="3067" y="1994"/>
                  </a:lnTo>
                  <a:lnTo>
                    <a:pt x="3067" y="1994"/>
                  </a:lnTo>
                  <a:lnTo>
                    <a:pt x="3077" y="1985"/>
                  </a:lnTo>
                  <a:lnTo>
                    <a:pt x="3087" y="1975"/>
                  </a:lnTo>
                  <a:lnTo>
                    <a:pt x="3098" y="1963"/>
                  </a:lnTo>
                  <a:lnTo>
                    <a:pt x="3107" y="1952"/>
                  </a:lnTo>
                  <a:lnTo>
                    <a:pt x="3116" y="1939"/>
                  </a:lnTo>
                  <a:lnTo>
                    <a:pt x="3123" y="1924"/>
                  </a:lnTo>
                  <a:lnTo>
                    <a:pt x="3131" y="1909"/>
                  </a:lnTo>
                  <a:lnTo>
                    <a:pt x="3138" y="1893"/>
                  </a:lnTo>
                  <a:lnTo>
                    <a:pt x="3144" y="1877"/>
                  </a:lnTo>
                  <a:lnTo>
                    <a:pt x="3151" y="1860"/>
                  </a:lnTo>
                  <a:lnTo>
                    <a:pt x="3154" y="1842"/>
                  </a:lnTo>
                  <a:lnTo>
                    <a:pt x="3158" y="1822"/>
                  </a:lnTo>
                  <a:lnTo>
                    <a:pt x="3162" y="1804"/>
                  </a:lnTo>
                  <a:lnTo>
                    <a:pt x="3165" y="1784"/>
                  </a:lnTo>
                  <a:lnTo>
                    <a:pt x="3166" y="1764"/>
                  </a:lnTo>
                  <a:lnTo>
                    <a:pt x="3166" y="1744"/>
                  </a:lnTo>
                  <a:lnTo>
                    <a:pt x="3166" y="1744"/>
                  </a:lnTo>
                  <a:lnTo>
                    <a:pt x="3165" y="1715"/>
                  </a:lnTo>
                  <a:lnTo>
                    <a:pt x="3162" y="1687"/>
                  </a:lnTo>
                  <a:lnTo>
                    <a:pt x="3158" y="1661"/>
                  </a:lnTo>
                  <a:lnTo>
                    <a:pt x="3152" y="1635"/>
                  </a:lnTo>
                  <a:lnTo>
                    <a:pt x="3145" y="1611"/>
                  </a:lnTo>
                  <a:lnTo>
                    <a:pt x="3136" y="1587"/>
                  </a:lnTo>
                  <a:lnTo>
                    <a:pt x="3126" y="1567"/>
                  </a:lnTo>
                  <a:lnTo>
                    <a:pt x="3116" y="1547"/>
                  </a:lnTo>
                  <a:lnTo>
                    <a:pt x="3103" y="1529"/>
                  </a:lnTo>
                  <a:lnTo>
                    <a:pt x="3090" y="1512"/>
                  </a:lnTo>
                  <a:lnTo>
                    <a:pt x="3076" y="1498"/>
                  </a:lnTo>
                  <a:lnTo>
                    <a:pt x="3060" y="1487"/>
                  </a:lnTo>
                  <a:lnTo>
                    <a:pt x="3043" y="1478"/>
                  </a:lnTo>
                  <a:lnTo>
                    <a:pt x="3027" y="1470"/>
                  </a:lnTo>
                  <a:lnTo>
                    <a:pt x="3010" y="1466"/>
                  </a:lnTo>
                  <a:lnTo>
                    <a:pt x="2992" y="1465"/>
                  </a:lnTo>
                  <a:lnTo>
                    <a:pt x="2992" y="1465"/>
                  </a:lnTo>
                  <a:lnTo>
                    <a:pt x="2998" y="1419"/>
                  </a:lnTo>
                  <a:lnTo>
                    <a:pt x="3002" y="1375"/>
                  </a:lnTo>
                  <a:lnTo>
                    <a:pt x="3005" y="1330"/>
                  </a:lnTo>
                  <a:lnTo>
                    <a:pt x="3006" y="1285"/>
                  </a:lnTo>
                  <a:lnTo>
                    <a:pt x="3006" y="1285"/>
                  </a:lnTo>
                  <a:lnTo>
                    <a:pt x="3006" y="1251"/>
                  </a:lnTo>
                  <a:lnTo>
                    <a:pt x="3005" y="1219"/>
                  </a:lnTo>
                  <a:lnTo>
                    <a:pt x="3002" y="1186"/>
                  </a:lnTo>
                  <a:lnTo>
                    <a:pt x="2999" y="1153"/>
                  </a:lnTo>
                  <a:lnTo>
                    <a:pt x="2996" y="1121"/>
                  </a:lnTo>
                  <a:lnTo>
                    <a:pt x="2992" y="1089"/>
                  </a:lnTo>
                  <a:lnTo>
                    <a:pt x="2986" y="1058"/>
                  </a:lnTo>
                  <a:lnTo>
                    <a:pt x="2980" y="1025"/>
                  </a:lnTo>
                  <a:lnTo>
                    <a:pt x="2974" y="994"/>
                  </a:lnTo>
                  <a:lnTo>
                    <a:pt x="2966" y="963"/>
                  </a:lnTo>
                  <a:lnTo>
                    <a:pt x="2957" y="932"/>
                  </a:lnTo>
                  <a:lnTo>
                    <a:pt x="2948" y="903"/>
                  </a:lnTo>
                  <a:lnTo>
                    <a:pt x="2939" y="873"/>
                  </a:lnTo>
                  <a:lnTo>
                    <a:pt x="2927" y="843"/>
                  </a:lnTo>
                  <a:lnTo>
                    <a:pt x="2917" y="814"/>
                  </a:lnTo>
                  <a:lnTo>
                    <a:pt x="2904" y="784"/>
                  </a:lnTo>
                  <a:lnTo>
                    <a:pt x="2878" y="727"/>
                  </a:lnTo>
                  <a:lnTo>
                    <a:pt x="2850" y="671"/>
                  </a:lnTo>
                  <a:lnTo>
                    <a:pt x="2819" y="618"/>
                  </a:lnTo>
                  <a:lnTo>
                    <a:pt x="2785" y="566"/>
                  </a:lnTo>
                  <a:lnTo>
                    <a:pt x="2749" y="515"/>
                  </a:lnTo>
                  <a:lnTo>
                    <a:pt x="2710" y="467"/>
                  </a:lnTo>
                  <a:lnTo>
                    <a:pt x="2670" y="421"/>
                  </a:lnTo>
                  <a:lnTo>
                    <a:pt x="2626" y="376"/>
                  </a:lnTo>
                  <a:lnTo>
                    <a:pt x="2582" y="333"/>
                  </a:lnTo>
                  <a:lnTo>
                    <a:pt x="2534" y="293"/>
                  </a:lnTo>
                  <a:lnTo>
                    <a:pt x="2485" y="254"/>
                  </a:lnTo>
                  <a:lnTo>
                    <a:pt x="2435" y="218"/>
                  </a:lnTo>
                  <a:lnTo>
                    <a:pt x="2382" y="186"/>
                  </a:lnTo>
                  <a:lnTo>
                    <a:pt x="2328" y="155"/>
                  </a:lnTo>
                  <a:lnTo>
                    <a:pt x="2272" y="126"/>
                  </a:lnTo>
                  <a:lnTo>
                    <a:pt x="2215" y="101"/>
                  </a:lnTo>
                  <a:lnTo>
                    <a:pt x="2156" y="77"/>
                  </a:lnTo>
                  <a:lnTo>
                    <a:pt x="2126" y="67"/>
                  </a:lnTo>
                  <a:lnTo>
                    <a:pt x="2095" y="57"/>
                  </a:lnTo>
                  <a:lnTo>
                    <a:pt x="2065" y="48"/>
                  </a:lnTo>
                  <a:lnTo>
                    <a:pt x="2034" y="40"/>
                  </a:lnTo>
                  <a:lnTo>
                    <a:pt x="2003" y="32"/>
                  </a:lnTo>
                  <a:lnTo>
                    <a:pt x="1971" y="26"/>
                  </a:lnTo>
                  <a:lnTo>
                    <a:pt x="1940" y="19"/>
                  </a:lnTo>
                  <a:lnTo>
                    <a:pt x="1908" y="14"/>
                  </a:lnTo>
                  <a:lnTo>
                    <a:pt x="1876" y="9"/>
                  </a:lnTo>
                  <a:lnTo>
                    <a:pt x="1843" y="6"/>
                  </a:lnTo>
                  <a:lnTo>
                    <a:pt x="1810" y="2"/>
                  </a:lnTo>
                  <a:lnTo>
                    <a:pt x="1777" y="1"/>
                  </a:lnTo>
                  <a:lnTo>
                    <a:pt x="1744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677" y="0"/>
                  </a:lnTo>
                  <a:lnTo>
                    <a:pt x="1644" y="1"/>
                  </a:lnTo>
                  <a:lnTo>
                    <a:pt x="1611" y="2"/>
                  </a:lnTo>
                  <a:lnTo>
                    <a:pt x="1578" y="6"/>
                  </a:lnTo>
                  <a:lnTo>
                    <a:pt x="1546" y="9"/>
                  </a:lnTo>
                  <a:lnTo>
                    <a:pt x="1514" y="14"/>
                  </a:lnTo>
                  <a:lnTo>
                    <a:pt x="1482" y="19"/>
                  </a:lnTo>
                  <a:lnTo>
                    <a:pt x="1449" y="26"/>
                  </a:lnTo>
                  <a:lnTo>
                    <a:pt x="1418" y="32"/>
                  </a:lnTo>
                  <a:lnTo>
                    <a:pt x="1387" y="40"/>
                  </a:lnTo>
                  <a:lnTo>
                    <a:pt x="1356" y="48"/>
                  </a:lnTo>
                  <a:lnTo>
                    <a:pt x="1325" y="57"/>
                  </a:lnTo>
                  <a:lnTo>
                    <a:pt x="1296" y="67"/>
                  </a:lnTo>
                  <a:lnTo>
                    <a:pt x="1266" y="77"/>
                  </a:lnTo>
                  <a:lnTo>
                    <a:pt x="1206" y="101"/>
                  </a:lnTo>
                  <a:lnTo>
                    <a:pt x="1150" y="126"/>
                  </a:lnTo>
                  <a:lnTo>
                    <a:pt x="1093" y="155"/>
                  </a:lnTo>
                  <a:lnTo>
                    <a:pt x="1039" y="186"/>
                  </a:lnTo>
                  <a:lnTo>
                    <a:pt x="987" y="218"/>
                  </a:lnTo>
                  <a:lnTo>
                    <a:pt x="935" y="254"/>
                  </a:lnTo>
                  <a:lnTo>
                    <a:pt x="886" y="293"/>
                  </a:lnTo>
                  <a:lnTo>
                    <a:pt x="840" y="333"/>
                  </a:lnTo>
                  <a:lnTo>
                    <a:pt x="794" y="376"/>
                  </a:lnTo>
                  <a:lnTo>
                    <a:pt x="752" y="421"/>
                  </a:lnTo>
                  <a:lnTo>
                    <a:pt x="712" y="467"/>
                  </a:lnTo>
                  <a:lnTo>
                    <a:pt x="673" y="515"/>
                  </a:lnTo>
                  <a:lnTo>
                    <a:pt x="637" y="566"/>
                  </a:lnTo>
                  <a:lnTo>
                    <a:pt x="603" y="618"/>
                  </a:lnTo>
                  <a:lnTo>
                    <a:pt x="572" y="671"/>
                  </a:lnTo>
                  <a:lnTo>
                    <a:pt x="543" y="727"/>
                  </a:lnTo>
                  <a:lnTo>
                    <a:pt x="517" y="784"/>
                  </a:lnTo>
                  <a:lnTo>
                    <a:pt x="505" y="814"/>
                  </a:lnTo>
                  <a:lnTo>
                    <a:pt x="493" y="843"/>
                  </a:lnTo>
                  <a:lnTo>
                    <a:pt x="483" y="873"/>
                  </a:lnTo>
                  <a:lnTo>
                    <a:pt x="474" y="903"/>
                  </a:lnTo>
                  <a:lnTo>
                    <a:pt x="465" y="932"/>
                  </a:lnTo>
                  <a:lnTo>
                    <a:pt x="456" y="963"/>
                  </a:lnTo>
                  <a:lnTo>
                    <a:pt x="448" y="994"/>
                  </a:lnTo>
                  <a:lnTo>
                    <a:pt x="442" y="1025"/>
                  </a:lnTo>
                  <a:lnTo>
                    <a:pt x="435" y="1058"/>
                  </a:lnTo>
                  <a:lnTo>
                    <a:pt x="430" y="1089"/>
                  </a:lnTo>
                  <a:lnTo>
                    <a:pt x="426" y="1121"/>
                  </a:lnTo>
                  <a:lnTo>
                    <a:pt x="422" y="1153"/>
                  </a:lnTo>
                  <a:lnTo>
                    <a:pt x="419" y="1186"/>
                  </a:lnTo>
                  <a:lnTo>
                    <a:pt x="417" y="1219"/>
                  </a:lnTo>
                  <a:lnTo>
                    <a:pt x="416" y="1251"/>
                  </a:lnTo>
                  <a:lnTo>
                    <a:pt x="416" y="1285"/>
                  </a:lnTo>
                  <a:lnTo>
                    <a:pt x="416" y="1285"/>
                  </a:lnTo>
                  <a:lnTo>
                    <a:pt x="416" y="1335"/>
                  </a:lnTo>
                  <a:lnTo>
                    <a:pt x="420" y="1386"/>
                  </a:lnTo>
                  <a:lnTo>
                    <a:pt x="425" y="1435"/>
                  </a:lnTo>
                  <a:lnTo>
                    <a:pt x="433" y="1485"/>
                  </a:lnTo>
                  <a:lnTo>
                    <a:pt x="433" y="1485"/>
                  </a:lnTo>
                  <a:lnTo>
                    <a:pt x="421" y="1493"/>
                  </a:lnTo>
                  <a:lnTo>
                    <a:pt x="409" y="1503"/>
                  </a:lnTo>
                  <a:lnTo>
                    <a:pt x="399" y="1514"/>
                  </a:lnTo>
                  <a:lnTo>
                    <a:pt x="389" y="1527"/>
                  </a:lnTo>
                  <a:lnTo>
                    <a:pt x="378" y="1540"/>
                  </a:lnTo>
                  <a:lnTo>
                    <a:pt x="369" y="1554"/>
                  </a:lnTo>
                  <a:lnTo>
                    <a:pt x="362" y="1569"/>
                  </a:lnTo>
                  <a:lnTo>
                    <a:pt x="354" y="1586"/>
                  </a:lnTo>
                  <a:lnTo>
                    <a:pt x="346" y="1603"/>
                  </a:lnTo>
                  <a:lnTo>
                    <a:pt x="341" y="1621"/>
                  </a:lnTo>
                  <a:lnTo>
                    <a:pt x="336" y="1640"/>
                  </a:lnTo>
                  <a:lnTo>
                    <a:pt x="331" y="1660"/>
                  </a:lnTo>
                  <a:lnTo>
                    <a:pt x="328" y="1679"/>
                  </a:lnTo>
                  <a:lnTo>
                    <a:pt x="326" y="1700"/>
                  </a:lnTo>
                  <a:lnTo>
                    <a:pt x="323" y="1722"/>
                  </a:lnTo>
                  <a:lnTo>
                    <a:pt x="323" y="1744"/>
                  </a:lnTo>
                  <a:lnTo>
                    <a:pt x="323" y="1744"/>
                  </a:lnTo>
                  <a:lnTo>
                    <a:pt x="324" y="1768"/>
                  </a:lnTo>
                  <a:lnTo>
                    <a:pt x="326" y="1793"/>
                  </a:lnTo>
                  <a:lnTo>
                    <a:pt x="329" y="1816"/>
                  </a:lnTo>
                  <a:lnTo>
                    <a:pt x="333" y="1839"/>
                  </a:lnTo>
                  <a:lnTo>
                    <a:pt x="340" y="1861"/>
                  </a:lnTo>
                  <a:lnTo>
                    <a:pt x="346" y="1882"/>
                  </a:lnTo>
                  <a:lnTo>
                    <a:pt x="355" y="1901"/>
                  </a:lnTo>
                  <a:lnTo>
                    <a:pt x="364" y="1921"/>
                  </a:lnTo>
                  <a:lnTo>
                    <a:pt x="364" y="1921"/>
                  </a:lnTo>
                  <a:lnTo>
                    <a:pt x="333" y="1955"/>
                  </a:lnTo>
                  <a:lnTo>
                    <a:pt x="302" y="1993"/>
                  </a:lnTo>
                  <a:lnTo>
                    <a:pt x="271" y="2032"/>
                  </a:lnTo>
                  <a:lnTo>
                    <a:pt x="242" y="2073"/>
                  </a:lnTo>
                  <a:lnTo>
                    <a:pt x="213" y="2117"/>
                  </a:lnTo>
                  <a:lnTo>
                    <a:pt x="185" y="2162"/>
                  </a:lnTo>
                  <a:lnTo>
                    <a:pt x="159" y="2209"/>
                  </a:lnTo>
                  <a:lnTo>
                    <a:pt x="133" y="2258"/>
                  </a:lnTo>
                  <a:lnTo>
                    <a:pt x="133" y="2258"/>
                  </a:lnTo>
                  <a:lnTo>
                    <a:pt x="116" y="2293"/>
                  </a:lnTo>
                  <a:lnTo>
                    <a:pt x="101" y="2326"/>
                  </a:lnTo>
                  <a:lnTo>
                    <a:pt x="87" y="2361"/>
                  </a:lnTo>
                  <a:lnTo>
                    <a:pt x="74" y="2395"/>
                  </a:lnTo>
                  <a:lnTo>
                    <a:pt x="62" y="2428"/>
                  </a:lnTo>
                  <a:lnTo>
                    <a:pt x="50" y="2462"/>
                  </a:lnTo>
                  <a:lnTo>
                    <a:pt x="41" y="2495"/>
                  </a:lnTo>
                  <a:lnTo>
                    <a:pt x="32" y="2528"/>
                  </a:lnTo>
                  <a:lnTo>
                    <a:pt x="25" y="2560"/>
                  </a:lnTo>
                  <a:lnTo>
                    <a:pt x="18" y="2592"/>
                  </a:lnTo>
                  <a:lnTo>
                    <a:pt x="13" y="2623"/>
                  </a:lnTo>
                  <a:lnTo>
                    <a:pt x="9" y="2654"/>
                  </a:lnTo>
                  <a:lnTo>
                    <a:pt x="5" y="2685"/>
                  </a:lnTo>
                  <a:lnTo>
                    <a:pt x="3" y="2714"/>
                  </a:lnTo>
                  <a:lnTo>
                    <a:pt x="0" y="2743"/>
                  </a:lnTo>
                  <a:lnTo>
                    <a:pt x="0" y="2771"/>
                  </a:lnTo>
                  <a:lnTo>
                    <a:pt x="0" y="2798"/>
                  </a:lnTo>
                  <a:lnTo>
                    <a:pt x="1" y="2824"/>
                  </a:lnTo>
                  <a:lnTo>
                    <a:pt x="3" y="2848"/>
                  </a:lnTo>
                  <a:lnTo>
                    <a:pt x="5" y="2873"/>
                  </a:lnTo>
                  <a:lnTo>
                    <a:pt x="8" y="2895"/>
                  </a:lnTo>
                  <a:lnTo>
                    <a:pt x="13" y="2917"/>
                  </a:lnTo>
                  <a:lnTo>
                    <a:pt x="17" y="2937"/>
                  </a:lnTo>
                  <a:lnTo>
                    <a:pt x="23" y="2955"/>
                  </a:lnTo>
                  <a:lnTo>
                    <a:pt x="28" y="2973"/>
                  </a:lnTo>
                  <a:lnTo>
                    <a:pt x="36" y="2990"/>
                  </a:lnTo>
                  <a:lnTo>
                    <a:pt x="43" y="3004"/>
                  </a:lnTo>
                  <a:lnTo>
                    <a:pt x="52" y="3017"/>
                  </a:lnTo>
                  <a:lnTo>
                    <a:pt x="59" y="3029"/>
                  </a:lnTo>
                  <a:lnTo>
                    <a:pt x="70" y="3039"/>
                  </a:lnTo>
                  <a:lnTo>
                    <a:pt x="79" y="3047"/>
                  </a:lnTo>
                  <a:lnTo>
                    <a:pt x="89" y="3055"/>
                  </a:lnTo>
                  <a:lnTo>
                    <a:pt x="89" y="3055"/>
                  </a:lnTo>
                  <a:lnTo>
                    <a:pt x="96" y="3056"/>
                  </a:lnTo>
                  <a:lnTo>
                    <a:pt x="102" y="3059"/>
                  </a:lnTo>
                  <a:lnTo>
                    <a:pt x="115" y="3060"/>
                  </a:lnTo>
                  <a:lnTo>
                    <a:pt x="132" y="3059"/>
                  </a:lnTo>
                  <a:lnTo>
                    <a:pt x="149" y="3053"/>
                  </a:lnTo>
                  <a:lnTo>
                    <a:pt x="168" y="3047"/>
                  </a:lnTo>
                  <a:lnTo>
                    <a:pt x="189" y="3037"/>
                  </a:lnTo>
                  <a:lnTo>
                    <a:pt x="212" y="3025"/>
                  </a:lnTo>
                  <a:lnTo>
                    <a:pt x="235" y="3010"/>
                  </a:lnTo>
                  <a:lnTo>
                    <a:pt x="260" y="2993"/>
                  </a:lnTo>
                  <a:lnTo>
                    <a:pt x="284" y="2973"/>
                  </a:lnTo>
                  <a:lnTo>
                    <a:pt x="310" y="2950"/>
                  </a:lnTo>
                  <a:lnTo>
                    <a:pt x="337" y="2927"/>
                  </a:lnTo>
                  <a:lnTo>
                    <a:pt x="364" y="2900"/>
                  </a:lnTo>
                  <a:lnTo>
                    <a:pt x="391" y="2871"/>
                  </a:lnTo>
                  <a:lnTo>
                    <a:pt x="420" y="2840"/>
                  </a:lnTo>
                  <a:lnTo>
                    <a:pt x="448" y="2807"/>
                  </a:lnTo>
                  <a:lnTo>
                    <a:pt x="448" y="2807"/>
                  </a:lnTo>
                  <a:lnTo>
                    <a:pt x="453" y="2847"/>
                  </a:lnTo>
                  <a:lnTo>
                    <a:pt x="460" y="2886"/>
                  </a:lnTo>
                  <a:lnTo>
                    <a:pt x="469" y="2924"/>
                  </a:lnTo>
                  <a:lnTo>
                    <a:pt x="479" y="2963"/>
                  </a:lnTo>
                  <a:lnTo>
                    <a:pt x="492" y="3000"/>
                  </a:lnTo>
                  <a:lnTo>
                    <a:pt x="505" y="3037"/>
                  </a:lnTo>
                  <a:lnTo>
                    <a:pt x="521" y="3074"/>
                  </a:lnTo>
                  <a:lnTo>
                    <a:pt x="539" y="3109"/>
                  </a:lnTo>
                  <a:lnTo>
                    <a:pt x="557" y="3144"/>
                  </a:lnTo>
                  <a:lnTo>
                    <a:pt x="576" y="3179"/>
                  </a:lnTo>
                  <a:lnTo>
                    <a:pt x="598" y="3212"/>
                  </a:lnTo>
                  <a:lnTo>
                    <a:pt x="621" y="3246"/>
                  </a:lnTo>
                  <a:lnTo>
                    <a:pt x="645" y="3278"/>
                  </a:lnTo>
                  <a:lnTo>
                    <a:pt x="670" y="3309"/>
                  </a:lnTo>
                  <a:lnTo>
                    <a:pt x="698" y="3339"/>
                  </a:lnTo>
                  <a:lnTo>
                    <a:pt x="726" y="3369"/>
                  </a:lnTo>
                  <a:lnTo>
                    <a:pt x="726" y="3369"/>
                  </a:lnTo>
                  <a:lnTo>
                    <a:pt x="679" y="3384"/>
                  </a:lnTo>
                  <a:lnTo>
                    <a:pt x="634" y="3401"/>
                  </a:lnTo>
                  <a:lnTo>
                    <a:pt x="593" y="3419"/>
                  </a:lnTo>
                  <a:lnTo>
                    <a:pt x="553" y="3438"/>
                  </a:lnTo>
                  <a:lnTo>
                    <a:pt x="515" y="3459"/>
                  </a:lnTo>
                  <a:lnTo>
                    <a:pt x="482" y="3481"/>
                  </a:lnTo>
                  <a:lnTo>
                    <a:pt x="450" y="3504"/>
                  </a:lnTo>
                  <a:lnTo>
                    <a:pt x="421" y="3528"/>
                  </a:lnTo>
                  <a:lnTo>
                    <a:pt x="397" y="3553"/>
                  </a:lnTo>
                  <a:lnTo>
                    <a:pt x="385" y="3565"/>
                  </a:lnTo>
                  <a:lnTo>
                    <a:pt x="375" y="3578"/>
                  </a:lnTo>
                  <a:lnTo>
                    <a:pt x="366" y="3592"/>
                  </a:lnTo>
                  <a:lnTo>
                    <a:pt x="357" y="3605"/>
                  </a:lnTo>
                  <a:lnTo>
                    <a:pt x="349" y="3618"/>
                  </a:lnTo>
                  <a:lnTo>
                    <a:pt x="342" y="3632"/>
                  </a:lnTo>
                  <a:lnTo>
                    <a:pt x="337" y="3645"/>
                  </a:lnTo>
                  <a:lnTo>
                    <a:pt x="332" y="3659"/>
                  </a:lnTo>
                  <a:lnTo>
                    <a:pt x="328" y="3673"/>
                  </a:lnTo>
                  <a:lnTo>
                    <a:pt x="326" y="3686"/>
                  </a:lnTo>
                  <a:lnTo>
                    <a:pt x="324" y="3701"/>
                  </a:lnTo>
                  <a:lnTo>
                    <a:pt x="323" y="3715"/>
                  </a:lnTo>
                  <a:lnTo>
                    <a:pt x="323" y="3729"/>
                  </a:lnTo>
                  <a:lnTo>
                    <a:pt x="326" y="3743"/>
                  </a:lnTo>
                  <a:lnTo>
                    <a:pt x="326" y="3743"/>
                  </a:lnTo>
                  <a:lnTo>
                    <a:pt x="328" y="3761"/>
                  </a:lnTo>
                  <a:lnTo>
                    <a:pt x="333" y="3778"/>
                  </a:lnTo>
                  <a:lnTo>
                    <a:pt x="341" y="3795"/>
                  </a:lnTo>
                  <a:lnTo>
                    <a:pt x="349" y="3812"/>
                  </a:lnTo>
                  <a:lnTo>
                    <a:pt x="359" y="3827"/>
                  </a:lnTo>
                  <a:lnTo>
                    <a:pt x="371" y="3843"/>
                  </a:lnTo>
                  <a:lnTo>
                    <a:pt x="384" y="3857"/>
                  </a:lnTo>
                  <a:lnTo>
                    <a:pt x="398" y="3871"/>
                  </a:lnTo>
                  <a:lnTo>
                    <a:pt x="413" y="3885"/>
                  </a:lnTo>
                  <a:lnTo>
                    <a:pt x="430" y="3898"/>
                  </a:lnTo>
                  <a:lnTo>
                    <a:pt x="448" y="3911"/>
                  </a:lnTo>
                  <a:lnTo>
                    <a:pt x="468" y="3924"/>
                  </a:lnTo>
                  <a:lnTo>
                    <a:pt x="488" y="3936"/>
                  </a:lnTo>
                  <a:lnTo>
                    <a:pt x="510" y="3946"/>
                  </a:lnTo>
                  <a:lnTo>
                    <a:pt x="533" y="3956"/>
                  </a:lnTo>
                  <a:lnTo>
                    <a:pt x="557" y="3965"/>
                  </a:lnTo>
                  <a:lnTo>
                    <a:pt x="581" y="3974"/>
                  </a:lnTo>
                  <a:lnTo>
                    <a:pt x="607" y="3983"/>
                  </a:lnTo>
                  <a:lnTo>
                    <a:pt x="634" y="3990"/>
                  </a:lnTo>
                  <a:lnTo>
                    <a:pt x="661" y="3998"/>
                  </a:lnTo>
                  <a:lnTo>
                    <a:pt x="691" y="4003"/>
                  </a:lnTo>
                  <a:lnTo>
                    <a:pt x="719" y="4008"/>
                  </a:lnTo>
                  <a:lnTo>
                    <a:pt x="749" y="4013"/>
                  </a:lnTo>
                  <a:lnTo>
                    <a:pt x="780" y="4017"/>
                  </a:lnTo>
                  <a:lnTo>
                    <a:pt x="811" y="4020"/>
                  </a:lnTo>
                  <a:lnTo>
                    <a:pt x="844" y="4022"/>
                  </a:lnTo>
                  <a:lnTo>
                    <a:pt x="876" y="4024"/>
                  </a:lnTo>
                  <a:lnTo>
                    <a:pt x="908" y="4024"/>
                  </a:lnTo>
                  <a:lnTo>
                    <a:pt x="942" y="4022"/>
                  </a:lnTo>
                  <a:lnTo>
                    <a:pt x="975" y="4021"/>
                  </a:lnTo>
                  <a:lnTo>
                    <a:pt x="1010" y="4018"/>
                  </a:lnTo>
                  <a:lnTo>
                    <a:pt x="1045" y="4016"/>
                  </a:lnTo>
                  <a:lnTo>
                    <a:pt x="1045" y="4016"/>
                  </a:lnTo>
                  <a:lnTo>
                    <a:pt x="1094" y="4009"/>
                  </a:lnTo>
                  <a:lnTo>
                    <a:pt x="1143" y="4002"/>
                  </a:lnTo>
                  <a:lnTo>
                    <a:pt x="1191" y="3991"/>
                  </a:lnTo>
                  <a:lnTo>
                    <a:pt x="1237" y="3980"/>
                  </a:lnTo>
                  <a:lnTo>
                    <a:pt x="1281" y="3967"/>
                  </a:lnTo>
                  <a:lnTo>
                    <a:pt x="1324" y="3952"/>
                  </a:lnTo>
                  <a:lnTo>
                    <a:pt x="1364" y="3937"/>
                  </a:lnTo>
                  <a:lnTo>
                    <a:pt x="1403" y="3919"/>
                  </a:lnTo>
                  <a:lnTo>
                    <a:pt x="1439" y="3901"/>
                  </a:lnTo>
                  <a:lnTo>
                    <a:pt x="1474" y="3881"/>
                  </a:lnTo>
                  <a:lnTo>
                    <a:pt x="1505" y="3861"/>
                  </a:lnTo>
                  <a:lnTo>
                    <a:pt x="1535" y="3840"/>
                  </a:lnTo>
                  <a:lnTo>
                    <a:pt x="1560" y="3818"/>
                  </a:lnTo>
                  <a:lnTo>
                    <a:pt x="1585" y="3795"/>
                  </a:lnTo>
                  <a:lnTo>
                    <a:pt x="1606" y="3772"/>
                  </a:lnTo>
                  <a:lnTo>
                    <a:pt x="1624" y="3747"/>
                  </a:lnTo>
                  <a:lnTo>
                    <a:pt x="1624" y="3747"/>
                  </a:lnTo>
                  <a:lnTo>
                    <a:pt x="1657" y="3748"/>
                  </a:lnTo>
                  <a:lnTo>
                    <a:pt x="1691" y="3750"/>
                  </a:lnTo>
                  <a:lnTo>
                    <a:pt x="1691" y="3750"/>
                  </a:lnTo>
                  <a:lnTo>
                    <a:pt x="1750" y="3748"/>
                  </a:lnTo>
                  <a:lnTo>
                    <a:pt x="1808" y="3745"/>
                  </a:lnTo>
                  <a:lnTo>
                    <a:pt x="1808" y="3745"/>
                  </a:lnTo>
                  <a:lnTo>
                    <a:pt x="1828" y="3768"/>
                  </a:lnTo>
                  <a:lnTo>
                    <a:pt x="1848" y="3790"/>
                  </a:lnTo>
                  <a:lnTo>
                    <a:pt x="1873" y="3812"/>
                  </a:lnTo>
                  <a:lnTo>
                    <a:pt x="1899" y="3834"/>
                  </a:lnTo>
                  <a:lnTo>
                    <a:pt x="1927" y="3854"/>
                  </a:lnTo>
                  <a:lnTo>
                    <a:pt x="1958" y="3874"/>
                  </a:lnTo>
                  <a:lnTo>
                    <a:pt x="1991" y="3892"/>
                  </a:lnTo>
                  <a:lnTo>
                    <a:pt x="2025" y="3910"/>
                  </a:lnTo>
                  <a:lnTo>
                    <a:pt x="2063" y="3925"/>
                  </a:lnTo>
                  <a:lnTo>
                    <a:pt x="2100" y="3941"/>
                  </a:lnTo>
                  <a:lnTo>
                    <a:pt x="2140" y="3955"/>
                  </a:lnTo>
                  <a:lnTo>
                    <a:pt x="2182" y="3968"/>
                  </a:lnTo>
                  <a:lnTo>
                    <a:pt x="2224" y="3980"/>
                  </a:lnTo>
                  <a:lnTo>
                    <a:pt x="2268" y="3989"/>
                  </a:lnTo>
                  <a:lnTo>
                    <a:pt x="2315" y="3998"/>
                  </a:lnTo>
                  <a:lnTo>
                    <a:pt x="2361" y="4004"/>
                  </a:lnTo>
                  <a:lnTo>
                    <a:pt x="2361" y="4004"/>
                  </a:lnTo>
                  <a:lnTo>
                    <a:pt x="2394" y="4008"/>
                  </a:lnTo>
                  <a:lnTo>
                    <a:pt x="2427" y="4011"/>
                  </a:lnTo>
                  <a:lnTo>
                    <a:pt x="2459" y="4013"/>
                  </a:lnTo>
                  <a:lnTo>
                    <a:pt x="2492" y="4014"/>
                  </a:lnTo>
                  <a:lnTo>
                    <a:pt x="2524" y="4014"/>
                  </a:lnTo>
                  <a:lnTo>
                    <a:pt x="2555" y="4013"/>
                  </a:lnTo>
                  <a:lnTo>
                    <a:pt x="2586" y="4012"/>
                  </a:lnTo>
                  <a:lnTo>
                    <a:pt x="2617" y="4009"/>
                  </a:lnTo>
                  <a:lnTo>
                    <a:pt x="2645" y="4007"/>
                  </a:lnTo>
                  <a:lnTo>
                    <a:pt x="2675" y="4003"/>
                  </a:lnTo>
                  <a:lnTo>
                    <a:pt x="2704" y="3998"/>
                  </a:lnTo>
                  <a:lnTo>
                    <a:pt x="2731" y="3993"/>
                  </a:lnTo>
                  <a:lnTo>
                    <a:pt x="2758" y="3986"/>
                  </a:lnTo>
                  <a:lnTo>
                    <a:pt x="2784" y="3978"/>
                  </a:lnTo>
                  <a:lnTo>
                    <a:pt x="2808" y="3971"/>
                  </a:lnTo>
                  <a:lnTo>
                    <a:pt x="2831" y="3962"/>
                  </a:lnTo>
                  <a:lnTo>
                    <a:pt x="2855" y="3952"/>
                  </a:lnTo>
                  <a:lnTo>
                    <a:pt x="2877" y="3943"/>
                  </a:lnTo>
                  <a:lnTo>
                    <a:pt x="2897" y="3933"/>
                  </a:lnTo>
                  <a:lnTo>
                    <a:pt x="2918" y="3921"/>
                  </a:lnTo>
                  <a:lnTo>
                    <a:pt x="2936" y="3910"/>
                  </a:lnTo>
                  <a:lnTo>
                    <a:pt x="2954" y="3897"/>
                  </a:lnTo>
                  <a:lnTo>
                    <a:pt x="2970" y="3884"/>
                  </a:lnTo>
                  <a:lnTo>
                    <a:pt x="2985" y="3871"/>
                  </a:lnTo>
                  <a:lnTo>
                    <a:pt x="2998" y="3857"/>
                  </a:lnTo>
                  <a:lnTo>
                    <a:pt x="3011" y="3841"/>
                  </a:lnTo>
                  <a:lnTo>
                    <a:pt x="3021" y="3826"/>
                  </a:lnTo>
                  <a:lnTo>
                    <a:pt x="3030" y="3810"/>
                  </a:lnTo>
                  <a:lnTo>
                    <a:pt x="3038" y="3795"/>
                  </a:lnTo>
                  <a:lnTo>
                    <a:pt x="3045" y="3778"/>
                  </a:lnTo>
                  <a:lnTo>
                    <a:pt x="3050" y="3761"/>
                  </a:lnTo>
                  <a:lnTo>
                    <a:pt x="3052" y="3743"/>
                  </a:lnTo>
                  <a:lnTo>
                    <a:pt x="3052" y="3743"/>
                  </a:lnTo>
                  <a:lnTo>
                    <a:pt x="3054" y="3729"/>
                  </a:lnTo>
                  <a:lnTo>
                    <a:pt x="3054" y="3715"/>
                  </a:lnTo>
                  <a:lnTo>
                    <a:pt x="3054" y="3701"/>
                  </a:lnTo>
                  <a:lnTo>
                    <a:pt x="3051" y="3688"/>
                  </a:lnTo>
                  <a:lnTo>
                    <a:pt x="3048" y="3673"/>
                  </a:lnTo>
                  <a:lnTo>
                    <a:pt x="3045" y="3659"/>
                  </a:lnTo>
                  <a:lnTo>
                    <a:pt x="3039" y="3645"/>
                  </a:lnTo>
                  <a:lnTo>
                    <a:pt x="3034" y="3632"/>
                  </a:lnTo>
                  <a:lnTo>
                    <a:pt x="3028" y="3618"/>
                  </a:lnTo>
                  <a:lnTo>
                    <a:pt x="3020" y="3605"/>
                  </a:lnTo>
                  <a:lnTo>
                    <a:pt x="3011" y="3592"/>
                  </a:lnTo>
                  <a:lnTo>
                    <a:pt x="3002" y="3578"/>
                  </a:lnTo>
                  <a:lnTo>
                    <a:pt x="2981" y="3552"/>
                  </a:lnTo>
                  <a:lnTo>
                    <a:pt x="2957" y="3528"/>
                  </a:lnTo>
                  <a:lnTo>
                    <a:pt x="2928" y="3503"/>
                  </a:lnTo>
                  <a:lnTo>
                    <a:pt x="2899" y="3480"/>
                  </a:lnTo>
                  <a:lnTo>
                    <a:pt x="2865" y="3456"/>
                  </a:lnTo>
                  <a:lnTo>
                    <a:pt x="2829" y="3436"/>
                  </a:lnTo>
                  <a:lnTo>
                    <a:pt x="2790" y="3415"/>
                  </a:lnTo>
                  <a:lnTo>
                    <a:pt x="2750" y="3397"/>
                  </a:lnTo>
                  <a:lnTo>
                    <a:pt x="2707" y="3380"/>
                  </a:lnTo>
                  <a:lnTo>
                    <a:pt x="2662" y="3363"/>
                  </a:lnTo>
                  <a:lnTo>
                    <a:pt x="2662" y="3363"/>
                  </a:lnTo>
                  <a:lnTo>
                    <a:pt x="2688" y="3336"/>
                  </a:lnTo>
                  <a:lnTo>
                    <a:pt x="2714" y="3307"/>
                  </a:lnTo>
                  <a:lnTo>
                    <a:pt x="2738" y="3277"/>
                  </a:lnTo>
                  <a:lnTo>
                    <a:pt x="2760" y="3247"/>
                  </a:lnTo>
                  <a:lnTo>
                    <a:pt x="2782" y="3216"/>
                  </a:lnTo>
                  <a:lnTo>
                    <a:pt x="2803" y="3184"/>
                  </a:lnTo>
                  <a:lnTo>
                    <a:pt x="2822" y="3152"/>
                  </a:lnTo>
                  <a:lnTo>
                    <a:pt x="2841" y="3118"/>
                  </a:lnTo>
                  <a:lnTo>
                    <a:pt x="2856" y="3084"/>
                  </a:lnTo>
                  <a:lnTo>
                    <a:pt x="2872" y="3051"/>
                  </a:lnTo>
                  <a:lnTo>
                    <a:pt x="2884" y="3016"/>
                  </a:lnTo>
                  <a:lnTo>
                    <a:pt x="2897" y="2981"/>
                  </a:lnTo>
                  <a:lnTo>
                    <a:pt x="2908" y="2945"/>
                  </a:lnTo>
                  <a:lnTo>
                    <a:pt x="2917" y="2909"/>
                  </a:lnTo>
                  <a:lnTo>
                    <a:pt x="2924" y="2871"/>
                  </a:lnTo>
                  <a:lnTo>
                    <a:pt x="2931" y="2835"/>
                  </a:lnTo>
                  <a:lnTo>
                    <a:pt x="2931" y="2835"/>
                  </a:lnTo>
                  <a:lnTo>
                    <a:pt x="2955" y="2867"/>
                  </a:lnTo>
                  <a:lnTo>
                    <a:pt x="2981" y="2900"/>
                  </a:lnTo>
                  <a:lnTo>
                    <a:pt x="3006" y="2929"/>
                  </a:lnTo>
                  <a:lnTo>
                    <a:pt x="3030" y="2957"/>
                  </a:lnTo>
                  <a:lnTo>
                    <a:pt x="3054" y="2984"/>
                  </a:lnTo>
                  <a:lnTo>
                    <a:pt x="3078" y="3007"/>
                  </a:lnTo>
                  <a:lnTo>
                    <a:pt x="3101" y="3029"/>
                  </a:lnTo>
                  <a:lnTo>
                    <a:pt x="3123" y="3048"/>
                  </a:lnTo>
                  <a:lnTo>
                    <a:pt x="3145" y="3066"/>
                  </a:lnTo>
                  <a:lnTo>
                    <a:pt x="3166" y="3082"/>
                  </a:lnTo>
                  <a:lnTo>
                    <a:pt x="3187" y="3093"/>
                  </a:lnTo>
                  <a:lnTo>
                    <a:pt x="3205" y="3104"/>
                  </a:lnTo>
                  <a:lnTo>
                    <a:pt x="3223" y="3112"/>
                  </a:lnTo>
                  <a:lnTo>
                    <a:pt x="3240" y="3115"/>
                  </a:lnTo>
                  <a:lnTo>
                    <a:pt x="3255" y="3117"/>
                  </a:lnTo>
                  <a:lnTo>
                    <a:pt x="3263" y="3117"/>
                  </a:lnTo>
                  <a:lnTo>
                    <a:pt x="3269" y="3115"/>
                  </a:lnTo>
                  <a:lnTo>
                    <a:pt x="3269" y="3115"/>
                  </a:lnTo>
                  <a:lnTo>
                    <a:pt x="3277" y="3113"/>
                  </a:lnTo>
                  <a:lnTo>
                    <a:pt x="3285" y="3108"/>
                  </a:lnTo>
                  <a:lnTo>
                    <a:pt x="3293" y="3101"/>
                  </a:lnTo>
                  <a:lnTo>
                    <a:pt x="3299" y="3092"/>
                  </a:lnTo>
                  <a:lnTo>
                    <a:pt x="3306" y="3082"/>
                  </a:lnTo>
                  <a:lnTo>
                    <a:pt x="3312" y="3069"/>
                  </a:lnTo>
                  <a:lnTo>
                    <a:pt x="3318" y="3055"/>
                  </a:lnTo>
                  <a:lnTo>
                    <a:pt x="3325" y="3039"/>
                  </a:lnTo>
                  <a:lnTo>
                    <a:pt x="3330" y="3021"/>
                  </a:lnTo>
                  <a:lnTo>
                    <a:pt x="3335" y="3002"/>
                  </a:lnTo>
                  <a:lnTo>
                    <a:pt x="3339" y="2981"/>
                  </a:lnTo>
                  <a:lnTo>
                    <a:pt x="3343" y="2959"/>
                  </a:lnTo>
                  <a:lnTo>
                    <a:pt x="3349" y="2911"/>
                  </a:lnTo>
                  <a:lnTo>
                    <a:pt x="3353" y="2858"/>
                  </a:lnTo>
                  <a:lnTo>
                    <a:pt x="3355" y="2802"/>
                  </a:lnTo>
                  <a:lnTo>
                    <a:pt x="3353" y="2772"/>
                  </a:lnTo>
                  <a:lnTo>
                    <a:pt x="3352" y="2742"/>
                  </a:lnTo>
                  <a:lnTo>
                    <a:pt x="3349" y="2710"/>
                  </a:lnTo>
                  <a:lnTo>
                    <a:pt x="3347" y="2678"/>
                  </a:lnTo>
                  <a:lnTo>
                    <a:pt x="3343" y="2645"/>
                  </a:lnTo>
                  <a:lnTo>
                    <a:pt x="3338" y="2612"/>
                  </a:lnTo>
                  <a:lnTo>
                    <a:pt x="3331" y="2578"/>
                  </a:lnTo>
                  <a:lnTo>
                    <a:pt x="3325" y="2544"/>
                  </a:lnTo>
                  <a:lnTo>
                    <a:pt x="3316" y="2510"/>
                  </a:lnTo>
                  <a:lnTo>
                    <a:pt x="3307" y="2476"/>
                  </a:lnTo>
                  <a:lnTo>
                    <a:pt x="3298" y="2441"/>
                  </a:lnTo>
                  <a:lnTo>
                    <a:pt x="3286" y="2406"/>
                  </a:lnTo>
                  <a:lnTo>
                    <a:pt x="3273" y="2370"/>
                  </a:lnTo>
                  <a:lnTo>
                    <a:pt x="3260" y="2335"/>
                  </a:lnTo>
                  <a:lnTo>
                    <a:pt x="3260" y="233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g1a94d22758b_0_753"/>
          <p:cNvGrpSpPr/>
          <p:nvPr/>
        </p:nvGrpSpPr>
        <p:grpSpPr>
          <a:xfrm>
            <a:off x="7525221" y="2514339"/>
            <a:ext cx="360000" cy="360000"/>
            <a:chOff x="8170851" y="3379013"/>
            <a:chExt cx="360000" cy="360000"/>
          </a:xfrm>
        </p:grpSpPr>
        <p:sp>
          <p:nvSpPr>
            <p:cNvPr id="561" name="Google Shape;561;g1a94d22758b_0_753"/>
            <p:cNvSpPr/>
            <p:nvPr/>
          </p:nvSpPr>
          <p:spPr>
            <a:xfrm>
              <a:off x="8170851" y="3379013"/>
              <a:ext cx="360000" cy="360000"/>
            </a:xfrm>
            <a:prstGeom prst="ellipse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g1a94d22758b_0_753"/>
            <p:cNvSpPr/>
            <p:nvPr/>
          </p:nvSpPr>
          <p:spPr>
            <a:xfrm>
              <a:off x="8269451" y="3484411"/>
              <a:ext cx="185424" cy="152245"/>
            </a:xfrm>
            <a:custGeom>
              <a:avLst/>
              <a:gdLst/>
              <a:ahLst/>
              <a:cxnLst/>
              <a:rect l="l" t="t" r="r" b="b"/>
              <a:pathLst>
                <a:path w="3903662" h="3205164" extrusionOk="0">
                  <a:moveTo>
                    <a:pt x="3133724" y="1558926"/>
                  </a:moveTo>
                  <a:lnTo>
                    <a:pt x="3117849" y="1559722"/>
                  </a:lnTo>
                  <a:lnTo>
                    <a:pt x="3101181" y="1562109"/>
                  </a:lnTo>
                  <a:lnTo>
                    <a:pt x="3084512" y="1566088"/>
                  </a:lnTo>
                  <a:lnTo>
                    <a:pt x="3070224" y="1570862"/>
                  </a:lnTo>
                  <a:lnTo>
                    <a:pt x="3055937" y="1578024"/>
                  </a:lnTo>
                  <a:lnTo>
                    <a:pt x="3041649" y="1586776"/>
                  </a:lnTo>
                  <a:lnTo>
                    <a:pt x="3029743" y="1595529"/>
                  </a:lnTo>
                  <a:lnTo>
                    <a:pt x="3017043" y="1605874"/>
                  </a:lnTo>
                  <a:lnTo>
                    <a:pt x="3006724" y="1617014"/>
                  </a:lnTo>
                  <a:lnTo>
                    <a:pt x="2997993" y="1629745"/>
                  </a:lnTo>
                  <a:lnTo>
                    <a:pt x="2989262" y="1643273"/>
                  </a:lnTo>
                  <a:lnTo>
                    <a:pt x="2982118" y="1656004"/>
                  </a:lnTo>
                  <a:lnTo>
                    <a:pt x="2975768" y="1671918"/>
                  </a:lnTo>
                  <a:lnTo>
                    <a:pt x="2971799" y="1687037"/>
                  </a:lnTo>
                  <a:lnTo>
                    <a:pt x="2970212" y="1702951"/>
                  </a:lnTo>
                  <a:lnTo>
                    <a:pt x="2968624" y="1718866"/>
                  </a:lnTo>
                  <a:lnTo>
                    <a:pt x="2970212" y="1735576"/>
                  </a:lnTo>
                  <a:lnTo>
                    <a:pt x="2971799" y="1750694"/>
                  </a:lnTo>
                  <a:lnTo>
                    <a:pt x="2975768" y="1766609"/>
                  </a:lnTo>
                  <a:lnTo>
                    <a:pt x="2982118" y="1781727"/>
                  </a:lnTo>
                  <a:lnTo>
                    <a:pt x="2989262" y="1796050"/>
                  </a:lnTo>
                  <a:lnTo>
                    <a:pt x="2997993" y="1808782"/>
                  </a:lnTo>
                  <a:lnTo>
                    <a:pt x="3006724" y="1820718"/>
                  </a:lnTo>
                  <a:lnTo>
                    <a:pt x="3017043" y="1833449"/>
                  </a:lnTo>
                  <a:lnTo>
                    <a:pt x="3029743" y="1843794"/>
                  </a:lnTo>
                  <a:lnTo>
                    <a:pt x="3041649" y="1852547"/>
                  </a:lnTo>
                  <a:lnTo>
                    <a:pt x="3055937" y="1859708"/>
                  </a:lnTo>
                  <a:lnTo>
                    <a:pt x="3070224" y="1866869"/>
                  </a:lnTo>
                  <a:lnTo>
                    <a:pt x="3084512" y="1872440"/>
                  </a:lnTo>
                  <a:lnTo>
                    <a:pt x="3101181" y="1876418"/>
                  </a:lnTo>
                  <a:lnTo>
                    <a:pt x="3117849" y="1879601"/>
                  </a:lnTo>
                  <a:lnTo>
                    <a:pt x="3133724" y="1879601"/>
                  </a:lnTo>
                  <a:lnTo>
                    <a:pt x="3151187" y="1879601"/>
                  </a:lnTo>
                  <a:lnTo>
                    <a:pt x="3167856" y="1876418"/>
                  </a:lnTo>
                  <a:lnTo>
                    <a:pt x="3184525" y="1872440"/>
                  </a:lnTo>
                  <a:lnTo>
                    <a:pt x="3198812" y="1866869"/>
                  </a:lnTo>
                  <a:lnTo>
                    <a:pt x="3213100" y="1859708"/>
                  </a:lnTo>
                  <a:lnTo>
                    <a:pt x="3227387" y="1852547"/>
                  </a:lnTo>
                  <a:lnTo>
                    <a:pt x="3239293" y="1843794"/>
                  </a:lnTo>
                  <a:lnTo>
                    <a:pt x="3251993" y="1833449"/>
                  </a:lnTo>
                  <a:lnTo>
                    <a:pt x="3262312" y="1820718"/>
                  </a:lnTo>
                  <a:lnTo>
                    <a:pt x="3271043" y="1808782"/>
                  </a:lnTo>
                  <a:lnTo>
                    <a:pt x="3279775" y="1796050"/>
                  </a:lnTo>
                  <a:lnTo>
                    <a:pt x="3286918" y="1781727"/>
                  </a:lnTo>
                  <a:lnTo>
                    <a:pt x="3293268" y="1766609"/>
                  </a:lnTo>
                  <a:lnTo>
                    <a:pt x="3297237" y="1750694"/>
                  </a:lnTo>
                  <a:lnTo>
                    <a:pt x="3298825" y="1735576"/>
                  </a:lnTo>
                  <a:lnTo>
                    <a:pt x="3300412" y="1718866"/>
                  </a:lnTo>
                  <a:lnTo>
                    <a:pt x="3298825" y="1702951"/>
                  </a:lnTo>
                  <a:lnTo>
                    <a:pt x="3297237" y="1687037"/>
                  </a:lnTo>
                  <a:lnTo>
                    <a:pt x="3293268" y="1671918"/>
                  </a:lnTo>
                  <a:lnTo>
                    <a:pt x="3286918" y="1656004"/>
                  </a:lnTo>
                  <a:lnTo>
                    <a:pt x="3279775" y="1643273"/>
                  </a:lnTo>
                  <a:lnTo>
                    <a:pt x="3271043" y="1629745"/>
                  </a:lnTo>
                  <a:lnTo>
                    <a:pt x="3262312" y="1617014"/>
                  </a:lnTo>
                  <a:lnTo>
                    <a:pt x="3251993" y="1605874"/>
                  </a:lnTo>
                  <a:lnTo>
                    <a:pt x="3239293" y="1595529"/>
                  </a:lnTo>
                  <a:lnTo>
                    <a:pt x="3227387" y="1586776"/>
                  </a:lnTo>
                  <a:lnTo>
                    <a:pt x="3213100" y="1578024"/>
                  </a:lnTo>
                  <a:lnTo>
                    <a:pt x="3198812" y="1570862"/>
                  </a:lnTo>
                  <a:lnTo>
                    <a:pt x="3184525" y="1566088"/>
                  </a:lnTo>
                  <a:lnTo>
                    <a:pt x="3167856" y="1562109"/>
                  </a:lnTo>
                  <a:lnTo>
                    <a:pt x="3151187" y="1559722"/>
                  </a:lnTo>
                  <a:close/>
                  <a:moveTo>
                    <a:pt x="2314179" y="1558926"/>
                  </a:moveTo>
                  <a:lnTo>
                    <a:pt x="2296675" y="1559722"/>
                  </a:lnTo>
                  <a:lnTo>
                    <a:pt x="2280762" y="1562109"/>
                  </a:lnTo>
                  <a:lnTo>
                    <a:pt x="2264848" y="1566088"/>
                  </a:lnTo>
                  <a:lnTo>
                    <a:pt x="2249731" y="1570862"/>
                  </a:lnTo>
                  <a:lnTo>
                    <a:pt x="2235409" y="1578024"/>
                  </a:lnTo>
                  <a:lnTo>
                    <a:pt x="2221883" y="1586776"/>
                  </a:lnTo>
                  <a:lnTo>
                    <a:pt x="2208357" y="1595529"/>
                  </a:lnTo>
                  <a:lnTo>
                    <a:pt x="2197218" y="1605874"/>
                  </a:lnTo>
                  <a:lnTo>
                    <a:pt x="2186079" y="1617014"/>
                  </a:lnTo>
                  <a:lnTo>
                    <a:pt x="2176531" y="1629745"/>
                  </a:lnTo>
                  <a:lnTo>
                    <a:pt x="2168574" y="1643273"/>
                  </a:lnTo>
                  <a:lnTo>
                    <a:pt x="2161413" y="1656004"/>
                  </a:lnTo>
                  <a:lnTo>
                    <a:pt x="2155844" y="1671918"/>
                  </a:lnTo>
                  <a:lnTo>
                    <a:pt x="2151866" y="1687037"/>
                  </a:lnTo>
                  <a:lnTo>
                    <a:pt x="2148683" y="1702951"/>
                  </a:lnTo>
                  <a:lnTo>
                    <a:pt x="2147887" y="1718866"/>
                  </a:lnTo>
                  <a:lnTo>
                    <a:pt x="2148683" y="1735576"/>
                  </a:lnTo>
                  <a:lnTo>
                    <a:pt x="2151866" y="1750694"/>
                  </a:lnTo>
                  <a:lnTo>
                    <a:pt x="2155844" y="1766609"/>
                  </a:lnTo>
                  <a:lnTo>
                    <a:pt x="2161413" y="1781727"/>
                  </a:lnTo>
                  <a:lnTo>
                    <a:pt x="2168574" y="1796050"/>
                  </a:lnTo>
                  <a:lnTo>
                    <a:pt x="2176531" y="1808782"/>
                  </a:lnTo>
                  <a:lnTo>
                    <a:pt x="2186079" y="1820718"/>
                  </a:lnTo>
                  <a:lnTo>
                    <a:pt x="2197218" y="1833449"/>
                  </a:lnTo>
                  <a:lnTo>
                    <a:pt x="2208357" y="1843794"/>
                  </a:lnTo>
                  <a:lnTo>
                    <a:pt x="2221883" y="1852547"/>
                  </a:lnTo>
                  <a:lnTo>
                    <a:pt x="2235409" y="1859708"/>
                  </a:lnTo>
                  <a:lnTo>
                    <a:pt x="2249731" y="1866869"/>
                  </a:lnTo>
                  <a:lnTo>
                    <a:pt x="2264848" y="1872440"/>
                  </a:lnTo>
                  <a:lnTo>
                    <a:pt x="2280762" y="1876418"/>
                  </a:lnTo>
                  <a:lnTo>
                    <a:pt x="2296675" y="1879601"/>
                  </a:lnTo>
                  <a:lnTo>
                    <a:pt x="2314179" y="1879601"/>
                  </a:lnTo>
                  <a:lnTo>
                    <a:pt x="2330888" y="1879601"/>
                  </a:lnTo>
                  <a:lnTo>
                    <a:pt x="2347597" y="1876418"/>
                  </a:lnTo>
                  <a:lnTo>
                    <a:pt x="2363510" y="1872440"/>
                  </a:lnTo>
                  <a:lnTo>
                    <a:pt x="2379423" y="1866869"/>
                  </a:lnTo>
                  <a:lnTo>
                    <a:pt x="2393745" y="1859708"/>
                  </a:lnTo>
                  <a:lnTo>
                    <a:pt x="2406475" y="1852547"/>
                  </a:lnTo>
                  <a:lnTo>
                    <a:pt x="2419205" y="1843794"/>
                  </a:lnTo>
                  <a:lnTo>
                    <a:pt x="2431140" y="1833449"/>
                  </a:lnTo>
                  <a:lnTo>
                    <a:pt x="2441484" y="1820718"/>
                  </a:lnTo>
                  <a:lnTo>
                    <a:pt x="2451827" y="1808782"/>
                  </a:lnTo>
                  <a:lnTo>
                    <a:pt x="2460580" y="1796050"/>
                  </a:lnTo>
                  <a:lnTo>
                    <a:pt x="2467740" y="1781727"/>
                  </a:lnTo>
                  <a:lnTo>
                    <a:pt x="2472514" y="1766609"/>
                  </a:lnTo>
                  <a:lnTo>
                    <a:pt x="2476493" y="1750694"/>
                  </a:lnTo>
                  <a:lnTo>
                    <a:pt x="2478880" y="1735576"/>
                  </a:lnTo>
                  <a:lnTo>
                    <a:pt x="2479675" y="1718866"/>
                  </a:lnTo>
                  <a:lnTo>
                    <a:pt x="2478880" y="1702951"/>
                  </a:lnTo>
                  <a:lnTo>
                    <a:pt x="2476493" y="1687037"/>
                  </a:lnTo>
                  <a:lnTo>
                    <a:pt x="2472514" y="1671918"/>
                  </a:lnTo>
                  <a:lnTo>
                    <a:pt x="2467740" y="1656004"/>
                  </a:lnTo>
                  <a:lnTo>
                    <a:pt x="2460580" y="1643273"/>
                  </a:lnTo>
                  <a:lnTo>
                    <a:pt x="2451827" y="1629745"/>
                  </a:lnTo>
                  <a:lnTo>
                    <a:pt x="2441484" y="1617014"/>
                  </a:lnTo>
                  <a:lnTo>
                    <a:pt x="2431140" y="1605874"/>
                  </a:lnTo>
                  <a:lnTo>
                    <a:pt x="2419205" y="1595529"/>
                  </a:lnTo>
                  <a:lnTo>
                    <a:pt x="2406475" y="1586776"/>
                  </a:lnTo>
                  <a:lnTo>
                    <a:pt x="2393745" y="1578024"/>
                  </a:lnTo>
                  <a:lnTo>
                    <a:pt x="2379423" y="1570862"/>
                  </a:lnTo>
                  <a:lnTo>
                    <a:pt x="2363510" y="1566088"/>
                  </a:lnTo>
                  <a:lnTo>
                    <a:pt x="2347597" y="1562109"/>
                  </a:lnTo>
                  <a:lnTo>
                    <a:pt x="2330888" y="1559722"/>
                  </a:lnTo>
                  <a:close/>
                  <a:moveTo>
                    <a:pt x="2694781" y="1073151"/>
                  </a:moveTo>
                  <a:lnTo>
                    <a:pt x="2725737" y="1073151"/>
                  </a:lnTo>
                  <a:lnTo>
                    <a:pt x="2755106" y="1073151"/>
                  </a:lnTo>
                  <a:lnTo>
                    <a:pt x="2786062" y="1074739"/>
                  </a:lnTo>
                  <a:lnTo>
                    <a:pt x="2816224" y="1076326"/>
                  </a:lnTo>
                  <a:lnTo>
                    <a:pt x="2845593" y="1078708"/>
                  </a:lnTo>
                  <a:lnTo>
                    <a:pt x="2874962" y="1081883"/>
                  </a:lnTo>
                  <a:lnTo>
                    <a:pt x="2905124" y="1085058"/>
                  </a:lnTo>
                  <a:lnTo>
                    <a:pt x="2933699" y="1089026"/>
                  </a:lnTo>
                  <a:lnTo>
                    <a:pt x="2962274" y="1092995"/>
                  </a:lnTo>
                  <a:lnTo>
                    <a:pt x="2990849" y="1099345"/>
                  </a:lnTo>
                  <a:lnTo>
                    <a:pt x="3020218" y="1104108"/>
                  </a:lnTo>
                  <a:lnTo>
                    <a:pt x="3074987" y="1117601"/>
                  </a:lnTo>
                  <a:lnTo>
                    <a:pt x="3130550" y="1132683"/>
                  </a:lnTo>
                  <a:lnTo>
                    <a:pt x="3183731" y="1150145"/>
                  </a:lnTo>
                  <a:lnTo>
                    <a:pt x="3236118" y="1170783"/>
                  </a:lnTo>
                  <a:lnTo>
                    <a:pt x="3287712" y="1192214"/>
                  </a:lnTo>
                  <a:lnTo>
                    <a:pt x="3336925" y="1216026"/>
                  </a:lnTo>
                  <a:lnTo>
                    <a:pt x="3383756" y="1241426"/>
                  </a:lnTo>
                  <a:lnTo>
                    <a:pt x="3429793" y="1269208"/>
                  </a:lnTo>
                  <a:lnTo>
                    <a:pt x="3475037" y="1297783"/>
                  </a:lnTo>
                  <a:lnTo>
                    <a:pt x="3517106" y="1329533"/>
                  </a:lnTo>
                  <a:lnTo>
                    <a:pt x="3558381" y="1361283"/>
                  </a:lnTo>
                  <a:lnTo>
                    <a:pt x="3597275" y="1396208"/>
                  </a:lnTo>
                  <a:lnTo>
                    <a:pt x="3616325" y="1413670"/>
                  </a:lnTo>
                  <a:lnTo>
                    <a:pt x="3633787" y="1432720"/>
                  </a:lnTo>
                  <a:lnTo>
                    <a:pt x="3652837" y="1450976"/>
                  </a:lnTo>
                  <a:lnTo>
                    <a:pt x="3670300" y="1469233"/>
                  </a:lnTo>
                  <a:lnTo>
                    <a:pt x="3686175" y="1489076"/>
                  </a:lnTo>
                  <a:lnTo>
                    <a:pt x="3702843" y="1508126"/>
                  </a:lnTo>
                  <a:lnTo>
                    <a:pt x="3717925" y="1527970"/>
                  </a:lnTo>
                  <a:lnTo>
                    <a:pt x="3732212" y="1548608"/>
                  </a:lnTo>
                  <a:lnTo>
                    <a:pt x="3748087" y="1568451"/>
                  </a:lnTo>
                  <a:lnTo>
                    <a:pt x="3761581" y="1589089"/>
                  </a:lnTo>
                  <a:lnTo>
                    <a:pt x="3774281" y="1609726"/>
                  </a:lnTo>
                  <a:lnTo>
                    <a:pt x="3787775" y="1631158"/>
                  </a:lnTo>
                  <a:lnTo>
                    <a:pt x="3798887" y="1652589"/>
                  </a:lnTo>
                  <a:lnTo>
                    <a:pt x="3811587" y="1675608"/>
                  </a:lnTo>
                  <a:lnTo>
                    <a:pt x="3821906" y="1697832"/>
                  </a:lnTo>
                  <a:lnTo>
                    <a:pt x="3832225" y="1720851"/>
                  </a:lnTo>
                  <a:lnTo>
                    <a:pt x="3840956" y="1743076"/>
                  </a:lnTo>
                  <a:lnTo>
                    <a:pt x="3850481" y="1765301"/>
                  </a:lnTo>
                  <a:lnTo>
                    <a:pt x="3858418" y="1789114"/>
                  </a:lnTo>
                  <a:lnTo>
                    <a:pt x="3867150" y="1812926"/>
                  </a:lnTo>
                  <a:lnTo>
                    <a:pt x="3872706" y="1836739"/>
                  </a:lnTo>
                  <a:lnTo>
                    <a:pt x="3879056" y="1859757"/>
                  </a:lnTo>
                  <a:lnTo>
                    <a:pt x="3885406" y="1884364"/>
                  </a:lnTo>
                  <a:lnTo>
                    <a:pt x="3890168" y="1908970"/>
                  </a:lnTo>
                  <a:lnTo>
                    <a:pt x="3894137" y="1933576"/>
                  </a:lnTo>
                  <a:lnTo>
                    <a:pt x="3897312" y="1958182"/>
                  </a:lnTo>
                  <a:lnTo>
                    <a:pt x="3899693" y="1982789"/>
                  </a:lnTo>
                  <a:lnTo>
                    <a:pt x="3902075" y="2008983"/>
                  </a:lnTo>
                  <a:lnTo>
                    <a:pt x="3902868" y="2033589"/>
                  </a:lnTo>
                  <a:lnTo>
                    <a:pt x="3903662" y="2058989"/>
                  </a:lnTo>
                  <a:lnTo>
                    <a:pt x="3902868" y="2088357"/>
                  </a:lnTo>
                  <a:lnTo>
                    <a:pt x="3902075" y="2118520"/>
                  </a:lnTo>
                  <a:lnTo>
                    <a:pt x="3898900" y="2147889"/>
                  </a:lnTo>
                  <a:lnTo>
                    <a:pt x="3895725" y="2176464"/>
                  </a:lnTo>
                  <a:lnTo>
                    <a:pt x="3890168" y="2205833"/>
                  </a:lnTo>
                  <a:lnTo>
                    <a:pt x="3885406" y="2234407"/>
                  </a:lnTo>
                  <a:lnTo>
                    <a:pt x="3878262" y="2262983"/>
                  </a:lnTo>
                  <a:lnTo>
                    <a:pt x="3871118" y="2290764"/>
                  </a:lnTo>
                  <a:lnTo>
                    <a:pt x="3862387" y="2318545"/>
                  </a:lnTo>
                  <a:lnTo>
                    <a:pt x="3852862" y="2346326"/>
                  </a:lnTo>
                  <a:lnTo>
                    <a:pt x="3842543" y="2372520"/>
                  </a:lnTo>
                  <a:lnTo>
                    <a:pt x="3830637" y="2399507"/>
                  </a:lnTo>
                  <a:lnTo>
                    <a:pt x="3819525" y="2425701"/>
                  </a:lnTo>
                  <a:lnTo>
                    <a:pt x="3806031" y="2451895"/>
                  </a:lnTo>
                  <a:lnTo>
                    <a:pt x="3791743" y="2477295"/>
                  </a:lnTo>
                  <a:lnTo>
                    <a:pt x="3777456" y="2502695"/>
                  </a:lnTo>
                  <a:lnTo>
                    <a:pt x="3762375" y="2527301"/>
                  </a:lnTo>
                  <a:lnTo>
                    <a:pt x="3745706" y="2551908"/>
                  </a:lnTo>
                  <a:lnTo>
                    <a:pt x="3728243" y="2575720"/>
                  </a:lnTo>
                  <a:lnTo>
                    <a:pt x="3710781" y="2599533"/>
                  </a:lnTo>
                  <a:lnTo>
                    <a:pt x="3692525" y="2621758"/>
                  </a:lnTo>
                  <a:lnTo>
                    <a:pt x="3672681" y="2643983"/>
                  </a:lnTo>
                  <a:lnTo>
                    <a:pt x="3652837" y="2667001"/>
                  </a:lnTo>
                  <a:lnTo>
                    <a:pt x="3632200" y="2688433"/>
                  </a:lnTo>
                  <a:lnTo>
                    <a:pt x="3610768" y="2709864"/>
                  </a:lnTo>
                  <a:lnTo>
                    <a:pt x="3587750" y="2730501"/>
                  </a:lnTo>
                  <a:lnTo>
                    <a:pt x="3565525" y="2749551"/>
                  </a:lnTo>
                  <a:lnTo>
                    <a:pt x="3541712" y="2769395"/>
                  </a:lnTo>
                  <a:lnTo>
                    <a:pt x="3517106" y="2789239"/>
                  </a:lnTo>
                  <a:lnTo>
                    <a:pt x="3492500" y="2806701"/>
                  </a:lnTo>
                  <a:lnTo>
                    <a:pt x="3467100" y="2824958"/>
                  </a:lnTo>
                  <a:lnTo>
                    <a:pt x="3441700" y="2842420"/>
                  </a:lnTo>
                  <a:lnTo>
                    <a:pt x="3429793" y="2847976"/>
                  </a:lnTo>
                  <a:lnTo>
                    <a:pt x="3544093" y="3205164"/>
                  </a:lnTo>
                  <a:lnTo>
                    <a:pt x="3118643" y="2987677"/>
                  </a:lnTo>
                  <a:lnTo>
                    <a:pt x="3098006" y="2994027"/>
                  </a:lnTo>
                  <a:lnTo>
                    <a:pt x="3053556" y="3005139"/>
                  </a:lnTo>
                  <a:lnTo>
                    <a:pt x="3008312" y="3015458"/>
                  </a:lnTo>
                  <a:lnTo>
                    <a:pt x="2963862" y="3024983"/>
                  </a:lnTo>
                  <a:lnTo>
                    <a:pt x="2916237" y="3032127"/>
                  </a:lnTo>
                  <a:lnTo>
                    <a:pt x="2870199" y="3036889"/>
                  </a:lnTo>
                  <a:lnTo>
                    <a:pt x="2821781" y="3040858"/>
                  </a:lnTo>
                  <a:lnTo>
                    <a:pt x="2774156" y="3043239"/>
                  </a:lnTo>
                  <a:lnTo>
                    <a:pt x="2725737" y="3044033"/>
                  </a:lnTo>
                  <a:lnTo>
                    <a:pt x="2694781" y="3044033"/>
                  </a:lnTo>
                  <a:lnTo>
                    <a:pt x="2665412" y="3043239"/>
                  </a:lnTo>
                  <a:lnTo>
                    <a:pt x="2634456" y="3040858"/>
                  </a:lnTo>
                  <a:lnTo>
                    <a:pt x="2604293" y="3039270"/>
                  </a:lnTo>
                  <a:lnTo>
                    <a:pt x="2574924" y="3036095"/>
                  </a:lnTo>
                  <a:lnTo>
                    <a:pt x="2546349" y="3032920"/>
                  </a:lnTo>
                  <a:lnTo>
                    <a:pt x="2516187" y="3028951"/>
                  </a:lnTo>
                  <a:lnTo>
                    <a:pt x="2487612" y="3024983"/>
                  </a:lnTo>
                  <a:lnTo>
                    <a:pt x="2459037" y="3019427"/>
                  </a:lnTo>
                  <a:lnTo>
                    <a:pt x="2431256" y="3013077"/>
                  </a:lnTo>
                  <a:lnTo>
                    <a:pt x="2374899" y="3000377"/>
                  </a:lnTo>
                  <a:lnTo>
                    <a:pt x="2320924" y="2984501"/>
                  </a:lnTo>
                  <a:lnTo>
                    <a:pt x="2266156" y="2967039"/>
                  </a:lnTo>
                  <a:lnTo>
                    <a:pt x="2215356" y="2946401"/>
                  </a:lnTo>
                  <a:lnTo>
                    <a:pt x="2163762" y="2924970"/>
                  </a:lnTo>
                  <a:lnTo>
                    <a:pt x="2114549" y="2901951"/>
                  </a:lnTo>
                  <a:lnTo>
                    <a:pt x="2066131" y="2875758"/>
                  </a:lnTo>
                  <a:lnTo>
                    <a:pt x="2020093" y="2847976"/>
                  </a:lnTo>
                  <a:lnTo>
                    <a:pt x="1976437" y="2819401"/>
                  </a:lnTo>
                  <a:lnTo>
                    <a:pt x="1932781" y="2789239"/>
                  </a:lnTo>
                  <a:lnTo>
                    <a:pt x="1892299" y="2755901"/>
                  </a:lnTo>
                  <a:lnTo>
                    <a:pt x="1853406" y="2720976"/>
                  </a:lnTo>
                  <a:lnTo>
                    <a:pt x="1834356" y="2703514"/>
                  </a:lnTo>
                  <a:lnTo>
                    <a:pt x="1816099" y="2685258"/>
                  </a:lnTo>
                  <a:lnTo>
                    <a:pt x="1798637" y="2667001"/>
                  </a:lnTo>
                  <a:lnTo>
                    <a:pt x="1781174" y="2648745"/>
                  </a:lnTo>
                  <a:lnTo>
                    <a:pt x="1763712" y="2628901"/>
                  </a:lnTo>
                  <a:lnTo>
                    <a:pt x="1748631" y="2609058"/>
                  </a:lnTo>
                  <a:lnTo>
                    <a:pt x="1731962" y="2590008"/>
                  </a:lnTo>
                  <a:lnTo>
                    <a:pt x="1717674" y="2569370"/>
                  </a:lnTo>
                  <a:lnTo>
                    <a:pt x="1703387" y="2548733"/>
                  </a:lnTo>
                  <a:lnTo>
                    <a:pt x="1689099" y="2528095"/>
                  </a:lnTo>
                  <a:lnTo>
                    <a:pt x="1675606" y="2508251"/>
                  </a:lnTo>
                  <a:lnTo>
                    <a:pt x="1663699" y="2486026"/>
                  </a:lnTo>
                  <a:lnTo>
                    <a:pt x="1650999" y="2464595"/>
                  </a:lnTo>
                  <a:lnTo>
                    <a:pt x="1639887" y="2442370"/>
                  </a:lnTo>
                  <a:lnTo>
                    <a:pt x="1628774" y="2420145"/>
                  </a:lnTo>
                  <a:lnTo>
                    <a:pt x="1618456" y="2397126"/>
                  </a:lnTo>
                  <a:lnTo>
                    <a:pt x="1608931" y="2374901"/>
                  </a:lnTo>
                  <a:lnTo>
                    <a:pt x="1600199" y="2351883"/>
                  </a:lnTo>
                  <a:lnTo>
                    <a:pt x="1591468" y="2328864"/>
                  </a:lnTo>
                  <a:lnTo>
                    <a:pt x="1584324" y="2305051"/>
                  </a:lnTo>
                  <a:lnTo>
                    <a:pt x="1577181" y="2281239"/>
                  </a:lnTo>
                  <a:lnTo>
                    <a:pt x="1570831" y="2257426"/>
                  </a:lnTo>
                  <a:lnTo>
                    <a:pt x="1565274" y="2232820"/>
                  </a:lnTo>
                  <a:lnTo>
                    <a:pt x="1560512" y="2208214"/>
                  </a:lnTo>
                  <a:lnTo>
                    <a:pt x="1556543" y="2183607"/>
                  </a:lnTo>
                  <a:lnTo>
                    <a:pt x="1552574" y="2159001"/>
                  </a:lnTo>
                  <a:lnTo>
                    <a:pt x="1550987" y="2134395"/>
                  </a:lnTo>
                  <a:lnTo>
                    <a:pt x="1548606" y="2108995"/>
                  </a:lnTo>
                  <a:lnTo>
                    <a:pt x="1547812" y="2084389"/>
                  </a:lnTo>
                  <a:lnTo>
                    <a:pt x="1546224" y="2058989"/>
                  </a:lnTo>
                  <a:lnTo>
                    <a:pt x="1547812" y="2033589"/>
                  </a:lnTo>
                  <a:lnTo>
                    <a:pt x="1548606" y="2008983"/>
                  </a:lnTo>
                  <a:lnTo>
                    <a:pt x="1550987" y="1982789"/>
                  </a:lnTo>
                  <a:lnTo>
                    <a:pt x="1552574" y="1958182"/>
                  </a:lnTo>
                  <a:lnTo>
                    <a:pt x="1556543" y="1933576"/>
                  </a:lnTo>
                  <a:lnTo>
                    <a:pt x="1560512" y="1908970"/>
                  </a:lnTo>
                  <a:lnTo>
                    <a:pt x="1565274" y="1884364"/>
                  </a:lnTo>
                  <a:lnTo>
                    <a:pt x="1570831" y="1859757"/>
                  </a:lnTo>
                  <a:lnTo>
                    <a:pt x="1577181" y="1836739"/>
                  </a:lnTo>
                  <a:lnTo>
                    <a:pt x="1584324" y="1812926"/>
                  </a:lnTo>
                  <a:lnTo>
                    <a:pt x="1591468" y="1789114"/>
                  </a:lnTo>
                  <a:lnTo>
                    <a:pt x="1600199" y="1765301"/>
                  </a:lnTo>
                  <a:lnTo>
                    <a:pt x="1608931" y="1743076"/>
                  </a:lnTo>
                  <a:lnTo>
                    <a:pt x="1618456" y="1720851"/>
                  </a:lnTo>
                  <a:lnTo>
                    <a:pt x="1628774" y="1697832"/>
                  </a:lnTo>
                  <a:lnTo>
                    <a:pt x="1639887" y="1675608"/>
                  </a:lnTo>
                  <a:lnTo>
                    <a:pt x="1650999" y="1652589"/>
                  </a:lnTo>
                  <a:lnTo>
                    <a:pt x="1663699" y="1631158"/>
                  </a:lnTo>
                  <a:lnTo>
                    <a:pt x="1675606" y="1609726"/>
                  </a:lnTo>
                  <a:lnTo>
                    <a:pt x="1689099" y="1589089"/>
                  </a:lnTo>
                  <a:lnTo>
                    <a:pt x="1703387" y="1568451"/>
                  </a:lnTo>
                  <a:lnTo>
                    <a:pt x="1717674" y="1548608"/>
                  </a:lnTo>
                  <a:lnTo>
                    <a:pt x="1731962" y="1527970"/>
                  </a:lnTo>
                  <a:lnTo>
                    <a:pt x="1748631" y="1508126"/>
                  </a:lnTo>
                  <a:lnTo>
                    <a:pt x="1763712" y="1489076"/>
                  </a:lnTo>
                  <a:lnTo>
                    <a:pt x="1781174" y="1469233"/>
                  </a:lnTo>
                  <a:lnTo>
                    <a:pt x="1798637" y="1450976"/>
                  </a:lnTo>
                  <a:lnTo>
                    <a:pt x="1816099" y="1432720"/>
                  </a:lnTo>
                  <a:lnTo>
                    <a:pt x="1834356" y="1413670"/>
                  </a:lnTo>
                  <a:lnTo>
                    <a:pt x="1853406" y="1396208"/>
                  </a:lnTo>
                  <a:lnTo>
                    <a:pt x="1892299" y="1361283"/>
                  </a:lnTo>
                  <a:lnTo>
                    <a:pt x="1932781" y="1329533"/>
                  </a:lnTo>
                  <a:lnTo>
                    <a:pt x="1976437" y="1297783"/>
                  </a:lnTo>
                  <a:lnTo>
                    <a:pt x="2020093" y="1269208"/>
                  </a:lnTo>
                  <a:lnTo>
                    <a:pt x="2066131" y="1241426"/>
                  </a:lnTo>
                  <a:lnTo>
                    <a:pt x="2114549" y="1216026"/>
                  </a:lnTo>
                  <a:lnTo>
                    <a:pt x="2163762" y="1192214"/>
                  </a:lnTo>
                  <a:lnTo>
                    <a:pt x="2215356" y="1170783"/>
                  </a:lnTo>
                  <a:lnTo>
                    <a:pt x="2266156" y="1150145"/>
                  </a:lnTo>
                  <a:lnTo>
                    <a:pt x="2320924" y="1132683"/>
                  </a:lnTo>
                  <a:lnTo>
                    <a:pt x="2374899" y="1117601"/>
                  </a:lnTo>
                  <a:lnTo>
                    <a:pt x="2431256" y="1104108"/>
                  </a:lnTo>
                  <a:lnTo>
                    <a:pt x="2459037" y="1099345"/>
                  </a:lnTo>
                  <a:lnTo>
                    <a:pt x="2487612" y="1092995"/>
                  </a:lnTo>
                  <a:lnTo>
                    <a:pt x="2516187" y="1089026"/>
                  </a:lnTo>
                  <a:lnTo>
                    <a:pt x="2546349" y="1085058"/>
                  </a:lnTo>
                  <a:lnTo>
                    <a:pt x="2574924" y="1081883"/>
                  </a:lnTo>
                  <a:lnTo>
                    <a:pt x="2604293" y="1078708"/>
                  </a:lnTo>
                  <a:lnTo>
                    <a:pt x="2634456" y="1076326"/>
                  </a:lnTo>
                  <a:lnTo>
                    <a:pt x="2665412" y="1074739"/>
                  </a:lnTo>
                  <a:close/>
                  <a:moveTo>
                    <a:pt x="1880393" y="574675"/>
                  </a:moveTo>
                  <a:lnTo>
                    <a:pt x="1859756" y="575469"/>
                  </a:lnTo>
                  <a:lnTo>
                    <a:pt x="1839912" y="578644"/>
                  </a:lnTo>
                  <a:lnTo>
                    <a:pt x="1821656" y="582613"/>
                  </a:lnTo>
                  <a:lnTo>
                    <a:pt x="1803400" y="589757"/>
                  </a:lnTo>
                  <a:lnTo>
                    <a:pt x="1785937" y="596900"/>
                  </a:lnTo>
                  <a:lnTo>
                    <a:pt x="1770062" y="607219"/>
                  </a:lnTo>
                  <a:lnTo>
                    <a:pt x="1754981" y="617538"/>
                  </a:lnTo>
                  <a:lnTo>
                    <a:pt x="1740693" y="629444"/>
                  </a:lnTo>
                  <a:lnTo>
                    <a:pt x="1727993" y="642938"/>
                  </a:lnTo>
                  <a:lnTo>
                    <a:pt x="1716881" y="658813"/>
                  </a:lnTo>
                  <a:lnTo>
                    <a:pt x="1708150" y="673894"/>
                  </a:lnTo>
                  <a:lnTo>
                    <a:pt x="1699418" y="690563"/>
                  </a:lnTo>
                  <a:lnTo>
                    <a:pt x="1692275" y="708025"/>
                  </a:lnTo>
                  <a:lnTo>
                    <a:pt x="1687512" y="726282"/>
                  </a:lnTo>
                  <a:lnTo>
                    <a:pt x="1685131" y="744538"/>
                  </a:lnTo>
                  <a:lnTo>
                    <a:pt x="1684337" y="764382"/>
                  </a:lnTo>
                  <a:lnTo>
                    <a:pt x="1685131" y="783432"/>
                  </a:lnTo>
                  <a:lnTo>
                    <a:pt x="1687512" y="801688"/>
                  </a:lnTo>
                  <a:lnTo>
                    <a:pt x="1692275" y="820738"/>
                  </a:lnTo>
                  <a:lnTo>
                    <a:pt x="1699418" y="838201"/>
                  </a:lnTo>
                  <a:lnTo>
                    <a:pt x="1708150" y="854076"/>
                  </a:lnTo>
                  <a:lnTo>
                    <a:pt x="1716881" y="869951"/>
                  </a:lnTo>
                  <a:lnTo>
                    <a:pt x="1727993" y="885032"/>
                  </a:lnTo>
                  <a:lnTo>
                    <a:pt x="1740693" y="898526"/>
                  </a:lnTo>
                  <a:lnTo>
                    <a:pt x="1754981" y="910432"/>
                  </a:lnTo>
                  <a:lnTo>
                    <a:pt x="1770062" y="920751"/>
                  </a:lnTo>
                  <a:lnTo>
                    <a:pt x="1785937" y="931069"/>
                  </a:lnTo>
                  <a:lnTo>
                    <a:pt x="1803400" y="939801"/>
                  </a:lnTo>
                  <a:lnTo>
                    <a:pt x="1821656" y="945357"/>
                  </a:lnTo>
                  <a:lnTo>
                    <a:pt x="1839912" y="949326"/>
                  </a:lnTo>
                  <a:lnTo>
                    <a:pt x="1859756" y="952501"/>
                  </a:lnTo>
                  <a:lnTo>
                    <a:pt x="1880393" y="954088"/>
                  </a:lnTo>
                  <a:lnTo>
                    <a:pt x="1899443" y="952501"/>
                  </a:lnTo>
                  <a:lnTo>
                    <a:pt x="1919287" y="949326"/>
                  </a:lnTo>
                  <a:lnTo>
                    <a:pt x="1937543" y="945357"/>
                  </a:lnTo>
                  <a:lnTo>
                    <a:pt x="1955800" y="939801"/>
                  </a:lnTo>
                  <a:lnTo>
                    <a:pt x="1973262" y="931069"/>
                  </a:lnTo>
                  <a:lnTo>
                    <a:pt x="1988343" y="920751"/>
                  </a:lnTo>
                  <a:lnTo>
                    <a:pt x="2004218" y="910432"/>
                  </a:lnTo>
                  <a:lnTo>
                    <a:pt x="2018506" y="898526"/>
                  </a:lnTo>
                  <a:lnTo>
                    <a:pt x="2030412" y="885032"/>
                  </a:lnTo>
                  <a:lnTo>
                    <a:pt x="2042318" y="869951"/>
                  </a:lnTo>
                  <a:lnTo>
                    <a:pt x="2051050" y="854076"/>
                  </a:lnTo>
                  <a:lnTo>
                    <a:pt x="2059781" y="838201"/>
                  </a:lnTo>
                  <a:lnTo>
                    <a:pt x="2066925" y="820738"/>
                  </a:lnTo>
                  <a:lnTo>
                    <a:pt x="2071687" y="801688"/>
                  </a:lnTo>
                  <a:lnTo>
                    <a:pt x="2074068" y="783432"/>
                  </a:lnTo>
                  <a:lnTo>
                    <a:pt x="2074862" y="764382"/>
                  </a:lnTo>
                  <a:lnTo>
                    <a:pt x="2074068" y="744538"/>
                  </a:lnTo>
                  <a:lnTo>
                    <a:pt x="2071687" y="726282"/>
                  </a:lnTo>
                  <a:lnTo>
                    <a:pt x="2066925" y="708025"/>
                  </a:lnTo>
                  <a:lnTo>
                    <a:pt x="2059781" y="690563"/>
                  </a:lnTo>
                  <a:lnTo>
                    <a:pt x="2051050" y="673894"/>
                  </a:lnTo>
                  <a:lnTo>
                    <a:pt x="2042318" y="658813"/>
                  </a:lnTo>
                  <a:lnTo>
                    <a:pt x="2030412" y="642938"/>
                  </a:lnTo>
                  <a:lnTo>
                    <a:pt x="2018506" y="629444"/>
                  </a:lnTo>
                  <a:lnTo>
                    <a:pt x="2004218" y="617538"/>
                  </a:lnTo>
                  <a:lnTo>
                    <a:pt x="1988343" y="607219"/>
                  </a:lnTo>
                  <a:lnTo>
                    <a:pt x="1973262" y="596900"/>
                  </a:lnTo>
                  <a:lnTo>
                    <a:pt x="1955800" y="589757"/>
                  </a:lnTo>
                  <a:lnTo>
                    <a:pt x="1937543" y="582613"/>
                  </a:lnTo>
                  <a:lnTo>
                    <a:pt x="1919287" y="578644"/>
                  </a:lnTo>
                  <a:lnTo>
                    <a:pt x="1899443" y="575469"/>
                  </a:lnTo>
                  <a:close/>
                  <a:moveTo>
                    <a:pt x="908446" y="574675"/>
                  </a:moveTo>
                  <a:lnTo>
                    <a:pt x="887767" y="575469"/>
                  </a:lnTo>
                  <a:lnTo>
                    <a:pt x="868678" y="578644"/>
                  </a:lnTo>
                  <a:lnTo>
                    <a:pt x="850385" y="582613"/>
                  </a:lnTo>
                  <a:lnTo>
                    <a:pt x="831296" y="589757"/>
                  </a:lnTo>
                  <a:lnTo>
                    <a:pt x="815389" y="596900"/>
                  </a:lnTo>
                  <a:lnTo>
                    <a:pt x="798686" y="607219"/>
                  </a:lnTo>
                  <a:lnTo>
                    <a:pt x="783574" y="617538"/>
                  </a:lnTo>
                  <a:lnTo>
                    <a:pt x="770053" y="629444"/>
                  </a:lnTo>
                  <a:lnTo>
                    <a:pt x="756532" y="642938"/>
                  </a:lnTo>
                  <a:lnTo>
                    <a:pt x="745397" y="658813"/>
                  </a:lnTo>
                  <a:lnTo>
                    <a:pt x="735853" y="673894"/>
                  </a:lnTo>
                  <a:lnTo>
                    <a:pt x="727899" y="690563"/>
                  </a:lnTo>
                  <a:lnTo>
                    <a:pt x="720741" y="708025"/>
                  </a:lnTo>
                  <a:lnTo>
                    <a:pt x="716764" y="726282"/>
                  </a:lnTo>
                  <a:lnTo>
                    <a:pt x="713583" y="744538"/>
                  </a:lnTo>
                  <a:lnTo>
                    <a:pt x="712787" y="764382"/>
                  </a:lnTo>
                  <a:lnTo>
                    <a:pt x="713583" y="783432"/>
                  </a:lnTo>
                  <a:lnTo>
                    <a:pt x="716764" y="801688"/>
                  </a:lnTo>
                  <a:lnTo>
                    <a:pt x="720741" y="820738"/>
                  </a:lnTo>
                  <a:lnTo>
                    <a:pt x="727899" y="838201"/>
                  </a:lnTo>
                  <a:lnTo>
                    <a:pt x="735853" y="854076"/>
                  </a:lnTo>
                  <a:lnTo>
                    <a:pt x="745397" y="869951"/>
                  </a:lnTo>
                  <a:lnTo>
                    <a:pt x="756532" y="885032"/>
                  </a:lnTo>
                  <a:lnTo>
                    <a:pt x="770053" y="898526"/>
                  </a:lnTo>
                  <a:lnTo>
                    <a:pt x="783574" y="910432"/>
                  </a:lnTo>
                  <a:lnTo>
                    <a:pt x="798686" y="920751"/>
                  </a:lnTo>
                  <a:lnTo>
                    <a:pt x="815389" y="931069"/>
                  </a:lnTo>
                  <a:lnTo>
                    <a:pt x="831296" y="939801"/>
                  </a:lnTo>
                  <a:lnTo>
                    <a:pt x="850385" y="945357"/>
                  </a:lnTo>
                  <a:lnTo>
                    <a:pt x="868678" y="949326"/>
                  </a:lnTo>
                  <a:lnTo>
                    <a:pt x="887767" y="952501"/>
                  </a:lnTo>
                  <a:lnTo>
                    <a:pt x="908446" y="954088"/>
                  </a:lnTo>
                  <a:lnTo>
                    <a:pt x="928330" y="952501"/>
                  </a:lnTo>
                  <a:lnTo>
                    <a:pt x="947419" y="949326"/>
                  </a:lnTo>
                  <a:lnTo>
                    <a:pt x="967303" y="945357"/>
                  </a:lnTo>
                  <a:lnTo>
                    <a:pt x="984801" y="939801"/>
                  </a:lnTo>
                  <a:lnTo>
                    <a:pt x="1002299" y="931069"/>
                  </a:lnTo>
                  <a:lnTo>
                    <a:pt x="1018206" y="920751"/>
                  </a:lnTo>
                  <a:lnTo>
                    <a:pt x="1033318" y="910432"/>
                  </a:lnTo>
                  <a:lnTo>
                    <a:pt x="1047634" y="898526"/>
                  </a:lnTo>
                  <a:lnTo>
                    <a:pt x="1059565" y="885032"/>
                  </a:lnTo>
                  <a:lnTo>
                    <a:pt x="1070700" y="869951"/>
                  </a:lnTo>
                  <a:lnTo>
                    <a:pt x="1081039" y="854076"/>
                  </a:lnTo>
                  <a:lnTo>
                    <a:pt x="1089788" y="838201"/>
                  </a:lnTo>
                  <a:lnTo>
                    <a:pt x="1095356" y="820738"/>
                  </a:lnTo>
                  <a:lnTo>
                    <a:pt x="1100923" y="801688"/>
                  </a:lnTo>
                  <a:lnTo>
                    <a:pt x="1104105" y="783432"/>
                  </a:lnTo>
                  <a:lnTo>
                    <a:pt x="1104900" y="764382"/>
                  </a:lnTo>
                  <a:lnTo>
                    <a:pt x="1104105" y="744538"/>
                  </a:lnTo>
                  <a:lnTo>
                    <a:pt x="1100923" y="726282"/>
                  </a:lnTo>
                  <a:lnTo>
                    <a:pt x="1095356" y="708025"/>
                  </a:lnTo>
                  <a:lnTo>
                    <a:pt x="1089788" y="690563"/>
                  </a:lnTo>
                  <a:lnTo>
                    <a:pt x="1081039" y="673894"/>
                  </a:lnTo>
                  <a:lnTo>
                    <a:pt x="1070700" y="658813"/>
                  </a:lnTo>
                  <a:lnTo>
                    <a:pt x="1059565" y="642938"/>
                  </a:lnTo>
                  <a:lnTo>
                    <a:pt x="1047634" y="629444"/>
                  </a:lnTo>
                  <a:lnTo>
                    <a:pt x="1033318" y="617538"/>
                  </a:lnTo>
                  <a:lnTo>
                    <a:pt x="1018206" y="607219"/>
                  </a:lnTo>
                  <a:lnTo>
                    <a:pt x="1002299" y="596900"/>
                  </a:lnTo>
                  <a:lnTo>
                    <a:pt x="984801" y="589757"/>
                  </a:lnTo>
                  <a:lnTo>
                    <a:pt x="967303" y="582613"/>
                  </a:lnTo>
                  <a:lnTo>
                    <a:pt x="947419" y="578644"/>
                  </a:lnTo>
                  <a:lnTo>
                    <a:pt x="928330" y="575469"/>
                  </a:lnTo>
                  <a:close/>
                  <a:moveTo>
                    <a:pt x="1394220" y="0"/>
                  </a:moveTo>
                  <a:lnTo>
                    <a:pt x="1427548" y="0"/>
                  </a:lnTo>
                  <a:lnTo>
                    <a:pt x="1460083" y="794"/>
                  </a:lnTo>
                  <a:lnTo>
                    <a:pt x="1491823" y="3174"/>
                  </a:lnTo>
                  <a:lnTo>
                    <a:pt x="1523564" y="4761"/>
                  </a:lnTo>
                  <a:lnTo>
                    <a:pt x="1587046" y="11109"/>
                  </a:lnTo>
                  <a:lnTo>
                    <a:pt x="1649735" y="19838"/>
                  </a:lnTo>
                  <a:lnTo>
                    <a:pt x="1710836" y="30947"/>
                  </a:lnTo>
                  <a:lnTo>
                    <a:pt x="1771937" y="42849"/>
                  </a:lnTo>
                  <a:lnTo>
                    <a:pt x="1831451" y="58719"/>
                  </a:lnTo>
                  <a:lnTo>
                    <a:pt x="1889379" y="76176"/>
                  </a:lnTo>
                  <a:lnTo>
                    <a:pt x="1946512" y="95220"/>
                  </a:lnTo>
                  <a:lnTo>
                    <a:pt x="2002059" y="116645"/>
                  </a:lnTo>
                  <a:lnTo>
                    <a:pt x="2056812" y="140450"/>
                  </a:lnTo>
                  <a:lnTo>
                    <a:pt x="2109978" y="165048"/>
                  </a:lnTo>
                  <a:lnTo>
                    <a:pt x="2160763" y="192821"/>
                  </a:lnTo>
                  <a:lnTo>
                    <a:pt x="2211549" y="221387"/>
                  </a:lnTo>
                  <a:lnTo>
                    <a:pt x="2259160" y="252333"/>
                  </a:lnTo>
                  <a:lnTo>
                    <a:pt x="2306772" y="284073"/>
                  </a:lnTo>
                  <a:lnTo>
                    <a:pt x="2352002" y="318987"/>
                  </a:lnTo>
                  <a:lnTo>
                    <a:pt x="2394853" y="353901"/>
                  </a:lnTo>
                  <a:lnTo>
                    <a:pt x="2436116" y="390402"/>
                  </a:lnTo>
                  <a:lnTo>
                    <a:pt x="2475792" y="429284"/>
                  </a:lnTo>
                  <a:lnTo>
                    <a:pt x="2513088" y="469753"/>
                  </a:lnTo>
                  <a:lnTo>
                    <a:pt x="2531339" y="489590"/>
                  </a:lnTo>
                  <a:lnTo>
                    <a:pt x="2547209" y="510221"/>
                  </a:lnTo>
                  <a:lnTo>
                    <a:pt x="2564667" y="531646"/>
                  </a:lnTo>
                  <a:lnTo>
                    <a:pt x="2581331" y="553864"/>
                  </a:lnTo>
                  <a:lnTo>
                    <a:pt x="2596407" y="575288"/>
                  </a:lnTo>
                  <a:lnTo>
                    <a:pt x="2612278" y="597506"/>
                  </a:lnTo>
                  <a:lnTo>
                    <a:pt x="2626561" y="620518"/>
                  </a:lnTo>
                  <a:lnTo>
                    <a:pt x="2640845" y="642736"/>
                  </a:lnTo>
                  <a:lnTo>
                    <a:pt x="2654335" y="666541"/>
                  </a:lnTo>
                  <a:lnTo>
                    <a:pt x="2667825" y="688759"/>
                  </a:lnTo>
                  <a:lnTo>
                    <a:pt x="2679727" y="712564"/>
                  </a:lnTo>
                  <a:lnTo>
                    <a:pt x="2690837" y="735575"/>
                  </a:lnTo>
                  <a:lnTo>
                    <a:pt x="2701946" y="760174"/>
                  </a:lnTo>
                  <a:lnTo>
                    <a:pt x="2712262" y="784772"/>
                  </a:lnTo>
                  <a:lnTo>
                    <a:pt x="2722578" y="809371"/>
                  </a:lnTo>
                  <a:lnTo>
                    <a:pt x="2732100" y="833969"/>
                  </a:lnTo>
                  <a:lnTo>
                    <a:pt x="2740035" y="858568"/>
                  </a:lnTo>
                  <a:lnTo>
                    <a:pt x="2748764" y="884753"/>
                  </a:lnTo>
                  <a:lnTo>
                    <a:pt x="2755906" y="910145"/>
                  </a:lnTo>
                  <a:lnTo>
                    <a:pt x="2761460" y="935537"/>
                  </a:lnTo>
                  <a:lnTo>
                    <a:pt x="2767808" y="961723"/>
                  </a:lnTo>
                  <a:lnTo>
                    <a:pt x="2773363" y="987908"/>
                  </a:lnTo>
                  <a:lnTo>
                    <a:pt x="2743209" y="987115"/>
                  </a:lnTo>
                  <a:lnTo>
                    <a:pt x="2713849" y="987115"/>
                  </a:lnTo>
                  <a:lnTo>
                    <a:pt x="2680521" y="987115"/>
                  </a:lnTo>
                  <a:lnTo>
                    <a:pt x="2648780" y="987908"/>
                  </a:lnTo>
                  <a:lnTo>
                    <a:pt x="2616246" y="990289"/>
                  </a:lnTo>
                  <a:lnTo>
                    <a:pt x="2584505" y="991876"/>
                  </a:lnTo>
                  <a:lnTo>
                    <a:pt x="2552764" y="995050"/>
                  </a:lnTo>
                  <a:lnTo>
                    <a:pt x="2521023" y="999017"/>
                  </a:lnTo>
                  <a:lnTo>
                    <a:pt x="2489282" y="1003778"/>
                  </a:lnTo>
                  <a:lnTo>
                    <a:pt x="2458334" y="1008539"/>
                  </a:lnTo>
                  <a:lnTo>
                    <a:pt x="2427387" y="1014094"/>
                  </a:lnTo>
                  <a:lnTo>
                    <a:pt x="2397233" y="1019648"/>
                  </a:lnTo>
                  <a:lnTo>
                    <a:pt x="2366286" y="1026790"/>
                  </a:lnTo>
                  <a:lnTo>
                    <a:pt x="2336132" y="1033931"/>
                  </a:lnTo>
                  <a:lnTo>
                    <a:pt x="2306772" y="1042660"/>
                  </a:lnTo>
                  <a:lnTo>
                    <a:pt x="2276618" y="1051388"/>
                  </a:lnTo>
                  <a:lnTo>
                    <a:pt x="2248051" y="1060910"/>
                  </a:lnTo>
                  <a:lnTo>
                    <a:pt x="2219484" y="1070432"/>
                  </a:lnTo>
                  <a:lnTo>
                    <a:pt x="2191711" y="1080748"/>
                  </a:lnTo>
                  <a:lnTo>
                    <a:pt x="2163144" y="1091857"/>
                  </a:lnTo>
                  <a:lnTo>
                    <a:pt x="2135371" y="1102966"/>
                  </a:lnTo>
                  <a:lnTo>
                    <a:pt x="2109184" y="1114868"/>
                  </a:lnTo>
                  <a:lnTo>
                    <a:pt x="2082205" y="1127564"/>
                  </a:lnTo>
                  <a:lnTo>
                    <a:pt x="2055225" y="1141054"/>
                  </a:lnTo>
                  <a:lnTo>
                    <a:pt x="2029832" y="1154543"/>
                  </a:lnTo>
                  <a:lnTo>
                    <a:pt x="2004439" y="1168826"/>
                  </a:lnTo>
                  <a:lnTo>
                    <a:pt x="1979047" y="1183109"/>
                  </a:lnTo>
                  <a:lnTo>
                    <a:pt x="1954447" y="1198186"/>
                  </a:lnTo>
                  <a:lnTo>
                    <a:pt x="1930642" y="1213262"/>
                  </a:lnTo>
                  <a:lnTo>
                    <a:pt x="1906043" y="1229926"/>
                  </a:lnTo>
                  <a:lnTo>
                    <a:pt x="1883030" y="1246589"/>
                  </a:lnTo>
                  <a:lnTo>
                    <a:pt x="1860018" y="1262459"/>
                  </a:lnTo>
                  <a:lnTo>
                    <a:pt x="1838593" y="1279916"/>
                  </a:lnTo>
                  <a:lnTo>
                    <a:pt x="1815581" y="1298960"/>
                  </a:lnTo>
                  <a:lnTo>
                    <a:pt x="1794949" y="1317211"/>
                  </a:lnTo>
                  <a:lnTo>
                    <a:pt x="1773524" y="1335461"/>
                  </a:lnTo>
                  <a:lnTo>
                    <a:pt x="1754480" y="1355299"/>
                  </a:lnTo>
                  <a:lnTo>
                    <a:pt x="1733848" y="1374343"/>
                  </a:lnTo>
                  <a:lnTo>
                    <a:pt x="1715597" y="1394181"/>
                  </a:lnTo>
                  <a:lnTo>
                    <a:pt x="1696552" y="1414812"/>
                  </a:lnTo>
                  <a:lnTo>
                    <a:pt x="1678301" y="1434649"/>
                  </a:lnTo>
                  <a:lnTo>
                    <a:pt x="1660844" y="1456867"/>
                  </a:lnTo>
                  <a:lnTo>
                    <a:pt x="1644180" y="1476705"/>
                  </a:lnTo>
                  <a:lnTo>
                    <a:pt x="1628309" y="1499716"/>
                  </a:lnTo>
                  <a:lnTo>
                    <a:pt x="1612439" y="1521141"/>
                  </a:lnTo>
                  <a:lnTo>
                    <a:pt x="1597362" y="1543359"/>
                  </a:lnTo>
                  <a:lnTo>
                    <a:pt x="1583079" y="1566370"/>
                  </a:lnTo>
                  <a:lnTo>
                    <a:pt x="1569589" y="1589382"/>
                  </a:lnTo>
                  <a:lnTo>
                    <a:pt x="1556099" y="1613187"/>
                  </a:lnTo>
                  <a:lnTo>
                    <a:pt x="1544196" y="1636992"/>
                  </a:lnTo>
                  <a:lnTo>
                    <a:pt x="1531500" y="1660797"/>
                  </a:lnTo>
                  <a:lnTo>
                    <a:pt x="1521184" y="1685395"/>
                  </a:lnTo>
                  <a:lnTo>
                    <a:pt x="1510075" y="1709994"/>
                  </a:lnTo>
                  <a:lnTo>
                    <a:pt x="1501346" y="1734592"/>
                  </a:lnTo>
                  <a:lnTo>
                    <a:pt x="1491823" y="1759984"/>
                  </a:lnTo>
                  <a:lnTo>
                    <a:pt x="1483888" y="1785376"/>
                  </a:lnTo>
                  <a:lnTo>
                    <a:pt x="1476747" y="1811562"/>
                  </a:lnTo>
                  <a:lnTo>
                    <a:pt x="1470398" y="1836954"/>
                  </a:lnTo>
                  <a:lnTo>
                    <a:pt x="1464050" y="1862346"/>
                  </a:lnTo>
                  <a:lnTo>
                    <a:pt x="1459289" y="1889325"/>
                  </a:lnTo>
                  <a:lnTo>
                    <a:pt x="1453734" y="1915510"/>
                  </a:lnTo>
                  <a:lnTo>
                    <a:pt x="1450560" y="1942489"/>
                  </a:lnTo>
                  <a:lnTo>
                    <a:pt x="1447386" y="1968675"/>
                  </a:lnTo>
                  <a:lnTo>
                    <a:pt x="1445799" y="1996447"/>
                  </a:lnTo>
                  <a:lnTo>
                    <a:pt x="1445006" y="2023426"/>
                  </a:lnTo>
                  <a:lnTo>
                    <a:pt x="1443419" y="2051199"/>
                  </a:lnTo>
                  <a:lnTo>
                    <a:pt x="1445006" y="2086906"/>
                  </a:lnTo>
                  <a:lnTo>
                    <a:pt x="1446593" y="2122614"/>
                  </a:lnTo>
                  <a:lnTo>
                    <a:pt x="1450560" y="2158321"/>
                  </a:lnTo>
                  <a:lnTo>
                    <a:pt x="1454528" y="2193235"/>
                  </a:lnTo>
                  <a:lnTo>
                    <a:pt x="1461670" y="2228149"/>
                  </a:lnTo>
                  <a:lnTo>
                    <a:pt x="1469605" y="2262270"/>
                  </a:lnTo>
                  <a:lnTo>
                    <a:pt x="1478334" y="2296390"/>
                  </a:lnTo>
                  <a:lnTo>
                    <a:pt x="1488649" y="2329718"/>
                  </a:lnTo>
                  <a:lnTo>
                    <a:pt x="1441832" y="2332098"/>
                  </a:lnTo>
                  <a:lnTo>
                    <a:pt x="1394220" y="2332892"/>
                  </a:lnTo>
                  <a:lnTo>
                    <a:pt x="1337086" y="2332098"/>
                  </a:lnTo>
                  <a:lnTo>
                    <a:pt x="1279953" y="2328924"/>
                  </a:lnTo>
                  <a:lnTo>
                    <a:pt x="1223613" y="2323370"/>
                  </a:lnTo>
                  <a:lnTo>
                    <a:pt x="1168066" y="2317815"/>
                  </a:lnTo>
                  <a:lnTo>
                    <a:pt x="1113313" y="2308293"/>
                  </a:lnTo>
                  <a:lnTo>
                    <a:pt x="1059353" y="2297977"/>
                  </a:lnTo>
                  <a:lnTo>
                    <a:pt x="1006187" y="2286868"/>
                  </a:lnTo>
                  <a:lnTo>
                    <a:pt x="953815" y="2272585"/>
                  </a:lnTo>
                  <a:lnTo>
                    <a:pt x="930009" y="2266237"/>
                  </a:lnTo>
                  <a:lnTo>
                    <a:pt x="426122" y="2522538"/>
                  </a:lnTo>
                  <a:lnTo>
                    <a:pt x="560227" y="2101189"/>
                  </a:lnTo>
                  <a:lnTo>
                    <a:pt x="547531" y="2093254"/>
                  </a:lnTo>
                  <a:lnTo>
                    <a:pt x="517377" y="2072623"/>
                  </a:lnTo>
                  <a:lnTo>
                    <a:pt x="486430" y="2051199"/>
                  </a:lnTo>
                  <a:lnTo>
                    <a:pt x="457863" y="2029774"/>
                  </a:lnTo>
                  <a:lnTo>
                    <a:pt x="428503" y="2006763"/>
                  </a:lnTo>
                  <a:lnTo>
                    <a:pt x="399936" y="1984545"/>
                  </a:lnTo>
                  <a:lnTo>
                    <a:pt x="373750" y="1960740"/>
                  </a:lnTo>
                  <a:lnTo>
                    <a:pt x="346770" y="1936141"/>
                  </a:lnTo>
                  <a:lnTo>
                    <a:pt x="321377" y="1911543"/>
                  </a:lnTo>
                  <a:lnTo>
                    <a:pt x="296778" y="1886151"/>
                  </a:lnTo>
                  <a:lnTo>
                    <a:pt x="272972" y="1859172"/>
                  </a:lnTo>
                  <a:lnTo>
                    <a:pt x="250753" y="1832986"/>
                  </a:lnTo>
                  <a:lnTo>
                    <a:pt x="227741" y="1806007"/>
                  </a:lnTo>
                  <a:lnTo>
                    <a:pt x="207110" y="1777441"/>
                  </a:lnTo>
                  <a:lnTo>
                    <a:pt x="187272" y="1749668"/>
                  </a:lnTo>
                  <a:lnTo>
                    <a:pt x="167433" y="1721102"/>
                  </a:lnTo>
                  <a:lnTo>
                    <a:pt x="149182" y="1690950"/>
                  </a:lnTo>
                  <a:lnTo>
                    <a:pt x="131725" y="1661590"/>
                  </a:lnTo>
                  <a:lnTo>
                    <a:pt x="115061" y="1630644"/>
                  </a:lnTo>
                  <a:lnTo>
                    <a:pt x="99984" y="1599697"/>
                  </a:lnTo>
                  <a:lnTo>
                    <a:pt x="85701" y="1569544"/>
                  </a:lnTo>
                  <a:lnTo>
                    <a:pt x="72211" y="1537804"/>
                  </a:lnTo>
                  <a:lnTo>
                    <a:pt x="59514" y="1506064"/>
                  </a:lnTo>
                  <a:lnTo>
                    <a:pt x="48405" y="1472737"/>
                  </a:lnTo>
                  <a:lnTo>
                    <a:pt x="39676" y="1440204"/>
                  </a:lnTo>
                  <a:lnTo>
                    <a:pt x="30154" y="1407670"/>
                  </a:lnTo>
                  <a:lnTo>
                    <a:pt x="22219" y="1373550"/>
                  </a:lnTo>
                  <a:lnTo>
                    <a:pt x="15871" y="1339429"/>
                  </a:lnTo>
                  <a:lnTo>
                    <a:pt x="9522" y="1306102"/>
                  </a:lnTo>
                  <a:lnTo>
                    <a:pt x="5555" y="1271188"/>
                  </a:lnTo>
                  <a:lnTo>
                    <a:pt x="2381" y="1236274"/>
                  </a:lnTo>
                  <a:lnTo>
                    <a:pt x="0" y="1201360"/>
                  </a:lnTo>
                  <a:lnTo>
                    <a:pt x="0" y="1166446"/>
                  </a:lnTo>
                  <a:lnTo>
                    <a:pt x="0" y="1137086"/>
                  </a:lnTo>
                  <a:lnTo>
                    <a:pt x="2381" y="1106140"/>
                  </a:lnTo>
                  <a:lnTo>
                    <a:pt x="4761" y="1075987"/>
                  </a:lnTo>
                  <a:lnTo>
                    <a:pt x="7935" y="1047421"/>
                  </a:lnTo>
                  <a:lnTo>
                    <a:pt x="11903" y="1018061"/>
                  </a:lnTo>
                  <a:lnTo>
                    <a:pt x="15871" y="989495"/>
                  </a:lnTo>
                  <a:lnTo>
                    <a:pt x="22219" y="959342"/>
                  </a:lnTo>
                  <a:lnTo>
                    <a:pt x="27773" y="931570"/>
                  </a:lnTo>
                  <a:lnTo>
                    <a:pt x="36502" y="903004"/>
                  </a:lnTo>
                  <a:lnTo>
                    <a:pt x="44437" y="875231"/>
                  </a:lnTo>
                  <a:lnTo>
                    <a:pt x="52373" y="846665"/>
                  </a:lnTo>
                  <a:lnTo>
                    <a:pt x="62688" y="819686"/>
                  </a:lnTo>
                  <a:lnTo>
                    <a:pt x="73004" y="792707"/>
                  </a:lnTo>
                  <a:lnTo>
                    <a:pt x="84114" y="765728"/>
                  </a:lnTo>
                  <a:lnTo>
                    <a:pt x="96810" y="738749"/>
                  </a:lnTo>
                  <a:lnTo>
                    <a:pt x="110300" y="712564"/>
                  </a:lnTo>
                  <a:lnTo>
                    <a:pt x="122996" y="686378"/>
                  </a:lnTo>
                  <a:lnTo>
                    <a:pt x="138073" y="660986"/>
                  </a:lnTo>
                  <a:lnTo>
                    <a:pt x="153150" y="635594"/>
                  </a:lnTo>
                  <a:lnTo>
                    <a:pt x="168227" y="610996"/>
                  </a:lnTo>
                  <a:lnTo>
                    <a:pt x="184891" y="586397"/>
                  </a:lnTo>
                  <a:lnTo>
                    <a:pt x="202349" y="561799"/>
                  </a:lnTo>
                  <a:lnTo>
                    <a:pt x="219806" y="537994"/>
                  </a:lnTo>
                  <a:lnTo>
                    <a:pt x="238057" y="514189"/>
                  </a:lnTo>
                  <a:lnTo>
                    <a:pt x="257895" y="491177"/>
                  </a:lnTo>
                  <a:lnTo>
                    <a:pt x="276940" y="468166"/>
                  </a:lnTo>
                  <a:lnTo>
                    <a:pt x="297571" y="445947"/>
                  </a:lnTo>
                  <a:lnTo>
                    <a:pt x="318203" y="424523"/>
                  </a:lnTo>
                  <a:lnTo>
                    <a:pt x="340422" y="403098"/>
                  </a:lnTo>
                  <a:lnTo>
                    <a:pt x="361847" y="382467"/>
                  </a:lnTo>
                  <a:lnTo>
                    <a:pt x="384859" y="361836"/>
                  </a:lnTo>
                  <a:lnTo>
                    <a:pt x="408665" y="341205"/>
                  </a:lnTo>
                  <a:lnTo>
                    <a:pt x="433264" y="322161"/>
                  </a:lnTo>
                  <a:lnTo>
                    <a:pt x="456276" y="303117"/>
                  </a:lnTo>
                  <a:lnTo>
                    <a:pt x="482462" y="284867"/>
                  </a:lnTo>
                  <a:lnTo>
                    <a:pt x="507855" y="266616"/>
                  </a:lnTo>
                  <a:lnTo>
                    <a:pt x="533248" y="249159"/>
                  </a:lnTo>
                  <a:lnTo>
                    <a:pt x="560227" y="231702"/>
                  </a:lnTo>
                  <a:lnTo>
                    <a:pt x="588001" y="215039"/>
                  </a:lnTo>
                  <a:lnTo>
                    <a:pt x="615774" y="199169"/>
                  </a:lnTo>
                  <a:lnTo>
                    <a:pt x="642754" y="183299"/>
                  </a:lnTo>
                  <a:lnTo>
                    <a:pt x="672114" y="169016"/>
                  </a:lnTo>
                  <a:lnTo>
                    <a:pt x="700681" y="154733"/>
                  </a:lnTo>
                  <a:lnTo>
                    <a:pt x="730041" y="140450"/>
                  </a:lnTo>
                  <a:lnTo>
                    <a:pt x="760195" y="127754"/>
                  </a:lnTo>
                  <a:lnTo>
                    <a:pt x="789556" y="115058"/>
                  </a:lnTo>
                  <a:lnTo>
                    <a:pt x="820503" y="103155"/>
                  </a:lnTo>
                  <a:lnTo>
                    <a:pt x="852244" y="92046"/>
                  </a:lnTo>
                  <a:lnTo>
                    <a:pt x="883191" y="80937"/>
                  </a:lnTo>
                  <a:lnTo>
                    <a:pt x="914932" y="70622"/>
                  </a:lnTo>
                  <a:lnTo>
                    <a:pt x="947467" y="61893"/>
                  </a:lnTo>
                  <a:lnTo>
                    <a:pt x="980001" y="52371"/>
                  </a:lnTo>
                  <a:lnTo>
                    <a:pt x="1013329" y="44436"/>
                  </a:lnTo>
                  <a:lnTo>
                    <a:pt x="1045864" y="37295"/>
                  </a:lnTo>
                  <a:lnTo>
                    <a:pt x="1079985" y="29360"/>
                  </a:lnTo>
                  <a:lnTo>
                    <a:pt x="1113313" y="23805"/>
                  </a:lnTo>
                  <a:lnTo>
                    <a:pt x="1147434" y="18251"/>
                  </a:lnTo>
                  <a:lnTo>
                    <a:pt x="1182350" y="13490"/>
                  </a:lnTo>
                  <a:lnTo>
                    <a:pt x="1217265" y="9522"/>
                  </a:lnTo>
                  <a:lnTo>
                    <a:pt x="1252180" y="6348"/>
                  </a:lnTo>
                  <a:lnTo>
                    <a:pt x="1287095" y="3174"/>
                  </a:lnTo>
                  <a:lnTo>
                    <a:pt x="1322803" y="2381"/>
                  </a:lnTo>
                  <a:lnTo>
                    <a:pt x="1358512" y="7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3" name="Google Shape;563;g1a94d22758b_0_753"/>
          <p:cNvGrpSpPr/>
          <p:nvPr/>
        </p:nvGrpSpPr>
        <p:grpSpPr>
          <a:xfrm>
            <a:off x="8668470" y="2514339"/>
            <a:ext cx="360000" cy="360000"/>
            <a:chOff x="9346444" y="3379013"/>
            <a:chExt cx="360000" cy="360000"/>
          </a:xfrm>
        </p:grpSpPr>
        <p:sp>
          <p:nvSpPr>
            <p:cNvPr id="564" name="Google Shape;564;g1a94d22758b_0_753"/>
            <p:cNvSpPr/>
            <p:nvPr/>
          </p:nvSpPr>
          <p:spPr>
            <a:xfrm>
              <a:off x="9346444" y="3379013"/>
              <a:ext cx="360000" cy="360000"/>
            </a:xfrm>
            <a:prstGeom prst="ellipse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g1a94d22758b_0_753"/>
            <p:cNvSpPr/>
            <p:nvPr/>
          </p:nvSpPr>
          <p:spPr>
            <a:xfrm>
              <a:off x="9470917" y="3484272"/>
              <a:ext cx="141661" cy="154305"/>
            </a:xfrm>
            <a:custGeom>
              <a:avLst/>
              <a:gdLst/>
              <a:ahLst/>
              <a:cxnLst/>
              <a:rect l="l" t="t" r="r" b="b"/>
              <a:pathLst>
                <a:path w="6296025" h="6858001" extrusionOk="0">
                  <a:moveTo>
                    <a:pt x="2215178" y="4885728"/>
                  </a:moveTo>
                  <a:cubicBezTo>
                    <a:pt x="2254990" y="4885728"/>
                    <a:pt x="2287992" y="4887298"/>
                    <a:pt x="2314185" y="4890444"/>
                  </a:cubicBezTo>
                  <a:cubicBezTo>
                    <a:pt x="2340378" y="4893585"/>
                    <a:pt x="2374429" y="4900395"/>
                    <a:pt x="2416338" y="4910872"/>
                  </a:cubicBezTo>
                  <a:lnTo>
                    <a:pt x="2416338" y="5844393"/>
                  </a:lnTo>
                  <a:cubicBezTo>
                    <a:pt x="2380716" y="5854871"/>
                    <a:pt x="2348237" y="5861680"/>
                    <a:pt x="2318902" y="5864825"/>
                  </a:cubicBezTo>
                  <a:cubicBezTo>
                    <a:pt x="2289562" y="5867967"/>
                    <a:pt x="2257087" y="5869538"/>
                    <a:pt x="2221461" y="5869538"/>
                  </a:cubicBezTo>
                  <a:cubicBezTo>
                    <a:pt x="2162791" y="5869538"/>
                    <a:pt x="2108309" y="5861680"/>
                    <a:pt x="2058019" y="5845964"/>
                  </a:cubicBezTo>
                  <a:cubicBezTo>
                    <a:pt x="2007726" y="5830248"/>
                    <a:pt x="1964246" y="5804581"/>
                    <a:pt x="1927576" y="5768956"/>
                  </a:cubicBezTo>
                  <a:cubicBezTo>
                    <a:pt x="1890905" y="5733334"/>
                    <a:pt x="1862093" y="5685664"/>
                    <a:pt x="1841139" y="5625943"/>
                  </a:cubicBezTo>
                  <a:cubicBezTo>
                    <a:pt x="1820184" y="5566224"/>
                    <a:pt x="1809707" y="5493406"/>
                    <a:pt x="1809707" y="5407492"/>
                  </a:cubicBezTo>
                  <a:cubicBezTo>
                    <a:pt x="1809707" y="5338345"/>
                    <a:pt x="1817565" y="5271814"/>
                    <a:pt x="1833281" y="5207902"/>
                  </a:cubicBezTo>
                  <a:cubicBezTo>
                    <a:pt x="1848997" y="5143990"/>
                    <a:pt x="1873619" y="5088462"/>
                    <a:pt x="1907144" y="5041315"/>
                  </a:cubicBezTo>
                  <a:cubicBezTo>
                    <a:pt x="1940672" y="4994167"/>
                    <a:pt x="1983104" y="4956449"/>
                    <a:pt x="2034445" y="4928159"/>
                  </a:cubicBezTo>
                  <a:cubicBezTo>
                    <a:pt x="2085783" y="4899872"/>
                    <a:pt x="2146027" y="4885728"/>
                    <a:pt x="2215178" y="4885728"/>
                  </a:cubicBezTo>
                  <a:close/>
                  <a:moveTo>
                    <a:pt x="3470346" y="4555691"/>
                  </a:moveTo>
                  <a:cubicBezTo>
                    <a:pt x="3397005" y="4555691"/>
                    <a:pt x="3322616" y="4561978"/>
                    <a:pt x="3247182" y="4574549"/>
                  </a:cubicBezTo>
                  <a:lnTo>
                    <a:pt x="3247182" y="5448352"/>
                  </a:lnTo>
                  <a:cubicBezTo>
                    <a:pt x="3247182" y="5622271"/>
                    <a:pt x="3269181" y="5761620"/>
                    <a:pt x="3313187" y="5866392"/>
                  </a:cubicBezTo>
                  <a:cubicBezTo>
                    <a:pt x="3357193" y="5971164"/>
                    <a:pt x="3416389" y="6050792"/>
                    <a:pt x="3490778" y="6105272"/>
                  </a:cubicBezTo>
                  <a:cubicBezTo>
                    <a:pt x="3565163" y="6159754"/>
                    <a:pt x="3651600" y="6195376"/>
                    <a:pt x="3750089" y="6212141"/>
                  </a:cubicBezTo>
                  <a:cubicBezTo>
                    <a:pt x="3848574" y="6228905"/>
                    <a:pt x="3951250" y="6237285"/>
                    <a:pt x="4058119" y="6237285"/>
                  </a:cubicBezTo>
                  <a:cubicBezTo>
                    <a:pt x="4177558" y="6237285"/>
                    <a:pt x="4292285" y="6226285"/>
                    <a:pt x="4402296" y="6204283"/>
                  </a:cubicBezTo>
                  <a:cubicBezTo>
                    <a:pt x="4512307" y="6182280"/>
                    <a:pt x="4600838" y="6159754"/>
                    <a:pt x="4667891" y="6136703"/>
                  </a:cubicBezTo>
                  <a:lnTo>
                    <a:pt x="4667891" y="4574549"/>
                  </a:lnTo>
                  <a:cubicBezTo>
                    <a:pt x="4592457" y="4561978"/>
                    <a:pt x="4518068" y="4555691"/>
                    <a:pt x="4444728" y="4555691"/>
                  </a:cubicBezTo>
                  <a:cubicBezTo>
                    <a:pt x="4373484" y="4555691"/>
                    <a:pt x="4300143" y="4561978"/>
                    <a:pt x="4224706" y="4574549"/>
                  </a:cubicBezTo>
                  <a:lnTo>
                    <a:pt x="4224706" y="5847531"/>
                  </a:lnTo>
                  <a:cubicBezTo>
                    <a:pt x="4172320" y="5862202"/>
                    <a:pt x="4107360" y="5869534"/>
                    <a:pt x="4029829" y="5869534"/>
                  </a:cubicBezTo>
                  <a:cubicBezTo>
                    <a:pt x="3973252" y="5869534"/>
                    <a:pt x="3924008" y="5862725"/>
                    <a:pt x="3882099" y="5849106"/>
                  </a:cubicBezTo>
                  <a:cubicBezTo>
                    <a:pt x="3840190" y="5835483"/>
                    <a:pt x="3805094" y="5812435"/>
                    <a:pt x="3776805" y="5779955"/>
                  </a:cubicBezTo>
                  <a:cubicBezTo>
                    <a:pt x="3748515" y="5747475"/>
                    <a:pt x="3727560" y="5703469"/>
                    <a:pt x="3713941" y="5647941"/>
                  </a:cubicBezTo>
                  <a:cubicBezTo>
                    <a:pt x="3700322" y="5592414"/>
                    <a:pt x="3693509" y="5521692"/>
                    <a:pt x="3693509" y="5435778"/>
                  </a:cubicBezTo>
                  <a:lnTo>
                    <a:pt x="3693509" y="4574549"/>
                  </a:lnTo>
                  <a:cubicBezTo>
                    <a:pt x="3618075" y="4561978"/>
                    <a:pt x="3543686" y="4555691"/>
                    <a:pt x="3470346" y="4555691"/>
                  </a:cubicBezTo>
                  <a:close/>
                  <a:moveTo>
                    <a:pt x="2636358" y="3886201"/>
                  </a:moveTo>
                  <a:cubicBezTo>
                    <a:pt x="2600737" y="3886201"/>
                    <a:pt x="2564589" y="3887250"/>
                    <a:pt x="2527918" y="3889343"/>
                  </a:cubicBezTo>
                  <a:cubicBezTo>
                    <a:pt x="2491249" y="3891440"/>
                    <a:pt x="2454055" y="3895630"/>
                    <a:pt x="2416337" y="3901917"/>
                  </a:cubicBezTo>
                  <a:lnTo>
                    <a:pt x="2416337" y="4568269"/>
                  </a:lnTo>
                  <a:cubicBezTo>
                    <a:pt x="2378618" y="4557792"/>
                    <a:pt x="2339328" y="4550979"/>
                    <a:pt x="2298468" y="4547837"/>
                  </a:cubicBezTo>
                  <a:cubicBezTo>
                    <a:pt x="2257607" y="4544695"/>
                    <a:pt x="2218318" y="4543121"/>
                    <a:pt x="2180599" y="4543121"/>
                  </a:cubicBezTo>
                  <a:cubicBezTo>
                    <a:pt x="2054873" y="4543121"/>
                    <a:pt x="1940672" y="4565650"/>
                    <a:pt x="1837997" y="4610700"/>
                  </a:cubicBezTo>
                  <a:cubicBezTo>
                    <a:pt x="1735317" y="4655751"/>
                    <a:pt x="1647832" y="4717044"/>
                    <a:pt x="1575540" y="4794574"/>
                  </a:cubicBezTo>
                  <a:cubicBezTo>
                    <a:pt x="1503247" y="4872109"/>
                    <a:pt x="1447719" y="4963784"/>
                    <a:pt x="1408952" y="5069601"/>
                  </a:cubicBezTo>
                  <a:cubicBezTo>
                    <a:pt x="1370185" y="5175422"/>
                    <a:pt x="1350805" y="5288052"/>
                    <a:pt x="1350805" y="5407492"/>
                  </a:cubicBezTo>
                  <a:cubicBezTo>
                    <a:pt x="1350805" y="5558367"/>
                    <a:pt x="1373330" y="5686187"/>
                    <a:pt x="1418381" y="5790959"/>
                  </a:cubicBezTo>
                  <a:cubicBezTo>
                    <a:pt x="1463435" y="5895731"/>
                    <a:pt x="1524724" y="5981120"/>
                    <a:pt x="1602258" y="6047128"/>
                  </a:cubicBezTo>
                  <a:cubicBezTo>
                    <a:pt x="1679789" y="6113133"/>
                    <a:pt x="1769368" y="6161329"/>
                    <a:pt x="1870998" y="6191713"/>
                  </a:cubicBezTo>
                  <a:cubicBezTo>
                    <a:pt x="1972625" y="6222096"/>
                    <a:pt x="2078973" y="6237289"/>
                    <a:pt x="2190028" y="6237289"/>
                  </a:cubicBezTo>
                  <a:cubicBezTo>
                    <a:pt x="2334617" y="6237289"/>
                    <a:pt x="2457723" y="6229431"/>
                    <a:pt x="2559350" y="6213715"/>
                  </a:cubicBezTo>
                  <a:cubicBezTo>
                    <a:pt x="2660980" y="6198000"/>
                    <a:pt x="2761037" y="6175474"/>
                    <a:pt x="2859525" y="6146136"/>
                  </a:cubicBezTo>
                  <a:lnTo>
                    <a:pt x="2859525" y="3901917"/>
                  </a:lnTo>
                  <a:cubicBezTo>
                    <a:pt x="2821806" y="3895630"/>
                    <a:pt x="2784088" y="3891440"/>
                    <a:pt x="2746369" y="3889343"/>
                  </a:cubicBezTo>
                  <a:cubicBezTo>
                    <a:pt x="2708650" y="3887250"/>
                    <a:pt x="2671981" y="3886201"/>
                    <a:pt x="2636358" y="3886201"/>
                  </a:cubicBezTo>
                  <a:close/>
                  <a:moveTo>
                    <a:pt x="3140076" y="2789238"/>
                  </a:moveTo>
                  <a:lnTo>
                    <a:pt x="3211513" y="2794001"/>
                  </a:lnTo>
                  <a:lnTo>
                    <a:pt x="3281363" y="2805113"/>
                  </a:lnTo>
                  <a:lnTo>
                    <a:pt x="3352801" y="2819401"/>
                  </a:lnTo>
                  <a:lnTo>
                    <a:pt x="3425826" y="2843213"/>
                  </a:lnTo>
                  <a:lnTo>
                    <a:pt x="3495676" y="2867026"/>
                  </a:lnTo>
                  <a:lnTo>
                    <a:pt x="3567113" y="2903538"/>
                  </a:lnTo>
                  <a:lnTo>
                    <a:pt x="3602038" y="2922588"/>
                  </a:lnTo>
                  <a:lnTo>
                    <a:pt x="3636963" y="2943226"/>
                  </a:lnTo>
                  <a:lnTo>
                    <a:pt x="3673476" y="2965451"/>
                  </a:lnTo>
                  <a:lnTo>
                    <a:pt x="3708401" y="2990851"/>
                  </a:lnTo>
                  <a:lnTo>
                    <a:pt x="3743326" y="3016251"/>
                  </a:lnTo>
                  <a:lnTo>
                    <a:pt x="3778251" y="3046413"/>
                  </a:lnTo>
                  <a:lnTo>
                    <a:pt x="3811588" y="3074988"/>
                  </a:lnTo>
                  <a:lnTo>
                    <a:pt x="3846513" y="3106738"/>
                  </a:lnTo>
                  <a:lnTo>
                    <a:pt x="3881438" y="3143251"/>
                  </a:lnTo>
                  <a:lnTo>
                    <a:pt x="3914776" y="3178176"/>
                  </a:lnTo>
                  <a:lnTo>
                    <a:pt x="3948113" y="3216276"/>
                  </a:lnTo>
                  <a:lnTo>
                    <a:pt x="3983038" y="3255963"/>
                  </a:lnTo>
                  <a:lnTo>
                    <a:pt x="4016376" y="3297238"/>
                  </a:lnTo>
                  <a:lnTo>
                    <a:pt x="4048126" y="3341688"/>
                  </a:lnTo>
                  <a:lnTo>
                    <a:pt x="4078288" y="3387726"/>
                  </a:lnTo>
                  <a:lnTo>
                    <a:pt x="4111626" y="3435351"/>
                  </a:lnTo>
                  <a:lnTo>
                    <a:pt x="4159251" y="3500438"/>
                  </a:lnTo>
                  <a:lnTo>
                    <a:pt x="4206876" y="3568701"/>
                  </a:lnTo>
                  <a:lnTo>
                    <a:pt x="4260851" y="3633788"/>
                  </a:lnTo>
                  <a:lnTo>
                    <a:pt x="4311651" y="3697288"/>
                  </a:lnTo>
                  <a:lnTo>
                    <a:pt x="4419601" y="3825876"/>
                  </a:lnTo>
                  <a:lnTo>
                    <a:pt x="4532314" y="3949701"/>
                  </a:lnTo>
                  <a:lnTo>
                    <a:pt x="4643439" y="4068763"/>
                  </a:lnTo>
                  <a:lnTo>
                    <a:pt x="4757739" y="4181476"/>
                  </a:lnTo>
                  <a:lnTo>
                    <a:pt x="4865689" y="4287838"/>
                  </a:lnTo>
                  <a:lnTo>
                    <a:pt x="4972051" y="4389438"/>
                  </a:lnTo>
                  <a:lnTo>
                    <a:pt x="5072064" y="4479926"/>
                  </a:lnTo>
                  <a:lnTo>
                    <a:pt x="5164139" y="4560888"/>
                  </a:lnTo>
                  <a:lnTo>
                    <a:pt x="5319714" y="4691063"/>
                  </a:lnTo>
                  <a:lnTo>
                    <a:pt x="5422901" y="4776788"/>
                  </a:lnTo>
                  <a:lnTo>
                    <a:pt x="5461001" y="4805363"/>
                  </a:lnTo>
                  <a:lnTo>
                    <a:pt x="5486401" y="4830763"/>
                  </a:lnTo>
                  <a:lnTo>
                    <a:pt x="5516564" y="4857751"/>
                  </a:lnTo>
                  <a:lnTo>
                    <a:pt x="5554664" y="4897438"/>
                  </a:lnTo>
                  <a:lnTo>
                    <a:pt x="5594351" y="4951413"/>
                  </a:lnTo>
                  <a:lnTo>
                    <a:pt x="5640389" y="5014913"/>
                  </a:lnTo>
                  <a:lnTo>
                    <a:pt x="5662614" y="5049838"/>
                  </a:lnTo>
                  <a:lnTo>
                    <a:pt x="5684839" y="5089526"/>
                  </a:lnTo>
                  <a:lnTo>
                    <a:pt x="5708651" y="5130801"/>
                  </a:lnTo>
                  <a:lnTo>
                    <a:pt x="5727701" y="5175251"/>
                  </a:lnTo>
                  <a:lnTo>
                    <a:pt x="5748339" y="5222876"/>
                  </a:lnTo>
                  <a:lnTo>
                    <a:pt x="5765801" y="5273676"/>
                  </a:lnTo>
                  <a:lnTo>
                    <a:pt x="5781676" y="5327651"/>
                  </a:lnTo>
                  <a:lnTo>
                    <a:pt x="5795964" y="5383213"/>
                  </a:lnTo>
                  <a:lnTo>
                    <a:pt x="5808664" y="5440363"/>
                  </a:lnTo>
                  <a:lnTo>
                    <a:pt x="5816601" y="5500688"/>
                  </a:lnTo>
                  <a:lnTo>
                    <a:pt x="5824539" y="5567363"/>
                  </a:lnTo>
                  <a:lnTo>
                    <a:pt x="5826126" y="5632451"/>
                  </a:lnTo>
                  <a:lnTo>
                    <a:pt x="5826126" y="5702301"/>
                  </a:lnTo>
                  <a:lnTo>
                    <a:pt x="5821364" y="5773738"/>
                  </a:lnTo>
                  <a:lnTo>
                    <a:pt x="5811839" y="5848351"/>
                  </a:lnTo>
                  <a:lnTo>
                    <a:pt x="5799139" y="5927726"/>
                  </a:lnTo>
                  <a:lnTo>
                    <a:pt x="5778501" y="6008689"/>
                  </a:lnTo>
                  <a:lnTo>
                    <a:pt x="5756276" y="6091239"/>
                  </a:lnTo>
                  <a:lnTo>
                    <a:pt x="5726114" y="6176964"/>
                  </a:lnTo>
                  <a:lnTo>
                    <a:pt x="5691189" y="6265864"/>
                  </a:lnTo>
                  <a:lnTo>
                    <a:pt x="5670551" y="6310314"/>
                  </a:lnTo>
                  <a:lnTo>
                    <a:pt x="5649914" y="6351589"/>
                  </a:lnTo>
                  <a:lnTo>
                    <a:pt x="5627689" y="6391276"/>
                  </a:lnTo>
                  <a:lnTo>
                    <a:pt x="5602289" y="6429376"/>
                  </a:lnTo>
                  <a:lnTo>
                    <a:pt x="5576889" y="6464301"/>
                  </a:lnTo>
                  <a:lnTo>
                    <a:pt x="5549901" y="6499226"/>
                  </a:lnTo>
                  <a:lnTo>
                    <a:pt x="5521326" y="6532564"/>
                  </a:lnTo>
                  <a:lnTo>
                    <a:pt x="5491164" y="6562726"/>
                  </a:lnTo>
                  <a:lnTo>
                    <a:pt x="5461001" y="6591301"/>
                  </a:lnTo>
                  <a:lnTo>
                    <a:pt x="5430839" y="6618289"/>
                  </a:lnTo>
                  <a:lnTo>
                    <a:pt x="5397501" y="6640514"/>
                  </a:lnTo>
                  <a:lnTo>
                    <a:pt x="5362576" y="6665914"/>
                  </a:lnTo>
                  <a:lnTo>
                    <a:pt x="5329239" y="6686551"/>
                  </a:lnTo>
                  <a:lnTo>
                    <a:pt x="5294314" y="6707189"/>
                  </a:lnTo>
                  <a:lnTo>
                    <a:pt x="5259389" y="6726239"/>
                  </a:lnTo>
                  <a:lnTo>
                    <a:pt x="5221289" y="6745289"/>
                  </a:lnTo>
                  <a:lnTo>
                    <a:pt x="5183189" y="6759576"/>
                  </a:lnTo>
                  <a:lnTo>
                    <a:pt x="5145089" y="6775451"/>
                  </a:lnTo>
                  <a:lnTo>
                    <a:pt x="5070476" y="6799264"/>
                  </a:lnTo>
                  <a:lnTo>
                    <a:pt x="4989514" y="6819901"/>
                  </a:lnTo>
                  <a:lnTo>
                    <a:pt x="4911726" y="6835776"/>
                  </a:lnTo>
                  <a:lnTo>
                    <a:pt x="4830764" y="6845301"/>
                  </a:lnTo>
                  <a:lnTo>
                    <a:pt x="4749801" y="6853239"/>
                  </a:lnTo>
                  <a:lnTo>
                    <a:pt x="4668839" y="6858001"/>
                  </a:lnTo>
                  <a:lnTo>
                    <a:pt x="4587876" y="6858001"/>
                  </a:lnTo>
                  <a:lnTo>
                    <a:pt x="4510089" y="6854826"/>
                  </a:lnTo>
                  <a:lnTo>
                    <a:pt x="4432301" y="6850064"/>
                  </a:lnTo>
                  <a:lnTo>
                    <a:pt x="4356101" y="6842126"/>
                  </a:lnTo>
                  <a:lnTo>
                    <a:pt x="4286251" y="6835776"/>
                  </a:lnTo>
                  <a:lnTo>
                    <a:pt x="4214813" y="6824664"/>
                  </a:lnTo>
                  <a:lnTo>
                    <a:pt x="4149726" y="6815139"/>
                  </a:lnTo>
                  <a:lnTo>
                    <a:pt x="4030663" y="6789739"/>
                  </a:lnTo>
                  <a:lnTo>
                    <a:pt x="3932238" y="6767514"/>
                  </a:lnTo>
                  <a:lnTo>
                    <a:pt x="3856038" y="6746876"/>
                  </a:lnTo>
                  <a:lnTo>
                    <a:pt x="3790951" y="6729414"/>
                  </a:lnTo>
                  <a:lnTo>
                    <a:pt x="3765551" y="6721476"/>
                  </a:lnTo>
                  <a:lnTo>
                    <a:pt x="3695701" y="6700839"/>
                  </a:lnTo>
                  <a:lnTo>
                    <a:pt x="3644901" y="6691314"/>
                  </a:lnTo>
                  <a:lnTo>
                    <a:pt x="3584576" y="6678614"/>
                  </a:lnTo>
                  <a:lnTo>
                    <a:pt x="3513138" y="6669089"/>
                  </a:lnTo>
                  <a:lnTo>
                    <a:pt x="3438526" y="6656389"/>
                  </a:lnTo>
                  <a:lnTo>
                    <a:pt x="3352801" y="6648451"/>
                  </a:lnTo>
                  <a:lnTo>
                    <a:pt x="3259138" y="6640514"/>
                  </a:lnTo>
                  <a:lnTo>
                    <a:pt x="3163888" y="6638926"/>
                  </a:lnTo>
                  <a:lnTo>
                    <a:pt x="3059114" y="6638926"/>
                  </a:lnTo>
                  <a:lnTo>
                    <a:pt x="2951164" y="6643689"/>
                  </a:lnTo>
                  <a:lnTo>
                    <a:pt x="2838452" y="6653214"/>
                  </a:lnTo>
                  <a:lnTo>
                    <a:pt x="2720977" y="6669089"/>
                  </a:lnTo>
                  <a:lnTo>
                    <a:pt x="2663827" y="6681789"/>
                  </a:lnTo>
                  <a:lnTo>
                    <a:pt x="2603501" y="6694489"/>
                  </a:lnTo>
                  <a:lnTo>
                    <a:pt x="2484439" y="6716714"/>
                  </a:lnTo>
                  <a:lnTo>
                    <a:pt x="2368551" y="6737351"/>
                  </a:lnTo>
                  <a:lnTo>
                    <a:pt x="2257427" y="6754814"/>
                  </a:lnTo>
                  <a:lnTo>
                    <a:pt x="2149476" y="6767514"/>
                  </a:lnTo>
                  <a:lnTo>
                    <a:pt x="2046288" y="6777039"/>
                  </a:lnTo>
                  <a:lnTo>
                    <a:pt x="1947863" y="6784976"/>
                  </a:lnTo>
                  <a:lnTo>
                    <a:pt x="1855788" y="6788151"/>
                  </a:lnTo>
                  <a:lnTo>
                    <a:pt x="1770063" y="6789739"/>
                  </a:lnTo>
                  <a:lnTo>
                    <a:pt x="1622426" y="6789739"/>
                  </a:lnTo>
                  <a:lnTo>
                    <a:pt x="1511301" y="6788151"/>
                  </a:lnTo>
                  <a:lnTo>
                    <a:pt x="1439863" y="6781801"/>
                  </a:lnTo>
                  <a:lnTo>
                    <a:pt x="1414463" y="6781801"/>
                  </a:lnTo>
                  <a:lnTo>
                    <a:pt x="1382713" y="6780214"/>
                  </a:lnTo>
                  <a:lnTo>
                    <a:pt x="1344613" y="6777039"/>
                  </a:lnTo>
                  <a:lnTo>
                    <a:pt x="1296988" y="6769101"/>
                  </a:lnTo>
                  <a:lnTo>
                    <a:pt x="1236663" y="6756401"/>
                  </a:lnTo>
                  <a:lnTo>
                    <a:pt x="1168401" y="6737351"/>
                  </a:lnTo>
                  <a:lnTo>
                    <a:pt x="1131888" y="6724651"/>
                  </a:lnTo>
                  <a:lnTo>
                    <a:pt x="1095376" y="6708776"/>
                  </a:lnTo>
                  <a:lnTo>
                    <a:pt x="1054101" y="6691314"/>
                  </a:lnTo>
                  <a:lnTo>
                    <a:pt x="1016001" y="6670676"/>
                  </a:lnTo>
                  <a:lnTo>
                    <a:pt x="976313" y="6648451"/>
                  </a:lnTo>
                  <a:lnTo>
                    <a:pt x="935038" y="6623051"/>
                  </a:lnTo>
                  <a:lnTo>
                    <a:pt x="892175" y="6596064"/>
                  </a:lnTo>
                  <a:lnTo>
                    <a:pt x="852488" y="6562726"/>
                  </a:lnTo>
                  <a:lnTo>
                    <a:pt x="812800" y="6527801"/>
                  </a:lnTo>
                  <a:lnTo>
                    <a:pt x="771525" y="6489701"/>
                  </a:lnTo>
                  <a:lnTo>
                    <a:pt x="733425" y="6446839"/>
                  </a:lnTo>
                  <a:lnTo>
                    <a:pt x="696913" y="6399214"/>
                  </a:lnTo>
                  <a:lnTo>
                    <a:pt x="658813" y="6348414"/>
                  </a:lnTo>
                  <a:lnTo>
                    <a:pt x="622300" y="6292851"/>
                  </a:lnTo>
                  <a:lnTo>
                    <a:pt x="590550" y="6232526"/>
                  </a:lnTo>
                  <a:lnTo>
                    <a:pt x="557213" y="6167439"/>
                  </a:lnTo>
                  <a:lnTo>
                    <a:pt x="530225" y="6096001"/>
                  </a:lnTo>
                  <a:lnTo>
                    <a:pt x="501650" y="6022976"/>
                  </a:lnTo>
                  <a:lnTo>
                    <a:pt x="476250" y="5942014"/>
                  </a:lnTo>
                  <a:lnTo>
                    <a:pt x="457200" y="5856289"/>
                  </a:lnTo>
                  <a:lnTo>
                    <a:pt x="446088" y="5811838"/>
                  </a:lnTo>
                  <a:lnTo>
                    <a:pt x="438150" y="5768976"/>
                  </a:lnTo>
                  <a:lnTo>
                    <a:pt x="428625" y="5684838"/>
                  </a:lnTo>
                  <a:lnTo>
                    <a:pt x="427038" y="5602288"/>
                  </a:lnTo>
                  <a:lnTo>
                    <a:pt x="428625" y="5521326"/>
                  </a:lnTo>
                  <a:lnTo>
                    <a:pt x="433388" y="5445126"/>
                  </a:lnTo>
                  <a:lnTo>
                    <a:pt x="446088" y="5370513"/>
                  </a:lnTo>
                  <a:lnTo>
                    <a:pt x="463550" y="5299076"/>
                  </a:lnTo>
                  <a:lnTo>
                    <a:pt x="484188" y="5229226"/>
                  </a:lnTo>
                  <a:lnTo>
                    <a:pt x="509588" y="5160963"/>
                  </a:lnTo>
                  <a:lnTo>
                    <a:pt x="536575" y="5097463"/>
                  </a:lnTo>
                  <a:lnTo>
                    <a:pt x="568325" y="5033963"/>
                  </a:lnTo>
                  <a:lnTo>
                    <a:pt x="603250" y="4973638"/>
                  </a:lnTo>
                  <a:lnTo>
                    <a:pt x="638175" y="4918076"/>
                  </a:lnTo>
                  <a:lnTo>
                    <a:pt x="676275" y="4862513"/>
                  </a:lnTo>
                  <a:lnTo>
                    <a:pt x="715963" y="4810126"/>
                  </a:lnTo>
                  <a:lnTo>
                    <a:pt x="758825" y="4762501"/>
                  </a:lnTo>
                  <a:lnTo>
                    <a:pt x="800100" y="4714876"/>
                  </a:lnTo>
                  <a:lnTo>
                    <a:pt x="842963" y="4668838"/>
                  </a:lnTo>
                  <a:lnTo>
                    <a:pt x="885825" y="4625976"/>
                  </a:lnTo>
                  <a:lnTo>
                    <a:pt x="928688" y="4587876"/>
                  </a:lnTo>
                  <a:lnTo>
                    <a:pt x="1009651" y="4514851"/>
                  </a:lnTo>
                  <a:lnTo>
                    <a:pt x="1084263" y="4454526"/>
                  </a:lnTo>
                  <a:lnTo>
                    <a:pt x="1152526" y="4400551"/>
                  </a:lnTo>
                  <a:lnTo>
                    <a:pt x="1208088" y="4360863"/>
                  </a:lnTo>
                  <a:lnTo>
                    <a:pt x="1249363" y="4327526"/>
                  </a:lnTo>
                  <a:lnTo>
                    <a:pt x="1273176" y="4308476"/>
                  </a:lnTo>
                  <a:lnTo>
                    <a:pt x="1292226" y="4287838"/>
                  </a:lnTo>
                  <a:lnTo>
                    <a:pt x="1319213" y="4262438"/>
                  </a:lnTo>
                  <a:lnTo>
                    <a:pt x="1397001" y="4194176"/>
                  </a:lnTo>
                  <a:lnTo>
                    <a:pt x="1500188" y="4103688"/>
                  </a:lnTo>
                  <a:lnTo>
                    <a:pt x="1558926" y="4051301"/>
                  </a:lnTo>
                  <a:lnTo>
                    <a:pt x="1622426" y="3992563"/>
                  </a:lnTo>
                  <a:lnTo>
                    <a:pt x="1690688" y="3929063"/>
                  </a:lnTo>
                  <a:lnTo>
                    <a:pt x="1757363" y="3860801"/>
                  </a:lnTo>
                  <a:lnTo>
                    <a:pt x="1825626" y="3787776"/>
                  </a:lnTo>
                  <a:lnTo>
                    <a:pt x="1897063" y="3709988"/>
                  </a:lnTo>
                  <a:lnTo>
                    <a:pt x="1965326" y="3624263"/>
                  </a:lnTo>
                  <a:lnTo>
                    <a:pt x="2033588" y="3536951"/>
                  </a:lnTo>
                  <a:lnTo>
                    <a:pt x="2098676" y="3443288"/>
                  </a:lnTo>
                  <a:lnTo>
                    <a:pt x="2159002" y="3346451"/>
                  </a:lnTo>
                  <a:lnTo>
                    <a:pt x="2192338" y="3297238"/>
                  </a:lnTo>
                  <a:lnTo>
                    <a:pt x="2227263" y="3248026"/>
                  </a:lnTo>
                  <a:lnTo>
                    <a:pt x="2265363" y="3200401"/>
                  </a:lnTo>
                  <a:lnTo>
                    <a:pt x="2308227" y="3152776"/>
                  </a:lnTo>
                  <a:lnTo>
                    <a:pt x="2352676" y="3109913"/>
                  </a:lnTo>
                  <a:lnTo>
                    <a:pt x="2401888" y="3067051"/>
                  </a:lnTo>
                  <a:lnTo>
                    <a:pt x="2451101" y="3024188"/>
                  </a:lnTo>
                  <a:lnTo>
                    <a:pt x="2505077" y="2986088"/>
                  </a:lnTo>
                  <a:lnTo>
                    <a:pt x="2560639" y="2951163"/>
                  </a:lnTo>
                  <a:lnTo>
                    <a:pt x="2617788" y="2917826"/>
                  </a:lnTo>
                  <a:lnTo>
                    <a:pt x="2678113" y="2887663"/>
                  </a:lnTo>
                  <a:lnTo>
                    <a:pt x="2740027" y="2862263"/>
                  </a:lnTo>
                  <a:lnTo>
                    <a:pt x="2801939" y="2840038"/>
                  </a:lnTo>
                  <a:lnTo>
                    <a:pt x="2868613" y="2822576"/>
                  </a:lnTo>
                  <a:lnTo>
                    <a:pt x="2936877" y="2806701"/>
                  </a:lnTo>
                  <a:lnTo>
                    <a:pt x="3001964" y="2797176"/>
                  </a:lnTo>
                  <a:lnTo>
                    <a:pt x="3071814" y="2792413"/>
                  </a:lnTo>
                  <a:close/>
                  <a:moveTo>
                    <a:pt x="5461000" y="2081213"/>
                  </a:moveTo>
                  <a:lnTo>
                    <a:pt x="5521325" y="2082801"/>
                  </a:lnTo>
                  <a:lnTo>
                    <a:pt x="5576888" y="2089150"/>
                  </a:lnTo>
                  <a:lnTo>
                    <a:pt x="5632450" y="2098676"/>
                  </a:lnTo>
                  <a:lnTo>
                    <a:pt x="5684838" y="2108201"/>
                  </a:lnTo>
                  <a:lnTo>
                    <a:pt x="5734050" y="2124076"/>
                  </a:lnTo>
                  <a:lnTo>
                    <a:pt x="5781675" y="2141538"/>
                  </a:lnTo>
                  <a:lnTo>
                    <a:pt x="5824538" y="2162175"/>
                  </a:lnTo>
                  <a:lnTo>
                    <a:pt x="5867400" y="2184400"/>
                  </a:lnTo>
                  <a:lnTo>
                    <a:pt x="5907088" y="2209801"/>
                  </a:lnTo>
                  <a:lnTo>
                    <a:pt x="5945188" y="2236788"/>
                  </a:lnTo>
                  <a:lnTo>
                    <a:pt x="5980113" y="2265363"/>
                  </a:lnTo>
                  <a:lnTo>
                    <a:pt x="6013450" y="2295525"/>
                  </a:lnTo>
                  <a:lnTo>
                    <a:pt x="6043613" y="2327276"/>
                  </a:lnTo>
                  <a:lnTo>
                    <a:pt x="6072188" y="2360613"/>
                  </a:lnTo>
                  <a:lnTo>
                    <a:pt x="6099175" y="2393950"/>
                  </a:lnTo>
                  <a:lnTo>
                    <a:pt x="6121400" y="2428875"/>
                  </a:lnTo>
                  <a:lnTo>
                    <a:pt x="6145213" y="2463801"/>
                  </a:lnTo>
                  <a:lnTo>
                    <a:pt x="6167438" y="2500313"/>
                  </a:lnTo>
                  <a:lnTo>
                    <a:pt x="6184900" y="2536825"/>
                  </a:lnTo>
                  <a:lnTo>
                    <a:pt x="6202363" y="2573338"/>
                  </a:lnTo>
                  <a:lnTo>
                    <a:pt x="6232525" y="2643188"/>
                  </a:lnTo>
                  <a:lnTo>
                    <a:pt x="6256338" y="2714626"/>
                  </a:lnTo>
                  <a:lnTo>
                    <a:pt x="6273800" y="2779713"/>
                  </a:lnTo>
                  <a:lnTo>
                    <a:pt x="6286500" y="2836863"/>
                  </a:lnTo>
                  <a:lnTo>
                    <a:pt x="6291263" y="2890838"/>
                  </a:lnTo>
                  <a:lnTo>
                    <a:pt x="6292850" y="2935288"/>
                  </a:lnTo>
                  <a:lnTo>
                    <a:pt x="6296025" y="3046413"/>
                  </a:lnTo>
                  <a:lnTo>
                    <a:pt x="6296025" y="3119438"/>
                  </a:lnTo>
                  <a:lnTo>
                    <a:pt x="6296025" y="3203576"/>
                  </a:lnTo>
                  <a:lnTo>
                    <a:pt x="6288088" y="3290888"/>
                  </a:lnTo>
                  <a:lnTo>
                    <a:pt x="6278563" y="3387726"/>
                  </a:lnTo>
                  <a:lnTo>
                    <a:pt x="6270625" y="3435351"/>
                  </a:lnTo>
                  <a:lnTo>
                    <a:pt x="6261100" y="3482976"/>
                  </a:lnTo>
                  <a:lnTo>
                    <a:pt x="6249988" y="3530601"/>
                  </a:lnTo>
                  <a:lnTo>
                    <a:pt x="6235700" y="3579813"/>
                  </a:lnTo>
                  <a:lnTo>
                    <a:pt x="6219825" y="3627438"/>
                  </a:lnTo>
                  <a:lnTo>
                    <a:pt x="6200775" y="3675063"/>
                  </a:lnTo>
                  <a:lnTo>
                    <a:pt x="6180138" y="3721101"/>
                  </a:lnTo>
                  <a:lnTo>
                    <a:pt x="6154738" y="3763963"/>
                  </a:lnTo>
                  <a:lnTo>
                    <a:pt x="6127750" y="3806826"/>
                  </a:lnTo>
                  <a:lnTo>
                    <a:pt x="6096000" y="3846513"/>
                  </a:lnTo>
                  <a:lnTo>
                    <a:pt x="6061075" y="3884613"/>
                  </a:lnTo>
                  <a:lnTo>
                    <a:pt x="6022975" y="3919538"/>
                  </a:lnTo>
                  <a:lnTo>
                    <a:pt x="5983288" y="3952876"/>
                  </a:lnTo>
                  <a:lnTo>
                    <a:pt x="5937250" y="3983038"/>
                  </a:lnTo>
                  <a:lnTo>
                    <a:pt x="5888038" y="4008438"/>
                  </a:lnTo>
                  <a:lnTo>
                    <a:pt x="5832475" y="4030663"/>
                  </a:lnTo>
                  <a:lnTo>
                    <a:pt x="5773738" y="4048126"/>
                  </a:lnTo>
                  <a:lnTo>
                    <a:pt x="5708650" y="4064001"/>
                  </a:lnTo>
                  <a:lnTo>
                    <a:pt x="5640388" y="4070351"/>
                  </a:lnTo>
                  <a:lnTo>
                    <a:pt x="5567363" y="4076701"/>
                  </a:lnTo>
                  <a:lnTo>
                    <a:pt x="5491163" y="4076701"/>
                  </a:lnTo>
                  <a:lnTo>
                    <a:pt x="5421313" y="4073526"/>
                  </a:lnTo>
                  <a:lnTo>
                    <a:pt x="5354638" y="4065588"/>
                  </a:lnTo>
                  <a:lnTo>
                    <a:pt x="5294313" y="4056063"/>
                  </a:lnTo>
                  <a:lnTo>
                    <a:pt x="5237163" y="4043363"/>
                  </a:lnTo>
                  <a:lnTo>
                    <a:pt x="5183188" y="4027488"/>
                  </a:lnTo>
                  <a:lnTo>
                    <a:pt x="5135563" y="4010026"/>
                  </a:lnTo>
                  <a:lnTo>
                    <a:pt x="5087938" y="3990976"/>
                  </a:lnTo>
                  <a:lnTo>
                    <a:pt x="5045075" y="3967163"/>
                  </a:lnTo>
                  <a:lnTo>
                    <a:pt x="5006975" y="3941763"/>
                  </a:lnTo>
                  <a:lnTo>
                    <a:pt x="4972050" y="3916363"/>
                  </a:lnTo>
                  <a:lnTo>
                    <a:pt x="4938713" y="3886201"/>
                  </a:lnTo>
                  <a:lnTo>
                    <a:pt x="4908550" y="3856038"/>
                  </a:lnTo>
                  <a:lnTo>
                    <a:pt x="4881563" y="3824288"/>
                  </a:lnTo>
                  <a:lnTo>
                    <a:pt x="4856163" y="3790951"/>
                  </a:lnTo>
                  <a:lnTo>
                    <a:pt x="4832350" y="3756026"/>
                  </a:lnTo>
                  <a:lnTo>
                    <a:pt x="4814888" y="3717926"/>
                  </a:lnTo>
                  <a:lnTo>
                    <a:pt x="4797425" y="3683001"/>
                  </a:lnTo>
                  <a:lnTo>
                    <a:pt x="4783138" y="3641726"/>
                  </a:lnTo>
                  <a:lnTo>
                    <a:pt x="4770438" y="3603626"/>
                  </a:lnTo>
                  <a:lnTo>
                    <a:pt x="4757738" y="3563938"/>
                  </a:lnTo>
                  <a:lnTo>
                    <a:pt x="4746625" y="3524251"/>
                  </a:lnTo>
                  <a:lnTo>
                    <a:pt x="4740275" y="3481388"/>
                  </a:lnTo>
                  <a:lnTo>
                    <a:pt x="4732338" y="3440113"/>
                  </a:lnTo>
                  <a:lnTo>
                    <a:pt x="4724400" y="3357563"/>
                  </a:lnTo>
                  <a:lnTo>
                    <a:pt x="4716463" y="3273426"/>
                  </a:lnTo>
                  <a:lnTo>
                    <a:pt x="4714875" y="3192463"/>
                  </a:lnTo>
                  <a:lnTo>
                    <a:pt x="4714875" y="3114676"/>
                  </a:lnTo>
                  <a:lnTo>
                    <a:pt x="4716463" y="3032126"/>
                  </a:lnTo>
                  <a:lnTo>
                    <a:pt x="4719638" y="2947988"/>
                  </a:lnTo>
                  <a:lnTo>
                    <a:pt x="4727575" y="2860675"/>
                  </a:lnTo>
                  <a:lnTo>
                    <a:pt x="4740275" y="2771775"/>
                  </a:lnTo>
                  <a:lnTo>
                    <a:pt x="4754563" y="2686051"/>
                  </a:lnTo>
                  <a:lnTo>
                    <a:pt x="4765675" y="2643188"/>
                  </a:lnTo>
                  <a:lnTo>
                    <a:pt x="4776788" y="2600326"/>
                  </a:lnTo>
                  <a:lnTo>
                    <a:pt x="4789488" y="2557463"/>
                  </a:lnTo>
                  <a:lnTo>
                    <a:pt x="4805363" y="2517776"/>
                  </a:lnTo>
                  <a:lnTo>
                    <a:pt x="4822825" y="2476501"/>
                  </a:lnTo>
                  <a:lnTo>
                    <a:pt x="4840288" y="2438401"/>
                  </a:lnTo>
                  <a:lnTo>
                    <a:pt x="4860925" y="2401888"/>
                  </a:lnTo>
                  <a:lnTo>
                    <a:pt x="4883150" y="2363788"/>
                  </a:lnTo>
                  <a:lnTo>
                    <a:pt x="4908550" y="2327276"/>
                  </a:lnTo>
                  <a:lnTo>
                    <a:pt x="4937125" y="2295525"/>
                  </a:lnTo>
                  <a:lnTo>
                    <a:pt x="4964113" y="2265363"/>
                  </a:lnTo>
                  <a:lnTo>
                    <a:pt x="4997450" y="2235201"/>
                  </a:lnTo>
                  <a:lnTo>
                    <a:pt x="5029200" y="2206625"/>
                  </a:lnTo>
                  <a:lnTo>
                    <a:pt x="5065713" y="2181226"/>
                  </a:lnTo>
                  <a:lnTo>
                    <a:pt x="5105400" y="2162175"/>
                  </a:lnTo>
                  <a:lnTo>
                    <a:pt x="5148263" y="2141538"/>
                  </a:lnTo>
                  <a:lnTo>
                    <a:pt x="5191125" y="2124076"/>
                  </a:lnTo>
                  <a:lnTo>
                    <a:pt x="5238750" y="2108201"/>
                  </a:lnTo>
                  <a:lnTo>
                    <a:pt x="5289550" y="2095500"/>
                  </a:lnTo>
                  <a:lnTo>
                    <a:pt x="5341938" y="2089150"/>
                  </a:lnTo>
                  <a:lnTo>
                    <a:pt x="5400675" y="2082801"/>
                  </a:lnTo>
                  <a:close/>
                  <a:moveTo>
                    <a:pt x="749300" y="1581150"/>
                  </a:moveTo>
                  <a:lnTo>
                    <a:pt x="795338" y="1581150"/>
                  </a:lnTo>
                  <a:lnTo>
                    <a:pt x="838200" y="1585912"/>
                  </a:lnTo>
                  <a:lnTo>
                    <a:pt x="877888" y="1592262"/>
                  </a:lnTo>
                  <a:lnTo>
                    <a:pt x="920750" y="1601788"/>
                  </a:lnTo>
                  <a:lnTo>
                    <a:pt x="960438" y="1614487"/>
                  </a:lnTo>
                  <a:lnTo>
                    <a:pt x="998538" y="1628775"/>
                  </a:lnTo>
                  <a:lnTo>
                    <a:pt x="1039813" y="1646238"/>
                  </a:lnTo>
                  <a:lnTo>
                    <a:pt x="1076325" y="1665287"/>
                  </a:lnTo>
                  <a:lnTo>
                    <a:pt x="1112838" y="1684338"/>
                  </a:lnTo>
                  <a:lnTo>
                    <a:pt x="1147763" y="1709737"/>
                  </a:lnTo>
                  <a:lnTo>
                    <a:pt x="1181100" y="1733550"/>
                  </a:lnTo>
                  <a:lnTo>
                    <a:pt x="1216025" y="1760537"/>
                  </a:lnTo>
                  <a:lnTo>
                    <a:pt x="1246188" y="1787525"/>
                  </a:lnTo>
                  <a:lnTo>
                    <a:pt x="1276350" y="1816100"/>
                  </a:lnTo>
                  <a:lnTo>
                    <a:pt x="1306513" y="1846262"/>
                  </a:lnTo>
                  <a:lnTo>
                    <a:pt x="1335088" y="1879600"/>
                  </a:lnTo>
                  <a:lnTo>
                    <a:pt x="1362075" y="1909762"/>
                  </a:lnTo>
                  <a:lnTo>
                    <a:pt x="1409701" y="1974850"/>
                  </a:lnTo>
                  <a:lnTo>
                    <a:pt x="1452563" y="2043112"/>
                  </a:lnTo>
                  <a:lnTo>
                    <a:pt x="1490663" y="2111375"/>
                  </a:lnTo>
                  <a:lnTo>
                    <a:pt x="1520826" y="2179637"/>
                  </a:lnTo>
                  <a:lnTo>
                    <a:pt x="1546226" y="2244725"/>
                  </a:lnTo>
                  <a:lnTo>
                    <a:pt x="1563688" y="2308225"/>
                  </a:lnTo>
                  <a:lnTo>
                    <a:pt x="1571626" y="2338387"/>
                  </a:lnTo>
                  <a:lnTo>
                    <a:pt x="1574801" y="2365375"/>
                  </a:lnTo>
                  <a:lnTo>
                    <a:pt x="1584326" y="2468562"/>
                  </a:lnTo>
                  <a:lnTo>
                    <a:pt x="1589088" y="2540000"/>
                  </a:lnTo>
                  <a:lnTo>
                    <a:pt x="1592263" y="2620962"/>
                  </a:lnTo>
                  <a:lnTo>
                    <a:pt x="1592263" y="2708275"/>
                  </a:lnTo>
                  <a:lnTo>
                    <a:pt x="1584326" y="2805112"/>
                  </a:lnTo>
                  <a:lnTo>
                    <a:pt x="1579563" y="2852737"/>
                  </a:lnTo>
                  <a:lnTo>
                    <a:pt x="1571626" y="2903537"/>
                  </a:lnTo>
                  <a:lnTo>
                    <a:pt x="1563688" y="2954337"/>
                  </a:lnTo>
                  <a:lnTo>
                    <a:pt x="1550988" y="3003550"/>
                  </a:lnTo>
                  <a:lnTo>
                    <a:pt x="1538288" y="3051175"/>
                  </a:lnTo>
                  <a:lnTo>
                    <a:pt x="1524001" y="3101975"/>
                  </a:lnTo>
                  <a:lnTo>
                    <a:pt x="1503363" y="3152775"/>
                  </a:lnTo>
                  <a:lnTo>
                    <a:pt x="1482726" y="3200400"/>
                  </a:lnTo>
                  <a:lnTo>
                    <a:pt x="1460501" y="3246437"/>
                  </a:lnTo>
                  <a:lnTo>
                    <a:pt x="1433513" y="3290887"/>
                  </a:lnTo>
                  <a:lnTo>
                    <a:pt x="1401763" y="3336925"/>
                  </a:lnTo>
                  <a:lnTo>
                    <a:pt x="1366838" y="3376612"/>
                  </a:lnTo>
                  <a:lnTo>
                    <a:pt x="1328738" y="3417887"/>
                  </a:lnTo>
                  <a:lnTo>
                    <a:pt x="1289050" y="3455987"/>
                  </a:lnTo>
                  <a:lnTo>
                    <a:pt x="1243013" y="3490912"/>
                  </a:lnTo>
                  <a:lnTo>
                    <a:pt x="1195388" y="3521075"/>
                  </a:lnTo>
                  <a:lnTo>
                    <a:pt x="1139825" y="3551237"/>
                  </a:lnTo>
                  <a:lnTo>
                    <a:pt x="1082675" y="3573462"/>
                  </a:lnTo>
                  <a:lnTo>
                    <a:pt x="1022350" y="3597275"/>
                  </a:lnTo>
                  <a:lnTo>
                    <a:pt x="954088" y="3614737"/>
                  </a:lnTo>
                  <a:lnTo>
                    <a:pt x="885825" y="3624262"/>
                  </a:lnTo>
                  <a:lnTo>
                    <a:pt x="819150" y="3632200"/>
                  </a:lnTo>
                  <a:lnTo>
                    <a:pt x="757238" y="3632200"/>
                  </a:lnTo>
                  <a:lnTo>
                    <a:pt x="696913" y="3629025"/>
                  </a:lnTo>
                  <a:lnTo>
                    <a:pt x="638175" y="3619500"/>
                  </a:lnTo>
                  <a:lnTo>
                    <a:pt x="582613" y="3603625"/>
                  </a:lnTo>
                  <a:lnTo>
                    <a:pt x="530225" y="3586162"/>
                  </a:lnTo>
                  <a:lnTo>
                    <a:pt x="481013" y="3563937"/>
                  </a:lnTo>
                  <a:lnTo>
                    <a:pt x="433388" y="3538537"/>
                  </a:lnTo>
                  <a:lnTo>
                    <a:pt x="388938" y="3508375"/>
                  </a:lnTo>
                  <a:lnTo>
                    <a:pt x="347663" y="3475037"/>
                  </a:lnTo>
                  <a:lnTo>
                    <a:pt x="307975" y="3440112"/>
                  </a:lnTo>
                  <a:lnTo>
                    <a:pt x="269875" y="3402012"/>
                  </a:lnTo>
                  <a:lnTo>
                    <a:pt x="234950" y="3359150"/>
                  </a:lnTo>
                  <a:lnTo>
                    <a:pt x="204788" y="3316287"/>
                  </a:lnTo>
                  <a:lnTo>
                    <a:pt x="174625" y="3271837"/>
                  </a:lnTo>
                  <a:lnTo>
                    <a:pt x="146050" y="3225800"/>
                  </a:lnTo>
                  <a:lnTo>
                    <a:pt x="120650" y="3178175"/>
                  </a:lnTo>
                  <a:lnTo>
                    <a:pt x="98425" y="3127375"/>
                  </a:lnTo>
                  <a:lnTo>
                    <a:pt x="77788" y="3076575"/>
                  </a:lnTo>
                  <a:lnTo>
                    <a:pt x="60325" y="3027362"/>
                  </a:lnTo>
                  <a:lnTo>
                    <a:pt x="46038" y="2976562"/>
                  </a:lnTo>
                  <a:lnTo>
                    <a:pt x="33338" y="2925762"/>
                  </a:lnTo>
                  <a:lnTo>
                    <a:pt x="20638" y="2874962"/>
                  </a:lnTo>
                  <a:lnTo>
                    <a:pt x="12700" y="2824162"/>
                  </a:lnTo>
                  <a:lnTo>
                    <a:pt x="4763" y="2774950"/>
                  </a:lnTo>
                  <a:lnTo>
                    <a:pt x="3175" y="2727325"/>
                  </a:lnTo>
                  <a:lnTo>
                    <a:pt x="0" y="2678113"/>
                  </a:lnTo>
                  <a:lnTo>
                    <a:pt x="0" y="2633662"/>
                  </a:lnTo>
                  <a:lnTo>
                    <a:pt x="3175" y="2590800"/>
                  </a:lnTo>
                  <a:lnTo>
                    <a:pt x="7938" y="2547937"/>
                  </a:lnTo>
                  <a:lnTo>
                    <a:pt x="12700" y="2509837"/>
                  </a:lnTo>
                  <a:lnTo>
                    <a:pt x="17463" y="2471737"/>
                  </a:lnTo>
                  <a:lnTo>
                    <a:pt x="25400" y="2428875"/>
                  </a:lnTo>
                  <a:lnTo>
                    <a:pt x="38100" y="2370137"/>
                  </a:lnTo>
                  <a:lnTo>
                    <a:pt x="52388" y="2305050"/>
                  </a:lnTo>
                  <a:lnTo>
                    <a:pt x="73025" y="2230437"/>
                  </a:lnTo>
                  <a:lnTo>
                    <a:pt x="101600" y="2149475"/>
                  </a:lnTo>
                  <a:lnTo>
                    <a:pt x="133350" y="2065337"/>
                  </a:lnTo>
                  <a:lnTo>
                    <a:pt x="150813" y="2025650"/>
                  </a:lnTo>
                  <a:lnTo>
                    <a:pt x="174625" y="1982787"/>
                  </a:lnTo>
                  <a:lnTo>
                    <a:pt x="196850" y="1939925"/>
                  </a:lnTo>
                  <a:lnTo>
                    <a:pt x="222250" y="1898650"/>
                  </a:lnTo>
                  <a:lnTo>
                    <a:pt x="247650" y="1858962"/>
                  </a:lnTo>
                  <a:lnTo>
                    <a:pt x="277813" y="1820862"/>
                  </a:lnTo>
                  <a:lnTo>
                    <a:pt x="307975" y="1785938"/>
                  </a:lnTo>
                  <a:lnTo>
                    <a:pt x="342900" y="1751013"/>
                  </a:lnTo>
                  <a:lnTo>
                    <a:pt x="377825" y="1717675"/>
                  </a:lnTo>
                  <a:lnTo>
                    <a:pt x="415925" y="1687512"/>
                  </a:lnTo>
                  <a:lnTo>
                    <a:pt x="458788" y="1662112"/>
                  </a:lnTo>
                  <a:lnTo>
                    <a:pt x="501650" y="1639888"/>
                  </a:lnTo>
                  <a:lnTo>
                    <a:pt x="549275" y="1619250"/>
                  </a:lnTo>
                  <a:lnTo>
                    <a:pt x="598488" y="1601788"/>
                  </a:lnTo>
                  <a:lnTo>
                    <a:pt x="650875" y="1592262"/>
                  </a:lnTo>
                  <a:lnTo>
                    <a:pt x="706438" y="1584325"/>
                  </a:lnTo>
                  <a:close/>
                  <a:moveTo>
                    <a:pt x="4300538" y="168275"/>
                  </a:moveTo>
                  <a:lnTo>
                    <a:pt x="4338638" y="168275"/>
                  </a:lnTo>
                  <a:lnTo>
                    <a:pt x="4376738" y="171450"/>
                  </a:lnTo>
                  <a:lnTo>
                    <a:pt x="4411663" y="176213"/>
                  </a:lnTo>
                  <a:lnTo>
                    <a:pt x="4449763" y="187325"/>
                  </a:lnTo>
                  <a:lnTo>
                    <a:pt x="4484688" y="200025"/>
                  </a:lnTo>
                  <a:lnTo>
                    <a:pt x="4519613" y="211138"/>
                  </a:lnTo>
                  <a:lnTo>
                    <a:pt x="4556126" y="230188"/>
                  </a:lnTo>
                  <a:lnTo>
                    <a:pt x="4591051" y="247650"/>
                  </a:lnTo>
                  <a:lnTo>
                    <a:pt x="4625976" y="269875"/>
                  </a:lnTo>
                  <a:lnTo>
                    <a:pt x="4659314" y="292100"/>
                  </a:lnTo>
                  <a:lnTo>
                    <a:pt x="4691064" y="315913"/>
                  </a:lnTo>
                  <a:lnTo>
                    <a:pt x="4724401" y="342900"/>
                  </a:lnTo>
                  <a:lnTo>
                    <a:pt x="4757739" y="371475"/>
                  </a:lnTo>
                  <a:lnTo>
                    <a:pt x="4787901" y="401638"/>
                  </a:lnTo>
                  <a:lnTo>
                    <a:pt x="4814889" y="431800"/>
                  </a:lnTo>
                  <a:lnTo>
                    <a:pt x="4845051" y="463550"/>
                  </a:lnTo>
                  <a:lnTo>
                    <a:pt x="4870451" y="496888"/>
                  </a:lnTo>
                  <a:lnTo>
                    <a:pt x="4899026" y="531813"/>
                  </a:lnTo>
                  <a:lnTo>
                    <a:pt x="4921251" y="566738"/>
                  </a:lnTo>
                  <a:lnTo>
                    <a:pt x="4946651" y="604838"/>
                  </a:lnTo>
                  <a:lnTo>
                    <a:pt x="4968876" y="642938"/>
                  </a:lnTo>
                  <a:lnTo>
                    <a:pt x="4989514" y="684212"/>
                  </a:lnTo>
                  <a:lnTo>
                    <a:pt x="5006976" y="723900"/>
                  </a:lnTo>
                  <a:lnTo>
                    <a:pt x="5024439" y="763587"/>
                  </a:lnTo>
                  <a:lnTo>
                    <a:pt x="5040314" y="804863"/>
                  </a:lnTo>
                  <a:lnTo>
                    <a:pt x="5054601" y="844550"/>
                  </a:lnTo>
                  <a:lnTo>
                    <a:pt x="5065714" y="887413"/>
                  </a:lnTo>
                  <a:lnTo>
                    <a:pt x="5075239" y="930275"/>
                  </a:lnTo>
                  <a:lnTo>
                    <a:pt x="5084764" y="973138"/>
                  </a:lnTo>
                  <a:lnTo>
                    <a:pt x="5089526" y="1016000"/>
                  </a:lnTo>
                  <a:lnTo>
                    <a:pt x="5092701" y="1058862"/>
                  </a:lnTo>
                  <a:lnTo>
                    <a:pt x="5095876" y="1100138"/>
                  </a:lnTo>
                  <a:lnTo>
                    <a:pt x="5095876" y="1143000"/>
                  </a:lnTo>
                  <a:lnTo>
                    <a:pt x="5092701" y="1185862"/>
                  </a:lnTo>
                  <a:lnTo>
                    <a:pt x="5084764" y="1228725"/>
                  </a:lnTo>
                  <a:lnTo>
                    <a:pt x="5070476" y="1311275"/>
                  </a:lnTo>
                  <a:lnTo>
                    <a:pt x="5046664" y="1400175"/>
                  </a:lnTo>
                  <a:lnTo>
                    <a:pt x="5016501" y="1487488"/>
                  </a:lnTo>
                  <a:lnTo>
                    <a:pt x="4999039" y="1530350"/>
                  </a:lnTo>
                  <a:lnTo>
                    <a:pt x="4981576" y="1576388"/>
                  </a:lnTo>
                  <a:lnTo>
                    <a:pt x="4960939" y="1619250"/>
                  </a:lnTo>
                  <a:lnTo>
                    <a:pt x="4938714" y="1662113"/>
                  </a:lnTo>
                  <a:lnTo>
                    <a:pt x="4916489" y="1704975"/>
                  </a:lnTo>
                  <a:lnTo>
                    <a:pt x="4891089" y="1744662"/>
                  </a:lnTo>
                  <a:lnTo>
                    <a:pt x="4865689" y="1785938"/>
                  </a:lnTo>
                  <a:lnTo>
                    <a:pt x="4838701" y="1825625"/>
                  </a:lnTo>
                  <a:lnTo>
                    <a:pt x="4810126" y="1863725"/>
                  </a:lnTo>
                  <a:lnTo>
                    <a:pt x="4779964" y="1901825"/>
                  </a:lnTo>
                  <a:lnTo>
                    <a:pt x="4746626" y="1936750"/>
                  </a:lnTo>
                  <a:lnTo>
                    <a:pt x="4714876" y="1970087"/>
                  </a:lnTo>
                  <a:lnTo>
                    <a:pt x="4678364" y="2003425"/>
                  </a:lnTo>
                  <a:lnTo>
                    <a:pt x="4643439" y="2033587"/>
                  </a:lnTo>
                  <a:lnTo>
                    <a:pt x="4605339" y="2060575"/>
                  </a:lnTo>
                  <a:lnTo>
                    <a:pt x="4568826" y="2085975"/>
                  </a:lnTo>
                  <a:lnTo>
                    <a:pt x="4527551" y="2111375"/>
                  </a:lnTo>
                  <a:lnTo>
                    <a:pt x="4484688" y="2132012"/>
                  </a:lnTo>
                  <a:lnTo>
                    <a:pt x="4445001" y="2149475"/>
                  </a:lnTo>
                  <a:lnTo>
                    <a:pt x="4398963" y="2163763"/>
                  </a:lnTo>
                  <a:lnTo>
                    <a:pt x="4354513" y="2176463"/>
                  </a:lnTo>
                  <a:lnTo>
                    <a:pt x="4308476" y="2187575"/>
                  </a:lnTo>
                  <a:lnTo>
                    <a:pt x="4260851" y="2192337"/>
                  </a:lnTo>
                  <a:lnTo>
                    <a:pt x="4213226" y="2193925"/>
                  </a:lnTo>
                  <a:lnTo>
                    <a:pt x="4162426" y="2193925"/>
                  </a:lnTo>
                  <a:lnTo>
                    <a:pt x="4111626" y="2189162"/>
                  </a:lnTo>
                  <a:lnTo>
                    <a:pt x="4060826" y="2181225"/>
                  </a:lnTo>
                  <a:lnTo>
                    <a:pt x="4013201" y="2171700"/>
                  </a:lnTo>
                  <a:lnTo>
                    <a:pt x="3967163" y="2159000"/>
                  </a:lnTo>
                  <a:lnTo>
                    <a:pt x="3924301" y="2143125"/>
                  </a:lnTo>
                  <a:lnTo>
                    <a:pt x="3884613" y="2125663"/>
                  </a:lnTo>
                  <a:lnTo>
                    <a:pt x="3844926" y="2106613"/>
                  </a:lnTo>
                  <a:lnTo>
                    <a:pt x="3808413" y="2085975"/>
                  </a:lnTo>
                  <a:lnTo>
                    <a:pt x="3776663" y="2063751"/>
                  </a:lnTo>
                  <a:lnTo>
                    <a:pt x="3743326" y="2038350"/>
                  </a:lnTo>
                  <a:lnTo>
                    <a:pt x="3713163" y="2009775"/>
                  </a:lnTo>
                  <a:lnTo>
                    <a:pt x="3684588" y="1982788"/>
                  </a:lnTo>
                  <a:lnTo>
                    <a:pt x="3660776" y="1952626"/>
                  </a:lnTo>
                  <a:lnTo>
                    <a:pt x="3635376" y="1919288"/>
                  </a:lnTo>
                  <a:lnTo>
                    <a:pt x="3611563" y="1885950"/>
                  </a:lnTo>
                  <a:lnTo>
                    <a:pt x="3592513" y="1851025"/>
                  </a:lnTo>
                  <a:lnTo>
                    <a:pt x="3575051" y="1816100"/>
                  </a:lnTo>
                  <a:lnTo>
                    <a:pt x="3559176" y="1778000"/>
                  </a:lnTo>
                  <a:lnTo>
                    <a:pt x="3543301" y="1739900"/>
                  </a:lnTo>
                  <a:lnTo>
                    <a:pt x="3529013" y="1700213"/>
                  </a:lnTo>
                  <a:lnTo>
                    <a:pt x="3519488" y="1658938"/>
                  </a:lnTo>
                  <a:lnTo>
                    <a:pt x="3508376" y="1616075"/>
                  </a:lnTo>
                  <a:lnTo>
                    <a:pt x="3500438" y="1576388"/>
                  </a:lnTo>
                  <a:lnTo>
                    <a:pt x="3494088" y="1533525"/>
                  </a:lnTo>
                  <a:lnTo>
                    <a:pt x="3489326" y="1487488"/>
                  </a:lnTo>
                  <a:lnTo>
                    <a:pt x="3481388" y="1400175"/>
                  </a:lnTo>
                  <a:lnTo>
                    <a:pt x="3478213" y="1306513"/>
                  </a:lnTo>
                  <a:lnTo>
                    <a:pt x="3482976" y="1216025"/>
                  </a:lnTo>
                  <a:lnTo>
                    <a:pt x="3490913" y="1119188"/>
                  </a:lnTo>
                  <a:lnTo>
                    <a:pt x="3495676" y="1082675"/>
                  </a:lnTo>
                  <a:lnTo>
                    <a:pt x="3503613" y="1041400"/>
                  </a:lnTo>
                  <a:lnTo>
                    <a:pt x="3513138" y="1001712"/>
                  </a:lnTo>
                  <a:lnTo>
                    <a:pt x="3525838" y="958850"/>
                  </a:lnTo>
                  <a:lnTo>
                    <a:pt x="3541713" y="917576"/>
                  </a:lnTo>
                  <a:lnTo>
                    <a:pt x="3559176" y="874712"/>
                  </a:lnTo>
                  <a:lnTo>
                    <a:pt x="3576638" y="831850"/>
                  </a:lnTo>
                  <a:lnTo>
                    <a:pt x="3597276" y="788988"/>
                  </a:lnTo>
                  <a:lnTo>
                    <a:pt x="3619501" y="746125"/>
                  </a:lnTo>
                  <a:lnTo>
                    <a:pt x="3644901" y="703263"/>
                  </a:lnTo>
                  <a:lnTo>
                    <a:pt x="3670301" y="660400"/>
                  </a:lnTo>
                  <a:lnTo>
                    <a:pt x="3697288" y="620713"/>
                  </a:lnTo>
                  <a:lnTo>
                    <a:pt x="3727451" y="577850"/>
                  </a:lnTo>
                  <a:lnTo>
                    <a:pt x="3759201" y="539750"/>
                  </a:lnTo>
                  <a:lnTo>
                    <a:pt x="3789363" y="500063"/>
                  </a:lnTo>
                  <a:lnTo>
                    <a:pt x="3821113" y="461963"/>
                  </a:lnTo>
                  <a:lnTo>
                    <a:pt x="3854451" y="427038"/>
                  </a:lnTo>
                  <a:lnTo>
                    <a:pt x="3889376" y="390525"/>
                  </a:lnTo>
                  <a:lnTo>
                    <a:pt x="3924301" y="360363"/>
                  </a:lnTo>
                  <a:lnTo>
                    <a:pt x="3960813" y="328613"/>
                  </a:lnTo>
                  <a:lnTo>
                    <a:pt x="3997326" y="300038"/>
                  </a:lnTo>
                  <a:lnTo>
                    <a:pt x="4035426" y="274638"/>
                  </a:lnTo>
                  <a:lnTo>
                    <a:pt x="4071938" y="249238"/>
                  </a:lnTo>
                  <a:lnTo>
                    <a:pt x="4108451" y="230188"/>
                  </a:lnTo>
                  <a:lnTo>
                    <a:pt x="4149726" y="211138"/>
                  </a:lnTo>
                  <a:lnTo>
                    <a:pt x="4187826" y="196850"/>
                  </a:lnTo>
                  <a:lnTo>
                    <a:pt x="4224338" y="184150"/>
                  </a:lnTo>
                  <a:lnTo>
                    <a:pt x="4262438" y="176213"/>
                  </a:lnTo>
                  <a:close/>
                  <a:moveTo>
                    <a:pt x="2298701" y="0"/>
                  </a:moveTo>
                  <a:lnTo>
                    <a:pt x="2335213" y="0"/>
                  </a:lnTo>
                  <a:lnTo>
                    <a:pt x="2376489" y="0"/>
                  </a:lnTo>
                  <a:lnTo>
                    <a:pt x="2414589" y="4762"/>
                  </a:lnTo>
                  <a:lnTo>
                    <a:pt x="2451101" y="9525"/>
                  </a:lnTo>
                  <a:lnTo>
                    <a:pt x="2487614" y="20637"/>
                  </a:lnTo>
                  <a:lnTo>
                    <a:pt x="2522539" y="33338"/>
                  </a:lnTo>
                  <a:lnTo>
                    <a:pt x="2557464" y="46038"/>
                  </a:lnTo>
                  <a:lnTo>
                    <a:pt x="2592389" y="63500"/>
                  </a:lnTo>
                  <a:lnTo>
                    <a:pt x="2628901" y="82550"/>
                  </a:lnTo>
                  <a:lnTo>
                    <a:pt x="2660651" y="103188"/>
                  </a:lnTo>
                  <a:lnTo>
                    <a:pt x="2690814" y="125413"/>
                  </a:lnTo>
                  <a:lnTo>
                    <a:pt x="2724151" y="150812"/>
                  </a:lnTo>
                  <a:lnTo>
                    <a:pt x="2754314" y="179388"/>
                  </a:lnTo>
                  <a:lnTo>
                    <a:pt x="2782889" y="209550"/>
                  </a:lnTo>
                  <a:lnTo>
                    <a:pt x="2809876" y="239713"/>
                  </a:lnTo>
                  <a:lnTo>
                    <a:pt x="2838451" y="274638"/>
                  </a:lnTo>
                  <a:lnTo>
                    <a:pt x="2862264" y="309563"/>
                  </a:lnTo>
                  <a:lnTo>
                    <a:pt x="2887664" y="346075"/>
                  </a:lnTo>
                  <a:lnTo>
                    <a:pt x="2911476" y="384175"/>
                  </a:lnTo>
                  <a:lnTo>
                    <a:pt x="2933701" y="423863"/>
                  </a:lnTo>
                  <a:lnTo>
                    <a:pt x="2954339" y="466725"/>
                  </a:lnTo>
                  <a:lnTo>
                    <a:pt x="2973389" y="509588"/>
                  </a:lnTo>
                  <a:lnTo>
                    <a:pt x="2990851" y="552450"/>
                  </a:lnTo>
                  <a:lnTo>
                    <a:pt x="3009901" y="598488"/>
                  </a:lnTo>
                  <a:lnTo>
                    <a:pt x="3024189" y="646113"/>
                  </a:lnTo>
                  <a:lnTo>
                    <a:pt x="3036889" y="693738"/>
                  </a:lnTo>
                  <a:lnTo>
                    <a:pt x="3049589" y="744538"/>
                  </a:lnTo>
                  <a:lnTo>
                    <a:pt x="3057526" y="793750"/>
                  </a:lnTo>
                  <a:lnTo>
                    <a:pt x="3067051" y="844550"/>
                  </a:lnTo>
                  <a:lnTo>
                    <a:pt x="3071814" y="898525"/>
                  </a:lnTo>
                  <a:lnTo>
                    <a:pt x="3078164" y="950913"/>
                  </a:lnTo>
                  <a:lnTo>
                    <a:pt x="3079751" y="1003300"/>
                  </a:lnTo>
                  <a:lnTo>
                    <a:pt x="3082926" y="1058863"/>
                  </a:lnTo>
                  <a:lnTo>
                    <a:pt x="3079751" y="1112838"/>
                  </a:lnTo>
                  <a:lnTo>
                    <a:pt x="3078164" y="1168400"/>
                  </a:lnTo>
                  <a:lnTo>
                    <a:pt x="3071814" y="1220788"/>
                  </a:lnTo>
                  <a:lnTo>
                    <a:pt x="3067051" y="1271588"/>
                  </a:lnTo>
                  <a:lnTo>
                    <a:pt x="3057526" y="1323976"/>
                  </a:lnTo>
                  <a:lnTo>
                    <a:pt x="3049589" y="1374776"/>
                  </a:lnTo>
                  <a:lnTo>
                    <a:pt x="3036889" y="1422400"/>
                  </a:lnTo>
                  <a:lnTo>
                    <a:pt x="3024189" y="1470026"/>
                  </a:lnTo>
                  <a:lnTo>
                    <a:pt x="3009901" y="1517650"/>
                  </a:lnTo>
                  <a:lnTo>
                    <a:pt x="2990851" y="1563688"/>
                  </a:lnTo>
                  <a:lnTo>
                    <a:pt x="2973389" y="1609725"/>
                  </a:lnTo>
                  <a:lnTo>
                    <a:pt x="2954339" y="1652588"/>
                  </a:lnTo>
                  <a:lnTo>
                    <a:pt x="2933701" y="1692276"/>
                  </a:lnTo>
                  <a:lnTo>
                    <a:pt x="2911476" y="1733551"/>
                  </a:lnTo>
                  <a:lnTo>
                    <a:pt x="2887664" y="1770063"/>
                  </a:lnTo>
                  <a:lnTo>
                    <a:pt x="2862264" y="1808163"/>
                  </a:lnTo>
                  <a:lnTo>
                    <a:pt x="2838451" y="1843088"/>
                  </a:lnTo>
                  <a:lnTo>
                    <a:pt x="2809876" y="1876426"/>
                  </a:lnTo>
                  <a:lnTo>
                    <a:pt x="2782889" y="1909763"/>
                  </a:lnTo>
                  <a:lnTo>
                    <a:pt x="2754314" y="1936751"/>
                  </a:lnTo>
                  <a:lnTo>
                    <a:pt x="2724151" y="1965326"/>
                  </a:lnTo>
                  <a:lnTo>
                    <a:pt x="2690814" y="1990726"/>
                  </a:lnTo>
                  <a:lnTo>
                    <a:pt x="2660651" y="2014538"/>
                  </a:lnTo>
                  <a:lnTo>
                    <a:pt x="2628901" y="2035175"/>
                  </a:lnTo>
                  <a:lnTo>
                    <a:pt x="2592389" y="2055813"/>
                  </a:lnTo>
                  <a:lnTo>
                    <a:pt x="2557464" y="2070101"/>
                  </a:lnTo>
                  <a:lnTo>
                    <a:pt x="2522539" y="2085975"/>
                  </a:lnTo>
                  <a:lnTo>
                    <a:pt x="2487614" y="2095500"/>
                  </a:lnTo>
                  <a:lnTo>
                    <a:pt x="2451101" y="2106613"/>
                  </a:lnTo>
                  <a:lnTo>
                    <a:pt x="2414589" y="2112963"/>
                  </a:lnTo>
                  <a:lnTo>
                    <a:pt x="2376489" y="2116138"/>
                  </a:lnTo>
                  <a:lnTo>
                    <a:pt x="2335213" y="2119313"/>
                  </a:lnTo>
                  <a:lnTo>
                    <a:pt x="2298701" y="2116138"/>
                  </a:lnTo>
                  <a:lnTo>
                    <a:pt x="2260601" y="2112963"/>
                  </a:lnTo>
                  <a:lnTo>
                    <a:pt x="2224088" y="2106613"/>
                  </a:lnTo>
                  <a:lnTo>
                    <a:pt x="2187576" y="2095500"/>
                  </a:lnTo>
                  <a:lnTo>
                    <a:pt x="2151063" y="2085975"/>
                  </a:lnTo>
                  <a:lnTo>
                    <a:pt x="2116138" y="2070101"/>
                  </a:lnTo>
                  <a:lnTo>
                    <a:pt x="2081213" y="2055813"/>
                  </a:lnTo>
                  <a:lnTo>
                    <a:pt x="2047876" y="2035175"/>
                  </a:lnTo>
                  <a:lnTo>
                    <a:pt x="2012951" y="2014538"/>
                  </a:lnTo>
                  <a:lnTo>
                    <a:pt x="1982788" y="1990726"/>
                  </a:lnTo>
                  <a:lnTo>
                    <a:pt x="1949451" y="1965326"/>
                  </a:lnTo>
                  <a:lnTo>
                    <a:pt x="1919288" y="1936751"/>
                  </a:lnTo>
                  <a:lnTo>
                    <a:pt x="1892301" y="1909763"/>
                  </a:lnTo>
                  <a:lnTo>
                    <a:pt x="1863726" y="1876426"/>
                  </a:lnTo>
                  <a:lnTo>
                    <a:pt x="1836738" y="1843088"/>
                  </a:lnTo>
                  <a:lnTo>
                    <a:pt x="1811338" y="1808163"/>
                  </a:lnTo>
                  <a:lnTo>
                    <a:pt x="1785938" y="1770063"/>
                  </a:lnTo>
                  <a:lnTo>
                    <a:pt x="1763713" y="1733551"/>
                  </a:lnTo>
                  <a:lnTo>
                    <a:pt x="1739901" y="1692276"/>
                  </a:lnTo>
                  <a:lnTo>
                    <a:pt x="1720851" y="1652588"/>
                  </a:lnTo>
                  <a:lnTo>
                    <a:pt x="1700213" y="1609725"/>
                  </a:lnTo>
                  <a:lnTo>
                    <a:pt x="1682751" y="1563688"/>
                  </a:lnTo>
                  <a:lnTo>
                    <a:pt x="1665288" y="1517650"/>
                  </a:lnTo>
                  <a:lnTo>
                    <a:pt x="1649413" y="1470026"/>
                  </a:lnTo>
                  <a:lnTo>
                    <a:pt x="1636713" y="1422400"/>
                  </a:lnTo>
                  <a:lnTo>
                    <a:pt x="1624013" y="1374776"/>
                  </a:lnTo>
                  <a:lnTo>
                    <a:pt x="1614488" y="1323976"/>
                  </a:lnTo>
                  <a:lnTo>
                    <a:pt x="1606551" y="1271588"/>
                  </a:lnTo>
                  <a:lnTo>
                    <a:pt x="1601788" y="1220788"/>
                  </a:lnTo>
                  <a:lnTo>
                    <a:pt x="1597026" y="1168400"/>
                  </a:lnTo>
                  <a:lnTo>
                    <a:pt x="1592263" y="1112838"/>
                  </a:lnTo>
                  <a:lnTo>
                    <a:pt x="1592263" y="1058863"/>
                  </a:lnTo>
                  <a:lnTo>
                    <a:pt x="1592263" y="1003300"/>
                  </a:lnTo>
                  <a:lnTo>
                    <a:pt x="1597026" y="950913"/>
                  </a:lnTo>
                  <a:lnTo>
                    <a:pt x="1601788" y="898525"/>
                  </a:lnTo>
                  <a:lnTo>
                    <a:pt x="1606551" y="844550"/>
                  </a:lnTo>
                  <a:lnTo>
                    <a:pt x="1614488" y="793750"/>
                  </a:lnTo>
                  <a:lnTo>
                    <a:pt x="1624013" y="744538"/>
                  </a:lnTo>
                  <a:lnTo>
                    <a:pt x="1636713" y="693738"/>
                  </a:lnTo>
                  <a:lnTo>
                    <a:pt x="1649413" y="646113"/>
                  </a:lnTo>
                  <a:lnTo>
                    <a:pt x="1665288" y="598488"/>
                  </a:lnTo>
                  <a:lnTo>
                    <a:pt x="1682751" y="552450"/>
                  </a:lnTo>
                  <a:lnTo>
                    <a:pt x="1700213" y="509588"/>
                  </a:lnTo>
                  <a:lnTo>
                    <a:pt x="1720851" y="466725"/>
                  </a:lnTo>
                  <a:lnTo>
                    <a:pt x="1739901" y="423863"/>
                  </a:lnTo>
                  <a:lnTo>
                    <a:pt x="1763713" y="384175"/>
                  </a:lnTo>
                  <a:lnTo>
                    <a:pt x="1785938" y="346075"/>
                  </a:lnTo>
                  <a:lnTo>
                    <a:pt x="1811338" y="309563"/>
                  </a:lnTo>
                  <a:lnTo>
                    <a:pt x="1836738" y="274638"/>
                  </a:lnTo>
                  <a:lnTo>
                    <a:pt x="1863726" y="239713"/>
                  </a:lnTo>
                  <a:lnTo>
                    <a:pt x="1892301" y="209550"/>
                  </a:lnTo>
                  <a:lnTo>
                    <a:pt x="1919288" y="179388"/>
                  </a:lnTo>
                  <a:lnTo>
                    <a:pt x="1949451" y="150812"/>
                  </a:lnTo>
                  <a:lnTo>
                    <a:pt x="1982788" y="125413"/>
                  </a:lnTo>
                  <a:lnTo>
                    <a:pt x="2012951" y="103188"/>
                  </a:lnTo>
                  <a:lnTo>
                    <a:pt x="2047876" y="82550"/>
                  </a:lnTo>
                  <a:lnTo>
                    <a:pt x="2081213" y="63500"/>
                  </a:lnTo>
                  <a:lnTo>
                    <a:pt x="2116138" y="46038"/>
                  </a:lnTo>
                  <a:lnTo>
                    <a:pt x="2151063" y="33338"/>
                  </a:lnTo>
                  <a:lnTo>
                    <a:pt x="2187576" y="20637"/>
                  </a:lnTo>
                  <a:lnTo>
                    <a:pt x="2224088" y="9525"/>
                  </a:lnTo>
                  <a:lnTo>
                    <a:pt x="2260601" y="47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66" name="Google Shape;566;g1a94d22758b_0_7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675" y="3279050"/>
            <a:ext cx="5361174" cy="35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1a94d22758b_0_7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1513" y="454750"/>
            <a:ext cx="3419496" cy="297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g1a94d22758b_0_7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5037" y="4200725"/>
            <a:ext cx="4521925" cy="452192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g1a94d22758b_0_774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92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Ambiente Organizacional</a:t>
            </a:r>
            <a:endParaRPr sz="6000"/>
          </a:p>
        </p:txBody>
      </p:sp>
      <p:graphicFrame>
        <p:nvGraphicFramePr>
          <p:cNvPr id="575" name="Google Shape;575;g1a94d22758b_0_774"/>
          <p:cNvGraphicFramePr/>
          <p:nvPr/>
        </p:nvGraphicFramePr>
        <p:xfrm>
          <a:off x="1183350" y="2571750"/>
          <a:ext cx="10287000" cy="2224950"/>
        </p:xfrm>
        <a:graphic>
          <a:graphicData uri="http://schemas.openxmlformats.org/drawingml/2006/table">
            <a:tbl>
              <a:tblPr>
                <a:noFill/>
                <a:tableStyleId>{B3163D92-4F5A-40AB-B3ED-52E324BDBAE5}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endParaRPr sz="2000">
                        <a:solidFill>
                          <a:srgbClr val="5B9BD5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Estável</a:t>
                      </a:r>
                      <a:endParaRPr sz="180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Dinâmico</a:t>
                      </a:r>
                      <a:endParaRPr sz="180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2000" b="1">
                          <a:solidFill>
                            <a:srgbClr val="0070C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Complexo</a:t>
                      </a:r>
                      <a:endParaRPr sz="2000" b="1">
                        <a:solidFill>
                          <a:srgbClr val="0070C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Descentralizado Burocrático (padronização de habilidades)</a:t>
                      </a:r>
                      <a:endParaRPr sz="18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Descentralizado Orgânico (ajuste mútuo)</a:t>
                      </a:r>
                      <a:endParaRPr sz="18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2000" b="1">
                          <a:solidFill>
                            <a:srgbClr val="0070C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Simples</a:t>
                      </a:r>
                      <a:endParaRPr sz="2000" b="1">
                        <a:solidFill>
                          <a:srgbClr val="0070C0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Centralizado Burocrático (padronização do processo de trabalho)</a:t>
                      </a:r>
                      <a:endParaRPr sz="18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3000"/>
                        <a:buFont typeface="Miriam Libre"/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Centralizado Orgânico (supervisão direta)</a:t>
                      </a:r>
                      <a:endParaRPr sz="180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6" name="Google Shape;576;g1a94d22758b_0_774"/>
          <p:cNvSpPr txBox="1"/>
          <p:nvPr/>
        </p:nvSpPr>
        <p:spPr>
          <a:xfrm>
            <a:off x="4612350" y="2095500"/>
            <a:ext cx="685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AMBIENTE</a:t>
            </a:r>
            <a:endParaRPr/>
          </a:p>
        </p:txBody>
      </p:sp>
      <p:sp>
        <p:nvSpPr>
          <p:cNvPr id="577" name="Google Shape;577;g1a94d22758b_0_774"/>
          <p:cNvSpPr txBox="1"/>
          <p:nvPr/>
        </p:nvSpPr>
        <p:spPr>
          <a:xfrm rot="-5400000">
            <a:off x="76200" y="3674400"/>
            <a:ext cx="175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AMBIENTE</a:t>
            </a:r>
            <a:endParaRPr/>
          </a:p>
        </p:txBody>
      </p:sp>
      <p:pic>
        <p:nvPicPr>
          <p:cNvPr id="578" name="Google Shape;578;g1a94d22758b_0_774"/>
          <p:cNvPicPr preferRelativeResize="0"/>
          <p:nvPr/>
        </p:nvPicPr>
        <p:blipFill rotWithShape="1">
          <a:blip r:embed="rId3">
            <a:alphaModFix/>
          </a:blip>
          <a:srcRect l="23034" t="9812" r="66754" b="78727"/>
          <a:stretch/>
        </p:blipFill>
        <p:spPr>
          <a:xfrm>
            <a:off x="4876798" y="4644300"/>
            <a:ext cx="461701" cy="5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g1a94d22758b_0_774"/>
          <p:cNvPicPr preferRelativeResize="0"/>
          <p:nvPr/>
        </p:nvPicPr>
        <p:blipFill rotWithShape="1">
          <a:blip r:embed="rId3">
            <a:alphaModFix/>
          </a:blip>
          <a:srcRect l="61164" t="9477" r="34833" b="75989"/>
          <a:stretch/>
        </p:blipFill>
        <p:spPr>
          <a:xfrm>
            <a:off x="6581773" y="4644300"/>
            <a:ext cx="180974" cy="6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a94d22758b_0_780"/>
          <p:cNvSpPr/>
          <p:nvPr/>
        </p:nvSpPr>
        <p:spPr>
          <a:xfrm>
            <a:off x="0" y="5168562"/>
            <a:ext cx="8343600" cy="107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275E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1a94d22758b_0_780"/>
          <p:cNvSpPr/>
          <p:nvPr/>
        </p:nvSpPr>
        <p:spPr>
          <a:xfrm>
            <a:off x="769075" y="1447250"/>
            <a:ext cx="5669400" cy="3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</a:rPr>
              <a:t>“</a:t>
            </a: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tem poder sobre B se A consegue com que B faça algo que não faria de outra forma.</a:t>
            </a:r>
            <a:r>
              <a:rPr lang="pt-BR" sz="1800" dirty="0">
                <a:solidFill>
                  <a:schemeClr val="dk1"/>
                </a:solidFill>
              </a:rPr>
              <a:t>”</a:t>
            </a:r>
            <a:endParaRPr sz="1800" dirty="0"/>
          </a:p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Autoridade é o tipo de poder baseado na aceitação de outros de que um </a:t>
            </a:r>
            <a:r>
              <a:rPr lang="pt-BR" sz="1800" dirty="0">
                <a:solidFill>
                  <a:schemeClr val="dk1"/>
                </a:solidFill>
              </a:rPr>
              <a:t>indivíduo</a:t>
            </a: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tem o direito </a:t>
            </a:r>
            <a:r>
              <a:rPr lang="pt-BR" sz="1800" dirty="0">
                <a:solidFill>
                  <a:schemeClr val="dk1"/>
                </a:solidFill>
              </a:rPr>
              <a:t>legítimo</a:t>
            </a: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dar ordens e diretivas.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</a:rPr>
              <a:t>Poder, ainda que despercebido, gera conformidade nas organizações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rgbClr val="B1B1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g1a94d22758b_0_780"/>
          <p:cNvSpPr txBox="1"/>
          <p:nvPr/>
        </p:nvSpPr>
        <p:spPr>
          <a:xfrm>
            <a:off x="1024926" y="284850"/>
            <a:ext cx="4111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Poder</a:t>
            </a:r>
            <a:endParaRPr sz="60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588" name="Google Shape;588;g1a94d22758b_0_780"/>
          <p:cNvPicPr preferRelativeResize="0"/>
          <p:nvPr/>
        </p:nvPicPr>
        <p:blipFill rotWithShape="1">
          <a:blip r:embed="rId3">
            <a:alphaModFix/>
          </a:blip>
          <a:srcRect b="7535"/>
          <a:stretch/>
        </p:blipFill>
        <p:spPr>
          <a:xfrm>
            <a:off x="7164125" y="400965"/>
            <a:ext cx="5027875" cy="6457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a94d22758b_0_966"/>
          <p:cNvSpPr/>
          <p:nvPr/>
        </p:nvSpPr>
        <p:spPr>
          <a:xfrm>
            <a:off x="486821" y="3144161"/>
            <a:ext cx="4157100" cy="2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33" name="Google Shape;533;g1a94d22758b_0_966"/>
          <p:cNvSpPr/>
          <p:nvPr/>
        </p:nvSpPr>
        <p:spPr>
          <a:xfrm>
            <a:off x="0" y="343250"/>
            <a:ext cx="121920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6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A Padoca do LES</a:t>
            </a:r>
            <a:endParaRPr sz="600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35" name="Google Shape;535;g1a94d22758b_0_966"/>
          <p:cNvSpPr txBox="1"/>
          <p:nvPr/>
        </p:nvSpPr>
        <p:spPr>
          <a:xfrm>
            <a:off x="371150" y="1355475"/>
            <a:ext cx="5373300" cy="52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iriam Libre"/>
              <a:buNone/>
            </a:pPr>
            <a:r>
              <a:rPr lang="pt-BR" sz="24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 treinamento promovido pelo gerente de marketing foi positivo ao gerar uma obediência dos funcionários de nível inferior com seus supervisores. Além disso o dono da empresa entendeu que a decisão de demitir o gerente de distribuição foi acertada pois agora ele centraliza mais decisões em suas mãos</a:t>
            </a:r>
            <a:endParaRPr sz="24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iriam Libre"/>
              <a:buNone/>
            </a:pPr>
            <a:endParaRPr sz="1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iriam Libre"/>
              <a:buNone/>
            </a:pPr>
            <a:r>
              <a:rPr lang="pt-BR" sz="16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Que tipos de problemas gerados pelos processos da padaria podem ocorrer?</a:t>
            </a:r>
            <a:endParaRPr sz="1600" i="0" u="none" strike="noStrike" cap="none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" name="Google Shape;261;g1a94d22758b_0_54">
            <a:extLst>
              <a:ext uri="{FF2B5EF4-FFF2-40B4-BE49-F238E27FC236}">
                <a16:creationId xmlns:a16="http://schemas.microsoft.com/office/drawing/2014/main" id="{E4BDE18D-6971-77EF-CFF2-21EA4852B4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900" y="2603050"/>
            <a:ext cx="5290827" cy="4254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93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/>
          <p:nvPr/>
        </p:nvSpPr>
        <p:spPr>
          <a:xfrm rot="10800000" flipH="1">
            <a:off x="7631721" y="0"/>
            <a:ext cx="4560279" cy="6908465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"/>
          <p:cNvSpPr txBox="1"/>
          <p:nvPr/>
        </p:nvSpPr>
        <p:spPr>
          <a:xfrm>
            <a:off x="751206" y="2295375"/>
            <a:ext cx="74358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Check-In</a:t>
            </a:r>
            <a:endParaRPr sz="6000" b="1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O que é estrutura organizacional?</a:t>
            </a:r>
            <a:endParaRPr sz="6000" b="1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3" name="Google Shape;153;p3"/>
          <p:cNvSpPr/>
          <p:nvPr/>
        </p:nvSpPr>
        <p:spPr>
          <a:xfrm rot="315592">
            <a:off x="7645881" y="4623585"/>
            <a:ext cx="339869" cy="32451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" name="Google Shape;154;p3"/>
          <p:cNvGrpSpPr/>
          <p:nvPr/>
        </p:nvGrpSpPr>
        <p:grpSpPr>
          <a:xfrm rot="315592">
            <a:off x="7224060" y="2801260"/>
            <a:ext cx="1456027" cy="1456404"/>
            <a:chOff x="6654650" y="3665275"/>
            <a:chExt cx="409100" cy="409125"/>
          </a:xfrm>
        </p:grpSpPr>
        <p:sp>
          <p:nvSpPr>
            <p:cNvPr id="155" name="Google Shape;155;p3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7" name="Google Shape;157;p3"/>
          <p:cNvSpPr/>
          <p:nvPr/>
        </p:nvSpPr>
        <p:spPr>
          <a:xfrm rot="2782314">
            <a:off x="9074261" y="2185703"/>
            <a:ext cx="472204" cy="45087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"/>
          <p:cNvSpPr/>
          <p:nvPr/>
        </p:nvSpPr>
        <p:spPr>
          <a:xfrm rot="-1293727">
            <a:off x="6619345" y="3367216"/>
            <a:ext cx="339819" cy="32447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"/>
          <p:cNvSpPr/>
          <p:nvPr/>
        </p:nvSpPr>
        <p:spPr>
          <a:xfrm rot="3241790">
            <a:off x="8679749" y="3624256"/>
            <a:ext cx="254474" cy="24298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"/>
          <p:cNvSpPr/>
          <p:nvPr/>
        </p:nvSpPr>
        <p:spPr>
          <a:xfrm rot="-1293545">
            <a:off x="7620742" y="1996461"/>
            <a:ext cx="229255" cy="21890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" name="Google Shape;161;p3"/>
          <p:cNvGrpSpPr/>
          <p:nvPr/>
        </p:nvGrpSpPr>
        <p:grpSpPr>
          <a:xfrm rot="5400000">
            <a:off x="6645948" y="2163516"/>
            <a:ext cx="595770" cy="616192"/>
            <a:chOff x="570875" y="4322250"/>
            <a:chExt cx="443300" cy="443325"/>
          </a:xfrm>
        </p:grpSpPr>
        <p:sp>
          <p:nvSpPr>
            <p:cNvPr id="162" name="Google Shape;162;p3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" name="Google Shape;594;g1a94d22758b_0_796"/>
          <p:cNvGraphicFramePr/>
          <p:nvPr/>
        </p:nvGraphicFramePr>
        <p:xfrm>
          <a:off x="952500" y="2857500"/>
          <a:ext cx="10287000" cy="3489780"/>
        </p:xfrm>
        <a:graphic>
          <a:graphicData uri="http://schemas.openxmlformats.org/drawingml/2006/table">
            <a:tbl>
              <a:tblPr>
                <a:noFill/>
                <a:tableStyleId>{B3163D92-4F5A-40AB-B3ED-52E324BDBAE5}</a:tableStyleId>
              </a:tblPr>
              <a:tblGrid>
                <a:gridCol w="257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 dirty="0">
                          <a:solidFill>
                            <a:srgbClr val="59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Configuração estrutural</a:t>
                      </a:r>
                      <a:endParaRPr sz="1500" b="1" dirty="0">
                        <a:solidFill>
                          <a:srgbClr val="599BD5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Principal mecanismo de coordenação</a:t>
                      </a:r>
                      <a:endParaRPr sz="150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Parte principal</a:t>
                      </a:r>
                      <a:endParaRPr sz="150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Tipo de descentralização</a:t>
                      </a:r>
                      <a:endParaRPr sz="1500" b="1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 dirty="0">
                          <a:solidFill>
                            <a:srgbClr val="59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Estrutura Simples</a:t>
                      </a:r>
                      <a:endParaRPr sz="1500" b="1" dirty="0">
                        <a:solidFill>
                          <a:srgbClr val="599BD5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Supervisão direta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Vértice estratégico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Centralização horizontal e vertical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 dirty="0">
                          <a:solidFill>
                            <a:srgbClr val="59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Burocracia Mecanizada</a:t>
                      </a:r>
                      <a:endParaRPr sz="1500" b="1" dirty="0">
                        <a:solidFill>
                          <a:srgbClr val="599BD5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Padronização de processos de trabalho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Tecnoestrutura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Descentralização horizontal limitada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 dirty="0">
                          <a:solidFill>
                            <a:srgbClr val="59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Burocracia profissional</a:t>
                      </a:r>
                      <a:endParaRPr sz="1500" b="1" dirty="0">
                        <a:solidFill>
                          <a:srgbClr val="599BD5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Padronização de habilidades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Centro operacional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Descentralização vertical e horizontal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 dirty="0">
                          <a:solidFill>
                            <a:srgbClr val="59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Forma </a:t>
                      </a:r>
                      <a:r>
                        <a:rPr lang="pt-BR" sz="1500" b="1" dirty="0" err="1">
                          <a:solidFill>
                            <a:srgbClr val="59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divisionalizada</a:t>
                      </a:r>
                      <a:endParaRPr sz="1500" b="1" dirty="0">
                        <a:solidFill>
                          <a:srgbClr val="599BD5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Padronização dos resultados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Linha intermediária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Descentralização vertical limitada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 dirty="0" err="1">
                          <a:solidFill>
                            <a:srgbClr val="599BD5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Adhocracia</a:t>
                      </a:r>
                      <a:endParaRPr sz="1500" b="1" dirty="0">
                        <a:solidFill>
                          <a:srgbClr val="599BD5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Ajuste mútuo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Assessoria de apoio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/>
                        <a:t>Descentralização seletiva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9B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95" name="Google Shape;595;g1a94d22758b_0_7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48303" y="284850"/>
            <a:ext cx="2629048" cy="2390901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g1a94d22758b_0_796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92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 Configurações organizacionais</a:t>
            </a:r>
            <a:endParaRPr sz="5000"/>
          </a:p>
        </p:txBody>
      </p:sp>
      <p:sp>
        <p:nvSpPr>
          <p:cNvPr id="597" name="Google Shape;597;g1a94d22758b_0_796"/>
          <p:cNvSpPr/>
          <p:nvPr/>
        </p:nvSpPr>
        <p:spPr>
          <a:xfrm rot="-887465" flipH="1">
            <a:off x="-854171" y="937111"/>
            <a:ext cx="1449433" cy="6851244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a94d22758b_0_802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92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Estrutura Simples</a:t>
            </a:r>
            <a:endParaRPr sz="50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04" name="Google Shape;604;g1a94d22758b_0_8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8274" y="2194875"/>
            <a:ext cx="3539764" cy="14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g1a94d22758b_0_802"/>
          <p:cNvSpPr txBox="1"/>
          <p:nvPr/>
        </p:nvSpPr>
        <p:spPr>
          <a:xfrm>
            <a:off x="6271678" y="1824900"/>
            <a:ext cx="48954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Parâmetros de design: </a:t>
            </a: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Centralização, estrutura orgânica.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800" b="1">
                <a:latin typeface="Barlow"/>
                <a:ea typeface="Barlow"/>
                <a:cs typeface="Barlow"/>
                <a:sym typeface="Barlow"/>
              </a:rPr>
              <a:t>Fatores situacionais: </a:t>
            </a: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Pequena, nova, sistema técnico não sofisticado, possível hostilidade ou necessidade de poder dos gerentes estratégicos.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06" name="Google Shape;606;g1a94d22758b_0_8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6338" y="4535400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g1a94d22758b_0_8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8600" y="4540175"/>
            <a:ext cx="72390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1a94d22758b_0_802"/>
          <p:cNvSpPr/>
          <p:nvPr/>
        </p:nvSpPr>
        <p:spPr>
          <a:xfrm rot="9419844" flipH="1">
            <a:off x="11442416" y="-704549"/>
            <a:ext cx="1813266" cy="6858976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a94d22758b_0_811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92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Estrutura Mecanizada</a:t>
            </a:r>
            <a:endParaRPr sz="50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15" name="Google Shape;615;g1a94d22758b_0_8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5803" y="1577650"/>
            <a:ext cx="5124200" cy="33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g1a94d22758b_0_811"/>
          <p:cNvSpPr txBox="1"/>
          <p:nvPr/>
        </p:nvSpPr>
        <p:spPr>
          <a:xfrm>
            <a:off x="950313" y="1919425"/>
            <a:ext cx="51243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latin typeface="Barlow"/>
                <a:ea typeface="Barlow"/>
                <a:cs typeface="Barlow"/>
                <a:sym typeface="Barlow"/>
              </a:rPr>
              <a:t>Parâmetros de design: </a:t>
            </a: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Formalização do comportamento, especialização de trabalho vertical e horizontal, agrupamento funcional, centralização vertical e descentralização horizontal. 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latin typeface="Barlow"/>
                <a:ea typeface="Barlow"/>
                <a:cs typeface="Barlow"/>
                <a:sym typeface="Barlow"/>
              </a:rPr>
              <a:t>Fatores situacionais:</a:t>
            </a: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 Grande, regulado, sistema técnico não automatizado, ambiente simples e estável, controle externo. 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Obsessão por controle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latin typeface="Barlow"/>
                <a:ea typeface="Barlow"/>
                <a:cs typeface="Barlow"/>
                <a:sym typeface="Barlow"/>
              </a:rPr>
              <a:t>Estruturas não adaptativas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17" name="Google Shape;617;g1a94d22758b_0_8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9675" y="4755150"/>
            <a:ext cx="4185603" cy="2102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g1a94d22758b_0_811"/>
          <p:cNvSpPr/>
          <p:nvPr/>
        </p:nvSpPr>
        <p:spPr>
          <a:xfrm rot="-6410248" flipH="1">
            <a:off x="10061462" y="2911672"/>
            <a:ext cx="1875457" cy="6845847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a94d22758b_0_818"/>
          <p:cNvSpPr txBox="1">
            <a:spLocks noGrp="1"/>
          </p:cNvSpPr>
          <p:nvPr>
            <p:ph type="title"/>
          </p:nvPr>
        </p:nvSpPr>
        <p:spPr>
          <a:xfrm>
            <a:off x="0" y="284850"/>
            <a:ext cx="12192000" cy="85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Estrutura Burocrática Profissional</a:t>
            </a:r>
            <a:endParaRPr sz="50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25" name="Google Shape;625;g1a94d22758b_0_8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402" y="2106100"/>
            <a:ext cx="4852100" cy="199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g1a94d22758b_0_818"/>
          <p:cNvSpPr txBox="1"/>
          <p:nvPr/>
        </p:nvSpPr>
        <p:spPr>
          <a:xfrm>
            <a:off x="6526525" y="2644050"/>
            <a:ext cx="4852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Treinamento, especialização horizontal do trabalho descentralização vertical e horizontal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Fatores situacionais: Complexo, ambiente estável, sistema técnico não sofisticado.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27" name="Google Shape;627;g1a94d22758b_0_818"/>
          <p:cNvSpPr txBox="1"/>
          <p:nvPr/>
        </p:nvSpPr>
        <p:spPr>
          <a:xfrm>
            <a:off x="6526525" y="4433861"/>
            <a:ext cx="2302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Hospitais e Uni</a:t>
            </a:r>
            <a:r>
              <a:rPr lang="pt-BR" dirty="0">
                <a:solidFill>
                  <a:schemeClr val="dk1"/>
                </a:solidFill>
              </a:rPr>
              <a:t>versidades</a:t>
            </a:r>
            <a:endParaRPr dirty="0"/>
          </a:p>
        </p:txBody>
      </p:sp>
      <p:sp>
        <p:nvSpPr>
          <p:cNvPr id="629" name="Google Shape;629;g1a94d22758b_0_818"/>
          <p:cNvSpPr/>
          <p:nvPr/>
        </p:nvSpPr>
        <p:spPr>
          <a:xfrm rot="316719" flipH="1">
            <a:off x="-931000" y="-763485"/>
            <a:ext cx="1454812" cy="6842169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FGV EAESP - Escola de Administração de Empresas de São Paulo">
            <a:extLst>
              <a:ext uri="{FF2B5EF4-FFF2-40B4-BE49-F238E27FC236}">
                <a16:creationId xmlns:a16="http://schemas.microsoft.com/office/drawing/2014/main" id="{F510104A-B8FE-C6C8-1209-FC4EF1EB5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45" y="4961573"/>
            <a:ext cx="299085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a94d22758b_0_825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92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Estrutura Divisionalizada</a:t>
            </a:r>
            <a:endParaRPr sz="50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36" name="Google Shape;636;g1a94d22758b_0_8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725" y="1999423"/>
            <a:ext cx="6059351" cy="2479175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g1a94d22758b_0_825"/>
          <p:cNvSpPr txBox="1"/>
          <p:nvPr/>
        </p:nvSpPr>
        <p:spPr>
          <a:xfrm>
            <a:off x="1111325" y="1999425"/>
            <a:ext cx="4832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Parâmetros de design: Agrupamento por mercado, sistema de controle por performance e resultado e descentralização vertical limitada, centralização.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38" name="Google Shape;638;g1a94d22758b_0_825"/>
          <p:cNvSpPr txBox="1"/>
          <p:nvPr/>
        </p:nvSpPr>
        <p:spPr>
          <a:xfrm>
            <a:off x="1111325" y="3276600"/>
            <a:ext cx="4832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Fatores Situacionais: Mercados diversificados, velho, grande, necessidades de poder de gerentes intermediários.</a:t>
            </a:r>
            <a:endParaRPr/>
          </a:p>
        </p:txBody>
      </p:sp>
      <p:pic>
        <p:nvPicPr>
          <p:cNvPr id="639" name="Google Shape;639;g1a94d22758b_0_8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9007" y="4843725"/>
            <a:ext cx="1197918" cy="132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g1a94d22758b_0_8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5712" y="5144324"/>
            <a:ext cx="1663625" cy="7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g1a94d22758b_0_825"/>
          <p:cNvSpPr/>
          <p:nvPr/>
        </p:nvSpPr>
        <p:spPr>
          <a:xfrm rot="4509604">
            <a:off x="8356286" y="3088736"/>
            <a:ext cx="1905865" cy="7161179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a94d22758b_0_832"/>
          <p:cNvSpPr txBox="1">
            <a:spLocks noGrp="1"/>
          </p:cNvSpPr>
          <p:nvPr>
            <p:ph type="title"/>
          </p:nvPr>
        </p:nvSpPr>
        <p:spPr>
          <a:xfrm>
            <a:off x="0" y="288925"/>
            <a:ext cx="12192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Adhocracia</a:t>
            </a:r>
            <a:endParaRPr sz="5000">
              <a:solidFill>
                <a:srgbClr val="59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48" name="Google Shape;648;g1a94d22758b_0_8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538425"/>
            <a:ext cx="5066499" cy="3691576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g1a94d22758b_0_832"/>
          <p:cNvSpPr txBox="1"/>
          <p:nvPr/>
        </p:nvSpPr>
        <p:spPr>
          <a:xfrm>
            <a:off x="6132775" y="2078725"/>
            <a:ext cx="51243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Parâmetros de design: Recursos intermediários, estrutura orgânica, descentralização seletiva, especialização de trabalho seletiva, treinamento, agrupamento por função e mercado.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Barlow"/>
                <a:ea typeface="Barlow"/>
                <a:cs typeface="Barlow"/>
                <a:sym typeface="Barlow"/>
              </a:rPr>
              <a:t>Fatores situacionais: Ambiente complexo e dinâmico, sistema técnico automatizado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50" name="Google Shape;650;g1a94d22758b_0_832"/>
          <p:cNvSpPr txBox="1"/>
          <p:nvPr/>
        </p:nvSpPr>
        <p:spPr>
          <a:xfrm>
            <a:off x="6132781" y="4526550"/>
            <a:ext cx="3982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Consultorias e startups</a:t>
            </a:r>
            <a:endParaRPr/>
          </a:p>
        </p:txBody>
      </p:sp>
      <p:pic>
        <p:nvPicPr>
          <p:cNvPr id="651" name="Google Shape;651;g1a94d22758b_0_8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899" y="5763400"/>
            <a:ext cx="30289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g1a94d22758b_0_832"/>
          <p:cNvSpPr txBox="1"/>
          <p:nvPr/>
        </p:nvSpPr>
        <p:spPr>
          <a:xfrm>
            <a:off x="3848100" y="5763400"/>
            <a:ext cx="30000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333333"/>
                </a:solidFill>
                <a:highlight>
                  <a:srgbClr val="FFFFFF"/>
                </a:highlight>
                <a:latin typeface="Barlow"/>
                <a:ea typeface="Barlow"/>
                <a:cs typeface="Barlow"/>
                <a:sym typeface="Barlow"/>
              </a:rPr>
              <a:t>Plataforma de marketing </a:t>
            </a:r>
            <a:r>
              <a:rPr lang="pt-BR" sz="1200" dirty="0" err="1">
                <a:solidFill>
                  <a:srgbClr val="333333"/>
                </a:solidFill>
                <a:highlight>
                  <a:srgbClr val="FFFFFF"/>
                </a:highlight>
                <a:latin typeface="Barlow"/>
                <a:ea typeface="Barlow"/>
                <a:cs typeface="Barlow"/>
                <a:sym typeface="Barlow"/>
              </a:rPr>
              <a:t>omnichannel</a:t>
            </a:r>
            <a:r>
              <a:rPr lang="pt-BR" sz="1200" dirty="0">
                <a:solidFill>
                  <a:srgbClr val="333333"/>
                </a:solidFill>
                <a:highlight>
                  <a:srgbClr val="FFFFFF"/>
                </a:highlight>
                <a:latin typeface="Barlow"/>
                <a:ea typeface="Barlow"/>
                <a:cs typeface="Barlow"/>
                <a:sym typeface="Barlow"/>
              </a:rPr>
              <a:t> para pequenas e médias empresas, unindo o físico com o digital. (Web Summit 2022)</a:t>
            </a:r>
            <a:endParaRPr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53" name="Google Shape;653;g1a94d22758b_0_8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3000" y="5493600"/>
            <a:ext cx="3028950" cy="1161098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g1a94d22758b_0_832"/>
          <p:cNvSpPr/>
          <p:nvPr/>
        </p:nvSpPr>
        <p:spPr>
          <a:xfrm rot="9965839" flipH="1">
            <a:off x="11666720" y="-281763"/>
            <a:ext cx="1638352" cy="6838208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a94d22758b_0_839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92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Outras formas possíveis</a:t>
            </a:r>
            <a:endParaRPr/>
          </a:p>
        </p:txBody>
      </p:sp>
      <p:pic>
        <p:nvPicPr>
          <p:cNvPr id="661" name="Google Shape;661;g1a94d22758b_0_839" descr="Estrutura Missionária Fonte: Mintzberg (1979) | Download Scientific Diagr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6900" y="1693475"/>
            <a:ext cx="3752850" cy="22899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2" name="Google Shape;662;g1a94d22758b_0_839" descr="TEORIA DE MINTZBER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9938" y="3862152"/>
            <a:ext cx="3122613" cy="25431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3" name="Google Shape;663;g1a94d22758b_0_8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5463" y="4162303"/>
            <a:ext cx="2695725" cy="2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g1a94d22758b_0_839"/>
          <p:cNvSpPr txBox="1"/>
          <p:nvPr/>
        </p:nvSpPr>
        <p:spPr>
          <a:xfrm>
            <a:off x="1866899" y="1383025"/>
            <a:ext cx="123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Missionária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65" name="Google Shape;665;g1a94d22758b_0_839"/>
          <p:cNvSpPr txBox="1"/>
          <p:nvPr/>
        </p:nvSpPr>
        <p:spPr>
          <a:xfrm>
            <a:off x="7409949" y="3554350"/>
            <a:ext cx="1233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Política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666" name="Google Shape;666;g1a94d22758b_0_839"/>
          <p:cNvPicPr preferRelativeResize="0"/>
          <p:nvPr/>
        </p:nvPicPr>
        <p:blipFill rotWithShape="1">
          <a:blip r:embed="rId6">
            <a:alphaModFix/>
          </a:blip>
          <a:srcRect l="30065" t="24474" r="30311" b="18382"/>
          <a:stretch/>
        </p:blipFill>
        <p:spPr>
          <a:xfrm>
            <a:off x="8207588" y="1888375"/>
            <a:ext cx="1527326" cy="1468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54;g1a94d22758b_0_832">
            <a:extLst>
              <a:ext uri="{FF2B5EF4-FFF2-40B4-BE49-F238E27FC236}">
                <a16:creationId xmlns:a16="http://schemas.microsoft.com/office/drawing/2014/main" id="{4FC2A3ED-A9B6-EC2C-C497-3E8D509FD026}"/>
              </a:ext>
            </a:extLst>
          </p:cNvPr>
          <p:cNvSpPr/>
          <p:nvPr/>
        </p:nvSpPr>
        <p:spPr>
          <a:xfrm rot="2668619" flipH="1">
            <a:off x="-1932292" y="-1530730"/>
            <a:ext cx="1638352" cy="6838208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g1a94d22758b_0_847" descr="Modelo de Estrutura Simples (Mintzberg, 2010). | Download Scientific Diagr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781" y="239818"/>
            <a:ext cx="3752851" cy="14509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2" name="Google Shape;672;g1a94d22758b_0_847" descr="A TEORIA DAS ESTRUTURAS ORGANIZACIONAIS DE MINTZBERG: ANÁLISE DE UMA  ESTRUTURA ORGANIZACIONAL DA STARTUP – TARGET SITUADA 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781" y="2233101"/>
            <a:ext cx="3752851" cy="206851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3" name="Google Shape;673;g1a94d22758b_0_847" descr="Estrutura Missionária Fonte: Mintzberg (1979) | Download Scientific Diagr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9781" y="4616452"/>
            <a:ext cx="3752850" cy="19018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4" name="Google Shape;674;g1a94d22758b_0_847" descr="As 5 partes de uma organização; Fonte: Mintzberg (1979) | Download  Scientific Diagr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1038" y="239817"/>
            <a:ext cx="3122613" cy="29527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5" name="Google Shape;675;g1a94d22758b_0_847" descr="TEORIA DE MINTZBER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91038" y="3975102"/>
            <a:ext cx="3122613" cy="25431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6" name="Google Shape;676;g1a94d22758b_0_847" descr="Burocracia Profissional Fonte: Mintzberg (1979) | Download Scientific  Diagra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14406" y="239817"/>
            <a:ext cx="3836988" cy="17748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7" name="Google Shape;677;g1a94d22758b_0_847" descr="Estrutura adhocrática Fonte: Mintzberg (1979) | Download Scientific Diagram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14406" y="2386986"/>
            <a:ext cx="3836987" cy="195103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8" name="Google Shape;678;g1a94d22758b_0_847" descr="Estrutura divisionalizada Fonte: Mintzberg (1979) | Download Scientific  Diagram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14406" y="4718843"/>
            <a:ext cx="3836987" cy="169703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79" name="Google Shape;679;g1a94d22758b_0_847"/>
          <p:cNvSpPr txBox="1"/>
          <p:nvPr/>
        </p:nvSpPr>
        <p:spPr>
          <a:xfrm>
            <a:off x="4595462" y="3177840"/>
            <a:ext cx="287705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Configurações organizacionais</a:t>
            </a:r>
            <a:endParaRPr dirty="0"/>
          </a:p>
        </p:txBody>
      </p:sp>
      <p:sp>
        <p:nvSpPr>
          <p:cNvPr id="680" name="Google Shape;680;g1a94d22758b_0_847"/>
          <p:cNvSpPr txBox="1"/>
          <p:nvPr/>
        </p:nvSpPr>
        <p:spPr>
          <a:xfrm>
            <a:off x="299774" y="239825"/>
            <a:ext cx="89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Simples</a:t>
            </a:r>
            <a:endParaRPr/>
          </a:p>
        </p:txBody>
      </p:sp>
      <p:sp>
        <p:nvSpPr>
          <p:cNvPr id="681" name="Google Shape;681;g1a94d22758b_0_847"/>
          <p:cNvSpPr txBox="1"/>
          <p:nvPr/>
        </p:nvSpPr>
        <p:spPr>
          <a:xfrm>
            <a:off x="299782" y="2233101"/>
            <a:ext cx="1913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Burocrática mecanicista</a:t>
            </a:r>
            <a:endParaRPr/>
          </a:p>
        </p:txBody>
      </p:sp>
      <p:sp>
        <p:nvSpPr>
          <p:cNvPr id="682" name="Google Shape;682;g1a94d22758b_0_847"/>
          <p:cNvSpPr txBox="1"/>
          <p:nvPr/>
        </p:nvSpPr>
        <p:spPr>
          <a:xfrm>
            <a:off x="7914405" y="257454"/>
            <a:ext cx="189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Burocrática Profissional</a:t>
            </a:r>
            <a:endParaRPr/>
          </a:p>
        </p:txBody>
      </p:sp>
      <p:sp>
        <p:nvSpPr>
          <p:cNvPr id="683" name="Google Shape;683;g1a94d22758b_0_847"/>
          <p:cNvSpPr txBox="1"/>
          <p:nvPr/>
        </p:nvSpPr>
        <p:spPr>
          <a:xfrm>
            <a:off x="7846220" y="4710370"/>
            <a:ext cx="126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Divisionalizada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g1a94d22758b_0_847"/>
          <p:cNvSpPr txBox="1"/>
          <p:nvPr/>
        </p:nvSpPr>
        <p:spPr>
          <a:xfrm>
            <a:off x="7914406" y="2386988"/>
            <a:ext cx="99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Adhocracia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g1a94d22758b_0_847"/>
          <p:cNvSpPr txBox="1"/>
          <p:nvPr/>
        </p:nvSpPr>
        <p:spPr>
          <a:xfrm>
            <a:off x="4491037" y="3975101"/>
            <a:ext cx="714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Política</a:t>
            </a:r>
            <a:endParaRPr/>
          </a:p>
        </p:txBody>
      </p:sp>
      <p:sp>
        <p:nvSpPr>
          <p:cNvPr id="686" name="Google Shape;686;g1a94d22758b_0_847"/>
          <p:cNvSpPr txBox="1"/>
          <p:nvPr/>
        </p:nvSpPr>
        <p:spPr>
          <a:xfrm>
            <a:off x="299782" y="4597206"/>
            <a:ext cx="1029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Missionária</a:t>
            </a:r>
            <a:endParaRPr/>
          </a:p>
        </p:txBody>
      </p:sp>
      <p:sp>
        <p:nvSpPr>
          <p:cNvPr id="687" name="Google Shape;687;g1a94d22758b_0_847"/>
          <p:cNvSpPr txBox="1"/>
          <p:nvPr/>
        </p:nvSpPr>
        <p:spPr>
          <a:xfrm>
            <a:off x="2872300" y="239825"/>
            <a:ext cx="11997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Empresas familiares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g1a94d22758b_0_847"/>
          <p:cNvSpPr txBox="1"/>
          <p:nvPr/>
        </p:nvSpPr>
        <p:spPr>
          <a:xfrm>
            <a:off x="10294111" y="4718843"/>
            <a:ext cx="185581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Múltiplos produtos</a:t>
            </a:r>
            <a:endParaRPr dirty="0"/>
          </a:p>
        </p:txBody>
      </p:sp>
      <p:sp>
        <p:nvSpPr>
          <p:cNvPr id="689" name="Google Shape;689;g1a94d22758b_0_847"/>
          <p:cNvSpPr txBox="1"/>
          <p:nvPr/>
        </p:nvSpPr>
        <p:spPr>
          <a:xfrm>
            <a:off x="10583564" y="2376345"/>
            <a:ext cx="126463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Consultorias</a:t>
            </a:r>
            <a:endParaRPr dirty="0"/>
          </a:p>
        </p:txBody>
      </p:sp>
      <p:sp>
        <p:nvSpPr>
          <p:cNvPr id="690" name="Google Shape;690;g1a94d22758b_0_847"/>
          <p:cNvSpPr txBox="1"/>
          <p:nvPr/>
        </p:nvSpPr>
        <p:spPr>
          <a:xfrm>
            <a:off x="6761101" y="3950210"/>
            <a:ext cx="1439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Partidos políticos</a:t>
            </a:r>
            <a:endParaRPr dirty="0"/>
          </a:p>
        </p:txBody>
      </p:sp>
      <p:sp>
        <p:nvSpPr>
          <p:cNvPr id="691" name="Google Shape;691;g1a94d22758b_0_847"/>
          <p:cNvSpPr txBox="1"/>
          <p:nvPr/>
        </p:nvSpPr>
        <p:spPr>
          <a:xfrm>
            <a:off x="3233898" y="4597206"/>
            <a:ext cx="83810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Igrejas</a:t>
            </a:r>
            <a:endParaRPr dirty="0"/>
          </a:p>
        </p:txBody>
      </p:sp>
      <p:sp>
        <p:nvSpPr>
          <p:cNvPr id="692" name="Google Shape;692;g1a94d22758b_0_847"/>
          <p:cNvSpPr txBox="1"/>
          <p:nvPr/>
        </p:nvSpPr>
        <p:spPr>
          <a:xfrm>
            <a:off x="2749424" y="2241552"/>
            <a:ext cx="121297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Montadoras</a:t>
            </a:r>
            <a:endParaRPr dirty="0"/>
          </a:p>
        </p:txBody>
      </p:sp>
      <p:sp>
        <p:nvSpPr>
          <p:cNvPr id="693" name="Google Shape;693;g1a94d22758b_0_847"/>
          <p:cNvSpPr txBox="1"/>
          <p:nvPr/>
        </p:nvSpPr>
        <p:spPr>
          <a:xfrm>
            <a:off x="10639037" y="239817"/>
            <a:ext cx="125318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Hospitais</a:t>
            </a:r>
            <a:endParaRPr dirty="0"/>
          </a:p>
        </p:txBody>
      </p:sp>
      <p:sp>
        <p:nvSpPr>
          <p:cNvPr id="694" name="Google Shape;694;g1a94d22758b_0_847"/>
          <p:cNvSpPr txBox="1"/>
          <p:nvPr/>
        </p:nvSpPr>
        <p:spPr>
          <a:xfrm>
            <a:off x="1" y="6518275"/>
            <a:ext cx="572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Mintzberg, H. (1995). Criando organizações eficazes. 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351;p20">
            <a:extLst>
              <a:ext uri="{FF2B5EF4-FFF2-40B4-BE49-F238E27FC236}">
                <a16:creationId xmlns:a16="http://schemas.microsoft.com/office/drawing/2014/main" id="{C0EE3305-23B3-2350-4E4B-D7687537F590}"/>
              </a:ext>
            </a:extLst>
          </p:cNvPr>
          <p:cNvSpPr txBox="1"/>
          <p:nvPr/>
        </p:nvSpPr>
        <p:spPr>
          <a:xfrm rot="4215251">
            <a:off x="5968817" y="1224828"/>
            <a:ext cx="1485690" cy="73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highlight>
                <a:schemeClr val="lt1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highlight>
                  <a:schemeClr val="lt1"/>
                </a:highlight>
              </a:rPr>
              <a:t>Assessoria de Apoio</a:t>
            </a:r>
            <a:endParaRPr sz="1050" dirty="0">
              <a:highlight>
                <a:schemeClr val="lt1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highlight>
                <a:schemeClr val="lt1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a94d22758b_0_974"/>
          <p:cNvSpPr/>
          <p:nvPr/>
        </p:nvSpPr>
        <p:spPr>
          <a:xfrm>
            <a:off x="486821" y="3144161"/>
            <a:ext cx="4157100" cy="2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</a:endParaRPr>
          </a:p>
        </p:txBody>
      </p:sp>
      <p:pic>
        <p:nvPicPr>
          <p:cNvPr id="701" name="Google Shape;701;g1a94d22758b_0_9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900" y="2603050"/>
            <a:ext cx="5290827" cy="4254949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g1a94d22758b_0_974"/>
          <p:cNvSpPr txBox="1"/>
          <p:nvPr/>
        </p:nvSpPr>
        <p:spPr>
          <a:xfrm>
            <a:off x="1097725" y="1189075"/>
            <a:ext cx="6595500" cy="43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>
                <a:solidFill>
                  <a:schemeClr val="dk1"/>
                </a:solidFill>
              </a:rPr>
              <a:t>Em um exercício de planejamento estratégico o dono da padaria se reuniu com os gerentes e padeiros e realizou as seguintes perguntas:</a:t>
            </a:r>
            <a:br>
              <a:rPr lang="pt-BR" sz="1600" dirty="0">
                <a:solidFill>
                  <a:schemeClr val="dk1"/>
                </a:solidFill>
              </a:rPr>
            </a:br>
            <a:br>
              <a:rPr lang="pt-BR" sz="1600" dirty="0">
                <a:solidFill>
                  <a:schemeClr val="dk1"/>
                </a:solidFill>
              </a:rPr>
            </a:br>
            <a:r>
              <a:rPr lang="pt-BR" sz="1600" dirty="0">
                <a:solidFill>
                  <a:schemeClr val="dk1"/>
                </a:solidFill>
              </a:rPr>
              <a:t>Suponhamos que daqui em diante a padaria cresça ainda mais em qual estrutura organizacional ela se encontra e para qual ela caminha?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>
                <a:solidFill>
                  <a:schemeClr val="dk1"/>
                </a:solidFill>
              </a:rPr>
              <a:t>Como o aumento do tamanho afeta a padaria?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>
                <a:solidFill>
                  <a:schemeClr val="dk1"/>
                </a:solidFill>
              </a:rPr>
              <a:t>Como a cultura interna e externa podem afetar a estrutura da padaria?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2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 dirty="0">
                <a:solidFill>
                  <a:schemeClr val="dk1"/>
                </a:solidFill>
              </a:rPr>
              <a:t>Como vocês as responderiam?</a:t>
            </a:r>
            <a:endParaRPr b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4000"/>
              <a:buFont typeface="Miriam Libre"/>
              <a:buNone/>
            </a:pPr>
            <a:endParaRPr sz="2600" b="1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03" name="Google Shape;703;g1a94d22758b_0_974"/>
          <p:cNvSpPr/>
          <p:nvPr/>
        </p:nvSpPr>
        <p:spPr>
          <a:xfrm>
            <a:off x="357664" y="343250"/>
            <a:ext cx="6595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 dirty="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A </a:t>
            </a:r>
            <a:r>
              <a:rPr lang="pt-BR" sz="4400" dirty="0" err="1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Padoca</a:t>
            </a:r>
            <a:r>
              <a:rPr lang="pt-BR" sz="4400" dirty="0">
                <a:solidFill>
                  <a:srgbClr val="0070C0"/>
                </a:solidFill>
                <a:latin typeface="Barlow"/>
                <a:ea typeface="Barlow"/>
                <a:cs typeface="Barlow"/>
                <a:sym typeface="Barlow"/>
              </a:rPr>
              <a:t> do LES</a:t>
            </a:r>
            <a:endParaRPr sz="4400" dirty="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400" dirty="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04" name="Google Shape;704;g1a94d22758b_0_974"/>
          <p:cNvSpPr/>
          <p:nvPr/>
        </p:nvSpPr>
        <p:spPr>
          <a:xfrm rot="-3297828" flipH="1">
            <a:off x="-1508745" y="1483532"/>
            <a:ext cx="2509640" cy="7479004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g1a94d22758b_0_974"/>
          <p:cNvSpPr/>
          <p:nvPr/>
        </p:nvSpPr>
        <p:spPr>
          <a:xfrm rot="8901427" flipH="1">
            <a:off x="11027572" y="-1553453"/>
            <a:ext cx="2506180" cy="7467025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962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0"/>
          <p:cNvSpPr/>
          <p:nvPr/>
        </p:nvSpPr>
        <p:spPr>
          <a:xfrm>
            <a:off x="1582963" y="2797025"/>
            <a:ext cx="2984672" cy="173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5B9BD5"/>
                </a:solidFill>
              </a:rPr>
              <a:t>Estruturas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Estruturas organizacionais</a:t>
            </a:r>
            <a:endParaRPr sz="15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Formalização </a:t>
            </a:r>
            <a:endParaRPr sz="15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Centralização</a:t>
            </a:r>
            <a:endParaRPr sz="15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Complexidade</a:t>
            </a:r>
            <a:endParaRPr sz="900" dirty="0">
              <a:solidFill>
                <a:srgbClr val="A5A5A5"/>
              </a:solidFill>
            </a:endParaRPr>
          </a:p>
        </p:txBody>
      </p:sp>
      <p:grpSp>
        <p:nvGrpSpPr>
          <p:cNvPr id="740" name="Google Shape;740;p30"/>
          <p:cNvGrpSpPr/>
          <p:nvPr/>
        </p:nvGrpSpPr>
        <p:grpSpPr>
          <a:xfrm>
            <a:off x="5039308" y="1045028"/>
            <a:ext cx="1404000" cy="1404000"/>
            <a:chOff x="5394000" y="2264228"/>
            <a:chExt cx="1404000" cy="1404000"/>
          </a:xfrm>
        </p:grpSpPr>
        <p:sp>
          <p:nvSpPr>
            <p:cNvPr id="741" name="Google Shape;741;p30"/>
            <p:cNvSpPr/>
            <p:nvPr/>
          </p:nvSpPr>
          <p:spPr>
            <a:xfrm>
              <a:off x="5394000" y="2264228"/>
              <a:ext cx="1404000" cy="140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5849257" y="2719485"/>
              <a:ext cx="493486" cy="493486"/>
            </a:xfrm>
            <a:custGeom>
              <a:avLst/>
              <a:gdLst/>
              <a:ahLst/>
              <a:cxnLst/>
              <a:rect l="l" t="t" r="r" b="b"/>
              <a:pathLst>
                <a:path w="1017" h="1017" extrusionOk="0">
                  <a:moveTo>
                    <a:pt x="508" y="231"/>
                  </a:moveTo>
                  <a:lnTo>
                    <a:pt x="508" y="231"/>
                  </a:lnTo>
                  <a:lnTo>
                    <a:pt x="493" y="232"/>
                  </a:lnTo>
                  <a:lnTo>
                    <a:pt x="479" y="234"/>
                  </a:lnTo>
                  <a:lnTo>
                    <a:pt x="466" y="235"/>
                  </a:lnTo>
                  <a:lnTo>
                    <a:pt x="453" y="238"/>
                  </a:lnTo>
                  <a:lnTo>
                    <a:pt x="439" y="241"/>
                  </a:lnTo>
                  <a:lnTo>
                    <a:pt x="426" y="244"/>
                  </a:lnTo>
                  <a:lnTo>
                    <a:pt x="413" y="249"/>
                  </a:lnTo>
                  <a:lnTo>
                    <a:pt x="401" y="254"/>
                  </a:lnTo>
                  <a:lnTo>
                    <a:pt x="388" y="259"/>
                  </a:lnTo>
                  <a:lnTo>
                    <a:pt x="376" y="266"/>
                  </a:lnTo>
                  <a:lnTo>
                    <a:pt x="365" y="272"/>
                  </a:lnTo>
                  <a:lnTo>
                    <a:pt x="354" y="279"/>
                  </a:lnTo>
                  <a:lnTo>
                    <a:pt x="332" y="295"/>
                  </a:lnTo>
                  <a:lnTo>
                    <a:pt x="313" y="313"/>
                  </a:lnTo>
                  <a:lnTo>
                    <a:pt x="295" y="332"/>
                  </a:lnTo>
                  <a:lnTo>
                    <a:pt x="279" y="354"/>
                  </a:lnTo>
                  <a:lnTo>
                    <a:pt x="272" y="364"/>
                  </a:lnTo>
                  <a:lnTo>
                    <a:pt x="266" y="376"/>
                  </a:lnTo>
                  <a:lnTo>
                    <a:pt x="260" y="388"/>
                  </a:lnTo>
                  <a:lnTo>
                    <a:pt x="254" y="401"/>
                  </a:lnTo>
                  <a:lnTo>
                    <a:pt x="249" y="413"/>
                  </a:lnTo>
                  <a:lnTo>
                    <a:pt x="244" y="426"/>
                  </a:lnTo>
                  <a:lnTo>
                    <a:pt x="241" y="438"/>
                  </a:lnTo>
                  <a:lnTo>
                    <a:pt x="238" y="452"/>
                  </a:lnTo>
                  <a:lnTo>
                    <a:pt x="235" y="466"/>
                  </a:lnTo>
                  <a:lnTo>
                    <a:pt x="234" y="479"/>
                  </a:lnTo>
                  <a:lnTo>
                    <a:pt x="233" y="493"/>
                  </a:lnTo>
                  <a:lnTo>
                    <a:pt x="232" y="508"/>
                  </a:lnTo>
                  <a:lnTo>
                    <a:pt x="232" y="508"/>
                  </a:lnTo>
                  <a:lnTo>
                    <a:pt x="233" y="522"/>
                  </a:lnTo>
                  <a:lnTo>
                    <a:pt x="234" y="536"/>
                  </a:lnTo>
                  <a:lnTo>
                    <a:pt x="235" y="550"/>
                  </a:lnTo>
                  <a:lnTo>
                    <a:pt x="238" y="563"/>
                  </a:lnTo>
                  <a:lnTo>
                    <a:pt x="241" y="577"/>
                  </a:lnTo>
                  <a:lnTo>
                    <a:pt x="244" y="590"/>
                  </a:lnTo>
                  <a:lnTo>
                    <a:pt x="249" y="603"/>
                  </a:lnTo>
                  <a:lnTo>
                    <a:pt x="254" y="616"/>
                  </a:lnTo>
                  <a:lnTo>
                    <a:pt x="260" y="627"/>
                  </a:lnTo>
                  <a:lnTo>
                    <a:pt x="266" y="639"/>
                  </a:lnTo>
                  <a:lnTo>
                    <a:pt x="272" y="651"/>
                  </a:lnTo>
                  <a:lnTo>
                    <a:pt x="279" y="662"/>
                  </a:lnTo>
                  <a:lnTo>
                    <a:pt x="295" y="683"/>
                  </a:lnTo>
                  <a:lnTo>
                    <a:pt x="313" y="702"/>
                  </a:lnTo>
                  <a:lnTo>
                    <a:pt x="332" y="721"/>
                  </a:lnTo>
                  <a:lnTo>
                    <a:pt x="354" y="737"/>
                  </a:lnTo>
                  <a:lnTo>
                    <a:pt x="376" y="751"/>
                  </a:lnTo>
                  <a:lnTo>
                    <a:pt x="388" y="756"/>
                  </a:lnTo>
                  <a:lnTo>
                    <a:pt x="401" y="763"/>
                  </a:lnTo>
                  <a:lnTo>
                    <a:pt x="413" y="767"/>
                  </a:lnTo>
                  <a:lnTo>
                    <a:pt x="426" y="771"/>
                  </a:lnTo>
                  <a:lnTo>
                    <a:pt x="439" y="775"/>
                  </a:lnTo>
                  <a:lnTo>
                    <a:pt x="453" y="779"/>
                  </a:lnTo>
                  <a:lnTo>
                    <a:pt x="466" y="781"/>
                  </a:lnTo>
                  <a:lnTo>
                    <a:pt x="479" y="783"/>
                  </a:lnTo>
                  <a:lnTo>
                    <a:pt x="493" y="784"/>
                  </a:lnTo>
                  <a:lnTo>
                    <a:pt x="508" y="784"/>
                  </a:lnTo>
                  <a:lnTo>
                    <a:pt x="508" y="784"/>
                  </a:lnTo>
                  <a:lnTo>
                    <a:pt x="522" y="784"/>
                  </a:lnTo>
                  <a:lnTo>
                    <a:pt x="536" y="783"/>
                  </a:lnTo>
                  <a:lnTo>
                    <a:pt x="550" y="781"/>
                  </a:lnTo>
                  <a:lnTo>
                    <a:pt x="563" y="779"/>
                  </a:lnTo>
                  <a:lnTo>
                    <a:pt x="577" y="775"/>
                  </a:lnTo>
                  <a:lnTo>
                    <a:pt x="590" y="771"/>
                  </a:lnTo>
                  <a:lnTo>
                    <a:pt x="603" y="767"/>
                  </a:lnTo>
                  <a:lnTo>
                    <a:pt x="616" y="763"/>
                  </a:lnTo>
                  <a:lnTo>
                    <a:pt x="628" y="756"/>
                  </a:lnTo>
                  <a:lnTo>
                    <a:pt x="639" y="751"/>
                  </a:lnTo>
                  <a:lnTo>
                    <a:pt x="662" y="737"/>
                  </a:lnTo>
                  <a:lnTo>
                    <a:pt x="683" y="721"/>
                  </a:lnTo>
                  <a:lnTo>
                    <a:pt x="703" y="702"/>
                  </a:lnTo>
                  <a:lnTo>
                    <a:pt x="721" y="683"/>
                  </a:lnTo>
                  <a:lnTo>
                    <a:pt x="737" y="662"/>
                  </a:lnTo>
                  <a:lnTo>
                    <a:pt x="751" y="639"/>
                  </a:lnTo>
                  <a:lnTo>
                    <a:pt x="756" y="627"/>
                  </a:lnTo>
                  <a:lnTo>
                    <a:pt x="763" y="616"/>
                  </a:lnTo>
                  <a:lnTo>
                    <a:pt x="767" y="603"/>
                  </a:lnTo>
                  <a:lnTo>
                    <a:pt x="771" y="590"/>
                  </a:lnTo>
                  <a:lnTo>
                    <a:pt x="776" y="577"/>
                  </a:lnTo>
                  <a:lnTo>
                    <a:pt x="779" y="563"/>
                  </a:lnTo>
                  <a:lnTo>
                    <a:pt x="781" y="550"/>
                  </a:lnTo>
                  <a:lnTo>
                    <a:pt x="782" y="536"/>
                  </a:lnTo>
                  <a:lnTo>
                    <a:pt x="783" y="522"/>
                  </a:lnTo>
                  <a:lnTo>
                    <a:pt x="784" y="508"/>
                  </a:lnTo>
                  <a:lnTo>
                    <a:pt x="784" y="508"/>
                  </a:lnTo>
                  <a:lnTo>
                    <a:pt x="783" y="493"/>
                  </a:lnTo>
                  <a:lnTo>
                    <a:pt x="782" y="479"/>
                  </a:lnTo>
                  <a:lnTo>
                    <a:pt x="781" y="466"/>
                  </a:lnTo>
                  <a:lnTo>
                    <a:pt x="779" y="452"/>
                  </a:lnTo>
                  <a:lnTo>
                    <a:pt x="776" y="438"/>
                  </a:lnTo>
                  <a:lnTo>
                    <a:pt x="771" y="426"/>
                  </a:lnTo>
                  <a:lnTo>
                    <a:pt x="767" y="413"/>
                  </a:lnTo>
                  <a:lnTo>
                    <a:pt x="763" y="401"/>
                  </a:lnTo>
                  <a:lnTo>
                    <a:pt x="756" y="388"/>
                  </a:lnTo>
                  <a:lnTo>
                    <a:pt x="751" y="376"/>
                  </a:lnTo>
                  <a:lnTo>
                    <a:pt x="737" y="354"/>
                  </a:lnTo>
                  <a:lnTo>
                    <a:pt x="721" y="332"/>
                  </a:lnTo>
                  <a:lnTo>
                    <a:pt x="703" y="313"/>
                  </a:lnTo>
                  <a:lnTo>
                    <a:pt x="683" y="295"/>
                  </a:lnTo>
                  <a:lnTo>
                    <a:pt x="662" y="279"/>
                  </a:lnTo>
                  <a:lnTo>
                    <a:pt x="639" y="266"/>
                  </a:lnTo>
                  <a:lnTo>
                    <a:pt x="628" y="259"/>
                  </a:lnTo>
                  <a:lnTo>
                    <a:pt x="616" y="254"/>
                  </a:lnTo>
                  <a:lnTo>
                    <a:pt x="603" y="249"/>
                  </a:lnTo>
                  <a:lnTo>
                    <a:pt x="590" y="244"/>
                  </a:lnTo>
                  <a:lnTo>
                    <a:pt x="577" y="241"/>
                  </a:lnTo>
                  <a:lnTo>
                    <a:pt x="563" y="238"/>
                  </a:lnTo>
                  <a:lnTo>
                    <a:pt x="550" y="235"/>
                  </a:lnTo>
                  <a:lnTo>
                    <a:pt x="536" y="234"/>
                  </a:lnTo>
                  <a:lnTo>
                    <a:pt x="522" y="232"/>
                  </a:lnTo>
                  <a:lnTo>
                    <a:pt x="508" y="231"/>
                  </a:lnTo>
                  <a:lnTo>
                    <a:pt x="508" y="231"/>
                  </a:lnTo>
                  <a:close/>
                  <a:moveTo>
                    <a:pt x="508" y="721"/>
                  </a:moveTo>
                  <a:lnTo>
                    <a:pt x="508" y="721"/>
                  </a:lnTo>
                  <a:lnTo>
                    <a:pt x="486" y="720"/>
                  </a:lnTo>
                  <a:lnTo>
                    <a:pt x="466" y="716"/>
                  </a:lnTo>
                  <a:lnTo>
                    <a:pt x="445" y="711"/>
                  </a:lnTo>
                  <a:lnTo>
                    <a:pt x="426" y="704"/>
                  </a:lnTo>
                  <a:lnTo>
                    <a:pt x="407" y="695"/>
                  </a:lnTo>
                  <a:lnTo>
                    <a:pt x="389" y="684"/>
                  </a:lnTo>
                  <a:lnTo>
                    <a:pt x="373" y="671"/>
                  </a:lnTo>
                  <a:lnTo>
                    <a:pt x="358" y="658"/>
                  </a:lnTo>
                  <a:lnTo>
                    <a:pt x="344" y="642"/>
                  </a:lnTo>
                  <a:lnTo>
                    <a:pt x="332" y="626"/>
                  </a:lnTo>
                  <a:lnTo>
                    <a:pt x="322" y="609"/>
                  </a:lnTo>
                  <a:lnTo>
                    <a:pt x="312" y="591"/>
                  </a:lnTo>
                  <a:lnTo>
                    <a:pt x="306" y="570"/>
                  </a:lnTo>
                  <a:lnTo>
                    <a:pt x="300" y="550"/>
                  </a:lnTo>
                  <a:lnTo>
                    <a:pt x="297" y="530"/>
                  </a:lnTo>
                  <a:lnTo>
                    <a:pt x="296" y="508"/>
                  </a:lnTo>
                  <a:lnTo>
                    <a:pt x="296" y="508"/>
                  </a:lnTo>
                  <a:lnTo>
                    <a:pt x="297" y="486"/>
                  </a:lnTo>
                  <a:lnTo>
                    <a:pt x="300" y="465"/>
                  </a:lnTo>
                  <a:lnTo>
                    <a:pt x="306" y="445"/>
                  </a:lnTo>
                  <a:lnTo>
                    <a:pt x="312" y="426"/>
                  </a:lnTo>
                  <a:lnTo>
                    <a:pt x="322" y="406"/>
                  </a:lnTo>
                  <a:lnTo>
                    <a:pt x="332" y="389"/>
                  </a:lnTo>
                  <a:lnTo>
                    <a:pt x="344" y="373"/>
                  </a:lnTo>
                  <a:lnTo>
                    <a:pt x="358" y="358"/>
                  </a:lnTo>
                  <a:lnTo>
                    <a:pt x="373" y="344"/>
                  </a:lnTo>
                  <a:lnTo>
                    <a:pt x="389" y="332"/>
                  </a:lnTo>
                  <a:lnTo>
                    <a:pt x="407" y="322"/>
                  </a:lnTo>
                  <a:lnTo>
                    <a:pt x="426" y="312"/>
                  </a:lnTo>
                  <a:lnTo>
                    <a:pt x="445" y="305"/>
                  </a:lnTo>
                  <a:lnTo>
                    <a:pt x="466" y="300"/>
                  </a:lnTo>
                  <a:lnTo>
                    <a:pt x="486" y="297"/>
                  </a:lnTo>
                  <a:lnTo>
                    <a:pt x="508" y="296"/>
                  </a:lnTo>
                  <a:lnTo>
                    <a:pt x="508" y="296"/>
                  </a:lnTo>
                  <a:lnTo>
                    <a:pt x="530" y="297"/>
                  </a:lnTo>
                  <a:lnTo>
                    <a:pt x="550" y="300"/>
                  </a:lnTo>
                  <a:lnTo>
                    <a:pt x="571" y="305"/>
                  </a:lnTo>
                  <a:lnTo>
                    <a:pt x="591" y="312"/>
                  </a:lnTo>
                  <a:lnTo>
                    <a:pt x="609" y="322"/>
                  </a:lnTo>
                  <a:lnTo>
                    <a:pt x="626" y="332"/>
                  </a:lnTo>
                  <a:lnTo>
                    <a:pt x="643" y="344"/>
                  </a:lnTo>
                  <a:lnTo>
                    <a:pt x="658" y="358"/>
                  </a:lnTo>
                  <a:lnTo>
                    <a:pt x="672" y="373"/>
                  </a:lnTo>
                  <a:lnTo>
                    <a:pt x="684" y="389"/>
                  </a:lnTo>
                  <a:lnTo>
                    <a:pt x="695" y="406"/>
                  </a:lnTo>
                  <a:lnTo>
                    <a:pt x="704" y="426"/>
                  </a:lnTo>
                  <a:lnTo>
                    <a:pt x="711" y="445"/>
                  </a:lnTo>
                  <a:lnTo>
                    <a:pt x="717" y="465"/>
                  </a:lnTo>
                  <a:lnTo>
                    <a:pt x="720" y="486"/>
                  </a:lnTo>
                  <a:lnTo>
                    <a:pt x="721" y="508"/>
                  </a:lnTo>
                  <a:lnTo>
                    <a:pt x="721" y="508"/>
                  </a:lnTo>
                  <a:lnTo>
                    <a:pt x="720" y="530"/>
                  </a:lnTo>
                  <a:lnTo>
                    <a:pt x="717" y="550"/>
                  </a:lnTo>
                  <a:lnTo>
                    <a:pt x="711" y="570"/>
                  </a:lnTo>
                  <a:lnTo>
                    <a:pt x="704" y="591"/>
                  </a:lnTo>
                  <a:lnTo>
                    <a:pt x="695" y="609"/>
                  </a:lnTo>
                  <a:lnTo>
                    <a:pt x="684" y="626"/>
                  </a:lnTo>
                  <a:lnTo>
                    <a:pt x="672" y="642"/>
                  </a:lnTo>
                  <a:lnTo>
                    <a:pt x="658" y="658"/>
                  </a:lnTo>
                  <a:lnTo>
                    <a:pt x="643" y="671"/>
                  </a:lnTo>
                  <a:lnTo>
                    <a:pt x="626" y="684"/>
                  </a:lnTo>
                  <a:lnTo>
                    <a:pt x="609" y="695"/>
                  </a:lnTo>
                  <a:lnTo>
                    <a:pt x="591" y="704"/>
                  </a:lnTo>
                  <a:lnTo>
                    <a:pt x="571" y="711"/>
                  </a:lnTo>
                  <a:lnTo>
                    <a:pt x="550" y="716"/>
                  </a:lnTo>
                  <a:lnTo>
                    <a:pt x="530" y="720"/>
                  </a:lnTo>
                  <a:lnTo>
                    <a:pt x="508" y="721"/>
                  </a:lnTo>
                  <a:lnTo>
                    <a:pt x="508" y="721"/>
                  </a:lnTo>
                  <a:close/>
                  <a:moveTo>
                    <a:pt x="989" y="598"/>
                  </a:moveTo>
                  <a:lnTo>
                    <a:pt x="989" y="598"/>
                  </a:lnTo>
                  <a:lnTo>
                    <a:pt x="981" y="596"/>
                  </a:lnTo>
                  <a:lnTo>
                    <a:pt x="972" y="594"/>
                  </a:lnTo>
                  <a:lnTo>
                    <a:pt x="964" y="591"/>
                  </a:lnTo>
                  <a:lnTo>
                    <a:pt x="957" y="588"/>
                  </a:lnTo>
                  <a:lnTo>
                    <a:pt x="950" y="583"/>
                  </a:lnTo>
                  <a:lnTo>
                    <a:pt x="944" y="579"/>
                  </a:lnTo>
                  <a:lnTo>
                    <a:pt x="938" y="574"/>
                  </a:lnTo>
                  <a:lnTo>
                    <a:pt x="932" y="567"/>
                  </a:lnTo>
                  <a:lnTo>
                    <a:pt x="927" y="562"/>
                  </a:lnTo>
                  <a:lnTo>
                    <a:pt x="923" y="554"/>
                  </a:lnTo>
                  <a:lnTo>
                    <a:pt x="918" y="548"/>
                  </a:lnTo>
                  <a:lnTo>
                    <a:pt x="915" y="540"/>
                  </a:lnTo>
                  <a:lnTo>
                    <a:pt x="913" y="533"/>
                  </a:lnTo>
                  <a:lnTo>
                    <a:pt x="911" y="524"/>
                  </a:lnTo>
                  <a:lnTo>
                    <a:pt x="910" y="517"/>
                  </a:lnTo>
                  <a:lnTo>
                    <a:pt x="909" y="508"/>
                  </a:lnTo>
                  <a:lnTo>
                    <a:pt x="909" y="508"/>
                  </a:lnTo>
                  <a:lnTo>
                    <a:pt x="910" y="500"/>
                  </a:lnTo>
                  <a:lnTo>
                    <a:pt x="911" y="491"/>
                  </a:lnTo>
                  <a:lnTo>
                    <a:pt x="913" y="484"/>
                  </a:lnTo>
                  <a:lnTo>
                    <a:pt x="915" y="475"/>
                  </a:lnTo>
                  <a:lnTo>
                    <a:pt x="918" y="469"/>
                  </a:lnTo>
                  <a:lnTo>
                    <a:pt x="923" y="461"/>
                  </a:lnTo>
                  <a:lnTo>
                    <a:pt x="927" y="455"/>
                  </a:lnTo>
                  <a:lnTo>
                    <a:pt x="932" y="448"/>
                  </a:lnTo>
                  <a:lnTo>
                    <a:pt x="938" y="442"/>
                  </a:lnTo>
                  <a:lnTo>
                    <a:pt x="944" y="437"/>
                  </a:lnTo>
                  <a:lnTo>
                    <a:pt x="950" y="432"/>
                  </a:lnTo>
                  <a:lnTo>
                    <a:pt x="957" y="428"/>
                  </a:lnTo>
                  <a:lnTo>
                    <a:pt x="964" y="425"/>
                  </a:lnTo>
                  <a:lnTo>
                    <a:pt x="972" y="421"/>
                  </a:lnTo>
                  <a:lnTo>
                    <a:pt x="981" y="419"/>
                  </a:lnTo>
                  <a:lnTo>
                    <a:pt x="989" y="418"/>
                  </a:lnTo>
                  <a:lnTo>
                    <a:pt x="989" y="418"/>
                  </a:lnTo>
                  <a:lnTo>
                    <a:pt x="996" y="416"/>
                  </a:lnTo>
                  <a:lnTo>
                    <a:pt x="1001" y="414"/>
                  </a:lnTo>
                  <a:lnTo>
                    <a:pt x="1006" y="410"/>
                  </a:lnTo>
                  <a:lnTo>
                    <a:pt x="1011" y="404"/>
                  </a:lnTo>
                  <a:lnTo>
                    <a:pt x="1011" y="404"/>
                  </a:lnTo>
                  <a:lnTo>
                    <a:pt x="1014" y="399"/>
                  </a:lnTo>
                  <a:lnTo>
                    <a:pt x="1016" y="392"/>
                  </a:lnTo>
                  <a:lnTo>
                    <a:pt x="1017" y="385"/>
                  </a:lnTo>
                  <a:lnTo>
                    <a:pt x="1016" y="378"/>
                  </a:lnTo>
                  <a:lnTo>
                    <a:pt x="1016" y="378"/>
                  </a:lnTo>
                  <a:lnTo>
                    <a:pt x="1011" y="360"/>
                  </a:lnTo>
                  <a:lnTo>
                    <a:pt x="1005" y="343"/>
                  </a:lnTo>
                  <a:lnTo>
                    <a:pt x="999" y="325"/>
                  </a:lnTo>
                  <a:lnTo>
                    <a:pt x="992" y="308"/>
                  </a:lnTo>
                  <a:lnTo>
                    <a:pt x="985" y="290"/>
                  </a:lnTo>
                  <a:lnTo>
                    <a:pt x="976" y="273"/>
                  </a:lnTo>
                  <a:lnTo>
                    <a:pt x="968" y="257"/>
                  </a:lnTo>
                  <a:lnTo>
                    <a:pt x="958" y="240"/>
                  </a:lnTo>
                  <a:lnTo>
                    <a:pt x="958" y="240"/>
                  </a:lnTo>
                  <a:lnTo>
                    <a:pt x="955" y="235"/>
                  </a:lnTo>
                  <a:lnTo>
                    <a:pt x="949" y="230"/>
                  </a:lnTo>
                  <a:lnTo>
                    <a:pt x="943" y="227"/>
                  </a:lnTo>
                  <a:lnTo>
                    <a:pt x="937" y="225"/>
                  </a:lnTo>
                  <a:lnTo>
                    <a:pt x="937" y="225"/>
                  </a:lnTo>
                  <a:lnTo>
                    <a:pt x="930" y="225"/>
                  </a:lnTo>
                  <a:lnTo>
                    <a:pt x="924" y="226"/>
                  </a:lnTo>
                  <a:lnTo>
                    <a:pt x="917" y="228"/>
                  </a:lnTo>
                  <a:lnTo>
                    <a:pt x="912" y="231"/>
                  </a:lnTo>
                  <a:lnTo>
                    <a:pt x="912" y="231"/>
                  </a:lnTo>
                  <a:lnTo>
                    <a:pt x="904" y="237"/>
                  </a:lnTo>
                  <a:lnTo>
                    <a:pt x="898" y="240"/>
                  </a:lnTo>
                  <a:lnTo>
                    <a:pt x="890" y="243"/>
                  </a:lnTo>
                  <a:lnTo>
                    <a:pt x="883" y="246"/>
                  </a:lnTo>
                  <a:lnTo>
                    <a:pt x="874" y="249"/>
                  </a:lnTo>
                  <a:lnTo>
                    <a:pt x="867" y="250"/>
                  </a:lnTo>
                  <a:lnTo>
                    <a:pt x="858" y="250"/>
                  </a:lnTo>
                  <a:lnTo>
                    <a:pt x="851" y="250"/>
                  </a:lnTo>
                  <a:lnTo>
                    <a:pt x="842" y="249"/>
                  </a:lnTo>
                  <a:lnTo>
                    <a:pt x="835" y="248"/>
                  </a:lnTo>
                  <a:lnTo>
                    <a:pt x="826" y="245"/>
                  </a:lnTo>
                  <a:lnTo>
                    <a:pt x="819" y="242"/>
                  </a:lnTo>
                  <a:lnTo>
                    <a:pt x="811" y="239"/>
                  </a:lnTo>
                  <a:lnTo>
                    <a:pt x="805" y="235"/>
                  </a:lnTo>
                  <a:lnTo>
                    <a:pt x="798" y="229"/>
                  </a:lnTo>
                  <a:lnTo>
                    <a:pt x="792" y="224"/>
                  </a:lnTo>
                  <a:lnTo>
                    <a:pt x="792" y="224"/>
                  </a:lnTo>
                  <a:lnTo>
                    <a:pt x="786" y="217"/>
                  </a:lnTo>
                  <a:lnTo>
                    <a:pt x="781" y="211"/>
                  </a:lnTo>
                  <a:lnTo>
                    <a:pt x="777" y="205"/>
                  </a:lnTo>
                  <a:lnTo>
                    <a:pt x="773" y="197"/>
                  </a:lnTo>
                  <a:lnTo>
                    <a:pt x="770" y="190"/>
                  </a:lnTo>
                  <a:lnTo>
                    <a:pt x="768" y="182"/>
                  </a:lnTo>
                  <a:lnTo>
                    <a:pt x="766" y="173"/>
                  </a:lnTo>
                  <a:lnTo>
                    <a:pt x="766" y="166"/>
                  </a:lnTo>
                  <a:lnTo>
                    <a:pt x="765" y="157"/>
                  </a:lnTo>
                  <a:lnTo>
                    <a:pt x="766" y="150"/>
                  </a:lnTo>
                  <a:lnTo>
                    <a:pt x="767" y="141"/>
                  </a:lnTo>
                  <a:lnTo>
                    <a:pt x="769" y="134"/>
                  </a:lnTo>
                  <a:lnTo>
                    <a:pt x="772" y="126"/>
                  </a:lnTo>
                  <a:lnTo>
                    <a:pt x="776" y="119"/>
                  </a:lnTo>
                  <a:lnTo>
                    <a:pt x="780" y="111"/>
                  </a:lnTo>
                  <a:lnTo>
                    <a:pt x="784" y="105"/>
                  </a:lnTo>
                  <a:lnTo>
                    <a:pt x="784" y="105"/>
                  </a:lnTo>
                  <a:lnTo>
                    <a:pt x="787" y="98"/>
                  </a:lnTo>
                  <a:lnTo>
                    <a:pt x="791" y="92"/>
                  </a:lnTo>
                  <a:lnTo>
                    <a:pt x="791" y="86"/>
                  </a:lnTo>
                  <a:lnTo>
                    <a:pt x="791" y="79"/>
                  </a:lnTo>
                  <a:lnTo>
                    <a:pt x="791" y="79"/>
                  </a:lnTo>
                  <a:lnTo>
                    <a:pt x="788" y="73"/>
                  </a:lnTo>
                  <a:lnTo>
                    <a:pt x="785" y="66"/>
                  </a:lnTo>
                  <a:lnTo>
                    <a:pt x="781" y="62"/>
                  </a:lnTo>
                  <a:lnTo>
                    <a:pt x="776" y="58"/>
                  </a:lnTo>
                  <a:lnTo>
                    <a:pt x="776" y="58"/>
                  </a:lnTo>
                  <a:lnTo>
                    <a:pt x="760" y="48"/>
                  </a:lnTo>
                  <a:lnTo>
                    <a:pt x="742" y="39"/>
                  </a:lnTo>
                  <a:lnTo>
                    <a:pt x="726" y="32"/>
                  </a:lnTo>
                  <a:lnTo>
                    <a:pt x="709" y="24"/>
                  </a:lnTo>
                  <a:lnTo>
                    <a:pt x="691" y="17"/>
                  </a:lnTo>
                  <a:lnTo>
                    <a:pt x="674" y="10"/>
                  </a:lnTo>
                  <a:lnTo>
                    <a:pt x="655" y="5"/>
                  </a:lnTo>
                  <a:lnTo>
                    <a:pt x="637" y="1"/>
                  </a:lnTo>
                  <a:lnTo>
                    <a:pt x="637" y="1"/>
                  </a:lnTo>
                  <a:lnTo>
                    <a:pt x="631" y="0"/>
                  </a:lnTo>
                  <a:lnTo>
                    <a:pt x="624" y="0"/>
                  </a:lnTo>
                  <a:lnTo>
                    <a:pt x="618" y="2"/>
                  </a:lnTo>
                  <a:lnTo>
                    <a:pt x="611" y="5"/>
                  </a:lnTo>
                  <a:lnTo>
                    <a:pt x="611" y="5"/>
                  </a:lnTo>
                  <a:lnTo>
                    <a:pt x="606" y="9"/>
                  </a:lnTo>
                  <a:lnTo>
                    <a:pt x="603" y="15"/>
                  </a:lnTo>
                  <a:lnTo>
                    <a:pt x="600" y="20"/>
                  </a:lnTo>
                  <a:lnTo>
                    <a:pt x="597" y="28"/>
                  </a:lnTo>
                  <a:lnTo>
                    <a:pt x="597" y="28"/>
                  </a:lnTo>
                  <a:lnTo>
                    <a:pt x="596" y="35"/>
                  </a:lnTo>
                  <a:lnTo>
                    <a:pt x="594" y="44"/>
                  </a:lnTo>
                  <a:lnTo>
                    <a:pt x="591" y="51"/>
                  </a:lnTo>
                  <a:lnTo>
                    <a:pt x="588" y="59"/>
                  </a:lnTo>
                  <a:lnTo>
                    <a:pt x="584" y="66"/>
                  </a:lnTo>
                  <a:lnTo>
                    <a:pt x="579" y="73"/>
                  </a:lnTo>
                  <a:lnTo>
                    <a:pt x="574" y="78"/>
                  </a:lnTo>
                  <a:lnTo>
                    <a:pt x="567" y="84"/>
                  </a:lnTo>
                  <a:lnTo>
                    <a:pt x="562" y="89"/>
                  </a:lnTo>
                  <a:lnTo>
                    <a:pt x="555" y="93"/>
                  </a:lnTo>
                  <a:lnTo>
                    <a:pt x="548" y="97"/>
                  </a:lnTo>
                  <a:lnTo>
                    <a:pt x="541" y="101"/>
                  </a:lnTo>
                  <a:lnTo>
                    <a:pt x="533" y="104"/>
                  </a:lnTo>
                  <a:lnTo>
                    <a:pt x="525" y="105"/>
                  </a:lnTo>
                  <a:lnTo>
                    <a:pt x="516" y="106"/>
                  </a:lnTo>
                  <a:lnTo>
                    <a:pt x="508" y="107"/>
                  </a:lnTo>
                  <a:lnTo>
                    <a:pt x="508" y="107"/>
                  </a:lnTo>
                  <a:lnTo>
                    <a:pt x="500" y="106"/>
                  </a:lnTo>
                  <a:lnTo>
                    <a:pt x="491" y="105"/>
                  </a:lnTo>
                  <a:lnTo>
                    <a:pt x="484" y="104"/>
                  </a:lnTo>
                  <a:lnTo>
                    <a:pt x="475" y="101"/>
                  </a:lnTo>
                  <a:lnTo>
                    <a:pt x="468" y="97"/>
                  </a:lnTo>
                  <a:lnTo>
                    <a:pt x="461" y="93"/>
                  </a:lnTo>
                  <a:lnTo>
                    <a:pt x="455" y="89"/>
                  </a:lnTo>
                  <a:lnTo>
                    <a:pt x="448" y="84"/>
                  </a:lnTo>
                  <a:lnTo>
                    <a:pt x="442" y="78"/>
                  </a:lnTo>
                  <a:lnTo>
                    <a:pt x="438" y="73"/>
                  </a:lnTo>
                  <a:lnTo>
                    <a:pt x="432" y="66"/>
                  </a:lnTo>
                  <a:lnTo>
                    <a:pt x="428" y="59"/>
                  </a:lnTo>
                  <a:lnTo>
                    <a:pt x="425" y="51"/>
                  </a:lnTo>
                  <a:lnTo>
                    <a:pt x="422" y="44"/>
                  </a:lnTo>
                  <a:lnTo>
                    <a:pt x="419" y="35"/>
                  </a:lnTo>
                  <a:lnTo>
                    <a:pt x="418" y="28"/>
                  </a:lnTo>
                  <a:lnTo>
                    <a:pt x="418" y="28"/>
                  </a:lnTo>
                  <a:lnTo>
                    <a:pt x="416" y="20"/>
                  </a:lnTo>
                  <a:lnTo>
                    <a:pt x="414" y="15"/>
                  </a:lnTo>
                  <a:lnTo>
                    <a:pt x="410" y="9"/>
                  </a:lnTo>
                  <a:lnTo>
                    <a:pt x="404" y="5"/>
                  </a:lnTo>
                  <a:lnTo>
                    <a:pt x="404" y="5"/>
                  </a:lnTo>
                  <a:lnTo>
                    <a:pt x="398" y="2"/>
                  </a:lnTo>
                  <a:lnTo>
                    <a:pt x="393" y="0"/>
                  </a:lnTo>
                  <a:lnTo>
                    <a:pt x="385" y="0"/>
                  </a:lnTo>
                  <a:lnTo>
                    <a:pt x="379" y="1"/>
                  </a:lnTo>
                  <a:lnTo>
                    <a:pt x="379" y="1"/>
                  </a:lnTo>
                  <a:lnTo>
                    <a:pt x="360" y="5"/>
                  </a:lnTo>
                  <a:lnTo>
                    <a:pt x="342" y="10"/>
                  </a:lnTo>
                  <a:lnTo>
                    <a:pt x="325" y="17"/>
                  </a:lnTo>
                  <a:lnTo>
                    <a:pt x="308" y="24"/>
                  </a:lnTo>
                  <a:lnTo>
                    <a:pt x="291" y="32"/>
                  </a:lnTo>
                  <a:lnTo>
                    <a:pt x="273" y="39"/>
                  </a:lnTo>
                  <a:lnTo>
                    <a:pt x="257" y="48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5" y="62"/>
                  </a:lnTo>
                  <a:lnTo>
                    <a:pt x="231" y="66"/>
                  </a:lnTo>
                  <a:lnTo>
                    <a:pt x="227" y="73"/>
                  </a:lnTo>
                  <a:lnTo>
                    <a:pt x="225" y="79"/>
                  </a:lnTo>
                  <a:lnTo>
                    <a:pt x="225" y="79"/>
                  </a:lnTo>
                  <a:lnTo>
                    <a:pt x="225" y="86"/>
                  </a:lnTo>
                  <a:lnTo>
                    <a:pt x="226" y="92"/>
                  </a:lnTo>
                  <a:lnTo>
                    <a:pt x="228" y="98"/>
                  </a:lnTo>
                  <a:lnTo>
                    <a:pt x="232" y="105"/>
                  </a:lnTo>
                  <a:lnTo>
                    <a:pt x="232" y="105"/>
                  </a:lnTo>
                  <a:lnTo>
                    <a:pt x="237" y="111"/>
                  </a:lnTo>
                  <a:lnTo>
                    <a:pt x="240" y="119"/>
                  </a:lnTo>
                  <a:lnTo>
                    <a:pt x="244" y="126"/>
                  </a:lnTo>
                  <a:lnTo>
                    <a:pt x="247" y="134"/>
                  </a:lnTo>
                  <a:lnTo>
                    <a:pt x="249" y="141"/>
                  </a:lnTo>
                  <a:lnTo>
                    <a:pt x="250" y="150"/>
                  </a:lnTo>
                  <a:lnTo>
                    <a:pt x="251" y="157"/>
                  </a:lnTo>
                  <a:lnTo>
                    <a:pt x="251" y="166"/>
                  </a:lnTo>
                  <a:lnTo>
                    <a:pt x="250" y="173"/>
                  </a:lnTo>
                  <a:lnTo>
                    <a:pt x="248" y="182"/>
                  </a:lnTo>
                  <a:lnTo>
                    <a:pt x="246" y="190"/>
                  </a:lnTo>
                  <a:lnTo>
                    <a:pt x="243" y="197"/>
                  </a:lnTo>
                  <a:lnTo>
                    <a:pt x="239" y="205"/>
                  </a:lnTo>
                  <a:lnTo>
                    <a:pt x="235" y="211"/>
                  </a:lnTo>
                  <a:lnTo>
                    <a:pt x="231" y="217"/>
                  </a:lnTo>
                  <a:lnTo>
                    <a:pt x="224" y="224"/>
                  </a:lnTo>
                  <a:lnTo>
                    <a:pt x="224" y="224"/>
                  </a:lnTo>
                  <a:lnTo>
                    <a:pt x="219" y="229"/>
                  </a:lnTo>
                  <a:lnTo>
                    <a:pt x="211" y="235"/>
                  </a:lnTo>
                  <a:lnTo>
                    <a:pt x="205" y="239"/>
                  </a:lnTo>
                  <a:lnTo>
                    <a:pt x="197" y="242"/>
                  </a:lnTo>
                  <a:lnTo>
                    <a:pt x="190" y="245"/>
                  </a:lnTo>
                  <a:lnTo>
                    <a:pt x="182" y="248"/>
                  </a:lnTo>
                  <a:lnTo>
                    <a:pt x="174" y="249"/>
                  </a:lnTo>
                  <a:lnTo>
                    <a:pt x="166" y="250"/>
                  </a:lnTo>
                  <a:lnTo>
                    <a:pt x="158" y="250"/>
                  </a:lnTo>
                  <a:lnTo>
                    <a:pt x="150" y="250"/>
                  </a:lnTo>
                  <a:lnTo>
                    <a:pt x="141" y="249"/>
                  </a:lnTo>
                  <a:lnTo>
                    <a:pt x="134" y="246"/>
                  </a:lnTo>
                  <a:lnTo>
                    <a:pt x="125" y="243"/>
                  </a:lnTo>
                  <a:lnTo>
                    <a:pt x="118" y="240"/>
                  </a:lnTo>
                  <a:lnTo>
                    <a:pt x="111" y="237"/>
                  </a:lnTo>
                  <a:lnTo>
                    <a:pt x="104" y="231"/>
                  </a:lnTo>
                  <a:lnTo>
                    <a:pt x="104" y="231"/>
                  </a:lnTo>
                  <a:lnTo>
                    <a:pt x="99" y="228"/>
                  </a:lnTo>
                  <a:lnTo>
                    <a:pt x="92" y="226"/>
                  </a:lnTo>
                  <a:lnTo>
                    <a:pt x="86" y="225"/>
                  </a:lnTo>
                  <a:lnTo>
                    <a:pt x="79" y="225"/>
                  </a:lnTo>
                  <a:lnTo>
                    <a:pt x="79" y="225"/>
                  </a:lnTo>
                  <a:lnTo>
                    <a:pt x="73" y="227"/>
                  </a:lnTo>
                  <a:lnTo>
                    <a:pt x="66" y="230"/>
                  </a:lnTo>
                  <a:lnTo>
                    <a:pt x="62" y="235"/>
                  </a:lnTo>
                  <a:lnTo>
                    <a:pt x="58" y="240"/>
                  </a:lnTo>
                  <a:lnTo>
                    <a:pt x="58" y="240"/>
                  </a:lnTo>
                  <a:lnTo>
                    <a:pt x="48" y="257"/>
                  </a:lnTo>
                  <a:lnTo>
                    <a:pt x="40" y="273"/>
                  </a:lnTo>
                  <a:lnTo>
                    <a:pt x="32" y="290"/>
                  </a:lnTo>
                  <a:lnTo>
                    <a:pt x="25" y="308"/>
                  </a:lnTo>
                  <a:lnTo>
                    <a:pt x="17" y="325"/>
                  </a:lnTo>
                  <a:lnTo>
                    <a:pt x="11" y="343"/>
                  </a:lnTo>
                  <a:lnTo>
                    <a:pt x="5" y="360"/>
                  </a:lnTo>
                  <a:lnTo>
                    <a:pt x="1" y="378"/>
                  </a:lnTo>
                  <a:lnTo>
                    <a:pt x="1" y="378"/>
                  </a:lnTo>
                  <a:lnTo>
                    <a:pt x="0" y="385"/>
                  </a:lnTo>
                  <a:lnTo>
                    <a:pt x="0" y="392"/>
                  </a:lnTo>
                  <a:lnTo>
                    <a:pt x="2" y="399"/>
                  </a:lnTo>
                  <a:lnTo>
                    <a:pt x="5" y="404"/>
                  </a:lnTo>
                  <a:lnTo>
                    <a:pt x="5" y="404"/>
                  </a:lnTo>
                  <a:lnTo>
                    <a:pt x="10" y="410"/>
                  </a:lnTo>
                  <a:lnTo>
                    <a:pt x="15" y="414"/>
                  </a:lnTo>
                  <a:lnTo>
                    <a:pt x="20" y="416"/>
                  </a:lnTo>
                  <a:lnTo>
                    <a:pt x="28" y="418"/>
                  </a:lnTo>
                  <a:lnTo>
                    <a:pt x="28" y="418"/>
                  </a:lnTo>
                  <a:lnTo>
                    <a:pt x="35" y="419"/>
                  </a:lnTo>
                  <a:lnTo>
                    <a:pt x="44" y="421"/>
                  </a:lnTo>
                  <a:lnTo>
                    <a:pt x="51" y="425"/>
                  </a:lnTo>
                  <a:lnTo>
                    <a:pt x="59" y="428"/>
                  </a:lnTo>
                  <a:lnTo>
                    <a:pt x="66" y="432"/>
                  </a:lnTo>
                  <a:lnTo>
                    <a:pt x="73" y="437"/>
                  </a:lnTo>
                  <a:lnTo>
                    <a:pt x="78" y="442"/>
                  </a:lnTo>
                  <a:lnTo>
                    <a:pt x="85" y="448"/>
                  </a:lnTo>
                  <a:lnTo>
                    <a:pt x="89" y="455"/>
                  </a:lnTo>
                  <a:lnTo>
                    <a:pt x="93" y="461"/>
                  </a:lnTo>
                  <a:lnTo>
                    <a:pt x="97" y="469"/>
                  </a:lnTo>
                  <a:lnTo>
                    <a:pt x="101" y="475"/>
                  </a:lnTo>
                  <a:lnTo>
                    <a:pt x="104" y="484"/>
                  </a:lnTo>
                  <a:lnTo>
                    <a:pt x="105" y="491"/>
                  </a:lnTo>
                  <a:lnTo>
                    <a:pt x="106" y="500"/>
                  </a:lnTo>
                  <a:lnTo>
                    <a:pt x="107" y="508"/>
                  </a:lnTo>
                  <a:lnTo>
                    <a:pt x="107" y="508"/>
                  </a:lnTo>
                  <a:lnTo>
                    <a:pt x="106" y="517"/>
                  </a:lnTo>
                  <a:lnTo>
                    <a:pt x="105" y="524"/>
                  </a:lnTo>
                  <a:lnTo>
                    <a:pt x="104" y="533"/>
                  </a:lnTo>
                  <a:lnTo>
                    <a:pt x="101" y="540"/>
                  </a:lnTo>
                  <a:lnTo>
                    <a:pt x="97" y="548"/>
                  </a:lnTo>
                  <a:lnTo>
                    <a:pt x="93" y="554"/>
                  </a:lnTo>
                  <a:lnTo>
                    <a:pt x="89" y="562"/>
                  </a:lnTo>
                  <a:lnTo>
                    <a:pt x="85" y="567"/>
                  </a:lnTo>
                  <a:lnTo>
                    <a:pt x="78" y="574"/>
                  </a:lnTo>
                  <a:lnTo>
                    <a:pt x="73" y="579"/>
                  </a:lnTo>
                  <a:lnTo>
                    <a:pt x="66" y="583"/>
                  </a:lnTo>
                  <a:lnTo>
                    <a:pt x="59" y="588"/>
                  </a:lnTo>
                  <a:lnTo>
                    <a:pt x="51" y="591"/>
                  </a:lnTo>
                  <a:lnTo>
                    <a:pt x="44" y="594"/>
                  </a:lnTo>
                  <a:lnTo>
                    <a:pt x="35" y="596"/>
                  </a:lnTo>
                  <a:lnTo>
                    <a:pt x="28" y="598"/>
                  </a:lnTo>
                  <a:lnTo>
                    <a:pt x="28" y="598"/>
                  </a:lnTo>
                  <a:lnTo>
                    <a:pt x="20" y="599"/>
                  </a:lnTo>
                  <a:lnTo>
                    <a:pt x="15" y="603"/>
                  </a:lnTo>
                  <a:lnTo>
                    <a:pt x="10" y="606"/>
                  </a:lnTo>
                  <a:lnTo>
                    <a:pt x="5" y="611"/>
                  </a:lnTo>
                  <a:lnTo>
                    <a:pt x="5" y="611"/>
                  </a:lnTo>
                  <a:lnTo>
                    <a:pt x="2" y="618"/>
                  </a:lnTo>
                  <a:lnTo>
                    <a:pt x="0" y="624"/>
                  </a:lnTo>
                  <a:lnTo>
                    <a:pt x="0" y="631"/>
                  </a:lnTo>
                  <a:lnTo>
                    <a:pt x="1" y="637"/>
                  </a:lnTo>
                  <a:lnTo>
                    <a:pt x="1" y="637"/>
                  </a:lnTo>
                  <a:lnTo>
                    <a:pt x="5" y="655"/>
                  </a:lnTo>
                  <a:lnTo>
                    <a:pt x="11" y="673"/>
                  </a:lnTo>
                  <a:lnTo>
                    <a:pt x="17" y="691"/>
                  </a:lnTo>
                  <a:lnTo>
                    <a:pt x="25" y="708"/>
                  </a:lnTo>
                  <a:lnTo>
                    <a:pt x="32" y="725"/>
                  </a:lnTo>
                  <a:lnTo>
                    <a:pt x="40" y="742"/>
                  </a:lnTo>
                  <a:lnTo>
                    <a:pt x="48" y="759"/>
                  </a:lnTo>
                  <a:lnTo>
                    <a:pt x="58" y="775"/>
                  </a:lnTo>
                  <a:lnTo>
                    <a:pt x="58" y="775"/>
                  </a:lnTo>
                  <a:lnTo>
                    <a:pt x="62" y="781"/>
                  </a:lnTo>
                  <a:lnTo>
                    <a:pt x="66" y="785"/>
                  </a:lnTo>
                  <a:lnTo>
                    <a:pt x="73" y="788"/>
                  </a:lnTo>
                  <a:lnTo>
                    <a:pt x="79" y="790"/>
                  </a:lnTo>
                  <a:lnTo>
                    <a:pt x="79" y="790"/>
                  </a:lnTo>
                  <a:lnTo>
                    <a:pt x="86" y="790"/>
                  </a:lnTo>
                  <a:lnTo>
                    <a:pt x="92" y="790"/>
                  </a:lnTo>
                  <a:lnTo>
                    <a:pt x="99" y="788"/>
                  </a:lnTo>
                  <a:lnTo>
                    <a:pt x="104" y="784"/>
                  </a:lnTo>
                  <a:lnTo>
                    <a:pt x="104" y="784"/>
                  </a:lnTo>
                  <a:lnTo>
                    <a:pt x="111" y="780"/>
                  </a:lnTo>
                  <a:lnTo>
                    <a:pt x="118" y="775"/>
                  </a:lnTo>
                  <a:lnTo>
                    <a:pt x="125" y="772"/>
                  </a:lnTo>
                  <a:lnTo>
                    <a:pt x="134" y="770"/>
                  </a:lnTo>
                  <a:lnTo>
                    <a:pt x="141" y="768"/>
                  </a:lnTo>
                  <a:lnTo>
                    <a:pt x="150" y="767"/>
                  </a:lnTo>
                  <a:lnTo>
                    <a:pt x="158" y="766"/>
                  </a:lnTo>
                  <a:lnTo>
                    <a:pt x="166" y="766"/>
                  </a:lnTo>
                  <a:lnTo>
                    <a:pt x="174" y="767"/>
                  </a:lnTo>
                  <a:lnTo>
                    <a:pt x="182" y="768"/>
                  </a:lnTo>
                  <a:lnTo>
                    <a:pt x="190" y="770"/>
                  </a:lnTo>
                  <a:lnTo>
                    <a:pt x="197" y="773"/>
                  </a:lnTo>
                  <a:lnTo>
                    <a:pt x="205" y="776"/>
                  </a:lnTo>
                  <a:lnTo>
                    <a:pt x="211" y="781"/>
                  </a:lnTo>
                  <a:lnTo>
                    <a:pt x="219" y="786"/>
                  </a:lnTo>
                  <a:lnTo>
                    <a:pt x="224" y="791"/>
                  </a:lnTo>
                  <a:lnTo>
                    <a:pt x="224" y="791"/>
                  </a:lnTo>
                  <a:lnTo>
                    <a:pt x="231" y="798"/>
                  </a:lnTo>
                  <a:lnTo>
                    <a:pt x="235" y="804"/>
                  </a:lnTo>
                  <a:lnTo>
                    <a:pt x="239" y="812"/>
                  </a:lnTo>
                  <a:lnTo>
                    <a:pt x="243" y="818"/>
                  </a:lnTo>
                  <a:lnTo>
                    <a:pt x="246" y="826"/>
                  </a:lnTo>
                  <a:lnTo>
                    <a:pt x="248" y="834"/>
                  </a:lnTo>
                  <a:lnTo>
                    <a:pt x="250" y="842"/>
                  </a:lnTo>
                  <a:lnTo>
                    <a:pt x="251" y="849"/>
                  </a:lnTo>
                  <a:lnTo>
                    <a:pt x="251" y="858"/>
                  </a:lnTo>
                  <a:lnTo>
                    <a:pt x="250" y="866"/>
                  </a:lnTo>
                  <a:lnTo>
                    <a:pt x="249" y="874"/>
                  </a:lnTo>
                  <a:lnTo>
                    <a:pt x="247" y="882"/>
                  </a:lnTo>
                  <a:lnTo>
                    <a:pt x="244" y="890"/>
                  </a:lnTo>
                  <a:lnTo>
                    <a:pt x="240" y="898"/>
                  </a:lnTo>
                  <a:lnTo>
                    <a:pt x="237" y="904"/>
                  </a:lnTo>
                  <a:lnTo>
                    <a:pt x="232" y="912"/>
                  </a:lnTo>
                  <a:lnTo>
                    <a:pt x="232" y="912"/>
                  </a:lnTo>
                  <a:lnTo>
                    <a:pt x="228" y="917"/>
                  </a:lnTo>
                  <a:lnTo>
                    <a:pt x="226" y="923"/>
                  </a:lnTo>
                  <a:lnTo>
                    <a:pt x="225" y="930"/>
                  </a:lnTo>
                  <a:lnTo>
                    <a:pt x="225" y="936"/>
                  </a:lnTo>
                  <a:lnTo>
                    <a:pt x="225" y="936"/>
                  </a:lnTo>
                  <a:lnTo>
                    <a:pt x="227" y="943"/>
                  </a:lnTo>
                  <a:lnTo>
                    <a:pt x="231" y="949"/>
                  </a:lnTo>
                  <a:lnTo>
                    <a:pt x="235" y="955"/>
                  </a:lnTo>
                  <a:lnTo>
                    <a:pt x="240" y="958"/>
                  </a:lnTo>
                  <a:lnTo>
                    <a:pt x="240" y="958"/>
                  </a:lnTo>
                  <a:lnTo>
                    <a:pt x="257" y="967"/>
                  </a:lnTo>
                  <a:lnTo>
                    <a:pt x="273" y="976"/>
                  </a:lnTo>
                  <a:lnTo>
                    <a:pt x="291" y="985"/>
                  </a:lnTo>
                  <a:lnTo>
                    <a:pt x="308" y="992"/>
                  </a:lnTo>
                  <a:lnTo>
                    <a:pt x="325" y="999"/>
                  </a:lnTo>
                  <a:lnTo>
                    <a:pt x="342" y="1005"/>
                  </a:lnTo>
                  <a:lnTo>
                    <a:pt x="360" y="1010"/>
                  </a:lnTo>
                  <a:lnTo>
                    <a:pt x="379" y="1016"/>
                  </a:lnTo>
                  <a:lnTo>
                    <a:pt x="379" y="1016"/>
                  </a:lnTo>
                  <a:lnTo>
                    <a:pt x="386" y="1017"/>
                  </a:lnTo>
                  <a:lnTo>
                    <a:pt x="386" y="1017"/>
                  </a:lnTo>
                  <a:lnTo>
                    <a:pt x="391" y="1016"/>
                  </a:lnTo>
                  <a:lnTo>
                    <a:pt x="396" y="1015"/>
                  </a:lnTo>
                  <a:lnTo>
                    <a:pt x="400" y="1014"/>
                  </a:lnTo>
                  <a:lnTo>
                    <a:pt x="404" y="1010"/>
                  </a:lnTo>
                  <a:lnTo>
                    <a:pt x="404" y="1010"/>
                  </a:lnTo>
                  <a:lnTo>
                    <a:pt x="410" y="1006"/>
                  </a:lnTo>
                  <a:lnTo>
                    <a:pt x="414" y="1001"/>
                  </a:lnTo>
                  <a:lnTo>
                    <a:pt x="416" y="995"/>
                  </a:lnTo>
                  <a:lnTo>
                    <a:pt x="418" y="989"/>
                  </a:lnTo>
                  <a:lnTo>
                    <a:pt x="418" y="989"/>
                  </a:lnTo>
                  <a:lnTo>
                    <a:pt x="419" y="980"/>
                  </a:lnTo>
                  <a:lnTo>
                    <a:pt x="422" y="972"/>
                  </a:lnTo>
                  <a:lnTo>
                    <a:pt x="425" y="964"/>
                  </a:lnTo>
                  <a:lnTo>
                    <a:pt x="428" y="957"/>
                  </a:lnTo>
                  <a:lnTo>
                    <a:pt x="432" y="950"/>
                  </a:lnTo>
                  <a:lnTo>
                    <a:pt x="438" y="944"/>
                  </a:lnTo>
                  <a:lnTo>
                    <a:pt x="442" y="937"/>
                  </a:lnTo>
                  <a:lnTo>
                    <a:pt x="448" y="932"/>
                  </a:lnTo>
                  <a:lnTo>
                    <a:pt x="455" y="927"/>
                  </a:lnTo>
                  <a:lnTo>
                    <a:pt x="461" y="922"/>
                  </a:lnTo>
                  <a:lnTo>
                    <a:pt x="468" y="918"/>
                  </a:lnTo>
                  <a:lnTo>
                    <a:pt x="475" y="915"/>
                  </a:lnTo>
                  <a:lnTo>
                    <a:pt x="484" y="913"/>
                  </a:lnTo>
                  <a:lnTo>
                    <a:pt x="491" y="911"/>
                  </a:lnTo>
                  <a:lnTo>
                    <a:pt x="500" y="910"/>
                  </a:lnTo>
                  <a:lnTo>
                    <a:pt x="508" y="910"/>
                  </a:lnTo>
                  <a:lnTo>
                    <a:pt x="508" y="910"/>
                  </a:lnTo>
                  <a:lnTo>
                    <a:pt x="516" y="910"/>
                  </a:lnTo>
                  <a:lnTo>
                    <a:pt x="525" y="911"/>
                  </a:lnTo>
                  <a:lnTo>
                    <a:pt x="533" y="913"/>
                  </a:lnTo>
                  <a:lnTo>
                    <a:pt x="541" y="915"/>
                  </a:lnTo>
                  <a:lnTo>
                    <a:pt x="548" y="918"/>
                  </a:lnTo>
                  <a:lnTo>
                    <a:pt x="555" y="922"/>
                  </a:lnTo>
                  <a:lnTo>
                    <a:pt x="562" y="927"/>
                  </a:lnTo>
                  <a:lnTo>
                    <a:pt x="567" y="932"/>
                  </a:lnTo>
                  <a:lnTo>
                    <a:pt x="574" y="937"/>
                  </a:lnTo>
                  <a:lnTo>
                    <a:pt x="579" y="944"/>
                  </a:lnTo>
                  <a:lnTo>
                    <a:pt x="584" y="950"/>
                  </a:lnTo>
                  <a:lnTo>
                    <a:pt x="588" y="957"/>
                  </a:lnTo>
                  <a:lnTo>
                    <a:pt x="591" y="964"/>
                  </a:lnTo>
                  <a:lnTo>
                    <a:pt x="594" y="972"/>
                  </a:lnTo>
                  <a:lnTo>
                    <a:pt x="596" y="980"/>
                  </a:lnTo>
                  <a:lnTo>
                    <a:pt x="597" y="989"/>
                  </a:lnTo>
                  <a:lnTo>
                    <a:pt x="597" y="989"/>
                  </a:lnTo>
                  <a:lnTo>
                    <a:pt x="600" y="995"/>
                  </a:lnTo>
                  <a:lnTo>
                    <a:pt x="603" y="1001"/>
                  </a:lnTo>
                  <a:lnTo>
                    <a:pt x="606" y="1006"/>
                  </a:lnTo>
                  <a:lnTo>
                    <a:pt x="611" y="1010"/>
                  </a:lnTo>
                  <a:lnTo>
                    <a:pt x="611" y="1010"/>
                  </a:lnTo>
                  <a:lnTo>
                    <a:pt x="618" y="1014"/>
                  </a:lnTo>
                  <a:lnTo>
                    <a:pt x="624" y="1016"/>
                  </a:lnTo>
                  <a:lnTo>
                    <a:pt x="631" y="1017"/>
                  </a:lnTo>
                  <a:lnTo>
                    <a:pt x="637" y="1016"/>
                  </a:lnTo>
                  <a:lnTo>
                    <a:pt x="637" y="1016"/>
                  </a:lnTo>
                  <a:lnTo>
                    <a:pt x="655" y="1010"/>
                  </a:lnTo>
                  <a:lnTo>
                    <a:pt x="674" y="1005"/>
                  </a:lnTo>
                  <a:lnTo>
                    <a:pt x="691" y="999"/>
                  </a:lnTo>
                  <a:lnTo>
                    <a:pt x="708" y="992"/>
                  </a:lnTo>
                  <a:lnTo>
                    <a:pt x="725" y="985"/>
                  </a:lnTo>
                  <a:lnTo>
                    <a:pt x="742" y="976"/>
                  </a:lnTo>
                  <a:lnTo>
                    <a:pt x="760" y="967"/>
                  </a:lnTo>
                  <a:lnTo>
                    <a:pt x="776" y="958"/>
                  </a:lnTo>
                  <a:lnTo>
                    <a:pt x="776" y="958"/>
                  </a:lnTo>
                  <a:lnTo>
                    <a:pt x="781" y="955"/>
                  </a:lnTo>
                  <a:lnTo>
                    <a:pt x="785" y="949"/>
                  </a:lnTo>
                  <a:lnTo>
                    <a:pt x="788" y="944"/>
                  </a:lnTo>
                  <a:lnTo>
                    <a:pt x="791" y="936"/>
                  </a:lnTo>
                  <a:lnTo>
                    <a:pt x="791" y="936"/>
                  </a:lnTo>
                  <a:lnTo>
                    <a:pt x="791" y="930"/>
                  </a:lnTo>
                  <a:lnTo>
                    <a:pt x="791" y="923"/>
                  </a:lnTo>
                  <a:lnTo>
                    <a:pt x="787" y="917"/>
                  </a:lnTo>
                  <a:lnTo>
                    <a:pt x="784" y="912"/>
                  </a:lnTo>
                  <a:lnTo>
                    <a:pt x="784" y="912"/>
                  </a:lnTo>
                  <a:lnTo>
                    <a:pt x="780" y="904"/>
                  </a:lnTo>
                  <a:lnTo>
                    <a:pt x="776" y="898"/>
                  </a:lnTo>
                  <a:lnTo>
                    <a:pt x="772" y="890"/>
                  </a:lnTo>
                  <a:lnTo>
                    <a:pt x="769" y="882"/>
                  </a:lnTo>
                  <a:lnTo>
                    <a:pt x="767" y="874"/>
                  </a:lnTo>
                  <a:lnTo>
                    <a:pt x="766" y="866"/>
                  </a:lnTo>
                  <a:lnTo>
                    <a:pt x="765" y="858"/>
                  </a:lnTo>
                  <a:lnTo>
                    <a:pt x="766" y="849"/>
                  </a:lnTo>
                  <a:lnTo>
                    <a:pt x="766" y="842"/>
                  </a:lnTo>
                  <a:lnTo>
                    <a:pt x="768" y="834"/>
                  </a:lnTo>
                  <a:lnTo>
                    <a:pt x="770" y="826"/>
                  </a:lnTo>
                  <a:lnTo>
                    <a:pt x="773" y="818"/>
                  </a:lnTo>
                  <a:lnTo>
                    <a:pt x="777" y="812"/>
                  </a:lnTo>
                  <a:lnTo>
                    <a:pt x="781" y="804"/>
                  </a:lnTo>
                  <a:lnTo>
                    <a:pt x="786" y="798"/>
                  </a:lnTo>
                  <a:lnTo>
                    <a:pt x="792" y="791"/>
                  </a:lnTo>
                  <a:lnTo>
                    <a:pt x="792" y="791"/>
                  </a:lnTo>
                  <a:lnTo>
                    <a:pt x="798" y="786"/>
                  </a:lnTo>
                  <a:lnTo>
                    <a:pt x="805" y="781"/>
                  </a:lnTo>
                  <a:lnTo>
                    <a:pt x="811" y="776"/>
                  </a:lnTo>
                  <a:lnTo>
                    <a:pt x="819" y="773"/>
                  </a:lnTo>
                  <a:lnTo>
                    <a:pt x="826" y="770"/>
                  </a:lnTo>
                  <a:lnTo>
                    <a:pt x="835" y="768"/>
                  </a:lnTo>
                  <a:lnTo>
                    <a:pt x="842" y="767"/>
                  </a:lnTo>
                  <a:lnTo>
                    <a:pt x="851" y="766"/>
                  </a:lnTo>
                  <a:lnTo>
                    <a:pt x="858" y="766"/>
                  </a:lnTo>
                  <a:lnTo>
                    <a:pt x="867" y="767"/>
                  </a:lnTo>
                  <a:lnTo>
                    <a:pt x="874" y="768"/>
                  </a:lnTo>
                  <a:lnTo>
                    <a:pt x="883" y="770"/>
                  </a:lnTo>
                  <a:lnTo>
                    <a:pt x="890" y="772"/>
                  </a:lnTo>
                  <a:lnTo>
                    <a:pt x="898" y="775"/>
                  </a:lnTo>
                  <a:lnTo>
                    <a:pt x="904" y="780"/>
                  </a:lnTo>
                  <a:lnTo>
                    <a:pt x="912" y="784"/>
                  </a:lnTo>
                  <a:lnTo>
                    <a:pt x="912" y="784"/>
                  </a:lnTo>
                  <a:lnTo>
                    <a:pt x="917" y="788"/>
                  </a:lnTo>
                  <a:lnTo>
                    <a:pt x="924" y="790"/>
                  </a:lnTo>
                  <a:lnTo>
                    <a:pt x="930" y="790"/>
                  </a:lnTo>
                  <a:lnTo>
                    <a:pt x="937" y="790"/>
                  </a:lnTo>
                  <a:lnTo>
                    <a:pt x="937" y="790"/>
                  </a:lnTo>
                  <a:lnTo>
                    <a:pt x="943" y="788"/>
                  </a:lnTo>
                  <a:lnTo>
                    <a:pt x="949" y="785"/>
                  </a:lnTo>
                  <a:lnTo>
                    <a:pt x="955" y="781"/>
                  </a:lnTo>
                  <a:lnTo>
                    <a:pt x="958" y="775"/>
                  </a:lnTo>
                  <a:lnTo>
                    <a:pt x="958" y="775"/>
                  </a:lnTo>
                  <a:lnTo>
                    <a:pt x="968" y="759"/>
                  </a:lnTo>
                  <a:lnTo>
                    <a:pt x="976" y="742"/>
                  </a:lnTo>
                  <a:lnTo>
                    <a:pt x="985" y="725"/>
                  </a:lnTo>
                  <a:lnTo>
                    <a:pt x="992" y="708"/>
                  </a:lnTo>
                  <a:lnTo>
                    <a:pt x="999" y="691"/>
                  </a:lnTo>
                  <a:lnTo>
                    <a:pt x="1005" y="673"/>
                  </a:lnTo>
                  <a:lnTo>
                    <a:pt x="1011" y="655"/>
                  </a:lnTo>
                  <a:lnTo>
                    <a:pt x="1016" y="637"/>
                  </a:lnTo>
                  <a:lnTo>
                    <a:pt x="1016" y="637"/>
                  </a:lnTo>
                  <a:lnTo>
                    <a:pt x="1017" y="631"/>
                  </a:lnTo>
                  <a:lnTo>
                    <a:pt x="1016" y="624"/>
                  </a:lnTo>
                  <a:lnTo>
                    <a:pt x="1014" y="618"/>
                  </a:lnTo>
                  <a:lnTo>
                    <a:pt x="1011" y="611"/>
                  </a:lnTo>
                  <a:lnTo>
                    <a:pt x="1011" y="611"/>
                  </a:lnTo>
                  <a:lnTo>
                    <a:pt x="1006" y="606"/>
                  </a:lnTo>
                  <a:lnTo>
                    <a:pt x="1001" y="603"/>
                  </a:lnTo>
                  <a:lnTo>
                    <a:pt x="996" y="599"/>
                  </a:lnTo>
                  <a:lnTo>
                    <a:pt x="989" y="598"/>
                  </a:lnTo>
                  <a:lnTo>
                    <a:pt x="989" y="598"/>
                  </a:lnTo>
                  <a:close/>
                  <a:moveTo>
                    <a:pt x="919" y="715"/>
                  </a:moveTo>
                  <a:lnTo>
                    <a:pt x="919" y="715"/>
                  </a:lnTo>
                  <a:lnTo>
                    <a:pt x="908" y="711"/>
                  </a:lnTo>
                  <a:lnTo>
                    <a:pt x="897" y="707"/>
                  </a:lnTo>
                  <a:lnTo>
                    <a:pt x="885" y="705"/>
                  </a:lnTo>
                  <a:lnTo>
                    <a:pt x="874" y="702"/>
                  </a:lnTo>
                  <a:lnTo>
                    <a:pt x="863" y="702"/>
                  </a:lnTo>
                  <a:lnTo>
                    <a:pt x="851" y="702"/>
                  </a:lnTo>
                  <a:lnTo>
                    <a:pt x="840" y="702"/>
                  </a:lnTo>
                  <a:lnTo>
                    <a:pt x="828" y="705"/>
                  </a:lnTo>
                  <a:lnTo>
                    <a:pt x="816" y="707"/>
                  </a:lnTo>
                  <a:lnTo>
                    <a:pt x="806" y="710"/>
                  </a:lnTo>
                  <a:lnTo>
                    <a:pt x="795" y="714"/>
                  </a:lnTo>
                  <a:lnTo>
                    <a:pt x="784" y="720"/>
                  </a:lnTo>
                  <a:lnTo>
                    <a:pt x="775" y="725"/>
                  </a:lnTo>
                  <a:lnTo>
                    <a:pt x="765" y="731"/>
                  </a:lnTo>
                  <a:lnTo>
                    <a:pt x="755" y="739"/>
                  </a:lnTo>
                  <a:lnTo>
                    <a:pt x="747" y="746"/>
                  </a:lnTo>
                  <a:lnTo>
                    <a:pt x="747" y="746"/>
                  </a:lnTo>
                  <a:lnTo>
                    <a:pt x="738" y="755"/>
                  </a:lnTo>
                  <a:lnTo>
                    <a:pt x="732" y="765"/>
                  </a:lnTo>
                  <a:lnTo>
                    <a:pt x="724" y="774"/>
                  </a:lnTo>
                  <a:lnTo>
                    <a:pt x="719" y="785"/>
                  </a:lnTo>
                  <a:lnTo>
                    <a:pt x="714" y="796"/>
                  </a:lnTo>
                  <a:lnTo>
                    <a:pt x="710" y="807"/>
                  </a:lnTo>
                  <a:lnTo>
                    <a:pt x="707" y="817"/>
                  </a:lnTo>
                  <a:lnTo>
                    <a:pt x="704" y="828"/>
                  </a:lnTo>
                  <a:lnTo>
                    <a:pt x="703" y="840"/>
                  </a:lnTo>
                  <a:lnTo>
                    <a:pt x="702" y="852"/>
                  </a:lnTo>
                  <a:lnTo>
                    <a:pt x="702" y="862"/>
                  </a:lnTo>
                  <a:lnTo>
                    <a:pt x="703" y="874"/>
                  </a:lnTo>
                  <a:lnTo>
                    <a:pt x="705" y="886"/>
                  </a:lnTo>
                  <a:lnTo>
                    <a:pt x="707" y="897"/>
                  </a:lnTo>
                  <a:lnTo>
                    <a:pt x="711" y="907"/>
                  </a:lnTo>
                  <a:lnTo>
                    <a:pt x="716" y="919"/>
                  </a:lnTo>
                  <a:lnTo>
                    <a:pt x="716" y="919"/>
                  </a:lnTo>
                  <a:lnTo>
                    <a:pt x="684" y="933"/>
                  </a:lnTo>
                  <a:lnTo>
                    <a:pt x="652" y="945"/>
                  </a:lnTo>
                  <a:lnTo>
                    <a:pt x="652" y="945"/>
                  </a:lnTo>
                  <a:lnTo>
                    <a:pt x="648" y="934"/>
                  </a:lnTo>
                  <a:lnTo>
                    <a:pt x="643" y="923"/>
                  </a:lnTo>
                  <a:lnTo>
                    <a:pt x="636" y="914"/>
                  </a:lnTo>
                  <a:lnTo>
                    <a:pt x="630" y="904"/>
                  </a:lnTo>
                  <a:lnTo>
                    <a:pt x="622" y="896"/>
                  </a:lnTo>
                  <a:lnTo>
                    <a:pt x="614" y="888"/>
                  </a:lnTo>
                  <a:lnTo>
                    <a:pt x="605" y="881"/>
                  </a:lnTo>
                  <a:lnTo>
                    <a:pt x="596" y="873"/>
                  </a:lnTo>
                  <a:lnTo>
                    <a:pt x="587" y="867"/>
                  </a:lnTo>
                  <a:lnTo>
                    <a:pt x="576" y="861"/>
                  </a:lnTo>
                  <a:lnTo>
                    <a:pt x="565" y="857"/>
                  </a:lnTo>
                  <a:lnTo>
                    <a:pt x="555" y="853"/>
                  </a:lnTo>
                  <a:lnTo>
                    <a:pt x="544" y="849"/>
                  </a:lnTo>
                  <a:lnTo>
                    <a:pt x="532" y="847"/>
                  </a:lnTo>
                  <a:lnTo>
                    <a:pt x="520" y="846"/>
                  </a:lnTo>
                  <a:lnTo>
                    <a:pt x="508" y="845"/>
                  </a:lnTo>
                  <a:lnTo>
                    <a:pt x="508" y="845"/>
                  </a:lnTo>
                  <a:lnTo>
                    <a:pt x="496" y="846"/>
                  </a:lnTo>
                  <a:lnTo>
                    <a:pt x="484" y="847"/>
                  </a:lnTo>
                  <a:lnTo>
                    <a:pt x="473" y="849"/>
                  </a:lnTo>
                  <a:lnTo>
                    <a:pt x="461" y="853"/>
                  </a:lnTo>
                  <a:lnTo>
                    <a:pt x="450" y="857"/>
                  </a:lnTo>
                  <a:lnTo>
                    <a:pt x="440" y="861"/>
                  </a:lnTo>
                  <a:lnTo>
                    <a:pt x="430" y="867"/>
                  </a:lnTo>
                  <a:lnTo>
                    <a:pt x="420" y="873"/>
                  </a:lnTo>
                  <a:lnTo>
                    <a:pt x="411" y="881"/>
                  </a:lnTo>
                  <a:lnTo>
                    <a:pt x="402" y="888"/>
                  </a:lnTo>
                  <a:lnTo>
                    <a:pt x="395" y="896"/>
                  </a:lnTo>
                  <a:lnTo>
                    <a:pt x="387" y="904"/>
                  </a:lnTo>
                  <a:lnTo>
                    <a:pt x="380" y="914"/>
                  </a:lnTo>
                  <a:lnTo>
                    <a:pt x="374" y="923"/>
                  </a:lnTo>
                  <a:lnTo>
                    <a:pt x="369" y="934"/>
                  </a:lnTo>
                  <a:lnTo>
                    <a:pt x="364" y="945"/>
                  </a:lnTo>
                  <a:lnTo>
                    <a:pt x="364" y="945"/>
                  </a:lnTo>
                  <a:lnTo>
                    <a:pt x="331" y="933"/>
                  </a:lnTo>
                  <a:lnTo>
                    <a:pt x="301" y="919"/>
                  </a:lnTo>
                  <a:lnTo>
                    <a:pt x="301" y="919"/>
                  </a:lnTo>
                  <a:lnTo>
                    <a:pt x="306" y="907"/>
                  </a:lnTo>
                  <a:lnTo>
                    <a:pt x="309" y="897"/>
                  </a:lnTo>
                  <a:lnTo>
                    <a:pt x="311" y="886"/>
                  </a:lnTo>
                  <a:lnTo>
                    <a:pt x="313" y="874"/>
                  </a:lnTo>
                  <a:lnTo>
                    <a:pt x="314" y="862"/>
                  </a:lnTo>
                  <a:lnTo>
                    <a:pt x="314" y="852"/>
                  </a:lnTo>
                  <a:lnTo>
                    <a:pt x="313" y="840"/>
                  </a:lnTo>
                  <a:lnTo>
                    <a:pt x="312" y="828"/>
                  </a:lnTo>
                  <a:lnTo>
                    <a:pt x="310" y="817"/>
                  </a:lnTo>
                  <a:lnTo>
                    <a:pt x="307" y="807"/>
                  </a:lnTo>
                  <a:lnTo>
                    <a:pt x="302" y="796"/>
                  </a:lnTo>
                  <a:lnTo>
                    <a:pt x="297" y="785"/>
                  </a:lnTo>
                  <a:lnTo>
                    <a:pt x="292" y="774"/>
                  </a:lnTo>
                  <a:lnTo>
                    <a:pt x="285" y="765"/>
                  </a:lnTo>
                  <a:lnTo>
                    <a:pt x="278" y="755"/>
                  </a:lnTo>
                  <a:lnTo>
                    <a:pt x="269" y="746"/>
                  </a:lnTo>
                  <a:lnTo>
                    <a:pt x="269" y="746"/>
                  </a:lnTo>
                  <a:lnTo>
                    <a:pt x="258" y="737"/>
                  </a:lnTo>
                  <a:lnTo>
                    <a:pt x="246" y="727"/>
                  </a:lnTo>
                  <a:lnTo>
                    <a:pt x="233" y="720"/>
                  </a:lnTo>
                  <a:lnTo>
                    <a:pt x="220" y="713"/>
                  </a:lnTo>
                  <a:lnTo>
                    <a:pt x="206" y="708"/>
                  </a:lnTo>
                  <a:lnTo>
                    <a:pt x="191" y="705"/>
                  </a:lnTo>
                  <a:lnTo>
                    <a:pt x="176" y="702"/>
                  </a:lnTo>
                  <a:lnTo>
                    <a:pt x="161" y="701"/>
                  </a:lnTo>
                  <a:lnTo>
                    <a:pt x="161" y="701"/>
                  </a:lnTo>
                  <a:lnTo>
                    <a:pt x="145" y="702"/>
                  </a:lnTo>
                  <a:lnTo>
                    <a:pt x="128" y="705"/>
                  </a:lnTo>
                  <a:lnTo>
                    <a:pt x="113" y="709"/>
                  </a:lnTo>
                  <a:lnTo>
                    <a:pt x="97" y="715"/>
                  </a:lnTo>
                  <a:lnTo>
                    <a:pt x="97" y="715"/>
                  </a:lnTo>
                  <a:lnTo>
                    <a:pt x="90" y="699"/>
                  </a:lnTo>
                  <a:lnTo>
                    <a:pt x="82" y="684"/>
                  </a:lnTo>
                  <a:lnTo>
                    <a:pt x="71" y="652"/>
                  </a:lnTo>
                  <a:lnTo>
                    <a:pt x="71" y="652"/>
                  </a:lnTo>
                  <a:lnTo>
                    <a:pt x="81" y="648"/>
                  </a:lnTo>
                  <a:lnTo>
                    <a:pt x="92" y="642"/>
                  </a:lnTo>
                  <a:lnTo>
                    <a:pt x="102" y="636"/>
                  </a:lnTo>
                  <a:lnTo>
                    <a:pt x="111" y="629"/>
                  </a:lnTo>
                  <a:lnTo>
                    <a:pt x="120" y="622"/>
                  </a:lnTo>
                  <a:lnTo>
                    <a:pt x="129" y="613"/>
                  </a:lnTo>
                  <a:lnTo>
                    <a:pt x="136" y="605"/>
                  </a:lnTo>
                  <a:lnTo>
                    <a:pt x="143" y="596"/>
                  </a:lnTo>
                  <a:lnTo>
                    <a:pt x="149" y="587"/>
                  </a:lnTo>
                  <a:lnTo>
                    <a:pt x="154" y="576"/>
                  </a:lnTo>
                  <a:lnTo>
                    <a:pt x="160" y="565"/>
                  </a:lnTo>
                  <a:lnTo>
                    <a:pt x="163" y="554"/>
                  </a:lnTo>
                  <a:lnTo>
                    <a:pt x="166" y="544"/>
                  </a:lnTo>
                  <a:lnTo>
                    <a:pt x="168" y="532"/>
                  </a:lnTo>
                  <a:lnTo>
                    <a:pt x="170" y="520"/>
                  </a:lnTo>
                  <a:lnTo>
                    <a:pt x="170" y="508"/>
                  </a:lnTo>
                  <a:lnTo>
                    <a:pt x="170" y="508"/>
                  </a:lnTo>
                  <a:lnTo>
                    <a:pt x="170" y="495"/>
                  </a:lnTo>
                  <a:lnTo>
                    <a:pt x="168" y="484"/>
                  </a:lnTo>
                  <a:lnTo>
                    <a:pt x="166" y="473"/>
                  </a:lnTo>
                  <a:lnTo>
                    <a:pt x="163" y="461"/>
                  </a:lnTo>
                  <a:lnTo>
                    <a:pt x="160" y="450"/>
                  </a:lnTo>
                  <a:lnTo>
                    <a:pt x="154" y="440"/>
                  </a:lnTo>
                  <a:lnTo>
                    <a:pt x="149" y="430"/>
                  </a:lnTo>
                  <a:lnTo>
                    <a:pt x="143" y="420"/>
                  </a:lnTo>
                  <a:lnTo>
                    <a:pt x="136" y="411"/>
                  </a:lnTo>
                  <a:lnTo>
                    <a:pt x="129" y="402"/>
                  </a:lnTo>
                  <a:lnTo>
                    <a:pt x="120" y="395"/>
                  </a:lnTo>
                  <a:lnTo>
                    <a:pt x="111" y="387"/>
                  </a:lnTo>
                  <a:lnTo>
                    <a:pt x="102" y="379"/>
                  </a:lnTo>
                  <a:lnTo>
                    <a:pt x="92" y="374"/>
                  </a:lnTo>
                  <a:lnTo>
                    <a:pt x="81" y="369"/>
                  </a:lnTo>
                  <a:lnTo>
                    <a:pt x="71" y="363"/>
                  </a:lnTo>
                  <a:lnTo>
                    <a:pt x="71" y="363"/>
                  </a:lnTo>
                  <a:lnTo>
                    <a:pt x="82" y="332"/>
                  </a:lnTo>
                  <a:lnTo>
                    <a:pt x="90" y="316"/>
                  </a:lnTo>
                  <a:lnTo>
                    <a:pt x="97" y="301"/>
                  </a:lnTo>
                  <a:lnTo>
                    <a:pt x="97" y="301"/>
                  </a:lnTo>
                  <a:lnTo>
                    <a:pt x="113" y="307"/>
                  </a:lnTo>
                  <a:lnTo>
                    <a:pt x="129" y="311"/>
                  </a:lnTo>
                  <a:lnTo>
                    <a:pt x="145" y="313"/>
                  </a:lnTo>
                  <a:lnTo>
                    <a:pt x="161" y="314"/>
                  </a:lnTo>
                  <a:lnTo>
                    <a:pt x="161" y="314"/>
                  </a:lnTo>
                  <a:lnTo>
                    <a:pt x="176" y="314"/>
                  </a:lnTo>
                  <a:lnTo>
                    <a:pt x="191" y="311"/>
                  </a:lnTo>
                  <a:lnTo>
                    <a:pt x="206" y="308"/>
                  </a:lnTo>
                  <a:lnTo>
                    <a:pt x="220" y="302"/>
                  </a:lnTo>
                  <a:lnTo>
                    <a:pt x="233" y="296"/>
                  </a:lnTo>
                  <a:lnTo>
                    <a:pt x="246" y="288"/>
                  </a:lnTo>
                  <a:lnTo>
                    <a:pt x="258" y="280"/>
                  </a:lnTo>
                  <a:lnTo>
                    <a:pt x="269" y="269"/>
                  </a:lnTo>
                  <a:lnTo>
                    <a:pt x="269" y="269"/>
                  </a:lnTo>
                  <a:lnTo>
                    <a:pt x="278" y="260"/>
                  </a:lnTo>
                  <a:lnTo>
                    <a:pt x="285" y="251"/>
                  </a:lnTo>
                  <a:lnTo>
                    <a:pt x="292" y="241"/>
                  </a:lnTo>
                  <a:lnTo>
                    <a:pt x="297" y="231"/>
                  </a:lnTo>
                  <a:lnTo>
                    <a:pt x="302" y="221"/>
                  </a:lnTo>
                  <a:lnTo>
                    <a:pt x="307" y="210"/>
                  </a:lnTo>
                  <a:lnTo>
                    <a:pt x="310" y="198"/>
                  </a:lnTo>
                  <a:lnTo>
                    <a:pt x="312" y="187"/>
                  </a:lnTo>
                  <a:lnTo>
                    <a:pt x="313" y="176"/>
                  </a:lnTo>
                  <a:lnTo>
                    <a:pt x="314" y="165"/>
                  </a:lnTo>
                  <a:lnTo>
                    <a:pt x="314" y="153"/>
                  </a:lnTo>
                  <a:lnTo>
                    <a:pt x="313" y="141"/>
                  </a:lnTo>
                  <a:lnTo>
                    <a:pt x="311" y="131"/>
                  </a:lnTo>
                  <a:lnTo>
                    <a:pt x="309" y="119"/>
                  </a:lnTo>
                  <a:lnTo>
                    <a:pt x="306" y="108"/>
                  </a:lnTo>
                  <a:lnTo>
                    <a:pt x="301" y="97"/>
                  </a:lnTo>
                  <a:lnTo>
                    <a:pt x="301" y="97"/>
                  </a:lnTo>
                  <a:lnTo>
                    <a:pt x="331" y="82"/>
                  </a:lnTo>
                  <a:lnTo>
                    <a:pt x="364" y="70"/>
                  </a:lnTo>
                  <a:lnTo>
                    <a:pt x="364" y="70"/>
                  </a:lnTo>
                  <a:lnTo>
                    <a:pt x="369" y="81"/>
                  </a:lnTo>
                  <a:lnTo>
                    <a:pt x="374" y="92"/>
                  </a:lnTo>
                  <a:lnTo>
                    <a:pt x="380" y="102"/>
                  </a:lnTo>
                  <a:lnTo>
                    <a:pt x="387" y="111"/>
                  </a:lnTo>
                  <a:lnTo>
                    <a:pt x="395" y="120"/>
                  </a:lnTo>
                  <a:lnTo>
                    <a:pt x="402" y="128"/>
                  </a:lnTo>
                  <a:lnTo>
                    <a:pt x="411" y="136"/>
                  </a:lnTo>
                  <a:lnTo>
                    <a:pt x="420" y="142"/>
                  </a:lnTo>
                  <a:lnTo>
                    <a:pt x="430" y="149"/>
                  </a:lnTo>
                  <a:lnTo>
                    <a:pt x="440" y="154"/>
                  </a:lnTo>
                  <a:lnTo>
                    <a:pt x="450" y="160"/>
                  </a:lnTo>
                  <a:lnTo>
                    <a:pt x="461" y="163"/>
                  </a:lnTo>
                  <a:lnTo>
                    <a:pt x="473" y="166"/>
                  </a:lnTo>
                  <a:lnTo>
                    <a:pt x="484" y="168"/>
                  </a:lnTo>
                  <a:lnTo>
                    <a:pt x="496" y="170"/>
                  </a:lnTo>
                  <a:lnTo>
                    <a:pt x="508" y="170"/>
                  </a:lnTo>
                  <a:lnTo>
                    <a:pt x="508" y="170"/>
                  </a:lnTo>
                  <a:lnTo>
                    <a:pt x="520" y="170"/>
                  </a:lnTo>
                  <a:lnTo>
                    <a:pt x="532" y="168"/>
                  </a:lnTo>
                  <a:lnTo>
                    <a:pt x="544" y="166"/>
                  </a:lnTo>
                  <a:lnTo>
                    <a:pt x="555" y="163"/>
                  </a:lnTo>
                  <a:lnTo>
                    <a:pt x="565" y="160"/>
                  </a:lnTo>
                  <a:lnTo>
                    <a:pt x="576" y="154"/>
                  </a:lnTo>
                  <a:lnTo>
                    <a:pt x="587" y="149"/>
                  </a:lnTo>
                  <a:lnTo>
                    <a:pt x="596" y="142"/>
                  </a:lnTo>
                  <a:lnTo>
                    <a:pt x="605" y="136"/>
                  </a:lnTo>
                  <a:lnTo>
                    <a:pt x="614" y="128"/>
                  </a:lnTo>
                  <a:lnTo>
                    <a:pt x="622" y="120"/>
                  </a:lnTo>
                  <a:lnTo>
                    <a:pt x="630" y="111"/>
                  </a:lnTo>
                  <a:lnTo>
                    <a:pt x="636" y="102"/>
                  </a:lnTo>
                  <a:lnTo>
                    <a:pt x="643" y="92"/>
                  </a:lnTo>
                  <a:lnTo>
                    <a:pt x="648" y="81"/>
                  </a:lnTo>
                  <a:lnTo>
                    <a:pt x="652" y="70"/>
                  </a:lnTo>
                  <a:lnTo>
                    <a:pt x="652" y="70"/>
                  </a:lnTo>
                  <a:lnTo>
                    <a:pt x="684" y="82"/>
                  </a:lnTo>
                  <a:lnTo>
                    <a:pt x="716" y="97"/>
                  </a:lnTo>
                  <a:lnTo>
                    <a:pt x="716" y="97"/>
                  </a:lnTo>
                  <a:lnTo>
                    <a:pt x="711" y="108"/>
                  </a:lnTo>
                  <a:lnTo>
                    <a:pt x="707" y="119"/>
                  </a:lnTo>
                  <a:lnTo>
                    <a:pt x="705" y="131"/>
                  </a:lnTo>
                  <a:lnTo>
                    <a:pt x="703" y="141"/>
                  </a:lnTo>
                  <a:lnTo>
                    <a:pt x="702" y="153"/>
                  </a:lnTo>
                  <a:lnTo>
                    <a:pt x="702" y="165"/>
                  </a:lnTo>
                  <a:lnTo>
                    <a:pt x="703" y="176"/>
                  </a:lnTo>
                  <a:lnTo>
                    <a:pt x="704" y="187"/>
                  </a:lnTo>
                  <a:lnTo>
                    <a:pt x="707" y="198"/>
                  </a:lnTo>
                  <a:lnTo>
                    <a:pt x="710" y="210"/>
                  </a:lnTo>
                  <a:lnTo>
                    <a:pt x="713" y="221"/>
                  </a:lnTo>
                  <a:lnTo>
                    <a:pt x="719" y="231"/>
                  </a:lnTo>
                  <a:lnTo>
                    <a:pt x="724" y="241"/>
                  </a:lnTo>
                  <a:lnTo>
                    <a:pt x="732" y="251"/>
                  </a:lnTo>
                  <a:lnTo>
                    <a:pt x="738" y="260"/>
                  </a:lnTo>
                  <a:lnTo>
                    <a:pt x="747" y="269"/>
                  </a:lnTo>
                  <a:lnTo>
                    <a:pt x="747" y="269"/>
                  </a:lnTo>
                  <a:lnTo>
                    <a:pt x="758" y="280"/>
                  </a:lnTo>
                  <a:lnTo>
                    <a:pt x="770" y="288"/>
                  </a:lnTo>
                  <a:lnTo>
                    <a:pt x="783" y="296"/>
                  </a:lnTo>
                  <a:lnTo>
                    <a:pt x="797" y="302"/>
                  </a:lnTo>
                  <a:lnTo>
                    <a:pt x="811" y="308"/>
                  </a:lnTo>
                  <a:lnTo>
                    <a:pt x="825" y="311"/>
                  </a:lnTo>
                  <a:lnTo>
                    <a:pt x="840" y="314"/>
                  </a:lnTo>
                  <a:lnTo>
                    <a:pt x="855" y="314"/>
                  </a:lnTo>
                  <a:lnTo>
                    <a:pt x="855" y="314"/>
                  </a:lnTo>
                  <a:lnTo>
                    <a:pt x="872" y="313"/>
                  </a:lnTo>
                  <a:lnTo>
                    <a:pt x="888" y="311"/>
                  </a:lnTo>
                  <a:lnTo>
                    <a:pt x="903" y="307"/>
                  </a:lnTo>
                  <a:lnTo>
                    <a:pt x="919" y="301"/>
                  </a:lnTo>
                  <a:lnTo>
                    <a:pt x="919" y="301"/>
                  </a:lnTo>
                  <a:lnTo>
                    <a:pt x="933" y="332"/>
                  </a:lnTo>
                  <a:lnTo>
                    <a:pt x="940" y="347"/>
                  </a:lnTo>
                  <a:lnTo>
                    <a:pt x="945" y="363"/>
                  </a:lnTo>
                  <a:lnTo>
                    <a:pt x="945" y="363"/>
                  </a:lnTo>
                  <a:lnTo>
                    <a:pt x="934" y="369"/>
                  </a:lnTo>
                  <a:lnTo>
                    <a:pt x="924" y="374"/>
                  </a:lnTo>
                  <a:lnTo>
                    <a:pt x="914" y="379"/>
                  </a:lnTo>
                  <a:lnTo>
                    <a:pt x="904" y="387"/>
                  </a:lnTo>
                  <a:lnTo>
                    <a:pt x="896" y="395"/>
                  </a:lnTo>
                  <a:lnTo>
                    <a:pt x="888" y="402"/>
                  </a:lnTo>
                  <a:lnTo>
                    <a:pt x="881" y="411"/>
                  </a:lnTo>
                  <a:lnTo>
                    <a:pt x="873" y="420"/>
                  </a:lnTo>
                  <a:lnTo>
                    <a:pt x="867" y="430"/>
                  </a:lnTo>
                  <a:lnTo>
                    <a:pt x="861" y="440"/>
                  </a:lnTo>
                  <a:lnTo>
                    <a:pt x="857" y="450"/>
                  </a:lnTo>
                  <a:lnTo>
                    <a:pt x="853" y="461"/>
                  </a:lnTo>
                  <a:lnTo>
                    <a:pt x="850" y="473"/>
                  </a:lnTo>
                  <a:lnTo>
                    <a:pt x="847" y="484"/>
                  </a:lnTo>
                  <a:lnTo>
                    <a:pt x="846" y="495"/>
                  </a:lnTo>
                  <a:lnTo>
                    <a:pt x="845" y="508"/>
                  </a:lnTo>
                  <a:lnTo>
                    <a:pt x="845" y="508"/>
                  </a:lnTo>
                  <a:lnTo>
                    <a:pt x="846" y="520"/>
                  </a:lnTo>
                  <a:lnTo>
                    <a:pt x="847" y="532"/>
                  </a:lnTo>
                  <a:lnTo>
                    <a:pt x="850" y="544"/>
                  </a:lnTo>
                  <a:lnTo>
                    <a:pt x="853" y="554"/>
                  </a:lnTo>
                  <a:lnTo>
                    <a:pt x="857" y="565"/>
                  </a:lnTo>
                  <a:lnTo>
                    <a:pt x="861" y="576"/>
                  </a:lnTo>
                  <a:lnTo>
                    <a:pt x="867" y="587"/>
                  </a:lnTo>
                  <a:lnTo>
                    <a:pt x="873" y="596"/>
                  </a:lnTo>
                  <a:lnTo>
                    <a:pt x="881" y="605"/>
                  </a:lnTo>
                  <a:lnTo>
                    <a:pt x="888" y="613"/>
                  </a:lnTo>
                  <a:lnTo>
                    <a:pt x="896" y="622"/>
                  </a:lnTo>
                  <a:lnTo>
                    <a:pt x="904" y="629"/>
                  </a:lnTo>
                  <a:lnTo>
                    <a:pt x="914" y="636"/>
                  </a:lnTo>
                  <a:lnTo>
                    <a:pt x="924" y="642"/>
                  </a:lnTo>
                  <a:lnTo>
                    <a:pt x="934" y="648"/>
                  </a:lnTo>
                  <a:lnTo>
                    <a:pt x="945" y="652"/>
                  </a:lnTo>
                  <a:lnTo>
                    <a:pt x="945" y="652"/>
                  </a:lnTo>
                  <a:lnTo>
                    <a:pt x="933" y="684"/>
                  </a:lnTo>
                  <a:lnTo>
                    <a:pt x="927" y="699"/>
                  </a:lnTo>
                  <a:lnTo>
                    <a:pt x="919" y="715"/>
                  </a:lnTo>
                  <a:lnTo>
                    <a:pt x="919" y="715"/>
                  </a:lnTo>
                  <a:close/>
                  <a:moveTo>
                    <a:pt x="508" y="357"/>
                  </a:moveTo>
                  <a:lnTo>
                    <a:pt x="508" y="357"/>
                  </a:lnTo>
                  <a:lnTo>
                    <a:pt x="492" y="358"/>
                  </a:lnTo>
                  <a:lnTo>
                    <a:pt x="477" y="360"/>
                  </a:lnTo>
                  <a:lnTo>
                    <a:pt x="463" y="363"/>
                  </a:lnTo>
                  <a:lnTo>
                    <a:pt x="449" y="369"/>
                  </a:lnTo>
                  <a:lnTo>
                    <a:pt x="437" y="375"/>
                  </a:lnTo>
                  <a:lnTo>
                    <a:pt x="424" y="383"/>
                  </a:lnTo>
                  <a:lnTo>
                    <a:pt x="412" y="391"/>
                  </a:lnTo>
                  <a:lnTo>
                    <a:pt x="401" y="401"/>
                  </a:lnTo>
                  <a:lnTo>
                    <a:pt x="391" y="412"/>
                  </a:lnTo>
                  <a:lnTo>
                    <a:pt x="383" y="423"/>
                  </a:lnTo>
                  <a:lnTo>
                    <a:pt x="375" y="436"/>
                  </a:lnTo>
                  <a:lnTo>
                    <a:pt x="369" y="449"/>
                  </a:lnTo>
                  <a:lnTo>
                    <a:pt x="364" y="463"/>
                  </a:lnTo>
                  <a:lnTo>
                    <a:pt x="360" y="477"/>
                  </a:lnTo>
                  <a:lnTo>
                    <a:pt x="358" y="492"/>
                  </a:lnTo>
                  <a:lnTo>
                    <a:pt x="357" y="508"/>
                  </a:lnTo>
                  <a:lnTo>
                    <a:pt x="357" y="508"/>
                  </a:lnTo>
                  <a:lnTo>
                    <a:pt x="358" y="523"/>
                  </a:lnTo>
                  <a:lnTo>
                    <a:pt x="360" y="538"/>
                  </a:lnTo>
                  <a:lnTo>
                    <a:pt x="364" y="552"/>
                  </a:lnTo>
                  <a:lnTo>
                    <a:pt x="369" y="566"/>
                  </a:lnTo>
                  <a:lnTo>
                    <a:pt x="375" y="580"/>
                  </a:lnTo>
                  <a:lnTo>
                    <a:pt x="383" y="592"/>
                  </a:lnTo>
                  <a:lnTo>
                    <a:pt x="391" y="604"/>
                  </a:lnTo>
                  <a:lnTo>
                    <a:pt x="401" y="614"/>
                  </a:lnTo>
                  <a:lnTo>
                    <a:pt x="412" y="624"/>
                  </a:lnTo>
                  <a:lnTo>
                    <a:pt x="424" y="633"/>
                  </a:lnTo>
                  <a:lnTo>
                    <a:pt x="437" y="640"/>
                  </a:lnTo>
                  <a:lnTo>
                    <a:pt x="449" y="647"/>
                  </a:lnTo>
                  <a:lnTo>
                    <a:pt x="463" y="652"/>
                  </a:lnTo>
                  <a:lnTo>
                    <a:pt x="477" y="655"/>
                  </a:lnTo>
                  <a:lnTo>
                    <a:pt x="492" y="657"/>
                  </a:lnTo>
                  <a:lnTo>
                    <a:pt x="508" y="658"/>
                  </a:lnTo>
                  <a:lnTo>
                    <a:pt x="508" y="658"/>
                  </a:lnTo>
                  <a:lnTo>
                    <a:pt x="523" y="657"/>
                  </a:lnTo>
                  <a:lnTo>
                    <a:pt x="538" y="655"/>
                  </a:lnTo>
                  <a:lnTo>
                    <a:pt x="552" y="652"/>
                  </a:lnTo>
                  <a:lnTo>
                    <a:pt x="566" y="647"/>
                  </a:lnTo>
                  <a:lnTo>
                    <a:pt x="580" y="640"/>
                  </a:lnTo>
                  <a:lnTo>
                    <a:pt x="592" y="633"/>
                  </a:lnTo>
                  <a:lnTo>
                    <a:pt x="604" y="624"/>
                  </a:lnTo>
                  <a:lnTo>
                    <a:pt x="615" y="614"/>
                  </a:lnTo>
                  <a:lnTo>
                    <a:pt x="624" y="604"/>
                  </a:lnTo>
                  <a:lnTo>
                    <a:pt x="633" y="592"/>
                  </a:lnTo>
                  <a:lnTo>
                    <a:pt x="640" y="580"/>
                  </a:lnTo>
                  <a:lnTo>
                    <a:pt x="647" y="566"/>
                  </a:lnTo>
                  <a:lnTo>
                    <a:pt x="652" y="552"/>
                  </a:lnTo>
                  <a:lnTo>
                    <a:pt x="655" y="538"/>
                  </a:lnTo>
                  <a:lnTo>
                    <a:pt x="658" y="523"/>
                  </a:lnTo>
                  <a:lnTo>
                    <a:pt x="659" y="508"/>
                  </a:lnTo>
                  <a:lnTo>
                    <a:pt x="659" y="508"/>
                  </a:lnTo>
                  <a:lnTo>
                    <a:pt x="658" y="492"/>
                  </a:lnTo>
                  <a:lnTo>
                    <a:pt x="655" y="477"/>
                  </a:lnTo>
                  <a:lnTo>
                    <a:pt x="652" y="463"/>
                  </a:lnTo>
                  <a:lnTo>
                    <a:pt x="647" y="449"/>
                  </a:lnTo>
                  <a:lnTo>
                    <a:pt x="640" y="436"/>
                  </a:lnTo>
                  <a:lnTo>
                    <a:pt x="633" y="423"/>
                  </a:lnTo>
                  <a:lnTo>
                    <a:pt x="624" y="412"/>
                  </a:lnTo>
                  <a:lnTo>
                    <a:pt x="615" y="401"/>
                  </a:lnTo>
                  <a:lnTo>
                    <a:pt x="604" y="391"/>
                  </a:lnTo>
                  <a:lnTo>
                    <a:pt x="592" y="383"/>
                  </a:lnTo>
                  <a:lnTo>
                    <a:pt x="580" y="375"/>
                  </a:lnTo>
                  <a:lnTo>
                    <a:pt x="566" y="369"/>
                  </a:lnTo>
                  <a:lnTo>
                    <a:pt x="552" y="363"/>
                  </a:lnTo>
                  <a:lnTo>
                    <a:pt x="538" y="360"/>
                  </a:lnTo>
                  <a:lnTo>
                    <a:pt x="523" y="358"/>
                  </a:lnTo>
                  <a:lnTo>
                    <a:pt x="508" y="357"/>
                  </a:lnTo>
                  <a:lnTo>
                    <a:pt x="508" y="357"/>
                  </a:lnTo>
                  <a:close/>
                  <a:moveTo>
                    <a:pt x="508" y="567"/>
                  </a:moveTo>
                  <a:lnTo>
                    <a:pt x="508" y="567"/>
                  </a:lnTo>
                  <a:lnTo>
                    <a:pt x="496" y="566"/>
                  </a:lnTo>
                  <a:lnTo>
                    <a:pt x="485" y="563"/>
                  </a:lnTo>
                  <a:lnTo>
                    <a:pt x="475" y="558"/>
                  </a:lnTo>
                  <a:lnTo>
                    <a:pt x="466" y="550"/>
                  </a:lnTo>
                  <a:lnTo>
                    <a:pt x="459" y="541"/>
                  </a:lnTo>
                  <a:lnTo>
                    <a:pt x="454" y="531"/>
                  </a:lnTo>
                  <a:lnTo>
                    <a:pt x="449" y="520"/>
                  </a:lnTo>
                  <a:lnTo>
                    <a:pt x="448" y="508"/>
                  </a:lnTo>
                  <a:lnTo>
                    <a:pt x="448" y="508"/>
                  </a:lnTo>
                  <a:lnTo>
                    <a:pt x="449" y="495"/>
                  </a:lnTo>
                  <a:lnTo>
                    <a:pt x="454" y="485"/>
                  </a:lnTo>
                  <a:lnTo>
                    <a:pt x="459" y="475"/>
                  </a:lnTo>
                  <a:lnTo>
                    <a:pt x="466" y="465"/>
                  </a:lnTo>
                  <a:lnTo>
                    <a:pt x="475" y="459"/>
                  </a:lnTo>
                  <a:lnTo>
                    <a:pt x="485" y="454"/>
                  </a:lnTo>
                  <a:lnTo>
                    <a:pt x="496" y="449"/>
                  </a:lnTo>
                  <a:lnTo>
                    <a:pt x="508" y="448"/>
                  </a:lnTo>
                  <a:lnTo>
                    <a:pt x="508" y="448"/>
                  </a:lnTo>
                  <a:lnTo>
                    <a:pt x="520" y="449"/>
                  </a:lnTo>
                  <a:lnTo>
                    <a:pt x="531" y="454"/>
                  </a:lnTo>
                  <a:lnTo>
                    <a:pt x="542" y="459"/>
                  </a:lnTo>
                  <a:lnTo>
                    <a:pt x="550" y="465"/>
                  </a:lnTo>
                  <a:lnTo>
                    <a:pt x="558" y="475"/>
                  </a:lnTo>
                  <a:lnTo>
                    <a:pt x="563" y="485"/>
                  </a:lnTo>
                  <a:lnTo>
                    <a:pt x="566" y="495"/>
                  </a:lnTo>
                  <a:lnTo>
                    <a:pt x="567" y="508"/>
                  </a:lnTo>
                  <a:lnTo>
                    <a:pt x="567" y="508"/>
                  </a:lnTo>
                  <a:lnTo>
                    <a:pt x="566" y="520"/>
                  </a:lnTo>
                  <a:lnTo>
                    <a:pt x="563" y="531"/>
                  </a:lnTo>
                  <a:lnTo>
                    <a:pt x="558" y="541"/>
                  </a:lnTo>
                  <a:lnTo>
                    <a:pt x="550" y="550"/>
                  </a:lnTo>
                  <a:lnTo>
                    <a:pt x="542" y="558"/>
                  </a:lnTo>
                  <a:lnTo>
                    <a:pt x="531" y="563"/>
                  </a:lnTo>
                  <a:lnTo>
                    <a:pt x="520" y="566"/>
                  </a:lnTo>
                  <a:lnTo>
                    <a:pt x="508" y="567"/>
                  </a:lnTo>
                  <a:lnTo>
                    <a:pt x="508" y="56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3" name="Google Shape;743;p30"/>
          <p:cNvGrpSpPr/>
          <p:nvPr/>
        </p:nvGrpSpPr>
        <p:grpSpPr>
          <a:xfrm>
            <a:off x="1582963" y="1045028"/>
            <a:ext cx="1404000" cy="1404000"/>
            <a:chOff x="1843313" y="2264228"/>
            <a:chExt cx="1404000" cy="1404000"/>
          </a:xfrm>
        </p:grpSpPr>
        <p:sp>
          <p:nvSpPr>
            <p:cNvPr id="744" name="Google Shape;744;p30"/>
            <p:cNvSpPr/>
            <p:nvPr/>
          </p:nvSpPr>
          <p:spPr>
            <a:xfrm>
              <a:off x="1843313" y="2264228"/>
              <a:ext cx="1404000" cy="140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9275E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2345741" y="2719485"/>
              <a:ext cx="399144" cy="493486"/>
            </a:xfrm>
            <a:custGeom>
              <a:avLst/>
              <a:gdLst/>
              <a:ahLst/>
              <a:cxnLst/>
              <a:rect l="l" t="t" r="r" b="b"/>
              <a:pathLst>
                <a:path w="827" h="1018" extrusionOk="0">
                  <a:moveTo>
                    <a:pt x="413" y="0"/>
                  </a:moveTo>
                  <a:lnTo>
                    <a:pt x="413" y="0"/>
                  </a:lnTo>
                  <a:lnTo>
                    <a:pt x="392" y="0"/>
                  </a:lnTo>
                  <a:lnTo>
                    <a:pt x="371" y="2"/>
                  </a:lnTo>
                  <a:lnTo>
                    <a:pt x="351" y="4"/>
                  </a:lnTo>
                  <a:lnTo>
                    <a:pt x="331" y="9"/>
                  </a:lnTo>
                  <a:lnTo>
                    <a:pt x="310" y="13"/>
                  </a:lnTo>
                  <a:lnTo>
                    <a:pt x="291" y="18"/>
                  </a:lnTo>
                  <a:lnTo>
                    <a:pt x="272" y="25"/>
                  </a:lnTo>
                  <a:lnTo>
                    <a:pt x="252" y="32"/>
                  </a:lnTo>
                  <a:lnTo>
                    <a:pt x="234" y="41"/>
                  </a:lnTo>
                  <a:lnTo>
                    <a:pt x="217" y="50"/>
                  </a:lnTo>
                  <a:lnTo>
                    <a:pt x="199" y="60"/>
                  </a:lnTo>
                  <a:lnTo>
                    <a:pt x="183" y="71"/>
                  </a:lnTo>
                  <a:lnTo>
                    <a:pt x="166" y="83"/>
                  </a:lnTo>
                  <a:lnTo>
                    <a:pt x="150" y="94"/>
                  </a:lnTo>
                  <a:lnTo>
                    <a:pt x="135" y="107"/>
                  </a:lnTo>
                  <a:lnTo>
                    <a:pt x="121" y="121"/>
                  </a:lnTo>
                  <a:lnTo>
                    <a:pt x="107" y="135"/>
                  </a:lnTo>
                  <a:lnTo>
                    <a:pt x="95" y="150"/>
                  </a:lnTo>
                  <a:lnTo>
                    <a:pt x="82" y="166"/>
                  </a:lnTo>
                  <a:lnTo>
                    <a:pt x="71" y="182"/>
                  </a:lnTo>
                  <a:lnTo>
                    <a:pt x="60" y="200"/>
                  </a:lnTo>
                  <a:lnTo>
                    <a:pt x="50" y="217"/>
                  </a:lnTo>
                  <a:lnTo>
                    <a:pt x="41" y="234"/>
                  </a:lnTo>
                  <a:lnTo>
                    <a:pt x="32" y="252"/>
                  </a:lnTo>
                  <a:lnTo>
                    <a:pt x="25" y="271"/>
                  </a:lnTo>
                  <a:lnTo>
                    <a:pt x="18" y="291"/>
                  </a:lnTo>
                  <a:lnTo>
                    <a:pt x="13" y="310"/>
                  </a:lnTo>
                  <a:lnTo>
                    <a:pt x="9" y="330"/>
                  </a:lnTo>
                  <a:lnTo>
                    <a:pt x="4" y="351"/>
                  </a:lnTo>
                  <a:lnTo>
                    <a:pt x="2" y="371"/>
                  </a:lnTo>
                  <a:lnTo>
                    <a:pt x="0" y="393"/>
                  </a:lnTo>
                  <a:lnTo>
                    <a:pt x="0" y="413"/>
                  </a:lnTo>
                  <a:lnTo>
                    <a:pt x="0" y="413"/>
                  </a:lnTo>
                  <a:lnTo>
                    <a:pt x="1" y="447"/>
                  </a:lnTo>
                  <a:lnTo>
                    <a:pt x="4" y="480"/>
                  </a:lnTo>
                  <a:lnTo>
                    <a:pt x="10" y="512"/>
                  </a:lnTo>
                  <a:lnTo>
                    <a:pt x="16" y="543"/>
                  </a:lnTo>
                  <a:lnTo>
                    <a:pt x="25" y="574"/>
                  </a:lnTo>
                  <a:lnTo>
                    <a:pt x="36" y="603"/>
                  </a:lnTo>
                  <a:lnTo>
                    <a:pt x="47" y="632"/>
                  </a:lnTo>
                  <a:lnTo>
                    <a:pt x="60" y="660"/>
                  </a:lnTo>
                  <a:lnTo>
                    <a:pt x="74" y="686"/>
                  </a:lnTo>
                  <a:lnTo>
                    <a:pt x="89" y="712"/>
                  </a:lnTo>
                  <a:lnTo>
                    <a:pt x="104" y="737"/>
                  </a:lnTo>
                  <a:lnTo>
                    <a:pt x="121" y="761"/>
                  </a:lnTo>
                  <a:lnTo>
                    <a:pt x="139" y="783"/>
                  </a:lnTo>
                  <a:lnTo>
                    <a:pt x="157" y="806"/>
                  </a:lnTo>
                  <a:lnTo>
                    <a:pt x="174" y="826"/>
                  </a:lnTo>
                  <a:lnTo>
                    <a:pt x="192" y="847"/>
                  </a:lnTo>
                  <a:lnTo>
                    <a:pt x="210" y="865"/>
                  </a:lnTo>
                  <a:lnTo>
                    <a:pt x="229" y="883"/>
                  </a:lnTo>
                  <a:lnTo>
                    <a:pt x="264" y="915"/>
                  </a:lnTo>
                  <a:lnTo>
                    <a:pt x="298" y="943"/>
                  </a:lnTo>
                  <a:lnTo>
                    <a:pt x="328" y="967"/>
                  </a:lnTo>
                  <a:lnTo>
                    <a:pt x="354" y="986"/>
                  </a:lnTo>
                  <a:lnTo>
                    <a:pt x="376" y="1000"/>
                  </a:lnTo>
                  <a:lnTo>
                    <a:pt x="397" y="1013"/>
                  </a:lnTo>
                  <a:lnTo>
                    <a:pt x="397" y="1013"/>
                  </a:lnTo>
                  <a:lnTo>
                    <a:pt x="405" y="1016"/>
                  </a:lnTo>
                  <a:lnTo>
                    <a:pt x="413" y="1018"/>
                  </a:lnTo>
                  <a:lnTo>
                    <a:pt x="413" y="1018"/>
                  </a:lnTo>
                  <a:lnTo>
                    <a:pt x="422" y="1016"/>
                  </a:lnTo>
                  <a:lnTo>
                    <a:pt x="429" y="1013"/>
                  </a:lnTo>
                  <a:lnTo>
                    <a:pt x="429" y="1013"/>
                  </a:lnTo>
                  <a:lnTo>
                    <a:pt x="451" y="1000"/>
                  </a:lnTo>
                  <a:lnTo>
                    <a:pt x="472" y="986"/>
                  </a:lnTo>
                  <a:lnTo>
                    <a:pt x="498" y="967"/>
                  </a:lnTo>
                  <a:lnTo>
                    <a:pt x="529" y="943"/>
                  </a:lnTo>
                  <a:lnTo>
                    <a:pt x="562" y="915"/>
                  </a:lnTo>
                  <a:lnTo>
                    <a:pt x="598" y="883"/>
                  </a:lnTo>
                  <a:lnTo>
                    <a:pt x="616" y="865"/>
                  </a:lnTo>
                  <a:lnTo>
                    <a:pt x="634" y="847"/>
                  </a:lnTo>
                  <a:lnTo>
                    <a:pt x="653" y="826"/>
                  </a:lnTo>
                  <a:lnTo>
                    <a:pt x="671" y="806"/>
                  </a:lnTo>
                  <a:lnTo>
                    <a:pt x="688" y="783"/>
                  </a:lnTo>
                  <a:lnTo>
                    <a:pt x="705" y="761"/>
                  </a:lnTo>
                  <a:lnTo>
                    <a:pt x="722" y="737"/>
                  </a:lnTo>
                  <a:lnTo>
                    <a:pt x="738" y="712"/>
                  </a:lnTo>
                  <a:lnTo>
                    <a:pt x="753" y="686"/>
                  </a:lnTo>
                  <a:lnTo>
                    <a:pt x="767" y="660"/>
                  </a:lnTo>
                  <a:lnTo>
                    <a:pt x="780" y="632"/>
                  </a:lnTo>
                  <a:lnTo>
                    <a:pt x="792" y="603"/>
                  </a:lnTo>
                  <a:lnTo>
                    <a:pt x="802" y="574"/>
                  </a:lnTo>
                  <a:lnTo>
                    <a:pt x="810" y="543"/>
                  </a:lnTo>
                  <a:lnTo>
                    <a:pt x="818" y="512"/>
                  </a:lnTo>
                  <a:lnTo>
                    <a:pt x="823" y="480"/>
                  </a:lnTo>
                  <a:lnTo>
                    <a:pt x="825" y="447"/>
                  </a:lnTo>
                  <a:lnTo>
                    <a:pt x="827" y="413"/>
                  </a:lnTo>
                  <a:lnTo>
                    <a:pt x="827" y="413"/>
                  </a:lnTo>
                  <a:lnTo>
                    <a:pt x="826" y="393"/>
                  </a:lnTo>
                  <a:lnTo>
                    <a:pt x="825" y="371"/>
                  </a:lnTo>
                  <a:lnTo>
                    <a:pt x="822" y="351"/>
                  </a:lnTo>
                  <a:lnTo>
                    <a:pt x="819" y="330"/>
                  </a:lnTo>
                  <a:lnTo>
                    <a:pt x="813" y="310"/>
                  </a:lnTo>
                  <a:lnTo>
                    <a:pt x="808" y="291"/>
                  </a:lnTo>
                  <a:lnTo>
                    <a:pt x="802" y="271"/>
                  </a:lnTo>
                  <a:lnTo>
                    <a:pt x="794" y="252"/>
                  </a:lnTo>
                  <a:lnTo>
                    <a:pt x="786" y="234"/>
                  </a:lnTo>
                  <a:lnTo>
                    <a:pt x="777" y="217"/>
                  </a:lnTo>
                  <a:lnTo>
                    <a:pt x="767" y="200"/>
                  </a:lnTo>
                  <a:lnTo>
                    <a:pt x="757" y="182"/>
                  </a:lnTo>
                  <a:lnTo>
                    <a:pt x="745" y="166"/>
                  </a:lnTo>
                  <a:lnTo>
                    <a:pt x="732" y="150"/>
                  </a:lnTo>
                  <a:lnTo>
                    <a:pt x="719" y="135"/>
                  </a:lnTo>
                  <a:lnTo>
                    <a:pt x="706" y="121"/>
                  </a:lnTo>
                  <a:lnTo>
                    <a:pt x="691" y="107"/>
                  </a:lnTo>
                  <a:lnTo>
                    <a:pt x="676" y="94"/>
                  </a:lnTo>
                  <a:lnTo>
                    <a:pt x="661" y="83"/>
                  </a:lnTo>
                  <a:lnTo>
                    <a:pt x="644" y="71"/>
                  </a:lnTo>
                  <a:lnTo>
                    <a:pt x="628" y="60"/>
                  </a:lnTo>
                  <a:lnTo>
                    <a:pt x="611" y="50"/>
                  </a:lnTo>
                  <a:lnTo>
                    <a:pt x="592" y="41"/>
                  </a:lnTo>
                  <a:lnTo>
                    <a:pt x="574" y="32"/>
                  </a:lnTo>
                  <a:lnTo>
                    <a:pt x="556" y="25"/>
                  </a:lnTo>
                  <a:lnTo>
                    <a:pt x="537" y="18"/>
                  </a:lnTo>
                  <a:lnTo>
                    <a:pt x="516" y="13"/>
                  </a:lnTo>
                  <a:lnTo>
                    <a:pt x="497" y="9"/>
                  </a:lnTo>
                  <a:lnTo>
                    <a:pt x="477" y="4"/>
                  </a:lnTo>
                  <a:lnTo>
                    <a:pt x="455" y="2"/>
                  </a:lnTo>
                  <a:lnTo>
                    <a:pt x="435" y="0"/>
                  </a:lnTo>
                  <a:lnTo>
                    <a:pt x="413" y="0"/>
                  </a:lnTo>
                  <a:lnTo>
                    <a:pt x="413" y="0"/>
                  </a:lnTo>
                  <a:close/>
                  <a:moveTo>
                    <a:pt x="413" y="948"/>
                  </a:moveTo>
                  <a:lnTo>
                    <a:pt x="413" y="948"/>
                  </a:lnTo>
                  <a:lnTo>
                    <a:pt x="378" y="924"/>
                  </a:lnTo>
                  <a:lnTo>
                    <a:pt x="355" y="907"/>
                  </a:lnTo>
                  <a:lnTo>
                    <a:pt x="328" y="886"/>
                  </a:lnTo>
                  <a:lnTo>
                    <a:pt x="301" y="862"/>
                  </a:lnTo>
                  <a:lnTo>
                    <a:pt x="272" y="835"/>
                  </a:lnTo>
                  <a:lnTo>
                    <a:pt x="242" y="805"/>
                  </a:lnTo>
                  <a:lnTo>
                    <a:pt x="212" y="771"/>
                  </a:lnTo>
                  <a:lnTo>
                    <a:pt x="198" y="754"/>
                  </a:lnTo>
                  <a:lnTo>
                    <a:pt x="183" y="736"/>
                  </a:lnTo>
                  <a:lnTo>
                    <a:pt x="169" y="717"/>
                  </a:lnTo>
                  <a:lnTo>
                    <a:pt x="156" y="697"/>
                  </a:lnTo>
                  <a:lnTo>
                    <a:pt x="143" y="677"/>
                  </a:lnTo>
                  <a:lnTo>
                    <a:pt x="130" y="656"/>
                  </a:lnTo>
                  <a:lnTo>
                    <a:pt x="119" y="634"/>
                  </a:lnTo>
                  <a:lnTo>
                    <a:pt x="109" y="612"/>
                  </a:lnTo>
                  <a:lnTo>
                    <a:pt x="99" y="589"/>
                  </a:lnTo>
                  <a:lnTo>
                    <a:pt x="90" y="565"/>
                  </a:lnTo>
                  <a:lnTo>
                    <a:pt x="82" y="542"/>
                  </a:lnTo>
                  <a:lnTo>
                    <a:pt x="75" y="517"/>
                  </a:lnTo>
                  <a:lnTo>
                    <a:pt x="71" y="492"/>
                  </a:lnTo>
                  <a:lnTo>
                    <a:pt x="67" y="467"/>
                  </a:lnTo>
                  <a:lnTo>
                    <a:pt x="65" y="440"/>
                  </a:lnTo>
                  <a:lnTo>
                    <a:pt x="63" y="413"/>
                  </a:lnTo>
                  <a:lnTo>
                    <a:pt x="63" y="413"/>
                  </a:lnTo>
                  <a:lnTo>
                    <a:pt x="65" y="396"/>
                  </a:lnTo>
                  <a:lnTo>
                    <a:pt x="66" y="378"/>
                  </a:lnTo>
                  <a:lnTo>
                    <a:pt x="68" y="360"/>
                  </a:lnTo>
                  <a:lnTo>
                    <a:pt x="71" y="343"/>
                  </a:lnTo>
                  <a:lnTo>
                    <a:pt x="74" y="326"/>
                  </a:lnTo>
                  <a:lnTo>
                    <a:pt x="80" y="309"/>
                  </a:lnTo>
                  <a:lnTo>
                    <a:pt x="85" y="293"/>
                  </a:lnTo>
                  <a:lnTo>
                    <a:pt x="91" y="278"/>
                  </a:lnTo>
                  <a:lnTo>
                    <a:pt x="98" y="262"/>
                  </a:lnTo>
                  <a:lnTo>
                    <a:pt x="105" y="247"/>
                  </a:lnTo>
                  <a:lnTo>
                    <a:pt x="114" y="232"/>
                  </a:lnTo>
                  <a:lnTo>
                    <a:pt x="124" y="218"/>
                  </a:lnTo>
                  <a:lnTo>
                    <a:pt x="133" y="204"/>
                  </a:lnTo>
                  <a:lnTo>
                    <a:pt x="144" y="191"/>
                  </a:lnTo>
                  <a:lnTo>
                    <a:pt x="155" y="178"/>
                  </a:lnTo>
                  <a:lnTo>
                    <a:pt x="166" y="166"/>
                  </a:lnTo>
                  <a:lnTo>
                    <a:pt x="178" y="154"/>
                  </a:lnTo>
                  <a:lnTo>
                    <a:pt x="191" y="144"/>
                  </a:lnTo>
                  <a:lnTo>
                    <a:pt x="204" y="133"/>
                  </a:lnTo>
                  <a:lnTo>
                    <a:pt x="218" y="123"/>
                  </a:lnTo>
                  <a:lnTo>
                    <a:pt x="232" y="115"/>
                  </a:lnTo>
                  <a:lnTo>
                    <a:pt x="247" y="106"/>
                  </a:lnTo>
                  <a:lnTo>
                    <a:pt x="262" y="98"/>
                  </a:lnTo>
                  <a:lnTo>
                    <a:pt x="277" y="91"/>
                  </a:lnTo>
                  <a:lnTo>
                    <a:pt x="293" y="85"/>
                  </a:lnTo>
                  <a:lnTo>
                    <a:pt x="309" y="79"/>
                  </a:lnTo>
                  <a:lnTo>
                    <a:pt x="326" y="75"/>
                  </a:lnTo>
                  <a:lnTo>
                    <a:pt x="344" y="71"/>
                  </a:lnTo>
                  <a:lnTo>
                    <a:pt x="361" y="68"/>
                  </a:lnTo>
                  <a:lnTo>
                    <a:pt x="378" y="65"/>
                  </a:lnTo>
                  <a:lnTo>
                    <a:pt x="395" y="64"/>
                  </a:lnTo>
                  <a:lnTo>
                    <a:pt x="413" y="63"/>
                  </a:lnTo>
                  <a:lnTo>
                    <a:pt x="413" y="63"/>
                  </a:lnTo>
                  <a:lnTo>
                    <a:pt x="431" y="64"/>
                  </a:lnTo>
                  <a:lnTo>
                    <a:pt x="449" y="65"/>
                  </a:lnTo>
                  <a:lnTo>
                    <a:pt x="467" y="68"/>
                  </a:lnTo>
                  <a:lnTo>
                    <a:pt x="484" y="71"/>
                  </a:lnTo>
                  <a:lnTo>
                    <a:pt x="501" y="75"/>
                  </a:lnTo>
                  <a:lnTo>
                    <a:pt x="517" y="79"/>
                  </a:lnTo>
                  <a:lnTo>
                    <a:pt x="533" y="85"/>
                  </a:lnTo>
                  <a:lnTo>
                    <a:pt x="550" y="91"/>
                  </a:lnTo>
                  <a:lnTo>
                    <a:pt x="565" y="98"/>
                  </a:lnTo>
                  <a:lnTo>
                    <a:pt x="580" y="106"/>
                  </a:lnTo>
                  <a:lnTo>
                    <a:pt x="595" y="115"/>
                  </a:lnTo>
                  <a:lnTo>
                    <a:pt x="609" y="123"/>
                  </a:lnTo>
                  <a:lnTo>
                    <a:pt x="622" y="133"/>
                  </a:lnTo>
                  <a:lnTo>
                    <a:pt x="635" y="144"/>
                  </a:lnTo>
                  <a:lnTo>
                    <a:pt x="648" y="154"/>
                  </a:lnTo>
                  <a:lnTo>
                    <a:pt x="661" y="166"/>
                  </a:lnTo>
                  <a:lnTo>
                    <a:pt x="672" y="178"/>
                  </a:lnTo>
                  <a:lnTo>
                    <a:pt x="684" y="191"/>
                  </a:lnTo>
                  <a:lnTo>
                    <a:pt x="693" y="204"/>
                  </a:lnTo>
                  <a:lnTo>
                    <a:pt x="703" y="218"/>
                  </a:lnTo>
                  <a:lnTo>
                    <a:pt x="713" y="232"/>
                  </a:lnTo>
                  <a:lnTo>
                    <a:pt x="721" y="247"/>
                  </a:lnTo>
                  <a:lnTo>
                    <a:pt x="729" y="262"/>
                  </a:lnTo>
                  <a:lnTo>
                    <a:pt x="736" y="278"/>
                  </a:lnTo>
                  <a:lnTo>
                    <a:pt x="742" y="293"/>
                  </a:lnTo>
                  <a:lnTo>
                    <a:pt x="748" y="309"/>
                  </a:lnTo>
                  <a:lnTo>
                    <a:pt x="752" y="326"/>
                  </a:lnTo>
                  <a:lnTo>
                    <a:pt x="757" y="343"/>
                  </a:lnTo>
                  <a:lnTo>
                    <a:pt x="759" y="360"/>
                  </a:lnTo>
                  <a:lnTo>
                    <a:pt x="762" y="378"/>
                  </a:lnTo>
                  <a:lnTo>
                    <a:pt x="763" y="396"/>
                  </a:lnTo>
                  <a:lnTo>
                    <a:pt x="763" y="413"/>
                  </a:lnTo>
                  <a:lnTo>
                    <a:pt x="763" y="413"/>
                  </a:lnTo>
                  <a:lnTo>
                    <a:pt x="762" y="440"/>
                  </a:lnTo>
                  <a:lnTo>
                    <a:pt x="760" y="467"/>
                  </a:lnTo>
                  <a:lnTo>
                    <a:pt x="757" y="491"/>
                  </a:lnTo>
                  <a:lnTo>
                    <a:pt x="751" y="517"/>
                  </a:lnTo>
                  <a:lnTo>
                    <a:pt x="745" y="542"/>
                  </a:lnTo>
                  <a:lnTo>
                    <a:pt x="737" y="565"/>
                  </a:lnTo>
                  <a:lnTo>
                    <a:pt x="729" y="589"/>
                  </a:lnTo>
                  <a:lnTo>
                    <a:pt x="719" y="612"/>
                  </a:lnTo>
                  <a:lnTo>
                    <a:pt x="708" y="634"/>
                  </a:lnTo>
                  <a:lnTo>
                    <a:pt x="697" y="656"/>
                  </a:lnTo>
                  <a:lnTo>
                    <a:pt x="684" y="676"/>
                  </a:lnTo>
                  <a:lnTo>
                    <a:pt x="671" y="696"/>
                  </a:lnTo>
                  <a:lnTo>
                    <a:pt x="658" y="717"/>
                  </a:lnTo>
                  <a:lnTo>
                    <a:pt x="644" y="735"/>
                  </a:lnTo>
                  <a:lnTo>
                    <a:pt x="629" y="753"/>
                  </a:lnTo>
                  <a:lnTo>
                    <a:pt x="615" y="771"/>
                  </a:lnTo>
                  <a:lnTo>
                    <a:pt x="585" y="805"/>
                  </a:lnTo>
                  <a:lnTo>
                    <a:pt x="555" y="835"/>
                  </a:lnTo>
                  <a:lnTo>
                    <a:pt x="526" y="862"/>
                  </a:lnTo>
                  <a:lnTo>
                    <a:pt x="498" y="885"/>
                  </a:lnTo>
                  <a:lnTo>
                    <a:pt x="472" y="907"/>
                  </a:lnTo>
                  <a:lnTo>
                    <a:pt x="449" y="924"/>
                  </a:lnTo>
                  <a:lnTo>
                    <a:pt x="413" y="948"/>
                  </a:lnTo>
                  <a:lnTo>
                    <a:pt x="413" y="948"/>
                  </a:lnTo>
                  <a:close/>
                  <a:moveTo>
                    <a:pt x="413" y="318"/>
                  </a:moveTo>
                  <a:lnTo>
                    <a:pt x="413" y="318"/>
                  </a:lnTo>
                  <a:lnTo>
                    <a:pt x="404" y="319"/>
                  </a:lnTo>
                  <a:lnTo>
                    <a:pt x="394" y="320"/>
                  </a:lnTo>
                  <a:lnTo>
                    <a:pt x="385" y="322"/>
                  </a:lnTo>
                  <a:lnTo>
                    <a:pt x="377" y="325"/>
                  </a:lnTo>
                  <a:lnTo>
                    <a:pt x="368" y="329"/>
                  </a:lnTo>
                  <a:lnTo>
                    <a:pt x="360" y="335"/>
                  </a:lnTo>
                  <a:lnTo>
                    <a:pt x="353" y="340"/>
                  </a:lnTo>
                  <a:lnTo>
                    <a:pt x="346" y="345"/>
                  </a:lnTo>
                  <a:lnTo>
                    <a:pt x="340" y="353"/>
                  </a:lnTo>
                  <a:lnTo>
                    <a:pt x="334" y="360"/>
                  </a:lnTo>
                  <a:lnTo>
                    <a:pt x="330" y="368"/>
                  </a:lnTo>
                  <a:lnTo>
                    <a:pt x="325" y="377"/>
                  </a:lnTo>
                  <a:lnTo>
                    <a:pt x="322" y="385"/>
                  </a:lnTo>
                  <a:lnTo>
                    <a:pt x="320" y="394"/>
                  </a:lnTo>
                  <a:lnTo>
                    <a:pt x="319" y="403"/>
                  </a:lnTo>
                  <a:lnTo>
                    <a:pt x="318" y="413"/>
                  </a:lnTo>
                  <a:lnTo>
                    <a:pt x="318" y="413"/>
                  </a:lnTo>
                  <a:lnTo>
                    <a:pt x="319" y="423"/>
                  </a:lnTo>
                  <a:lnTo>
                    <a:pt x="320" y="432"/>
                  </a:lnTo>
                  <a:lnTo>
                    <a:pt x="322" y="442"/>
                  </a:lnTo>
                  <a:lnTo>
                    <a:pt x="325" y="451"/>
                  </a:lnTo>
                  <a:lnTo>
                    <a:pt x="330" y="459"/>
                  </a:lnTo>
                  <a:lnTo>
                    <a:pt x="334" y="467"/>
                  </a:lnTo>
                  <a:lnTo>
                    <a:pt x="340" y="474"/>
                  </a:lnTo>
                  <a:lnTo>
                    <a:pt x="346" y="481"/>
                  </a:lnTo>
                  <a:lnTo>
                    <a:pt x="353" y="487"/>
                  </a:lnTo>
                  <a:lnTo>
                    <a:pt x="360" y="492"/>
                  </a:lnTo>
                  <a:lnTo>
                    <a:pt x="368" y="497"/>
                  </a:lnTo>
                  <a:lnTo>
                    <a:pt x="377" y="501"/>
                  </a:lnTo>
                  <a:lnTo>
                    <a:pt x="385" y="504"/>
                  </a:lnTo>
                  <a:lnTo>
                    <a:pt x="394" y="506"/>
                  </a:lnTo>
                  <a:lnTo>
                    <a:pt x="404" y="509"/>
                  </a:lnTo>
                  <a:lnTo>
                    <a:pt x="413" y="509"/>
                  </a:lnTo>
                  <a:lnTo>
                    <a:pt x="413" y="509"/>
                  </a:lnTo>
                  <a:lnTo>
                    <a:pt x="423" y="509"/>
                  </a:lnTo>
                  <a:lnTo>
                    <a:pt x="433" y="506"/>
                  </a:lnTo>
                  <a:lnTo>
                    <a:pt x="442" y="504"/>
                  </a:lnTo>
                  <a:lnTo>
                    <a:pt x="451" y="501"/>
                  </a:lnTo>
                  <a:lnTo>
                    <a:pt x="459" y="497"/>
                  </a:lnTo>
                  <a:lnTo>
                    <a:pt x="467" y="492"/>
                  </a:lnTo>
                  <a:lnTo>
                    <a:pt x="474" y="487"/>
                  </a:lnTo>
                  <a:lnTo>
                    <a:pt x="481" y="481"/>
                  </a:lnTo>
                  <a:lnTo>
                    <a:pt x="487" y="474"/>
                  </a:lnTo>
                  <a:lnTo>
                    <a:pt x="493" y="467"/>
                  </a:lnTo>
                  <a:lnTo>
                    <a:pt x="497" y="459"/>
                  </a:lnTo>
                  <a:lnTo>
                    <a:pt x="501" y="451"/>
                  </a:lnTo>
                  <a:lnTo>
                    <a:pt x="504" y="442"/>
                  </a:lnTo>
                  <a:lnTo>
                    <a:pt x="507" y="432"/>
                  </a:lnTo>
                  <a:lnTo>
                    <a:pt x="509" y="423"/>
                  </a:lnTo>
                  <a:lnTo>
                    <a:pt x="509" y="413"/>
                  </a:lnTo>
                  <a:lnTo>
                    <a:pt x="509" y="413"/>
                  </a:lnTo>
                  <a:lnTo>
                    <a:pt x="509" y="403"/>
                  </a:lnTo>
                  <a:lnTo>
                    <a:pt x="507" y="394"/>
                  </a:lnTo>
                  <a:lnTo>
                    <a:pt x="504" y="385"/>
                  </a:lnTo>
                  <a:lnTo>
                    <a:pt x="501" y="377"/>
                  </a:lnTo>
                  <a:lnTo>
                    <a:pt x="497" y="368"/>
                  </a:lnTo>
                  <a:lnTo>
                    <a:pt x="493" y="360"/>
                  </a:lnTo>
                  <a:lnTo>
                    <a:pt x="487" y="353"/>
                  </a:lnTo>
                  <a:lnTo>
                    <a:pt x="481" y="345"/>
                  </a:lnTo>
                  <a:lnTo>
                    <a:pt x="474" y="340"/>
                  </a:lnTo>
                  <a:lnTo>
                    <a:pt x="467" y="335"/>
                  </a:lnTo>
                  <a:lnTo>
                    <a:pt x="459" y="329"/>
                  </a:lnTo>
                  <a:lnTo>
                    <a:pt x="451" y="325"/>
                  </a:lnTo>
                  <a:lnTo>
                    <a:pt x="442" y="322"/>
                  </a:lnTo>
                  <a:lnTo>
                    <a:pt x="433" y="320"/>
                  </a:lnTo>
                  <a:lnTo>
                    <a:pt x="423" y="319"/>
                  </a:lnTo>
                  <a:lnTo>
                    <a:pt x="413" y="318"/>
                  </a:lnTo>
                  <a:lnTo>
                    <a:pt x="413" y="3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6" name="Google Shape;746;p30"/>
          <p:cNvGrpSpPr/>
          <p:nvPr/>
        </p:nvGrpSpPr>
        <p:grpSpPr>
          <a:xfrm>
            <a:off x="8495653" y="856344"/>
            <a:ext cx="1781368" cy="1781368"/>
            <a:chOff x="8756003" y="2075544"/>
            <a:chExt cx="1781368" cy="1781368"/>
          </a:xfrm>
        </p:grpSpPr>
        <p:sp>
          <p:nvSpPr>
            <p:cNvPr id="747" name="Google Shape;747;p30"/>
            <p:cNvSpPr/>
            <p:nvPr/>
          </p:nvSpPr>
          <p:spPr>
            <a:xfrm>
              <a:off x="8756003" y="2075544"/>
              <a:ext cx="1781368" cy="1781368"/>
            </a:xfrm>
            <a:prstGeom prst="ellipse">
              <a:avLst/>
            </a:prstGeom>
            <a:noFill/>
            <a:ln w="19050" cap="flat" cmpd="sng">
              <a:solidFill>
                <a:srgbClr val="5B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9234974" y="2657952"/>
              <a:ext cx="823426" cy="616552"/>
            </a:xfrm>
            <a:custGeom>
              <a:avLst/>
              <a:gdLst/>
              <a:ahLst/>
              <a:cxnLst/>
              <a:rect l="l" t="t" r="r" b="b"/>
              <a:pathLst>
                <a:path w="1014" h="763" extrusionOk="0">
                  <a:moveTo>
                    <a:pt x="977" y="36"/>
                  </a:moveTo>
                  <a:lnTo>
                    <a:pt x="977" y="36"/>
                  </a:lnTo>
                  <a:lnTo>
                    <a:pt x="967" y="28"/>
                  </a:lnTo>
                  <a:lnTo>
                    <a:pt x="957" y="20"/>
                  </a:lnTo>
                  <a:lnTo>
                    <a:pt x="946" y="14"/>
                  </a:lnTo>
                  <a:lnTo>
                    <a:pt x="935" y="10"/>
                  </a:lnTo>
                  <a:lnTo>
                    <a:pt x="923" y="5"/>
                  </a:lnTo>
                  <a:lnTo>
                    <a:pt x="911" y="2"/>
                  </a:lnTo>
                  <a:lnTo>
                    <a:pt x="899" y="1"/>
                  </a:lnTo>
                  <a:lnTo>
                    <a:pt x="886" y="0"/>
                  </a:lnTo>
                  <a:lnTo>
                    <a:pt x="875" y="1"/>
                  </a:lnTo>
                  <a:lnTo>
                    <a:pt x="862" y="2"/>
                  </a:lnTo>
                  <a:lnTo>
                    <a:pt x="850" y="5"/>
                  </a:lnTo>
                  <a:lnTo>
                    <a:pt x="838" y="10"/>
                  </a:lnTo>
                  <a:lnTo>
                    <a:pt x="827" y="14"/>
                  </a:lnTo>
                  <a:lnTo>
                    <a:pt x="817" y="20"/>
                  </a:lnTo>
                  <a:lnTo>
                    <a:pt x="806" y="28"/>
                  </a:lnTo>
                  <a:lnTo>
                    <a:pt x="796" y="36"/>
                  </a:lnTo>
                  <a:lnTo>
                    <a:pt x="378" y="455"/>
                  </a:lnTo>
                  <a:lnTo>
                    <a:pt x="217" y="295"/>
                  </a:lnTo>
                  <a:lnTo>
                    <a:pt x="217" y="295"/>
                  </a:lnTo>
                  <a:lnTo>
                    <a:pt x="208" y="286"/>
                  </a:lnTo>
                  <a:lnTo>
                    <a:pt x="198" y="279"/>
                  </a:lnTo>
                  <a:lnTo>
                    <a:pt x="187" y="272"/>
                  </a:lnTo>
                  <a:lnTo>
                    <a:pt x="175" y="268"/>
                  </a:lnTo>
                  <a:lnTo>
                    <a:pt x="164" y="264"/>
                  </a:lnTo>
                  <a:lnTo>
                    <a:pt x="151" y="261"/>
                  </a:lnTo>
                  <a:lnTo>
                    <a:pt x="140" y="260"/>
                  </a:lnTo>
                  <a:lnTo>
                    <a:pt x="127" y="259"/>
                  </a:lnTo>
                  <a:lnTo>
                    <a:pt x="115" y="260"/>
                  </a:lnTo>
                  <a:lnTo>
                    <a:pt x="103" y="261"/>
                  </a:lnTo>
                  <a:lnTo>
                    <a:pt x="90" y="264"/>
                  </a:lnTo>
                  <a:lnTo>
                    <a:pt x="78" y="268"/>
                  </a:lnTo>
                  <a:lnTo>
                    <a:pt x="68" y="272"/>
                  </a:lnTo>
                  <a:lnTo>
                    <a:pt x="57" y="279"/>
                  </a:lnTo>
                  <a:lnTo>
                    <a:pt x="46" y="286"/>
                  </a:lnTo>
                  <a:lnTo>
                    <a:pt x="38" y="295"/>
                  </a:lnTo>
                  <a:lnTo>
                    <a:pt x="38" y="295"/>
                  </a:lnTo>
                  <a:lnTo>
                    <a:pt x="28" y="305"/>
                  </a:lnTo>
                  <a:lnTo>
                    <a:pt x="21" y="314"/>
                  </a:lnTo>
                  <a:lnTo>
                    <a:pt x="14" y="325"/>
                  </a:lnTo>
                  <a:lnTo>
                    <a:pt x="10" y="337"/>
                  </a:lnTo>
                  <a:lnTo>
                    <a:pt x="6" y="349"/>
                  </a:lnTo>
                  <a:lnTo>
                    <a:pt x="2" y="360"/>
                  </a:lnTo>
                  <a:lnTo>
                    <a:pt x="0" y="372"/>
                  </a:lnTo>
                  <a:lnTo>
                    <a:pt x="0" y="385"/>
                  </a:lnTo>
                  <a:lnTo>
                    <a:pt x="0" y="397"/>
                  </a:lnTo>
                  <a:lnTo>
                    <a:pt x="2" y="409"/>
                  </a:lnTo>
                  <a:lnTo>
                    <a:pt x="6" y="421"/>
                  </a:lnTo>
                  <a:lnTo>
                    <a:pt x="10" y="432"/>
                  </a:lnTo>
                  <a:lnTo>
                    <a:pt x="14" y="444"/>
                  </a:lnTo>
                  <a:lnTo>
                    <a:pt x="21" y="455"/>
                  </a:lnTo>
                  <a:lnTo>
                    <a:pt x="28" y="465"/>
                  </a:lnTo>
                  <a:lnTo>
                    <a:pt x="38" y="474"/>
                  </a:lnTo>
                  <a:lnTo>
                    <a:pt x="288" y="725"/>
                  </a:lnTo>
                  <a:lnTo>
                    <a:pt x="288" y="725"/>
                  </a:lnTo>
                  <a:lnTo>
                    <a:pt x="297" y="734"/>
                  </a:lnTo>
                  <a:lnTo>
                    <a:pt x="307" y="741"/>
                  </a:lnTo>
                  <a:lnTo>
                    <a:pt x="318" y="748"/>
                  </a:lnTo>
                  <a:lnTo>
                    <a:pt x="330" y="753"/>
                  </a:lnTo>
                  <a:lnTo>
                    <a:pt x="340" y="757"/>
                  </a:lnTo>
                  <a:lnTo>
                    <a:pt x="353" y="760"/>
                  </a:lnTo>
                  <a:lnTo>
                    <a:pt x="365" y="762"/>
                  </a:lnTo>
                  <a:lnTo>
                    <a:pt x="378" y="763"/>
                  </a:lnTo>
                  <a:lnTo>
                    <a:pt x="378" y="763"/>
                  </a:lnTo>
                  <a:lnTo>
                    <a:pt x="391" y="762"/>
                  </a:lnTo>
                  <a:lnTo>
                    <a:pt x="403" y="760"/>
                  </a:lnTo>
                  <a:lnTo>
                    <a:pt x="415" y="757"/>
                  </a:lnTo>
                  <a:lnTo>
                    <a:pt x="426" y="753"/>
                  </a:lnTo>
                  <a:lnTo>
                    <a:pt x="438" y="748"/>
                  </a:lnTo>
                  <a:lnTo>
                    <a:pt x="449" y="741"/>
                  </a:lnTo>
                  <a:lnTo>
                    <a:pt x="458" y="734"/>
                  </a:lnTo>
                  <a:lnTo>
                    <a:pt x="468" y="725"/>
                  </a:lnTo>
                  <a:lnTo>
                    <a:pt x="977" y="217"/>
                  </a:lnTo>
                  <a:lnTo>
                    <a:pt x="977" y="217"/>
                  </a:lnTo>
                  <a:lnTo>
                    <a:pt x="985" y="207"/>
                  </a:lnTo>
                  <a:lnTo>
                    <a:pt x="993" y="197"/>
                  </a:lnTo>
                  <a:lnTo>
                    <a:pt x="999" y="187"/>
                  </a:lnTo>
                  <a:lnTo>
                    <a:pt x="1004" y="175"/>
                  </a:lnTo>
                  <a:lnTo>
                    <a:pt x="1009" y="163"/>
                  </a:lnTo>
                  <a:lnTo>
                    <a:pt x="1012" y="151"/>
                  </a:lnTo>
                  <a:lnTo>
                    <a:pt x="1013" y="139"/>
                  </a:lnTo>
                  <a:lnTo>
                    <a:pt x="1014" y="127"/>
                  </a:lnTo>
                  <a:lnTo>
                    <a:pt x="1014" y="127"/>
                  </a:lnTo>
                  <a:lnTo>
                    <a:pt x="1013" y="114"/>
                  </a:lnTo>
                  <a:lnTo>
                    <a:pt x="1012" y="102"/>
                  </a:lnTo>
                  <a:lnTo>
                    <a:pt x="1009" y="89"/>
                  </a:lnTo>
                  <a:lnTo>
                    <a:pt x="1004" y="77"/>
                  </a:lnTo>
                  <a:lnTo>
                    <a:pt x="999" y="66"/>
                  </a:lnTo>
                  <a:lnTo>
                    <a:pt x="993" y="56"/>
                  </a:lnTo>
                  <a:lnTo>
                    <a:pt x="985" y="46"/>
                  </a:lnTo>
                  <a:lnTo>
                    <a:pt x="977" y="36"/>
                  </a:lnTo>
                  <a:lnTo>
                    <a:pt x="977" y="36"/>
                  </a:lnTo>
                  <a:close/>
                  <a:moveTo>
                    <a:pt x="931" y="172"/>
                  </a:moveTo>
                  <a:lnTo>
                    <a:pt x="423" y="680"/>
                  </a:lnTo>
                  <a:lnTo>
                    <a:pt x="423" y="680"/>
                  </a:lnTo>
                  <a:lnTo>
                    <a:pt x="419" y="684"/>
                  </a:lnTo>
                  <a:lnTo>
                    <a:pt x="413" y="688"/>
                  </a:lnTo>
                  <a:lnTo>
                    <a:pt x="401" y="694"/>
                  </a:lnTo>
                  <a:lnTo>
                    <a:pt x="390" y="697"/>
                  </a:lnTo>
                  <a:lnTo>
                    <a:pt x="378" y="698"/>
                  </a:lnTo>
                  <a:lnTo>
                    <a:pt x="366" y="697"/>
                  </a:lnTo>
                  <a:lnTo>
                    <a:pt x="353" y="694"/>
                  </a:lnTo>
                  <a:lnTo>
                    <a:pt x="342" y="688"/>
                  </a:lnTo>
                  <a:lnTo>
                    <a:pt x="337" y="684"/>
                  </a:lnTo>
                  <a:lnTo>
                    <a:pt x="333" y="680"/>
                  </a:lnTo>
                  <a:lnTo>
                    <a:pt x="83" y="430"/>
                  </a:lnTo>
                  <a:lnTo>
                    <a:pt x="83" y="430"/>
                  </a:lnTo>
                  <a:lnTo>
                    <a:pt x="77" y="425"/>
                  </a:lnTo>
                  <a:lnTo>
                    <a:pt x="74" y="419"/>
                  </a:lnTo>
                  <a:lnTo>
                    <a:pt x="69" y="409"/>
                  </a:lnTo>
                  <a:lnTo>
                    <a:pt x="65" y="397"/>
                  </a:lnTo>
                  <a:lnTo>
                    <a:pt x="63" y="385"/>
                  </a:lnTo>
                  <a:lnTo>
                    <a:pt x="65" y="372"/>
                  </a:lnTo>
                  <a:lnTo>
                    <a:pt x="69" y="360"/>
                  </a:lnTo>
                  <a:lnTo>
                    <a:pt x="74" y="350"/>
                  </a:lnTo>
                  <a:lnTo>
                    <a:pt x="77" y="344"/>
                  </a:lnTo>
                  <a:lnTo>
                    <a:pt x="83" y="340"/>
                  </a:lnTo>
                  <a:lnTo>
                    <a:pt x="83" y="340"/>
                  </a:lnTo>
                  <a:lnTo>
                    <a:pt x="92" y="332"/>
                  </a:lnTo>
                  <a:lnTo>
                    <a:pt x="103" y="326"/>
                  </a:lnTo>
                  <a:lnTo>
                    <a:pt x="115" y="322"/>
                  </a:lnTo>
                  <a:lnTo>
                    <a:pt x="127" y="321"/>
                  </a:lnTo>
                  <a:lnTo>
                    <a:pt x="127" y="321"/>
                  </a:lnTo>
                  <a:lnTo>
                    <a:pt x="140" y="322"/>
                  </a:lnTo>
                  <a:lnTo>
                    <a:pt x="151" y="326"/>
                  </a:lnTo>
                  <a:lnTo>
                    <a:pt x="162" y="332"/>
                  </a:lnTo>
                  <a:lnTo>
                    <a:pt x="172" y="340"/>
                  </a:lnTo>
                  <a:lnTo>
                    <a:pt x="355" y="522"/>
                  </a:lnTo>
                  <a:lnTo>
                    <a:pt x="355" y="522"/>
                  </a:lnTo>
                  <a:lnTo>
                    <a:pt x="361" y="527"/>
                  </a:lnTo>
                  <a:lnTo>
                    <a:pt x="366" y="530"/>
                  </a:lnTo>
                  <a:lnTo>
                    <a:pt x="371" y="531"/>
                  </a:lnTo>
                  <a:lnTo>
                    <a:pt x="378" y="532"/>
                  </a:lnTo>
                  <a:lnTo>
                    <a:pt x="384" y="531"/>
                  </a:lnTo>
                  <a:lnTo>
                    <a:pt x="390" y="530"/>
                  </a:lnTo>
                  <a:lnTo>
                    <a:pt x="395" y="527"/>
                  </a:lnTo>
                  <a:lnTo>
                    <a:pt x="400" y="522"/>
                  </a:lnTo>
                  <a:lnTo>
                    <a:pt x="841" y="82"/>
                  </a:lnTo>
                  <a:lnTo>
                    <a:pt x="841" y="82"/>
                  </a:lnTo>
                  <a:lnTo>
                    <a:pt x="847" y="77"/>
                  </a:lnTo>
                  <a:lnTo>
                    <a:pt x="851" y="74"/>
                  </a:lnTo>
                  <a:lnTo>
                    <a:pt x="863" y="68"/>
                  </a:lnTo>
                  <a:lnTo>
                    <a:pt x="875" y="64"/>
                  </a:lnTo>
                  <a:lnTo>
                    <a:pt x="886" y="63"/>
                  </a:lnTo>
                  <a:lnTo>
                    <a:pt x="899" y="64"/>
                  </a:lnTo>
                  <a:lnTo>
                    <a:pt x="911" y="68"/>
                  </a:lnTo>
                  <a:lnTo>
                    <a:pt x="922" y="74"/>
                  </a:lnTo>
                  <a:lnTo>
                    <a:pt x="927" y="77"/>
                  </a:lnTo>
                  <a:lnTo>
                    <a:pt x="931" y="82"/>
                  </a:lnTo>
                  <a:lnTo>
                    <a:pt x="931" y="82"/>
                  </a:lnTo>
                  <a:lnTo>
                    <a:pt x="940" y="91"/>
                  </a:lnTo>
                  <a:lnTo>
                    <a:pt x="945" y="102"/>
                  </a:lnTo>
                  <a:lnTo>
                    <a:pt x="949" y="114"/>
                  </a:lnTo>
                  <a:lnTo>
                    <a:pt x="951" y="127"/>
                  </a:lnTo>
                  <a:lnTo>
                    <a:pt x="951" y="127"/>
                  </a:lnTo>
                  <a:lnTo>
                    <a:pt x="949" y="138"/>
                  </a:lnTo>
                  <a:lnTo>
                    <a:pt x="945" y="151"/>
                  </a:lnTo>
                  <a:lnTo>
                    <a:pt x="940" y="162"/>
                  </a:lnTo>
                  <a:lnTo>
                    <a:pt x="931" y="172"/>
                  </a:lnTo>
                  <a:lnTo>
                    <a:pt x="931" y="172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9" name="Google Shape;749;p30"/>
          <p:cNvSpPr/>
          <p:nvPr/>
        </p:nvSpPr>
        <p:spPr>
          <a:xfrm>
            <a:off x="5039308" y="2990713"/>
            <a:ext cx="3042300" cy="17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5B9BD5"/>
                </a:solidFill>
              </a:rPr>
              <a:t>Processos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Poder</a:t>
            </a:r>
            <a:endParaRPr sz="15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Cultura</a:t>
            </a:r>
            <a:endParaRPr sz="15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Liderança</a:t>
            </a:r>
            <a:endParaRPr sz="15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Comunicação</a:t>
            </a:r>
            <a:endParaRPr sz="15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Tomada de decisão</a:t>
            </a:r>
            <a:endParaRPr sz="15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</a:rPr>
              <a:t>Gestão do ambiente</a:t>
            </a:r>
            <a:endParaRPr sz="1500" dirty="0">
              <a:solidFill>
                <a:schemeClr val="dk1"/>
              </a:solidFill>
            </a:endParaRPr>
          </a:p>
        </p:txBody>
      </p:sp>
      <p:cxnSp>
        <p:nvCxnSpPr>
          <p:cNvPr id="750" name="Google Shape;750;p30"/>
          <p:cNvCxnSpPr/>
          <p:nvPr/>
        </p:nvCxnSpPr>
        <p:spPr>
          <a:xfrm>
            <a:off x="3184461" y="1781175"/>
            <a:ext cx="1657350" cy="0"/>
          </a:xfrm>
          <a:prstGeom prst="straightConnector1">
            <a:avLst/>
          </a:prstGeom>
          <a:noFill/>
          <a:ln w="19050" cap="flat" cmpd="sng">
            <a:solidFill>
              <a:srgbClr val="5B9BD5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751" name="Google Shape;751;p30"/>
          <p:cNvCxnSpPr/>
          <p:nvPr/>
        </p:nvCxnSpPr>
        <p:spPr>
          <a:xfrm>
            <a:off x="6640805" y="1781175"/>
            <a:ext cx="1657350" cy="0"/>
          </a:xfrm>
          <a:prstGeom prst="straightConnector1">
            <a:avLst/>
          </a:prstGeom>
          <a:noFill/>
          <a:ln w="19050" cap="flat" cmpd="sng">
            <a:solidFill>
              <a:srgbClr val="5B9BD5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752" name="Google Shape;752;p30"/>
          <p:cNvSpPr/>
          <p:nvPr/>
        </p:nvSpPr>
        <p:spPr>
          <a:xfrm>
            <a:off x="8298155" y="2797025"/>
            <a:ext cx="3042237" cy="1737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5B9BD5"/>
                </a:solidFill>
              </a:rPr>
              <a:t>Resultado</a:t>
            </a:r>
            <a:r>
              <a:rPr lang="pt-BR" sz="24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Objetivo organizacional</a:t>
            </a:r>
            <a:endParaRPr sz="15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Mudança e transformação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753" name="Google Shape;753;p30"/>
          <p:cNvSpPr/>
          <p:nvPr/>
        </p:nvSpPr>
        <p:spPr>
          <a:xfrm>
            <a:off x="0" y="5270288"/>
            <a:ext cx="12192000" cy="2440505"/>
          </a:xfrm>
          <a:custGeom>
            <a:avLst/>
            <a:gdLst/>
            <a:ahLst/>
            <a:cxnLst/>
            <a:rect l="l" t="t" r="r" b="b"/>
            <a:pathLst>
              <a:path w="12192000" h="1910376" extrusionOk="0">
                <a:moveTo>
                  <a:pt x="0" y="675149"/>
                </a:moveTo>
                <a:cubicBezTo>
                  <a:pt x="2054087" y="669448"/>
                  <a:pt x="3584714" y="-829648"/>
                  <a:pt x="6162261" y="658046"/>
                </a:cubicBezTo>
                <a:cubicBezTo>
                  <a:pt x="6730421" y="903737"/>
                  <a:pt x="8967724" y="-548742"/>
                  <a:pt x="9260114" y="654891"/>
                </a:cubicBezTo>
                <a:cubicBezTo>
                  <a:pt x="9382836" y="1694141"/>
                  <a:pt x="11214705" y="668396"/>
                  <a:pt x="12192000" y="675149"/>
                </a:cubicBezTo>
                <a:lnTo>
                  <a:pt x="12192000" y="1910376"/>
                </a:lnTo>
                <a:lnTo>
                  <a:pt x="0" y="1910376"/>
                </a:lnTo>
                <a:lnTo>
                  <a:pt x="0" y="6751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"/>
          <p:cNvSpPr txBox="1">
            <a:spLocks noGrp="1"/>
          </p:cNvSpPr>
          <p:nvPr>
            <p:ph type="sldNum" idx="12"/>
          </p:nvPr>
        </p:nvSpPr>
        <p:spPr>
          <a:xfrm>
            <a:off x="5488533" y="6409833"/>
            <a:ext cx="1214800" cy="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Barlow"/>
              <a:buNone/>
            </a:pPr>
            <a:fld id="{00000000-1234-1234-1234-123412341234}" type="slidenum">
              <a:rPr lang="pt-BR" sz="1333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4</a:t>
            </a:fld>
            <a:endParaRPr sz="1333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 idx="4294967295"/>
          </p:nvPr>
        </p:nvSpPr>
        <p:spPr>
          <a:xfrm>
            <a:off x="684825" y="284850"/>
            <a:ext cx="1082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200"/>
              <a:buFont typeface="Miriam Libre"/>
              <a:buNone/>
            </a:pPr>
            <a:r>
              <a:rPr lang="pt-BR" sz="350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“Se vi mais longe, foi por estar de pé sobre ombros de gigantes” (Isaac Newton)</a:t>
            </a:r>
            <a:endParaRPr sz="350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2" name="Google Shape;172;p4"/>
          <p:cNvSpPr txBox="1"/>
          <p:nvPr/>
        </p:nvSpPr>
        <p:spPr>
          <a:xfrm>
            <a:off x="1147100" y="4505333"/>
            <a:ext cx="1985600" cy="9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Richard H.  Hall </a:t>
            </a:r>
            <a:endParaRPr sz="16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(1934- 2015)</a:t>
            </a:r>
            <a:br>
              <a:rPr lang="pt-BR"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pt-BR"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Professor da Universidade de Albany, Ohio.</a:t>
            </a:r>
            <a:endParaRPr sz="933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533"/>
              </a:spcBef>
              <a:spcAft>
                <a:spcPts val="533"/>
              </a:spcAft>
              <a:buNone/>
            </a:pPr>
            <a:endParaRPr sz="1867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3" name="Google Shape;173;p4"/>
          <p:cNvSpPr txBox="1"/>
          <p:nvPr/>
        </p:nvSpPr>
        <p:spPr>
          <a:xfrm>
            <a:off x="3786733" y="4505333"/>
            <a:ext cx="1985600" cy="9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533"/>
              </a:spcBef>
              <a:spcAft>
                <a:spcPts val="533"/>
              </a:spcAft>
              <a:buNone/>
            </a:pPr>
            <a:endParaRPr sz="1867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74" name="Google Shape;174;p4"/>
          <p:cNvPicPr preferRelativeResize="0"/>
          <p:nvPr/>
        </p:nvPicPr>
        <p:blipFill rotWithShape="1">
          <a:blip r:embed="rId4">
            <a:alphaModFix/>
          </a:blip>
          <a:srcRect l="47271" t="22330" b="24939"/>
          <a:stretch/>
        </p:blipFill>
        <p:spPr>
          <a:xfrm>
            <a:off x="6419667" y="2346633"/>
            <a:ext cx="1985600" cy="1985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5" name="Google Shape;175;p4"/>
          <p:cNvSpPr txBox="1"/>
          <p:nvPr/>
        </p:nvSpPr>
        <p:spPr>
          <a:xfrm>
            <a:off x="6419665" y="4546733"/>
            <a:ext cx="2246804" cy="9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Henry Mintzberg</a:t>
            </a:r>
            <a:r>
              <a:rPr lang="pt-BR" sz="16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pt-BR"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(1939)</a:t>
            </a:r>
            <a:br>
              <a:rPr lang="pt-BR" sz="18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pt-BR"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Professor da Universidade McGill, no Quebec, Canadá.</a:t>
            </a:r>
            <a:endParaRPr sz="16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533"/>
              </a:spcBef>
              <a:spcAft>
                <a:spcPts val="533"/>
              </a:spcAft>
              <a:buNone/>
            </a:pPr>
            <a:endParaRPr sz="1867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76" name="Google Shape;176;p4" descr="Richard H. Hall"/>
          <p:cNvPicPr preferRelativeResize="0"/>
          <p:nvPr/>
        </p:nvPicPr>
        <p:blipFill rotWithShape="1">
          <a:blip r:embed="rId6">
            <a:alphaModFix/>
          </a:blip>
          <a:srcRect b="9595"/>
          <a:stretch/>
        </p:blipFill>
        <p:spPr>
          <a:xfrm>
            <a:off x="1187400" y="1933885"/>
            <a:ext cx="1905000" cy="253737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7" name="Google Shape;177;p4" descr="Organizações: Estruturas, Processos e Resultados | Amazon.com.b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0206" y="2234843"/>
            <a:ext cx="1571655" cy="2209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4" descr="Henry Mintzberg - Citações, Frases e Aforismos - Citador"/>
          <p:cNvPicPr preferRelativeResize="0"/>
          <p:nvPr/>
        </p:nvPicPr>
        <p:blipFill rotWithShape="1">
          <a:blip r:embed="rId8">
            <a:alphaModFix/>
          </a:blip>
          <a:srcRect l="10913" r="10913"/>
          <a:stretch/>
        </p:blipFill>
        <p:spPr>
          <a:xfrm>
            <a:off x="6419666" y="1965333"/>
            <a:ext cx="1985601" cy="254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9" name="Google Shape;179;p4" descr="Criando Organizações Eficazes - Estruturas Em Cinco Configurações |  Amazon.com.br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52599" y="2271369"/>
            <a:ext cx="1571655" cy="223246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4"/>
          <p:cNvSpPr/>
          <p:nvPr/>
        </p:nvSpPr>
        <p:spPr>
          <a:xfrm>
            <a:off x="-1156995" y="5874446"/>
            <a:ext cx="13348995" cy="987732"/>
          </a:xfrm>
          <a:custGeom>
            <a:avLst/>
            <a:gdLst/>
            <a:ahLst/>
            <a:cxnLst/>
            <a:rect l="l" t="t" r="r" b="b"/>
            <a:pathLst>
              <a:path w="12192000" h="1910376" extrusionOk="0">
                <a:moveTo>
                  <a:pt x="0" y="675149"/>
                </a:moveTo>
                <a:cubicBezTo>
                  <a:pt x="2054087" y="669448"/>
                  <a:pt x="3584714" y="-829648"/>
                  <a:pt x="6162261" y="658046"/>
                </a:cubicBezTo>
                <a:cubicBezTo>
                  <a:pt x="6730421" y="903737"/>
                  <a:pt x="8967724" y="-548742"/>
                  <a:pt x="9260114" y="654891"/>
                </a:cubicBezTo>
                <a:cubicBezTo>
                  <a:pt x="9382836" y="1694141"/>
                  <a:pt x="11214705" y="668396"/>
                  <a:pt x="12192000" y="675149"/>
                </a:cubicBezTo>
                <a:lnTo>
                  <a:pt x="12192000" y="1910376"/>
                </a:lnTo>
                <a:lnTo>
                  <a:pt x="0" y="1910376"/>
                </a:lnTo>
                <a:lnTo>
                  <a:pt x="0" y="6751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1a94d22758b_0_3"/>
          <p:cNvSpPr/>
          <p:nvPr/>
        </p:nvSpPr>
        <p:spPr>
          <a:xfrm>
            <a:off x="2487562" y="1285875"/>
            <a:ext cx="31242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1" name="Google Shape;761;g1a94d22758b_0_3"/>
          <p:cNvGrpSpPr/>
          <p:nvPr/>
        </p:nvGrpSpPr>
        <p:grpSpPr>
          <a:xfrm>
            <a:off x="5695835" y="1285875"/>
            <a:ext cx="3196434" cy="1842269"/>
            <a:chOff x="80110" y="1820809"/>
            <a:chExt cx="3196434" cy="1842269"/>
          </a:xfrm>
        </p:grpSpPr>
        <p:sp>
          <p:nvSpPr>
            <p:cNvPr id="762" name="Google Shape;762;g1a94d22758b_0_3"/>
            <p:cNvSpPr/>
            <p:nvPr/>
          </p:nvSpPr>
          <p:spPr>
            <a:xfrm>
              <a:off x="152344" y="1850073"/>
              <a:ext cx="3124200" cy="17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g1a94d22758b_0_3"/>
            <p:cNvSpPr/>
            <p:nvPr/>
          </p:nvSpPr>
          <p:spPr>
            <a:xfrm>
              <a:off x="80110" y="1820809"/>
              <a:ext cx="3196434" cy="1842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dirty="0">
                  <a:solidFill>
                    <a:schemeClr val="lt1"/>
                  </a:solidFill>
                </a:rPr>
                <a:t>Mecanismos de coordenação</a:t>
              </a:r>
              <a:endParaRPr sz="2400" dirty="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50" dirty="0">
                  <a:solidFill>
                    <a:schemeClr val="lt1"/>
                  </a:solidFill>
                </a:rPr>
                <a:t>Ajuste Mútuo</a:t>
              </a:r>
              <a:endParaRPr sz="1150" dirty="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50" dirty="0">
                  <a:solidFill>
                    <a:schemeClr val="lt1"/>
                  </a:solidFill>
                </a:rPr>
                <a:t>Supervisão direta</a:t>
              </a:r>
              <a:endParaRPr sz="1150" dirty="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50" dirty="0">
                  <a:solidFill>
                    <a:schemeClr val="lt1"/>
                  </a:solidFill>
                </a:rPr>
                <a:t>Padronização: processo de trabalho, dos resultados e das habilidades dos trabalhadores</a:t>
              </a:r>
              <a:endParaRPr sz="1150" dirty="0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chemeClr val="lt1"/>
                </a:solidFill>
              </a:endParaRPr>
            </a:p>
            <a:p>
              <a:pPr marL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chemeClr val="lt1"/>
                </a:solidFill>
              </a:endParaRPr>
            </a:p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lt1"/>
                </a:solidFill>
              </a:endParaRPr>
            </a:p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dirty="0">
                  <a:solidFill>
                    <a:schemeClr val="lt1"/>
                  </a:solidFill>
                </a:rPr>
                <a:t>Satisfação e produtividade</a:t>
              </a:r>
              <a:endParaRPr sz="1000" dirty="0">
                <a:solidFill>
                  <a:schemeClr val="lt1"/>
                </a:solidFill>
              </a:endParaRPr>
            </a:p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dirty="0">
                  <a:solidFill>
                    <a:schemeClr val="lt1"/>
                  </a:solidFill>
                </a:rPr>
                <a:t>problemas de sucessão</a:t>
              </a:r>
              <a:endParaRPr sz="1000" dirty="0">
                <a:solidFill>
                  <a:schemeClr val="lt1"/>
                </a:solidFill>
              </a:endParaRPr>
            </a:p>
          </p:txBody>
        </p:sp>
      </p:grpSp>
      <p:sp>
        <p:nvSpPr>
          <p:cNvPr id="765" name="Google Shape;765;g1a94d22758b_0_3"/>
          <p:cNvSpPr/>
          <p:nvPr/>
        </p:nvSpPr>
        <p:spPr>
          <a:xfrm>
            <a:off x="2487562" y="3157855"/>
            <a:ext cx="31242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7" name="Google Shape;767;g1a94d22758b_0_3"/>
          <p:cNvGrpSpPr/>
          <p:nvPr/>
        </p:nvGrpSpPr>
        <p:grpSpPr>
          <a:xfrm>
            <a:off x="5768069" y="3172805"/>
            <a:ext cx="3124200" cy="1714500"/>
            <a:chOff x="152400" y="1771650"/>
            <a:chExt cx="3124200" cy="1714500"/>
          </a:xfrm>
        </p:grpSpPr>
        <p:sp>
          <p:nvSpPr>
            <p:cNvPr id="768" name="Google Shape;768;g1a94d22758b_0_3"/>
            <p:cNvSpPr/>
            <p:nvPr/>
          </p:nvSpPr>
          <p:spPr>
            <a:xfrm>
              <a:off x="152400" y="1771650"/>
              <a:ext cx="3124200" cy="17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g1a94d22758b_0_3"/>
            <p:cNvSpPr/>
            <p:nvPr/>
          </p:nvSpPr>
          <p:spPr>
            <a:xfrm>
              <a:off x="384845" y="1899419"/>
              <a:ext cx="2659200" cy="144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Centralização</a:t>
              </a:r>
              <a:endParaRPr lang="pt-BR" dirty="0"/>
            </a:p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Nível e variedade de participação em decisões estratégias por grupos em relação ao número de grupos da organização</a:t>
              </a:r>
            </a:p>
          </p:txBody>
        </p:sp>
      </p:grpSp>
      <p:grpSp>
        <p:nvGrpSpPr>
          <p:cNvPr id="770" name="Google Shape;770;g1a94d22758b_0_3"/>
          <p:cNvGrpSpPr/>
          <p:nvPr/>
        </p:nvGrpSpPr>
        <p:grpSpPr>
          <a:xfrm>
            <a:off x="2487562" y="5030470"/>
            <a:ext cx="3124200" cy="1714500"/>
            <a:chOff x="152400" y="1771650"/>
            <a:chExt cx="3124200" cy="1714500"/>
          </a:xfrm>
        </p:grpSpPr>
        <p:sp>
          <p:nvSpPr>
            <p:cNvPr id="771" name="Google Shape;771;g1a94d22758b_0_3"/>
            <p:cNvSpPr/>
            <p:nvPr/>
          </p:nvSpPr>
          <p:spPr>
            <a:xfrm>
              <a:off x="152400" y="1771650"/>
              <a:ext cx="3124200" cy="17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g1a94d22758b_0_3"/>
            <p:cNvSpPr/>
            <p:nvPr/>
          </p:nvSpPr>
          <p:spPr>
            <a:xfrm>
              <a:off x="280219" y="1899419"/>
              <a:ext cx="2900516" cy="144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1" algn="ctr" fontAlgn="ctr"/>
              <a:r>
                <a:rPr lang="pt-BR" sz="2400" dirty="0">
                  <a:solidFill>
                    <a:schemeClr val="lt1"/>
                  </a:solidFill>
                </a:rPr>
                <a:t>5 configurações </a:t>
              </a:r>
            </a:p>
            <a:p>
              <a:pPr marL="0" marR="0" indent="0" algn="ctr" rtl="0" font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000" dirty="0">
                  <a:solidFill>
                    <a:schemeClr val="lt1"/>
                  </a:solidFill>
                </a:rPr>
                <a:t>Estrutura Simples</a:t>
              </a:r>
              <a:endParaRPr lang="en-US" sz="1000" dirty="0">
                <a:solidFill>
                  <a:schemeClr val="lt1"/>
                </a:solidFill>
              </a:endParaRPr>
            </a:p>
            <a:p>
              <a:pPr lvl="1" algn="ctr" fontAlgn="ctr"/>
              <a:r>
                <a:rPr lang="pt-BR" sz="1000" dirty="0">
                  <a:solidFill>
                    <a:schemeClr val="lt1"/>
                  </a:solidFill>
                </a:rPr>
                <a:t>Burocracia Mecanizada</a:t>
              </a:r>
              <a:endParaRPr lang="en-US" sz="1000" dirty="0">
                <a:solidFill>
                  <a:schemeClr val="lt1"/>
                </a:solidFill>
              </a:endParaRPr>
            </a:p>
            <a:p>
              <a:pPr lvl="1" algn="ctr" fontAlgn="ctr"/>
              <a:r>
                <a:rPr lang="pt-BR" sz="1000" dirty="0">
                  <a:solidFill>
                    <a:schemeClr val="lt1"/>
                  </a:solidFill>
                </a:rPr>
                <a:t>Burocracia profissional</a:t>
              </a:r>
              <a:endParaRPr lang="en-US" sz="1000" dirty="0">
                <a:solidFill>
                  <a:schemeClr val="lt1"/>
                </a:solidFill>
              </a:endParaRPr>
            </a:p>
            <a:p>
              <a:pPr lvl="1" algn="ctr" fontAlgn="ctr"/>
              <a:r>
                <a:rPr lang="pt-BR" sz="1000" dirty="0">
                  <a:solidFill>
                    <a:schemeClr val="lt1"/>
                  </a:solidFill>
                </a:rPr>
                <a:t>Forma </a:t>
              </a:r>
              <a:r>
                <a:rPr lang="pt-BR" sz="1000" dirty="0" err="1">
                  <a:solidFill>
                    <a:schemeClr val="lt1"/>
                  </a:solidFill>
                </a:rPr>
                <a:t>divisionalizada</a:t>
              </a:r>
              <a:endParaRPr lang="en-US" sz="1000" dirty="0">
                <a:solidFill>
                  <a:schemeClr val="lt1"/>
                </a:solidFill>
              </a:endParaRPr>
            </a:p>
            <a:p>
              <a:pPr lvl="1" algn="ctr" fontAlgn="ctr"/>
              <a:r>
                <a:rPr lang="pt-BR" sz="1000" dirty="0" err="1">
                  <a:solidFill>
                    <a:schemeClr val="lt1"/>
                  </a:solidFill>
                </a:rPr>
                <a:t>Adhocracia</a:t>
              </a:r>
              <a:endParaRPr lang="en-US" sz="1000" dirty="0">
                <a:solidFill>
                  <a:schemeClr val="lt1"/>
                </a:solidFill>
              </a:endParaRPr>
            </a:p>
            <a:p>
              <a:pPr lvl="1" algn="ctr"/>
              <a:r>
                <a:rPr lang="pt-BR" sz="1000" dirty="0">
                  <a:solidFill>
                    <a:schemeClr val="lt1"/>
                  </a:solidFill>
                </a:rPr>
                <a:t>.</a:t>
              </a:r>
              <a:endParaRPr sz="10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773" name="Google Shape;773;g1a94d22758b_0_3"/>
          <p:cNvGrpSpPr/>
          <p:nvPr/>
        </p:nvGrpSpPr>
        <p:grpSpPr>
          <a:xfrm>
            <a:off x="5768069" y="5023689"/>
            <a:ext cx="3124200" cy="1714500"/>
            <a:chOff x="152400" y="1771650"/>
            <a:chExt cx="3124200" cy="1714500"/>
          </a:xfrm>
        </p:grpSpPr>
        <p:sp>
          <p:nvSpPr>
            <p:cNvPr id="774" name="Google Shape;774;g1a94d22758b_0_3"/>
            <p:cNvSpPr/>
            <p:nvPr/>
          </p:nvSpPr>
          <p:spPr>
            <a:xfrm>
              <a:off x="152400" y="1771650"/>
              <a:ext cx="3124200" cy="17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g1a94d22758b_0_3"/>
            <p:cNvSpPr/>
            <p:nvPr/>
          </p:nvSpPr>
          <p:spPr>
            <a:xfrm>
              <a:off x="384845" y="1899419"/>
              <a:ext cx="2659200" cy="144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Impacto dos fatores</a:t>
              </a:r>
              <a:endParaRPr dirty="0"/>
            </a:p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Ambiente externo</a:t>
              </a:r>
            </a:p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dirty="0">
                  <a:solidFill>
                    <a:schemeClr val="lt1"/>
                  </a:solidFill>
                </a:rPr>
                <a:t>Cultura interna e externa</a:t>
              </a:r>
            </a:p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dirty="0">
                  <a:solidFill>
                    <a:schemeClr val="lt1"/>
                  </a:solidFill>
                </a:rPr>
                <a:t>Tamanho </a:t>
              </a:r>
            </a:p>
            <a:p>
              <a:pPr marL="0" marR="0" lvl="1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dirty="0">
                  <a:solidFill>
                    <a:schemeClr val="lt1"/>
                  </a:solidFill>
                </a:rPr>
                <a:t>Poder</a:t>
              </a:r>
              <a:endParaRPr sz="1200" dirty="0"/>
            </a:p>
          </p:txBody>
        </p:sp>
      </p:grpSp>
      <p:sp>
        <p:nvSpPr>
          <p:cNvPr id="776" name="Google Shape;776;g1a94d22758b_0_3"/>
          <p:cNvSpPr txBox="1"/>
          <p:nvPr/>
        </p:nvSpPr>
        <p:spPr>
          <a:xfrm>
            <a:off x="355000" y="112600"/>
            <a:ext cx="11424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5B9BD5"/>
                </a:solidFill>
              </a:rPr>
              <a:t>Não pode ir embora sem saber!</a:t>
            </a:r>
            <a:endParaRPr/>
          </a:p>
        </p:txBody>
      </p:sp>
      <p:sp>
        <p:nvSpPr>
          <p:cNvPr id="777" name="Google Shape;777;g1a94d22758b_0_3"/>
          <p:cNvSpPr/>
          <p:nvPr/>
        </p:nvSpPr>
        <p:spPr>
          <a:xfrm>
            <a:off x="2720007" y="1413644"/>
            <a:ext cx="2659200" cy="14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lt1"/>
                </a:solidFill>
              </a:rPr>
              <a:t>Estrutura</a:t>
            </a:r>
            <a:endParaRPr dirty="0"/>
          </a:p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lt1"/>
                </a:solidFill>
              </a:rPr>
              <a:t>As distribuições, entre vários níveis, de pessoas em posições sociais que influenciam o papel das relações entre estas pessoas </a:t>
            </a:r>
            <a:endParaRPr sz="1200" dirty="0"/>
          </a:p>
        </p:txBody>
      </p:sp>
      <p:sp>
        <p:nvSpPr>
          <p:cNvPr id="2" name="Google Shape;936;p45">
            <a:extLst>
              <a:ext uri="{FF2B5EF4-FFF2-40B4-BE49-F238E27FC236}">
                <a16:creationId xmlns:a16="http://schemas.microsoft.com/office/drawing/2014/main" id="{BCBF3B31-A648-FD5D-34D5-2AB438F23EAE}"/>
              </a:ext>
            </a:extLst>
          </p:cNvPr>
          <p:cNvSpPr/>
          <p:nvPr/>
        </p:nvSpPr>
        <p:spPr>
          <a:xfrm>
            <a:off x="2551416" y="3128144"/>
            <a:ext cx="299638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partes básicas da organização</a:t>
            </a:r>
            <a:endParaRPr lang="pt-BR" dirty="0"/>
          </a:p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Vértice estratégico</a:t>
            </a:r>
          </a:p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lt1"/>
                </a:solidFill>
              </a:rPr>
              <a:t>Linha intermediária</a:t>
            </a:r>
          </a:p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lt1"/>
                </a:solidFill>
              </a:rPr>
              <a:t>Centro operacional</a:t>
            </a:r>
          </a:p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lt1"/>
                </a:solidFill>
              </a:rPr>
              <a:t>Tecnoestrutura</a:t>
            </a:r>
          </a:p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lt1"/>
                </a:solidFill>
              </a:rPr>
              <a:t>Assessoria de apoio</a:t>
            </a:r>
            <a:endParaRPr lang="pt-BR" sz="1200" dirty="0"/>
          </a:p>
        </p:txBody>
      </p:sp>
      <p:grpSp>
        <p:nvGrpSpPr>
          <p:cNvPr id="3" name="Google Shape;813;p48">
            <a:extLst>
              <a:ext uri="{FF2B5EF4-FFF2-40B4-BE49-F238E27FC236}">
                <a16:creationId xmlns:a16="http://schemas.microsoft.com/office/drawing/2014/main" id="{8C47AA8F-0FF4-1794-5C50-6B1499941263}"/>
              </a:ext>
            </a:extLst>
          </p:cNvPr>
          <p:cNvGrpSpPr/>
          <p:nvPr/>
        </p:nvGrpSpPr>
        <p:grpSpPr>
          <a:xfrm rot="10800000">
            <a:off x="10255045" y="4567247"/>
            <a:ext cx="1665700" cy="2288419"/>
            <a:chOff x="0" y="855663"/>
            <a:chExt cx="1652475" cy="2270250"/>
          </a:xfrm>
          <a:solidFill>
            <a:schemeClr val="tx1"/>
          </a:solidFill>
        </p:grpSpPr>
        <p:sp>
          <p:nvSpPr>
            <p:cNvPr id="4" name="Google Shape;814;p48">
              <a:extLst>
                <a:ext uri="{FF2B5EF4-FFF2-40B4-BE49-F238E27FC236}">
                  <a16:creationId xmlns:a16="http://schemas.microsoft.com/office/drawing/2014/main" id="{F91EF4F5-F2A2-D1A4-5FE7-B754255B8C15}"/>
                </a:ext>
              </a:extLst>
            </p:cNvPr>
            <p:cNvSpPr/>
            <p:nvPr/>
          </p:nvSpPr>
          <p:spPr>
            <a:xfrm>
              <a:off x="277813" y="2616200"/>
              <a:ext cx="2301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627" y="0"/>
                  </a:moveTo>
                  <a:cubicBezTo>
                    <a:pt x="5581" y="0"/>
                    <a:pt x="5581" y="0"/>
                    <a:pt x="5581" y="0"/>
                  </a:cubicBezTo>
                  <a:cubicBezTo>
                    <a:pt x="2790" y="0"/>
                    <a:pt x="0" y="30000"/>
                    <a:pt x="0" y="60000"/>
                  </a:cubicBezTo>
                  <a:cubicBezTo>
                    <a:pt x="0" y="90000"/>
                    <a:pt x="2790" y="120000"/>
                    <a:pt x="5581" y="120000"/>
                  </a:cubicBezTo>
                  <a:cubicBezTo>
                    <a:pt x="111627" y="120000"/>
                    <a:pt x="111627" y="120000"/>
                    <a:pt x="111627" y="120000"/>
                  </a:cubicBezTo>
                  <a:cubicBezTo>
                    <a:pt x="117209" y="120000"/>
                    <a:pt x="120000" y="90000"/>
                    <a:pt x="120000" y="60000"/>
                  </a:cubicBezTo>
                  <a:cubicBezTo>
                    <a:pt x="120000" y="30000"/>
                    <a:pt x="117209" y="0"/>
                    <a:pt x="1116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815;p48">
              <a:extLst>
                <a:ext uri="{FF2B5EF4-FFF2-40B4-BE49-F238E27FC236}">
                  <a16:creationId xmlns:a16="http://schemas.microsoft.com/office/drawing/2014/main" id="{BBAD820F-C412-1CA9-BF2B-6B5C2EC3D750}"/>
                </a:ext>
              </a:extLst>
            </p:cNvPr>
            <p:cNvSpPr/>
            <p:nvPr/>
          </p:nvSpPr>
          <p:spPr>
            <a:xfrm>
              <a:off x="0" y="2208213"/>
              <a:ext cx="1257300" cy="91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978" y="0"/>
                  </a:moveTo>
                  <a:cubicBezTo>
                    <a:pt x="69446" y="0"/>
                    <a:pt x="69446" y="0"/>
                    <a:pt x="69446" y="0"/>
                  </a:cubicBezTo>
                  <a:cubicBezTo>
                    <a:pt x="69446" y="3508"/>
                    <a:pt x="69446" y="3508"/>
                    <a:pt x="69446" y="3508"/>
                  </a:cubicBezTo>
                  <a:cubicBezTo>
                    <a:pt x="117446" y="3508"/>
                    <a:pt x="117446" y="3508"/>
                    <a:pt x="117446" y="3508"/>
                  </a:cubicBezTo>
                  <a:cubicBezTo>
                    <a:pt x="117446" y="105964"/>
                    <a:pt x="117446" y="105964"/>
                    <a:pt x="117446" y="105964"/>
                  </a:cubicBezTo>
                  <a:cubicBezTo>
                    <a:pt x="111829" y="105964"/>
                    <a:pt x="111829" y="105964"/>
                    <a:pt x="111829" y="105964"/>
                  </a:cubicBezTo>
                  <a:cubicBezTo>
                    <a:pt x="111829" y="13333"/>
                    <a:pt x="111829" y="13333"/>
                    <a:pt x="111829" y="13333"/>
                  </a:cubicBezTo>
                  <a:cubicBezTo>
                    <a:pt x="111829" y="12631"/>
                    <a:pt x="111319" y="11929"/>
                    <a:pt x="110297" y="11929"/>
                  </a:cubicBezTo>
                  <a:cubicBezTo>
                    <a:pt x="69446" y="11929"/>
                    <a:pt x="69446" y="11929"/>
                    <a:pt x="69446" y="11929"/>
                  </a:cubicBezTo>
                  <a:cubicBezTo>
                    <a:pt x="69446" y="15438"/>
                    <a:pt x="69446" y="15438"/>
                    <a:pt x="69446" y="15438"/>
                  </a:cubicBezTo>
                  <a:cubicBezTo>
                    <a:pt x="109276" y="15438"/>
                    <a:pt x="109276" y="15438"/>
                    <a:pt x="109276" y="15438"/>
                  </a:cubicBezTo>
                  <a:cubicBezTo>
                    <a:pt x="109276" y="116491"/>
                    <a:pt x="109276" y="116491"/>
                    <a:pt x="109276" y="116491"/>
                  </a:cubicBezTo>
                  <a:cubicBezTo>
                    <a:pt x="2553" y="116491"/>
                    <a:pt x="2553" y="116491"/>
                    <a:pt x="2553" y="116491"/>
                  </a:cubicBezTo>
                  <a:cubicBezTo>
                    <a:pt x="2553" y="15438"/>
                    <a:pt x="2553" y="15438"/>
                    <a:pt x="2553" y="15438"/>
                  </a:cubicBezTo>
                  <a:cubicBezTo>
                    <a:pt x="21446" y="15438"/>
                    <a:pt x="21446" y="15438"/>
                    <a:pt x="21446" y="15438"/>
                  </a:cubicBezTo>
                  <a:cubicBezTo>
                    <a:pt x="20936" y="14035"/>
                    <a:pt x="20425" y="13333"/>
                    <a:pt x="20425" y="11929"/>
                  </a:cubicBezTo>
                  <a:cubicBezTo>
                    <a:pt x="10723" y="11929"/>
                    <a:pt x="10723" y="11929"/>
                    <a:pt x="10723" y="11929"/>
                  </a:cubicBezTo>
                  <a:cubicBezTo>
                    <a:pt x="10723" y="3508"/>
                    <a:pt x="10723" y="3508"/>
                    <a:pt x="10723" y="3508"/>
                  </a:cubicBezTo>
                  <a:cubicBezTo>
                    <a:pt x="19914" y="3508"/>
                    <a:pt x="19914" y="3508"/>
                    <a:pt x="19914" y="3508"/>
                  </a:cubicBezTo>
                  <a:cubicBezTo>
                    <a:pt x="19914" y="0"/>
                    <a:pt x="19914" y="0"/>
                    <a:pt x="19914" y="0"/>
                  </a:cubicBezTo>
                  <a:cubicBezTo>
                    <a:pt x="9191" y="0"/>
                    <a:pt x="9191" y="0"/>
                    <a:pt x="9191" y="0"/>
                  </a:cubicBezTo>
                  <a:cubicBezTo>
                    <a:pt x="8680" y="0"/>
                    <a:pt x="8170" y="1403"/>
                    <a:pt x="8170" y="2105"/>
                  </a:cubicBezTo>
                  <a:cubicBezTo>
                    <a:pt x="8170" y="11929"/>
                    <a:pt x="8170" y="11929"/>
                    <a:pt x="8170" y="11929"/>
                  </a:cubicBezTo>
                  <a:cubicBezTo>
                    <a:pt x="1021" y="11929"/>
                    <a:pt x="1021" y="11929"/>
                    <a:pt x="1021" y="11929"/>
                  </a:cubicBezTo>
                  <a:cubicBezTo>
                    <a:pt x="510" y="11929"/>
                    <a:pt x="0" y="12631"/>
                    <a:pt x="0" y="13333"/>
                  </a:cubicBezTo>
                  <a:cubicBezTo>
                    <a:pt x="0" y="118596"/>
                    <a:pt x="0" y="118596"/>
                    <a:pt x="0" y="118596"/>
                  </a:cubicBezTo>
                  <a:cubicBezTo>
                    <a:pt x="0" y="119298"/>
                    <a:pt x="510" y="120000"/>
                    <a:pt x="1021" y="120000"/>
                  </a:cubicBezTo>
                  <a:cubicBezTo>
                    <a:pt x="110297" y="120000"/>
                    <a:pt x="110297" y="120000"/>
                    <a:pt x="110297" y="120000"/>
                  </a:cubicBezTo>
                  <a:cubicBezTo>
                    <a:pt x="111319" y="120000"/>
                    <a:pt x="111829" y="119298"/>
                    <a:pt x="111829" y="118596"/>
                  </a:cubicBezTo>
                  <a:cubicBezTo>
                    <a:pt x="111829" y="108771"/>
                    <a:pt x="111829" y="108771"/>
                    <a:pt x="111829" y="108771"/>
                  </a:cubicBezTo>
                  <a:cubicBezTo>
                    <a:pt x="118978" y="108771"/>
                    <a:pt x="118978" y="108771"/>
                    <a:pt x="118978" y="108771"/>
                  </a:cubicBezTo>
                  <a:cubicBezTo>
                    <a:pt x="119489" y="108771"/>
                    <a:pt x="120000" y="108070"/>
                    <a:pt x="120000" y="107368"/>
                  </a:cubicBezTo>
                  <a:cubicBezTo>
                    <a:pt x="120000" y="2105"/>
                    <a:pt x="120000" y="2105"/>
                    <a:pt x="120000" y="2105"/>
                  </a:cubicBezTo>
                  <a:cubicBezTo>
                    <a:pt x="120000" y="1403"/>
                    <a:pt x="119489" y="0"/>
                    <a:pt x="1189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816;p48">
              <a:extLst>
                <a:ext uri="{FF2B5EF4-FFF2-40B4-BE49-F238E27FC236}">
                  <a16:creationId xmlns:a16="http://schemas.microsoft.com/office/drawing/2014/main" id="{B8835DA5-9E68-830F-61BF-B16346D1AF93}"/>
                </a:ext>
              </a:extLst>
            </p:cNvPr>
            <p:cNvSpPr/>
            <p:nvPr/>
          </p:nvSpPr>
          <p:spPr>
            <a:xfrm>
              <a:off x="133350" y="2701925"/>
              <a:ext cx="3747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30000"/>
                    <a:pt x="0" y="60000"/>
                  </a:cubicBezTo>
                  <a:cubicBezTo>
                    <a:pt x="0" y="90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0000"/>
                    <a:pt x="120000" y="60000"/>
                  </a:cubicBezTo>
                  <a:cubicBezTo>
                    <a:pt x="120000" y="30000"/>
                    <a:pt x="118285" y="0"/>
                    <a:pt x="114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817;p48">
              <a:extLst>
                <a:ext uri="{FF2B5EF4-FFF2-40B4-BE49-F238E27FC236}">
                  <a16:creationId xmlns:a16="http://schemas.microsoft.com/office/drawing/2014/main" id="{7F640162-F78B-0683-877B-410FA926E6C8}"/>
                </a:ext>
              </a:extLst>
            </p:cNvPr>
            <p:cNvSpPr/>
            <p:nvPr/>
          </p:nvSpPr>
          <p:spPr>
            <a:xfrm>
              <a:off x="133350" y="295910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18;p48">
              <a:extLst>
                <a:ext uri="{FF2B5EF4-FFF2-40B4-BE49-F238E27FC236}">
                  <a16:creationId xmlns:a16="http://schemas.microsoft.com/office/drawing/2014/main" id="{21B45481-58D7-F5D6-DD52-E519D8CEFF32}"/>
                </a:ext>
              </a:extLst>
            </p:cNvPr>
            <p:cNvSpPr/>
            <p:nvPr/>
          </p:nvSpPr>
          <p:spPr>
            <a:xfrm>
              <a:off x="133350" y="2787650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72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72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19;p48">
              <a:extLst>
                <a:ext uri="{FF2B5EF4-FFF2-40B4-BE49-F238E27FC236}">
                  <a16:creationId xmlns:a16="http://schemas.microsoft.com/office/drawing/2014/main" id="{D85A8C04-08B0-134C-9CE2-3ED33C6008C4}"/>
                </a:ext>
              </a:extLst>
            </p:cNvPr>
            <p:cNvSpPr/>
            <p:nvPr/>
          </p:nvSpPr>
          <p:spPr>
            <a:xfrm>
              <a:off x="133350" y="2873375"/>
              <a:ext cx="3747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20;p48">
              <a:extLst>
                <a:ext uri="{FF2B5EF4-FFF2-40B4-BE49-F238E27FC236}">
                  <a16:creationId xmlns:a16="http://schemas.microsoft.com/office/drawing/2014/main" id="{135C7F45-2094-5672-7EBF-878DDDEA6223}"/>
                </a:ext>
              </a:extLst>
            </p:cNvPr>
            <p:cNvSpPr/>
            <p:nvPr/>
          </p:nvSpPr>
          <p:spPr>
            <a:xfrm>
              <a:off x="598488" y="2616200"/>
              <a:ext cx="444600" cy="3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108" y="0"/>
                  </a:moveTo>
                  <a:cubicBezTo>
                    <a:pt x="92530" y="0"/>
                    <a:pt x="92530" y="0"/>
                    <a:pt x="92530" y="0"/>
                  </a:cubicBezTo>
                  <a:cubicBezTo>
                    <a:pt x="91084" y="0"/>
                    <a:pt x="89638" y="1714"/>
                    <a:pt x="89638" y="3428"/>
                  </a:cubicBezTo>
                  <a:cubicBezTo>
                    <a:pt x="89638" y="32571"/>
                    <a:pt x="89638" y="32571"/>
                    <a:pt x="89638" y="32571"/>
                  </a:cubicBezTo>
                  <a:cubicBezTo>
                    <a:pt x="89638" y="34285"/>
                    <a:pt x="91084" y="36000"/>
                    <a:pt x="92530" y="36000"/>
                  </a:cubicBezTo>
                  <a:cubicBezTo>
                    <a:pt x="99759" y="36000"/>
                    <a:pt x="99759" y="36000"/>
                    <a:pt x="99759" y="36000"/>
                  </a:cubicBezTo>
                  <a:cubicBezTo>
                    <a:pt x="99759" y="58285"/>
                    <a:pt x="99759" y="58285"/>
                    <a:pt x="99759" y="58285"/>
                  </a:cubicBezTo>
                  <a:cubicBezTo>
                    <a:pt x="65060" y="58285"/>
                    <a:pt x="65060" y="58285"/>
                    <a:pt x="65060" y="58285"/>
                  </a:cubicBezTo>
                  <a:cubicBezTo>
                    <a:pt x="65060" y="36000"/>
                    <a:pt x="65060" y="36000"/>
                    <a:pt x="65060" y="36000"/>
                  </a:cubicBezTo>
                  <a:cubicBezTo>
                    <a:pt x="72289" y="36000"/>
                    <a:pt x="72289" y="36000"/>
                    <a:pt x="72289" y="36000"/>
                  </a:cubicBezTo>
                  <a:cubicBezTo>
                    <a:pt x="73734" y="36000"/>
                    <a:pt x="75180" y="34285"/>
                    <a:pt x="75180" y="32571"/>
                  </a:cubicBezTo>
                  <a:cubicBezTo>
                    <a:pt x="75180" y="3428"/>
                    <a:pt x="75180" y="3428"/>
                    <a:pt x="75180" y="3428"/>
                  </a:cubicBezTo>
                  <a:cubicBezTo>
                    <a:pt x="75180" y="1714"/>
                    <a:pt x="73734" y="0"/>
                    <a:pt x="72289" y="0"/>
                  </a:cubicBezTo>
                  <a:cubicBezTo>
                    <a:pt x="47710" y="0"/>
                    <a:pt x="47710" y="0"/>
                    <a:pt x="47710" y="0"/>
                  </a:cubicBezTo>
                  <a:cubicBezTo>
                    <a:pt x="46265" y="0"/>
                    <a:pt x="44819" y="1714"/>
                    <a:pt x="44819" y="3428"/>
                  </a:cubicBezTo>
                  <a:cubicBezTo>
                    <a:pt x="44819" y="32571"/>
                    <a:pt x="44819" y="32571"/>
                    <a:pt x="44819" y="32571"/>
                  </a:cubicBezTo>
                  <a:cubicBezTo>
                    <a:pt x="44819" y="34285"/>
                    <a:pt x="46265" y="36000"/>
                    <a:pt x="47710" y="36000"/>
                  </a:cubicBezTo>
                  <a:cubicBezTo>
                    <a:pt x="59277" y="36000"/>
                    <a:pt x="59277" y="36000"/>
                    <a:pt x="59277" y="36000"/>
                  </a:cubicBezTo>
                  <a:cubicBezTo>
                    <a:pt x="59277" y="58285"/>
                    <a:pt x="59277" y="58285"/>
                    <a:pt x="59277" y="58285"/>
                  </a:cubicBezTo>
                  <a:cubicBezTo>
                    <a:pt x="20240" y="58285"/>
                    <a:pt x="20240" y="58285"/>
                    <a:pt x="20240" y="58285"/>
                  </a:cubicBezTo>
                  <a:cubicBezTo>
                    <a:pt x="20240" y="36000"/>
                    <a:pt x="20240" y="36000"/>
                    <a:pt x="20240" y="36000"/>
                  </a:cubicBezTo>
                  <a:cubicBezTo>
                    <a:pt x="27469" y="36000"/>
                    <a:pt x="27469" y="36000"/>
                    <a:pt x="27469" y="36000"/>
                  </a:cubicBezTo>
                  <a:cubicBezTo>
                    <a:pt x="28915" y="36000"/>
                    <a:pt x="30361" y="34285"/>
                    <a:pt x="30361" y="32571"/>
                  </a:cubicBezTo>
                  <a:cubicBezTo>
                    <a:pt x="30361" y="3428"/>
                    <a:pt x="30361" y="3428"/>
                    <a:pt x="30361" y="3428"/>
                  </a:cubicBezTo>
                  <a:cubicBezTo>
                    <a:pt x="30361" y="1714"/>
                    <a:pt x="28915" y="0"/>
                    <a:pt x="27469" y="0"/>
                  </a:cubicBezTo>
                  <a:cubicBezTo>
                    <a:pt x="2891" y="0"/>
                    <a:pt x="2891" y="0"/>
                    <a:pt x="2891" y="0"/>
                  </a:cubicBezTo>
                  <a:cubicBezTo>
                    <a:pt x="1445" y="0"/>
                    <a:pt x="0" y="1714"/>
                    <a:pt x="0" y="3428"/>
                  </a:cubicBezTo>
                  <a:cubicBezTo>
                    <a:pt x="0" y="32571"/>
                    <a:pt x="0" y="32571"/>
                    <a:pt x="0" y="32571"/>
                  </a:cubicBezTo>
                  <a:cubicBezTo>
                    <a:pt x="0" y="34285"/>
                    <a:pt x="1445" y="36000"/>
                    <a:pt x="2891" y="36000"/>
                  </a:cubicBezTo>
                  <a:cubicBezTo>
                    <a:pt x="14457" y="36000"/>
                    <a:pt x="14457" y="36000"/>
                    <a:pt x="14457" y="36000"/>
                  </a:cubicBezTo>
                  <a:cubicBezTo>
                    <a:pt x="14457" y="61714"/>
                    <a:pt x="14457" y="61714"/>
                    <a:pt x="14457" y="61714"/>
                  </a:cubicBezTo>
                  <a:cubicBezTo>
                    <a:pt x="14457" y="63428"/>
                    <a:pt x="15903" y="65142"/>
                    <a:pt x="17349" y="65142"/>
                  </a:cubicBezTo>
                  <a:cubicBezTo>
                    <a:pt x="59277" y="65142"/>
                    <a:pt x="59277" y="65142"/>
                    <a:pt x="59277" y="65142"/>
                  </a:cubicBezTo>
                  <a:cubicBezTo>
                    <a:pt x="59277" y="89142"/>
                    <a:pt x="59277" y="89142"/>
                    <a:pt x="59277" y="89142"/>
                  </a:cubicBezTo>
                  <a:cubicBezTo>
                    <a:pt x="23132" y="89142"/>
                    <a:pt x="23132" y="89142"/>
                    <a:pt x="23132" y="89142"/>
                  </a:cubicBezTo>
                  <a:cubicBezTo>
                    <a:pt x="21686" y="89142"/>
                    <a:pt x="20240" y="90857"/>
                    <a:pt x="20240" y="92571"/>
                  </a:cubicBezTo>
                  <a:cubicBezTo>
                    <a:pt x="20240" y="116571"/>
                    <a:pt x="20240" y="116571"/>
                    <a:pt x="20240" y="116571"/>
                  </a:cubicBezTo>
                  <a:cubicBezTo>
                    <a:pt x="20240" y="118285"/>
                    <a:pt x="21686" y="120000"/>
                    <a:pt x="23132" y="120000"/>
                  </a:cubicBezTo>
                  <a:cubicBezTo>
                    <a:pt x="96867" y="120000"/>
                    <a:pt x="96867" y="120000"/>
                    <a:pt x="96867" y="120000"/>
                  </a:cubicBezTo>
                  <a:cubicBezTo>
                    <a:pt x="98313" y="120000"/>
                    <a:pt x="99759" y="118285"/>
                    <a:pt x="99759" y="116571"/>
                  </a:cubicBezTo>
                  <a:cubicBezTo>
                    <a:pt x="99759" y="92571"/>
                    <a:pt x="99759" y="92571"/>
                    <a:pt x="99759" y="92571"/>
                  </a:cubicBezTo>
                  <a:cubicBezTo>
                    <a:pt x="99759" y="90857"/>
                    <a:pt x="98313" y="89142"/>
                    <a:pt x="96867" y="89142"/>
                  </a:cubicBezTo>
                  <a:cubicBezTo>
                    <a:pt x="65060" y="89142"/>
                    <a:pt x="65060" y="89142"/>
                    <a:pt x="65060" y="89142"/>
                  </a:cubicBezTo>
                  <a:cubicBezTo>
                    <a:pt x="65060" y="65142"/>
                    <a:pt x="65060" y="65142"/>
                    <a:pt x="65060" y="65142"/>
                  </a:cubicBezTo>
                  <a:cubicBezTo>
                    <a:pt x="102650" y="65142"/>
                    <a:pt x="102650" y="65142"/>
                    <a:pt x="102650" y="65142"/>
                  </a:cubicBezTo>
                  <a:cubicBezTo>
                    <a:pt x="104096" y="65142"/>
                    <a:pt x="105542" y="63428"/>
                    <a:pt x="105542" y="61714"/>
                  </a:cubicBezTo>
                  <a:cubicBezTo>
                    <a:pt x="105542" y="36000"/>
                    <a:pt x="105542" y="36000"/>
                    <a:pt x="105542" y="36000"/>
                  </a:cubicBezTo>
                  <a:cubicBezTo>
                    <a:pt x="117108" y="36000"/>
                    <a:pt x="117108" y="36000"/>
                    <a:pt x="117108" y="36000"/>
                  </a:cubicBezTo>
                  <a:cubicBezTo>
                    <a:pt x="118554" y="36000"/>
                    <a:pt x="119999" y="34285"/>
                    <a:pt x="119999" y="32571"/>
                  </a:cubicBezTo>
                  <a:cubicBezTo>
                    <a:pt x="119999" y="3428"/>
                    <a:pt x="119999" y="3428"/>
                    <a:pt x="119999" y="3428"/>
                  </a:cubicBezTo>
                  <a:cubicBezTo>
                    <a:pt x="119999" y="1714"/>
                    <a:pt x="118554" y="0"/>
                    <a:pt x="117108" y="0"/>
                  </a:cubicBezTo>
                  <a:close/>
                  <a:moveTo>
                    <a:pt x="50602" y="29142"/>
                  </a:moveTo>
                  <a:cubicBezTo>
                    <a:pt x="50602" y="6857"/>
                    <a:pt x="50602" y="6857"/>
                    <a:pt x="50602" y="6857"/>
                  </a:cubicBezTo>
                  <a:cubicBezTo>
                    <a:pt x="69397" y="6857"/>
                    <a:pt x="69397" y="6857"/>
                    <a:pt x="69397" y="6857"/>
                  </a:cubicBezTo>
                  <a:cubicBezTo>
                    <a:pt x="69397" y="29142"/>
                    <a:pt x="69397" y="29142"/>
                    <a:pt x="69397" y="29142"/>
                  </a:cubicBezTo>
                  <a:cubicBezTo>
                    <a:pt x="65060" y="29142"/>
                    <a:pt x="65060" y="29142"/>
                    <a:pt x="65060" y="29142"/>
                  </a:cubicBezTo>
                  <a:cubicBezTo>
                    <a:pt x="59277" y="29142"/>
                    <a:pt x="59277" y="29142"/>
                    <a:pt x="59277" y="29142"/>
                  </a:cubicBezTo>
                  <a:lnTo>
                    <a:pt x="50602" y="29142"/>
                  </a:lnTo>
                  <a:close/>
                  <a:moveTo>
                    <a:pt x="5783" y="29142"/>
                  </a:moveTo>
                  <a:cubicBezTo>
                    <a:pt x="5783" y="6857"/>
                    <a:pt x="5783" y="6857"/>
                    <a:pt x="5783" y="6857"/>
                  </a:cubicBezTo>
                  <a:cubicBezTo>
                    <a:pt x="24578" y="6857"/>
                    <a:pt x="24578" y="6857"/>
                    <a:pt x="24578" y="6857"/>
                  </a:cubicBezTo>
                  <a:cubicBezTo>
                    <a:pt x="24578" y="29142"/>
                    <a:pt x="24578" y="29142"/>
                    <a:pt x="24578" y="29142"/>
                  </a:cubicBezTo>
                  <a:cubicBezTo>
                    <a:pt x="20240" y="29142"/>
                    <a:pt x="20240" y="29142"/>
                    <a:pt x="20240" y="29142"/>
                  </a:cubicBezTo>
                  <a:cubicBezTo>
                    <a:pt x="14457" y="29142"/>
                    <a:pt x="14457" y="29142"/>
                    <a:pt x="14457" y="29142"/>
                  </a:cubicBezTo>
                  <a:lnTo>
                    <a:pt x="5783" y="29142"/>
                  </a:lnTo>
                  <a:close/>
                  <a:moveTo>
                    <a:pt x="93975" y="96000"/>
                  </a:moveTo>
                  <a:cubicBezTo>
                    <a:pt x="93975" y="113142"/>
                    <a:pt x="93975" y="113142"/>
                    <a:pt x="93975" y="113142"/>
                  </a:cubicBezTo>
                  <a:cubicBezTo>
                    <a:pt x="26024" y="113142"/>
                    <a:pt x="26024" y="113142"/>
                    <a:pt x="26024" y="113142"/>
                  </a:cubicBezTo>
                  <a:cubicBezTo>
                    <a:pt x="26024" y="96000"/>
                    <a:pt x="26024" y="96000"/>
                    <a:pt x="26024" y="96000"/>
                  </a:cubicBezTo>
                  <a:cubicBezTo>
                    <a:pt x="59277" y="96000"/>
                    <a:pt x="59277" y="96000"/>
                    <a:pt x="59277" y="96000"/>
                  </a:cubicBezTo>
                  <a:cubicBezTo>
                    <a:pt x="65060" y="96000"/>
                    <a:pt x="65060" y="96000"/>
                    <a:pt x="65060" y="96000"/>
                  </a:cubicBezTo>
                  <a:lnTo>
                    <a:pt x="93975" y="96000"/>
                  </a:lnTo>
                  <a:close/>
                  <a:moveTo>
                    <a:pt x="114216" y="29142"/>
                  </a:moveTo>
                  <a:cubicBezTo>
                    <a:pt x="105542" y="29142"/>
                    <a:pt x="105542" y="29142"/>
                    <a:pt x="105542" y="29142"/>
                  </a:cubicBezTo>
                  <a:cubicBezTo>
                    <a:pt x="99759" y="29142"/>
                    <a:pt x="99759" y="29142"/>
                    <a:pt x="99759" y="29142"/>
                  </a:cubicBezTo>
                  <a:cubicBezTo>
                    <a:pt x="95421" y="29142"/>
                    <a:pt x="95421" y="29142"/>
                    <a:pt x="95421" y="29142"/>
                  </a:cubicBezTo>
                  <a:cubicBezTo>
                    <a:pt x="95421" y="6857"/>
                    <a:pt x="95421" y="6857"/>
                    <a:pt x="95421" y="6857"/>
                  </a:cubicBezTo>
                  <a:cubicBezTo>
                    <a:pt x="114216" y="6857"/>
                    <a:pt x="114216" y="6857"/>
                    <a:pt x="114216" y="6857"/>
                  </a:cubicBezTo>
                  <a:lnTo>
                    <a:pt x="114216" y="29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21;p48">
              <a:extLst>
                <a:ext uri="{FF2B5EF4-FFF2-40B4-BE49-F238E27FC236}">
                  <a16:creationId xmlns:a16="http://schemas.microsoft.com/office/drawing/2014/main" id="{440D08A2-067A-7BAA-8FF8-B9F269A6D970}"/>
                </a:ext>
              </a:extLst>
            </p:cNvPr>
            <p:cNvSpPr/>
            <p:nvPr/>
          </p:nvSpPr>
          <p:spPr>
            <a:xfrm>
              <a:off x="1476375" y="2262188"/>
              <a:ext cx="176100" cy="723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68444"/>
                  </a:moveTo>
                  <a:cubicBezTo>
                    <a:pt x="109090" y="68444"/>
                    <a:pt x="105454" y="69333"/>
                    <a:pt x="105454" y="70222"/>
                  </a:cubicBezTo>
                  <a:cubicBezTo>
                    <a:pt x="105454" y="104888"/>
                    <a:pt x="105454" y="104888"/>
                    <a:pt x="105454" y="104888"/>
                  </a:cubicBezTo>
                  <a:cubicBezTo>
                    <a:pt x="105454" y="107555"/>
                    <a:pt x="98181" y="110222"/>
                    <a:pt x="87272" y="111111"/>
                  </a:cubicBezTo>
                  <a:cubicBezTo>
                    <a:pt x="87272" y="83555"/>
                    <a:pt x="87272" y="83555"/>
                    <a:pt x="87272" y="83555"/>
                  </a:cubicBezTo>
                  <a:cubicBezTo>
                    <a:pt x="87272" y="83555"/>
                    <a:pt x="87272" y="83555"/>
                    <a:pt x="87272" y="83555"/>
                  </a:cubicBezTo>
                  <a:cubicBezTo>
                    <a:pt x="87272" y="24000"/>
                    <a:pt x="87272" y="24000"/>
                    <a:pt x="87272" y="24000"/>
                  </a:cubicBezTo>
                  <a:cubicBezTo>
                    <a:pt x="87272" y="24000"/>
                    <a:pt x="87272" y="24000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87272" y="23111"/>
                    <a:pt x="87272" y="23111"/>
                    <a:pt x="87272" y="23111"/>
                  </a:cubicBezTo>
                  <a:cubicBezTo>
                    <a:pt x="50909" y="1777"/>
                    <a:pt x="50909" y="1777"/>
                    <a:pt x="50909" y="1777"/>
                  </a:cubicBezTo>
                  <a:cubicBezTo>
                    <a:pt x="50909" y="888"/>
                    <a:pt x="47272" y="0"/>
                    <a:pt x="43636" y="0"/>
                  </a:cubicBezTo>
                  <a:cubicBezTo>
                    <a:pt x="40000" y="0"/>
                    <a:pt x="36363" y="888"/>
                    <a:pt x="36363" y="1777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3111"/>
                    <a:pt x="0" y="23111"/>
                    <a:pt x="0" y="23111"/>
                  </a:cubicBezTo>
                  <a:cubicBezTo>
                    <a:pt x="0" y="24000"/>
                    <a:pt x="0" y="24000"/>
                    <a:pt x="0" y="24000"/>
                  </a:cubicBezTo>
                  <a:cubicBezTo>
                    <a:pt x="0" y="83555"/>
                    <a:pt x="0" y="83555"/>
                    <a:pt x="0" y="83555"/>
                  </a:cubicBezTo>
                  <a:cubicBezTo>
                    <a:pt x="0" y="117333"/>
                    <a:pt x="0" y="117333"/>
                    <a:pt x="0" y="117333"/>
                  </a:cubicBezTo>
                  <a:cubicBezTo>
                    <a:pt x="0" y="118222"/>
                    <a:pt x="0" y="119111"/>
                    <a:pt x="3636" y="119111"/>
                  </a:cubicBezTo>
                  <a:cubicBezTo>
                    <a:pt x="3636" y="119111"/>
                    <a:pt x="7272" y="120000"/>
                    <a:pt x="7272" y="120000"/>
                  </a:cubicBezTo>
                  <a:cubicBezTo>
                    <a:pt x="76363" y="120000"/>
                    <a:pt x="76363" y="120000"/>
                    <a:pt x="76363" y="120000"/>
                  </a:cubicBezTo>
                  <a:cubicBezTo>
                    <a:pt x="83636" y="120000"/>
                    <a:pt x="87272" y="119111"/>
                    <a:pt x="87272" y="117333"/>
                  </a:cubicBezTo>
                  <a:cubicBezTo>
                    <a:pt x="87272" y="115555"/>
                    <a:pt x="87272" y="115555"/>
                    <a:pt x="87272" y="115555"/>
                  </a:cubicBezTo>
                  <a:cubicBezTo>
                    <a:pt x="105454" y="114666"/>
                    <a:pt x="120000" y="110222"/>
                    <a:pt x="120000" y="104888"/>
                  </a:cubicBezTo>
                  <a:cubicBezTo>
                    <a:pt x="120000" y="70222"/>
                    <a:pt x="120000" y="70222"/>
                    <a:pt x="120000" y="70222"/>
                  </a:cubicBezTo>
                  <a:cubicBezTo>
                    <a:pt x="120000" y="69333"/>
                    <a:pt x="116363" y="68444"/>
                    <a:pt x="112727" y="68444"/>
                  </a:cubicBezTo>
                  <a:close/>
                  <a:moveTo>
                    <a:pt x="69090" y="80888"/>
                  </a:moveTo>
                  <a:cubicBezTo>
                    <a:pt x="18181" y="80888"/>
                    <a:pt x="18181" y="80888"/>
                    <a:pt x="18181" y="80888"/>
                  </a:cubicBezTo>
                  <a:cubicBezTo>
                    <a:pt x="18181" y="25777"/>
                    <a:pt x="18181" y="25777"/>
                    <a:pt x="18181" y="25777"/>
                  </a:cubicBezTo>
                  <a:cubicBezTo>
                    <a:pt x="69090" y="25777"/>
                    <a:pt x="69090" y="25777"/>
                    <a:pt x="69090" y="25777"/>
                  </a:cubicBezTo>
                  <a:lnTo>
                    <a:pt x="69090" y="80888"/>
                  </a:lnTo>
                  <a:close/>
                  <a:moveTo>
                    <a:pt x="43636" y="8000"/>
                  </a:moveTo>
                  <a:cubicBezTo>
                    <a:pt x="65454" y="21333"/>
                    <a:pt x="65454" y="21333"/>
                    <a:pt x="65454" y="21333"/>
                  </a:cubicBezTo>
                  <a:cubicBezTo>
                    <a:pt x="21818" y="21333"/>
                    <a:pt x="21818" y="21333"/>
                    <a:pt x="21818" y="21333"/>
                  </a:cubicBezTo>
                  <a:lnTo>
                    <a:pt x="43636" y="8000"/>
                  </a:lnTo>
                  <a:close/>
                  <a:moveTo>
                    <a:pt x="18181" y="115555"/>
                  </a:moveTo>
                  <a:cubicBezTo>
                    <a:pt x="18181" y="85333"/>
                    <a:pt x="18181" y="85333"/>
                    <a:pt x="18181" y="85333"/>
                  </a:cubicBezTo>
                  <a:cubicBezTo>
                    <a:pt x="69090" y="85333"/>
                    <a:pt x="69090" y="85333"/>
                    <a:pt x="69090" y="85333"/>
                  </a:cubicBezTo>
                  <a:cubicBezTo>
                    <a:pt x="69090" y="115555"/>
                    <a:pt x="69090" y="115555"/>
                    <a:pt x="69090" y="115555"/>
                  </a:cubicBezTo>
                  <a:lnTo>
                    <a:pt x="18181" y="1155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822;p48">
              <a:extLst>
                <a:ext uri="{FF2B5EF4-FFF2-40B4-BE49-F238E27FC236}">
                  <a16:creationId xmlns:a16="http://schemas.microsoft.com/office/drawing/2014/main" id="{2DEB981E-2278-37EA-5FC7-7D707C397233}"/>
                </a:ext>
              </a:extLst>
            </p:cNvPr>
            <p:cNvSpPr/>
            <p:nvPr/>
          </p:nvSpPr>
          <p:spPr>
            <a:xfrm>
              <a:off x="207963" y="855663"/>
              <a:ext cx="711300" cy="170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293" y="84037"/>
                  </a:moveTo>
                  <a:cubicBezTo>
                    <a:pt x="116390" y="83280"/>
                    <a:pt x="101954" y="70788"/>
                    <a:pt x="91127" y="63217"/>
                  </a:cubicBezTo>
                  <a:cubicBezTo>
                    <a:pt x="87518" y="61324"/>
                    <a:pt x="83909" y="59810"/>
                    <a:pt x="79398" y="58675"/>
                  </a:cubicBezTo>
                  <a:cubicBezTo>
                    <a:pt x="79398" y="38611"/>
                    <a:pt x="79398" y="38611"/>
                    <a:pt x="79398" y="38611"/>
                  </a:cubicBezTo>
                  <a:cubicBezTo>
                    <a:pt x="88421" y="38611"/>
                    <a:pt x="88421" y="38611"/>
                    <a:pt x="88421" y="38611"/>
                  </a:cubicBezTo>
                  <a:cubicBezTo>
                    <a:pt x="90225" y="38611"/>
                    <a:pt x="91127" y="38233"/>
                    <a:pt x="91127" y="37476"/>
                  </a:cubicBezTo>
                  <a:cubicBezTo>
                    <a:pt x="91127" y="0"/>
                    <a:pt x="91127" y="0"/>
                    <a:pt x="91127" y="0"/>
                  </a:cubicBezTo>
                  <a:cubicBezTo>
                    <a:pt x="86616" y="0"/>
                    <a:pt x="86616" y="0"/>
                    <a:pt x="86616" y="0"/>
                  </a:cubicBezTo>
                  <a:cubicBezTo>
                    <a:pt x="86616" y="36719"/>
                    <a:pt x="86616" y="36719"/>
                    <a:pt x="86616" y="36719"/>
                  </a:cubicBezTo>
                  <a:cubicBezTo>
                    <a:pt x="9022" y="36719"/>
                    <a:pt x="9022" y="36719"/>
                    <a:pt x="9022" y="36719"/>
                  </a:cubicBezTo>
                  <a:cubicBezTo>
                    <a:pt x="9022" y="0"/>
                    <a:pt x="9022" y="0"/>
                    <a:pt x="9022" y="0"/>
                  </a:cubicBezTo>
                  <a:cubicBezTo>
                    <a:pt x="5413" y="0"/>
                    <a:pt x="5413" y="0"/>
                    <a:pt x="5413" y="0"/>
                  </a:cubicBezTo>
                  <a:cubicBezTo>
                    <a:pt x="5413" y="37476"/>
                    <a:pt x="5413" y="37476"/>
                    <a:pt x="5413" y="37476"/>
                  </a:cubicBezTo>
                  <a:cubicBezTo>
                    <a:pt x="5413" y="38233"/>
                    <a:pt x="6315" y="38611"/>
                    <a:pt x="7218" y="38611"/>
                  </a:cubicBezTo>
                  <a:cubicBezTo>
                    <a:pt x="17142" y="38611"/>
                    <a:pt x="17142" y="38611"/>
                    <a:pt x="17142" y="38611"/>
                  </a:cubicBezTo>
                  <a:cubicBezTo>
                    <a:pt x="17142" y="58675"/>
                    <a:pt x="17142" y="58675"/>
                    <a:pt x="17142" y="58675"/>
                  </a:cubicBezTo>
                  <a:cubicBezTo>
                    <a:pt x="6315" y="61703"/>
                    <a:pt x="0" y="66624"/>
                    <a:pt x="0" y="71545"/>
                  </a:cubicBezTo>
                  <a:cubicBezTo>
                    <a:pt x="0" y="100315"/>
                    <a:pt x="0" y="100315"/>
                    <a:pt x="0" y="100315"/>
                  </a:cubicBezTo>
                  <a:cubicBezTo>
                    <a:pt x="0" y="103343"/>
                    <a:pt x="6315" y="105615"/>
                    <a:pt x="12631" y="105615"/>
                  </a:cubicBezTo>
                  <a:cubicBezTo>
                    <a:pt x="16240" y="105615"/>
                    <a:pt x="18947" y="105236"/>
                    <a:pt x="20751" y="104479"/>
                  </a:cubicBezTo>
                  <a:cubicBezTo>
                    <a:pt x="20751" y="109022"/>
                    <a:pt x="20751" y="109022"/>
                    <a:pt x="20751" y="109022"/>
                  </a:cubicBezTo>
                  <a:cubicBezTo>
                    <a:pt x="20751" y="112050"/>
                    <a:pt x="27067" y="114321"/>
                    <a:pt x="33383" y="114321"/>
                  </a:cubicBezTo>
                  <a:cubicBezTo>
                    <a:pt x="36992" y="114321"/>
                    <a:pt x="39699" y="113943"/>
                    <a:pt x="41503" y="113186"/>
                  </a:cubicBezTo>
                  <a:cubicBezTo>
                    <a:pt x="41503" y="115078"/>
                    <a:pt x="41503" y="115078"/>
                    <a:pt x="41503" y="115078"/>
                  </a:cubicBezTo>
                  <a:cubicBezTo>
                    <a:pt x="41503" y="117728"/>
                    <a:pt x="46917" y="120000"/>
                    <a:pt x="54135" y="120000"/>
                  </a:cubicBezTo>
                  <a:cubicBezTo>
                    <a:pt x="61353" y="120000"/>
                    <a:pt x="66766" y="117728"/>
                    <a:pt x="66766" y="115078"/>
                  </a:cubicBezTo>
                  <a:cubicBezTo>
                    <a:pt x="66766" y="113186"/>
                    <a:pt x="66766" y="113186"/>
                    <a:pt x="66766" y="113186"/>
                  </a:cubicBezTo>
                  <a:cubicBezTo>
                    <a:pt x="68571" y="113943"/>
                    <a:pt x="72180" y="114321"/>
                    <a:pt x="74887" y="114321"/>
                  </a:cubicBezTo>
                  <a:cubicBezTo>
                    <a:pt x="82105" y="114321"/>
                    <a:pt x="87518" y="112050"/>
                    <a:pt x="87518" y="109022"/>
                  </a:cubicBezTo>
                  <a:cubicBezTo>
                    <a:pt x="87518" y="82902"/>
                    <a:pt x="87518" y="82902"/>
                    <a:pt x="87518" y="82902"/>
                  </a:cubicBezTo>
                  <a:cubicBezTo>
                    <a:pt x="101954" y="89716"/>
                    <a:pt x="101954" y="89716"/>
                    <a:pt x="101954" y="89716"/>
                  </a:cubicBezTo>
                  <a:cubicBezTo>
                    <a:pt x="101954" y="89716"/>
                    <a:pt x="101954" y="90094"/>
                    <a:pt x="101954" y="90094"/>
                  </a:cubicBezTo>
                  <a:cubicBezTo>
                    <a:pt x="106466" y="91230"/>
                    <a:pt x="112781" y="91230"/>
                    <a:pt x="116390" y="89716"/>
                  </a:cubicBezTo>
                  <a:cubicBezTo>
                    <a:pt x="120000" y="88201"/>
                    <a:pt x="120000" y="85930"/>
                    <a:pt x="117293" y="84037"/>
                  </a:cubicBezTo>
                  <a:close/>
                  <a:moveTo>
                    <a:pt x="20751" y="38990"/>
                  </a:moveTo>
                  <a:cubicBezTo>
                    <a:pt x="74887" y="38990"/>
                    <a:pt x="74887" y="38990"/>
                    <a:pt x="74887" y="38990"/>
                  </a:cubicBezTo>
                  <a:cubicBezTo>
                    <a:pt x="74887" y="45425"/>
                    <a:pt x="74887" y="45425"/>
                    <a:pt x="74887" y="45425"/>
                  </a:cubicBezTo>
                  <a:cubicBezTo>
                    <a:pt x="61353" y="45425"/>
                    <a:pt x="61353" y="45425"/>
                    <a:pt x="61353" y="45425"/>
                  </a:cubicBezTo>
                  <a:cubicBezTo>
                    <a:pt x="61353" y="43911"/>
                    <a:pt x="61353" y="43911"/>
                    <a:pt x="61353" y="43911"/>
                  </a:cubicBezTo>
                  <a:cubicBezTo>
                    <a:pt x="61353" y="43533"/>
                    <a:pt x="60451" y="42776"/>
                    <a:pt x="59548" y="42776"/>
                  </a:cubicBezTo>
                  <a:cubicBezTo>
                    <a:pt x="36992" y="42776"/>
                    <a:pt x="36992" y="42776"/>
                    <a:pt x="36992" y="42776"/>
                  </a:cubicBezTo>
                  <a:cubicBezTo>
                    <a:pt x="35187" y="42776"/>
                    <a:pt x="34285" y="43533"/>
                    <a:pt x="34285" y="43911"/>
                  </a:cubicBezTo>
                  <a:cubicBezTo>
                    <a:pt x="34285" y="45425"/>
                    <a:pt x="34285" y="45425"/>
                    <a:pt x="34285" y="45425"/>
                  </a:cubicBezTo>
                  <a:cubicBezTo>
                    <a:pt x="20751" y="45425"/>
                    <a:pt x="20751" y="45425"/>
                    <a:pt x="20751" y="45425"/>
                  </a:cubicBezTo>
                  <a:lnTo>
                    <a:pt x="20751" y="38990"/>
                  </a:lnTo>
                  <a:close/>
                  <a:moveTo>
                    <a:pt x="74887" y="47318"/>
                  </a:moveTo>
                  <a:cubicBezTo>
                    <a:pt x="74887" y="49968"/>
                    <a:pt x="74887" y="49968"/>
                    <a:pt x="74887" y="49968"/>
                  </a:cubicBezTo>
                  <a:cubicBezTo>
                    <a:pt x="61353" y="49968"/>
                    <a:pt x="61353" y="49968"/>
                    <a:pt x="61353" y="49968"/>
                  </a:cubicBezTo>
                  <a:cubicBezTo>
                    <a:pt x="61353" y="47318"/>
                    <a:pt x="61353" y="47318"/>
                    <a:pt x="61353" y="47318"/>
                  </a:cubicBezTo>
                  <a:lnTo>
                    <a:pt x="74887" y="47318"/>
                  </a:lnTo>
                  <a:close/>
                  <a:moveTo>
                    <a:pt x="56842" y="45047"/>
                  </a:moveTo>
                  <a:cubicBezTo>
                    <a:pt x="56842" y="52618"/>
                    <a:pt x="56842" y="52618"/>
                    <a:pt x="56842" y="52618"/>
                  </a:cubicBezTo>
                  <a:cubicBezTo>
                    <a:pt x="39699" y="52618"/>
                    <a:pt x="39699" y="52618"/>
                    <a:pt x="39699" y="52618"/>
                  </a:cubicBezTo>
                  <a:cubicBezTo>
                    <a:pt x="39699" y="45047"/>
                    <a:pt x="39699" y="45047"/>
                    <a:pt x="39699" y="45047"/>
                  </a:cubicBezTo>
                  <a:lnTo>
                    <a:pt x="56842" y="45047"/>
                  </a:lnTo>
                  <a:close/>
                  <a:moveTo>
                    <a:pt x="20751" y="47318"/>
                  </a:moveTo>
                  <a:cubicBezTo>
                    <a:pt x="34285" y="47318"/>
                    <a:pt x="34285" y="47318"/>
                    <a:pt x="34285" y="47318"/>
                  </a:cubicBezTo>
                  <a:cubicBezTo>
                    <a:pt x="34285" y="49968"/>
                    <a:pt x="34285" y="49968"/>
                    <a:pt x="34285" y="49968"/>
                  </a:cubicBezTo>
                  <a:cubicBezTo>
                    <a:pt x="20751" y="49968"/>
                    <a:pt x="20751" y="49968"/>
                    <a:pt x="20751" y="49968"/>
                  </a:cubicBezTo>
                  <a:lnTo>
                    <a:pt x="20751" y="47318"/>
                  </a:lnTo>
                  <a:close/>
                  <a:moveTo>
                    <a:pt x="112781" y="88580"/>
                  </a:moveTo>
                  <a:cubicBezTo>
                    <a:pt x="110977" y="89337"/>
                    <a:pt x="107368" y="89337"/>
                    <a:pt x="104661" y="88580"/>
                  </a:cubicBezTo>
                  <a:cubicBezTo>
                    <a:pt x="86616" y="79873"/>
                    <a:pt x="86616" y="79873"/>
                    <a:pt x="86616" y="79873"/>
                  </a:cubicBezTo>
                  <a:cubicBezTo>
                    <a:pt x="86616" y="79495"/>
                    <a:pt x="85714" y="79116"/>
                    <a:pt x="84812" y="79495"/>
                  </a:cubicBezTo>
                  <a:cubicBezTo>
                    <a:pt x="83909" y="79495"/>
                    <a:pt x="83007" y="79873"/>
                    <a:pt x="83007" y="80252"/>
                  </a:cubicBezTo>
                  <a:cubicBezTo>
                    <a:pt x="83007" y="109022"/>
                    <a:pt x="83007" y="109022"/>
                    <a:pt x="83007" y="109022"/>
                  </a:cubicBezTo>
                  <a:cubicBezTo>
                    <a:pt x="83007" y="110914"/>
                    <a:pt x="80300" y="112429"/>
                    <a:pt x="75789" y="112429"/>
                  </a:cubicBezTo>
                  <a:cubicBezTo>
                    <a:pt x="71278" y="112807"/>
                    <a:pt x="66766" y="111293"/>
                    <a:pt x="66766" y="109022"/>
                  </a:cubicBezTo>
                  <a:cubicBezTo>
                    <a:pt x="66766" y="93501"/>
                    <a:pt x="66766" y="93501"/>
                    <a:pt x="66766" y="93501"/>
                  </a:cubicBezTo>
                  <a:cubicBezTo>
                    <a:pt x="66766" y="92744"/>
                    <a:pt x="65864" y="92365"/>
                    <a:pt x="64060" y="92365"/>
                  </a:cubicBezTo>
                  <a:cubicBezTo>
                    <a:pt x="64060" y="92365"/>
                    <a:pt x="64060" y="92365"/>
                    <a:pt x="64060" y="92365"/>
                  </a:cubicBezTo>
                  <a:cubicBezTo>
                    <a:pt x="63157" y="92365"/>
                    <a:pt x="62255" y="92744"/>
                    <a:pt x="62255" y="93501"/>
                  </a:cubicBezTo>
                  <a:cubicBezTo>
                    <a:pt x="62255" y="109022"/>
                    <a:pt x="62255" y="109022"/>
                    <a:pt x="62255" y="109022"/>
                  </a:cubicBezTo>
                  <a:cubicBezTo>
                    <a:pt x="62255" y="114700"/>
                    <a:pt x="62255" y="114700"/>
                    <a:pt x="62255" y="114700"/>
                  </a:cubicBezTo>
                  <a:cubicBezTo>
                    <a:pt x="62255" y="116593"/>
                    <a:pt x="59548" y="118107"/>
                    <a:pt x="55037" y="118485"/>
                  </a:cubicBezTo>
                  <a:cubicBezTo>
                    <a:pt x="50526" y="118485"/>
                    <a:pt x="46015" y="116971"/>
                    <a:pt x="46015" y="115078"/>
                  </a:cubicBezTo>
                  <a:cubicBezTo>
                    <a:pt x="46015" y="109022"/>
                    <a:pt x="46015" y="109022"/>
                    <a:pt x="46015" y="109022"/>
                  </a:cubicBezTo>
                  <a:cubicBezTo>
                    <a:pt x="46015" y="93501"/>
                    <a:pt x="46015" y="93501"/>
                    <a:pt x="46015" y="93501"/>
                  </a:cubicBezTo>
                  <a:cubicBezTo>
                    <a:pt x="46015" y="92744"/>
                    <a:pt x="45112" y="92365"/>
                    <a:pt x="44210" y="92365"/>
                  </a:cubicBezTo>
                  <a:cubicBezTo>
                    <a:pt x="44210" y="92365"/>
                    <a:pt x="44210" y="92365"/>
                    <a:pt x="44210" y="92365"/>
                  </a:cubicBezTo>
                  <a:cubicBezTo>
                    <a:pt x="42406" y="92365"/>
                    <a:pt x="41503" y="92744"/>
                    <a:pt x="41503" y="93501"/>
                  </a:cubicBezTo>
                  <a:cubicBezTo>
                    <a:pt x="41503" y="109022"/>
                    <a:pt x="41503" y="109022"/>
                    <a:pt x="41503" y="109022"/>
                  </a:cubicBezTo>
                  <a:cubicBezTo>
                    <a:pt x="41503" y="110914"/>
                    <a:pt x="38796" y="112429"/>
                    <a:pt x="34285" y="112429"/>
                  </a:cubicBezTo>
                  <a:cubicBezTo>
                    <a:pt x="29774" y="112807"/>
                    <a:pt x="25263" y="111293"/>
                    <a:pt x="25263" y="109022"/>
                  </a:cubicBezTo>
                  <a:cubicBezTo>
                    <a:pt x="25263" y="100315"/>
                    <a:pt x="25263" y="100315"/>
                    <a:pt x="25263" y="100315"/>
                  </a:cubicBezTo>
                  <a:cubicBezTo>
                    <a:pt x="25263" y="88958"/>
                    <a:pt x="25263" y="88958"/>
                    <a:pt x="25263" y="88958"/>
                  </a:cubicBezTo>
                  <a:cubicBezTo>
                    <a:pt x="25263" y="88580"/>
                    <a:pt x="24360" y="88201"/>
                    <a:pt x="23458" y="88201"/>
                  </a:cubicBezTo>
                  <a:cubicBezTo>
                    <a:pt x="23458" y="88201"/>
                    <a:pt x="23458" y="88201"/>
                    <a:pt x="23458" y="88201"/>
                  </a:cubicBezTo>
                  <a:cubicBezTo>
                    <a:pt x="21654" y="88201"/>
                    <a:pt x="20751" y="88580"/>
                    <a:pt x="20751" y="88958"/>
                  </a:cubicBezTo>
                  <a:cubicBezTo>
                    <a:pt x="20751" y="100315"/>
                    <a:pt x="20751" y="100315"/>
                    <a:pt x="20751" y="100315"/>
                  </a:cubicBezTo>
                  <a:cubicBezTo>
                    <a:pt x="20751" y="102208"/>
                    <a:pt x="18045" y="103722"/>
                    <a:pt x="13533" y="103722"/>
                  </a:cubicBezTo>
                  <a:cubicBezTo>
                    <a:pt x="9022" y="104100"/>
                    <a:pt x="4511" y="102586"/>
                    <a:pt x="4511" y="100315"/>
                  </a:cubicBezTo>
                  <a:cubicBezTo>
                    <a:pt x="4511" y="71545"/>
                    <a:pt x="4511" y="71545"/>
                    <a:pt x="4511" y="71545"/>
                  </a:cubicBezTo>
                  <a:cubicBezTo>
                    <a:pt x="4511" y="67003"/>
                    <a:pt x="10827" y="62460"/>
                    <a:pt x="19849" y="60189"/>
                  </a:cubicBezTo>
                  <a:cubicBezTo>
                    <a:pt x="20751" y="59810"/>
                    <a:pt x="20751" y="59810"/>
                    <a:pt x="20751" y="59432"/>
                  </a:cubicBezTo>
                  <a:cubicBezTo>
                    <a:pt x="20751" y="52239"/>
                    <a:pt x="20751" y="52239"/>
                    <a:pt x="20751" y="52239"/>
                  </a:cubicBezTo>
                  <a:cubicBezTo>
                    <a:pt x="34285" y="52239"/>
                    <a:pt x="34285" y="52239"/>
                    <a:pt x="34285" y="52239"/>
                  </a:cubicBezTo>
                  <a:cubicBezTo>
                    <a:pt x="34285" y="53375"/>
                    <a:pt x="34285" y="53375"/>
                    <a:pt x="34285" y="53375"/>
                  </a:cubicBezTo>
                  <a:cubicBezTo>
                    <a:pt x="34285" y="54132"/>
                    <a:pt x="35187" y="54511"/>
                    <a:pt x="36992" y="54511"/>
                  </a:cubicBezTo>
                  <a:cubicBezTo>
                    <a:pt x="59548" y="54511"/>
                    <a:pt x="59548" y="54511"/>
                    <a:pt x="59548" y="54511"/>
                  </a:cubicBezTo>
                  <a:cubicBezTo>
                    <a:pt x="60451" y="54511"/>
                    <a:pt x="61353" y="54132"/>
                    <a:pt x="61353" y="53375"/>
                  </a:cubicBezTo>
                  <a:cubicBezTo>
                    <a:pt x="61353" y="52239"/>
                    <a:pt x="61353" y="52239"/>
                    <a:pt x="61353" y="52239"/>
                  </a:cubicBezTo>
                  <a:cubicBezTo>
                    <a:pt x="74887" y="52239"/>
                    <a:pt x="74887" y="52239"/>
                    <a:pt x="74887" y="52239"/>
                  </a:cubicBezTo>
                  <a:cubicBezTo>
                    <a:pt x="74887" y="59053"/>
                    <a:pt x="74887" y="59053"/>
                    <a:pt x="74887" y="59053"/>
                  </a:cubicBezTo>
                  <a:cubicBezTo>
                    <a:pt x="74887" y="59432"/>
                    <a:pt x="74887" y="59810"/>
                    <a:pt x="75789" y="59810"/>
                  </a:cubicBezTo>
                  <a:cubicBezTo>
                    <a:pt x="80300" y="60946"/>
                    <a:pt x="84812" y="62460"/>
                    <a:pt x="87518" y="64353"/>
                  </a:cubicBezTo>
                  <a:cubicBezTo>
                    <a:pt x="99248" y="71924"/>
                    <a:pt x="113684" y="84794"/>
                    <a:pt x="113684" y="85173"/>
                  </a:cubicBezTo>
                  <a:cubicBezTo>
                    <a:pt x="113684" y="85173"/>
                    <a:pt x="113684" y="85173"/>
                    <a:pt x="113684" y="85173"/>
                  </a:cubicBezTo>
                  <a:cubicBezTo>
                    <a:pt x="115488" y="86309"/>
                    <a:pt x="115488" y="87444"/>
                    <a:pt x="112781" y="885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835;p48">
            <a:extLst>
              <a:ext uri="{FF2B5EF4-FFF2-40B4-BE49-F238E27FC236}">
                <a16:creationId xmlns:a16="http://schemas.microsoft.com/office/drawing/2014/main" id="{8B8CC929-74C1-8746-E16D-CBCA61AEE34C}"/>
              </a:ext>
            </a:extLst>
          </p:cNvPr>
          <p:cNvGrpSpPr/>
          <p:nvPr/>
        </p:nvGrpSpPr>
        <p:grpSpPr>
          <a:xfrm rot="5400000">
            <a:off x="-126634" y="2994118"/>
            <a:ext cx="2021153" cy="1751005"/>
            <a:chOff x="3305175" y="4144963"/>
            <a:chExt cx="2149388" cy="1862100"/>
          </a:xfrm>
          <a:solidFill>
            <a:schemeClr val="tx1"/>
          </a:solidFill>
        </p:grpSpPr>
        <p:sp>
          <p:nvSpPr>
            <p:cNvPr id="14" name="Google Shape;836;p48">
              <a:extLst>
                <a:ext uri="{FF2B5EF4-FFF2-40B4-BE49-F238E27FC236}">
                  <a16:creationId xmlns:a16="http://schemas.microsoft.com/office/drawing/2014/main" id="{256113C2-BB93-5962-DEA2-0DEECAA9E528}"/>
                </a:ext>
              </a:extLst>
            </p:cNvPr>
            <p:cNvSpPr/>
            <p:nvPr/>
          </p:nvSpPr>
          <p:spPr>
            <a:xfrm>
              <a:off x="5224463" y="4338638"/>
              <a:ext cx="2301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37;p48">
              <a:extLst>
                <a:ext uri="{FF2B5EF4-FFF2-40B4-BE49-F238E27FC236}">
                  <a16:creationId xmlns:a16="http://schemas.microsoft.com/office/drawing/2014/main" id="{047AD6E2-A354-2FF0-785C-19650E7808CC}"/>
                </a:ext>
              </a:extLst>
            </p:cNvPr>
            <p:cNvSpPr/>
            <p:nvPr/>
          </p:nvSpPr>
          <p:spPr>
            <a:xfrm>
              <a:off x="4395788" y="4338638"/>
              <a:ext cx="347700" cy="15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38;p48">
              <a:extLst>
                <a:ext uri="{FF2B5EF4-FFF2-40B4-BE49-F238E27FC236}">
                  <a16:creationId xmlns:a16="http://schemas.microsoft.com/office/drawing/2014/main" id="{6A8019BE-4A2C-6A2A-ED31-D241704115AC}"/>
                </a:ext>
              </a:extLst>
            </p:cNvPr>
            <p:cNvSpPr/>
            <p:nvPr/>
          </p:nvSpPr>
          <p:spPr>
            <a:xfrm>
              <a:off x="3305175" y="4622800"/>
              <a:ext cx="1106400" cy="83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4709"/>
                  </a:moveTo>
                  <a:cubicBezTo>
                    <a:pt x="120000" y="6193"/>
                    <a:pt x="115362" y="0"/>
                    <a:pt x="108985" y="0"/>
                  </a:cubicBezTo>
                  <a:cubicBezTo>
                    <a:pt x="11594" y="0"/>
                    <a:pt x="11594" y="0"/>
                    <a:pt x="11594" y="0"/>
                  </a:cubicBezTo>
                  <a:cubicBezTo>
                    <a:pt x="5217" y="0"/>
                    <a:pt x="0" y="6193"/>
                    <a:pt x="0" y="14709"/>
                  </a:cubicBezTo>
                  <a:cubicBezTo>
                    <a:pt x="0" y="100645"/>
                    <a:pt x="0" y="100645"/>
                    <a:pt x="0" y="100645"/>
                  </a:cubicBezTo>
                  <a:cubicBezTo>
                    <a:pt x="0" y="102193"/>
                    <a:pt x="579" y="102967"/>
                    <a:pt x="1739" y="102967"/>
                  </a:cubicBezTo>
                  <a:cubicBezTo>
                    <a:pt x="9855" y="102967"/>
                    <a:pt x="9855" y="102967"/>
                    <a:pt x="9855" y="102967"/>
                  </a:cubicBezTo>
                  <a:cubicBezTo>
                    <a:pt x="9855" y="117677"/>
                    <a:pt x="9855" y="117677"/>
                    <a:pt x="9855" y="117677"/>
                  </a:cubicBezTo>
                  <a:cubicBezTo>
                    <a:pt x="9855" y="119225"/>
                    <a:pt x="10434" y="120000"/>
                    <a:pt x="11594" y="120000"/>
                  </a:cubicBezTo>
                  <a:cubicBezTo>
                    <a:pt x="108985" y="120000"/>
                    <a:pt x="108985" y="120000"/>
                    <a:pt x="108985" y="120000"/>
                  </a:cubicBezTo>
                  <a:cubicBezTo>
                    <a:pt x="109565" y="120000"/>
                    <a:pt x="110144" y="119225"/>
                    <a:pt x="110144" y="117677"/>
                  </a:cubicBezTo>
                  <a:cubicBezTo>
                    <a:pt x="110144" y="29419"/>
                    <a:pt x="110144" y="29419"/>
                    <a:pt x="110144" y="29419"/>
                  </a:cubicBezTo>
                  <a:cubicBezTo>
                    <a:pt x="115942" y="28645"/>
                    <a:pt x="120000" y="22451"/>
                    <a:pt x="120000" y="14709"/>
                  </a:cubicBezTo>
                  <a:close/>
                  <a:moveTo>
                    <a:pt x="2898" y="99096"/>
                  </a:moveTo>
                  <a:cubicBezTo>
                    <a:pt x="2898" y="14709"/>
                    <a:pt x="2898" y="14709"/>
                    <a:pt x="2898" y="14709"/>
                  </a:cubicBezTo>
                  <a:cubicBezTo>
                    <a:pt x="2898" y="8516"/>
                    <a:pt x="6956" y="3870"/>
                    <a:pt x="11594" y="3870"/>
                  </a:cubicBezTo>
                  <a:cubicBezTo>
                    <a:pt x="16231" y="3870"/>
                    <a:pt x="19710" y="8516"/>
                    <a:pt x="19710" y="14709"/>
                  </a:cubicBezTo>
                  <a:cubicBezTo>
                    <a:pt x="19710" y="15483"/>
                    <a:pt x="19710" y="16258"/>
                    <a:pt x="19710" y="17032"/>
                  </a:cubicBezTo>
                  <a:cubicBezTo>
                    <a:pt x="11594" y="17032"/>
                    <a:pt x="11594" y="17032"/>
                    <a:pt x="11594" y="17032"/>
                  </a:cubicBezTo>
                  <a:cubicBezTo>
                    <a:pt x="10434" y="17032"/>
                    <a:pt x="9855" y="17806"/>
                    <a:pt x="9855" y="19354"/>
                  </a:cubicBezTo>
                  <a:cubicBezTo>
                    <a:pt x="9855" y="99096"/>
                    <a:pt x="9855" y="99096"/>
                    <a:pt x="9855" y="99096"/>
                  </a:cubicBezTo>
                  <a:lnTo>
                    <a:pt x="2898" y="99096"/>
                  </a:lnTo>
                  <a:close/>
                  <a:moveTo>
                    <a:pt x="12753" y="25548"/>
                  </a:moveTo>
                  <a:cubicBezTo>
                    <a:pt x="12753" y="20903"/>
                    <a:pt x="12753" y="20903"/>
                    <a:pt x="12753" y="20903"/>
                  </a:cubicBezTo>
                  <a:cubicBezTo>
                    <a:pt x="17971" y="20903"/>
                    <a:pt x="17971" y="20903"/>
                    <a:pt x="17971" y="20903"/>
                  </a:cubicBezTo>
                  <a:cubicBezTo>
                    <a:pt x="16811" y="23225"/>
                    <a:pt x="15072" y="25548"/>
                    <a:pt x="12753" y="25548"/>
                  </a:cubicBezTo>
                  <a:close/>
                  <a:moveTo>
                    <a:pt x="107246" y="116129"/>
                  </a:moveTo>
                  <a:cubicBezTo>
                    <a:pt x="12753" y="116129"/>
                    <a:pt x="12753" y="116129"/>
                    <a:pt x="12753" y="116129"/>
                  </a:cubicBezTo>
                  <a:cubicBezTo>
                    <a:pt x="12753" y="30193"/>
                    <a:pt x="12753" y="30193"/>
                    <a:pt x="12753" y="30193"/>
                  </a:cubicBezTo>
                  <a:cubicBezTo>
                    <a:pt x="107246" y="30193"/>
                    <a:pt x="107246" y="30193"/>
                    <a:pt x="107246" y="30193"/>
                  </a:cubicBezTo>
                  <a:lnTo>
                    <a:pt x="107246" y="116129"/>
                  </a:lnTo>
                  <a:close/>
                  <a:moveTo>
                    <a:pt x="108985" y="25548"/>
                  </a:moveTo>
                  <a:cubicBezTo>
                    <a:pt x="108985" y="26322"/>
                    <a:pt x="108985" y="26322"/>
                    <a:pt x="108985" y="26322"/>
                  </a:cubicBezTo>
                  <a:cubicBezTo>
                    <a:pt x="108985" y="26322"/>
                    <a:pt x="108985" y="26322"/>
                    <a:pt x="108985" y="26322"/>
                  </a:cubicBezTo>
                  <a:cubicBezTo>
                    <a:pt x="19130" y="26322"/>
                    <a:pt x="19130" y="26322"/>
                    <a:pt x="19130" y="26322"/>
                  </a:cubicBezTo>
                  <a:cubicBezTo>
                    <a:pt x="21449" y="23225"/>
                    <a:pt x="22608" y="19354"/>
                    <a:pt x="22608" y="14709"/>
                  </a:cubicBezTo>
                  <a:cubicBezTo>
                    <a:pt x="22608" y="10064"/>
                    <a:pt x="21449" y="6193"/>
                    <a:pt x="19130" y="3870"/>
                  </a:cubicBezTo>
                  <a:cubicBezTo>
                    <a:pt x="108985" y="3870"/>
                    <a:pt x="108985" y="3870"/>
                    <a:pt x="108985" y="3870"/>
                  </a:cubicBezTo>
                  <a:cubicBezTo>
                    <a:pt x="113623" y="3870"/>
                    <a:pt x="117101" y="8516"/>
                    <a:pt x="117101" y="14709"/>
                  </a:cubicBezTo>
                  <a:cubicBezTo>
                    <a:pt x="117101" y="20903"/>
                    <a:pt x="113623" y="25548"/>
                    <a:pt x="108985" y="255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39;p48">
              <a:extLst>
                <a:ext uri="{FF2B5EF4-FFF2-40B4-BE49-F238E27FC236}">
                  <a16:creationId xmlns:a16="http://schemas.microsoft.com/office/drawing/2014/main" id="{EA8F5893-1872-B31F-3213-C09A11254C4D}"/>
                </a:ext>
              </a:extLst>
            </p:cNvPr>
            <p:cNvSpPr/>
            <p:nvPr/>
          </p:nvSpPr>
          <p:spPr>
            <a:xfrm>
              <a:off x="3517900" y="4938713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154" y="120000"/>
                  </a:moveTo>
                  <a:cubicBezTo>
                    <a:pt x="92957" y="120000"/>
                    <a:pt x="120000" y="92957"/>
                    <a:pt x="120000" y="60845"/>
                  </a:cubicBezTo>
                  <a:cubicBezTo>
                    <a:pt x="120000" y="27042"/>
                    <a:pt x="92957" y="0"/>
                    <a:pt x="59154" y="0"/>
                  </a:cubicBezTo>
                  <a:cubicBezTo>
                    <a:pt x="27042" y="0"/>
                    <a:pt x="0" y="27042"/>
                    <a:pt x="0" y="60845"/>
                  </a:cubicBezTo>
                  <a:cubicBezTo>
                    <a:pt x="0" y="92957"/>
                    <a:pt x="27042" y="120000"/>
                    <a:pt x="59154" y="120000"/>
                  </a:cubicBezTo>
                  <a:close/>
                  <a:moveTo>
                    <a:pt x="96338" y="23661"/>
                  </a:moveTo>
                  <a:cubicBezTo>
                    <a:pt x="94647" y="27042"/>
                    <a:pt x="92957" y="33802"/>
                    <a:pt x="87887" y="35492"/>
                  </a:cubicBezTo>
                  <a:cubicBezTo>
                    <a:pt x="81126" y="35492"/>
                    <a:pt x="74366" y="37183"/>
                    <a:pt x="70985" y="40563"/>
                  </a:cubicBezTo>
                  <a:cubicBezTo>
                    <a:pt x="70985" y="38873"/>
                    <a:pt x="70985" y="38873"/>
                    <a:pt x="70985" y="38873"/>
                  </a:cubicBezTo>
                  <a:cubicBezTo>
                    <a:pt x="72676" y="23661"/>
                    <a:pt x="69295" y="20281"/>
                    <a:pt x="69295" y="20281"/>
                  </a:cubicBezTo>
                  <a:cubicBezTo>
                    <a:pt x="65915" y="18591"/>
                    <a:pt x="64225" y="18591"/>
                    <a:pt x="62535" y="20281"/>
                  </a:cubicBezTo>
                  <a:cubicBezTo>
                    <a:pt x="60845" y="20281"/>
                    <a:pt x="60845" y="20281"/>
                    <a:pt x="59154" y="20281"/>
                  </a:cubicBezTo>
                  <a:cubicBezTo>
                    <a:pt x="59154" y="20281"/>
                    <a:pt x="59154" y="18591"/>
                    <a:pt x="59154" y="18591"/>
                  </a:cubicBezTo>
                  <a:cubicBezTo>
                    <a:pt x="59154" y="16901"/>
                    <a:pt x="67605" y="13521"/>
                    <a:pt x="76056" y="11830"/>
                  </a:cubicBezTo>
                  <a:cubicBezTo>
                    <a:pt x="82816" y="13521"/>
                    <a:pt x="89577" y="18591"/>
                    <a:pt x="96338" y="23661"/>
                  </a:cubicBezTo>
                  <a:close/>
                  <a:moveTo>
                    <a:pt x="72676" y="79436"/>
                  </a:moveTo>
                  <a:cubicBezTo>
                    <a:pt x="69295" y="82816"/>
                    <a:pt x="67605" y="82816"/>
                    <a:pt x="67605" y="82816"/>
                  </a:cubicBezTo>
                  <a:cubicBezTo>
                    <a:pt x="65915" y="82816"/>
                    <a:pt x="64225" y="84507"/>
                    <a:pt x="64225" y="86197"/>
                  </a:cubicBezTo>
                  <a:cubicBezTo>
                    <a:pt x="64225" y="89577"/>
                    <a:pt x="64225" y="94647"/>
                    <a:pt x="55774" y="94647"/>
                  </a:cubicBezTo>
                  <a:cubicBezTo>
                    <a:pt x="54084" y="92957"/>
                    <a:pt x="52394" y="87887"/>
                    <a:pt x="52394" y="87887"/>
                  </a:cubicBezTo>
                  <a:cubicBezTo>
                    <a:pt x="52394" y="86197"/>
                    <a:pt x="52394" y="86197"/>
                    <a:pt x="52394" y="84507"/>
                  </a:cubicBezTo>
                  <a:cubicBezTo>
                    <a:pt x="52394" y="84507"/>
                    <a:pt x="54084" y="81126"/>
                    <a:pt x="54084" y="79436"/>
                  </a:cubicBezTo>
                  <a:cubicBezTo>
                    <a:pt x="54084" y="76056"/>
                    <a:pt x="52394" y="72676"/>
                    <a:pt x="49014" y="70985"/>
                  </a:cubicBezTo>
                  <a:cubicBezTo>
                    <a:pt x="49014" y="67605"/>
                    <a:pt x="47323" y="64225"/>
                    <a:pt x="45633" y="62535"/>
                  </a:cubicBezTo>
                  <a:cubicBezTo>
                    <a:pt x="42253" y="60845"/>
                    <a:pt x="37183" y="60845"/>
                    <a:pt x="33802" y="60845"/>
                  </a:cubicBezTo>
                  <a:cubicBezTo>
                    <a:pt x="32112" y="60845"/>
                    <a:pt x="32112" y="60845"/>
                    <a:pt x="30422" y="60845"/>
                  </a:cubicBezTo>
                  <a:cubicBezTo>
                    <a:pt x="27042" y="60845"/>
                    <a:pt x="27042" y="55774"/>
                    <a:pt x="27042" y="55774"/>
                  </a:cubicBezTo>
                  <a:cubicBezTo>
                    <a:pt x="27042" y="55774"/>
                    <a:pt x="27042" y="42253"/>
                    <a:pt x="35492" y="40563"/>
                  </a:cubicBezTo>
                  <a:cubicBezTo>
                    <a:pt x="40563" y="38873"/>
                    <a:pt x="42253" y="38873"/>
                    <a:pt x="43943" y="40563"/>
                  </a:cubicBezTo>
                  <a:cubicBezTo>
                    <a:pt x="43943" y="40563"/>
                    <a:pt x="43943" y="40563"/>
                    <a:pt x="43943" y="42253"/>
                  </a:cubicBezTo>
                  <a:cubicBezTo>
                    <a:pt x="49014" y="47323"/>
                    <a:pt x="57464" y="45633"/>
                    <a:pt x="62535" y="43943"/>
                  </a:cubicBezTo>
                  <a:cubicBezTo>
                    <a:pt x="64225" y="43943"/>
                    <a:pt x="65915" y="42253"/>
                    <a:pt x="67605" y="42253"/>
                  </a:cubicBezTo>
                  <a:cubicBezTo>
                    <a:pt x="67605" y="42253"/>
                    <a:pt x="67605" y="42253"/>
                    <a:pt x="67605" y="42253"/>
                  </a:cubicBezTo>
                  <a:cubicBezTo>
                    <a:pt x="67605" y="43943"/>
                    <a:pt x="65915" y="45633"/>
                    <a:pt x="67605" y="47323"/>
                  </a:cubicBezTo>
                  <a:cubicBezTo>
                    <a:pt x="67605" y="49014"/>
                    <a:pt x="69295" y="49014"/>
                    <a:pt x="69295" y="49014"/>
                  </a:cubicBezTo>
                  <a:cubicBezTo>
                    <a:pt x="70985" y="50704"/>
                    <a:pt x="70985" y="54084"/>
                    <a:pt x="72676" y="55774"/>
                  </a:cubicBezTo>
                  <a:cubicBezTo>
                    <a:pt x="72676" y="57464"/>
                    <a:pt x="72676" y="57464"/>
                    <a:pt x="72676" y="59154"/>
                  </a:cubicBezTo>
                  <a:cubicBezTo>
                    <a:pt x="76056" y="60845"/>
                    <a:pt x="77746" y="60845"/>
                    <a:pt x="79436" y="60845"/>
                  </a:cubicBezTo>
                  <a:cubicBezTo>
                    <a:pt x="79436" y="62535"/>
                    <a:pt x="77746" y="64225"/>
                    <a:pt x="74366" y="67605"/>
                  </a:cubicBezTo>
                  <a:cubicBezTo>
                    <a:pt x="70985" y="70985"/>
                    <a:pt x="69295" y="72676"/>
                    <a:pt x="69295" y="74366"/>
                  </a:cubicBezTo>
                  <a:cubicBezTo>
                    <a:pt x="69295" y="77746"/>
                    <a:pt x="70985" y="79436"/>
                    <a:pt x="72676" y="79436"/>
                  </a:cubicBezTo>
                  <a:close/>
                  <a:moveTo>
                    <a:pt x="57464" y="8450"/>
                  </a:moveTo>
                  <a:cubicBezTo>
                    <a:pt x="52394" y="11830"/>
                    <a:pt x="49014" y="15211"/>
                    <a:pt x="50704" y="18591"/>
                  </a:cubicBezTo>
                  <a:cubicBezTo>
                    <a:pt x="50704" y="23661"/>
                    <a:pt x="52394" y="27042"/>
                    <a:pt x="55774" y="28732"/>
                  </a:cubicBezTo>
                  <a:cubicBezTo>
                    <a:pt x="57464" y="28732"/>
                    <a:pt x="60845" y="28732"/>
                    <a:pt x="62535" y="28732"/>
                  </a:cubicBezTo>
                  <a:cubicBezTo>
                    <a:pt x="62535" y="30422"/>
                    <a:pt x="62535" y="32112"/>
                    <a:pt x="62535" y="33802"/>
                  </a:cubicBezTo>
                  <a:cubicBezTo>
                    <a:pt x="62535" y="33802"/>
                    <a:pt x="60845" y="35492"/>
                    <a:pt x="60845" y="35492"/>
                  </a:cubicBezTo>
                  <a:cubicBezTo>
                    <a:pt x="57464" y="35492"/>
                    <a:pt x="52394" y="37183"/>
                    <a:pt x="50704" y="35492"/>
                  </a:cubicBezTo>
                  <a:cubicBezTo>
                    <a:pt x="50704" y="35492"/>
                    <a:pt x="50704" y="33802"/>
                    <a:pt x="49014" y="33802"/>
                  </a:cubicBezTo>
                  <a:cubicBezTo>
                    <a:pt x="45633" y="30422"/>
                    <a:pt x="40563" y="30422"/>
                    <a:pt x="33802" y="32112"/>
                  </a:cubicBezTo>
                  <a:cubicBezTo>
                    <a:pt x="18591" y="35492"/>
                    <a:pt x="18591" y="54084"/>
                    <a:pt x="18591" y="55774"/>
                  </a:cubicBezTo>
                  <a:cubicBezTo>
                    <a:pt x="18591" y="62535"/>
                    <a:pt x="21971" y="69295"/>
                    <a:pt x="30422" y="69295"/>
                  </a:cubicBezTo>
                  <a:cubicBezTo>
                    <a:pt x="32112" y="69295"/>
                    <a:pt x="32112" y="69295"/>
                    <a:pt x="33802" y="69295"/>
                  </a:cubicBezTo>
                  <a:cubicBezTo>
                    <a:pt x="35492" y="69295"/>
                    <a:pt x="38873" y="69295"/>
                    <a:pt x="40563" y="69295"/>
                  </a:cubicBezTo>
                  <a:cubicBezTo>
                    <a:pt x="40563" y="69295"/>
                    <a:pt x="40563" y="69295"/>
                    <a:pt x="40563" y="72676"/>
                  </a:cubicBezTo>
                  <a:cubicBezTo>
                    <a:pt x="40563" y="74366"/>
                    <a:pt x="40563" y="74366"/>
                    <a:pt x="42253" y="76056"/>
                  </a:cubicBezTo>
                  <a:cubicBezTo>
                    <a:pt x="43943" y="77746"/>
                    <a:pt x="45633" y="79436"/>
                    <a:pt x="45633" y="79436"/>
                  </a:cubicBezTo>
                  <a:cubicBezTo>
                    <a:pt x="45633" y="81126"/>
                    <a:pt x="45633" y="81126"/>
                    <a:pt x="43943" y="81126"/>
                  </a:cubicBezTo>
                  <a:cubicBezTo>
                    <a:pt x="43943" y="82816"/>
                    <a:pt x="42253" y="84507"/>
                    <a:pt x="42253" y="86197"/>
                  </a:cubicBezTo>
                  <a:cubicBezTo>
                    <a:pt x="42253" y="89577"/>
                    <a:pt x="49014" y="103098"/>
                    <a:pt x="54084" y="103098"/>
                  </a:cubicBezTo>
                  <a:cubicBezTo>
                    <a:pt x="65915" y="103098"/>
                    <a:pt x="72676" y="98028"/>
                    <a:pt x="72676" y="89577"/>
                  </a:cubicBezTo>
                  <a:cubicBezTo>
                    <a:pt x="74366" y="89577"/>
                    <a:pt x="77746" y="87887"/>
                    <a:pt x="79436" y="84507"/>
                  </a:cubicBezTo>
                  <a:cubicBezTo>
                    <a:pt x="81126" y="82816"/>
                    <a:pt x="82816" y="81126"/>
                    <a:pt x="82816" y="79436"/>
                  </a:cubicBezTo>
                  <a:cubicBezTo>
                    <a:pt x="81126" y="77746"/>
                    <a:pt x="81126" y="76056"/>
                    <a:pt x="79436" y="74366"/>
                  </a:cubicBezTo>
                  <a:cubicBezTo>
                    <a:pt x="79436" y="74366"/>
                    <a:pt x="79436" y="74366"/>
                    <a:pt x="81126" y="74366"/>
                  </a:cubicBezTo>
                  <a:cubicBezTo>
                    <a:pt x="84507" y="69295"/>
                    <a:pt x="94647" y="59154"/>
                    <a:pt x="86197" y="52394"/>
                  </a:cubicBezTo>
                  <a:cubicBezTo>
                    <a:pt x="86197" y="50704"/>
                    <a:pt x="82816" y="50704"/>
                    <a:pt x="81126" y="50704"/>
                  </a:cubicBezTo>
                  <a:cubicBezTo>
                    <a:pt x="81126" y="52394"/>
                    <a:pt x="81126" y="52394"/>
                    <a:pt x="79436" y="52394"/>
                  </a:cubicBezTo>
                  <a:cubicBezTo>
                    <a:pt x="79436" y="49014"/>
                    <a:pt x="79436" y="47323"/>
                    <a:pt x="77746" y="45633"/>
                  </a:cubicBezTo>
                  <a:cubicBezTo>
                    <a:pt x="81126" y="45633"/>
                    <a:pt x="84507" y="43943"/>
                    <a:pt x="87887" y="45633"/>
                  </a:cubicBezTo>
                  <a:cubicBezTo>
                    <a:pt x="87887" y="45633"/>
                    <a:pt x="89577" y="45633"/>
                    <a:pt x="91267" y="43943"/>
                  </a:cubicBezTo>
                  <a:cubicBezTo>
                    <a:pt x="96338" y="42253"/>
                    <a:pt x="99718" y="35492"/>
                    <a:pt x="103098" y="32112"/>
                  </a:cubicBezTo>
                  <a:cubicBezTo>
                    <a:pt x="108169" y="40563"/>
                    <a:pt x="111549" y="49014"/>
                    <a:pt x="111549" y="60845"/>
                  </a:cubicBezTo>
                  <a:cubicBezTo>
                    <a:pt x="111549" y="87887"/>
                    <a:pt x="87887" y="111549"/>
                    <a:pt x="59154" y="111549"/>
                  </a:cubicBezTo>
                  <a:cubicBezTo>
                    <a:pt x="30422" y="111549"/>
                    <a:pt x="8450" y="87887"/>
                    <a:pt x="8450" y="60845"/>
                  </a:cubicBezTo>
                  <a:cubicBezTo>
                    <a:pt x="8450" y="32112"/>
                    <a:pt x="30422" y="10140"/>
                    <a:pt x="57464" y="84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40;p48">
              <a:extLst>
                <a:ext uri="{FF2B5EF4-FFF2-40B4-BE49-F238E27FC236}">
                  <a16:creationId xmlns:a16="http://schemas.microsoft.com/office/drawing/2014/main" id="{DD7BE2BA-BE6C-DF79-224C-1A6782714B10}"/>
                </a:ext>
              </a:extLst>
            </p:cNvPr>
            <p:cNvSpPr/>
            <p:nvPr/>
          </p:nvSpPr>
          <p:spPr>
            <a:xfrm>
              <a:off x="3978275" y="4949825"/>
              <a:ext cx="214200" cy="27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841;p48">
              <a:extLst>
                <a:ext uri="{FF2B5EF4-FFF2-40B4-BE49-F238E27FC236}">
                  <a16:creationId xmlns:a16="http://schemas.microsoft.com/office/drawing/2014/main" id="{83DAF837-00B9-7F3E-011F-5B9ED3A5846F}"/>
                </a:ext>
              </a:extLst>
            </p:cNvPr>
            <p:cNvSpPr/>
            <p:nvPr/>
          </p:nvSpPr>
          <p:spPr>
            <a:xfrm>
              <a:off x="3978275" y="5041900"/>
              <a:ext cx="214200" cy="27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842;p48">
              <a:extLst>
                <a:ext uri="{FF2B5EF4-FFF2-40B4-BE49-F238E27FC236}">
                  <a16:creationId xmlns:a16="http://schemas.microsoft.com/office/drawing/2014/main" id="{7ADF81E2-90C0-9150-5768-4ADE7F384B58}"/>
                </a:ext>
              </a:extLst>
            </p:cNvPr>
            <p:cNvSpPr/>
            <p:nvPr/>
          </p:nvSpPr>
          <p:spPr>
            <a:xfrm>
              <a:off x="3978275" y="5132388"/>
              <a:ext cx="214200" cy="270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43;p48">
              <a:extLst>
                <a:ext uri="{FF2B5EF4-FFF2-40B4-BE49-F238E27FC236}">
                  <a16:creationId xmlns:a16="http://schemas.microsoft.com/office/drawing/2014/main" id="{AE0C9E5A-04FE-C394-0EF4-D300051BED62}"/>
                </a:ext>
              </a:extLst>
            </p:cNvPr>
            <p:cNvSpPr/>
            <p:nvPr/>
          </p:nvSpPr>
          <p:spPr>
            <a:xfrm>
              <a:off x="3978275" y="5224463"/>
              <a:ext cx="214200" cy="25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44;p48">
              <a:extLst>
                <a:ext uri="{FF2B5EF4-FFF2-40B4-BE49-F238E27FC236}">
                  <a16:creationId xmlns:a16="http://schemas.microsoft.com/office/drawing/2014/main" id="{5366141D-EDC3-621A-7982-BEAF9B36A62A}"/>
                </a:ext>
              </a:extLst>
            </p:cNvPr>
            <p:cNvSpPr/>
            <p:nvPr/>
          </p:nvSpPr>
          <p:spPr>
            <a:xfrm>
              <a:off x="4630738" y="4144963"/>
              <a:ext cx="593700" cy="186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1a94d22758b_0_1017"/>
          <p:cNvSpPr txBox="1">
            <a:spLocks noGrp="1"/>
          </p:cNvSpPr>
          <p:nvPr>
            <p:ph type="sldNum" idx="12"/>
          </p:nvPr>
        </p:nvSpPr>
        <p:spPr>
          <a:xfrm>
            <a:off x="5488533" y="6409833"/>
            <a:ext cx="12147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Barlow"/>
              <a:buNone/>
            </a:pPr>
            <a:fld id="{00000000-1234-1234-1234-123412341234}" type="slidenum">
              <a:rPr lang="pt-BR" sz="1333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41</a:t>
            </a:fld>
            <a:endParaRPr sz="1333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3" name="Google Shape;783;g1a94d22758b_0_1017"/>
          <p:cNvSpPr txBox="1">
            <a:spLocks noGrp="1"/>
          </p:cNvSpPr>
          <p:nvPr>
            <p:ph type="title" idx="4294967295"/>
          </p:nvPr>
        </p:nvSpPr>
        <p:spPr>
          <a:xfrm>
            <a:off x="684825" y="284850"/>
            <a:ext cx="1082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200"/>
              <a:buFont typeface="Miriam Libre"/>
              <a:buNone/>
            </a:pPr>
            <a:r>
              <a:rPr lang="pt-BR" sz="350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Para buscar mais conhecimento!</a:t>
            </a:r>
            <a:endParaRPr sz="350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4" name="Google Shape;784;g1a94d22758b_0_1017"/>
          <p:cNvSpPr txBox="1"/>
          <p:nvPr/>
        </p:nvSpPr>
        <p:spPr>
          <a:xfrm>
            <a:off x="139607" y="4505333"/>
            <a:ext cx="3011945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LEE, </a:t>
            </a:r>
            <a:r>
              <a:rPr lang="en-US" sz="1600" u="sng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Saerom</a:t>
            </a:r>
            <a:r>
              <a:rPr lang="en-US" sz="1600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. The myth of the flat start‐up: Reconsidering the organizational structure of start‐ups. </a:t>
            </a:r>
            <a:r>
              <a:rPr lang="en-US" sz="1600" b="1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Strategic Management Journal</a:t>
            </a:r>
            <a:r>
              <a:rPr lang="en-US" sz="1600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, v. 43, n. 1, p. 58-92, 2022.</a:t>
            </a:r>
            <a:endParaRPr lang="pt-BR" sz="1867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5" name="Google Shape;785;g1a94d22758b_0_1017"/>
          <p:cNvSpPr txBox="1"/>
          <p:nvPr/>
        </p:nvSpPr>
        <p:spPr>
          <a:xfrm>
            <a:off x="3786733" y="4505333"/>
            <a:ext cx="19857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533"/>
              </a:spcBef>
              <a:spcAft>
                <a:spcPts val="533"/>
              </a:spcAft>
              <a:buNone/>
            </a:pPr>
            <a:endParaRPr sz="1867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7" name="Google Shape;787;g1a94d22758b_0_1017"/>
          <p:cNvSpPr txBox="1"/>
          <p:nvPr/>
        </p:nvSpPr>
        <p:spPr>
          <a:xfrm>
            <a:off x="6204836" y="4457339"/>
            <a:ext cx="22467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4"/>
              </a:rPr>
              <a:t>Série </a:t>
            </a:r>
            <a:r>
              <a:rPr lang="pt-BR" sz="1600" b="1" u="sng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4"/>
              </a:rPr>
              <a:t>Dark</a:t>
            </a:r>
            <a:r>
              <a:rPr lang="pt-BR" sz="1600" b="1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4"/>
              </a:rPr>
              <a:t> (Netflix)</a:t>
            </a:r>
            <a:endParaRPr sz="1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533"/>
              </a:spcBef>
              <a:spcAft>
                <a:spcPts val="533"/>
              </a:spcAft>
              <a:buNone/>
            </a:pPr>
            <a:endParaRPr sz="1867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92" name="Google Shape;792;g1a94d22758b_0_1017"/>
          <p:cNvSpPr/>
          <p:nvPr/>
        </p:nvSpPr>
        <p:spPr>
          <a:xfrm>
            <a:off x="-1156995" y="5874446"/>
            <a:ext cx="13350240" cy="988620"/>
          </a:xfrm>
          <a:custGeom>
            <a:avLst/>
            <a:gdLst/>
            <a:ahLst/>
            <a:cxnLst/>
            <a:rect l="l" t="t" r="r" b="b"/>
            <a:pathLst>
              <a:path w="12192000" h="1910376" extrusionOk="0">
                <a:moveTo>
                  <a:pt x="0" y="675149"/>
                </a:moveTo>
                <a:cubicBezTo>
                  <a:pt x="2054087" y="669448"/>
                  <a:pt x="3584714" y="-829648"/>
                  <a:pt x="6162261" y="658046"/>
                </a:cubicBezTo>
                <a:cubicBezTo>
                  <a:pt x="6730421" y="903737"/>
                  <a:pt x="8967724" y="-548742"/>
                  <a:pt x="9260114" y="654891"/>
                </a:cubicBezTo>
                <a:cubicBezTo>
                  <a:pt x="9382836" y="1694141"/>
                  <a:pt x="11214705" y="668396"/>
                  <a:pt x="12192000" y="675149"/>
                </a:cubicBezTo>
                <a:lnTo>
                  <a:pt x="12192000" y="1910376"/>
                </a:lnTo>
                <a:lnTo>
                  <a:pt x="0" y="1910376"/>
                </a:lnTo>
                <a:lnTo>
                  <a:pt x="0" y="6751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5 cosas sobre la Guía PMBOK 7 - TodoPMP : TodoPMP">
            <a:extLst>
              <a:ext uri="{FF2B5EF4-FFF2-40B4-BE49-F238E27FC236}">
                <a16:creationId xmlns:a16="http://schemas.microsoft.com/office/drawing/2014/main" id="{B0B2A2EB-4A72-2717-8A04-1FBB1172D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32" y="2267740"/>
            <a:ext cx="1985701" cy="214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784;g1a94d22758b_0_1017">
            <a:extLst>
              <a:ext uri="{FF2B5EF4-FFF2-40B4-BE49-F238E27FC236}">
                <a16:creationId xmlns:a16="http://schemas.microsoft.com/office/drawing/2014/main" id="{D8F14B3D-33FB-A3A0-6987-61AD96B4D453}"/>
              </a:ext>
            </a:extLst>
          </p:cNvPr>
          <p:cNvSpPr txBox="1"/>
          <p:nvPr/>
        </p:nvSpPr>
        <p:spPr>
          <a:xfrm>
            <a:off x="3423268" y="4505333"/>
            <a:ext cx="19857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6"/>
              </a:rPr>
              <a:t>Guia de gerenciamento de projetos. </a:t>
            </a:r>
            <a:endParaRPr sz="933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spcBef>
                <a:spcPts val="533"/>
              </a:spcBef>
              <a:spcAft>
                <a:spcPts val="533"/>
              </a:spcAft>
              <a:buNone/>
            </a:pPr>
            <a:endParaRPr sz="1867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3CDA72-411D-EE0E-92BB-0535568EB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2010" y="1866460"/>
            <a:ext cx="2405878" cy="273784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A13360C-B238-0B60-23AE-5EB8B1D4C03E}"/>
              </a:ext>
            </a:extLst>
          </p:cNvPr>
          <p:cNvSpPr txBox="1"/>
          <p:nvPr/>
        </p:nvSpPr>
        <p:spPr>
          <a:xfrm>
            <a:off x="9164852" y="4558440"/>
            <a:ext cx="204019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u="sng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8"/>
              </a:rPr>
              <a:t>Casciaro</a:t>
            </a:r>
            <a:r>
              <a:rPr lang="pt-BR" sz="1400" b="1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8"/>
              </a:rPr>
              <a:t>, </a:t>
            </a:r>
            <a:r>
              <a:rPr lang="pt-BR" b="1" u="sng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8"/>
              </a:rPr>
              <a:t>Edmondson</a:t>
            </a:r>
            <a:r>
              <a:rPr lang="pt-BR" b="1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8"/>
              </a:rPr>
              <a:t> e Jang. A liderança que atravessa os silos. </a:t>
            </a:r>
            <a:r>
              <a:rPr lang="pt-BR" sz="1400" b="1" u="sng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8"/>
              </a:rPr>
              <a:t>Harvard Business Review, </a:t>
            </a:r>
            <a:endParaRPr lang="pt-BR" sz="9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A9492CB-BD1D-53DC-F7BF-A4D9F7F662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452" y="2051888"/>
            <a:ext cx="1759719" cy="2432101"/>
          </a:xfrm>
          <a:prstGeom prst="rect">
            <a:avLst/>
          </a:prstGeom>
        </p:spPr>
      </p:pic>
      <p:pic>
        <p:nvPicPr>
          <p:cNvPr id="1028" name="Picture 4" descr="Dark - 5 coisas que você precisa saber antes de assistir a série">
            <a:extLst>
              <a:ext uri="{FF2B5EF4-FFF2-40B4-BE49-F238E27FC236}">
                <a16:creationId xmlns:a16="http://schemas.microsoft.com/office/drawing/2014/main" id="{0E71BDCA-1C95-863F-D795-2A8FCCCF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214" y="2503717"/>
            <a:ext cx="3011945" cy="180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1a94d22758b_0_281"/>
          <p:cNvSpPr/>
          <p:nvPr/>
        </p:nvSpPr>
        <p:spPr>
          <a:xfrm rot="10800000" flipH="1">
            <a:off x="7631721" y="-7142"/>
            <a:ext cx="4558499" cy="6915607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g1a94d22758b_0_281"/>
          <p:cNvSpPr txBox="1"/>
          <p:nvPr/>
        </p:nvSpPr>
        <p:spPr>
          <a:xfrm>
            <a:off x="751206" y="2295375"/>
            <a:ext cx="74358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Check-out</a:t>
            </a:r>
            <a:endParaRPr sz="6000" b="1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O que é estrutura organizacional?</a:t>
            </a:r>
            <a:endParaRPr sz="6000" b="1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99" name="Google Shape;799;g1a94d22758b_0_281"/>
          <p:cNvSpPr/>
          <p:nvPr/>
        </p:nvSpPr>
        <p:spPr>
          <a:xfrm rot="315618">
            <a:off x="7645880" y="4623586"/>
            <a:ext cx="339862" cy="324512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0" name="Google Shape;800;g1a94d22758b_0_281"/>
          <p:cNvGrpSpPr/>
          <p:nvPr/>
        </p:nvGrpSpPr>
        <p:grpSpPr>
          <a:xfrm rot="315618">
            <a:off x="7224132" y="2801397"/>
            <a:ext cx="1456023" cy="1456398"/>
            <a:chOff x="6654650" y="3665275"/>
            <a:chExt cx="409100" cy="409125"/>
          </a:xfrm>
        </p:grpSpPr>
        <p:sp>
          <p:nvSpPr>
            <p:cNvPr id="801" name="Google Shape;801;g1a94d22758b_0_281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g1a94d22758b_0_281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3" name="Google Shape;803;g1a94d22758b_0_281"/>
          <p:cNvSpPr/>
          <p:nvPr/>
        </p:nvSpPr>
        <p:spPr>
          <a:xfrm rot="2782253">
            <a:off x="9074261" y="2185706"/>
            <a:ext cx="472216" cy="4508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g1a94d22758b_0_281"/>
          <p:cNvSpPr/>
          <p:nvPr/>
        </p:nvSpPr>
        <p:spPr>
          <a:xfrm rot="-1293790">
            <a:off x="6619350" y="3367208"/>
            <a:ext cx="339840" cy="32449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g1a94d22758b_0_281"/>
          <p:cNvSpPr/>
          <p:nvPr/>
        </p:nvSpPr>
        <p:spPr>
          <a:xfrm rot="3241817">
            <a:off x="8679744" y="3624257"/>
            <a:ext cx="254481" cy="24298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g1a94d22758b_0_281"/>
          <p:cNvSpPr/>
          <p:nvPr/>
        </p:nvSpPr>
        <p:spPr>
          <a:xfrm rot="-1293431">
            <a:off x="7620741" y="1996464"/>
            <a:ext cx="229264" cy="21890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7" name="Google Shape;807;g1a94d22758b_0_281"/>
          <p:cNvGrpSpPr/>
          <p:nvPr/>
        </p:nvGrpSpPr>
        <p:grpSpPr>
          <a:xfrm rot="-5400000">
            <a:off x="6646107" y="2163489"/>
            <a:ext cx="595751" cy="616177"/>
            <a:chOff x="570875" y="4322250"/>
            <a:chExt cx="443300" cy="443325"/>
          </a:xfrm>
        </p:grpSpPr>
        <p:sp>
          <p:nvSpPr>
            <p:cNvPr id="808" name="Google Shape;808;g1a94d22758b_0_281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g1a94d22758b_0_281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g1a94d22758b_0_281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g1a94d22758b_0_281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39"/>
          <p:cNvSpPr/>
          <p:nvPr/>
        </p:nvSpPr>
        <p:spPr>
          <a:xfrm rot="10800000">
            <a:off x="-3" y="-1"/>
            <a:ext cx="4560279" cy="6857998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8" name="Google Shape;82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321" y="1166142"/>
            <a:ext cx="6112690" cy="5310791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39"/>
          <p:cNvSpPr txBox="1"/>
          <p:nvPr/>
        </p:nvSpPr>
        <p:spPr>
          <a:xfrm>
            <a:off x="5502527" y="677875"/>
            <a:ext cx="62631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chemeClr val="accent1"/>
                </a:solidFill>
              </a:rPr>
              <a:t>Obrigado pela atenção e deixem suas dúvidas e comentários!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830" name="Google Shape;83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1074" y="3725585"/>
            <a:ext cx="2486025" cy="24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40"/>
          <p:cNvSpPr/>
          <p:nvPr/>
        </p:nvSpPr>
        <p:spPr>
          <a:xfrm>
            <a:off x="0" y="4947624"/>
            <a:ext cx="12192000" cy="1910376"/>
          </a:xfrm>
          <a:custGeom>
            <a:avLst/>
            <a:gdLst/>
            <a:ahLst/>
            <a:cxnLst/>
            <a:rect l="l" t="t" r="r" b="b"/>
            <a:pathLst>
              <a:path w="12192000" h="1910376" extrusionOk="0">
                <a:moveTo>
                  <a:pt x="0" y="675149"/>
                </a:moveTo>
                <a:cubicBezTo>
                  <a:pt x="2054087" y="669448"/>
                  <a:pt x="3584714" y="-829648"/>
                  <a:pt x="6162261" y="658046"/>
                </a:cubicBezTo>
                <a:cubicBezTo>
                  <a:pt x="6730421" y="903737"/>
                  <a:pt x="8967724" y="-548742"/>
                  <a:pt x="9260114" y="654891"/>
                </a:cubicBezTo>
                <a:cubicBezTo>
                  <a:pt x="9382836" y="1694141"/>
                  <a:pt x="11214705" y="668396"/>
                  <a:pt x="12192000" y="675149"/>
                </a:cubicBezTo>
                <a:lnTo>
                  <a:pt x="12192000" y="1910376"/>
                </a:lnTo>
                <a:lnTo>
                  <a:pt x="0" y="1910376"/>
                </a:lnTo>
                <a:lnTo>
                  <a:pt x="0" y="6751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40"/>
          <p:cNvSpPr txBox="1"/>
          <p:nvPr/>
        </p:nvSpPr>
        <p:spPr>
          <a:xfrm>
            <a:off x="414924" y="284850"/>
            <a:ext cx="3610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5B9BD5"/>
                </a:solidFill>
              </a:rPr>
              <a:t>Referências</a:t>
            </a:r>
            <a:endParaRPr/>
          </a:p>
        </p:txBody>
      </p:sp>
      <p:sp>
        <p:nvSpPr>
          <p:cNvPr id="838" name="Google Shape;838;p40"/>
          <p:cNvSpPr/>
          <p:nvPr/>
        </p:nvSpPr>
        <p:spPr>
          <a:xfrm>
            <a:off x="619366" y="1718265"/>
            <a:ext cx="112002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000" dirty="0">
                <a:solidFill>
                  <a:srgbClr val="5B9BD5"/>
                </a:solidFill>
              </a:rPr>
              <a:t>2</a:t>
            </a: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t-BR" sz="2000" dirty="0">
                <a:solidFill>
                  <a:srgbClr val="5B9BD5"/>
                </a:solidFill>
              </a:rPr>
              <a:t>DIMAGGIO, Paul J.; POWELL, Walter W. </a:t>
            </a:r>
            <a:r>
              <a:rPr lang="pt-BR" sz="2000" b="1" dirty="0">
                <a:solidFill>
                  <a:srgbClr val="5B9BD5"/>
                </a:solidFill>
              </a:rPr>
              <a:t>The iron </a:t>
            </a:r>
            <a:r>
              <a:rPr lang="pt-BR" sz="2000" b="1" dirty="0" err="1">
                <a:solidFill>
                  <a:srgbClr val="5B9BD5"/>
                </a:solidFill>
              </a:rPr>
              <a:t>cage</a:t>
            </a:r>
            <a:r>
              <a:rPr lang="pt-BR" sz="2000" b="1" dirty="0">
                <a:solidFill>
                  <a:srgbClr val="5B9BD5"/>
                </a:solidFill>
              </a:rPr>
              <a:t> </a:t>
            </a:r>
            <a:r>
              <a:rPr lang="pt-BR" sz="2000" b="1" dirty="0" err="1">
                <a:solidFill>
                  <a:srgbClr val="5B9BD5"/>
                </a:solidFill>
              </a:rPr>
              <a:t>revisited</a:t>
            </a:r>
            <a:r>
              <a:rPr lang="pt-BR" sz="2000" b="1" dirty="0">
                <a:solidFill>
                  <a:srgbClr val="5B9BD5"/>
                </a:solidFill>
              </a:rPr>
              <a:t>: </a:t>
            </a:r>
            <a:r>
              <a:rPr lang="pt-BR" sz="2000" b="1" dirty="0" err="1">
                <a:solidFill>
                  <a:srgbClr val="5B9BD5"/>
                </a:solidFill>
              </a:rPr>
              <a:t>Institutional</a:t>
            </a:r>
            <a:r>
              <a:rPr lang="pt-BR" sz="2000" b="1" dirty="0">
                <a:solidFill>
                  <a:srgbClr val="5B9BD5"/>
                </a:solidFill>
              </a:rPr>
              <a:t> </a:t>
            </a:r>
            <a:r>
              <a:rPr lang="pt-BR" sz="2000" b="1" dirty="0" err="1">
                <a:solidFill>
                  <a:srgbClr val="5B9BD5"/>
                </a:solidFill>
              </a:rPr>
              <a:t>isomorphism</a:t>
            </a:r>
            <a:r>
              <a:rPr lang="pt-BR" sz="2000" b="1" dirty="0">
                <a:solidFill>
                  <a:srgbClr val="5B9BD5"/>
                </a:solidFill>
              </a:rPr>
              <a:t> </a:t>
            </a:r>
            <a:r>
              <a:rPr lang="pt-BR" sz="2000" b="1" dirty="0" err="1">
                <a:solidFill>
                  <a:srgbClr val="5B9BD5"/>
                </a:solidFill>
              </a:rPr>
              <a:t>and</a:t>
            </a:r>
            <a:r>
              <a:rPr lang="pt-BR" sz="2000" b="1" dirty="0">
                <a:solidFill>
                  <a:srgbClr val="5B9BD5"/>
                </a:solidFill>
              </a:rPr>
              <a:t> </a:t>
            </a:r>
            <a:r>
              <a:rPr lang="pt-BR" sz="2000" b="1" dirty="0" err="1">
                <a:solidFill>
                  <a:srgbClr val="5B9BD5"/>
                </a:solidFill>
              </a:rPr>
              <a:t>collective</a:t>
            </a:r>
            <a:r>
              <a:rPr lang="pt-BR" sz="2000" b="1" dirty="0">
                <a:solidFill>
                  <a:srgbClr val="5B9BD5"/>
                </a:solidFill>
              </a:rPr>
              <a:t> </a:t>
            </a:r>
            <a:r>
              <a:rPr lang="pt-BR" sz="2000" b="1" dirty="0" err="1">
                <a:solidFill>
                  <a:srgbClr val="5B9BD5"/>
                </a:solidFill>
              </a:rPr>
              <a:t>rationality</a:t>
            </a:r>
            <a:r>
              <a:rPr lang="pt-BR" sz="2000" b="1" dirty="0">
                <a:solidFill>
                  <a:srgbClr val="5B9BD5"/>
                </a:solidFill>
              </a:rPr>
              <a:t> in </a:t>
            </a:r>
            <a:r>
              <a:rPr lang="pt-BR" sz="2000" b="1" dirty="0" err="1">
                <a:solidFill>
                  <a:srgbClr val="5B9BD5"/>
                </a:solidFill>
              </a:rPr>
              <a:t>organizational</a:t>
            </a:r>
            <a:r>
              <a:rPr lang="pt-BR" sz="2000" b="1" dirty="0">
                <a:solidFill>
                  <a:srgbClr val="5B9BD5"/>
                </a:solidFill>
              </a:rPr>
              <a:t> </a:t>
            </a:r>
            <a:r>
              <a:rPr lang="pt-BR" sz="2000" b="1" dirty="0" err="1">
                <a:solidFill>
                  <a:srgbClr val="5B9BD5"/>
                </a:solidFill>
              </a:rPr>
              <a:t>fields</a:t>
            </a:r>
            <a:r>
              <a:rPr lang="pt-BR" sz="2000" dirty="0">
                <a:solidFill>
                  <a:srgbClr val="5B9BD5"/>
                </a:solidFill>
              </a:rPr>
              <a:t>. American </a:t>
            </a:r>
            <a:r>
              <a:rPr lang="pt-BR" sz="2000" dirty="0" err="1">
                <a:solidFill>
                  <a:srgbClr val="5B9BD5"/>
                </a:solidFill>
              </a:rPr>
              <a:t>sociological</a:t>
            </a:r>
            <a:r>
              <a:rPr lang="pt-BR" sz="2000" dirty="0">
                <a:solidFill>
                  <a:srgbClr val="5B9BD5"/>
                </a:solidFill>
              </a:rPr>
              <a:t> review, p. 147-160, 1983.</a:t>
            </a:r>
            <a:endParaRPr sz="1200" dirty="0"/>
          </a:p>
        </p:txBody>
      </p:sp>
      <p:sp>
        <p:nvSpPr>
          <p:cNvPr id="839" name="Google Shape;839;p40"/>
          <p:cNvSpPr/>
          <p:nvPr/>
        </p:nvSpPr>
        <p:spPr>
          <a:xfrm>
            <a:off x="619366" y="3801205"/>
            <a:ext cx="11200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000" dirty="0">
                <a:solidFill>
                  <a:srgbClr val="5B9BD5"/>
                </a:solidFill>
              </a:rPr>
              <a:t>5</a:t>
            </a: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t-BR" sz="2000" dirty="0">
                <a:solidFill>
                  <a:srgbClr val="5B9BD5"/>
                </a:solidFill>
              </a:rPr>
              <a:t>THOMPSON, J. D., </a:t>
            </a:r>
            <a:r>
              <a:rPr lang="pt-BR" sz="2000" b="1" dirty="0" err="1">
                <a:solidFill>
                  <a:srgbClr val="5B9BD5"/>
                </a:solidFill>
              </a:rPr>
              <a:t>Organizations</a:t>
            </a:r>
            <a:r>
              <a:rPr lang="pt-BR" sz="2000" b="1" dirty="0">
                <a:solidFill>
                  <a:srgbClr val="5B9BD5"/>
                </a:solidFill>
              </a:rPr>
              <a:t> in </a:t>
            </a:r>
            <a:r>
              <a:rPr lang="pt-BR" sz="2000" b="1" dirty="0" err="1">
                <a:solidFill>
                  <a:srgbClr val="5B9BD5"/>
                </a:solidFill>
              </a:rPr>
              <a:t>Action</a:t>
            </a:r>
            <a:r>
              <a:rPr lang="pt-BR" sz="2000" dirty="0">
                <a:solidFill>
                  <a:srgbClr val="5B9BD5"/>
                </a:solidFill>
              </a:rPr>
              <a:t>. New York: McGraw-Hill, 1967</a:t>
            </a:r>
            <a:endParaRPr sz="1200" dirty="0"/>
          </a:p>
        </p:txBody>
      </p:sp>
      <p:sp>
        <p:nvSpPr>
          <p:cNvPr id="840" name="Google Shape;840;p40"/>
          <p:cNvSpPr/>
          <p:nvPr/>
        </p:nvSpPr>
        <p:spPr>
          <a:xfrm>
            <a:off x="619366" y="2710445"/>
            <a:ext cx="11200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000" dirty="0">
                <a:solidFill>
                  <a:srgbClr val="5B9BD5"/>
                </a:solidFill>
              </a:rPr>
              <a:t>3</a:t>
            </a: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.TOLBERT, P.</a:t>
            </a:r>
            <a:r>
              <a:rPr lang="pt-BR" sz="2000" dirty="0">
                <a:solidFill>
                  <a:srgbClr val="5B9BD5"/>
                </a:solidFill>
              </a:rPr>
              <a:t> S. e HALL, R. </a:t>
            </a:r>
            <a:r>
              <a:rPr lang="pt-BR" sz="2000" b="1" dirty="0">
                <a:solidFill>
                  <a:srgbClr val="5B9BD5"/>
                </a:solidFill>
              </a:rPr>
              <a:t>Organizações: estrutura, processos e resultados</a:t>
            </a:r>
            <a:r>
              <a:rPr lang="pt-BR" sz="2000" dirty="0">
                <a:solidFill>
                  <a:srgbClr val="5B9BD5"/>
                </a:solidFill>
              </a:rPr>
              <a:t>. Pearson, 10 Ed. 2009.</a:t>
            </a:r>
            <a:endParaRPr sz="1200" dirty="0"/>
          </a:p>
        </p:txBody>
      </p:sp>
      <p:sp>
        <p:nvSpPr>
          <p:cNvPr id="841" name="Google Shape;841;p40"/>
          <p:cNvSpPr/>
          <p:nvPr/>
        </p:nvSpPr>
        <p:spPr>
          <a:xfrm>
            <a:off x="619366" y="3381658"/>
            <a:ext cx="11200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000" dirty="0">
                <a:solidFill>
                  <a:srgbClr val="5B9BD5"/>
                </a:solidFill>
              </a:rPr>
              <a:t>4</a:t>
            </a: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t-BR" sz="2000" dirty="0">
                <a:solidFill>
                  <a:srgbClr val="5B9BD5"/>
                </a:solidFill>
              </a:rPr>
              <a:t>MINTZBERG, H. </a:t>
            </a:r>
            <a:r>
              <a:rPr lang="pt-BR" sz="2000" b="1" dirty="0">
                <a:solidFill>
                  <a:srgbClr val="5B9BD5"/>
                </a:solidFill>
              </a:rPr>
              <a:t>Criando Organizações Eficazes</a:t>
            </a:r>
            <a:r>
              <a:rPr lang="pt-BR" sz="2000" dirty="0">
                <a:solidFill>
                  <a:srgbClr val="5B9BD5"/>
                </a:solidFill>
              </a:rPr>
              <a:t>. São Paulo: Atlas,  2 </a:t>
            </a:r>
            <a:r>
              <a:rPr lang="pt-BR" sz="2000" dirty="0" err="1">
                <a:solidFill>
                  <a:srgbClr val="5B9BD5"/>
                </a:solidFill>
              </a:rPr>
              <a:t>ed</a:t>
            </a:r>
            <a:r>
              <a:rPr lang="pt-BR" sz="2000" dirty="0">
                <a:solidFill>
                  <a:srgbClr val="5B9BD5"/>
                </a:solidFill>
              </a:rPr>
              <a:t>, 2003.</a:t>
            </a:r>
            <a:endParaRPr sz="1200" dirty="0"/>
          </a:p>
        </p:txBody>
      </p:sp>
      <p:sp>
        <p:nvSpPr>
          <p:cNvPr id="842" name="Google Shape;842;p40"/>
          <p:cNvSpPr/>
          <p:nvPr/>
        </p:nvSpPr>
        <p:spPr>
          <a:xfrm>
            <a:off x="619366" y="1025213"/>
            <a:ext cx="112002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000" dirty="0">
                <a:solidFill>
                  <a:srgbClr val="5B9BD5"/>
                </a:solidFill>
              </a:rPr>
              <a:t>1</a:t>
            </a:r>
            <a:r>
              <a:rPr lang="pt-BR" sz="2000" b="0" i="0" u="none" strike="noStrike" cap="none" dirty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t-BR" sz="2000" dirty="0">
                <a:solidFill>
                  <a:srgbClr val="5B9BD5"/>
                </a:solidFill>
              </a:rPr>
              <a:t>BUENO, Janaina Maria et al. A EMPRESA ESTÁ CRESCENDO! O QUE VAMOS FAZER AGORA?. </a:t>
            </a:r>
            <a:r>
              <a:rPr lang="pt-BR" sz="2000" b="1" dirty="0">
                <a:solidFill>
                  <a:srgbClr val="5B9BD5"/>
                </a:solidFill>
              </a:rPr>
              <a:t>Revista Pensamento Contemporâneo em Administração</a:t>
            </a:r>
            <a:r>
              <a:rPr lang="pt-BR" sz="2000" dirty="0">
                <a:solidFill>
                  <a:srgbClr val="5B9BD5"/>
                </a:solidFill>
              </a:rPr>
              <a:t>, p. 44-53, 2017.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6"/>
          <p:cNvPicPr preferRelativeResize="0"/>
          <p:nvPr/>
        </p:nvPicPr>
        <p:blipFill rotWithShape="1">
          <a:blip r:embed="rId3">
            <a:alphaModFix/>
          </a:blip>
          <a:srcRect l="5123" t="18519" b="8311"/>
          <a:stretch/>
        </p:blipFill>
        <p:spPr>
          <a:xfrm>
            <a:off x="0" y="3117975"/>
            <a:ext cx="7049549" cy="375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6"/>
          <p:cNvSpPr txBox="1"/>
          <p:nvPr/>
        </p:nvSpPr>
        <p:spPr>
          <a:xfrm>
            <a:off x="0" y="568772"/>
            <a:ext cx="121920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200"/>
              <a:buFont typeface="Arial"/>
              <a:buNone/>
            </a:pPr>
            <a:r>
              <a:rPr lang="pt-BR" sz="6000" b="1" dirty="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Retomando o conceito de Organizações</a:t>
            </a:r>
            <a:endParaRPr sz="6000" b="1" dirty="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6524625" y="3117029"/>
            <a:ext cx="48864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1597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01.</a:t>
            </a:r>
            <a:r>
              <a:rPr lang="pt-BR" sz="25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 Dois ou mais membros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5A5A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6524650" y="4011028"/>
            <a:ext cx="48864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1597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02.</a:t>
            </a:r>
            <a:r>
              <a:rPr lang="pt-BR" sz="25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Papéis distintos designados aos membros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5A5A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8" name="Google Shape;198;p6"/>
          <p:cNvSpPr/>
          <p:nvPr/>
        </p:nvSpPr>
        <p:spPr>
          <a:xfrm>
            <a:off x="6524625" y="5178328"/>
            <a:ext cx="48864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1597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03. </a:t>
            </a:r>
            <a:r>
              <a:rPr lang="pt-BR" sz="2533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Sistema de autoridade aceito</a:t>
            </a:r>
            <a:endParaRPr sz="18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5A5A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9" name="Google Shape;199;p6"/>
          <p:cNvSpPr txBox="1"/>
          <p:nvPr/>
        </p:nvSpPr>
        <p:spPr>
          <a:xfrm>
            <a:off x="6524624" y="1812705"/>
            <a:ext cx="55530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Um sistema de atividades e forças conscientemente coordenadas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"/>
          <p:cNvSpPr/>
          <p:nvPr/>
        </p:nvSpPr>
        <p:spPr>
          <a:xfrm rot="10800000" flipH="1">
            <a:off x="9642763" y="-33"/>
            <a:ext cx="2549237" cy="6858000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7"/>
          <p:cNvSpPr txBox="1">
            <a:spLocks noGrp="1"/>
          </p:cNvSpPr>
          <p:nvPr>
            <p:ph type="body" idx="1"/>
          </p:nvPr>
        </p:nvSpPr>
        <p:spPr>
          <a:xfrm>
            <a:off x="3543300" y="1100575"/>
            <a:ext cx="5276400" cy="46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01597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600">
                <a:latin typeface="Barlow"/>
                <a:ea typeface="Barlow"/>
                <a:cs typeface="Barlow"/>
                <a:sym typeface="Barlow"/>
              </a:rPr>
              <a:t>Administração é um </a:t>
            </a:r>
            <a:r>
              <a:rPr lang="pt-BR" sz="2600" b="1">
                <a:latin typeface="Barlow"/>
                <a:ea typeface="Barlow"/>
                <a:cs typeface="Barlow"/>
                <a:sym typeface="Barlow"/>
              </a:rPr>
              <a:t>processo</a:t>
            </a:r>
            <a:r>
              <a:rPr lang="pt-BR" sz="2600">
                <a:latin typeface="Barlow"/>
                <a:ea typeface="Barlow"/>
                <a:cs typeface="Barlow"/>
                <a:sym typeface="Barlow"/>
              </a:rPr>
              <a:t> que consiste na coordenação do trabalho dos membros da organização e na alocação dos recursos organizacionais para alcançar os objetivos estabelecidos de uma forma </a:t>
            </a:r>
            <a:r>
              <a:rPr lang="pt-BR" sz="2600" b="1">
                <a:latin typeface="Barlow"/>
                <a:ea typeface="Barlow"/>
                <a:cs typeface="Barlow"/>
                <a:sym typeface="Barlow"/>
              </a:rPr>
              <a:t>eficaz (realizar a tarefa) e eficiente (utilizar os recursos).</a:t>
            </a:r>
            <a:endParaRPr sz="30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06" name="Google Shape;206;p7"/>
          <p:cNvSpPr/>
          <p:nvPr/>
        </p:nvSpPr>
        <p:spPr>
          <a:xfrm>
            <a:off x="5299788" y="6260841"/>
            <a:ext cx="1567543" cy="6811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" name="Google Shape;207;p7"/>
          <p:cNvGrpSpPr/>
          <p:nvPr/>
        </p:nvGrpSpPr>
        <p:grpSpPr>
          <a:xfrm>
            <a:off x="10949884" y="5081041"/>
            <a:ext cx="1242116" cy="1776926"/>
            <a:chOff x="10216727" y="3456296"/>
            <a:chExt cx="668152" cy="955834"/>
          </a:xfrm>
        </p:grpSpPr>
        <p:sp>
          <p:nvSpPr>
            <p:cNvPr id="208" name="Google Shape;208;p7"/>
            <p:cNvSpPr/>
            <p:nvPr/>
          </p:nvSpPr>
          <p:spPr>
            <a:xfrm>
              <a:off x="10342496" y="3724940"/>
              <a:ext cx="88605" cy="7548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70909"/>
                  </a:moveTo>
                  <a:cubicBezTo>
                    <a:pt x="18461" y="0"/>
                    <a:pt x="18461" y="0"/>
                    <a:pt x="18461" y="0"/>
                  </a:cubicBezTo>
                  <a:cubicBezTo>
                    <a:pt x="13846" y="0"/>
                    <a:pt x="4615" y="0"/>
                    <a:pt x="4615" y="5454"/>
                  </a:cubicBezTo>
                  <a:cubicBezTo>
                    <a:pt x="0" y="10909"/>
                    <a:pt x="0" y="21818"/>
                    <a:pt x="9230" y="21818"/>
                  </a:cubicBezTo>
                  <a:cubicBezTo>
                    <a:pt x="78461" y="76363"/>
                    <a:pt x="78461" y="76363"/>
                    <a:pt x="78461" y="76363"/>
                  </a:cubicBezTo>
                  <a:cubicBezTo>
                    <a:pt x="9230" y="92727"/>
                    <a:pt x="9230" y="92727"/>
                    <a:pt x="9230" y="92727"/>
                  </a:cubicBezTo>
                  <a:cubicBezTo>
                    <a:pt x="4615" y="98181"/>
                    <a:pt x="0" y="103636"/>
                    <a:pt x="0" y="109090"/>
                  </a:cubicBezTo>
                  <a:cubicBezTo>
                    <a:pt x="4615" y="114545"/>
                    <a:pt x="9230" y="120000"/>
                    <a:pt x="13846" y="120000"/>
                  </a:cubicBezTo>
                  <a:cubicBezTo>
                    <a:pt x="13846" y="120000"/>
                    <a:pt x="13846" y="120000"/>
                    <a:pt x="13846" y="120000"/>
                  </a:cubicBezTo>
                  <a:cubicBezTo>
                    <a:pt x="110769" y="92727"/>
                    <a:pt x="110769" y="92727"/>
                    <a:pt x="110769" y="92727"/>
                  </a:cubicBezTo>
                  <a:cubicBezTo>
                    <a:pt x="115384" y="92727"/>
                    <a:pt x="115384" y="87272"/>
                    <a:pt x="115384" y="81818"/>
                  </a:cubicBezTo>
                  <a:cubicBezTo>
                    <a:pt x="120000" y="76363"/>
                    <a:pt x="115384" y="76363"/>
                    <a:pt x="110769" y="709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10216727" y="3456296"/>
              <a:ext cx="668152" cy="95583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5228" y="70889"/>
                  </a:moveTo>
                  <a:cubicBezTo>
                    <a:pt x="14619" y="71316"/>
                    <a:pt x="14619" y="71316"/>
                    <a:pt x="14619" y="71743"/>
                  </a:cubicBezTo>
                  <a:cubicBezTo>
                    <a:pt x="14619" y="72170"/>
                    <a:pt x="15837" y="82846"/>
                    <a:pt x="42030" y="83274"/>
                  </a:cubicBezTo>
                  <a:cubicBezTo>
                    <a:pt x="42030" y="94804"/>
                    <a:pt x="42030" y="94804"/>
                    <a:pt x="42030" y="94804"/>
                  </a:cubicBezTo>
                  <a:cubicBezTo>
                    <a:pt x="20101" y="120000"/>
                    <a:pt x="20101" y="120000"/>
                    <a:pt x="20101" y="120000"/>
                  </a:cubicBezTo>
                  <a:cubicBezTo>
                    <a:pt x="23147" y="120000"/>
                    <a:pt x="23147" y="120000"/>
                    <a:pt x="23147" y="120000"/>
                  </a:cubicBezTo>
                  <a:cubicBezTo>
                    <a:pt x="44467" y="95658"/>
                    <a:pt x="44467" y="95658"/>
                    <a:pt x="44467" y="95658"/>
                  </a:cubicBezTo>
                  <a:cubicBezTo>
                    <a:pt x="44467" y="95231"/>
                    <a:pt x="44467" y="95231"/>
                    <a:pt x="44467" y="94804"/>
                  </a:cubicBezTo>
                  <a:cubicBezTo>
                    <a:pt x="44467" y="82419"/>
                    <a:pt x="44467" y="82419"/>
                    <a:pt x="44467" y="82419"/>
                  </a:cubicBezTo>
                  <a:cubicBezTo>
                    <a:pt x="44467" y="81565"/>
                    <a:pt x="43857" y="81138"/>
                    <a:pt x="43248" y="81138"/>
                  </a:cubicBezTo>
                  <a:cubicBezTo>
                    <a:pt x="21928" y="81138"/>
                    <a:pt x="18274" y="74306"/>
                    <a:pt x="17664" y="72170"/>
                  </a:cubicBezTo>
                  <a:cubicBezTo>
                    <a:pt x="33502" y="64483"/>
                    <a:pt x="33502" y="64483"/>
                    <a:pt x="33502" y="64483"/>
                  </a:cubicBezTo>
                  <a:cubicBezTo>
                    <a:pt x="34111" y="64056"/>
                    <a:pt x="34111" y="63629"/>
                    <a:pt x="34111" y="63202"/>
                  </a:cubicBezTo>
                  <a:cubicBezTo>
                    <a:pt x="34111" y="63202"/>
                    <a:pt x="33502" y="62775"/>
                    <a:pt x="33502" y="62775"/>
                  </a:cubicBezTo>
                  <a:cubicBezTo>
                    <a:pt x="10964" y="57651"/>
                    <a:pt x="10964" y="57651"/>
                    <a:pt x="10964" y="57651"/>
                  </a:cubicBezTo>
                  <a:cubicBezTo>
                    <a:pt x="13401" y="52526"/>
                    <a:pt x="13401" y="52526"/>
                    <a:pt x="13401" y="52526"/>
                  </a:cubicBezTo>
                  <a:cubicBezTo>
                    <a:pt x="13401" y="52099"/>
                    <a:pt x="13401" y="51672"/>
                    <a:pt x="12791" y="51245"/>
                  </a:cubicBezTo>
                  <a:cubicBezTo>
                    <a:pt x="3654" y="47829"/>
                    <a:pt x="3654" y="47829"/>
                    <a:pt x="3654" y="47829"/>
                  </a:cubicBezTo>
                  <a:cubicBezTo>
                    <a:pt x="14619" y="36725"/>
                    <a:pt x="14619" y="36725"/>
                    <a:pt x="14619" y="36725"/>
                  </a:cubicBezTo>
                  <a:cubicBezTo>
                    <a:pt x="15228" y="36725"/>
                    <a:pt x="15228" y="36298"/>
                    <a:pt x="15228" y="36298"/>
                  </a:cubicBezTo>
                  <a:cubicBezTo>
                    <a:pt x="15228" y="21352"/>
                    <a:pt x="19492" y="17081"/>
                    <a:pt x="19492" y="17081"/>
                  </a:cubicBezTo>
                  <a:cubicBezTo>
                    <a:pt x="20101" y="17081"/>
                    <a:pt x="20101" y="16654"/>
                    <a:pt x="19492" y="16227"/>
                  </a:cubicBezTo>
                  <a:cubicBezTo>
                    <a:pt x="19492" y="15800"/>
                    <a:pt x="18883" y="15800"/>
                    <a:pt x="18274" y="15800"/>
                  </a:cubicBezTo>
                  <a:cubicBezTo>
                    <a:pt x="18274" y="15800"/>
                    <a:pt x="18274" y="15800"/>
                    <a:pt x="18274" y="15800"/>
                  </a:cubicBezTo>
                  <a:cubicBezTo>
                    <a:pt x="14619" y="15800"/>
                    <a:pt x="12182" y="16654"/>
                    <a:pt x="10355" y="17508"/>
                  </a:cubicBezTo>
                  <a:cubicBezTo>
                    <a:pt x="12182" y="14092"/>
                    <a:pt x="15228" y="11103"/>
                    <a:pt x="19492" y="8540"/>
                  </a:cubicBezTo>
                  <a:cubicBezTo>
                    <a:pt x="24974" y="5551"/>
                    <a:pt x="35939" y="2135"/>
                    <a:pt x="55431" y="4270"/>
                  </a:cubicBezTo>
                  <a:cubicBezTo>
                    <a:pt x="101116" y="9822"/>
                    <a:pt x="103553" y="35871"/>
                    <a:pt x="103553" y="36298"/>
                  </a:cubicBezTo>
                  <a:cubicBezTo>
                    <a:pt x="103553" y="36298"/>
                    <a:pt x="103553" y="36298"/>
                    <a:pt x="103553" y="36725"/>
                  </a:cubicBezTo>
                  <a:cubicBezTo>
                    <a:pt x="103553" y="38007"/>
                    <a:pt x="104162" y="52526"/>
                    <a:pt x="104162" y="62348"/>
                  </a:cubicBezTo>
                  <a:cubicBezTo>
                    <a:pt x="103553" y="62775"/>
                    <a:pt x="102944" y="71316"/>
                    <a:pt x="109035" y="75587"/>
                  </a:cubicBezTo>
                  <a:cubicBezTo>
                    <a:pt x="109644" y="76441"/>
                    <a:pt x="110862" y="76868"/>
                    <a:pt x="112081" y="77295"/>
                  </a:cubicBezTo>
                  <a:cubicBezTo>
                    <a:pt x="105380" y="78149"/>
                    <a:pt x="94416" y="79003"/>
                    <a:pt x="87106" y="77722"/>
                  </a:cubicBezTo>
                  <a:cubicBezTo>
                    <a:pt x="86497" y="77722"/>
                    <a:pt x="85888" y="77722"/>
                    <a:pt x="85888" y="78149"/>
                  </a:cubicBezTo>
                  <a:cubicBezTo>
                    <a:pt x="85279" y="78149"/>
                    <a:pt x="85279" y="78576"/>
                    <a:pt x="85279" y="78576"/>
                  </a:cubicBezTo>
                  <a:cubicBezTo>
                    <a:pt x="85279" y="87117"/>
                    <a:pt x="85279" y="87117"/>
                    <a:pt x="85279" y="87117"/>
                  </a:cubicBezTo>
                  <a:cubicBezTo>
                    <a:pt x="85279" y="87544"/>
                    <a:pt x="85279" y="87971"/>
                    <a:pt x="85888" y="87971"/>
                  </a:cubicBezTo>
                  <a:cubicBezTo>
                    <a:pt x="90761" y="91387"/>
                    <a:pt x="90761" y="91387"/>
                    <a:pt x="90761" y="91387"/>
                  </a:cubicBezTo>
                  <a:cubicBezTo>
                    <a:pt x="101725" y="99074"/>
                    <a:pt x="107817" y="109323"/>
                    <a:pt x="108426" y="120000"/>
                  </a:cubicBezTo>
                  <a:cubicBezTo>
                    <a:pt x="111472" y="120000"/>
                    <a:pt x="111472" y="120000"/>
                    <a:pt x="111472" y="120000"/>
                  </a:cubicBezTo>
                  <a:cubicBezTo>
                    <a:pt x="110862" y="108896"/>
                    <a:pt x="104162" y="98220"/>
                    <a:pt x="92588" y="90106"/>
                  </a:cubicBezTo>
                  <a:cubicBezTo>
                    <a:pt x="88324" y="86690"/>
                    <a:pt x="88324" y="86690"/>
                    <a:pt x="88324" y="86690"/>
                  </a:cubicBezTo>
                  <a:cubicBezTo>
                    <a:pt x="88324" y="79857"/>
                    <a:pt x="88324" y="79857"/>
                    <a:pt x="88324" y="79857"/>
                  </a:cubicBezTo>
                  <a:cubicBezTo>
                    <a:pt x="100507" y="81565"/>
                    <a:pt x="118172" y="78576"/>
                    <a:pt x="118781" y="78576"/>
                  </a:cubicBezTo>
                  <a:cubicBezTo>
                    <a:pt x="120000" y="78576"/>
                    <a:pt x="120000" y="78149"/>
                    <a:pt x="120000" y="77295"/>
                  </a:cubicBezTo>
                  <a:cubicBezTo>
                    <a:pt x="120000" y="76868"/>
                    <a:pt x="119390" y="76441"/>
                    <a:pt x="118781" y="76441"/>
                  </a:cubicBezTo>
                  <a:cubicBezTo>
                    <a:pt x="115736" y="76441"/>
                    <a:pt x="113299" y="76014"/>
                    <a:pt x="110862" y="74306"/>
                  </a:cubicBezTo>
                  <a:cubicBezTo>
                    <a:pt x="105989" y="70462"/>
                    <a:pt x="106598" y="62348"/>
                    <a:pt x="106598" y="62348"/>
                  </a:cubicBezTo>
                  <a:cubicBezTo>
                    <a:pt x="106598" y="62348"/>
                    <a:pt x="106598" y="62348"/>
                    <a:pt x="106598" y="62348"/>
                  </a:cubicBezTo>
                  <a:cubicBezTo>
                    <a:pt x="106598" y="62348"/>
                    <a:pt x="106598" y="55943"/>
                    <a:pt x="106598" y="49110"/>
                  </a:cubicBezTo>
                  <a:cubicBezTo>
                    <a:pt x="106598" y="46120"/>
                    <a:pt x="106598" y="42704"/>
                    <a:pt x="106598" y="40569"/>
                  </a:cubicBezTo>
                  <a:cubicBezTo>
                    <a:pt x="106598" y="38434"/>
                    <a:pt x="106598" y="37153"/>
                    <a:pt x="106598" y="36298"/>
                  </a:cubicBezTo>
                  <a:cubicBezTo>
                    <a:pt x="106598" y="36298"/>
                    <a:pt x="106598" y="36298"/>
                    <a:pt x="106598" y="36298"/>
                  </a:cubicBezTo>
                  <a:cubicBezTo>
                    <a:pt x="106598" y="35444"/>
                    <a:pt x="105380" y="28185"/>
                    <a:pt x="98680" y="20925"/>
                  </a:cubicBezTo>
                  <a:cubicBezTo>
                    <a:pt x="92588" y="14092"/>
                    <a:pt x="80406" y="5124"/>
                    <a:pt x="56040" y="2562"/>
                  </a:cubicBezTo>
                  <a:cubicBezTo>
                    <a:pt x="35329" y="0"/>
                    <a:pt x="23756" y="3416"/>
                    <a:pt x="17664" y="7259"/>
                  </a:cubicBezTo>
                  <a:cubicBezTo>
                    <a:pt x="10964" y="10676"/>
                    <a:pt x="7309" y="15373"/>
                    <a:pt x="6700" y="20498"/>
                  </a:cubicBezTo>
                  <a:cubicBezTo>
                    <a:pt x="6700" y="21352"/>
                    <a:pt x="7309" y="21779"/>
                    <a:pt x="7918" y="21779"/>
                  </a:cubicBezTo>
                  <a:cubicBezTo>
                    <a:pt x="8527" y="21779"/>
                    <a:pt x="9137" y="21779"/>
                    <a:pt x="9137" y="21352"/>
                  </a:cubicBezTo>
                  <a:cubicBezTo>
                    <a:pt x="9137" y="21352"/>
                    <a:pt x="11573" y="18790"/>
                    <a:pt x="15837" y="17935"/>
                  </a:cubicBezTo>
                  <a:cubicBezTo>
                    <a:pt x="14619" y="20498"/>
                    <a:pt x="12182" y="25622"/>
                    <a:pt x="12182" y="35871"/>
                  </a:cubicBezTo>
                  <a:cubicBezTo>
                    <a:pt x="609" y="47402"/>
                    <a:pt x="609" y="47402"/>
                    <a:pt x="609" y="47402"/>
                  </a:cubicBezTo>
                  <a:cubicBezTo>
                    <a:pt x="0" y="47829"/>
                    <a:pt x="0" y="47829"/>
                    <a:pt x="0" y="48256"/>
                  </a:cubicBezTo>
                  <a:cubicBezTo>
                    <a:pt x="609" y="48683"/>
                    <a:pt x="609" y="48683"/>
                    <a:pt x="1218" y="49110"/>
                  </a:cubicBezTo>
                  <a:cubicBezTo>
                    <a:pt x="10355" y="52526"/>
                    <a:pt x="10355" y="52526"/>
                    <a:pt x="10355" y="52526"/>
                  </a:cubicBezTo>
                  <a:cubicBezTo>
                    <a:pt x="7309" y="58078"/>
                    <a:pt x="7309" y="58078"/>
                    <a:pt x="7309" y="58078"/>
                  </a:cubicBezTo>
                  <a:cubicBezTo>
                    <a:pt x="7309" y="58078"/>
                    <a:pt x="7309" y="58505"/>
                    <a:pt x="7918" y="58932"/>
                  </a:cubicBezTo>
                  <a:cubicBezTo>
                    <a:pt x="7918" y="58932"/>
                    <a:pt x="7918" y="59359"/>
                    <a:pt x="8527" y="59359"/>
                  </a:cubicBezTo>
                  <a:cubicBezTo>
                    <a:pt x="29847" y="64056"/>
                    <a:pt x="29847" y="64056"/>
                    <a:pt x="29847" y="64056"/>
                  </a:cubicBezTo>
                  <a:lnTo>
                    <a:pt x="15228" y="708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" name="Google Shape;210;p7"/>
          <p:cNvSpPr/>
          <p:nvPr/>
        </p:nvSpPr>
        <p:spPr>
          <a:xfrm flipH="1">
            <a:off x="0" y="-34"/>
            <a:ext cx="2549237" cy="6858000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" name="Google Shape;211;p7"/>
          <p:cNvGrpSpPr/>
          <p:nvPr/>
        </p:nvGrpSpPr>
        <p:grpSpPr>
          <a:xfrm>
            <a:off x="0" y="-33"/>
            <a:ext cx="1134322" cy="1649102"/>
            <a:chOff x="9598025" y="882650"/>
            <a:chExt cx="995400" cy="1546200"/>
          </a:xfrm>
        </p:grpSpPr>
        <p:sp>
          <p:nvSpPr>
            <p:cNvPr id="212" name="Google Shape;212;p7"/>
            <p:cNvSpPr/>
            <p:nvPr/>
          </p:nvSpPr>
          <p:spPr>
            <a:xfrm>
              <a:off x="10239375" y="1881188"/>
              <a:ext cx="139800" cy="9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153" y="28235"/>
                  </a:moveTo>
                  <a:cubicBezTo>
                    <a:pt x="50769" y="28235"/>
                    <a:pt x="50769" y="28235"/>
                    <a:pt x="50769" y="28235"/>
                  </a:cubicBezTo>
                  <a:cubicBezTo>
                    <a:pt x="110769" y="91764"/>
                    <a:pt x="110769" y="91764"/>
                    <a:pt x="110769" y="91764"/>
                  </a:cubicBezTo>
                  <a:cubicBezTo>
                    <a:pt x="115384" y="91764"/>
                    <a:pt x="120000" y="105882"/>
                    <a:pt x="115384" y="112941"/>
                  </a:cubicBezTo>
                  <a:cubicBezTo>
                    <a:pt x="110769" y="120000"/>
                    <a:pt x="106153" y="120000"/>
                    <a:pt x="101538" y="120000"/>
                  </a:cubicBezTo>
                  <a:cubicBezTo>
                    <a:pt x="4615" y="28235"/>
                    <a:pt x="4615" y="28235"/>
                    <a:pt x="4615" y="28235"/>
                  </a:cubicBezTo>
                  <a:cubicBezTo>
                    <a:pt x="4615" y="28235"/>
                    <a:pt x="0" y="14117"/>
                    <a:pt x="0" y="7058"/>
                  </a:cubicBezTo>
                  <a:cubicBezTo>
                    <a:pt x="4615" y="0"/>
                    <a:pt x="9230" y="0"/>
                    <a:pt x="13846" y="0"/>
                  </a:cubicBezTo>
                  <a:cubicBezTo>
                    <a:pt x="106153" y="0"/>
                    <a:pt x="106153" y="0"/>
                    <a:pt x="106153" y="0"/>
                  </a:cubicBezTo>
                  <a:cubicBezTo>
                    <a:pt x="110769" y="0"/>
                    <a:pt x="115384" y="7058"/>
                    <a:pt x="115384" y="14117"/>
                  </a:cubicBezTo>
                  <a:cubicBezTo>
                    <a:pt x="115384" y="21176"/>
                    <a:pt x="110769" y="28235"/>
                    <a:pt x="106153" y="28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9598025" y="882650"/>
              <a:ext cx="995400" cy="154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354" y="70000"/>
                  </a:moveTo>
                  <a:cubicBezTo>
                    <a:pt x="119354" y="69583"/>
                    <a:pt x="120000" y="69166"/>
                    <a:pt x="119354" y="69166"/>
                  </a:cubicBezTo>
                  <a:cubicBezTo>
                    <a:pt x="119354" y="68750"/>
                    <a:pt x="119354" y="68333"/>
                    <a:pt x="118709" y="68333"/>
                  </a:cubicBezTo>
                  <a:cubicBezTo>
                    <a:pt x="107096" y="65833"/>
                    <a:pt x="107096" y="65833"/>
                    <a:pt x="107096" y="65833"/>
                  </a:cubicBezTo>
                  <a:cubicBezTo>
                    <a:pt x="109677" y="60833"/>
                    <a:pt x="109677" y="60833"/>
                    <a:pt x="109677" y="60833"/>
                  </a:cubicBezTo>
                  <a:cubicBezTo>
                    <a:pt x="110322" y="60833"/>
                    <a:pt x="110322" y="60416"/>
                    <a:pt x="109677" y="60416"/>
                  </a:cubicBezTo>
                  <a:cubicBezTo>
                    <a:pt x="109677" y="60000"/>
                    <a:pt x="109032" y="60000"/>
                    <a:pt x="109032" y="59583"/>
                  </a:cubicBezTo>
                  <a:cubicBezTo>
                    <a:pt x="81290" y="55416"/>
                    <a:pt x="81290" y="55416"/>
                    <a:pt x="81290" y="55416"/>
                  </a:cubicBezTo>
                  <a:cubicBezTo>
                    <a:pt x="101935" y="48333"/>
                    <a:pt x="101935" y="48333"/>
                    <a:pt x="101935" y="48333"/>
                  </a:cubicBezTo>
                  <a:cubicBezTo>
                    <a:pt x="101935" y="48333"/>
                    <a:pt x="102580" y="47916"/>
                    <a:pt x="102580" y="47500"/>
                  </a:cubicBezTo>
                  <a:cubicBezTo>
                    <a:pt x="102580" y="47500"/>
                    <a:pt x="103225" y="43333"/>
                    <a:pt x="98064" y="39166"/>
                  </a:cubicBezTo>
                  <a:cubicBezTo>
                    <a:pt x="92903" y="35833"/>
                    <a:pt x="85161" y="33750"/>
                    <a:pt x="73548" y="33750"/>
                  </a:cubicBezTo>
                  <a:cubicBezTo>
                    <a:pt x="73548" y="25416"/>
                    <a:pt x="73548" y="25416"/>
                    <a:pt x="73548" y="25416"/>
                  </a:cubicBezTo>
                  <a:cubicBezTo>
                    <a:pt x="100000" y="0"/>
                    <a:pt x="100000" y="0"/>
                    <a:pt x="100000" y="0"/>
                  </a:cubicBezTo>
                  <a:cubicBezTo>
                    <a:pt x="96129" y="0"/>
                    <a:pt x="96129" y="0"/>
                    <a:pt x="96129" y="0"/>
                  </a:cubicBezTo>
                  <a:cubicBezTo>
                    <a:pt x="70967" y="24166"/>
                    <a:pt x="70967" y="24166"/>
                    <a:pt x="70967" y="24166"/>
                  </a:cubicBezTo>
                  <a:cubicBezTo>
                    <a:pt x="70322" y="24583"/>
                    <a:pt x="70322" y="24583"/>
                    <a:pt x="70322" y="25000"/>
                  </a:cubicBezTo>
                  <a:cubicBezTo>
                    <a:pt x="70322" y="34583"/>
                    <a:pt x="70322" y="34583"/>
                    <a:pt x="70322" y="34583"/>
                  </a:cubicBezTo>
                  <a:cubicBezTo>
                    <a:pt x="70322" y="35416"/>
                    <a:pt x="70967" y="35833"/>
                    <a:pt x="72258" y="35833"/>
                  </a:cubicBezTo>
                  <a:cubicBezTo>
                    <a:pt x="83225" y="35833"/>
                    <a:pt x="90967" y="37500"/>
                    <a:pt x="95483" y="40416"/>
                  </a:cubicBezTo>
                  <a:cubicBezTo>
                    <a:pt x="99354" y="42916"/>
                    <a:pt x="99354" y="45833"/>
                    <a:pt x="99354" y="47083"/>
                  </a:cubicBezTo>
                  <a:cubicBezTo>
                    <a:pt x="76129" y="54583"/>
                    <a:pt x="76129" y="54583"/>
                    <a:pt x="76129" y="54583"/>
                  </a:cubicBezTo>
                  <a:cubicBezTo>
                    <a:pt x="76129" y="55000"/>
                    <a:pt x="75483" y="55416"/>
                    <a:pt x="75483" y="55833"/>
                  </a:cubicBezTo>
                  <a:cubicBezTo>
                    <a:pt x="75483" y="56250"/>
                    <a:pt x="76129" y="56250"/>
                    <a:pt x="76774" y="56666"/>
                  </a:cubicBezTo>
                  <a:cubicBezTo>
                    <a:pt x="106451" y="61250"/>
                    <a:pt x="106451" y="61250"/>
                    <a:pt x="106451" y="61250"/>
                  </a:cubicBezTo>
                  <a:cubicBezTo>
                    <a:pt x="103870" y="66250"/>
                    <a:pt x="103870" y="66250"/>
                    <a:pt x="103870" y="66250"/>
                  </a:cubicBezTo>
                  <a:cubicBezTo>
                    <a:pt x="103870" y="66666"/>
                    <a:pt x="103870" y="66666"/>
                    <a:pt x="103870" y="67083"/>
                  </a:cubicBezTo>
                  <a:cubicBezTo>
                    <a:pt x="104516" y="67500"/>
                    <a:pt x="104516" y="67500"/>
                    <a:pt x="105161" y="67500"/>
                  </a:cubicBezTo>
                  <a:cubicBezTo>
                    <a:pt x="115483" y="70000"/>
                    <a:pt x="115483" y="70000"/>
                    <a:pt x="115483" y="70000"/>
                  </a:cubicBezTo>
                  <a:cubicBezTo>
                    <a:pt x="101935" y="81666"/>
                    <a:pt x="101935" y="81666"/>
                    <a:pt x="101935" y="81666"/>
                  </a:cubicBezTo>
                  <a:cubicBezTo>
                    <a:pt x="101935" y="82083"/>
                    <a:pt x="101935" y="82083"/>
                    <a:pt x="101935" y="82500"/>
                  </a:cubicBezTo>
                  <a:cubicBezTo>
                    <a:pt x="101935" y="96666"/>
                    <a:pt x="97419" y="102083"/>
                    <a:pt x="97419" y="102083"/>
                  </a:cubicBezTo>
                  <a:cubicBezTo>
                    <a:pt x="96774" y="102500"/>
                    <a:pt x="96774" y="102916"/>
                    <a:pt x="96774" y="102916"/>
                  </a:cubicBezTo>
                  <a:cubicBezTo>
                    <a:pt x="97419" y="103333"/>
                    <a:pt x="97419" y="103333"/>
                    <a:pt x="98064" y="103750"/>
                  </a:cubicBezTo>
                  <a:cubicBezTo>
                    <a:pt x="111612" y="105833"/>
                    <a:pt x="113548" y="112916"/>
                    <a:pt x="114193" y="116666"/>
                  </a:cubicBezTo>
                  <a:cubicBezTo>
                    <a:pt x="105806" y="112083"/>
                    <a:pt x="101935" y="112083"/>
                    <a:pt x="89677" y="111666"/>
                  </a:cubicBezTo>
                  <a:cubicBezTo>
                    <a:pt x="82580" y="111666"/>
                    <a:pt x="73548" y="111666"/>
                    <a:pt x="60000" y="110833"/>
                  </a:cubicBezTo>
                  <a:cubicBezTo>
                    <a:pt x="40000" y="109166"/>
                    <a:pt x="25806" y="104166"/>
                    <a:pt x="18709" y="95833"/>
                  </a:cubicBezTo>
                  <a:cubicBezTo>
                    <a:pt x="13548" y="89583"/>
                    <a:pt x="14193" y="83333"/>
                    <a:pt x="14193" y="83333"/>
                  </a:cubicBezTo>
                  <a:cubicBezTo>
                    <a:pt x="14193" y="83333"/>
                    <a:pt x="14193" y="83333"/>
                    <a:pt x="14193" y="83333"/>
                  </a:cubicBezTo>
                  <a:cubicBezTo>
                    <a:pt x="14193" y="83333"/>
                    <a:pt x="14193" y="78333"/>
                    <a:pt x="14193" y="69583"/>
                  </a:cubicBezTo>
                  <a:cubicBezTo>
                    <a:pt x="14193" y="53750"/>
                    <a:pt x="26451" y="49166"/>
                    <a:pt x="27096" y="49166"/>
                  </a:cubicBezTo>
                  <a:cubicBezTo>
                    <a:pt x="27096" y="49166"/>
                    <a:pt x="27741" y="48750"/>
                    <a:pt x="27741" y="48333"/>
                  </a:cubicBezTo>
                  <a:cubicBezTo>
                    <a:pt x="27741" y="32500"/>
                    <a:pt x="27741" y="32500"/>
                    <a:pt x="27741" y="32500"/>
                  </a:cubicBezTo>
                  <a:cubicBezTo>
                    <a:pt x="27741" y="32083"/>
                    <a:pt x="27741" y="32083"/>
                    <a:pt x="27096" y="31666"/>
                  </a:cubicBezTo>
                  <a:cubicBezTo>
                    <a:pt x="21935" y="28333"/>
                    <a:pt x="21935" y="28333"/>
                    <a:pt x="21935" y="28333"/>
                  </a:cubicBezTo>
                  <a:cubicBezTo>
                    <a:pt x="10322" y="20833"/>
                    <a:pt x="3225" y="10833"/>
                    <a:pt x="32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5" y="11250"/>
                    <a:pt x="7096" y="21666"/>
                    <a:pt x="19354" y="29583"/>
                  </a:cubicBezTo>
                  <a:cubicBezTo>
                    <a:pt x="24516" y="32916"/>
                    <a:pt x="24516" y="32916"/>
                    <a:pt x="24516" y="32916"/>
                  </a:cubicBezTo>
                  <a:cubicBezTo>
                    <a:pt x="24516" y="47916"/>
                    <a:pt x="24516" y="47916"/>
                    <a:pt x="24516" y="47916"/>
                  </a:cubicBezTo>
                  <a:cubicBezTo>
                    <a:pt x="21290" y="49166"/>
                    <a:pt x="10967" y="54583"/>
                    <a:pt x="10967" y="69583"/>
                  </a:cubicBezTo>
                  <a:cubicBezTo>
                    <a:pt x="10967" y="77916"/>
                    <a:pt x="10967" y="82916"/>
                    <a:pt x="10967" y="83333"/>
                  </a:cubicBezTo>
                  <a:cubicBezTo>
                    <a:pt x="10967" y="84583"/>
                    <a:pt x="9677" y="109166"/>
                    <a:pt x="60000" y="112500"/>
                  </a:cubicBezTo>
                  <a:cubicBezTo>
                    <a:pt x="73548" y="113333"/>
                    <a:pt x="82580" y="113750"/>
                    <a:pt x="89677" y="113750"/>
                  </a:cubicBezTo>
                  <a:cubicBezTo>
                    <a:pt x="103225" y="114166"/>
                    <a:pt x="105161" y="114166"/>
                    <a:pt x="114193" y="119583"/>
                  </a:cubicBezTo>
                  <a:cubicBezTo>
                    <a:pt x="114838" y="119583"/>
                    <a:pt x="115483" y="120000"/>
                    <a:pt x="116129" y="119583"/>
                  </a:cubicBezTo>
                  <a:cubicBezTo>
                    <a:pt x="116774" y="119583"/>
                    <a:pt x="116774" y="119166"/>
                    <a:pt x="116774" y="118750"/>
                  </a:cubicBezTo>
                  <a:cubicBezTo>
                    <a:pt x="116774" y="118750"/>
                    <a:pt x="118709" y="105833"/>
                    <a:pt x="100645" y="102083"/>
                  </a:cubicBezTo>
                  <a:cubicBezTo>
                    <a:pt x="101935" y="99583"/>
                    <a:pt x="104516" y="93750"/>
                    <a:pt x="105161" y="82500"/>
                  </a:cubicBezTo>
                  <a:lnTo>
                    <a:pt x="119354" y="7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4" name="Google Shape;214;p7" descr="Megafone1 estrutura de tópic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480972" flipH="1">
            <a:off x="1137828" y="230772"/>
            <a:ext cx="786701" cy="84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7" descr="Megafone1 estrutura de tópic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64616" flipH="1">
            <a:off x="10153263" y="5385302"/>
            <a:ext cx="694588" cy="744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8"/>
          <p:cNvGrpSpPr/>
          <p:nvPr/>
        </p:nvGrpSpPr>
        <p:grpSpPr>
          <a:xfrm>
            <a:off x="5549106" y="2842525"/>
            <a:ext cx="1094710" cy="1461147"/>
            <a:chOff x="13765213" y="1058863"/>
            <a:chExt cx="2266950" cy="3025775"/>
          </a:xfrm>
        </p:grpSpPr>
        <p:sp>
          <p:nvSpPr>
            <p:cNvPr id="222" name="Google Shape;222;p8"/>
            <p:cNvSpPr/>
            <p:nvPr/>
          </p:nvSpPr>
          <p:spPr>
            <a:xfrm>
              <a:off x="14673263" y="1116013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284" h="284" extrusionOk="0">
                  <a:moveTo>
                    <a:pt x="284" y="142"/>
                  </a:moveTo>
                  <a:lnTo>
                    <a:pt x="284" y="142"/>
                  </a:lnTo>
                  <a:lnTo>
                    <a:pt x="284" y="156"/>
                  </a:lnTo>
                  <a:lnTo>
                    <a:pt x="282" y="170"/>
                  </a:lnTo>
                  <a:lnTo>
                    <a:pt x="278" y="184"/>
                  </a:lnTo>
                  <a:lnTo>
                    <a:pt x="274" y="198"/>
                  </a:lnTo>
                  <a:lnTo>
                    <a:pt x="268" y="210"/>
                  </a:lnTo>
                  <a:lnTo>
                    <a:pt x="260" y="222"/>
                  </a:lnTo>
                  <a:lnTo>
                    <a:pt x="252" y="232"/>
                  </a:lnTo>
                  <a:lnTo>
                    <a:pt x="242" y="242"/>
                  </a:lnTo>
                  <a:lnTo>
                    <a:pt x="232" y="252"/>
                  </a:lnTo>
                  <a:lnTo>
                    <a:pt x="222" y="260"/>
                  </a:lnTo>
                  <a:lnTo>
                    <a:pt x="210" y="266"/>
                  </a:lnTo>
                  <a:lnTo>
                    <a:pt x="198" y="272"/>
                  </a:lnTo>
                  <a:lnTo>
                    <a:pt x="184" y="278"/>
                  </a:lnTo>
                  <a:lnTo>
                    <a:pt x="172" y="282"/>
                  </a:lnTo>
                  <a:lnTo>
                    <a:pt x="158" y="284"/>
                  </a:lnTo>
                  <a:lnTo>
                    <a:pt x="142" y="284"/>
                  </a:lnTo>
                  <a:lnTo>
                    <a:pt x="142" y="284"/>
                  </a:lnTo>
                  <a:lnTo>
                    <a:pt x="128" y="284"/>
                  </a:lnTo>
                  <a:lnTo>
                    <a:pt x="114" y="282"/>
                  </a:lnTo>
                  <a:lnTo>
                    <a:pt x="100" y="278"/>
                  </a:lnTo>
                  <a:lnTo>
                    <a:pt x="88" y="272"/>
                  </a:lnTo>
                  <a:lnTo>
                    <a:pt x="74" y="266"/>
                  </a:lnTo>
                  <a:lnTo>
                    <a:pt x="64" y="260"/>
                  </a:lnTo>
                  <a:lnTo>
                    <a:pt x="52" y="252"/>
                  </a:lnTo>
                  <a:lnTo>
                    <a:pt x="42" y="242"/>
                  </a:lnTo>
                  <a:lnTo>
                    <a:pt x="32" y="232"/>
                  </a:lnTo>
                  <a:lnTo>
                    <a:pt x="24" y="222"/>
                  </a:lnTo>
                  <a:lnTo>
                    <a:pt x="18" y="210"/>
                  </a:lnTo>
                  <a:lnTo>
                    <a:pt x="12" y="198"/>
                  </a:lnTo>
                  <a:lnTo>
                    <a:pt x="6" y="184"/>
                  </a:lnTo>
                  <a:lnTo>
                    <a:pt x="4" y="170"/>
                  </a:lnTo>
                  <a:lnTo>
                    <a:pt x="2" y="156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8"/>
                  </a:lnTo>
                  <a:lnTo>
                    <a:pt x="4" y="114"/>
                  </a:lnTo>
                  <a:lnTo>
                    <a:pt x="6" y="100"/>
                  </a:lnTo>
                  <a:lnTo>
                    <a:pt x="12" y="86"/>
                  </a:lnTo>
                  <a:lnTo>
                    <a:pt x="18" y="74"/>
                  </a:lnTo>
                  <a:lnTo>
                    <a:pt x="24" y="62"/>
                  </a:lnTo>
                  <a:lnTo>
                    <a:pt x="32" y="52"/>
                  </a:lnTo>
                  <a:lnTo>
                    <a:pt x="42" y="42"/>
                  </a:lnTo>
                  <a:lnTo>
                    <a:pt x="52" y="32"/>
                  </a:lnTo>
                  <a:lnTo>
                    <a:pt x="64" y="24"/>
                  </a:lnTo>
                  <a:lnTo>
                    <a:pt x="74" y="18"/>
                  </a:lnTo>
                  <a:lnTo>
                    <a:pt x="88" y="12"/>
                  </a:lnTo>
                  <a:lnTo>
                    <a:pt x="100" y="6"/>
                  </a:lnTo>
                  <a:lnTo>
                    <a:pt x="114" y="2"/>
                  </a:lnTo>
                  <a:lnTo>
                    <a:pt x="128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58" y="0"/>
                  </a:lnTo>
                  <a:lnTo>
                    <a:pt x="172" y="2"/>
                  </a:lnTo>
                  <a:lnTo>
                    <a:pt x="184" y="6"/>
                  </a:lnTo>
                  <a:lnTo>
                    <a:pt x="198" y="12"/>
                  </a:lnTo>
                  <a:lnTo>
                    <a:pt x="210" y="18"/>
                  </a:lnTo>
                  <a:lnTo>
                    <a:pt x="222" y="24"/>
                  </a:lnTo>
                  <a:lnTo>
                    <a:pt x="232" y="32"/>
                  </a:lnTo>
                  <a:lnTo>
                    <a:pt x="242" y="42"/>
                  </a:lnTo>
                  <a:lnTo>
                    <a:pt x="252" y="52"/>
                  </a:lnTo>
                  <a:lnTo>
                    <a:pt x="260" y="62"/>
                  </a:lnTo>
                  <a:lnTo>
                    <a:pt x="268" y="74"/>
                  </a:lnTo>
                  <a:lnTo>
                    <a:pt x="274" y="86"/>
                  </a:lnTo>
                  <a:lnTo>
                    <a:pt x="278" y="100"/>
                  </a:lnTo>
                  <a:lnTo>
                    <a:pt x="282" y="114"/>
                  </a:lnTo>
                  <a:lnTo>
                    <a:pt x="284" y="128"/>
                  </a:lnTo>
                  <a:lnTo>
                    <a:pt x="284" y="142"/>
                  </a:lnTo>
                  <a:lnTo>
                    <a:pt x="284" y="1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13765213" y="1058863"/>
              <a:ext cx="2266950" cy="3025775"/>
            </a:xfrm>
            <a:custGeom>
              <a:avLst/>
              <a:gdLst/>
              <a:ahLst/>
              <a:cxnLst/>
              <a:rect l="l" t="t" r="r" b="b"/>
              <a:pathLst>
                <a:path w="1428" h="1906" extrusionOk="0">
                  <a:moveTo>
                    <a:pt x="1410" y="18"/>
                  </a:moveTo>
                  <a:lnTo>
                    <a:pt x="1410" y="18"/>
                  </a:lnTo>
                  <a:lnTo>
                    <a:pt x="1410" y="18"/>
                  </a:lnTo>
                  <a:lnTo>
                    <a:pt x="1400" y="10"/>
                  </a:lnTo>
                  <a:lnTo>
                    <a:pt x="1388" y="4"/>
                  </a:lnTo>
                  <a:lnTo>
                    <a:pt x="1376" y="0"/>
                  </a:lnTo>
                  <a:lnTo>
                    <a:pt x="1364" y="0"/>
                  </a:lnTo>
                  <a:lnTo>
                    <a:pt x="1352" y="2"/>
                  </a:lnTo>
                  <a:lnTo>
                    <a:pt x="1342" y="4"/>
                  </a:lnTo>
                  <a:lnTo>
                    <a:pt x="1330" y="10"/>
                  </a:lnTo>
                  <a:lnTo>
                    <a:pt x="1322" y="18"/>
                  </a:lnTo>
                  <a:lnTo>
                    <a:pt x="1062" y="286"/>
                  </a:lnTo>
                  <a:lnTo>
                    <a:pt x="1062" y="286"/>
                  </a:lnTo>
                  <a:lnTo>
                    <a:pt x="1048" y="300"/>
                  </a:lnTo>
                  <a:lnTo>
                    <a:pt x="1030" y="314"/>
                  </a:lnTo>
                  <a:lnTo>
                    <a:pt x="1014" y="324"/>
                  </a:lnTo>
                  <a:lnTo>
                    <a:pt x="994" y="334"/>
                  </a:lnTo>
                  <a:lnTo>
                    <a:pt x="976" y="340"/>
                  </a:lnTo>
                  <a:lnTo>
                    <a:pt x="954" y="346"/>
                  </a:lnTo>
                  <a:lnTo>
                    <a:pt x="934" y="348"/>
                  </a:lnTo>
                  <a:lnTo>
                    <a:pt x="914" y="350"/>
                  </a:lnTo>
                  <a:lnTo>
                    <a:pt x="814" y="350"/>
                  </a:lnTo>
                  <a:lnTo>
                    <a:pt x="814" y="350"/>
                  </a:lnTo>
                  <a:lnTo>
                    <a:pt x="812" y="380"/>
                  </a:lnTo>
                  <a:lnTo>
                    <a:pt x="804" y="434"/>
                  </a:lnTo>
                  <a:lnTo>
                    <a:pt x="798" y="468"/>
                  </a:lnTo>
                  <a:lnTo>
                    <a:pt x="790" y="504"/>
                  </a:lnTo>
                  <a:lnTo>
                    <a:pt x="780" y="540"/>
                  </a:lnTo>
                  <a:lnTo>
                    <a:pt x="768" y="574"/>
                  </a:lnTo>
                  <a:lnTo>
                    <a:pt x="768" y="574"/>
                  </a:lnTo>
                  <a:lnTo>
                    <a:pt x="762" y="552"/>
                  </a:lnTo>
                  <a:lnTo>
                    <a:pt x="756" y="528"/>
                  </a:lnTo>
                  <a:lnTo>
                    <a:pt x="742" y="490"/>
                  </a:lnTo>
                  <a:lnTo>
                    <a:pt x="730" y="462"/>
                  </a:lnTo>
                  <a:lnTo>
                    <a:pt x="724" y="452"/>
                  </a:lnTo>
                  <a:lnTo>
                    <a:pt x="756" y="420"/>
                  </a:lnTo>
                  <a:lnTo>
                    <a:pt x="712" y="376"/>
                  </a:lnTo>
                  <a:lnTo>
                    <a:pt x="668" y="420"/>
                  </a:lnTo>
                  <a:lnTo>
                    <a:pt x="700" y="452"/>
                  </a:lnTo>
                  <a:lnTo>
                    <a:pt x="700" y="452"/>
                  </a:lnTo>
                  <a:lnTo>
                    <a:pt x="694" y="462"/>
                  </a:lnTo>
                  <a:lnTo>
                    <a:pt x="682" y="490"/>
                  </a:lnTo>
                  <a:lnTo>
                    <a:pt x="668" y="528"/>
                  </a:lnTo>
                  <a:lnTo>
                    <a:pt x="662" y="552"/>
                  </a:lnTo>
                  <a:lnTo>
                    <a:pt x="656" y="574"/>
                  </a:lnTo>
                  <a:lnTo>
                    <a:pt x="656" y="574"/>
                  </a:lnTo>
                  <a:lnTo>
                    <a:pt x="644" y="540"/>
                  </a:lnTo>
                  <a:lnTo>
                    <a:pt x="634" y="504"/>
                  </a:lnTo>
                  <a:lnTo>
                    <a:pt x="626" y="468"/>
                  </a:lnTo>
                  <a:lnTo>
                    <a:pt x="620" y="434"/>
                  </a:lnTo>
                  <a:lnTo>
                    <a:pt x="612" y="380"/>
                  </a:lnTo>
                  <a:lnTo>
                    <a:pt x="610" y="350"/>
                  </a:lnTo>
                  <a:lnTo>
                    <a:pt x="516" y="350"/>
                  </a:lnTo>
                  <a:lnTo>
                    <a:pt x="516" y="350"/>
                  </a:lnTo>
                  <a:lnTo>
                    <a:pt x="494" y="348"/>
                  </a:lnTo>
                  <a:lnTo>
                    <a:pt x="474" y="346"/>
                  </a:lnTo>
                  <a:lnTo>
                    <a:pt x="454" y="340"/>
                  </a:lnTo>
                  <a:lnTo>
                    <a:pt x="434" y="334"/>
                  </a:lnTo>
                  <a:lnTo>
                    <a:pt x="416" y="324"/>
                  </a:lnTo>
                  <a:lnTo>
                    <a:pt x="398" y="314"/>
                  </a:lnTo>
                  <a:lnTo>
                    <a:pt x="382" y="300"/>
                  </a:lnTo>
                  <a:lnTo>
                    <a:pt x="366" y="286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98" y="10"/>
                  </a:lnTo>
                  <a:lnTo>
                    <a:pt x="88" y="4"/>
                  </a:lnTo>
                  <a:lnTo>
                    <a:pt x="76" y="2"/>
                  </a:lnTo>
                  <a:lnTo>
                    <a:pt x="64" y="0"/>
                  </a:lnTo>
                  <a:lnTo>
                    <a:pt x="52" y="0"/>
                  </a:lnTo>
                  <a:lnTo>
                    <a:pt x="40" y="4"/>
                  </a:lnTo>
                  <a:lnTo>
                    <a:pt x="30" y="1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2" y="26"/>
                  </a:lnTo>
                  <a:lnTo>
                    <a:pt x="6" y="38"/>
                  </a:lnTo>
                  <a:lnTo>
                    <a:pt x="2" y="50"/>
                  </a:lnTo>
                  <a:lnTo>
                    <a:pt x="0" y="62"/>
                  </a:lnTo>
                  <a:lnTo>
                    <a:pt x="2" y="72"/>
                  </a:lnTo>
                  <a:lnTo>
                    <a:pt x="6" y="84"/>
                  </a:lnTo>
                  <a:lnTo>
                    <a:pt x="10" y="96"/>
                  </a:lnTo>
                  <a:lnTo>
                    <a:pt x="18" y="106"/>
                  </a:lnTo>
                  <a:lnTo>
                    <a:pt x="456" y="558"/>
                  </a:lnTo>
                  <a:lnTo>
                    <a:pt x="456" y="558"/>
                  </a:lnTo>
                  <a:lnTo>
                    <a:pt x="472" y="578"/>
                  </a:lnTo>
                  <a:lnTo>
                    <a:pt x="486" y="598"/>
                  </a:lnTo>
                  <a:lnTo>
                    <a:pt x="498" y="618"/>
                  </a:lnTo>
                  <a:lnTo>
                    <a:pt x="508" y="640"/>
                  </a:lnTo>
                  <a:lnTo>
                    <a:pt x="518" y="664"/>
                  </a:lnTo>
                  <a:lnTo>
                    <a:pt x="522" y="688"/>
                  </a:lnTo>
                  <a:lnTo>
                    <a:pt x="526" y="712"/>
                  </a:lnTo>
                  <a:lnTo>
                    <a:pt x="528" y="736"/>
                  </a:lnTo>
                  <a:lnTo>
                    <a:pt x="528" y="1828"/>
                  </a:lnTo>
                  <a:lnTo>
                    <a:pt x="528" y="1828"/>
                  </a:lnTo>
                  <a:lnTo>
                    <a:pt x="530" y="1842"/>
                  </a:lnTo>
                  <a:lnTo>
                    <a:pt x="534" y="1858"/>
                  </a:lnTo>
                  <a:lnTo>
                    <a:pt x="542" y="1872"/>
                  </a:lnTo>
                  <a:lnTo>
                    <a:pt x="550" y="1882"/>
                  </a:lnTo>
                  <a:lnTo>
                    <a:pt x="562" y="1892"/>
                  </a:lnTo>
                  <a:lnTo>
                    <a:pt x="576" y="1900"/>
                  </a:lnTo>
                  <a:lnTo>
                    <a:pt x="590" y="1904"/>
                  </a:lnTo>
                  <a:lnTo>
                    <a:pt x="606" y="1906"/>
                  </a:lnTo>
                  <a:lnTo>
                    <a:pt x="606" y="1906"/>
                  </a:lnTo>
                  <a:lnTo>
                    <a:pt x="622" y="1904"/>
                  </a:lnTo>
                  <a:lnTo>
                    <a:pt x="638" y="1900"/>
                  </a:lnTo>
                  <a:lnTo>
                    <a:pt x="650" y="1892"/>
                  </a:lnTo>
                  <a:lnTo>
                    <a:pt x="662" y="1882"/>
                  </a:lnTo>
                  <a:lnTo>
                    <a:pt x="672" y="1872"/>
                  </a:lnTo>
                  <a:lnTo>
                    <a:pt x="680" y="1858"/>
                  </a:lnTo>
                  <a:lnTo>
                    <a:pt x="684" y="1842"/>
                  </a:lnTo>
                  <a:lnTo>
                    <a:pt x="686" y="1828"/>
                  </a:lnTo>
                  <a:lnTo>
                    <a:pt x="686" y="1096"/>
                  </a:lnTo>
                  <a:lnTo>
                    <a:pt x="744" y="1096"/>
                  </a:lnTo>
                  <a:lnTo>
                    <a:pt x="744" y="1828"/>
                  </a:lnTo>
                  <a:lnTo>
                    <a:pt x="744" y="1828"/>
                  </a:lnTo>
                  <a:lnTo>
                    <a:pt x="746" y="1842"/>
                  </a:lnTo>
                  <a:lnTo>
                    <a:pt x="750" y="1858"/>
                  </a:lnTo>
                  <a:lnTo>
                    <a:pt x="758" y="1872"/>
                  </a:lnTo>
                  <a:lnTo>
                    <a:pt x="766" y="1882"/>
                  </a:lnTo>
                  <a:lnTo>
                    <a:pt x="778" y="1892"/>
                  </a:lnTo>
                  <a:lnTo>
                    <a:pt x="792" y="1900"/>
                  </a:lnTo>
                  <a:lnTo>
                    <a:pt x="806" y="1904"/>
                  </a:lnTo>
                  <a:lnTo>
                    <a:pt x="822" y="1906"/>
                  </a:lnTo>
                  <a:lnTo>
                    <a:pt x="822" y="1906"/>
                  </a:lnTo>
                  <a:lnTo>
                    <a:pt x="838" y="1904"/>
                  </a:lnTo>
                  <a:lnTo>
                    <a:pt x="854" y="1900"/>
                  </a:lnTo>
                  <a:lnTo>
                    <a:pt x="866" y="1892"/>
                  </a:lnTo>
                  <a:lnTo>
                    <a:pt x="878" y="1882"/>
                  </a:lnTo>
                  <a:lnTo>
                    <a:pt x="888" y="1872"/>
                  </a:lnTo>
                  <a:lnTo>
                    <a:pt x="896" y="1858"/>
                  </a:lnTo>
                  <a:lnTo>
                    <a:pt x="900" y="1842"/>
                  </a:lnTo>
                  <a:lnTo>
                    <a:pt x="902" y="1828"/>
                  </a:lnTo>
                  <a:lnTo>
                    <a:pt x="902" y="736"/>
                  </a:lnTo>
                  <a:lnTo>
                    <a:pt x="902" y="736"/>
                  </a:lnTo>
                  <a:lnTo>
                    <a:pt x="902" y="712"/>
                  </a:lnTo>
                  <a:lnTo>
                    <a:pt x="906" y="688"/>
                  </a:lnTo>
                  <a:lnTo>
                    <a:pt x="912" y="664"/>
                  </a:lnTo>
                  <a:lnTo>
                    <a:pt x="920" y="640"/>
                  </a:lnTo>
                  <a:lnTo>
                    <a:pt x="930" y="618"/>
                  </a:lnTo>
                  <a:lnTo>
                    <a:pt x="942" y="598"/>
                  </a:lnTo>
                  <a:lnTo>
                    <a:pt x="956" y="578"/>
                  </a:lnTo>
                  <a:lnTo>
                    <a:pt x="974" y="558"/>
                  </a:lnTo>
                  <a:lnTo>
                    <a:pt x="1410" y="106"/>
                  </a:lnTo>
                  <a:lnTo>
                    <a:pt x="1410" y="106"/>
                  </a:lnTo>
                  <a:lnTo>
                    <a:pt x="1418" y="96"/>
                  </a:lnTo>
                  <a:lnTo>
                    <a:pt x="1424" y="84"/>
                  </a:lnTo>
                  <a:lnTo>
                    <a:pt x="1428" y="72"/>
                  </a:lnTo>
                  <a:lnTo>
                    <a:pt x="1428" y="62"/>
                  </a:lnTo>
                  <a:lnTo>
                    <a:pt x="1426" y="50"/>
                  </a:lnTo>
                  <a:lnTo>
                    <a:pt x="1424" y="38"/>
                  </a:lnTo>
                  <a:lnTo>
                    <a:pt x="1418" y="26"/>
                  </a:lnTo>
                  <a:lnTo>
                    <a:pt x="1410" y="18"/>
                  </a:lnTo>
                  <a:lnTo>
                    <a:pt x="1410" y="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224" name="Google Shape;224;p8"/>
          <p:cNvSpPr/>
          <p:nvPr/>
        </p:nvSpPr>
        <p:spPr>
          <a:xfrm>
            <a:off x="977900" y="1548902"/>
            <a:ext cx="28143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800" i="0" u="none" strike="noStrike" cap="none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Indivíduos</a:t>
            </a:r>
            <a:endParaRPr sz="2800" i="0" u="none" strike="noStrike" cap="none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Organizações de trabalho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Impactos psicológicos</a:t>
            </a:r>
            <a:endParaRPr sz="280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5" name="Google Shape;225;p8"/>
          <p:cNvSpPr/>
          <p:nvPr/>
        </p:nvSpPr>
        <p:spPr>
          <a:xfrm>
            <a:off x="977901" y="4210963"/>
            <a:ext cx="2814300" cy="16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Sociedades</a:t>
            </a:r>
            <a:endParaRPr sz="280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Estratificação social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Políticas nacionais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Externalidades</a:t>
            </a:r>
            <a:endParaRPr sz="280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6" name="Google Shape;226;p8"/>
          <p:cNvSpPr/>
          <p:nvPr/>
        </p:nvSpPr>
        <p:spPr>
          <a:xfrm>
            <a:off x="8650975" y="1599400"/>
            <a:ext cx="2516100" cy="16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i="0" u="none" strike="noStrike" cap="none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Comunidades</a:t>
            </a:r>
            <a:endParaRPr sz="2800" i="0" u="none" strike="noStrike" cap="none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Organizações dominantes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Acidentes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Crimes corporativos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Relações interorganizacionais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7" name="Google Shape;227;p8"/>
          <p:cNvSpPr/>
          <p:nvPr/>
        </p:nvSpPr>
        <p:spPr>
          <a:xfrm>
            <a:off x="8650975" y="4210975"/>
            <a:ext cx="25161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i="0" u="none" strike="noStrike" cap="none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Mundo</a:t>
            </a:r>
            <a:endParaRPr sz="2800" i="0" u="none" strike="noStrike" cap="none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Multinacionais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Organizações internacionais</a:t>
            </a:r>
            <a:endParaRPr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Interdependência global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228" name="Google Shape;228;p8"/>
          <p:cNvGrpSpPr/>
          <p:nvPr/>
        </p:nvGrpSpPr>
        <p:grpSpPr>
          <a:xfrm>
            <a:off x="4377203" y="1898444"/>
            <a:ext cx="3437352" cy="3434817"/>
            <a:chOff x="2419350" y="420688"/>
            <a:chExt cx="4305300" cy="4302125"/>
          </a:xfrm>
        </p:grpSpPr>
        <p:sp>
          <p:nvSpPr>
            <p:cNvPr id="229" name="Google Shape;229;p8"/>
            <p:cNvSpPr/>
            <p:nvPr/>
          </p:nvSpPr>
          <p:spPr>
            <a:xfrm>
              <a:off x="2419350" y="420688"/>
              <a:ext cx="2378075" cy="2133600"/>
            </a:xfrm>
            <a:custGeom>
              <a:avLst/>
              <a:gdLst/>
              <a:ahLst/>
              <a:cxnLst/>
              <a:rect l="l" t="t" r="r" b="b"/>
              <a:pathLst>
                <a:path w="1498" h="1344" extrusionOk="0">
                  <a:moveTo>
                    <a:pt x="100" y="1292"/>
                  </a:moveTo>
                  <a:lnTo>
                    <a:pt x="100" y="1292"/>
                  </a:lnTo>
                  <a:lnTo>
                    <a:pt x="102" y="1272"/>
                  </a:lnTo>
                  <a:lnTo>
                    <a:pt x="108" y="1252"/>
                  </a:lnTo>
                  <a:lnTo>
                    <a:pt x="118" y="1234"/>
                  </a:lnTo>
                  <a:lnTo>
                    <a:pt x="130" y="1220"/>
                  </a:lnTo>
                  <a:lnTo>
                    <a:pt x="146" y="1208"/>
                  </a:lnTo>
                  <a:lnTo>
                    <a:pt x="164" y="1198"/>
                  </a:lnTo>
                  <a:lnTo>
                    <a:pt x="182" y="1192"/>
                  </a:lnTo>
                  <a:lnTo>
                    <a:pt x="202" y="1190"/>
                  </a:lnTo>
                  <a:lnTo>
                    <a:pt x="202" y="1190"/>
                  </a:lnTo>
                  <a:lnTo>
                    <a:pt x="224" y="1192"/>
                  </a:lnTo>
                  <a:lnTo>
                    <a:pt x="242" y="1198"/>
                  </a:lnTo>
                  <a:lnTo>
                    <a:pt x="260" y="1208"/>
                  </a:lnTo>
                  <a:lnTo>
                    <a:pt x="274" y="1220"/>
                  </a:lnTo>
                  <a:lnTo>
                    <a:pt x="288" y="1234"/>
                  </a:lnTo>
                  <a:lnTo>
                    <a:pt x="296" y="1252"/>
                  </a:lnTo>
                  <a:lnTo>
                    <a:pt x="302" y="1272"/>
                  </a:lnTo>
                  <a:lnTo>
                    <a:pt x="304" y="1292"/>
                  </a:lnTo>
                  <a:lnTo>
                    <a:pt x="304" y="1292"/>
                  </a:lnTo>
                  <a:lnTo>
                    <a:pt x="304" y="1306"/>
                  </a:lnTo>
                  <a:lnTo>
                    <a:pt x="302" y="1320"/>
                  </a:lnTo>
                  <a:lnTo>
                    <a:pt x="296" y="1332"/>
                  </a:lnTo>
                  <a:lnTo>
                    <a:pt x="290" y="1344"/>
                  </a:lnTo>
                  <a:lnTo>
                    <a:pt x="408" y="1344"/>
                  </a:lnTo>
                  <a:lnTo>
                    <a:pt x="408" y="1344"/>
                  </a:lnTo>
                  <a:lnTo>
                    <a:pt x="410" y="1296"/>
                  </a:lnTo>
                  <a:lnTo>
                    <a:pt x="414" y="1248"/>
                  </a:lnTo>
                  <a:lnTo>
                    <a:pt x="420" y="1202"/>
                  </a:lnTo>
                  <a:lnTo>
                    <a:pt x="428" y="1156"/>
                  </a:lnTo>
                  <a:lnTo>
                    <a:pt x="440" y="1112"/>
                  </a:lnTo>
                  <a:lnTo>
                    <a:pt x="452" y="1068"/>
                  </a:lnTo>
                  <a:lnTo>
                    <a:pt x="468" y="1024"/>
                  </a:lnTo>
                  <a:lnTo>
                    <a:pt x="484" y="982"/>
                  </a:lnTo>
                  <a:lnTo>
                    <a:pt x="504" y="940"/>
                  </a:lnTo>
                  <a:lnTo>
                    <a:pt x="524" y="900"/>
                  </a:lnTo>
                  <a:lnTo>
                    <a:pt x="546" y="862"/>
                  </a:lnTo>
                  <a:lnTo>
                    <a:pt x="572" y="824"/>
                  </a:lnTo>
                  <a:lnTo>
                    <a:pt x="598" y="786"/>
                  </a:lnTo>
                  <a:lnTo>
                    <a:pt x="624" y="752"/>
                  </a:lnTo>
                  <a:lnTo>
                    <a:pt x="654" y="718"/>
                  </a:lnTo>
                  <a:lnTo>
                    <a:pt x="686" y="686"/>
                  </a:lnTo>
                  <a:lnTo>
                    <a:pt x="718" y="654"/>
                  </a:lnTo>
                  <a:lnTo>
                    <a:pt x="752" y="624"/>
                  </a:lnTo>
                  <a:lnTo>
                    <a:pt x="786" y="598"/>
                  </a:lnTo>
                  <a:lnTo>
                    <a:pt x="824" y="570"/>
                  </a:lnTo>
                  <a:lnTo>
                    <a:pt x="862" y="546"/>
                  </a:lnTo>
                  <a:lnTo>
                    <a:pt x="900" y="524"/>
                  </a:lnTo>
                  <a:lnTo>
                    <a:pt x="940" y="504"/>
                  </a:lnTo>
                  <a:lnTo>
                    <a:pt x="982" y="484"/>
                  </a:lnTo>
                  <a:lnTo>
                    <a:pt x="1024" y="468"/>
                  </a:lnTo>
                  <a:lnTo>
                    <a:pt x="1066" y="452"/>
                  </a:lnTo>
                  <a:lnTo>
                    <a:pt x="1112" y="440"/>
                  </a:lnTo>
                  <a:lnTo>
                    <a:pt x="1156" y="428"/>
                  </a:lnTo>
                  <a:lnTo>
                    <a:pt x="1202" y="420"/>
                  </a:lnTo>
                  <a:lnTo>
                    <a:pt x="1248" y="414"/>
                  </a:lnTo>
                  <a:lnTo>
                    <a:pt x="1296" y="410"/>
                  </a:lnTo>
                  <a:lnTo>
                    <a:pt x="1344" y="408"/>
                  </a:lnTo>
                  <a:lnTo>
                    <a:pt x="1344" y="266"/>
                  </a:lnTo>
                  <a:lnTo>
                    <a:pt x="1344" y="266"/>
                  </a:lnTo>
                  <a:lnTo>
                    <a:pt x="1346" y="260"/>
                  </a:lnTo>
                  <a:lnTo>
                    <a:pt x="1352" y="256"/>
                  </a:lnTo>
                  <a:lnTo>
                    <a:pt x="1352" y="256"/>
                  </a:lnTo>
                  <a:lnTo>
                    <a:pt x="1358" y="254"/>
                  </a:lnTo>
                  <a:lnTo>
                    <a:pt x="1364" y="258"/>
                  </a:lnTo>
                  <a:lnTo>
                    <a:pt x="1364" y="258"/>
                  </a:lnTo>
                  <a:lnTo>
                    <a:pt x="1376" y="268"/>
                  </a:lnTo>
                  <a:lnTo>
                    <a:pt x="1390" y="276"/>
                  </a:lnTo>
                  <a:lnTo>
                    <a:pt x="1404" y="280"/>
                  </a:lnTo>
                  <a:lnTo>
                    <a:pt x="1420" y="282"/>
                  </a:lnTo>
                  <a:lnTo>
                    <a:pt x="1420" y="282"/>
                  </a:lnTo>
                  <a:lnTo>
                    <a:pt x="1436" y="280"/>
                  </a:lnTo>
                  <a:lnTo>
                    <a:pt x="1450" y="276"/>
                  </a:lnTo>
                  <a:lnTo>
                    <a:pt x="1464" y="268"/>
                  </a:lnTo>
                  <a:lnTo>
                    <a:pt x="1476" y="258"/>
                  </a:lnTo>
                  <a:lnTo>
                    <a:pt x="1484" y="246"/>
                  </a:lnTo>
                  <a:lnTo>
                    <a:pt x="1492" y="234"/>
                  </a:lnTo>
                  <a:lnTo>
                    <a:pt x="1496" y="218"/>
                  </a:lnTo>
                  <a:lnTo>
                    <a:pt x="1498" y="204"/>
                  </a:lnTo>
                  <a:lnTo>
                    <a:pt x="1498" y="204"/>
                  </a:lnTo>
                  <a:lnTo>
                    <a:pt x="1496" y="188"/>
                  </a:lnTo>
                  <a:lnTo>
                    <a:pt x="1492" y="172"/>
                  </a:lnTo>
                  <a:lnTo>
                    <a:pt x="1484" y="160"/>
                  </a:lnTo>
                  <a:lnTo>
                    <a:pt x="1476" y="148"/>
                  </a:lnTo>
                  <a:lnTo>
                    <a:pt x="1464" y="138"/>
                  </a:lnTo>
                  <a:lnTo>
                    <a:pt x="1450" y="132"/>
                  </a:lnTo>
                  <a:lnTo>
                    <a:pt x="1436" y="126"/>
                  </a:lnTo>
                  <a:lnTo>
                    <a:pt x="1420" y="126"/>
                  </a:lnTo>
                  <a:lnTo>
                    <a:pt x="1420" y="126"/>
                  </a:lnTo>
                  <a:lnTo>
                    <a:pt x="1404" y="126"/>
                  </a:lnTo>
                  <a:lnTo>
                    <a:pt x="1390" y="132"/>
                  </a:lnTo>
                  <a:lnTo>
                    <a:pt x="1376" y="138"/>
                  </a:lnTo>
                  <a:lnTo>
                    <a:pt x="1364" y="148"/>
                  </a:lnTo>
                  <a:lnTo>
                    <a:pt x="1364" y="148"/>
                  </a:lnTo>
                  <a:lnTo>
                    <a:pt x="1358" y="152"/>
                  </a:lnTo>
                  <a:lnTo>
                    <a:pt x="1352" y="152"/>
                  </a:lnTo>
                  <a:lnTo>
                    <a:pt x="1352" y="152"/>
                  </a:lnTo>
                  <a:lnTo>
                    <a:pt x="1346" y="146"/>
                  </a:lnTo>
                  <a:lnTo>
                    <a:pt x="1344" y="140"/>
                  </a:lnTo>
                  <a:lnTo>
                    <a:pt x="1344" y="0"/>
                  </a:lnTo>
                  <a:lnTo>
                    <a:pt x="1344" y="0"/>
                  </a:lnTo>
                  <a:lnTo>
                    <a:pt x="1274" y="2"/>
                  </a:lnTo>
                  <a:lnTo>
                    <a:pt x="1206" y="8"/>
                  </a:lnTo>
                  <a:lnTo>
                    <a:pt x="1140" y="16"/>
                  </a:lnTo>
                  <a:lnTo>
                    <a:pt x="1074" y="28"/>
                  </a:lnTo>
                  <a:lnTo>
                    <a:pt x="1010" y="44"/>
                  </a:lnTo>
                  <a:lnTo>
                    <a:pt x="946" y="62"/>
                  </a:lnTo>
                  <a:lnTo>
                    <a:pt x="884" y="84"/>
                  </a:lnTo>
                  <a:lnTo>
                    <a:pt x="822" y="108"/>
                  </a:lnTo>
                  <a:lnTo>
                    <a:pt x="764" y="136"/>
                  </a:lnTo>
                  <a:lnTo>
                    <a:pt x="706" y="166"/>
                  </a:lnTo>
                  <a:lnTo>
                    <a:pt x="650" y="198"/>
                  </a:lnTo>
                  <a:lnTo>
                    <a:pt x="596" y="232"/>
                  </a:lnTo>
                  <a:lnTo>
                    <a:pt x="542" y="270"/>
                  </a:lnTo>
                  <a:lnTo>
                    <a:pt x="492" y="310"/>
                  </a:lnTo>
                  <a:lnTo>
                    <a:pt x="444" y="352"/>
                  </a:lnTo>
                  <a:lnTo>
                    <a:pt x="396" y="396"/>
                  </a:lnTo>
                  <a:lnTo>
                    <a:pt x="352" y="444"/>
                  </a:lnTo>
                  <a:lnTo>
                    <a:pt x="310" y="492"/>
                  </a:lnTo>
                  <a:lnTo>
                    <a:pt x="270" y="542"/>
                  </a:lnTo>
                  <a:lnTo>
                    <a:pt x="232" y="596"/>
                  </a:lnTo>
                  <a:lnTo>
                    <a:pt x="198" y="650"/>
                  </a:lnTo>
                  <a:lnTo>
                    <a:pt x="166" y="706"/>
                  </a:lnTo>
                  <a:lnTo>
                    <a:pt x="136" y="764"/>
                  </a:lnTo>
                  <a:lnTo>
                    <a:pt x="108" y="822"/>
                  </a:lnTo>
                  <a:lnTo>
                    <a:pt x="84" y="884"/>
                  </a:lnTo>
                  <a:lnTo>
                    <a:pt x="62" y="946"/>
                  </a:lnTo>
                  <a:lnTo>
                    <a:pt x="44" y="1010"/>
                  </a:lnTo>
                  <a:lnTo>
                    <a:pt x="30" y="1074"/>
                  </a:lnTo>
                  <a:lnTo>
                    <a:pt x="18" y="1140"/>
                  </a:lnTo>
                  <a:lnTo>
                    <a:pt x="8" y="1208"/>
                  </a:lnTo>
                  <a:lnTo>
                    <a:pt x="2" y="1276"/>
                  </a:lnTo>
                  <a:lnTo>
                    <a:pt x="0" y="1344"/>
                  </a:lnTo>
                  <a:lnTo>
                    <a:pt x="116" y="1344"/>
                  </a:lnTo>
                  <a:lnTo>
                    <a:pt x="116" y="1344"/>
                  </a:lnTo>
                  <a:lnTo>
                    <a:pt x="110" y="1332"/>
                  </a:lnTo>
                  <a:lnTo>
                    <a:pt x="104" y="1320"/>
                  </a:lnTo>
                  <a:lnTo>
                    <a:pt x="102" y="1306"/>
                  </a:lnTo>
                  <a:lnTo>
                    <a:pt x="100" y="1292"/>
                  </a:lnTo>
                  <a:lnTo>
                    <a:pt x="100" y="12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2419350" y="2347913"/>
              <a:ext cx="2133600" cy="2374900"/>
            </a:xfrm>
            <a:custGeom>
              <a:avLst/>
              <a:gdLst/>
              <a:ahLst/>
              <a:cxnLst/>
              <a:rect l="l" t="t" r="r" b="b"/>
              <a:pathLst>
                <a:path w="1344" h="1496" extrusionOk="0">
                  <a:moveTo>
                    <a:pt x="1292" y="1398"/>
                  </a:moveTo>
                  <a:lnTo>
                    <a:pt x="1292" y="1398"/>
                  </a:lnTo>
                  <a:lnTo>
                    <a:pt x="1270" y="1394"/>
                  </a:lnTo>
                  <a:lnTo>
                    <a:pt x="1252" y="1390"/>
                  </a:lnTo>
                  <a:lnTo>
                    <a:pt x="1234" y="1380"/>
                  </a:lnTo>
                  <a:lnTo>
                    <a:pt x="1220" y="1368"/>
                  </a:lnTo>
                  <a:lnTo>
                    <a:pt x="1206" y="1352"/>
                  </a:lnTo>
                  <a:lnTo>
                    <a:pt x="1198" y="1334"/>
                  </a:lnTo>
                  <a:lnTo>
                    <a:pt x="1192" y="1316"/>
                  </a:lnTo>
                  <a:lnTo>
                    <a:pt x="1190" y="1296"/>
                  </a:lnTo>
                  <a:lnTo>
                    <a:pt x="1190" y="1296"/>
                  </a:lnTo>
                  <a:lnTo>
                    <a:pt x="1192" y="1274"/>
                  </a:lnTo>
                  <a:lnTo>
                    <a:pt x="1198" y="1256"/>
                  </a:lnTo>
                  <a:lnTo>
                    <a:pt x="1206" y="1238"/>
                  </a:lnTo>
                  <a:lnTo>
                    <a:pt x="1220" y="1222"/>
                  </a:lnTo>
                  <a:lnTo>
                    <a:pt x="1234" y="1210"/>
                  </a:lnTo>
                  <a:lnTo>
                    <a:pt x="1252" y="1202"/>
                  </a:lnTo>
                  <a:lnTo>
                    <a:pt x="1270" y="1196"/>
                  </a:lnTo>
                  <a:lnTo>
                    <a:pt x="1292" y="1194"/>
                  </a:lnTo>
                  <a:lnTo>
                    <a:pt x="1292" y="1194"/>
                  </a:lnTo>
                  <a:lnTo>
                    <a:pt x="1306" y="1194"/>
                  </a:lnTo>
                  <a:lnTo>
                    <a:pt x="1318" y="1196"/>
                  </a:lnTo>
                  <a:lnTo>
                    <a:pt x="1332" y="1202"/>
                  </a:lnTo>
                  <a:lnTo>
                    <a:pt x="1344" y="1208"/>
                  </a:lnTo>
                  <a:lnTo>
                    <a:pt x="1344" y="1088"/>
                  </a:lnTo>
                  <a:lnTo>
                    <a:pt x="1344" y="1088"/>
                  </a:lnTo>
                  <a:lnTo>
                    <a:pt x="1296" y="1086"/>
                  </a:lnTo>
                  <a:lnTo>
                    <a:pt x="1248" y="1082"/>
                  </a:lnTo>
                  <a:lnTo>
                    <a:pt x="1202" y="1076"/>
                  </a:lnTo>
                  <a:lnTo>
                    <a:pt x="1156" y="1068"/>
                  </a:lnTo>
                  <a:lnTo>
                    <a:pt x="1112" y="1056"/>
                  </a:lnTo>
                  <a:lnTo>
                    <a:pt x="1068" y="1044"/>
                  </a:lnTo>
                  <a:lnTo>
                    <a:pt x="1024" y="1028"/>
                  </a:lnTo>
                  <a:lnTo>
                    <a:pt x="982" y="1012"/>
                  </a:lnTo>
                  <a:lnTo>
                    <a:pt x="940" y="994"/>
                  </a:lnTo>
                  <a:lnTo>
                    <a:pt x="900" y="972"/>
                  </a:lnTo>
                  <a:lnTo>
                    <a:pt x="862" y="950"/>
                  </a:lnTo>
                  <a:lnTo>
                    <a:pt x="824" y="926"/>
                  </a:lnTo>
                  <a:lnTo>
                    <a:pt x="788" y="900"/>
                  </a:lnTo>
                  <a:lnTo>
                    <a:pt x="752" y="872"/>
                  </a:lnTo>
                  <a:lnTo>
                    <a:pt x="718" y="842"/>
                  </a:lnTo>
                  <a:lnTo>
                    <a:pt x="686" y="812"/>
                  </a:lnTo>
                  <a:lnTo>
                    <a:pt x="656" y="780"/>
                  </a:lnTo>
                  <a:lnTo>
                    <a:pt x="626" y="746"/>
                  </a:lnTo>
                  <a:lnTo>
                    <a:pt x="598" y="710"/>
                  </a:lnTo>
                  <a:lnTo>
                    <a:pt x="572" y="674"/>
                  </a:lnTo>
                  <a:lnTo>
                    <a:pt x="548" y="636"/>
                  </a:lnTo>
                  <a:lnTo>
                    <a:pt x="524" y="598"/>
                  </a:lnTo>
                  <a:lnTo>
                    <a:pt x="504" y="556"/>
                  </a:lnTo>
                  <a:lnTo>
                    <a:pt x="486" y="516"/>
                  </a:lnTo>
                  <a:lnTo>
                    <a:pt x="468" y="474"/>
                  </a:lnTo>
                  <a:lnTo>
                    <a:pt x="454" y="430"/>
                  </a:lnTo>
                  <a:lnTo>
                    <a:pt x="440" y="386"/>
                  </a:lnTo>
                  <a:lnTo>
                    <a:pt x="430" y="342"/>
                  </a:lnTo>
                  <a:lnTo>
                    <a:pt x="420" y="296"/>
                  </a:lnTo>
                  <a:lnTo>
                    <a:pt x="414" y="250"/>
                  </a:lnTo>
                  <a:lnTo>
                    <a:pt x="410" y="202"/>
                  </a:lnTo>
                  <a:lnTo>
                    <a:pt x="408" y="154"/>
                  </a:lnTo>
                  <a:lnTo>
                    <a:pt x="266" y="154"/>
                  </a:lnTo>
                  <a:lnTo>
                    <a:pt x="266" y="154"/>
                  </a:lnTo>
                  <a:lnTo>
                    <a:pt x="260" y="152"/>
                  </a:lnTo>
                  <a:lnTo>
                    <a:pt x="254" y="146"/>
                  </a:lnTo>
                  <a:lnTo>
                    <a:pt x="254" y="146"/>
                  </a:lnTo>
                  <a:lnTo>
                    <a:pt x="254" y="140"/>
                  </a:lnTo>
                  <a:lnTo>
                    <a:pt x="258" y="134"/>
                  </a:lnTo>
                  <a:lnTo>
                    <a:pt x="258" y="134"/>
                  </a:lnTo>
                  <a:lnTo>
                    <a:pt x="268" y="122"/>
                  </a:lnTo>
                  <a:lnTo>
                    <a:pt x="274" y="108"/>
                  </a:lnTo>
                  <a:lnTo>
                    <a:pt x="280" y="94"/>
                  </a:lnTo>
                  <a:lnTo>
                    <a:pt x="280" y="78"/>
                  </a:lnTo>
                  <a:lnTo>
                    <a:pt x="280" y="78"/>
                  </a:lnTo>
                  <a:lnTo>
                    <a:pt x="280" y="62"/>
                  </a:lnTo>
                  <a:lnTo>
                    <a:pt x="274" y="48"/>
                  </a:lnTo>
                  <a:lnTo>
                    <a:pt x="268" y="34"/>
                  </a:lnTo>
                  <a:lnTo>
                    <a:pt x="258" y="22"/>
                  </a:lnTo>
                  <a:lnTo>
                    <a:pt x="246" y="14"/>
                  </a:lnTo>
                  <a:lnTo>
                    <a:pt x="234" y="6"/>
                  </a:lnTo>
                  <a:lnTo>
                    <a:pt x="218" y="2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188" y="2"/>
                  </a:lnTo>
                  <a:lnTo>
                    <a:pt x="172" y="6"/>
                  </a:lnTo>
                  <a:lnTo>
                    <a:pt x="160" y="14"/>
                  </a:lnTo>
                  <a:lnTo>
                    <a:pt x="148" y="22"/>
                  </a:lnTo>
                  <a:lnTo>
                    <a:pt x="138" y="34"/>
                  </a:lnTo>
                  <a:lnTo>
                    <a:pt x="130" y="48"/>
                  </a:lnTo>
                  <a:lnTo>
                    <a:pt x="126" y="62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26" y="94"/>
                  </a:lnTo>
                  <a:lnTo>
                    <a:pt x="130" y="108"/>
                  </a:lnTo>
                  <a:lnTo>
                    <a:pt x="138" y="122"/>
                  </a:lnTo>
                  <a:lnTo>
                    <a:pt x="148" y="134"/>
                  </a:lnTo>
                  <a:lnTo>
                    <a:pt x="148" y="134"/>
                  </a:lnTo>
                  <a:lnTo>
                    <a:pt x="152" y="140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6" y="152"/>
                  </a:lnTo>
                  <a:lnTo>
                    <a:pt x="140" y="154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2" y="222"/>
                  </a:lnTo>
                  <a:lnTo>
                    <a:pt x="8" y="290"/>
                  </a:lnTo>
                  <a:lnTo>
                    <a:pt x="18" y="358"/>
                  </a:lnTo>
                  <a:lnTo>
                    <a:pt x="30" y="424"/>
                  </a:lnTo>
                  <a:lnTo>
                    <a:pt x="46" y="488"/>
                  </a:lnTo>
                  <a:lnTo>
                    <a:pt x="64" y="552"/>
                  </a:lnTo>
                  <a:lnTo>
                    <a:pt x="84" y="614"/>
                  </a:lnTo>
                  <a:lnTo>
                    <a:pt x="110" y="674"/>
                  </a:lnTo>
                  <a:lnTo>
                    <a:pt x="136" y="734"/>
                  </a:lnTo>
                  <a:lnTo>
                    <a:pt x="166" y="792"/>
                  </a:lnTo>
                  <a:lnTo>
                    <a:pt x="198" y="848"/>
                  </a:lnTo>
                  <a:lnTo>
                    <a:pt x="234" y="902"/>
                  </a:lnTo>
                  <a:lnTo>
                    <a:pt x="272" y="954"/>
                  </a:lnTo>
                  <a:lnTo>
                    <a:pt x="310" y="1004"/>
                  </a:lnTo>
                  <a:lnTo>
                    <a:pt x="354" y="1054"/>
                  </a:lnTo>
                  <a:lnTo>
                    <a:pt x="398" y="1100"/>
                  </a:lnTo>
                  <a:lnTo>
                    <a:pt x="444" y="1144"/>
                  </a:lnTo>
                  <a:lnTo>
                    <a:pt x="492" y="1186"/>
                  </a:lnTo>
                  <a:lnTo>
                    <a:pt x="544" y="1226"/>
                  </a:lnTo>
                  <a:lnTo>
                    <a:pt x="596" y="1264"/>
                  </a:lnTo>
                  <a:lnTo>
                    <a:pt x="650" y="1298"/>
                  </a:lnTo>
                  <a:lnTo>
                    <a:pt x="706" y="1332"/>
                  </a:lnTo>
                  <a:lnTo>
                    <a:pt x="764" y="1360"/>
                  </a:lnTo>
                  <a:lnTo>
                    <a:pt x="824" y="1388"/>
                  </a:lnTo>
                  <a:lnTo>
                    <a:pt x="884" y="1412"/>
                  </a:lnTo>
                  <a:lnTo>
                    <a:pt x="946" y="1434"/>
                  </a:lnTo>
                  <a:lnTo>
                    <a:pt x="1010" y="1452"/>
                  </a:lnTo>
                  <a:lnTo>
                    <a:pt x="1074" y="1468"/>
                  </a:lnTo>
                  <a:lnTo>
                    <a:pt x="1140" y="1480"/>
                  </a:lnTo>
                  <a:lnTo>
                    <a:pt x="1206" y="1488"/>
                  </a:lnTo>
                  <a:lnTo>
                    <a:pt x="1274" y="1494"/>
                  </a:lnTo>
                  <a:lnTo>
                    <a:pt x="1344" y="1496"/>
                  </a:lnTo>
                  <a:lnTo>
                    <a:pt x="1344" y="1382"/>
                  </a:lnTo>
                  <a:lnTo>
                    <a:pt x="1344" y="1382"/>
                  </a:lnTo>
                  <a:lnTo>
                    <a:pt x="1332" y="1388"/>
                  </a:lnTo>
                  <a:lnTo>
                    <a:pt x="1318" y="1394"/>
                  </a:lnTo>
                  <a:lnTo>
                    <a:pt x="1306" y="1396"/>
                  </a:lnTo>
                  <a:lnTo>
                    <a:pt x="1292" y="1398"/>
                  </a:lnTo>
                  <a:lnTo>
                    <a:pt x="1292" y="1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4591050" y="420688"/>
              <a:ext cx="2133600" cy="2378075"/>
            </a:xfrm>
            <a:custGeom>
              <a:avLst/>
              <a:gdLst/>
              <a:ahLst/>
              <a:cxnLst/>
              <a:rect l="l" t="t" r="r" b="b"/>
              <a:pathLst>
                <a:path w="1344" h="1498" extrusionOk="0">
                  <a:moveTo>
                    <a:pt x="52" y="102"/>
                  </a:moveTo>
                  <a:lnTo>
                    <a:pt x="52" y="102"/>
                  </a:lnTo>
                  <a:lnTo>
                    <a:pt x="72" y="104"/>
                  </a:lnTo>
                  <a:lnTo>
                    <a:pt x="92" y="110"/>
                  </a:lnTo>
                  <a:lnTo>
                    <a:pt x="108" y="118"/>
                  </a:lnTo>
                  <a:lnTo>
                    <a:pt x="124" y="132"/>
                  </a:lnTo>
                  <a:lnTo>
                    <a:pt x="136" y="146"/>
                  </a:lnTo>
                  <a:lnTo>
                    <a:pt x="146" y="164"/>
                  </a:lnTo>
                  <a:lnTo>
                    <a:pt x="152" y="182"/>
                  </a:lnTo>
                  <a:lnTo>
                    <a:pt x="154" y="204"/>
                  </a:lnTo>
                  <a:lnTo>
                    <a:pt x="154" y="204"/>
                  </a:lnTo>
                  <a:lnTo>
                    <a:pt x="152" y="224"/>
                  </a:lnTo>
                  <a:lnTo>
                    <a:pt x="146" y="242"/>
                  </a:lnTo>
                  <a:lnTo>
                    <a:pt x="136" y="260"/>
                  </a:lnTo>
                  <a:lnTo>
                    <a:pt x="124" y="276"/>
                  </a:lnTo>
                  <a:lnTo>
                    <a:pt x="108" y="288"/>
                  </a:lnTo>
                  <a:lnTo>
                    <a:pt x="92" y="298"/>
                  </a:lnTo>
                  <a:lnTo>
                    <a:pt x="72" y="304"/>
                  </a:lnTo>
                  <a:lnTo>
                    <a:pt x="52" y="306"/>
                  </a:lnTo>
                  <a:lnTo>
                    <a:pt x="52" y="306"/>
                  </a:lnTo>
                  <a:lnTo>
                    <a:pt x="38" y="304"/>
                  </a:lnTo>
                  <a:lnTo>
                    <a:pt x="24" y="302"/>
                  </a:lnTo>
                  <a:lnTo>
                    <a:pt x="12" y="298"/>
                  </a:lnTo>
                  <a:lnTo>
                    <a:pt x="0" y="290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48" y="410"/>
                  </a:lnTo>
                  <a:lnTo>
                    <a:pt x="94" y="414"/>
                  </a:lnTo>
                  <a:lnTo>
                    <a:pt x="142" y="420"/>
                  </a:lnTo>
                  <a:lnTo>
                    <a:pt x="188" y="428"/>
                  </a:lnTo>
                  <a:lnTo>
                    <a:pt x="232" y="440"/>
                  </a:lnTo>
                  <a:lnTo>
                    <a:pt x="276" y="452"/>
                  </a:lnTo>
                  <a:lnTo>
                    <a:pt x="320" y="468"/>
                  </a:lnTo>
                  <a:lnTo>
                    <a:pt x="362" y="484"/>
                  </a:lnTo>
                  <a:lnTo>
                    <a:pt x="404" y="504"/>
                  </a:lnTo>
                  <a:lnTo>
                    <a:pt x="444" y="524"/>
                  </a:lnTo>
                  <a:lnTo>
                    <a:pt x="482" y="546"/>
                  </a:lnTo>
                  <a:lnTo>
                    <a:pt x="520" y="570"/>
                  </a:lnTo>
                  <a:lnTo>
                    <a:pt x="556" y="598"/>
                  </a:lnTo>
                  <a:lnTo>
                    <a:pt x="592" y="624"/>
                  </a:lnTo>
                  <a:lnTo>
                    <a:pt x="626" y="654"/>
                  </a:lnTo>
                  <a:lnTo>
                    <a:pt x="658" y="686"/>
                  </a:lnTo>
                  <a:lnTo>
                    <a:pt x="690" y="718"/>
                  </a:lnTo>
                  <a:lnTo>
                    <a:pt x="718" y="752"/>
                  </a:lnTo>
                  <a:lnTo>
                    <a:pt x="746" y="786"/>
                  </a:lnTo>
                  <a:lnTo>
                    <a:pt x="772" y="824"/>
                  </a:lnTo>
                  <a:lnTo>
                    <a:pt x="796" y="862"/>
                  </a:lnTo>
                  <a:lnTo>
                    <a:pt x="820" y="900"/>
                  </a:lnTo>
                  <a:lnTo>
                    <a:pt x="840" y="940"/>
                  </a:lnTo>
                  <a:lnTo>
                    <a:pt x="860" y="982"/>
                  </a:lnTo>
                  <a:lnTo>
                    <a:pt x="876" y="1024"/>
                  </a:lnTo>
                  <a:lnTo>
                    <a:pt x="890" y="1068"/>
                  </a:lnTo>
                  <a:lnTo>
                    <a:pt x="904" y="1112"/>
                  </a:lnTo>
                  <a:lnTo>
                    <a:pt x="914" y="1156"/>
                  </a:lnTo>
                  <a:lnTo>
                    <a:pt x="924" y="1202"/>
                  </a:lnTo>
                  <a:lnTo>
                    <a:pt x="930" y="1248"/>
                  </a:lnTo>
                  <a:lnTo>
                    <a:pt x="934" y="1296"/>
                  </a:lnTo>
                  <a:lnTo>
                    <a:pt x="936" y="1344"/>
                  </a:lnTo>
                  <a:lnTo>
                    <a:pt x="1078" y="1344"/>
                  </a:lnTo>
                  <a:lnTo>
                    <a:pt x="1078" y="1344"/>
                  </a:lnTo>
                  <a:lnTo>
                    <a:pt x="1084" y="1346"/>
                  </a:lnTo>
                  <a:lnTo>
                    <a:pt x="1088" y="1352"/>
                  </a:lnTo>
                  <a:lnTo>
                    <a:pt x="1088" y="1352"/>
                  </a:lnTo>
                  <a:lnTo>
                    <a:pt x="1090" y="1358"/>
                  </a:lnTo>
                  <a:lnTo>
                    <a:pt x="1086" y="1364"/>
                  </a:lnTo>
                  <a:lnTo>
                    <a:pt x="1086" y="1364"/>
                  </a:lnTo>
                  <a:lnTo>
                    <a:pt x="1076" y="1376"/>
                  </a:lnTo>
                  <a:lnTo>
                    <a:pt x="1068" y="1390"/>
                  </a:lnTo>
                  <a:lnTo>
                    <a:pt x="1064" y="1404"/>
                  </a:lnTo>
                  <a:lnTo>
                    <a:pt x="1062" y="1420"/>
                  </a:lnTo>
                  <a:lnTo>
                    <a:pt x="1062" y="1420"/>
                  </a:lnTo>
                  <a:lnTo>
                    <a:pt x="1064" y="1436"/>
                  </a:lnTo>
                  <a:lnTo>
                    <a:pt x="1068" y="1450"/>
                  </a:lnTo>
                  <a:lnTo>
                    <a:pt x="1076" y="1464"/>
                  </a:lnTo>
                  <a:lnTo>
                    <a:pt x="1086" y="1476"/>
                  </a:lnTo>
                  <a:lnTo>
                    <a:pt x="1098" y="1486"/>
                  </a:lnTo>
                  <a:lnTo>
                    <a:pt x="1110" y="1492"/>
                  </a:lnTo>
                  <a:lnTo>
                    <a:pt x="1124" y="1496"/>
                  </a:lnTo>
                  <a:lnTo>
                    <a:pt x="1140" y="1498"/>
                  </a:lnTo>
                  <a:lnTo>
                    <a:pt x="1140" y="1498"/>
                  </a:lnTo>
                  <a:lnTo>
                    <a:pt x="1156" y="1496"/>
                  </a:lnTo>
                  <a:lnTo>
                    <a:pt x="1170" y="1492"/>
                  </a:lnTo>
                  <a:lnTo>
                    <a:pt x="1184" y="1486"/>
                  </a:lnTo>
                  <a:lnTo>
                    <a:pt x="1196" y="1476"/>
                  </a:lnTo>
                  <a:lnTo>
                    <a:pt x="1206" y="1464"/>
                  </a:lnTo>
                  <a:lnTo>
                    <a:pt x="1212" y="1450"/>
                  </a:lnTo>
                  <a:lnTo>
                    <a:pt x="1218" y="1436"/>
                  </a:lnTo>
                  <a:lnTo>
                    <a:pt x="1218" y="1420"/>
                  </a:lnTo>
                  <a:lnTo>
                    <a:pt x="1218" y="1420"/>
                  </a:lnTo>
                  <a:lnTo>
                    <a:pt x="1218" y="1404"/>
                  </a:lnTo>
                  <a:lnTo>
                    <a:pt x="1212" y="1390"/>
                  </a:lnTo>
                  <a:lnTo>
                    <a:pt x="1206" y="1376"/>
                  </a:lnTo>
                  <a:lnTo>
                    <a:pt x="1196" y="1364"/>
                  </a:lnTo>
                  <a:lnTo>
                    <a:pt x="1196" y="1364"/>
                  </a:lnTo>
                  <a:lnTo>
                    <a:pt x="1192" y="1358"/>
                  </a:lnTo>
                  <a:lnTo>
                    <a:pt x="1192" y="1352"/>
                  </a:lnTo>
                  <a:lnTo>
                    <a:pt x="1192" y="1352"/>
                  </a:lnTo>
                  <a:lnTo>
                    <a:pt x="1196" y="1346"/>
                  </a:lnTo>
                  <a:lnTo>
                    <a:pt x="1204" y="1344"/>
                  </a:lnTo>
                  <a:lnTo>
                    <a:pt x="1344" y="1344"/>
                  </a:lnTo>
                  <a:lnTo>
                    <a:pt x="1344" y="1344"/>
                  </a:lnTo>
                  <a:lnTo>
                    <a:pt x="1342" y="1276"/>
                  </a:lnTo>
                  <a:lnTo>
                    <a:pt x="1336" y="1208"/>
                  </a:lnTo>
                  <a:lnTo>
                    <a:pt x="1326" y="1140"/>
                  </a:lnTo>
                  <a:lnTo>
                    <a:pt x="1314" y="1074"/>
                  </a:lnTo>
                  <a:lnTo>
                    <a:pt x="1298" y="1010"/>
                  </a:lnTo>
                  <a:lnTo>
                    <a:pt x="1280" y="946"/>
                  </a:lnTo>
                  <a:lnTo>
                    <a:pt x="1260" y="884"/>
                  </a:lnTo>
                  <a:lnTo>
                    <a:pt x="1234" y="822"/>
                  </a:lnTo>
                  <a:lnTo>
                    <a:pt x="1208" y="764"/>
                  </a:lnTo>
                  <a:lnTo>
                    <a:pt x="1178" y="706"/>
                  </a:lnTo>
                  <a:lnTo>
                    <a:pt x="1146" y="650"/>
                  </a:lnTo>
                  <a:lnTo>
                    <a:pt x="1110" y="596"/>
                  </a:lnTo>
                  <a:lnTo>
                    <a:pt x="1074" y="542"/>
                  </a:lnTo>
                  <a:lnTo>
                    <a:pt x="1034" y="492"/>
                  </a:lnTo>
                  <a:lnTo>
                    <a:pt x="992" y="444"/>
                  </a:lnTo>
                  <a:lnTo>
                    <a:pt x="946" y="396"/>
                  </a:lnTo>
                  <a:lnTo>
                    <a:pt x="900" y="352"/>
                  </a:lnTo>
                  <a:lnTo>
                    <a:pt x="852" y="310"/>
                  </a:lnTo>
                  <a:lnTo>
                    <a:pt x="800" y="270"/>
                  </a:lnTo>
                  <a:lnTo>
                    <a:pt x="748" y="232"/>
                  </a:lnTo>
                  <a:lnTo>
                    <a:pt x="694" y="198"/>
                  </a:lnTo>
                  <a:lnTo>
                    <a:pt x="638" y="166"/>
                  </a:lnTo>
                  <a:lnTo>
                    <a:pt x="580" y="136"/>
                  </a:lnTo>
                  <a:lnTo>
                    <a:pt x="520" y="108"/>
                  </a:lnTo>
                  <a:lnTo>
                    <a:pt x="460" y="84"/>
                  </a:lnTo>
                  <a:lnTo>
                    <a:pt x="398" y="62"/>
                  </a:lnTo>
                  <a:lnTo>
                    <a:pt x="334" y="44"/>
                  </a:lnTo>
                  <a:lnTo>
                    <a:pt x="270" y="28"/>
                  </a:lnTo>
                  <a:lnTo>
                    <a:pt x="204" y="16"/>
                  </a:lnTo>
                  <a:lnTo>
                    <a:pt x="136" y="8"/>
                  </a:lnTo>
                  <a:lnTo>
                    <a:pt x="68" y="2"/>
                  </a:lnTo>
                  <a:lnTo>
                    <a:pt x="0" y="0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2" y="110"/>
                  </a:lnTo>
                  <a:lnTo>
                    <a:pt x="24" y="104"/>
                  </a:lnTo>
                  <a:lnTo>
                    <a:pt x="38" y="102"/>
                  </a:lnTo>
                  <a:lnTo>
                    <a:pt x="52" y="102"/>
                  </a:lnTo>
                  <a:lnTo>
                    <a:pt x="52" y="1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4346575" y="2592388"/>
              <a:ext cx="2378075" cy="2130425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396" y="52"/>
                  </a:moveTo>
                  <a:lnTo>
                    <a:pt x="1396" y="52"/>
                  </a:lnTo>
                  <a:lnTo>
                    <a:pt x="1394" y="72"/>
                  </a:lnTo>
                  <a:lnTo>
                    <a:pt x="1388" y="92"/>
                  </a:lnTo>
                  <a:lnTo>
                    <a:pt x="1380" y="110"/>
                  </a:lnTo>
                  <a:lnTo>
                    <a:pt x="1366" y="124"/>
                  </a:lnTo>
                  <a:lnTo>
                    <a:pt x="1352" y="136"/>
                  </a:lnTo>
                  <a:lnTo>
                    <a:pt x="1334" y="146"/>
                  </a:lnTo>
                  <a:lnTo>
                    <a:pt x="1316" y="152"/>
                  </a:lnTo>
                  <a:lnTo>
                    <a:pt x="1294" y="154"/>
                  </a:lnTo>
                  <a:lnTo>
                    <a:pt x="1294" y="154"/>
                  </a:lnTo>
                  <a:lnTo>
                    <a:pt x="1274" y="152"/>
                  </a:lnTo>
                  <a:lnTo>
                    <a:pt x="1254" y="146"/>
                  </a:lnTo>
                  <a:lnTo>
                    <a:pt x="1238" y="136"/>
                  </a:lnTo>
                  <a:lnTo>
                    <a:pt x="1222" y="124"/>
                  </a:lnTo>
                  <a:lnTo>
                    <a:pt x="1210" y="110"/>
                  </a:lnTo>
                  <a:lnTo>
                    <a:pt x="1200" y="92"/>
                  </a:lnTo>
                  <a:lnTo>
                    <a:pt x="1194" y="72"/>
                  </a:lnTo>
                  <a:lnTo>
                    <a:pt x="1192" y="52"/>
                  </a:lnTo>
                  <a:lnTo>
                    <a:pt x="1192" y="52"/>
                  </a:lnTo>
                  <a:lnTo>
                    <a:pt x="1194" y="38"/>
                  </a:lnTo>
                  <a:lnTo>
                    <a:pt x="1196" y="26"/>
                  </a:lnTo>
                  <a:lnTo>
                    <a:pt x="1200" y="12"/>
                  </a:lnTo>
                  <a:lnTo>
                    <a:pt x="1208" y="0"/>
                  </a:lnTo>
                  <a:lnTo>
                    <a:pt x="1090" y="0"/>
                  </a:lnTo>
                  <a:lnTo>
                    <a:pt x="1090" y="0"/>
                  </a:lnTo>
                  <a:lnTo>
                    <a:pt x="1088" y="48"/>
                  </a:lnTo>
                  <a:lnTo>
                    <a:pt x="1084" y="96"/>
                  </a:lnTo>
                  <a:lnTo>
                    <a:pt x="1076" y="142"/>
                  </a:lnTo>
                  <a:lnTo>
                    <a:pt x="1068" y="188"/>
                  </a:lnTo>
                  <a:lnTo>
                    <a:pt x="1058" y="232"/>
                  </a:lnTo>
                  <a:lnTo>
                    <a:pt x="1044" y="276"/>
                  </a:lnTo>
                  <a:lnTo>
                    <a:pt x="1030" y="320"/>
                  </a:lnTo>
                  <a:lnTo>
                    <a:pt x="1012" y="362"/>
                  </a:lnTo>
                  <a:lnTo>
                    <a:pt x="994" y="402"/>
                  </a:lnTo>
                  <a:lnTo>
                    <a:pt x="972" y="444"/>
                  </a:lnTo>
                  <a:lnTo>
                    <a:pt x="950" y="482"/>
                  </a:lnTo>
                  <a:lnTo>
                    <a:pt x="926" y="520"/>
                  </a:lnTo>
                  <a:lnTo>
                    <a:pt x="900" y="556"/>
                  </a:lnTo>
                  <a:lnTo>
                    <a:pt x="872" y="592"/>
                  </a:lnTo>
                  <a:lnTo>
                    <a:pt x="842" y="626"/>
                  </a:lnTo>
                  <a:lnTo>
                    <a:pt x="812" y="658"/>
                  </a:lnTo>
                  <a:lnTo>
                    <a:pt x="780" y="688"/>
                  </a:lnTo>
                  <a:lnTo>
                    <a:pt x="746" y="718"/>
                  </a:lnTo>
                  <a:lnTo>
                    <a:pt x="710" y="746"/>
                  </a:lnTo>
                  <a:lnTo>
                    <a:pt x="674" y="772"/>
                  </a:lnTo>
                  <a:lnTo>
                    <a:pt x="636" y="796"/>
                  </a:lnTo>
                  <a:lnTo>
                    <a:pt x="596" y="818"/>
                  </a:lnTo>
                  <a:lnTo>
                    <a:pt x="556" y="840"/>
                  </a:lnTo>
                  <a:lnTo>
                    <a:pt x="516" y="858"/>
                  </a:lnTo>
                  <a:lnTo>
                    <a:pt x="474" y="874"/>
                  </a:lnTo>
                  <a:lnTo>
                    <a:pt x="430" y="890"/>
                  </a:lnTo>
                  <a:lnTo>
                    <a:pt x="386" y="902"/>
                  </a:lnTo>
                  <a:lnTo>
                    <a:pt x="342" y="914"/>
                  </a:lnTo>
                  <a:lnTo>
                    <a:pt x="296" y="922"/>
                  </a:lnTo>
                  <a:lnTo>
                    <a:pt x="248" y="928"/>
                  </a:lnTo>
                  <a:lnTo>
                    <a:pt x="202" y="932"/>
                  </a:lnTo>
                  <a:lnTo>
                    <a:pt x="154" y="934"/>
                  </a:lnTo>
                  <a:lnTo>
                    <a:pt x="154" y="1078"/>
                  </a:lnTo>
                  <a:lnTo>
                    <a:pt x="154" y="1078"/>
                  </a:lnTo>
                  <a:lnTo>
                    <a:pt x="152" y="1084"/>
                  </a:lnTo>
                  <a:lnTo>
                    <a:pt x="146" y="1090"/>
                  </a:lnTo>
                  <a:lnTo>
                    <a:pt x="146" y="1090"/>
                  </a:lnTo>
                  <a:lnTo>
                    <a:pt x="140" y="1090"/>
                  </a:lnTo>
                  <a:lnTo>
                    <a:pt x="134" y="1086"/>
                  </a:lnTo>
                  <a:lnTo>
                    <a:pt x="134" y="1086"/>
                  </a:lnTo>
                  <a:lnTo>
                    <a:pt x="122" y="1076"/>
                  </a:lnTo>
                  <a:lnTo>
                    <a:pt x="108" y="1070"/>
                  </a:lnTo>
                  <a:lnTo>
                    <a:pt x="92" y="1064"/>
                  </a:lnTo>
                  <a:lnTo>
                    <a:pt x="78" y="1064"/>
                  </a:lnTo>
                  <a:lnTo>
                    <a:pt x="78" y="1064"/>
                  </a:lnTo>
                  <a:lnTo>
                    <a:pt x="62" y="1064"/>
                  </a:lnTo>
                  <a:lnTo>
                    <a:pt x="48" y="1070"/>
                  </a:lnTo>
                  <a:lnTo>
                    <a:pt x="34" y="1076"/>
                  </a:lnTo>
                  <a:lnTo>
                    <a:pt x="22" y="1086"/>
                  </a:lnTo>
                  <a:lnTo>
                    <a:pt x="12" y="1098"/>
                  </a:lnTo>
                  <a:lnTo>
                    <a:pt x="6" y="1110"/>
                  </a:lnTo>
                  <a:lnTo>
                    <a:pt x="2" y="1126"/>
                  </a:lnTo>
                  <a:lnTo>
                    <a:pt x="0" y="1142"/>
                  </a:lnTo>
                  <a:lnTo>
                    <a:pt x="0" y="1142"/>
                  </a:lnTo>
                  <a:lnTo>
                    <a:pt x="2" y="1156"/>
                  </a:lnTo>
                  <a:lnTo>
                    <a:pt x="6" y="1172"/>
                  </a:lnTo>
                  <a:lnTo>
                    <a:pt x="12" y="1184"/>
                  </a:lnTo>
                  <a:lnTo>
                    <a:pt x="22" y="1196"/>
                  </a:lnTo>
                  <a:lnTo>
                    <a:pt x="34" y="1206"/>
                  </a:lnTo>
                  <a:lnTo>
                    <a:pt x="48" y="1212"/>
                  </a:lnTo>
                  <a:lnTo>
                    <a:pt x="62" y="1218"/>
                  </a:lnTo>
                  <a:lnTo>
                    <a:pt x="78" y="1220"/>
                  </a:lnTo>
                  <a:lnTo>
                    <a:pt x="78" y="1220"/>
                  </a:lnTo>
                  <a:lnTo>
                    <a:pt x="92" y="1218"/>
                  </a:lnTo>
                  <a:lnTo>
                    <a:pt x="108" y="1212"/>
                  </a:lnTo>
                  <a:lnTo>
                    <a:pt x="122" y="1206"/>
                  </a:lnTo>
                  <a:lnTo>
                    <a:pt x="134" y="1196"/>
                  </a:lnTo>
                  <a:lnTo>
                    <a:pt x="134" y="1196"/>
                  </a:lnTo>
                  <a:lnTo>
                    <a:pt x="140" y="1192"/>
                  </a:lnTo>
                  <a:lnTo>
                    <a:pt x="146" y="1192"/>
                  </a:lnTo>
                  <a:lnTo>
                    <a:pt x="146" y="1192"/>
                  </a:lnTo>
                  <a:lnTo>
                    <a:pt x="152" y="1198"/>
                  </a:lnTo>
                  <a:lnTo>
                    <a:pt x="154" y="1204"/>
                  </a:lnTo>
                  <a:lnTo>
                    <a:pt x="154" y="1342"/>
                  </a:lnTo>
                  <a:lnTo>
                    <a:pt x="154" y="1342"/>
                  </a:lnTo>
                  <a:lnTo>
                    <a:pt x="222" y="1340"/>
                  </a:lnTo>
                  <a:lnTo>
                    <a:pt x="290" y="1334"/>
                  </a:lnTo>
                  <a:lnTo>
                    <a:pt x="358" y="1326"/>
                  </a:lnTo>
                  <a:lnTo>
                    <a:pt x="424" y="1314"/>
                  </a:lnTo>
                  <a:lnTo>
                    <a:pt x="488" y="1298"/>
                  </a:lnTo>
                  <a:lnTo>
                    <a:pt x="552" y="1280"/>
                  </a:lnTo>
                  <a:lnTo>
                    <a:pt x="614" y="1258"/>
                  </a:lnTo>
                  <a:lnTo>
                    <a:pt x="674" y="1234"/>
                  </a:lnTo>
                  <a:lnTo>
                    <a:pt x="734" y="1206"/>
                  </a:lnTo>
                  <a:lnTo>
                    <a:pt x="792" y="1178"/>
                  </a:lnTo>
                  <a:lnTo>
                    <a:pt x="848" y="1144"/>
                  </a:lnTo>
                  <a:lnTo>
                    <a:pt x="902" y="1110"/>
                  </a:lnTo>
                  <a:lnTo>
                    <a:pt x="954" y="1072"/>
                  </a:lnTo>
                  <a:lnTo>
                    <a:pt x="1004" y="1032"/>
                  </a:lnTo>
                  <a:lnTo>
                    <a:pt x="1054" y="990"/>
                  </a:lnTo>
                  <a:lnTo>
                    <a:pt x="1100" y="946"/>
                  </a:lnTo>
                  <a:lnTo>
                    <a:pt x="1144" y="900"/>
                  </a:lnTo>
                  <a:lnTo>
                    <a:pt x="1186" y="850"/>
                  </a:lnTo>
                  <a:lnTo>
                    <a:pt x="1226" y="800"/>
                  </a:lnTo>
                  <a:lnTo>
                    <a:pt x="1264" y="748"/>
                  </a:lnTo>
                  <a:lnTo>
                    <a:pt x="1298" y="694"/>
                  </a:lnTo>
                  <a:lnTo>
                    <a:pt x="1332" y="638"/>
                  </a:lnTo>
                  <a:lnTo>
                    <a:pt x="1362" y="580"/>
                  </a:lnTo>
                  <a:lnTo>
                    <a:pt x="1388" y="520"/>
                  </a:lnTo>
                  <a:lnTo>
                    <a:pt x="1412" y="460"/>
                  </a:lnTo>
                  <a:lnTo>
                    <a:pt x="1434" y="398"/>
                  </a:lnTo>
                  <a:lnTo>
                    <a:pt x="1452" y="334"/>
                  </a:lnTo>
                  <a:lnTo>
                    <a:pt x="1468" y="270"/>
                  </a:lnTo>
                  <a:lnTo>
                    <a:pt x="1480" y="204"/>
                  </a:lnTo>
                  <a:lnTo>
                    <a:pt x="1490" y="136"/>
                  </a:lnTo>
                  <a:lnTo>
                    <a:pt x="1494" y="68"/>
                  </a:lnTo>
                  <a:lnTo>
                    <a:pt x="1498" y="0"/>
                  </a:lnTo>
                  <a:lnTo>
                    <a:pt x="1382" y="0"/>
                  </a:lnTo>
                  <a:lnTo>
                    <a:pt x="1382" y="0"/>
                  </a:lnTo>
                  <a:lnTo>
                    <a:pt x="1388" y="12"/>
                  </a:lnTo>
                  <a:lnTo>
                    <a:pt x="1392" y="26"/>
                  </a:lnTo>
                  <a:lnTo>
                    <a:pt x="1396" y="38"/>
                  </a:lnTo>
                  <a:lnTo>
                    <a:pt x="1396" y="52"/>
                  </a:lnTo>
                  <a:lnTo>
                    <a:pt x="1396" y="5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233" name="Google Shape;233;p8"/>
          <p:cNvSpPr txBox="1"/>
          <p:nvPr/>
        </p:nvSpPr>
        <p:spPr>
          <a:xfrm>
            <a:off x="0" y="438900"/>
            <a:ext cx="12192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6000"/>
              <a:buFont typeface="Arial"/>
              <a:buNone/>
            </a:pPr>
            <a:r>
              <a:rPr lang="pt-BR" sz="6000">
                <a:solidFill>
                  <a:srgbClr val="5B9BD5"/>
                </a:solidFill>
                <a:latin typeface="Barlow"/>
                <a:ea typeface="Barlow"/>
                <a:cs typeface="Barlow"/>
                <a:sym typeface="Barlow"/>
              </a:rPr>
              <a:t>O Impacto das Organizações</a:t>
            </a:r>
            <a:endParaRPr sz="6000">
              <a:solidFill>
                <a:srgbClr val="5B9BD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4" name="Google Shape;234;p8"/>
          <p:cNvSpPr/>
          <p:nvPr/>
        </p:nvSpPr>
        <p:spPr>
          <a:xfrm rot="2135007" flipH="1">
            <a:off x="-558894" y="-4603880"/>
            <a:ext cx="3436667" cy="6910176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8"/>
          <p:cNvSpPr/>
          <p:nvPr/>
        </p:nvSpPr>
        <p:spPr>
          <a:xfrm rot="-8636621" flipH="1">
            <a:off x="9155066" y="5269729"/>
            <a:ext cx="3437722" cy="6902501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a94d22758b_1_360"/>
          <p:cNvSpPr txBox="1"/>
          <p:nvPr/>
        </p:nvSpPr>
        <p:spPr>
          <a:xfrm>
            <a:off x="1024925" y="3100125"/>
            <a:ext cx="7054200" cy="15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iriam Libre"/>
              <a:buNone/>
            </a:pPr>
            <a:r>
              <a:rPr lang="pt-BR"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Relembrando a organização exemplo que criamos na aula passada.</a:t>
            </a:r>
            <a:endParaRPr sz="3200" i="0" u="none" strike="noStrike" cap="non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2" name="Google Shape;242;g1a94d22758b_1_360"/>
          <p:cNvSpPr/>
          <p:nvPr/>
        </p:nvSpPr>
        <p:spPr>
          <a:xfrm>
            <a:off x="0" y="343250"/>
            <a:ext cx="12192000" cy="12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600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Alguém lembra?</a:t>
            </a:r>
            <a:endParaRPr sz="440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43" name="Google Shape;243;g1a94d22758b_1_360"/>
          <p:cNvPicPr preferRelativeResize="0"/>
          <p:nvPr/>
        </p:nvPicPr>
        <p:blipFill rotWithShape="1">
          <a:blip r:embed="rId3">
            <a:alphaModFix/>
          </a:blip>
          <a:srcRect l="49582" t="77567" r="27076" b="1502"/>
          <a:stretch/>
        </p:blipFill>
        <p:spPr>
          <a:xfrm>
            <a:off x="8001000" y="3100126"/>
            <a:ext cx="4191002" cy="375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a94d22758b_1_384"/>
          <p:cNvSpPr/>
          <p:nvPr/>
        </p:nvSpPr>
        <p:spPr>
          <a:xfrm rot="8901427" flipH="1">
            <a:off x="11027572" y="-1553453"/>
            <a:ext cx="2506180" cy="7467025"/>
          </a:xfrm>
          <a:custGeom>
            <a:avLst/>
            <a:gdLst/>
            <a:ahLst/>
            <a:cxnLst/>
            <a:rect l="l" t="t" r="r" b="b"/>
            <a:pathLst>
              <a:path w="3149222" h="6864126" extrusionOk="0">
                <a:moveTo>
                  <a:pt x="828070" y="0"/>
                </a:moveTo>
                <a:lnTo>
                  <a:pt x="3149222" y="0"/>
                </a:lnTo>
                <a:lnTo>
                  <a:pt x="3149222" y="6864126"/>
                </a:lnTo>
                <a:lnTo>
                  <a:pt x="828070" y="6864126"/>
                </a:lnTo>
                <a:cubicBezTo>
                  <a:pt x="408970" y="6483126"/>
                  <a:pt x="2159113" y="6130701"/>
                  <a:pt x="634622" y="4578126"/>
                </a:cubicBezTo>
                <a:cubicBezTo>
                  <a:pt x="-13569" y="4016151"/>
                  <a:pt x="-464419" y="1683547"/>
                  <a:pt x="825122" y="1549176"/>
                </a:cubicBezTo>
                <a:cubicBezTo>
                  <a:pt x="1759555" y="1375684"/>
                  <a:pt x="827087" y="516392"/>
                  <a:pt x="828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1a94d22758b_1_384"/>
          <p:cNvSpPr txBox="1">
            <a:spLocks noGrp="1"/>
          </p:cNvSpPr>
          <p:nvPr>
            <p:ph type="ctrTitle"/>
          </p:nvPr>
        </p:nvSpPr>
        <p:spPr>
          <a:xfrm>
            <a:off x="2930690" y="3486138"/>
            <a:ext cx="74694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</a:pPr>
            <a:r>
              <a:rPr lang="pt-BR" sz="4600" dirty="0">
                <a:latin typeface="Barlow"/>
                <a:ea typeface="Barlow"/>
                <a:cs typeface="Barlow"/>
                <a:sym typeface="Barlow"/>
              </a:rPr>
              <a:t>Objetivo:</a:t>
            </a:r>
            <a:endParaRPr sz="4600" dirty="0"/>
          </a:p>
        </p:txBody>
      </p:sp>
      <p:sp>
        <p:nvSpPr>
          <p:cNvPr id="251" name="Google Shape;251;g1a94d22758b_1_384"/>
          <p:cNvSpPr txBox="1"/>
          <p:nvPr/>
        </p:nvSpPr>
        <p:spPr>
          <a:xfrm>
            <a:off x="2930700" y="4260150"/>
            <a:ext cx="7469400" cy="15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iriam Libre"/>
              <a:buNone/>
            </a:pPr>
            <a:r>
              <a:rPr lang="pt-BR" sz="2700" i="0" u="none" strike="noStrike" cap="none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Vender pães de fermentação natural da melhor qualidade aos nossos consumidores</a:t>
            </a:r>
            <a:endParaRPr sz="2700" i="0" u="none" strike="noStrike" cap="none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52" name="Google Shape;252;g1a94d22758b_1_384" descr="Uma imagem contendo mesa, pão, comida, de madeir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t="20711" b="19116"/>
          <a:stretch/>
        </p:blipFill>
        <p:spPr>
          <a:xfrm>
            <a:off x="8303150" y="571850"/>
            <a:ext cx="3300099" cy="264760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1a94d22758b_1_384"/>
          <p:cNvSpPr/>
          <p:nvPr/>
        </p:nvSpPr>
        <p:spPr>
          <a:xfrm>
            <a:off x="223520" y="1467250"/>
            <a:ext cx="121920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60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A </a:t>
            </a:r>
            <a:r>
              <a:rPr lang="pt-BR" sz="6000" dirty="0" err="1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Padoca</a:t>
            </a:r>
            <a:r>
              <a:rPr lang="pt-BR" sz="6000" dirty="0">
                <a:solidFill>
                  <a:srgbClr val="599BD5"/>
                </a:solidFill>
                <a:latin typeface="Barlow"/>
                <a:ea typeface="Barlow"/>
                <a:cs typeface="Barlow"/>
                <a:sym typeface="Barlow"/>
              </a:rPr>
              <a:t> do LES</a:t>
            </a:r>
            <a:endParaRPr sz="6000" dirty="0">
              <a:solidFill>
                <a:srgbClr val="0070C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54" name="Google Shape;254;g1a94d22758b_1_384"/>
          <p:cNvPicPr preferRelativeResize="0"/>
          <p:nvPr/>
        </p:nvPicPr>
        <p:blipFill rotWithShape="1">
          <a:blip r:embed="rId4">
            <a:alphaModFix/>
          </a:blip>
          <a:srcRect l="49674" t="3738" r="29395" b="75331"/>
          <a:stretch/>
        </p:blipFill>
        <p:spPr>
          <a:xfrm>
            <a:off x="30650" y="4210400"/>
            <a:ext cx="2647598" cy="2647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3154</Words>
  <Application>Microsoft Office PowerPoint</Application>
  <PresentationFormat>Widescreen</PresentationFormat>
  <Paragraphs>475</Paragraphs>
  <Slides>44</Slides>
  <Notes>44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4" baseType="lpstr">
      <vt:lpstr>Merriweather</vt:lpstr>
      <vt:lpstr>Miriam Libre</vt:lpstr>
      <vt:lpstr>Arial</vt:lpstr>
      <vt:lpstr>Barlow</vt:lpstr>
      <vt:lpstr>Calibri</vt:lpstr>
      <vt:lpstr>Work Sans</vt:lpstr>
      <vt:lpstr>Arial</vt:lpstr>
      <vt:lpstr>Trebuchet MS</vt:lpstr>
      <vt:lpstr>Times New Roman</vt:lpstr>
      <vt:lpstr>Office 主题</vt:lpstr>
      <vt:lpstr>Apresentação do PowerPoint</vt:lpstr>
      <vt:lpstr>Apresentação do PowerPoint</vt:lpstr>
      <vt:lpstr>Apresentação do PowerPoint</vt:lpstr>
      <vt:lpstr>“Se vi mais longe, foi por estar de pé sobre ombros de gigantes” (Isaac Newton)</vt:lpstr>
      <vt:lpstr>Apresentação do PowerPoint</vt:lpstr>
      <vt:lpstr>Apresentação do PowerPoint</vt:lpstr>
      <vt:lpstr>Apresentação do PowerPoint</vt:lpstr>
      <vt:lpstr>Apresentação do PowerPoint</vt:lpstr>
      <vt:lpstr>Objetivo:</vt:lpstr>
      <vt:lpstr>Apresentação do PowerPoint</vt:lpstr>
      <vt:lpstr>Apresentação do PowerPoint</vt:lpstr>
      <vt:lpstr>Apresentação do PowerPoint</vt:lpstr>
      <vt:lpstr>Retomada Histórica</vt:lpstr>
      <vt:lpstr>Mecanismos de coordenação  “A cola que mantém as organizações unidas”</vt:lpstr>
      <vt:lpstr>As cinco partes básicas da organização</vt:lpstr>
      <vt:lpstr>Design das Posições Individuais</vt:lpstr>
      <vt:lpstr>Design da superestrutura</vt:lpstr>
      <vt:lpstr>Apresentação do PowerPoint</vt:lpstr>
      <vt:lpstr>Formas organizacionais: Funcional</vt:lpstr>
      <vt:lpstr>Formas organizacionais: por Produto</vt:lpstr>
      <vt:lpstr>Formas organizacionais: Matricial</vt:lpstr>
      <vt:lpstr>Apresentação do PowerPoint</vt:lpstr>
      <vt:lpstr>Dimensões da Estrutura Formal</vt:lpstr>
      <vt:lpstr>Apresentação do PowerPoint</vt:lpstr>
      <vt:lpstr>Apresentação do PowerPoint</vt:lpstr>
      <vt:lpstr>Apresentação do PowerPoint</vt:lpstr>
      <vt:lpstr>Ambiente Organizacional</vt:lpstr>
      <vt:lpstr>Apresentação do PowerPoint</vt:lpstr>
      <vt:lpstr>Apresentação do PowerPoint</vt:lpstr>
      <vt:lpstr> Configurações organizacionais</vt:lpstr>
      <vt:lpstr>Estrutura Simples</vt:lpstr>
      <vt:lpstr>Estrutura Mecanizada</vt:lpstr>
      <vt:lpstr>Estrutura Burocrática Profissional</vt:lpstr>
      <vt:lpstr>Estrutura Divisionalizada</vt:lpstr>
      <vt:lpstr>Adhocracia</vt:lpstr>
      <vt:lpstr>Outras formas possíveis</vt:lpstr>
      <vt:lpstr>Apresentação do PowerPoint</vt:lpstr>
      <vt:lpstr>Apresentação do PowerPoint</vt:lpstr>
      <vt:lpstr>Apresentação do PowerPoint</vt:lpstr>
      <vt:lpstr>Apresentação do PowerPoint</vt:lpstr>
      <vt:lpstr>Para buscar mais conhecimento!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Administrator</dc:creator>
  <cp:lastModifiedBy>Caio Rodrigues</cp:lastModifiedBy>
  <cp:revision>5</cp:revision>
  <dcterms:created xsi:type="dcterms:W3CDTF">2020-10-13T11:01:00Z</dcterms:created>
  <dcterms:modified xsi:type="dcterms:W3CDTF">2023-05-12T17:05:09Z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4BB90C9719D04777B97744C3B9FD9F91</vt:lpwstr>
  </property>
  <property fmtid="{D5CDD505-2E9C-101B-9397-08002B2CF9AE}" pid="3" name="KSOProductBuildVer">
    <vt:lpwstr>2052-11.1.0.11365</vt:lpwstr>
  </property>
</Properties>
</file>