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9"/>
  </p:normalViewPr>
  <p:slideViewPr>
    <p:cSldViewPr snapToGrid="0" snapToObjects="1">
      <p:cViewPr varScale="1">
        <p:scale>
          <a:sx n="87" d="100"/>
          <a:sy n="87" d="100"/>
        </p:scale>
        <p:origin x="10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511841-4D9D-974A-BD12-F3F44543AF3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DDE9EB5-480E-4F44-8156-223278FDD7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BD12C537-99C2-7B44-A9EB-205B2C5FEF8B}"/>
              </a:ext>
            </a:extLst>
          </p:cNvPr>
          <p:cNvSpPr>
            <a:spLocks noGrp="1"/>
          </p:cNvSpPr>
          <p:nvPr>
            <p:ph type="dt" sz="half" idx="10"/>
          </p:nvPr>
        </p:nvSpPr>
        <p:spPr/>
        <p:txBody>
          <a:bodyPr/>
          <a:lstStyle/>
          <a:p>
            <a:fld id="{4AB260A2-EB3C-EA49-A51C-148A4DF177BC}" type="datetimeFigureOut">
              <a:rPr lang="pt-BR" smtClean="0"/>
              <a:t>27/03/2019</a:t>
            </a:fld>
            <a:endParaRPr lang="pt-BR" dirty="0"/>
          </a:p>
        </p:txBody>
      </p:sp>
      <p:sp>
        <p:nvSpPr>
          <p:cNvPr id="5" name="Espaço Reservado para Rodapé 4">
            <a:extLst>
              <a:ext uri="{FF2B5EF4-FFF2-40B4-BE49-F238E27FC236}">
                <a16:creationId xmlns:a16="http://schemas.microsoft.com/office/drawing/2014/main" id="{7764B7B8-7F3C-F945-BB23-226EA63CB566}"/>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6E56693C-D1E7-E44A-8940-F0BCD53DA629}"/>
              </a:ext>
            </a:extLst>
          </p:cNvPr>
          <p:cNvSpPr>
            <a:spLocks noGrp="1"/>
          </p:cNvSpPr>
          <p:nvPr>
            <p:ph type="sldNum" sz="quarter" idx="12"/>
          </p:nvPr>
        </p:nvSpPr>
        <p:spPr/>
        <p:txBody>
          <a:bodyPr/>
          <a:lstStyle/>
          <a:p>
            <a:fld id="{C8253C75-D62A-E542-916F-B92F949E18B1}" type="slidenum">
              <a:rPr lang="pt-BR" smtClean="0"/>
              <a:t>‹nº›</a:t>
            </a:fld>
            <a:endParaRPr lang="pt-BR" dirty="0"/>
          </a:p>
        </p:txBody>
      </p:sp>
    </p:spTree>
    <p:extLst>
      <p:ext uri="{BB962C8B-B14F-4D97-AF65-F5344CB8AC3E}">
        <p14:creationId xmlns:p14="http://schemas.microsoft.com/office/powerpoint/2010/main" val="2338949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A8C542-BCE0-B64D-BE8D-3014C474165B}"/>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427B30E2-67A7-E84E-985F-88A44A3AA953}"/>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5B8E678-2967-3F4E-A3DA-B15115A56ADD}"/>
              </a:ext>
            </a:extLst>
          </p:cNvPr>
          <p:cNvSpPr>
            <a:spLocks noGrp="1"/>
          </p:cNvSpPr>
          <p:nvPr>
            <p:ph type="dt" sz="half" idx="10"/>
          </p:nvPr>
        </p:nvSpPr>
        <p:spPr/>
        <p:txBody>
          <a:bodyPr/>
          <a:lstStyle/>
          <a:p>
            <a:fld id="{4AB260A2-EB3C-EA49-A51C-148A4DF177BC}" type="datetimeFigureOut">
              <a:rPr lang="pt-BR" smtClean="0"/>
              <a:t>27/03/2019</a:t>
            </a:fld>
            <a:endParaRPr lang="pt-BR" dirty="0"/>
          </a:p>
        </p:txBody>
      </p:sp>
      <p:sp>
        <p:nvSpPr>
          <p:cNvPr id="5" name="Espaço Reservado para Rodapé 4">
            <a:extLst>
              <a:ext uri="{FF2B5EF4-FFF2-40B4-BE49-F238E27FC236}">
                <a16:creationId xmlns:a16="http://schemas.microsoft.com/office/drawing/2014/main" id="{2D8BC0AE-703D-444B-9488-A3916B967960}"/>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F3D97A94-4CE2-AC41-86C6-72A25F1BF609}"/>
              </a:ext>
            </a:extLst>
          </p:cNvPr>
          <p:cNvSpPr>
            <a:spLocks noGrp="1"/>
          </p:cNvSpPr>
          <p:nvPr>
            <p:ph type="sldNum" sz="quarter" idx="12"/>
          </p:nvPr>
        </p:nvSpPr>
        <p:spPr/>
        <p:txBody>
          <a:bodyPr/>
          <a:lstStyle/>
          <a:p>
            <a:fld id="{C8253C75-D62A-E542-916F-B92F949E18B1}" type="slidenum">
              <a:rPr lang="pt-BR" smtClean="0"/>
              <a:t>‹nº›</a:t>
            </a:fld>
            <a:endParaRPr lang="pt-BR" dirty="0"/>
          </a:p>
        </p:txBody>
      </p:sp>
    </p:spTree>
    <p:extLst>
      <p:ext uri="{BB962C8B-B14F-4D97-AF65-F5344CB8AC3E}">
        <p14:creationId xmlns:p14="http://schemas.microsoft.com/office/powerpoint/2010/main" val="510654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3675859-0D9F-5743-910D-BC4EC324BD4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49A1148-E307-A941-9A97-E6F5C270E9A5}"/>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6BCF0A4-442C-994F-B84E-D15BC46D3773}"/>
              </a:ext>
            </a:extLst>
          </p:cNvPr>
          <p:cNvSpPr>
            <a:spLocks noGrp="1"/>
          </p:cNvSpPr>
          <p:nvPr>
            <p:ph type="dt" sz="half" idx="10"/>
          </p:nvPr>
        </p:nvSpPr>
        <p:spPr/>
        <p:txBody>
          <a:bodyPr/>
          <a:lstStyle/>
          <a:p>
            <a:fld id="{4AB260A2-EB3C-EA49-A51C-148A4DF177BC}" type="datetimeFigureOut">
              <a:rPr lang="pt-BR" smtClean="0"/>
              <a:t>27/03/2019</a:t>
            </a:fld>
            <a:endParaRPr lang="pt-BR" dirty="0"/>
          </a:p>
        </p:txBody>
      </p:sp>
      <p:sp>
        <p:nvSpPr>
          <p:cNvPr id="5" name="Espaço Reservado para Rodapé 4">
            <a:extLst>
              <a:ext uri="{FF2B5EF4-FFF2-40B4-BE49-F238E27FC236}">
                <a16:creationId xmlns:a16="http://schemas.microsoft.com/office/drawing/2014/main" id="{00AD7C45-E2BB-4742-BF76-64D9D0318F50}"/>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5F1D3250-0BE5-4D4D-9C46-FA988AC1EB2D}"/>
              </a:ext>
            </a:extLst>
          </p:cNvPr>
          <p:cNvSpPr>
            <a:spLocks noGrp="1"/>
          </p:cNvSpPr>
          <p:nvPr>
            <p:ph type="sldNum" sz="quarter" idx="12"/>
          </p:nvPr>
        </p:nvSpPr>
        <p:spPr/>
        <p:txBody>
          <a:bodyPr/>
          <a:lstStyle/>
          <a:p>
            <a:fld id="{C8253C75-D62A-E542-916F-B92F949E18B1}" type="slidenum">
              <a:rPr lang="pt-BR" smtClean="0"/>
              <a:t>‹nº›</a:t>
            </a:fld>
            <a:endParaRPr lang="pt-BR" dirty="0"/>
          </a:p>
        </p:txBody>
      </p:sp>
    </p:spTree>
    <p:extLst>
      <p:ext uri="{BB962C8B-B14F-4D97-AF65-F5344CB8AC3E}">
        <p14:creationId xmlns:p14="http://schemas.microsoft.com/office/powerpoint/2010/main" val="3745693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1F5226-6B12-2B43-8026-033A23EF3E3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542B2F2-3E71-1841-974C-B7CA44D2548F}"/>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AC4935B-371D-F14B-89CB-42E34F048F88}"/>
              </a:ext>
            </a:extLst>
          </p:cNvPr>
          <p:cNvSpPr>
            <a:spLocks noGrp="1"/>
          </p:cNvSpPr>
          <p:nvPr>
            <p:ph type="dt" sz="half" idx="10"/>
          </p:nvPr>
        </p:nvSpPr>
        <p:spPr/>
        <p:txBody>
          <a:bodyPr/>
          <a:lstStyle/>
          <a:p>
            <a:fld id="{4AB260A2-EB3C-EA49-A51C-148A4DF177BC}" type="datetimeFigureOut">
              <a:rPr lang="pt-BR" smtClean="0"/>
              <a:t>27/03/2019</a:t>
            </a:fld>
            <a:endParaRPr lang="pt-BR" dirty="0"/>
          </a:p>
        </p:txBody>
      </p:sp>
      <p:sp>
        <p:nvSpPr>
          <p:cNvPr id="5" name="Espaço Reservado para Rodapé 4">
            <a:extLst>
              <a:ext uri="{FF2B5EF4-FFF2-40B4-BE49-F238E27FC236}">
                <a16:creationId xmlns:a16="http://schemas.microsoft.com/office/drawing/2014/main" id="{D449B35D-4BD5-9244-8E53-5E626CB1C917}"/>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91ADC885-F081-D549-B666-F639B2577136}"/>
              </a:ext>
            </a:extLst>
          </p:cNvPr>
          <p:cNvSpPr>
            <a:spLocks noGrp="1"/>
          </p:cNvSpPr>
          <p:nvPr>
            <p:ph type="sldNum" sz="quarter" idx="12"/>
          </p:nvPr>
        </p:nvSpPr>
        <p:spPr/>
        <p:txBody>
          <a:bodyPr/>
          <a:lstStyle/>
          <a:p>
            <a:fld id="{C8253C75-D62A-E542-916F-B92F949E18B1}" type="slidenum">
              <a:rPr lang="pt-BR" smtClean="0"/>
              <a:t>‹nº›</a:t>
            </a:fld>
            <a:endParaRPr lang="pt-BR" dirty="0"/>
          </a:p>
        </p:txBody>
      </p:sp>
    </p:spTree>
    <p:extLst>
      <p:ext uri="{BB962C8B-B14F-4D97-AF65-F5344CB8AC3E}">
        <p14:creationId xmlns:p14="http://schemas.microsoft.com/office/powerpoint/2010/main" val="91456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2762B0-CCE5-994D-8757-DCD316A780E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CBCB496-AAEA-2247-A7A2-977B92DEC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F5DA95F6-BF0D-2C4E-9939-95C90D0E9728}"/>
              </a:ext>
            </a:extLst>
          </p:cNvPr>
          <p:cNvSpPr>
            <a:spLocks noGrp="1"/>
          </p:cNvSpPr>
          <p:nvPr>
            <p:ph type="dt" sz="half" idx="10"/>
          </p:nvPr>
        </p:nvSpPr>
        <p:spPr/>
        <p:txBody>
          <a:bodyPr/>
          <a:lstStyle/>
          <a:p>
            <a:fld id="{4AB260A2-EB3C-EA49-A51C-148A4DF177BC}" type="datetimeFigureOut">
              <a:rPr lang="pt-BR" smtClean="0"/>
              <a:t>27/03/2019</a:t>
            </a:fld>
            <a:endParaRPr lang="pt-BR" dirty="0"/>
          </a:p>
        </p:txBody>
      </p:sp>
      <p:sp>
        <p:nvSpPr>
          <p:cNvPr id="5" name="Espaço Reservado para Rodapé 4">
            <a:extLst>
              <a:ext uri="{FF2B5EF4-FFF2-40B4-BE49-F238E27FC236}">
                <a16:creationId xmlns:a16="http://schemas.microsoft.com/office/drawing/2014/main" id="{FBC9835E-A8F6-024C-BD76-DBE217642218}"/>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2FA486D1-5138-A949-A267-C4A1B6AE8CA1}"/>
              </a:ext>
            </a:extLst>
          </p:cNvPr>
          <p:cNvSpPr>
            <a:spLocks noGrp="1"/>
          </p:cNvSpPr>
          <p:nvPr>
            <p:ph type="sldNum" sz="quarter" idx="12"/>
          </p:nvPr>
        </p:nvSpPr>
        <p:spPr/>
        <p:txBody>
          <a:bodyPr/>
          <a:lstStyle/>
          <a:p>
            <a:fld id="{C8253C75-D62A-E542-916F-B92F949E18B1}" type="slidenum">
              <a:rPr lang="pt-BR" smtClean="0"/>
              <a:t>‹nº›</a:t>
            </a:fld>
            <a:endParaRPr lang="pt-BR" dirty="0"/>
          </a:p>
        </p:txBody>
      </p:sp>
    </p:spTree>
    <p:extLst>
      <p:ext uri="{BB962C8B-B14F-4D97-AF65-F5344CB8AC3E}">
        <p14:creationId xmlns:p14="http://schemas.microsoft.com/office/powerpoint/2010/main" val="426882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724FAB-3D80-6C46-BD48-44EA8CA9CCD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9ABBEB3-9954-2443-9E62-8A8E40FAC059}"/>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1D4B7939-6222-E445-869E-A2A6246A3277}"/>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0A87C23-3CB9-7444-8C06-AC3FC169B258}"/>
              </a:ext>
            </a:extLst>
          </p:cNvPr>
          <p:cNvSpPr>
            <a:spLocks noGrp="1"/>
          </p:cNvSpPr>
          <p:nvPr>
            <p:ph type="dt" sz="half" idx="10"/>
          </p:nvPr>
        </p:nvSpPr>
        <p:spPr/>
        <p:txBody>
          <a:bodyPr/>
          <a:lstStyle/>
          <a:p>
            <a:fld id="{4AB260A2-EB3C-EA49-A51C-148A4DF177BC}" type="datetimeFigureOut">
              <a:rPr lang="pt-BR" smtClean="0"/>
              <a:t>27/03/2019</a:t>
            </a:fld>
            <a:endParaRPr lang="pt-BR" dirty="0"/>
          </a:p>
        </p:txBody>
      </p:sp>
      <p:sp>
        <p:nvSpPr>
          <p:cNvPr id="6" name="Espaço Reservado para Rodapé 5">
            <a:extLst>
              <a:ext uri="{FF2B5EF4-FFF2-40B4-BE49-F238E27FC236}">
                <a16:creationId xmlns:a16="http://schemas.microsoft.com/office/drawing/2014/main" id="{32C67909-7570-1E44-B2C8-A5A0218C34A2}"/>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1B0C0D06-F55D-CA43-8D61-892CF152CD38}"/>
              </a:ext>
            </a:extLst>
          </p:cNvPr>
          <p:cNvSpPr>
            <a:spLocks noGrp="1"/>
          </p:cNvSpPr>
          <p:nvPr>
            <p:ph type="sldNum" sz="quarter" idx="12"/>
          </p:nvPr>
        </p:nvSpPr>
        <p:spPr/>
        <p:txBody>
          <a:bodyPr/>
          <a:lstStyle/>
          <a:p>
            <a:fld id="{C8253C75-D62A-E542-916F-B92F949E18B1}" type="slidenum">
              <a:rPr lang="pt-BR" smtClean="0"/>
              <a:t>‹nº›</a:t>
            </a:fld>
            <a:endParaRPr lang="pt-BR" dirty="0"/>
          </a:p>
        </p:txBody>
      </p:sp>
    </p:spTree>
    <p:extLst>
      <p:ext uri="{BB962C8B-B14F-4D97-AF65-F5344CB8AC3E}">
        <p14:creationId xmlns:p14="http://schemas.microsoft.com/office/powerpoint/2010/main" val="1849243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89E73-21F2-AA47-B95E-C7E46E476D81}"/>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A9CAA21-5535-2D41-A47B-3B83A11F25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259E935C-E8B4-0343-98D9-3981F3978C04}"/>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CAADA4A-619E-FC48-B12E-F30912FB42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30C2B182-B293-6543-BDE7-4553C2EF54F0}"/>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5362C654-0A53-BB4C-9D51-9CB3AD8C7D94}"/>
              </a:ext>
            </a:extLst>
          </p:cNvPr>
          <p:cNvSpPr>
            <a:spLocks noGrp="1"/>
          </p:cNvSpPr>
          <p:nvPr>
            <p:ph type="dt" sz="half" idx="10"/>
          </p:nvPr>
        </p:nvSpPr>
        <p:spPr/>
        <p:txBody>
          <a:bodyPr/>
          <a:lstStyle/>
          <a:p>
            <a:fld id="{4AB260A2-EB3C-EA49-A51C-148A4DF177BC}" type="datetimeFigureOut">
              <a:rPr lang="pt-BR" smtClean="0"/>
              <a:t>27/03/2019</a:t>
            </a:fld>
            <a:endParaRPr lang="pt-BR" dirty="0"/>
          </a:p>
        </p:txBody>
      </p:sp>
      <p:sp>
        <p:nvSpPr>
          <p:cNvPr id="8" name="Espaço Reservado para Rodapé 7">
            <a:extLst>
              <a:ext uri="{FF2B5EF4-FFF2-40B4-BE49-F238E27FC236}">
                <a16:creationId xmlns:a16="http://schemas.microsoft.com/office/drawing/2014/main" id="{4C13A81E-61C0-0B4C-A1B9-47633238A334}"/>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E1B3D216-0DCE-1943-A793-B51724B22B0C}"/>
              </a:ext>
            </a:extLst>
          </p:cNvPr>
          <p:cNvSpPr>
            <a:spLocks noGrp="1"/>
          </p:cNvSpPr>
          <p:nvPr>
            <p:ph type="sldNum" sz="quarter" idx="12"/>
          </p:nvPr>
        </p:nvSpPr>
        <p:spPr/>
        <p:txBody>
          <a:bodyPr/>
          <a:lstStyle/>
          <a:p>
            <a:fld id="{C8253C75-D62A-E542-916F-B92F949E18B1}" type="slidenum">
              <a:rPr lang="pt-BR" smtClean="0"/>
              <a:t>‹nº›</a:t>
            </a:fld>
            <a:endParaRPr lang="pt-BR" dirty="0"/>
          </a:p>
        </p:txBody>
      </p:sp>
    </p:spTree>
    <p:extLst>
      <p:ext uri="{BB962C8B-B14F-4D97-AF65-F5344CB8AC3E}">
        <p14:creationId xmlns:p14="http://schemas.microsoft.com/office/powerpoint/2010/main" val="29188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1F9B07-A439-EA4A-9D1F-DC69383B4C0C}"/>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F2233871-E806-D741-AE08-A2C1A6E21A28}"/>
              </a:ext>
            </a:extLst>
          </p:cNvPr>
          <p:cNvSpPr>
            <a:spLocks noGrp="1"/>
          </p:cNvSpPr>
          <p:nvPr>
            <p:ph type="dt" sz="half" idx="10"/>
          </p:nvPr>
        </p:nvSpPr>
        <p:spPr/>
        <p:txBody>
          <a:bodyPr/>
          <a:lstStyle/>
          <a:p>
            <a:fld id="{4AB260A2-EB3C-EA49-A51C-148A4DF177BC}" type="datetimeFigureOut">
              <a:rPr lang="pt-BR" smtClean="0"/>
              <a:t>27/03/2019</a:t>
            </a:fld>
            <a:endParaRPr lang="pt-BR" dirty="0"/>
          </a:p>
        </p:txBody>
      </p:sp>
      <p:sp>
        <p:nvSpPr>
          <p:cNvPr id="4" name="Espaço Reservado para Rodapé 3">
            <a:extLst>
              <a:ext uri="{FF2B5EF4-FFF2-40B4-BE49-F238E27FC236}">
                <a16:creationId xmlns:a16="http://schemas.microsoft.com/office/drawing/2014/main" id="{D020F803-1630-274B-9A48-60A23D101AD3}"/>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9EBDDFD9-0B19-3E49-B830-3B2EB0D041F1}"/>
              </a:ext>
            </a:extLst>
          </p:cNvPr>
          <p:cNvSpPr>
            <a:spLocks noGrp="1"/>
          </p:cNvSpPr>
          <p:nvPr>
            <p:ph type="sldNum" sz="quarter" idx="12"/>
          </p:nvPr>
        </p:nvSpPr>
        <p:spPr/>
        <p:txBody>
          <a:bodyPr/>
          <a:lstStyle/>
          <a:p>
            <a:fld id="{C8253C75-D62A-E542-916F-B92F949E18B1}" type="slidenum">
              <a:rPr lang="pt-BR" smtClean="0"/>
              <a:t>‹nº›</a:t>
            </a:fld>
            <a:endParaRPr lang="pt-BR" dirty="0"/>
          </a:p>
        </p:txBody>
      </p:sp>
    </p:spTree>
    <p:extLst>
      <p:ext uri="{BB962C8B-B14F-4D97-AF65-F5344CB8AC3E}">
        <p14:creationId xmlns:p14="http://schemas.microsoft.com/office/powerpoint/2010/main" val="294594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D19F4F2-428E-9C40-86E5-3071ACB13CF3}"/>
              </a:ext>
            </a:extLst>
          </p:cNvPr>
          <p:cNvSpPr>
            <a:spLocks noGrp="1"/>
          </p:cNvSpPr>
          <p:nvPr>
            <p:ph type="dt" sz="half" idx="10"/>
          </p:nvPr>
        </p:nvSpPr>
        <p:spPr/>
        <p:txBody>
          <a:bodyPr/>
          <a:lstStyle/>
          <a:p>
            <a:fld id="{4AB260A2-EB3C-EA49-A51C-148A4DF177BC}" type="datetimeFigureOut">
              <a:rPr lang="pt-BR" smtClean="0"/>
              <a:t>27/03/2019</a:t>
            </a:fld>
            <a:endParaRPr lang="pt-BR" dirty="0"/>
          </a:p>
        </p:txBody>
      </p:sp>
      <p:sp>
        <p:nvSpPr>
          <p:cNvPr id="3" name="Espaço Reservado para Rodapé 2">
            <a:extLst>
              <a:ext uri="{FF2B5EF4-FFF2-40B4-BE49-F238E27FC236}">
                <a16:creationId xmlns:a16="http://schemas.microsoft.com/office/drawing/2014/main" id="{C913C662-16FD-F347-9DED-05FA795B33D4}"/>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9C9B4624-1F92-3A4A-97FB-E1D47188F452}"/>
              </a:ext>
            </a:extLst>
          </p:cNvPr>
          <p:cNvSpPr>
            <a:spLocks noGrp="1"/>
          </p:cNvSpPr>
          <p:nvPr>
            <p:ph type="sldNum" sz="quarter" idx="12"/>
          </p:nvPr>
        </p:nvSpPr>
        <p:spPr/>
        <p:txBody>
          <a:bodyPr/>
          <a:lstStyle/>
          <a:p>
            <a:fld id="{C8253C75-D62A-E542-916F-B92F949E18B1}" type="slidenum">
              <a:rPr lang="pt-BR" smtClean="0"/>
              <a:t>‹nº›</a:t>
            </a:fld>
            <a:endParaRPr lang="pt-BR" dirty="0"/>
          </a:p>
        </p:txBody>
      </p:sp>
    </p:spTree>
    <p:extLst>
      <p:ext uri="{BB962C8B-B14F-4D97-AF65-F5344CB8AC3E}">
        <p14:creationId xmlns:p14="http://schemas.microsoft.com/office/powerpoint/2010/main" val="161085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969245-A53F-134B-874C-7922A558E71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AAE939CC-2269-6A41-B2E8-E3E19EC22D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4CD1AF5D-A10C-F64A-8D27-5025CB2B2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603E27B3-58AC-BB4A-AE7D-A908BA942FF3}"/>
              </a:ext>
            </a:extLst>
          </p:cNvPr>
          <p:cNvSpPr>
            <a:spLocks noGrp="1"/>
          </p:cNvSpPr>
          <p:nvPr>
            <p:ph type="dt" sz="half" idx="10"/>
          </p:nvPr>
        </p:nvSpPr>
        <p:spPr/>
        <p:txBody>
          <a:bodyPr/>
          <a:lstStyle/>
          <a:p>
            <a:fld id="{4AB260A2-EB3C-EA49-A51C-148A4DF177BC}" type="datetimeFigureOut">
              <a:rPr lang="pt-BR" smtClean="0"/>
              <a:t>27/03/2019</a:t>
            </a:fld>
            <a:endParaRPr lang="pt-BR" dirty="0"/>
          </a:p>
        </p:txBody>
      </p:sp>
      <p:sp>
        <p:nvSpPr>
          <p:cNvPr id="6" name="Espaço Reservado para Rodapé 5">
            <a:extLst>
              <a:ext uri="{FF2B5EF4-FFF2-40B4-BE49-F238E27FC236}">
                <a16:creationId xmlns:a16="http://schemas.microsoft.com/office/drawing/2014/main" id="{572B4B65-8400-5140-AA10-E1C0A9E32E6C}"/>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3A3A561F-078B-9F42-B951-1A16BA23E116}"/>
              </a:ext>
            </a:extLst>
          </p:cNvPr>
          <p:cNvSpPr>
            <a:spLocks noGrp="1"/>
          </p:cNvSpPr>
          <p:nvPr>
            <p:ph type="sldNum" sz="quarter" idx="12"/>
          </p:nvPr>
        </p:nvSpPr>
        <p:spPr/>
        <p:txBody>
          <a:bodyPr/>
          <a:lstStyle/>
          <a:p>
            <a:fld id="{C8253C75-D62A-E542-916F-B92F949E18B1}" type="slidenum">
              <a:rPr lang="pt-BR" smtClean="0"/>
              <a:t>‹nº›</a:t>
            </a:fld>
            <a:endParaRPr lang="pt-BR" dirty="0"/>
          </a:p>
        </p:txBody>
      </p:sp>
    </p:spTree>
    <p:extLst>
      <p:ext uri="{BB962C8B-B14F-4D97-AF65-F5344CB8AC3E}">
        <p14:creationId xmlns:p14="http://schemas.microsoft.com/office/powerpoint/2010/main" val="289909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2888D0-09DF-5B43-BDD6-3A0EEBBEC41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F8840BC2-1BB2-5149-8FEE-FC627DDF5C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4715948E-55C9-D048-BE6A-7F58B45E2A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4F406708-EEB2-BB4A-9296-A60461C0B375}"/>
              </a:ext>
            </a:extLst>
          </p:cNvPr>
          <p:cNvSpPr>
            <a:spLocks noGrp="1"/>
          </p:cNvSpPr>
          <p:nvPr>
            <p:ph type="dt" sz="half" idx="10"/>
          </p:nvPr>
        </p:nvSpPr>
        <p:spPr/>
        <p:txBody>
          <a:bodyPr/>
          <a:lstStyle/>
          <a:p>
            <a:fld id="{4AB260A2-EB3C-EA49-A51C-148A4DF177BC}" type="datetimeFigureOut">
              <a:rPr lang="pt-BR" smtClean="0"/>
              <a:t>27/03/2019</a:t>
            </a:fld>
            <a:endParaRPr lang="pt-BR" dirty="0"/>
          </a:p>
        </p:txBody>
      </p:sp>
      <p:sp>
        <p:nvSpPr>
          <p:cNvPr id="6" name="Espaço Reservado para Rodapé 5">
            <a:extLst>
              <a:ext uri="{FF2B5EF4-FFF2-40B4-BE49-F238E27FC236}">
                <a16:creationId xmlns:a16="http://schemas.microsoft.com/office/drawing/2014/main" id="{C0613F64-5DE2-154D-BEB7-C197AAD104DB}"/>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27065041-803E-E744-BE74-43DC32BA041F}"/>
              </a:ext>
            </a:extLst>
          </p:cNvPr>
          <p:cNvSpPr>
            <a:spLocks noGrp="1"/>
          </p:cNvSpPr>
          <p:nvPr>
            <p:ph type="sldNum" sz="quarter" idx="12"/>
          </p:nvPr>
        </p:nvSpPr>
        <p:spPr/>
        <p:txBody>
          <a:bodyPr/>
          <a:lstStyle/>
          <a:p>
            <a:fld id="{C8253C75-D62A-E542-916F-B92F949E18B1}" type="slidenum">
              <a:rPr lang="pt-BR" smtClean="0"/>
              <a:t>‹nº›</a:t>
            </a:fld>
            <a:endParaRPr lang="pt-BR" dirty="0"/>
          </a:p>
        </p:txBody>
      </p:sp>
    </p:spTree>
    <p:extLst>
      <p:ext uri="{BB962C8B-B14F-4D97-AF65-F5344CB8AC3E}">
        <p14:creationId xmlns:p14="http://schemas.microsoft.com/office/powerpoint/2010/main" val="176208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0AC976B-4400-284B-8BA8-8FE950CE48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EBDA40D-9171-8741-8A00-9CA82A512C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31EEC6F-CE48-4D41-98B3-86DC4E4F0C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260A2-EB3C-EA49-A51C-148A4DF177BC}" type="datetimeFigureOut">
              <a:rPr lang="pt-BR" smtClean="0"/>
              <a:t>27/03/2019</a:t>
            </a:fld>
            <a:endParaRPr lang="pt-BR" dirty="0"/>
          </a:p>
        </p:txBody>
      </p:sp>
      <p:sp>
        <p:nvSpPr>
          <p:cNvPr id="5" name="Espaço Reservado para Rodapé 4">
            <a:extLst>
              <a:ext uri="{FF2B5EF4-FFF2-40B4-BE49-F238E27FC236}">
                <a16:creationId xmlns:a16="http://schemas.microsoft.com/office/drawing/2014/main" id="{2B04E155-EB72-E741-96B3-BE657C92D7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DB0E4D5A-F58D-4D4C-B1B4-291F842CED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53C75-D62A-E542-916F-B92F949E18B1}" type="slidenum">
              <a:rPr lang="pt-BR" smtClean="0"/>
              <a:t>‹nº›</a:t>
            </a:fld>
            <a:endParaRPr lang="pt-BR" dirty="0"/>
          </a:p>
        </p:txBody>
      </p:sp>
    </p:spTree>
    <p:extLst>
      <p:ext uri="{BB962C8B-B14F-4D97-AF65-F5344CB8AC3E}">
        <p14:creationId xmlns:p14="http://schemas.microsoft.com/office/powerpoint/2010/main" val="328673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FE2E87-28D5-F04F-B85B-BB336F9C3092}"/>
              </a:ext>
            </a:extLst>
          </p:cNvPr>
          <p:cNvSpPr>
            <a:spLocks noGrp="1"/>
          </p:cNvSpPr>
          <p:nvPr>
            <p:ph type="ctrTitle"/>
          </p:nvPr>
        </p:nvSpPr>
        <p:spPr/>
        <p:txBody>
          <a:bodyPr>
            <a:normAutofit fontScale="90000"/>
          </a:bodyPr>
          <a:lstStyle/>
          <a:p>
            <a:r>
              <a:rPr lang="pt-BR" dirty="0"/>
              <a:t>A resposta dos compositores às demandas e desafios do romantismo.</a:t>
            </a:r>
            <a:r>
              <a:rPr lang="pt-BR" dirty="0">
                <a:effectLst/>
              </a:rPr>
              <a:t> </a:t>
            </a:r>
            <a:endParaRPr lang="pt-BR" dirty="0"/>
          </a:p>
        </p:txBody>
      </p:sp>
      <p:sp>
        <p:nvSpPr>
          <p:cNvPr id="3" name="Subtítulo 2">
            <a:extLst>
              <a:ext uri="{FF2B5EF4-FFF2-40B4-BE49-F238E27FC236}">
                <a16:creationId xmlns:a16="http://schemas.microsoft.com/office/drawing/2014/main" id="{21645D3F-3256-0A41-9F07-10A9766A4BD7}"/>
              </a:ext>
            </a:extLst>
          </p:cNvPr>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3047636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fontScale="92500" lnSpcReduction="10000"/>
          </a:bodyPr>
          <a:lstStyle/>
          <a:p>
            <a:pPr marL="0" indent="0">
              <a:buNone/>
            </a:pPr>
            <a:r>
              <a:rPr lang="en-US"/>
              <a:t>Outros mudanças na orquestração do Romantismo:</a:t>
            </a:r>
          </a:p>
          <a:p>
            <a:pPr marL="0" indent="0">
              <a:buNone/>
            </a:pPr>
            <a:r>
              <a:rPr lang="en-US"/>
              <a:t>-Clarinete: inicialmente não se sabia se seria um substituto do oboé; logo após seu ingresso na orquestra, compositores não confiavam solos ao instrumento. Posteriormente, tornou-se um importante solista, mas, sobretudo, sua capacidade de mistura com outros instrumentos passou a ser muito estimada. </a:t>
            </a:r>
          </a:p>
          <a:p>
            <a:pPr>
              <a:buFontTx/>
              <a:buChar char="-"/>
            </a:pPr>
            <a:r>
              <a:rPr lang="en-US"/>
              <a:t>Violoncello: no Romantismo o naipe de cello passa a ter solos na região do tenor </a:t>
            </a:r>
          </a:p>
          <a:p>
            <a:pPr>
              <a:buFontTx/>
              <a:buChar char="-"/>
            </a:pPr>
            <a:r>
              <a:rPr lang="en-US"/>
              <a:t>Viola: passa a ter mais independência e funções múltiplas</a:t>
            </a:r>
          </a:p>
          <a:p>
            <a:pPr>
              <a:buFontTx/>
              <a:buChar char="-"/>
            </a:pPr>
            <a:r>
              <a:rPr lang="en-US"/>
              <a:t>Trompete: processo com a válvula foi parecido com o da trompa, porém, por não haver a capacidade de usar notas abafadas com a mão, demora mais para o instrumento ser usado como solista e liderar o naipe de metais. O Cornet era usado em conjunto com os trompetes. </a:t>
            </a:r>
          </a:p>
          <a:p>
            <a:pPr>
              <a:buFontTx/>
              <a:buChar char="-"/>
            </a:pPr>
            <a:r>
              <a:rPr lang="en-US"/>
              <a:t>Trombone sempre foi um instrumento cromático, mas que tardou a ser empregado na orquestra sinfônica. Na ópera e na música sacra apareceu com mais frquência. </a:t>
            </a:r>
          </a:p>
          <a:p>
            <a:pPr>
              <a:buFontTx/>
              <a:buChar char="-"/>
            </a:pPr>
            <a:r>
              <a:rPr lang="en-US"/>
              <a:t>Tuba é o último instrumento a integrar a orquestra sinfônica. </a:t>
            </a:r>
          </a:p>
        </p:txBody>
      </p:sp>
    </p:spTree>
    <p:extLst>
      <p:ext uri="{BB962C8B-B14F-4D97-AF65-F5344CB8AC3E}">
        <p14:creationId xmlns:p14="http://schemas.microsoft.com/office/powerpoint/2010/main" val="1866310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a:bodyPr>
          <a:lstStyle/>
          <a:p>
            <a:pPr marL="0" indent="0">
              <a:buNone/>
            </a:pPr>
            <a:r>
              <a:rPr lang="en-US"/>
              <a:t>Desenvolvimento na Ópera</a:t>
            </a:r>
          </a:p>
          <a:p>
            <a:pPr marL="0" indent="0">
              <a:buNone/>
            </a:pPr>
            <a:r>
              <a:rPr lang="en-US"/>
              <a:t>A ópera sempre foi um campo fértil para o uso de novos recursos de instrumentação. Grande parte dos teatros europeus tinham orquestras destinadas à ópera, das quais. Concertos sinfônicos eram produzidos com músicos desses teatros – incialmente em um espaço alugado, um salão de baile, hall de hotel, universidade etc. </a:t>
            </a:r>
          </a:p>
          <a:p>
            <a:pPr marL="0" indent="0">
              <a:buNone/>
            </a:pPr>
            <a:r>
              <a:rPr lang="en-US"/>
              <a:t>Através dos esforços das sociedades de concerto as orquestras sinfônicas ganham projeção, crescem em número e tamanho.</a:t>
            </a:r>
          </a:p>
          <a:p>
            <a:pPr marL="0" indent="0">
              <a:buNone/>
            </a:pPr>
            <a:r>
              <a:rPr lang="en-US"/>
              <a:t>Grandes desenvolvimentos na área da orquestração tiveram lugar na grande ópera francesa. Lá o entretenimento deveria ser grandioso, inusitado, chocante e espetacular, viessem essas qualidades da orquestra, do corpo de balé ou da maquinaria de palco. </a:t>
            </a:r>
          </a:p>
          <a:p>
            <a:pPr marL="0" indent="0">
              <a:buNone/>
            </a:pPr>
            <a:r>
              <a:rPr lang="en-US"/>
              <a:t>Halevy – primeiro a usar trompetes e trompas de válvula (La Juive, 1835)</a:t>
            </a:r>
          </a:p>
          <a:p>
            <a:pPr marL="0" indent="0">
              <a:buNone/>
            </a:pPr>
            <a:r>
              <a:rPr lang="en-US"/>
              <a:t>Meyerbeer – primeiro a usar o clarone (Les Huguenots, 1836)</a:t>
            </a:r>
          </a:p>
          <a:p>
            <a:pPr marL="0" indent="0">
              <a:buNone/>
            </a:pPr>
            <a:endParaRPr lang="en-US"/>
          </a:p>
        </p:txBody>
      </p:sp>
    </p:spTree>
    <p:extLst>
      <p:ext uri="{BB962C8B-B14F-4D97-AF65-F5344CB8AC3E}">
        <p14:creationId xmlns:p14="http://schemas.microsoft.com/office/powerpoint/2010/main" val="1819010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fontScale="92500" lnSpcReduction="10000"/>
          </a:bodyPr>
          <a:lstStyle/>
          <a:p>
            <a:pPr marL="0" indent="0">
              <a:buNone/>
            </a:pPr>
            <a:r>
              <a:rPr lang="en-US"/>
              <a:t>Importantes partes para harpa, corne-inglês e instrumentos de percussão passaram a aparecer frequentemente nas partituras das óperas francesas.</a:t>
            </a:r>
          </a:p>
          <a:p>
            <a:pPr marL="0" indent="0">
              <a:buNone/>
            </a:pPr>
            <a:r>
              <a:rPr lang="en-US"/>
              <a:t>Fanfarras de metais e solos para os instrumentos de sopro também foram outra característica marcante.</a:t>
            </a:r>
          </a:p>
          <a:p>
            <a:pPr marL="0" indent="0">
              <a:buNone/>
            </a:pPr>
            <a:r>
              <a:rPr lang="en-US"/>
              <a:t>Auber, Halevy e Meyerbeer foram influenciados por Grétry, Cherubini, Méhul e Le Sueur – Tradição da ópera de resgaste, possivelmente inspirada nos recentes acontecimentos da revolução francesa. França sempre foi palco de manifestações públicas grandiosas, concertos em manifestações políticas, festas cívicas etc que contavam com gigantescas forças orquestrais, bandas militares, coros enormes etc. Novidade e o caráter bombástico eram mais prezados que a profundidade ou a qualidade musical. </a:t>
            </a:r>
          </a:p>
          <a:p>
            <a:pPr marL="0" indent="0">
              <a:buNone/>
            </a:pPr>
            <a:r>
              <a:rPr lang="en-US"/>
              <a:t>Influências dos franceses:</a:t>
            </a:r>
          </a:p>
          <a:p>
            <a:pPr marL="0" indent="0">
              <a:buNone/>
            </a:pPr>
            <a:r>
              <a:rPr lang="en-US"/>
              <a:t>3 trompas de Cherubini em </a:t>
            </a:r>
            <a:r>
              <a:rPr lang="en-US" i="1"/>
              <a:t>Le deux journées  </a:t>
            </a:r>
            <a:r>
              <a:rPr lang="en-US"/>
              <a:t>(1800)</a:t>
            </a:r>
            <a:r>
              <a:rPr lang="en-US" i="1"/>
              <a:t>– </a:t>
            </a:r>
            <a:r>
              <a:rPr lang="en-US"/>
              <a:t>3. Sinfonia de Beethoven, “Abscheulicher, wo eilest du hin” de Leonora, no primeiro ato de Fidelio (1805).</a:t>
            </a:r>
          </a:p>
          <a:p>
            <a:pPr marL="0" indent="0">
              <a:buNone/>
            </a:pPr>
            <a:r>
              <a:rPr lang="en-US"/>
              <a:t>Méhul – ausência de violinos em </a:t>
            </a:r>
            <a:r>
              <a:rPr lang="en-US" i="1"/>
              <a:t>Uthal – </a:t>
            </a:r>
            <a:r>
              <a:rPr lang="en-US"/>
              <a:t>Brahms, primeiro movimento do Requiem Alemão e Serenata em Lá</a:t>
            </a:r>
            <a:endParaRPr lang="en-US" i="1"/>
          </a:p>
        </p:txBody>
      </p:sp>
    </p:spTree>
    <p:extLst>
      <p:ext uri="{BB962C8B-B14F-4D97-AF65-F5344CB8AC3E}">
        <p14:creationId xmlns:p14="http://schemas.microsoft.com/office/powerpoint/2010/main" val="2325262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a:bodyPr>
          <a:lstStyle/>
          <a:p>
            <a:pPr marL="0" indent="0">
              <a:buNone/>
            </a:pPr>
            <a:r>
              <a:rPr lang="en-US"/>
              <a:t>Weber – como diretor de ópera, privilegiou a ópera francesa. Em Praga, o número de performances de ópera francesa superou o de alemãs e italianas. Weber era fascinado pelos artifícios brilhantes dos compositores franceses e seu uso efetivo da orquestra para comentar a ação, como atestam artigos de jornal que publicou em Dresden e Praga. </a:t>
            </a:r>
          </a:p>
          <a:p>
            <a:pPr marL="0" indent="0">
              <a:buNone/>
            </a:pPr>
            <a:r>
              <a:rPr lang="en-US"/>
              <a:t>Spontini e Rossini abraçaram o estilo francês quando escreveram para a multifacetada Ópera de Paris. É evidente a diferença entre Guilherme Tell e as óperas italianas, mais mozartianas de Rossini. De qualquer maneira, em todas as suas óperas a orquestra tem um papel fundamental. Rossini fez tanto sucesso que os compositores da época eram compelidos a imitá-lo para ter suas óperas encenadas. </a:t>
            </a:r>
          </a:p>
          <a:p>
            <a:pPr marL="0" indent="0">
              <a:buNone/>
            </a:pPr>
            <a:r>
              <a:rPr lang="en-US"/>
              <a:t>Wagner – as óperas de Rienzi a Lohengrin são baseados na tradição da grandiosa ópera francesa e têm uma orquestração mais convencional. Em Tristão e Isolda, a tetralogia O Anel dos Nibelungos e Parsifal foi mais ousado e causou mais impacto nos compositores de seu tempo. </a:t>
            </a:r>
          </a:p>
          <a:p>
            <a:pPr marL="0" indent="0">
              <a:buNone/>
            </a:pPr>
            <a:endParaRPr lang="en-US"/>
          </a:p>
        </p:txBody>
      </p:sp>
    </p:spTree>
    <p:extLst>
      <p:ext uri="{BB962C8B-B14F-4D97-AF65-F5344CB8AC3E}">
        <p14:creationId xmlns:p14="http://schemas.microsoft.com/office/powerpoint/2010/main" val="1932767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lnSpcReduction="10000"/>
          </a:bodyPr>
          <a:lstStyle/>
          <a:p>
            <a:pPr marL="0" indent="0">
              <a:buNone/>
            </a:pPr>
            <a:r>
              <a:rPr lang="en-US"/>
              <a:t>Wagner:</a:t>
            </a:r>
          </a:p>
          <a:p>
            <a:pPr>
              <a:buFontTx/>
              <a:buChar char="-"/>
            </a:pPr>
            <a:r>
              <a:rPr lang="en-US"/>
              <a:t>Aumentou o número de sopros para permitir múltiplas dobras e a escrita homogênea de completos acordes em um mesmo naipe – consequentemente teve de aumentar também o contingente de cordas.</a:t>
            </a:r>
          </a:p>
          <a:p>
            <a:pPr>
              <a:buFontTx/>
              <a:buChar char="-"/>
            </a:pPr>
            <a:r>
              <a:rPr lang="en-US"/>
              <a:t>Em algumas obras: solos proeminentes de clarone e corne-inglês; escreveu para trompete baixo, trombone contrabaixo e tuba para prover suporte no registro grave. </a:t>
            </a:r>
          </a:p>
          <a:p>
            <a:pPr>
              <a:buFontTx/>
              <a:buChar char="-"/>
            </a:pPr>
            <a:r>
              <a:rPr lang="en-US"/>
              <a:t>Inventou a tuba wagneriana, em dois tamanhos – tenor e baixo. Tocada com bocal de trompa, tem um som mais primitivo e opaco que o daquele instrumento. </a:t>
            </a:r>
          </a:p>
          <a:p>
            <a:pPr marL="0" indent="0">
              <a:buNone/>
            </a:pPr>
            <a:r>
              <a:rPr lang="en-US"/>
              <a:t>Dvorak – Kate e o Diabo (1899) – usou clarinete contrabaixo para criar efeito macabro nas aparições do diabo Marbuel. Instrumento era - e é - bastante incomum. Compositores do romantismo não se preocupavam tanto com os instrumentos e instrumentistas que encontrariam pela frente – uma preocupação constante dos compositores do século XVIII</a:t>
            </a:r>
          </a:p>
          <a:p>
            <a:pPr marL="0" indent="0">
              <a:buNone/>
            </a:pPr>
            <a:endParaRPr lang="en-US"/>
          </a:p>
        </p:txBody>
      </p:sp>
    </p:spTree>
    <p:extLst>
      <p:ext uri="{BB962C8B-B14F-4D97-AF65-F5344CB8AC3E}">
        <p14:creationId xmlns:p14="http://schemas.microsoft.com/office/powerpoint/2010/main" val="1820405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fontScale="85000" lnSpcReduction="20000"/>
          </a:bodyPr>
          <a:lstStyle/>
          <a:p>
            <a:pPr marL="0" indent="0">
              <a:buNone/>
            </a:pPr>
            <a:r>
              <a:rPr lang="en-US"/>
              <a:t>O Espírito Nacionalista</a:t>
            </a:r>
          </a:p>
          <a:p>
            <a:pPr marL="0" indent="0">
              <a:buNone/>
            </a:pPr>
            <a:r>
              <a:rPr lang="en-US"/>
              <a:t>Estrutura estética do Romantismo elevou a artista criativo a um patamar próximo do divino.</a:t>
            </a:r>
          </a:p>
          <a:p>
            <a:pPr marL="0" indent="0">
              <a:buNone/>
            </a:pPr>
            <a:r>
              <a:rPr lang="en-US"/>
              <a:t>Wagner- visto como um deus por muitos. Considerava seus dramas musicais como um rito religioso, conseguiu realizar a construção de seu “templo” musical em Bayreuth, um teatro projetado para atender suas próprias especificações artísticas. Até os críticos de Wagner não conseguiam evitar, de alguma forma, a influência de suas ideias e obras.</a:t>
            </a:r>
          </a:p>
          <a:p>
            <a:pPr marL="0" indent="0">
              <a:buNone/>
            </a:pPr>
            <a:r>
              <a:rPr lang="en-US"/>
              <a:t>Reações contra Wagner – movimento na França contra as extravagâncias da grande ópera e também contra os dramas musicais wagnerianos.</a:t>
            </a:r>
          </a:p>
          <a:p>
            <a:pPr marL="0" indent="0">
              <a:buNone/>
            </a:pPr>
            <a:r>
              <a:rPr lang="en-US"/>
              <a:t>Fundação da Societé National de Musique, em 1871 – esforços para instaurar um novo estilo, tipicamente francês, “sem Sauerkraut”. </a:t>
            </a:r>
          </a:p>
          <a:p>
            <a:pPr marL="0" indent="0">
              <a:buNone/>
            </a:pPr>
            <a:r>
              <a:rPr lang="en-US"/>
              <a:t>Modelo: Carmen, de Bizet – orquestra tem poder expressivo nascido da transparência, leveza, fluidez, flexibilidade e sutileza de colorido. </a:t>
            </a:r>
          </a:p>
          <a:p>
            <a:pPr marL="0" indent="0">
              <a:buNone/>
            </a:pPr>
            <a:r>
              <a:rPr lang="en-US"/>
              <a:t>Exemplo de decantamento desses princípios: Concerto para Violino e Orquestra em Si menor, de Saint-Saëns – efeito produzido por violino com harmônicos e o clarinte, em distância de três oitavas, em figura arpejada. Spotify 7’55”</a:t>
            </a:r>
          </a:p>
          <a:p>
            <a:pPr marL="0" indent="0">
              <a:buNone/>
            </a:pPr>
            <a:r>
              <a:rPr lang="en-US"/>
              <a:t>Estilo alemão: orquestração privilegia as cordas como núcleo principal, sopros dão suporte e variedade. Na partitura alemã, as cordas ocupam as primeiras linhas. </a:t>
            </a:r>
          </a:p>
        </p:txBody>
      </p:sp>
    </p:spTree>
    <p:extLst>
      <p:ext uri="{BB962C8B-B14F-4D97-AF65-F5344CB8AC3E}">
        <p14:creationId xmlns:p14="http://schemas.microsoft.com/office/powerpoint/2010/main" val="2739483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fontScale="70000" lnSpcReduction="20000"/>
          </a:bodyPr>
          <a:lstStyle/>
          <a:p>
            <a:pPr marL="0" indent="0">
              <a:buNone/>
            </a:pPr>
            <a:r>
              <a:rPr lang="en-US"/>
              <a:t>Espanha: danças folclóricas, som e técnica do violão- zarzuelas, concertos para violão, poemas sinfônicos são uma tradução da cultura local no idioma sinfônico.</a:t>
            </a:r>
          </a:p>
          <a:p>
            <a:pPr marL="0" indent="0">
              <a:buNone/>
            </a:pPr>
            <a:r>
              <a:rPr lang="en-US"/>
              <a:t>Rússia: compositores são influenciados por sua própria música folclórica e pela especial qualidade vocal cultivada pelos baixos russos – preferência dada à reunião dos sons quentes e viris dos instrumentos mais graves com a sonoridade mais gélida, branca dos instrumentos agudos de madeira, especialmente a flauta e o piccolo. </a:t>
            </a:r>
          </a:p>
          <a:p>
            <a:pPr marL="0" indent="0">
              <a:buNone/>
            </a:pPr>
            <a:r>
              <a:rPr lang="en-US"/>
              <a:t>Dvorak: sua singularidade se deve a certas características de estilo de orquestração que espelham as qualidades da música folclórica tcheca – importância das madeiras (especialmente clarinetes) e trompas, tocando em terças e sextas; leveza e transparência da música campestre; os zumbidos , contornos melódicos e ornamentos característicos da gaita de foles; sabor cigano na escrita das cordas. </a:t>
            </a:r>
          </a:p>
          <a:p>
            <a:pPr marL="0" indent="0">
              <a:buNone/>
            </a:pPr>
            <a:r>
              <a:rPr lang="en-US"/>
              <a:t>Dvorak, Janacek e Smetana preferiram reproduzir a gaita de foles com os instrumentos tradicionais da orquestra – em vez de literalmente empregá-la, como Lully, Meyerbeer e Boieldieu. </a:t>
            </a:r>
          </a:p>
          <a:p>
            <a:pPr marL="0" indent="0">
              <a:buNone/>
            </a:pPr>
            <a:r>
              <a:rPr lang="en-US"/>
              <a:t>Formação das orquestras no século XIX – estável – diferenças aparecem nas diferentes escolas e maneiras de tocar. Segundo Houtchens: Ex.- Trompa tocada na França – tubo estreito (narrow bore); na Alemnha, tubo mais largo (wide bore). Franceses preferem um som mais brilhante, metálico  e leve. Intérpretes franceses tendem  a usar uma quantidade maior de vibrato, o que torna  fácil de distingui-los dos alemães e italianos. </a:t>
            </a:r>
          </a:p>
          <a:p>
            <a:pPr marL="0" indent="0">
              <a:buNone/>
            </a:pPr>
            <a:r>
              <a:rPr lang="en-US"/>
              <a:t>Como regente da corte de Meiningen, de 1880 a 1885, Hans von Bülow imprimiu uma qualidade de som e performance peculiar em sua orquestra, instituindo algumas práticas entre os músicos – tocar de pé nas apresentações, usar baixos de cinco cordas, violas maiores de Hermann Ritter e tímpanos com pedal.  </a:t>
            </a:r>
          </a:p>
        </p:txBody>
      </p:sp>
    </p:spTree>
    <p:extLst>
      <p:ext uri="{BB962C8B-B14F-4D97-AF65-F5344CB8AC3E}">
        <p14:creationId xmlns:p14="http://schemas.microsoft.com/office/powerpoint/2010/main" val="2425341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lnSpcReduction="10000"/>
          </a:bodyPr>
          <a:lstStyle/>
          <a:p>
            <a:pPr marL="0" indent="0">
              <a:buNone/>
            </a:pPr>
            <a:r>
              <a:rPr lang="en-US"/>
              <a:t>Resposta dos Compositores ao Surgimento da Crítica</a:t>
            </a:r>
          </a:p>
          <a:p>
            <a:pPr marL="0" indent="0">
              <a:buNone/>
            </a:pPr>
            <a:r>
              <a:rPr lang="en-US"/>
              <a:t>1808- colunas musicais escritas para Vossische Zeitung, de Berlim, por J. C. Rellstab – precursor</a:t>
            </a:r>
          </a:p>
          <a:p>
            <a:pPr marL="0" indent="0">
              <a:buNone/>
            </a:pPr>
            <a:r>
              <a:rPr lang="en-US"/>
              <a:t>Maioria dos jornais europeus passou a dedicar espaço para a música. Objetivo: educar um número crescente de músicos amadores e frequentadores de concerto. Ainda assim, crescia gradualmente a distância entre os compositores e o público leigo. </a:t>
            </a:r>
          </a:p>
          <a:p>
            <a:pPr marL="0" indent="0">
              <a:buNone/>
            </a:pPr>
            <a:r>
              <a:rPr lang="en-US"/>
              <a:t>Compositores que se dedicaram à crítica: Weber, E. T. A. Hoffmann, Schumann, Berlioz, Liszt, Wagner, Smetana, Hugo Wolf e Tchaikovsky – meio de reforçar o orçamento, divulgar suas obras, explicar seus propósitos e aumentar seu público. </a:t>
            </a:r>
          </a:p>
          <a:p>
            <a:pPr marL="0" indent="0">
              <a:buNone/>
            </a:pPr>
            <a:r>
              <a:rPr lang="en-US"/>
              <a:t>Berlioz, Wagner e Wolf – os mais cáusticos dos compositores-críticos – costumavam ridicularizar a ignorância e o mau gosto do público.</a:t>
            </a:r>
          </a:p>
          <a:p>
            <a:pPr marL="0" indent="0">
              <a:buNone/>
            </a:pPr>
            <a:r>
              <a:rPr lang="en-US"/>
              <a:t>Em contrapartida, Berlioz foi atacado por P. Scudo; Wagner e Wolf sofreram com as críticas de Eduard Hanslick e Max Kalbeck. </a:t>
            </a:r>
          </a:p>
          <a:p>
            <a:pPr marL="0" indent="0">
              <a:buNone/>
            </a:pPr>
            <a:endParaRPr lang="en-US"/>
          </a:p>
          <a:p>
            <a:pPr marL="0" indent="0">
              <a:buNone/>
            </a:pPr>
            <a:endParaRPr lang="en-US"/>
          </a:p>
        </p:txBody>
      </p:sp>
    </p:spTree>
    <p:extLst>
      <p:ext uri="{BB962C8B-B14F-4D97-AF65-F5344CB8AC3E}">
        <p14:creationId xmlns:p14="http://schemas.microsoft.com/office/powerpoint/2010/main" val="560201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a:bodyPr>
          <a:lstStyle/>
          <a:p>
            <a:pPr marL="0" indent="0">
              <a:buNone/>
            </a:pPr>
            <a:r>
              <a:rPr lang="en-US"/>
              <a:t>Influência da crítica nos compositores – variou caso a caso</a:t>
            </a:r>
          </a:p>
          <a:p>
            <a:pPr marL="0" indent="0">
              <a:buNone/>
            </a:pPr>
            <a:r>
              <a:rPr lang="en-US"/>
              <a:t>Dvorak – o influente jornal de música Dalibor exerceu um papel significativo em seu desenvolvimento musical. Na Tchecoslováquia, assim como na França, imperava um sentimento anti-germânico e anti-wagneriano. </a:t>
            </a:r>
          </a:p>
          <a:p>
            <a:pPr marL="0" indent="0">
              <a:buNone/>
            </a:pPr>
            <a:r>
              <a:rPr lang="en-US"/>
              <a:t>Quando Dvorak publicou pela editora alemã Simrock algumas obras vocais com letras unicamente em alemão, despertou a fúria do Dalibor, que o acusou de ter permitido que os “cobiçosos” alemães se apropriassem de sua obra. Cobrado pelo jornal, o compositor assumiu o compromisso de não permitir que tal fato se repetisse. Apesar disso, a publicação que, até então, falava do autor em praticamente todas as edições, ficou três meses sem citar seu nome. Tal incidente fez com que Dvorak não se afastasse dos temas eslavos, especialmente os tchecos, e que mantivesse seu estilo pessoal de composição, que desenvolveu nos anos 1870. </a:t>
            </a:r>
          </a:p>
        </p:txBody>
      </p:sp>
    </p:spTree>
    <p:extLst>
      <p:ext uri="{BB962C8B-B14F-4D97-AF65-F5344CB8AC3E}">
        <p14:creationId xmlns:p14="http://schemas.microsoft.com/office/powerpoint/2010/main" val="3020563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lnSpcReduction="10000"/>
          </a:bodyPr>
          <a:lstStyle/>
          <a:p>
            <a:pPr marL="0" indent="0">
              <a:buNone/>
            </a:pPr>
            <a:r>
              <a:rPr lang="en-US"/>
              <a:t>Bruckner: não só as opiniões adversas de críticos como Hanslick, mas também os comentários de amigos próximos como Hermann Levi, Franz e Joseph Schalk e Ferdinand Löwe podem ter compelido o compositor a revisar significativamente suas sinfonias. </a:t>
            </a:r>
          </a:p>
          <a:p>
            <a:pPr marL="0" indent="0">
              <a:buNone/>
            </a:pPr>
            <a:r>
              <a:rPr lang="en-US"/>
              <a:t>É difícil de entender como o compositor possa ter permitido que terceiros recompusessem passagens inteiras e as apresentassem como revisões autorizadas. A grande maioria dessas supostas “correções” produziram efeitos mal sucedidos. </a:t>
            </a:r>
          </a:p>
          <a:p>
            <a:pPr marL="0" indent="0">
              <a:buNone/>
            </a:pPr>
            <a:r>
              <a:rPr lang="en-US"/>
              <a:t>Ideal de som orquestral de Bruckner, que decorre de seu conhecimento do órgão e seu efeito em uma grande catedral, ajuda a traçar seu conceito formal. </a:t>
            </a:r>
          </a:p>
          <a:p>
            <a:pPr marL="0" indent="0">
              <a:buNone/>
            </a:pPr>
            <a:r>
              <a:rPr lang="en-US"/>
              <a:t>Em alguns casos, o próprio Bruckner revisou suas obras, procurando diminuir proporcionalmente suas seções, em um esforço para agradar o público. Em carta a Felix Weingartner, ele admite desolado, que a versão original da 8. Sinfonia só poderia ser comprendida totalmente por um pequeno círculo de amigos e especialistas. </a:t>
            </a:r>
          </a:p>
        </p:txBody>
      </p:sp>
    </p:spTree>
    <p:extLst>
      <p:ext uri="{BB962C8B-B14F-4D97-AF65-F5344CB8AC3E}">
        <p14:creationId xmlns:p14="http://schemas.microsoft.com/office/powerpoint/2010/main" val="1510393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lstStyle/>
          <a:p>
            <a:pPr>
              <a:buFontTx/>
              <a:buChar char="-"/>
            </a:pPr>
            <a:r>
              <a:rPr lang="pt-BR"/>
              <a:t>Sociedade </a:t>
            </a:r>
            <a:r>
              <a:rPr lang="pt-BR" dirty="0"/>
              <a:t>do século XIX – espírito social </a:t>
            </a:r>
            <a:r>
              <a:rPr lang="pt-BR" err="1"/>
              <a:t>revolucion</a:t>
            </a:r>
            <a:r>
              <a:rPr lang="en-US"/>
              <a:t>ário</a:t>
            </a:r>
            <a:r>
              <a:rPr lang="pt-BR"/>
              <a:t>, r</a:t>
            </a:r>
            <a:r>
              <a:rPr lang="en-US"/>
              <a:t>ápida industrialização e urbanização de uma vasta parte da Europa</a:t>
            </a:r>
          </a:p>
          <a:p>
            <a:pPr>
              <a:buFontTx/>
              <a:buChar char="-"/>
            </a:pPr>
            <a:r>
              <a:rPr lang="en-US"/>
              <a:t>Posição do músico no século XIX era muito mais parecida com a do músico atual que com a do músico do século XVIII</a:t>
            </a:r>
          </a:p>
          <a:p>
            <a:pPr>
              <a:buFontTx/>
              <a:buChar char="-"/>
            </a:pPr>
            <a:r>
              <a:rPr lang="en-US"/>
              <a:t>Pode-se afirmar pela primeira que compositores têm papel verdadeiramente profissional – seu tempo era dedicado exclusivamente às atividades musicais: composição, interpretação, ensino, edição, crítica etc.</a:t>
            </a:r>
          </a:p>
          <a:p>
            <a:pPr>
              <a:buFontTx/>
              <a:buChar char="-"/>
            </a:pPr>
            <a:r>
              <a:rPr lang="en-US"/>
              <a:t>O músico passa a ter atuação mais independente de nobres que os sustentavam – caso de Haydn com família Esterházy. Wagner, que teve o apoio de Julie Ritter, Otto Wesendock e o Rei Ludwig II da Baviera, esteve em uma situação intermediária. Não há razões para acreditar que os compositores do séc. XIX fossem diferentes dos músicos trabalhadores de hoje, pobres coitados em busca de seu sustento. </a:t>
            </a:r>
          </a:p>
        </p:txBody>
      </p:sp>
    </p:spTree>
    <p:extLst>
      <p:ext uri="{BB962C8B-B14F-4D97-AF65-F5344CB8AC3E}">
        <p14:creationId xmlns:p14="http://schemas.microsoft.com/office/powerpoint/2010/main" val="3623102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fontScale="92500" lnSpcReduction="20000"/>
          </a:bodyPr>
          <a:lstStyle/>
          <a:p>
            <a:pPr marL="0" indent="0">
              <a:buNone/>
            </a:pPr>
            <a:r>
              <a:rPr lang="en-US"/>
              <a:t>Schumann – ficou extremamente impressionado com a performance da Sinfonia Grande de Schubert. Depois de um colapso nervoso, sentiu-se motivado a revisar muitas de suas obras. Segundo Charles Rosen, Schumann “domesticou” várias de suas primeiras versões de obras pianísticas, suavizando novidades harmônicas, complexidades rítmicas e mudanças mais picantes de frase, possivelmente por temor de que o considerassem louco. Talvez uma pesquisa aprofundada nas sinfonias revelasse efeitos semelhantes, especialmente em sua 4. Sinfonia – composta em 1841 e revisada em 1851. </a:t>
            </a:r>
          </a:p>
          <a:p>
            <a:pPr marL="0" indent="0">
              <a:buNone/>
            </a:pPr>
            <a:r>
              <a:rPr lang="en-US"/>
              <a:t>Brahms- conhecia os problemas artísticos e técnicos de Schumann em sua 4. Sinfonia em Ré Menor, cujo manuscrito possuía desde sua estreia, em 1841 - Brahms preparou uma edição crítica da obra.</a:t>
            </a:r>
          </a:p>
          <a:p>
            <a:pPr marL="0" indent="0">
              <a:buNone/>
            </a:pPr>
            <a:r>
              <a:rPr lang="en-US"/>
              <a:t>Influenciado por Schumann, é altamente significativo que a tonalidade de Ré menor também foi a sua escolhida para um projeto de primeira sinfonia, que acabou se tornando, seu 1. Concerto para Piano. </a:t>
            </a:r>
          </a:p>
          <a:p>
            <a:pPr marL="0" indent="0">
              <a:buNone/>
            </a:pPr>
            <a:r>
              <a:rPr lang="en-US"/>
              <a:t>Também era atormentado por questões não só de forma e de tratamento melódico, mas também pelas técnicas de orquestração. Por essa razão, escreveu sinfonias mais tardiamente, depois que já havia ganhado confiança com obras como o Requiem Alemão, Rinaldo, “Alto Rhapsodhy”, Canção do Destino e Canção do Triunfo.  </a:t>
            </a:r>
          </a:p>
        </p:txBody>
      </p:sp>
    </p:spTree>
    <p:extLst>
      <p:ext uri="{BB962C8B-B14F-4D97-AF65-F5344CB8AC3E}">
        <p14:creationId xmlns:p14="http://schemas.microsoft.com/office/powerpoint/2010/main" val="2913302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fontScale="92500" lnSpcReduction="20000"/>
          </a:bodyPr>
          <a:lstStyle/>
          <a:p>
            <a:pPr marL="0" indent="0">
              <a:buNone/>
            </a:pPr>
            <a:r>
              <a:rPr lang="en-US"/>
              <a:t>Consideracões estéticas</a:t>
            </a:r>
          </a:p>
          <a:p>
            <a:pPr marL="0" indent="0">
              <a:buNone/>
            </a:pPr>
            <a:r>
              <a:rPr lang="en-US"/>
              <a:t>Que considerações artísticas, filosóficas e estéticas  levaram os compositores românticos – Chopin é a exceção – a gastar grande parte de sua energia com obras com tão amplos recursos orquestrais? </a:t>
            </a:r>
          </a:p>
          <a:p>
            <a:pPr marL="0" indent="0">
              <a:buNone/>
            </a:pPr>
            <a:r>
              <a:rPr lang="en-US"/>
              <a:t>O público ainda apreciava muito as obras bombásticas e as mostras de virtuosismo, mas não tinha um interesse tão grande em obras “sérias” que justificasse o grande número de obras do gênero. </a:t>
            </a:r>
          </a:p>
          <a:p>
            <a:pPr marL="0" indent="0">
              <a:buNone/>
            </a:pPr>
            <a:r>
              <a:rPr lang="en-US"/>
              <a:t>Extrema popularidade da ópera e da opereta fez com que compositores fossem estimulados a dominar a linguagem orquestral. </a:t>
            </a:r>
          </a:p>
          <a:p>
            <a:pPr marL="0" indent="0">
              <a:buNone/>
            </a:pPr>
            <a:r>
              <a:rPr lang="en-US"/>
              <a:t>Fator de grande relevância: busca do sublime – definição do </a:t>
            </a:r>
            <a:r>
              <a:rPr lang="en-US" i="1"/>
              <a:t>Dictionnaire des beaux-arts </a:t>
            </a:r>
            <a:r>
              <a:rPr lang="en-US"/>
              <a:t>(1806), de Aubin Louis Millin – “a mais alta perfeição em arte”, incluía o conceito de que a arte deve ser monumental, de natureza grandiosa que deveria “suscitar poderosas impressões dentro da alma” e que “é essencial sempre que a atividade intelectual for estimulada ou reprimida”. </a:t>
            </a:r>
          </a:p>
          <a:p>
            <a:pPr marL="0" indent="0">
              <a:buNone/>
            </a:pPr>
            <a:r>
              <a:rPr lang="en-US"/>
              <a:t>Típico do pensamento romântico: o sublime nunca pode ser experimentado em sua perfeição, assim como o ideal nunca pode ser apreendido, o inefável não pode ser dito, a divindade não pode ser alcançada. Isso constitui uma eterna luta, em que, quanto maior o esforço, maior a recompensa. </a:t>
            </a:r>
          </a:p>
        </p:txBody>
      </p:sp>
    </p:spTree>
    <p:extLst>
      <p:ext uri="{BB962C8B-B14F-4D97-AF65-F5344CB8AC3E}">
        <p14:creationId xmlns:p14="http://schemas.microsoft.com/office/powerpoint/2010/main" val="3172120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lnSpcReduction="10000"/>
          </a:bodyPr>
          <a:lstStyle/>
          <a:p>
            <a:pPr marL="0" indent="0">
              <a:buNone/>
            </a:pPr>
            <a:r>
              <a:rPr lang="en-US"/>
              <a:t>Gustav Schilling, </a:t>
            </a:r>
            <a:r>
              <a:rPr lang="en-US" i="1"/>
              <a:t>Universal-Lexicon der Tonkunst</a:t>
            </a:r>
            <a:r>
              <a:rPr lang="en-US"/>
              <a:t> (1835-38): “Para algo ser sublime deve ser em grande escala: grande em si mesmo, em seu poder ou em sua extensão ou forma.”  Consequência: formas sinfônicas, operísticas ou litúrgicas cresceram de tal modo que era requisitada uma entidade orquestral massiva. Inversamente, um grande número de intérpretes, de alguma forma, encorajou concepções artísticas grandiosas com estruturas formais expandidas. </a:t>
            </a:r>
          </a:p>
          <a:p>
            <a:pPr marL="0" indent="0">
              <a:buNone/>
            </a:pPr>
            <a:r>
              <a:rPr lang="en-US"/>
              <a:t>Wagner: para concretizar seu mundo sublime e místico Wagner precisou de toda uma tetralogia, na qual atribui um novo papel e novas dimensões à orquestra. </a:t>
            </a:r>
          </a:p>
          <a:p>
            <a:pPr marL="0" indent="0">
              <a:buNone/>
            </a:pPr>
            <a:r>
              <a:rPr lang="en-US"/>
              <a:t>Mahler, falando sobre suas sinfonias: “Cada uma delas em um mundo em si mesma, abrangendo tudo.” Ideal de vasta arquitetura formal e grande aparato interpretativo. Sinfonia n. 4, que é a mais modesta, inclui corne-inglês, requinta, um naipe ampliado de percussão, harpa e uma soprano solista (mas exclui os trombones). </a:t>
            </a:r>
          </a:p>
        </p:txBody>
      </p:sp>
    </p:spTree>
    <p:extLst>
      <p:ext uri="{BB962C8B-B14F-4D97-AF65-F5344CB8AC3E}">
        <p14:creationId xmlns:p14="http://schemas.microsoft.com/office/powerpoint/2010/main" val="3218284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fontScale="77500" lnSpcReduction="20000"/>
          </a:bodyPr>
          <a:lstStyle/>
          <a:p>
            <a:pPr marL="0" indent="0">
              <a:buNone/>
            </a:pPr>
            <a:r>
              <a:rPr lang="en-US"/>
              <a:t>Schumann, depois de ouvir a Sinfonia Grande de Schubert, em performance de Mendelssohn à frente da Orquestra do Gewandhaus, em 1839: a maior qualidade da peça eram suas “dimensões celestiais.” Escreve a Clara Wieck: </a:t>
            </a:r>
          </a:p>
          <a:p>
            <a:pPr marL="0" indent="0">
              <a:buNone/>
            </a:pPr>
            <a:r>
              <a:rPr lang="en-US"/>
              <a:t>“Oh, Clara, eu estive hoje no paraíso! Eles tocaram em ensaio uma sinfonia de Franz Schubert... Os instrumentos todos cantavam como vozes humanas notavelmente inteligentes e a instrumentação era digna de Beethoven. E a duração então, a celestial duração dela! É um romance de quatro volumes, mais longa que a sinfonia coral. Eu estava supremamente feliz e nada havia que eu ainda pudesse desejar, a não ser que você fosse minha esposa e que eu pudesse escrever eu mesmo sinfonias como essa.”</a:t>
            </a:r>
          </a:p>
          <a:p>
            <a:pPr marL="0" indent="0">
              <a:buNone/>
            </a:pPr>
            <a:r>
              <a:rPr lang="en-US"/>
              <a:t>Reverência a 9. Sinfonia de Beethoven: compositor era um gênio titânico que assombrava a subsequente geração de compositores. Era cultuado não só por músicos, mas também por artistas e intelectuais de maneira geral. A comparação a Beethoven era um dos maiores cumprimentos que um compositor poderia receber. </a:t>
            </a:r>
          </a:p>
          <a:p>
            <a:pPr marL="0" indent="0">
              <a:buNone/>
            </a:pPr>
            <a:r>
              <a:rPr lang="en-US"/>
              <a:t>Schumann reconhecia e admirava muito Beethoven, mas reconhecia a insensatez de achar que os desenvolvimentos musicais subsequentes a ele deveriam – ou poderiam – representar uma continuidade de suas conquistas. </a:t>
            </a:r>
          </a:p>
          <a:p>
            <a:pPr marL="0" indent="0">
              <a:buNone/>
            </a:pPr>
            <a:r>
              <a:rPr lang="en-US"/>
              <a:t>Brahms, muitas vezes visto como herdeiro musical de Beethoven, não demorou a compor sinfonias pela pressão do estigma beethoveniano, mas sim pelo seu próprio processo de desenvolvimento. </a:t>
            </a:r>
          </a:p>
          <a:p>
            <a:pPr marL="0" indent="0">
              <a:buNone/>
            </a:pPr>
            <a:r>
              <a:rPr lang="en-US"/>
              <a:t>Segundo Houtchens, Beethoven não legou tanto aos românticos quanto Mozart e Haydn leagaram a ele. Seria verdade? </a:t>
            </a:r>
          </a:p>
        </p:txBody>
      </p:sp>
    </p:spTree>
    <p:extLst>
      <p:ext uri="{BB962C8B-B14F-4D97-AF65-F5344CB8AC3E}">
        <p14:creationId xmlns:p14="http://schemas.microsoft.com/office/powerpoint/2010/main" val="314985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lnSpcReduction="10000"/>
          </a:bodyPr>
          <a:lstStyle/>
          <a:p>
            <a:pPr marL="0" indent="0">
              <a:buNone/>
            </a:pPr>
            <a:r>
              <a:rPr lang="en-US"/>
              <a:t>Bruckner: influência de Beethoven é marcante. Ex: 3. sinfonia – abertura relembra, em muito, primeiro movimento da nona de Beethoven – ambas em ré menor, desdobram o que poderíamos chamar de mesmo gesto musical:</a:t>
            </a:r>
          </a:p>
          <a:p>
            <a:pPr marL="0" indent="0">
              <a:buNone/>
            </a:pPr>
            <a:r>
              <a:rPr lang="en-US"/>
              <a:t>-posicionamento e meios de se atingir o clímax;</a:t>
            </a:r>
          </a:p>
          <a:p>
            <a:pPr marL="0" indent="0">
              <a:buNone/>
            </a:pPr>
            <a:r>
              <a:rPr lang="en-US"/>
              <a:t>-complexidades contrapontísticas;</a:t>
            </a:r>
          </a:p>
          <a:p>
            <a:pPr marL="0" indent="0">
              <a:buNone/>
            </a:pPr>
            <a:r>
              <a:rPr lang="en-US"/>
              <a:t>-uso de dinâmicas extremas;</a:t>
            </a:r>
          </a:p>
          <a:p>
            <a:pPr marL="0" indent="0">
              <a:buNone/>
            </a:pPr>
            <a:r>
              <a:rPr lang="en-US"/>
              <a:t>-mudanças harmônicas repentinas;</a:t>
            </a:r>
          </a:p>
          <a:p>
            <a:pPr marL="0" indent="0">
              <a:buNone/>
            </a:pPr>
            <a:r>
              <a:rPr lang="en-US"/>
              <a:t>-mudanças de timbre notáveis;</a:t>
            </a:r>
          </a:p>
          <a:p>
            <a:pPr marL="0" indent="0">
              <a:buNone/>
            </a:pPr>
            <a:r>
              <a:rPr lang="en-US"/>
              <a:t>-o desenho formal geral: com uma coda caracteristicamente importante e a amplitude de seu escopo;</a:t>
            </a:r>
          </a:p>
          <a:p>
            <a:pPr marL="0" indent="0">
              <a:buNone/>
            </a:pPr>
            <a:r>
              <a:rPr lang="en-US"/>
              <a:t>-uso de pedais longamente sustentados;</a:t>
            </a:r>
          </a:p>
          <a:p>
            <a:pPr marL="0" indent="0">
              <a:buNone/>
            </a:pPr>
            <a:r>
              <a:rPr lang="en-US"/>
              <a:t>-figuras de acompanhamento com ostinatos ondulantes;</a:t>
            </a:r>
          </a:p>
          <a:p>
            <a:pPr marL="0" indent="0">
              <a:buNone/>
            </a:pPr>
            <a:r>
              <a:rPr lang="en-US"/>
              <a:t>-afirmações em uníssono do primeiro tema.</a:t>
            </a:r>
          </a:p>
        </p:txBody>
      </p:sp>
    </p:spTree>
    <p:extLst>
      <p:ext uri="{BB962C8B-B14F-4D97-AF65-F5344CB8AC3E}">
        <p14:creationId xmlns:p14="http://schemas.microsoft.com/office/powerpoint/2010/main" val="3646914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fontScale="85000" lnSpcReduction="20000"/>
          </a:bodyPr>
          <a:lstStyle/>
          <a:p>
            <a:pPr>
              <a:buFontTx/>
              <a:buChar char="-"/>
            </a:pPr>
            <a:r>
              <a:rPr lang="en-US"/>
              <a:t>8. e 9. sinfonias de Bruckner têm o Scherzo como segundo movimento. A tonalidade da última sinfonia de Bruckner, também a nona, é ré menor. </a:t>
            </a:r>
          </a:p>
          <a:p>
            <a:pPr marL="0" indent="0">
              <a:buNone/>
            </a:pPr>
            <a:r>
              <a:rPr lang="en-US"/>
              <a:t>Grande contribuição de Beethoven: uso de vozes no último movimento de sua última sinfonia – Liszt: Sinfonias Fausto e Dante, ambas com vozes nos movimentos finais – Berlioz e Mahler: vozes em muitas de suas obras sinfônicas. </a:t>
            </a:r>
          </a:p>
          <a:p>
            <a:pPr marL="0" indent="0">
              <a:buNone/>
            </a:pPr>
            <a:r>
              <a:rPr lang="en-US"/>
              <a:t>Para Berlioz, E. T. A. Hoffmann, Mendelssohn e Wagner, Beethoven estabeleceu uma nova relação entre a música puramente instrumental e as outras artes ou, pelo menos, entre música e poesia. </a:t>
            </a:r>
          </a:p>
          <a:p>
            <a:pPr marL="0" indent="0">
              <a:buNone/>
            </a:pPr>
            <a:r>
              <a:rPr lang="en-US"/>
              <a:t>Wagner: tomando como ponto de partida o que ele considerava constituir a tragédia grega, imaginou um novo tipo de ópera que pudesse abarcar uma forma universal de arte (Gesamtkunstwerk, termo inicialmente cunhado por Hoffmann). </a:t>
            </a:r>
          </a:p>
          <a:p>
            <a:pPr marL="0" indent="0">
              <a:buNone/>
            </a:pPr>
            <a:r>
              <a:rPr lang="en-US"/>
              <a:t>Textos de Wagner - Arte e Revolução; A Obra de Arte do Futuro; Beethoven; Opera e Drama – defende que a perfeita obra de arte é drama no qual todas as artes – em primeiro lugar poesia, dança e mímica (gesto) e música, mas também pintura e arquitetura – são combinadas de tal forma que o resultado tem um escopo e um poder expressivo maior que aquele de um único tipo de arte isoladamente. Wagner – métodos composicionais são firmemente baseados na tradição sinfônica alemã. Assim, foi natural para ele atribuir um papel especial para a orquestra-uso sistemático de Leitmotivs; orquestra grande dá novas possibilidades de texturas e cores.</a:t>
            </a:r>
          </a:p>
          <a:p>
            <a:pPr marL="0" indent="0">
              <a:buNone/>
            </a:pPr>
            <a:r>
              <a:rPr lang="en-US"/>
              <a:t> </a:t>
            </a:r>
          </a:p>
        </p:txBody>
      </p:sp>
    </p:spTree>
    <p:extLst>
      <p:ext uri="{BB962C8B-B14F-4D97-AF65-F5344CB8AC3E}">
        <p14:creationId xmlns:p14="http://schemas.microsoft.com/office/powerpoint/2010/main" val="2799026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436727" y="409433"/>
            <a:ext cx="11259603" cy="6045957"/>
          </a:xfrm>
        </p:spPr>
        <p:txBody>
          <a:bodyPr>
            <a:normAutofit lnSpcReduction="10000"/>
          </a:bodyPr>
          <a:lstStyle/>
          <a:p>
            <a:pPr marL="0" indent="0">
              <a:buNone/>
            </a:pPr>
            <a:r>
              <a:rPr lang="en-US"/>
              <a:t>Wagner adiciona a voz humana ao som da massa orquestral. Há passagens em Tristão e Isolda em que as palavras são meramente veículos para os cantores adicionarem colorido à textura orquestral, pela qual eles podem ser afogados em oceanos de harmonia, usando a metáfora do próprio Wagner. </a:t>
            </a:r>
          </a:p>
          <a:p>
            <a:pPr marL="0" indent="0">
              <a:buNone/>
            </a:pPr>
            <a:r>
              <a:rPr lang="en-US"/>
              <a:t>Berlioz: não escreveu óperas. Em vez de um enredo que se mostra no palco, propõe um programa guiado pela imaginação. Essa imaginação pode ter origem em um testo previamente estabelecido ou uma obra literária em que se inspira ou em imagens que a própria música evoca, com suas capacidades fenomenalmente expressivas e pictóricas. Noção de síntese artística para Berlioz – légende dramatique, monodrama lyrique, symphonie dramatique etc. Ex.: Romeu e Julieta, Sinfonia Fantástica, Lélio e A Danação de Fausto. </a:t>
            </a:r>
          </a:p>
          <a:p>
            <a:pPr marL="0" indent="0">
              <a:buNone/>
            </a:pPr>
            <a:r>
              <a:rPr lang="en-US"/>
              <a:t>Música programática, exemplos:</a:t>
            </a:r>
          </a:p>
          <a:p>
            <a:pPr marL="0" indent="0">
              <a:buNone/>
            </a:pPr>
            <a:r>
              <a:rPr lang="en-US"/>
              <a:t>Mussorgsky – Quadros de uma Exposição </a:t>
            </a:r>
          </a:p>
          <a:p>
            <a:pPr marL="0" indent="0">
              <a:buNone/>
            </a:pPr>
            <a:r>
              <a:rPr lang="en-US"/>
              <a:t>Mendelssohn – Abertura Hebrides </a:t>
            </a:r>
          </a:p>
          <a:p>
            <a:pPr marL="0" indent="0">
              <a:buNone/>
            </a:pPr>
            <a:r>
              <a:rPr lang="en-US"/>
              <a:t>Richard Strauss- vários poemas sinfônicos</a:t>
            </a:r>
          </a:p>
          <a:p>
            <a:pPr marL="0" indent="0">
              <a:buNone/>
            </a:pPr>
            <a:endParaRPr lang="en-US"/>
          </a:p>
          <a:p>
            <a:pPr marL="0" indent="0">
              <a:buNone/>
            </a:pPr>
            <a:endParaRPr lang="en-US"/>
          </a:p>
        </p:txBody>
      </p:sp>
    </p:spTree>
    <p:extLst>
      <p:ext uri="{BB962C8B-B14F-4D97-AF65-F5344CB8AC3E}">
        <p14:creationId xmlns:p14="http://schemas.microsoft.com/office/powerpoint/2010/main" val="963032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fontScale="85000" lnSpcReduction="20000"/>
          </a:bodyPr>
          <a:lstStyle/>
          <a:p>
            <a:pPr marL="0" indent="0">
              <a:buNone/>
            </a:pPr>
            <a:r>
              <a:rPr lang="en-US"/>
              <a:t>Compositor com Maestro</a:t>
            </a:r>
          </a:p>
          <a:p>
            <a:pPr marL="0" indent="0">
              <a:buNone/>
            </a:pPr>
            <a:r>
              <a:rPr lang="en-US"/>
              <a:t>Uma vez que os compositores não conseguiam manter-se apenas com a composição, eles acabavam servindo como maestros em casas de ópera e grandes orquestras independentes.</a:t>
            </a:r>
          </a:p>
          <a:p>
            <a:pPr>
              <a:buFontTx/>
              <a:buChar char="-"/>
            </a:pPr>
            <a:r>
              <a:rPr lang="en-US"/>
              <a:t>Mendelssohn – Gewandhaus de Leipzig: “Dois meses regendo constantemente me tomam mais energia que dois anos compondo todos os dias a fio; no inverno, eu dificilmente consigo compor praticamente nada... Eu frequentemente penso que eu deveria me retirar completamente e não reger mais, só escrever; contudo há um certo charme na organização de um sistema musical como esse e no fato de dirigi-lo.”(Em carta da Ferdinand Hiller)</a:t>
            </a:r>
          </a:p>
          <a:p>
            <a:pPr>
              <a:buFontTx/>
              <a:buChar char="-"/>
            </a:pPr>
            <a:r>
              <a:rPr lang="en-US"/>
              <a:t>Charme de reger = possibilidade de experimetar as qualidades sonoras da orquestra e de seus instrumentos em primeira mão. Construir diretamente a leitura de suas obras</a:t>
            </a:r>
          </a:p>
          <a:p>
            <a:pPr>
              <a:buFontTx/>
              <a:buChar char="-"/>
            </a:pPr>
            <a:r>
              <a:rPr lang="en-US"/>
              <a:t>Smetana: regularmente fazia revisões e correções em suas obras depois de regê-las com orquestra. Com surdez e o consequente abandono da regência, peças pasaram a precisar de uma revisão póstuma. Ex: Má vlast</a:t>
            </a:r>
          </a:p>
          <a:p>
            <a:pPr>
              <a:buFontTx/>
              <a:buChar char="-"/>
            </a:pPr>
            <a:r>
              <a:rPr lang="en-US"/>
              <a:t>Adam Carse – estudo – 1830 a 1839 - Societé des Concerts du Conservatoire, Sociedade de Concertos do Gewandhaus e London Philharmonic Society – de 4/5 a 5/6 dos compositores tocados tinham menos de 40 anos.</a:t>
            </a:r>
          </a:p>
          <a:p>
            <a:pPr>
              <a:buFontTx/>
              <a:buChar char="-"/>
            </a:pPr>
            <a:r>
              <a:rPr lang="en-US"/>
              <a:t>Compositores-regentes tiveram possibilidade de reger muitas de suas obras e de seus contemporâneos. </a:t>
            </a:r>
          </a:p>
          <a:p>
            <a:pPr>
              <a:buFontTx/>
              <a:buChar char="-"/>
            </a:pPr>
            <a:endParaRPr lang="en-US"/>
          </a:p>
          <a:p>
            <a:pPr marL="0" indent="0">
              <a:buNone/>
            </a:pPr>
            <a:endParaRPr lang="en-US"/>
          </a:p>
        </p:txBody>
      </p:sp>
    </p:spTree>
    <p:extLst>
      <p:ext uri="{BB962C8B-B14F-4D97-AF65-F5344CB8AC3E}">
        <p14:creationId xmlns:p14="http://schemas.microsoft.com/office/powerpoint/2010/main" val="3316885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a:bodyPr>
          <a:lstStyle/>
          <a:p>
            <a:pPr marL="0" indent="0">
              <a:buNone/>
            </a:pPr>
            <a:r>
              <a:rPr lang="en-US"/>
              <a:t>As Demandas das Editoras </a:t>
            </a:r>
          </a:p>
          <a:p>
            <a:pPr marL="0" indent="0">
              <a:buNone/>
            </a:pPr>
            <a:r>
              <a:rPr lang="en-US"/>
              <a:t>Editoras pressionavam compositores a escrever para piano e para grupos pequenos, o que chocava com o desejo romântico de escrever de maneira grandiosa</a:t>
            </a:r>
          </a:p>
          <a:p>
            <a:pPr>
              <a:buFontTx/>
              <a:buChar char="-"/>
            </a:pPr>
            <a:r>
              <a:rPr lang="en-US"/>
              <a:t>Mesmo que um compositor conseguisse que sua obra fosse tocada, não havia garantia que ela fosse editada</a:t>
            </a:r>
          </a:p>
          <a:p>
            <a:pPr>
              <a:buFontTx/>
              <a:buChar char="-"/>
            </a:pPr>
            <a:r>
              <a:rPr lang="en-US"/>
              <a:t>Fritz Simrock – editor de Brahms, Dvorak e Max Bruch: “A não ser que você também me entregue peças pequenas e fáceis para piano... não será possível publicar obras grandes.” (Em carta a Dvorak)</a:t>
            </a:r>
          </a:p>
          <a:p>
            <a:pPr marL="0" indent="0">
              <a:buNone/>
            </a:pPr>
            <a:endParaRPr lang="en-US"/>
          </a:p>
          <a:p>
            <a:pPr marL="0" indent="0">
              <a:buNone/>
            </a:pPr>
            <a:endParaRPr lang="en-US"/>
          </a:p>
        </p:txBody>
      </p:sp>
    </p:spTree>
    <p:extLst>
      <p:ext uri="{BB962C8B-B14F-4D97-AF65-F5344CB8AC3E}">
        <p14:creationId xmlns:p14="http://schemas.microsoft.com/office/powerpoint/2010/main" val="39193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fontScale="92500"/>
          </a:bodyPr>
          <a:lstStyle/>
          <a:p>
            <a:pPr marL="0" indent="0">
              <a:buNone/>
            </a:pPr>
            <a:r>
              <a:rPr lang="en-US"/>
              <a:t>O Impacto do Piano</a:t>
            </a:r>
          </a:p>
          <a:p>
            <a:pPr marL="0" indent="0">
              <a:buNone/>
            </a:pPr>
            <a:r>
              <a:rPr lang="en-US"/>
              <a:t>-O número de pianos nas casas de classe média cresceu notavelmente – barateamento dos instrumentos, surgimento de obras fáceis para amadores.</a:t>
            </a:r>
          </a:p>
          <a:p>
            <a:pPr>
              <a:buFontTx/>
              <a:buChar char="-"/>
            </a:pPr>
            <a:r>
              <a:rPr lang="en-US"/>
              <a:t>Mudanças na construção fizeram com que o piano ganhasse volume e pudesse fazer frente à orquestra em termos de equilíbrio.</a:t>
            </a:r>
          </a:p>
          <a:p>
            <a:pPr>
              <a:buFontTx/>
              <a:buChar char="-"/>
            </a:pPr>
            <a:r>
              <a:rPr lang="en-US"/>
              <a:t>Fantasia de Berlioz em </a:t>
            </a:r>
            <a:r>
              <a:rPr lang="en-US" i="1"/>
              <a:t>Noites com a Orquestra</a:t>
            </a:r>
            <a:r>
              <a:rPr lang="en-US"/>
              <a:t>: um instrumento chamado “orquestra-piano”, que poderia ser comandado por um único “artista-deus” e capaz de produzir uma infinidade de variedades de um som poderoso.</a:t>
            </a:r>
          </a:p>
          <a:p>
            <a:pPr>
              <a:buFontTx/>
              <a:buChar char="-"/>
            </a:pPr>
            <a:r>
              <a:rPr lang="en-US"/>
              <a:t>De fato, muitos dos compositores eram pianistas – Berlioz era exceção – e isso se refletia nas obras para orquestra em que outros instrumentos tocavam figuras típicas do piano. Ex: Mendelssohn – Abertura Fair Melusine – figura arpejada que aparece inicialmente no clarinete. Figuras e texturas pianísticas também aparecem nas obras orquestrais de Brahms e Schumann. (Spotify 44”)</a:t>
            </a:r>
          </a:p>
          <a:p>
            <a:pPr>
              <a:buFontTx/>
              <a:buChar char="-"/>
            </a:pPr>
            <a:r>
              <a:rPr lang="en-US"/>
              <a:t> Weber – escrever no piano era processo vicioso – o compositor deveria escrever com a audição interior</a:t>
            </a:r>
          </a:p>
          <a:p>
            <a:pPr marL="0" indent="0">
              <a:buNone/>
            </a:pPr>
            <a:endParaRPr lang="en-US"/>
          </a:p>
        </p:txBody>
      </p:sp>
    </p:spTree>
    <p:extLst>
      <p:ext uri="{BB962C8B-B14F-4D97-AF65-F5344CB8AC3E}">
        <p14:creationId xmlns:p14="http://schemas.microsoft.com/office/powerpoint/2010/main" val="74346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fontScale="92500" lnSpcReduction="10000"/>
          </a:bodyPr>
          <a:lstStyle/>
          <a:p>
            <a:pPr marL="0" indent="0">
              <a:buNone/>
            </a:pPr>
            <a:r>
              <a:rPr lang="en-US"/>
              <a:t>A Demanda por Virtuosismo</a:t>
            </a:r>
          </a:p>
          <a:p>
            <a:pPr marL="0" indent="0">
              <a:buNone/>
            </a:pPr>
            <a:r>
              <a:rPr lang="en-US"/>
              <a:t>Séc. XIX: artista como maravilhoso ser suprahumano dotado de poderes misteriosos. </a:t>
            </a:r>
          </a:p>
          <a:p>
            <a:pPr marL="0" indent="0">
              <a:buNone/>
            </a:pPr>
            <a:r>
              <a:rPr lang="en-US"/>
              <a:t>-Cresce repertório destinado especificamente a mostrar a proeza dos intérpretes: árias de bravura, concertos, paráfrases, fantasias, quadrilhas, potpourris etc. </a:t>
            </a:r>
          </a:p>
          <a:p>
            <a:pPr>
              <a:buFontTx/>
              <a:buChar char="-"/>
            </a:pPr>
            <a:r>
              <a:rPr lang="en-US"/>
              <a:t>Regentes que pudessem dirigir uma imensa orquestra sem partitura estavam ainda acima dos intérpretes virtuoses.</a:t>
            </a:r>
          </a:p>
          <a:p>
            <a:pPr>
              <a:buFontTx/>
              <a:buChar char="-"/>
            </a:pPr>
            <a:r>
              <a:rPr lang="en-US"/>
              <a:t>Posição de maior reconhecimento: compositor-maestro, idolatrado como sacerdote da musa sagrada. </a:t>
            </a:r>
          </a:p>
          <a:p>
            <a:pPr>
              <a:buFontTx/>
              <a:buChar char="-"/>
            </a:pPr>
            <a:r>
              <a:rPr lang="en-US"/>
              <a:t>Berlioz: fantasia sobre cidade fictícia, Euphonia, na qual a exaltada arte da música é nutrida sob a despótico mando de um compositor-maestro-diretor. </a:t>
            </a:r>
          </a:p>
          <a:p>
            <a:pPr>
              <a:buFontTx/>
              <a:buChar char="-"/>
            </a:pPr>
            <a:r>
              <a:rPr lang="en-US"/>
              <a:t>Berlioz: expansão da tessitura dos instrumentos, mais versatilidade, capacidade de produzir novos efeitos e sonoridades. Conferia um papel específico a um instrumento e explorava extensivamente suas capacidades como solista. Ex: viola em Haroldo na Itália, escrito para Paganini (Spotify 3’30”). Solos de flauta, clarinete e oboé, como a ideia fixa da Sinfonia Fantástica. </a:t>
            </a:r>
          </a:p>
          <a:p>
            <a:pPr marL="0" indent="0">
              <a:buNone/>
            </a:pPr>
            <a:endParaRPr lang="en-US"/>
          </a:p>
          <a:p>
            <a:pPr>
              <a:buFontTx/>
              <a:buChar char="-"/>
            </a:pPr>
            <a:endParaRPr lang="en-US"/>
          </a:p>
          <a:p>
            <a:pPr>
              <a:buFontTx/>
              <a:buChar char="-"/>
            </a:pPr>
            <a:endParaRPr lang="en-US"/>
          </a:p>
          <a:p>
            <a:pPr marL="0" indent="0">
              <a:buNone/>
            </a:pPr>
            <a:endParaRPr lang="en-US"/>
          </a:p>
        </p:txBody>
      </p:sp>
    </p:spTree>
    <p:extLst>
      <p:ext uri="{BB962C8B-B14F-4D97-AF65-F5344CB8AC3E}">
        <p14:creationId xmlns:p14="http://schemas.microsoft.com/office/powerpoint/2010/main" val="1656114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a:bodyPr>
          <a:lstStyle/>
          <a:p>
            <a:pPr marL="0" indent="0">
              <a:buNone/>
            </a:pPr>
            <a:r>
              <a:rPr lang="en-US"/>
              <a:t>Wagner – Leitmotivs associados com personagens específicos da ópera, objetos ou ideias abstratas com uma distinta roupagem instrumental monocromática. </a:t>
            </a:r>
          </a:p>
          <a:p>
            <a:pPr marL="0" indent="0">
              <a:buNone/>
            </a:pPr>
            <a:r>
              <a:rPr lang="en-US"/>
              <a:t>Weber- predileção pelo clarinete- amizade com o virtuose Heinrich Bärmann</a:t>
            </a:r>
          </a:p>
          <a:p>
            <a:pPr marL="0" indent="0">
              <a:buNone/>
            </a:pPr>
            <a:r>
              <a:rPr lang="en-US"/>
              <a:t>R. Strauss – estilo de escrita para a trompa revela a influência de seu pai, trompista. </a:t>
            </a:r>
          </a:p>
          <a:p>
            <a:pPr marL="0" indent="0">
              <a:buNone/>
            </a:pPr>
            <a:r>
              <a:rPr lang="en-US"/>
              <a:t>Orquestra Virtuosa:</a:t>
            </a:r>
          </a:p>
          <a:p>
            <a:pPr marL="0" indent="0">
              <a:buNone/>
            </a:pPr>
            <a:r>
              <a:rPr lang="en-US"/>
              <a:t>-Berlioz: Queen Mab Scherzo</a:t>
            </a:r>
          </a:p>
          <a:p>
            <a:pPr marL="0" indent="0">
              <a:buNone/>
            </a:pPr>
            <a:r>
              <a:rPr lang="en-US"/>
              <a:t>-Mendelssohn – Saltarello – Sinfonia Italiana</a:t>
            </a:r>
          </a:p>
          <a:p>
            <a:pPr marL="0" indent="0">
              <a:buNone/>
            </a:pPr>
            <a:r>
              <a:rPr lang="en-US"/>
              <a:t>-Schumann – Scherzo – 2. Sinfonia</a:t>
            </a:r>
          </a:p>
          <a:p>
            <a:pPr marL="0" indent="0">
              <a:buNone/>
            </a:pPr>
            <a:r>
              <a:rPr lang="en-US"/>
              <a:t>Segundo Houtchens – uso exagerado da orquestra no 3. movimento do Concerto para Violino de Max Bruch diminui o impacto da parte solista </a:t>
            </a:r>
          </a:p>
          <a:p>
            <a:pPr marL="0" indent="0">
              <a:buNone/>
            </a:pPr>
            <a:r>
              <a:rPr lang="en-US"/>
              <a:t>  </a:t>
            </a:r>
          </a:p>
          <a:p>
            <a:pPr>
              <a:buFontTx/>
              <a:buChar char="-"/>
            </a:pPr>
            <a:endParaRPr lang="en-US"/>
          </a:p>
          <a:p>
            <a:pPr>
              <a:buFontTx/>
              <a:buChar char="-"/>
            </a:pPr>
            <a:endParaRPr lang="en-US"/>
          </a:p>
          <a:p>
            <a:pPr marL="0" indent="0">
              <a:buNone/>
            </a:pPr>
            <a:endParaRPr lang="en-US"/>
          </a:p>
        </p:txBody>
      </p:sp>
    </p:spTree>
    <p:extLst>
      <p:ext uri="{BB962C8B-B14F-4D97-AF65-F5344CB8AC3E}">
        <p14:creationId xmlns:p14="http://schemas.microsoft.com/office/powerpoint/2010/main" val="2180838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lnSpcReduction="10000"/>
          </a:bodyPr>
          <a:lstStyle/>
          <a:p>
            <a:pPr marL="0" indent="0">
              <a:buNone/>
            </a:pPr>
            <a:r>
              <a:rPr lang="en-US"/>
              <a:t>Reação à Trompa de Válvula </a:t>
            </a:r>
          </a:p>
          <a:p>
            <a:pPr marL="0" indent="0">
              <a:buNone/>
            </a:pPr>
            <a:r>
              <a:rPr lang="en-US"/>
              <a:t>Foi o virtuosismo que gerou as mudanças na construção e design dos instrumentos ou vice-versa?</a:t>
            </a:r>
          </a:p>
          <a:p>
            <a:pPr marL="0" indent="0">
              <a:buNone/>
            </a:pPr>
            <a:r>
              <a:rPr lang="en-US"/>
              <a:t>Evolução dos instrumentos- ampliação dos horizontes dos compositores em termos de timbre, extensão e execução. Especialmente para madeiras e metais.</a:t>
            </a:r>
          </a:p>
          <a:p>
            <a:pPr marL="0" indent="0">
              <a:buNone/>
            </a:pPr>
            <a:r>
              <a:rPr lang="en-US"/>
              <a:t>Características do som da trompa e sua associação com a natureza faz dela um instrumento eminentemente romântico.</a:t>
            </a:r>
          </a:p>
          <a:p>
            <a:pPr marL="0" indent="0">
              <a:buNone/>
            </a:pPr>
            <a:r>
              <a:rPr lang="en-US"/>
              <a:t>1815: invenção da válvula. Contudo, a aceitação e popularização do novo instrumento levou algumas décadas. </a:t>
            </a:r>
          </a:p>
          <a:p>
            <a:pPr marL="0" indent="0">
              <a:buNone/>
            </a:pPr>
            <a:r>
              <a:rPr lang="en-US"/>
              <a:t>Parte de trompa passou a ser mais melódica no Romantismo.</a:t>
            </a:r>
          </a:p>
          <a:p>
            <a:pPr marL="0" indent="0">
              <a:buNone/>
            </a:pPr>
            <a:r>
              <a:rPr lang="en-US"/>
              <a:t>Weber- apimentados corais de caça para trompas em Der Freischütz tornaram-se modelos do gênero. </a:t>
            </a:r>
          </a:p>
          <a:p>
            <a:pPr marL="0" indent="0">
              <a:buNone/>
            </a:pPr>
            <a:r>
              <a:rPr lang="en-US"/>
              <a:t>Ex: Concerto em Mi Menor para Trompa e Orquestra, de Weber, precursor da técnica estendida – Spotify 2. mov. 3’20”</a:t>
            </a:r>
          </a:p>
          <a:p>
            <a:pPr marL="0" indent="0">
              <a:buNone/>
            </a:pPr>
            <a:endParaRPr lang="en-US"/>
          </a:p>
          <a:p>
            <a:pPr>
              <a:buFontTx/>
              <a:buChar char="-"/>
            </a:pPr>
            <a:endParaRPr lang="en-US"/>
          </a:p>
          <a:p>
            <a:pPr marL="0" indent="0">
              <a:buNone/>
            </a:pPr>
            <a:endParaRPr lang="en-US"/>
          </a:p>
        </p:txBody>
      </p:sp>
    </p:spTree>
    <p:extLst>
      <p:ext uri="{BB962C8B-B14F-4D97-AF65-F5344CB8AC3E}">
        <p14:creationId xmlns:p14="http://schemas.microsoft.com/office/powerpoint/2010/main" val="82309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FB23424-9225-F54D-96B4-962E69D99B0E}"/>
              </a:ext>
            </a:extLst>
          </p:cNvPr>
          <p:cNvSpPr>
            <a:spLocks noGrp="1"/>
          </p:cNvSpPr>
          <p:nvPr>
            <p:ph idx="1"/>
          </p:nvPr>
        </p:nvSpPr>
        <p:spPr>
          <a:xfrm>
            <a:off x="510987" y="363071"/>
            <a:ext cx="11362765" cy="6131858"/>
          </a:xfrm>
        </p:spPr>
        <p:txBody>
          <a:bodyPr>
            <a:normAutofit fontScale="70000" lnSpcReduction="20000"/>
          </a:bodyPr>
          <a:lstStyle/>
          <a:p>
            <a:pPr marL="0" indent="0">
              <a:buNone/>
            </a:pPr>
            <a:r>
              <a:rPr lang="en-US"/>
              <a:t>Berlioz- em seu tratado de orquestração – vantagem da trompa de válvula sobre sua predecessora era que o instrumento poderia tocar todas as notas com surdina. Estranho para a época, quando o desejo era justamente que o instrumento tocasse o som “aberto” em todas as notas. </a:t>
            </a:r>
          </a:p>
          <a:p>
            <a:pPr marL="0" indent="0">
              <a:buNone/>
            </a:pPr>
            <a:r>
              <a:rPr lang="en-US"/>
              <a:t>Richard Strauss- revisão e extensão do tratado de Berlioz observa o amplo uso das trompas na obra de Wagner. Wagner seguiu costume estabelecido por Meyerbeer e outros ao incluir em suas óperas de juventude quatro trompas – duas naturais e duas de válvula. Em Lohengrin, Wagner manifesta clara preferência pelas trompas modernas. A partir de Tristão e Isolda ele escreve exclusivamente para as trompas de válvula, cujo número chega a oito ocasionalmente. </a:t>
            </a:r>
          </a:p>
          <a:p>
            <a:pPr marL="0" indent="0">
              <a:buNone/>
            </a:pPr>
            <a:r>
              <a:rPr lang="en-US"/>
              <a:t>Crítica de Wagner e alguns de seus contemporâneos- o som da trompa de válvula não era tão bonito quanto o da trompa natural; a trompa moderna não era capaz de um </a:t>
            </a:r>
            <a:r>
              <a:rPr lang="en-US" i="1"/>
              <a:t>legato</a:t>
            </a:r>
            <a:r>
              <a:rPr lang="en-US"/>
              <a:t> tão suave quanto o de sua predecessora. Contudo, ele reconhece que alguns intérpretes já conseguiam minimizar muito essas deficiências. </a:t>
            </a:r>
          </a:p>
          <a:p>
            <a:pPr marL="0" indent="0">
              <a:buNone/>
            </a:pPr>
            <a:r>
              <a:rPr lang="en-US"/>
              <a:t>Brahms aparentemente nunca se sentiu confortável com a trompa moderna, criticando de forma mais veemente que Wagner pelas mesmas razões. Schumann, por outro lado, sentia-se fascinado pelas novas possibilidades abertas com o novo instrumento. Ex.: Adagio e Allegro, Konzertstück para 4 Trompas. </a:t>
            </a:r>
          </a:p>
          <a:p>
            <a:pPr marL="0" indent="0">
              <a:buNone/>
            </a:pPr>
            <a:r>
              <a:rPr lang="en-US"/>
              <a:t>Mahler foi especialmente apaixonado pelo poderio sonoro da trompa, sua versatilidade, seu som penetrante – escreveu célebres solos em suas sinfonias. Ex.: Solo do Scherzo da 5. Sinfonia (Começo, 6’20”); Finale da 1. Sinfonia. </a:t>
            </a:r>
          </a:p>
          <a:p>
            <a:pPr marL="0" indent="0">
              <a:buNone/>
            </a:pPr>
            <a:r>
              <a:rPr lang="en-US"/>
              <a:t>Anedota – Richard Strauss em ensaio de Heldenleben- Trompista diz: “Maestro, com todo o respeito, o senhor deve ser capaz de tocar essa passagem no piano, mas eu lhe asseguro que na trompa é impossível.” Strauss responde que ele estava enganado, ele não era capaz de tocar a passagem ao piano. Segundo Houtchens, Mahler e Strauss levaram a trompa ao limite do humanamente possível.  </a:t>
            </a:r>
          </a:p>
          <a:p>
            <a:pPr marL="0" indent="0">
              <a:buNone/>
            </a:pPr>
            <a:endParaRPr lang="en-US"/>
          </a:p>
        </p:txBody>
      </p:sp>
    </p:spTree>
    <p:extLst>
      <p:ext uri="{BB962C8B-B14F-4D97-AF65-F5344CB8AC3E}">
        <p14:creationId xmlns:p14="http://schemas.microsoft.com/office/powerpoint/2010/main" val="56606032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4831</TotalTime>
  <Words>4661</Words>
  <Application>Microsoft Macintosh PowerPoint</Application>
  <PresentationFormat>Widescreen</PresentationFormat>
  <Paragraphs>151</Paragraphs>
  <Slides>26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26</vt:i4>
      </vt:variant>
    </vt:vector>
  </HeadingPairs>
  <TitlesOfParts>
    <vt:vector size="30" baseType="lpstr">
      <vt:lpstr>Arial</vt:lpstr>
      <vt:lpstr>Calibri</vt:lpstr>
      <vt:lpstr>Calibri Light</vt:lpstr>
      <vt:lpstr>Tema do Office</vt:lpstr>
      <vt:lpstr>A resposta dos compositores às demandas e desafios do romantismo.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resposta dos compositores às demandas e desafios do romantismo. </dc:title>
  <dc:creator>Fábio Cury</dc:creator>
  <cp:lastModifiedBy>Fábio Cury</cp:lastModifiedBy>
  <cp:revision>74</cp:revision>
  <dcterms:created xsi:type="dcterms:W3CDTF">2018-03-09T12:51:10Z</dcterms:created>
  <dcterms:modified xsi:type="dcterms:W3CDTF">2019-03-27T10:42:01Z</dcterms:modified>
</cp:coreProperties>
</file>