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4"/>
  </p:notesMasterIdLst>
  <p:handoutMasterIdLst>
    <p:handoutMasterId r:id="rId25"/>
  </p:handoutMasterIdLst>
  <p:sldIdLst>
    <p:sldId id="307" r:id="rId2"/>
    <p:sldId id="369" r:id="rId3"/>
    <p:sldId id="370" r:id="rId4"/>
    <p:sldId id="349" r:id="rId5"/>
    <p:sldId id="371" r:id="rId6"/>
    <p:sldId id="368" r:id="rId7"/>
    <p:sldId id="373" r:id="rId8"/>
    <p:sldId id="384" r:id="rId9"/>
    <p:sldId id="385" r:id="rId10"/>
    <p:sldId id="387" r:id="rId11"/>
    <p:sldId id="412" r:id="rId12"/>
    <p:sldId id="392" r:id="rId13"/>
    <p:sldId id="397" r:id="rId14"/>
    <p:sldId id="398" r:id="rId15"/>
    <p:sldId id="399" r:id="rId16"/>
    <p:sldId id="400" r:id="rId17"/>
    <p:sldId id="401" r:id="rId18"/>
    <p:sldId id="402" r:id="rId19"/>
    <p:sldId id="403" r:id="rId20"/>
    <p:sldId id="404" r:id="rId21"/>
    <p:sldId id="405" r:id="rId22"/>
    <p:sldId id="417" r:id="rId23"/>
  </p:sldIdLst>
  <p:sldSz cx="9144000" cy="6858000" type="screen4x3"/>
  <p:notesSz cx="6858000" cy="9144000"/>
  <p:defaultTextStyle>
    <a:defPPr>
      <a:defRPr lang="pt-B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639"/>
    <a:srgbClr val="003300"/>
    <a:srgbClr val="99FF99"/>
    <a:srgbClr val="FFFFFF"/>
    <a:srgbClr val="99FF66"/>
    <a:srgbClr val="CC0099"/>
    <a:srgbClr val="00FF0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26" autoAdjust="0"/>
    <p:restoredTop sz="90929"/>
  </p:normalViewPr>
  <p:slideViewPr>
    <p:cSldViewPr>
      <p:cViewPr varScale="1">
        <p:scale>
          <a:sx n="77" d="100"/>
          <a:sy n="77" d="100"/>
        </p:scale>
        <p:origin x="14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40" d="100"/>
          <a:sy n="40" d="100"/>
        </p:scale>
        <p:origin x="-148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solidFill>
                  <a:schemeClr val="hlink"/>
                </a:solidFill>
              </a:defRPr>
            </a:lvl1pPr>
          </a:lstStyle>
          <a:p>
            <a:pPr>
              <a:defRPr/>
            </a:pPr>
            <a:endParaRPr lang="pt-BR"/>
          </a:p>
        </p:txBody>
      </p:sp>
      <p:sp>
        <p:nvSpPr>
          <p:cNvPr id="798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solidFill>
                  <a:schemeClr val="hlink"/>
                </a:solidFill>
              </a:defRPr>
            </a:lvl1pPr>
          </a:lstStyle>
          <a:p>
            <a:pPr>
              <a:defRPr/>
            </a:pPr>
            <a:endParaRPr lang="pt-BR"/>
          </a:p>
        </p:txBody>
      </p:sp>
      <p:sp>
        <p:nvSpPr>
          <p:cNvPr id="798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solidFill>
                  <a:schemeClr val="hlink"/>
                </a:solidFill>
              </a:defRPr>
            </a:lvl1pPr>
          </a:lstStyle>
          <a:p>
            <a:pPr>
              <a:defRPr/>
            </a:pPr>
            <a:endParaRPr lang="pt-BR"/>
          </a:p>
        </p:txBody>
      </p:sp>
      <p:sp>
        <p:nvSpPr>
          <p:cNvPr id="798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solidFill>
                  <a:schemeClr val="hlink"/>
                </a:solidFill>
              </a:defRPr>
            </a:lvl1pPr>
          </a:lstStyle>
          <a:p>
            <a:pPr>
              <a:defRPr/>
            </a:pPr>
            <a:fld id="{5DD1A165-0CDD-4103-9238-F958C564E5E3}"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solidFill>
                  <a:schemeClr val="hlink"/>
                </a:solidFill>
              </a:defRPr>
            </a:lvl1pPr>
          </a:lstStyle>
          <a:p>
            <a:pPr>
              <a:defRPr/>
            </a:pPr>
            <a:endParaRPr lang="pt-BR"/>
          </a:p>
        </p:txBody>
      </p:sp>
      <p:sp>
        <p:nvSpPr>
          <p:cNvPr id="122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solidFill>
                  <a:schemeClr val="hlink"/>
                </a:solidFill>
              </a:defRPr>
            </a:lvl1pPr>
          </a:lstStyle>
          <a:p>
            <a:pPr>
              <a:defRPr/>
            </a:pPr>
            <a:endParaRPr lang="pt-BR"/>
          </a:p>
        </p:txBody>
      </p:sp>
      <p:sp>
        <p:nvSpPr>
          <p:cNvPr id="573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solidFill>
                  <a:schemeClr val="hlink"/>
                </a:solidFill>
              </a:defRPr>
            </a:lvl1pPr>
          </a:lstStyle>
          <a:p>
            <a:pPr>
              <a:defRPr/>
            </a:pPr>
            <a:endParaRPr lang="pt-BR"/>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solidFill>
                  <a:schemeClr val="hlink"/>
                </a:solidFill>
              </a:defRPr>
            </a:lvl1pPr>
          </a:lstStyle>
          <a:p>
            <a:pPr>
              <a:defRPr/>
            </a:pPr>
            <a:fld id="{99D4D6D4-A7F6-47AD-AFDF-DD997D9303F9}"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249CD45-6501-4EA9-B1B8-6B099409C90E}" type="slidenum">
              <a:rPr lang="pt-PT"/>
              <a:pPr>
                <a:defRPr/>
              </a:pPr>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1FC698E7-9F4F-4450-B963-C36952A7E1B2}" type="slidenum">
              <a:rPr lang="pt-PT"/>
              <a:pPr>
                <a:defRPr/>
              </a:pPr>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5A8AB12-D1A2-48F0-88AC-905054885744}" type="slidenum">
              <a:rPr lang="pt-PT"/>
              <a:pPr>
                <a:defRPr/>
              </a:pPr>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C76592E9-2DAA-4D9C-928C-5F19DDC0B227}" type="slidenum">
              <a:rPr lang="pt-PT"/>
              <a:pPr>
                <a:defRPr/>
              </a:pPr>
              <a:t>‹nº›</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A90D0AA4-B159-4786-B30E-D3CB07CBC2AF}" type="slidenum">
              <a:rPr lang="pt-PT"/>
              <a:pPr>
                <a:defRPr/>
              </a:pPr>
              <a:t>‹nº›</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176C396E-5AB2-4E3D-82A0-381F5173718B}" type="slidenum">
              <a:rPr lang="pt-PT"/>
              <a:pPr>
                <a:defRPr/>
              </a:pPr>
              <a:t>‹nº›</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67BFADFA-EA17-4BCE-8C15-E558EF4A252B}" type="slidenum">
              <a:rPr lang="pt-PT"/>
              <a:pPr>
                <a:defRPr/>
              </a:pPr>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8A12F5FB-91FC-472F-AAE3-CDF5683B4299}" type="slidenum">
              <a:rPr lang="pt-PT"/>
              <a:pPr>
                <a:defRPr/>
              </a:pPr>
              <a:t>‹nº›</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BAEFFF1F-A712-4269-BCFD-80728FFA5BDA}" type="slidenum">
              <a:rPr lang="pt-PT"/>
              <a:pPr>
                <a:defRPr/>
              </a:pPr>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7AD294DA-7C4B-49DF-8286-73D7684C006D}" type="slidenum">
              <a:rPr lang="pt-PT"/>
              <a:pPr>
                <a:defRPr/>
              </a:pPr>
              <a:t>‹nº›</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AAE0289-E62D-40F7-9424-8AA276E17AB2}" type="slidenum">
              <a:rPr lang="pt-PT"/>
              <a:pPr>
                <a:defRPr/>
              </a:pPr>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Clique para editar o estilo do título mestre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Clique para editar os estilos do texto mestre</a:t>
            </a:r>
          </a:p>
          <a:p>
            <a:pPr lvl="1"/>
            <a:r>
              <a:rPr lang="pt-PT" smtClean="0"/>
              <a:t>Segundo nível</a:t>
            </a:r>
          </a:p>
          <a:p>
            <a:pPr lvl="2"/>
            <a:r>
              <a:rPr lang="pt-PT" smtClean="0"/>
              <a:t>Terceiro nível</a:t>
            </a:r>
          </a:p>
          <a:p>
            <a:pPr lvl="3"/>
            <a:r>
              <a:rPr lang="pt-PT" smtClean="0"/>
              <a:t>Quarto nível</a:t>
            </a:r>
          </a:p>
          <a:p>
            <a:pPr lvl="4"/>
            <a:r>
              <a:rPr lang="pt-PT" smtClean="0"/>
              <a:t>Quinto nível</a:t>
            </a:r>
          </a:p>
        </p:txBody>
      </p:sp>
      <p:sp>
        <p:nvSpPr>
          <p:cNvPr id="880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pt-PT"/>
          </a:p>
        </p:txBody>
      </p:sp>
      <p:sp>
        <p:nvSpPr>
          <p:cNvPr id="880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pt-PT"/>
          </a:p>
        </p:txBody>
      </p:sp>
      <p:sp>
        <p:nvSpPr>
          <p:cNvPr id="880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813EC052-9CA9-4352-97AE-7AA639C19A3E}" type="slidenum">
              <a:rPr lang="pt-PT"/>
              <a:pPr>
                <a:defRPr/>
              </a:pPr>
              <a:t>‹nº›</a:t>
            </a:fld>
            <a:endParaRPr lang="pt-PT"/>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4.vml"/><Relationship Id="rId1" Type="http://schemas.openxmlformats.org/officeDocument/2006/relationships/themeOverride" Target="../theme/themeOverride10.xml"/><Relationship Id="rId5" Type="http://schemas.openxmlformats.org/officeDocument/2006/relationships/image" Target="../media/image2.png"/><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5.vml"/><Relationship Id="rId1" Type="http://schemas.openxmlformats.org/officeDocument/2006/relationships/themeOverride" Target="../theme/themeOverride11.xml"/><Relationship Id="rId5" Type="http://schemas.openxmlformats.org/officeDocument/2006/relationships/image" Target="../media/image2.png"/><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hemeOverride" Target="../theme/themeOverride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1.vml"/><Relationship Id="rId1" Type="http://schemas.openxmlformats.org/officeDocument/2006/relationships/themeOverride" Target="../theme/themeOverride4.xml"/><Relationship Id="rId5" Type="http://schemas.openxmlformats.org/officeDocument/2006/relationships/image" Target="../media/image2.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2.vml"/><Relationship Id="rId1" Type="http://schemas.openxmlformats.org/officeDocument/2006/relationships/themeOverride" Target="../theme/themeOverride5.x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mlDrawing" Target="../drawings/vmlDrawing3.vml"/><Relationship Id="rId1" Type="http://schemas.openxmlformats.org/officeDocument/2006/relationships/themeOverride" Target="../theme/themeOverride9.xml"/><Relationship Id="rId5" Type="http://schemas.openxmlformats.org/officeDocument/2006/relationships/image" Target="../media/image2.png"/><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Text Box 4"/>
          <p:cNvSpPr txBox="1">
            <a:spLocks noChangeArrowheads="1"/>
          </p:cNvSpPr>
          <p:nvPr/>
        </p:nvSpPr>
        <p:spPr bwMode="auto">
          <a:xfrm>
            <a:off x="2209800" y="1600200"/>
            <a:ext cx="5638800" cy="2101850"/>
          </a:xfrm>
          <a:prstGeom prst="rect">
            <a:avLst/>
          </a:prstGeom>
          <a:solidFill>
            <a:srgbClr val="339966"/>
          </a:solidFill>
          <a:ln w="9525">
            <a:noFill/>
            <a:miter lim="800000"/>
            <a:headEnd/>
            <a:tailEnd/>
          </a:ln>
        </p:spPr>
        <p:txBody>
          <a:bodyPr>
            <a:spAutoFit/>
          </a:bodyPr>
          <a:lstStyle/>
          <a:p>
            <a:pPr algn="ctr">
              <a:spcBef>
                <a:spcPct val="50000"/>
              </a:spcBef>
            </a:pPr>
            <a:r>
              <a:rPr lang="pt-BR" sz="4400">
                <a:latin typeface="Tempus Sans ITC" pitchFamily="82" charset="0"/>
              </a:rPr>
              <a:t>INDIVIDUALIZAÇÃO DO MEDICAMENTO HOMEOPÁTICO</a:t>
            </a:r>
            <a:endParaRPr lang="pt-BR" sz="4400">
              <a:solidFill>
                <a:srgbClr val="FFFF66"/>
              </a:solidFill>
              <a:latin typeface="Comic Sans MS" pitchFamily="66" charset="0"/>
            </a:endParaRPr>
          </a:p>
        </p:txBody>
      </p:sp>
      <p:sp>
        <p:nvSpPr>
          <p:cNvPr id="7171" name="Rectangle 5"/>
          <p:cNvSpPr>
            <a:spLocks noChangeArrowheads="1"/>
          </p:cNvSpPr>
          <p:nvPr/>
        </p:nvSpPr>
        <p:spPr bwMode="auto">
          <a:xfrm>
            <a:off x="0" y="0"/>
            <a:ext cx="1143000" cy="6858000"/>
          </a:xfrm>
          <a:prstGeom prst="rect">
            <a:avLst/>
          </a:prstGeom>
          <a:gradFill rotWithShape="0">
            <a:gsLst>
              <a:gs pos="0">
                <a:srgbClr val="005000"/>
              </a:gs>
              <a:gs pos="100000">
                <a:srgbClr val="002200"/>
              </a:gs>
            </a:gsLst>
            <a:lin ang="5400000" scaled="1"/>
          </a:gradFill>
          <a:ln w="9525">
            <a:noFill/>
            <a:miter lim="800000"/>
            <a:headEnd/>
            <a:tailEnd/>
          </a:ln>
        </p:spPr>
        <p:txBody>
          <a:bodyPr wrap="none" anchor="ctr"/>
          <a:lstStyle/>
          <a:p>
            <a:endParaRPr lang="pt-B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blinds(horizontal)">
                                      <p:cBhvr>
                                        <p:cTn id="7" dur="500"/>
                                        <p:tgtEl>
                                          <p:spTgt spid="83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2"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AutoShape 2"/>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4100" name="Rectangle 3"/>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4101" name="Rectangle 4"/>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4102" name="Text Box 5"/>
          <p:cNvSpPr txBox="1">
            <a:spLocks noChangeArrowheads="1"/>
          </p:cNvSpPr>
          <p:nvPr/>
        </p:nvSpPr>
        <p:spPr bwMode="auto">
          <a:xfrm>
            <a:off x="1752600" y="381000"/>
            <a:ext cx="5867400" cy="457200"/>
          </a:xfrm>
          <a:prstGeom prst="rect">
            <a:avLst/>
          </a:prstGeom>
          <a:noFill/>
          <a:ln w="9525">
            <a:noFill/>
            <a:miter lim="800000"/>
            <a:headEnd/>
            <a:tailEnd/>
          </a:ln>
        </p:spPr>
        <p:txBody>
          <a:bodyPr>
            <a:spAutoFit/>
          </a:bodyPr>
          <a:lstStyle/>
          <a:p>
            <a:pPr>
              <a:spcBef>
                <a:spcPct val="50000"/>
              </a:spcBef>
            </a:pPr>
            <a:r>
              <a:rPr lang="pt-BR" b="1">
                <a:solidFill>
                  <a:srgbClr val="93DBB7"/>
                </a:solidFill>
                <a:latin typeface="Tempus Sans ITC" pitchFamily="82" charset="0"/>
              </a:rPr>
              <a:t>UNIDADE – o indivíduo como um TODO</a:t>
            </a:r>
            <a:endParaRPr lang="pt-PT" b="1">
              <a:solidFill>
                <a:srgbClr val="93DBB7"/>
              </a:solidFill>
              <a:latin typeface="Tempus Sans ITC" pitchFamily="82" charset="0"/>
            </a:endParaRPr>
          </a:p>
        </p:txBody>
      </p:sp>
      <p:sp>
        <p:nvSpPr>
          <p:cNvPr id="214022" name="Text Box 6"/>
          <p:cNvSpPr txBox="1">
            <a:spLocks noChangeArrowheads="1"/>
          </p:cNvSpPr>
          <p:nvPr/>
        </p:nvSpPr>
        <p:spPr bwMode="auto">
          <a:xfrm>
            <a:off x="1219200" y="1752600"/>
            <a:ext cx="6934200" cy="4543425"/>
          </a:xfrm>
          <a:prstGeom prst="rect">
            <a:avLst/>
          </a:prstGeom>
          <a:solidFill>
            <a:srgbClr val="93DBB7"/>
          </a:solidFill>
          <a:ln w="9525">
            <a:noFill/>
            <a:miter lim="800000"/>
            <a:headEnd/>
            <a:tailEnd/>
          </a:ln>
          <a:effectLst/>
        </p:spPr>
        <p:txBody>
          <a:bodyPr>
            <a:spAutoFit/>
          </a:bodyPr>
          <a:lstStyle/>
          <a:p>
            <a:pPr algn="ctr" eaLnBrk="0" hangingPunct="0">
              <a:spcBef>
                <a:spcPct val="50000"/>
              </a:spcBef>
              <a:defRPr/>
            </a:pPr>
            <a:r>
              <a:rPr lang="pt-BR" sz="1800">
                <a:latin typeface="Tempus Sans ITC" pitchFamily="82" charset="0"/>
                <a:cs typeface="Times New Roman" pitchFamily="18" charset="0"/>
              </a:rPr>
              <a:t>Parágrafo 189</a:t>
            </a:r>
          </a:p>
          <a:p>
            <a:pPr algn="just" eaLnBrk="0" hangingPunct="0">
              <a:spcBef>
                <a:spcPct val="50000"/>
              </a:spcBef>
              <a:defRPr/>
            </a:pPr>
            <a:r>
              <a:rPr lang="pt-BR" sz="1800">
                <a:latin typeface="Tempus Sans ITC" pitchFamily="82" charset="0"/>
                <a:cs typeface="Times New Roman" pitchFamily="18" charset="0"/>
              </a:rPr>
              <a:t>E, contudo, uma ligeira reflexão é suficiente para mostrar que </a:t>
            </a:r>
            <a:r>
              <a:rPr lang="pt-BR" sz="1800" b="1">
                <a:latin typeface="Tempus Sans ITC" pitchFamily="82" charset="0"/>
                <a:cs typeface="Times New Roman" pitchFamily="18" charset="0"/>
              </a:rPr>
              <a:t>nenhum mal externo pode nascer, persistir nem muito menos se agravar, sem uma causa interna ou a cooperação do organismo (consequentemente doente).</a:t>
            </a:r>
            <a:r>
              <a:rPr lang="pt-BR" sz="1800">
                <a:latin typeface="Tempus Sans ITC" pitchFamily="82" charset="0"/>
                <a:cs typeface="Times New Roman" pitchFamily="18" charset="0"/>
              </a:rPr>
              <a:t> Não pode, absolutamente, dos outros setores surgir sem o consentimento de todo o resto do estado de saúde e sem a </a:t>
            </a:r>
            <a:r>
              <a:rPr lang="pt-BR" sz="1800" b="1">
                <a:latin typeface="Tempus Sans ITC" pitchFamily="82" charset="0"/>
                <a:cs typeface="Times New Roman" pitchFamily="18" charset="0"/>
              </a:rPr>
              <a:t>participação do conjunto vivo</a:t>
            </a:r>
            <a:r>
              <a:rPr lang="pt-BR" sz="1800">
                <a:latin typeface="Tempus Sans ITC" pitchFamily="82" charset="0"/>
                <a:cs typeface="Times New Roman" pitchFamily="18" charset="0"/>
              </a:rPr>
              <a:t> (isto é, do princípio vital dominante em todas as outras partes sensíveis e excitáveis do organismo); com efeito, seu desenvolvimento é impossível de ser concebido sem que toda a vida (alterada) tenha sido ativada para tal, tão intimamente interligadas se encontram todas as partes do organismo formando um todo indivisível de sensações e funções. Não pode haver erupção nos lábios ou panarício sem que haja precedente ou simultaneamente uma perturbação interna do indivíduo.</a:t>
            </a:r>
          </a:p>
          <a:p>
            <a:pPr>
              <a:lnSpc>
                <a:spcPct val="120000"/>
              </a:lnSpc>
              <a:spcBef>
                <a:spcPct val="50000"/>
              </a:spcBef>
              <a:defRPr/>
            </a:pPr>
            <a:endParaRPr lang="pt-BR" sz="1800" b="1">
              <a:effectLst>
                <a:outerShdw blurRad="38100" dist="38100" dir="2700000" algn="tl">
                  <a:srgbClr val="FFFFFF"/>
                </a:outerShdw>
              </a:effectLst>
              <a:latin typeface="Tempus Sans ITC" pitchFamily="82" charset="0"/>
            </a:endParaRPr>
          </a:p>
        </p:txBody>
      </p:sp>
      <p:sp>
        <p:nvSpPr>
          <p:cNvPr id="4104" name="Rectangle 7"/>
          <p:cNvSpPr>
            <a:spLocks noChangeArrowheads="1"/>
          </p:cNvSpPr>
          <p:nvPr/>
        </p:nvSpPr>
        <p:spPr bwMode="auto">
          <a:xfrm>
            <a:off x="7620000" y="228600"/>
            <a:ext cx="1219200" cy="1752600"/>
          </a:xfrm>
          <a:prstGeom prst="rect">
            <a:avLst/>
          </a:prstGeom>
          <a:solidFill>
            <a:srgbClr val="103020"/>
          </a:solidFill>
          <a:ln w="9525">
            <a:noFill/>
            <a:miter lim="800000"/>
            <a:headEnd/>
            <a:tailEnd/>
          </a:ln>
        </p:spPr>
        <p:txBody>
          <a:bodyPr wrap="none" anchor="ctr"/>
          <a:lstStyle/>
          <a:p>
            <a:endParaRPr lang="pt-BR"/>
          </a:p>
        </p:txBody>
      </p:sp>
      <p:graphicFrame>
        <p:nvGraphicFramePr>
          <p:cNvPr id="4098" name="Object 1024"/>
          <p:cNvGraphicFramePr>
            <a:graphicFrameLocks noChangeAspect="1"/>
          </p:cNvGraphicFramePr>
          <p:nvPr/>
        </p:nvGraphicFramePr>
        <p:xfrm>
          <a:off x="7696200" y="152400"/>
          <a:ext cx="1143000" cy="1752600"/>
        </p:xfrm>
        <a:graphic>
          <a:graphicData uri="http://schemas.openxmlformats.org/presentationml/2006/ole">
            <mc:AlternateContent xmlns:mc="http://schemas.openxmlformats.org/markup-compatibility/2006">
              <mc:Choice xmlns:v="urn:schemas-microsoft-com:vml" Requires="v">
                <p:oleObj spid="_x0000_s4101" name="Photo Editor Photo" r:id="rId4" imgW="2295238" imgH="4505954" progId="">
                  <p:embed/>
                </p:oleObj>
              </mc:Choice>
              <mc:Fallback>
                <p:oleObj name="Photo Editor Photo" r:id="rId4" imgW="2295238" imgH="4505954" progId="">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52400"/>
                        <a:ext cx="1143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2"/>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5124" name="Rectangle 3"/>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5125" name="Rectangle 4"/>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240646" name="Text Box 6"/>
          <p:cNvSpPr txBox="1">
            <a:spLocks noChangeArrowheads="1"/>
          </p:cNvSpPr>
          <p:nvPr/>
        </p:nvSpPr>
        <p:spPr bwMode="auto">
          <a:xfrm>
            <a:off x="1219200" y="1752600"/>
            <a:ext cx="6934200" cy="3478213"/>
          </a:xfrm>
          <a:prstGeom prst="rect">
            <a:avLst/>
          </a:prstGeom>
          <a:solidFill>
            <a:srgbClr val="93DBB7"/>
          </a:solidFill>
          <a:ln w="9525">
            <a:noFill/>
            <a:miter lim="800000"/>
            <a:headEnd/>
            <a:tailEnd/>
          </a:ln>
          <a:effectLst/>
        </p:spPr>
        <p:txBody>
          <a:bodyPr>
            <a:spAutoFit/>
          </a:bodyPr>
          <a:lstStyle/>
          <a:p>
            <a:pPr algn="ctr">
              <a:lnSpc>
                <a:spcPct val="120000"/>
              </a:lnSpc>
              <a:spcBef>
                <a:spcPct val="50000"/>
              </a:spcBef>
              <a:defRPr/>
            </a:pPr>
            <a:r>
              <a:rPr lang="en-US" sz="1800" b="1">
                <a:effectLst>
                  <a:outerShdw blurRad="38100" dist="38100" dir="2700000" algn="tl">
                    <a:srgbClr val="FFFFFF"/>
                  </a:outerShdw>
                </a:effectLst>
                <a:latin typeface="Tempus Sans ITC" pitchFamily="82" charset="0"/>
              </a:rPr>
              <a:t>Parágrafo 5</a:t>
            </a:r>
          </a:p>
          <a:p>
            <a:pPr>
              <a:lnSpc>
                <a:spcPct val="120000"/>
              </a:lnSpc>
              <a:spcBef>
                <a:spcPct val="50000"/>
              </a:spcBef>
              <a:defRPr/>
            </a:pPr>
            <a:r>
              <a:rPr lang="en-US" sz="1800" b="1">
                <a:effectLst>
                  <a:outerShdw blurRad="38100" dist="38100" dir="2700000" algn="tl">
                    <a:srgbClr val="FFFFFF"/>
                  </a:outerShdw>
                </a:effectLst>
                <a:latin typeface="Tempus Sans ITC" pitchFamily="82" charset="0"/>
              </a:rPr>
              <a:t>Como auxílio à cura são úteis ao médico os pormenores acerca da causa mais provável da doença aguda, assim como os momentos mais significativos de toda a história clínica da doença crônica, a fim de descobrir sua causa fundamental…</a:t>
            </a:r>
          </a:p>
          <a:p>
            <a:pPr>
              <a:lnSpc>
                <a:spcPct val="120000"/>
              </a:lnSpc>
              <a:spcBef>
                <a:spcPct val="50000"/>
              </a:spcBef>
              <a:defRPr/>
            </a:pPr>
            <a:r>
              <a:rPr lang="en-US" sz="1800" b="1">
                <a:effectLst>
                  <a:outerShdw blurRad="38100" dist="38100" dir="2700000" algn="tl">
                    <a:srgbClr val="FFFFFF"/>
                  </a:outerShdw>
                </a:effectLst>
                <a:latin typeface="Tempus Sans ITC" pitchFamily="82" charset="0"/>
              </a:rPr>
              <a:t>….devendo ser levados em consideração a constituição física evidente do doente, seu caráter com seu psiquismo e mente, suas ocupações, seus hábitos e modo de vida, suas relações sociais e domésticas…..</a:t>
            </a:r>
            <a:endParaRPr lang="pt-BR" sz="1800" b="1">
              <a:effectLst>
                <a:outerShdw blurRad="38100" dist="38100" dir="2700000" algn="tl">
                  <a:srgbClr val="FFFFFF"/>
                </a:outerShdw>
              </a:effectLst>
              <a:latin typeface="Tempus Sans ITC" pitchFamily="82" charset="0"/>
            </a:endParaRPr>
          </a:p>
          <a:p>
            <a:pPr>
              <a:lnSpc>
                <a:spcPct val="120000"/>
              </a:lnSpc>
              <a:spcBef>
                <a:spcPct val="50000"/>
              </a:spcBef>
              <a:defRPr/>
            </a:pPr>
            <a:endParaRPr lang="pt-BR" sz="1800" b="1">
              <a:effectLst>
                <a:outerShdw blurRad="38100" dist="38100" dir="2700000" algn="tl">
                  <a:srgbClr val="FFFFFF"/>
                </a:outerShdw>
              </a:effectLst>
              <a:latin typeface="Tempus Sans ITC" pitchFamily="82" charset="0"/>
            </a:endParaRPr>
          </a:p>
        </p:txBody>
      </p:sp>
      <p:sp>
        <p:nvSpPr>
          <p:cNvPr id="5127" name="Rectangle 7"/>
          <p:cNvSpPr>
            <a:spLocks noChangeArrowheads="1"/>
          </p:cNvSpPr>
          <p:nvPr/>
        </p:nvSpPr>
        <p:spPr bwMode="auto">
          <a:xfrm>
            <a:off x="7620000" y="228600"/>
            <a:ext cx="1219200" cy="1752600"/>
          </a:xfrm>
          <a:prstGeom prst="rect">
            <a:avLst/>
          </a:prstGeom>
          <a:solidFill>
            <a:srgbClr val="103020"/>
          </a:solidFill>
          <a:ln w="9525">
            <a:noFill/>
            <a:miter lim="800000"/>
            <a:headEnd/>
            <a:tailEnd/>
          </a:ln>
        </p:spPr>
        <p:txBody>
          <a:bodyPr wrap="none" anchor="ctr"/>
          <a:lstStyle/>
          <a:p>
            <a:endParaRPr lang="pt-BR"/>
          </a:p>
        </p:txBody>
      </p:sp>
      <p:graphicFrame>
        <p:nvGraphicFramePr>
          <p:cNvPr id="5122" name="Object 8"/>
          <p:cNvGraphicFramePr>
            <a:graphicFrameLocks noChangeAspect="1"/>
          </p:cNvGraphicFramePr>
          <p:nvPr/>
        </p:nvGraphicFramePr>
        <p:xfrm>
          <a:off x="7696200" y="152400"/>
          <a:ext cx="1143000" cy="1752600"/>
        </p:xfrm>
        <a:graphic>
          <a:graphicData uri="http://schemas.openxmlformats.org/presentationml/2006/ole">
            <mc:AlternateContent xmlns:mc="http://schemas.openxmlformats.org/markup-compatibility/2006">
              <mc:Choice xmlns:v="urn:schemas-microsoft-com:vml" Requires="v">
                <p:oleObj spid="_x0000_s5125" name="Photo Editor Photo" r:id="rId4" imgW="2295238" imgH="4505954" progId="">
                  <p:embed/>
                </p:oleObj>
              </mc:Choice>
              <mc:Fallback>
                <p:oleObj name="Photo Editor Photo" r:id="rId4" imgW="2295238" imgH="4505954"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52400"/>
                        <a:ext cx="1143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16543"/>
        </a:solidFill>
        <a:effectLst/>
      </p:bgPr>
    </p:bg>
    <p:spTree>
      <p:nvGrpSpPr>
        <p:cNvPr id="1" name=""/>
        <p:cNvGrpSpPr/>
        <p:nvPr/>
      </p:nvGrpSpPr>
      <p:grpSpPr>
        <a:xfrm>
          <a:off x="0" y="0"/>
          <a:ext cx="0" cy="0"/>
          <a:chOff x="0" y="0"/>
          <a:chExt cx="0" cy="0"/>
        </a:xfrm>
      </p:grpSpPr>
      <p:sp>
        <p:nvSpPr>
          <p:cNvPr id="24578" name="Text Box 9"/>
          <p:cNvSpPr txBox="1">
            <a:spLocks noChangeArrowheads="1"/>
          </p:cNvSpPr>
          <p:nvPr/>
        </p:nvSpPr>
        <p:spPr bwMode="auto">
          <a:xfrm>
            <a:off x="1295400" y="4813300"/>
            <a:ext cx="2844800" cy="1328738"/>
          </a:xfrm>
          <a:prstGeom prst="rect">
            <a:avLst/>
          </a:prstGeom>
          <a:solidFill>
            <a:srgbClr val="00FFFF"/>
          </a:solidFill>
          <a:ln w="9525">
            <a:noFill/>
            <a:miter lim="800000"/>
            <a:headEnd/>
            <a:tailEnd/>
          </a:ln>
        </p:spPr>
        <p:txBody>
          <a:bodyPr>
            <a:spAutoFit/>
          </a:bodyPr>
          <a:lstStyle/>
          <a:p>
            <a:pPr algn="ctr">
              <a:spcBef>
                <a:spcPct val="50000"/>
              </a:spcBef>
            </a:pPr>
            <a:r>
              <a:rPr lang="pt-BR" sz="1800" b="1">
                <a:latin typeface="Tempus Sans ITC" pitchFamily="82" charset="0"/>
              </a:rPr>
              <a:t>INDIVIDUALIDADE</a:t>
            </a:r>
          </a:p>
          <a:p>
            <a:pPr algn="ctr">
              <a:spcBef>
                <a:spcPct val="50000"/>
              </a:spcBef>
            </a:pPr>
            <a:r>
              <a:rPr lang="pt-BR" sz="1800" b="1">
                <a:latin typeface="Tempus Sans ITC" pitchFamily="82" charset="0"/>
              </a:rPr>
              <a:t>SUA maneira de reagir a um determinado estímulo</a:t>
            </a:r>
            <a:endParaRPr lang="pt-PT" sz="1800" b="1">
              <a:latin typeface="Tempus Sans ITC" pitchFamily="82" charset="0"/>
            </a:endParaRPr>
          </a:p>
        </p:txBody>
      </p:sp>
      <p:sp>
        <p:nvSpPr>
          <p:cNvPr id="24579" name="Rectangle 10"/>
          <p:cNvSpPr>
            <a:spLocks noChangeArrowheads="1"/>
          </p:cNvSpPr>
          <p:nvPr/>
        </p:nvSpPr>
        <p:spPr bwMode="auto">
          <a:xfrm>
            <a:off x="304800" y="228600"/>
            <a:ext cx="8610600" cy="4114800"/>
          </a:xfrm>
          <a:prstGeom prst="rect">
            <a:avLst/>
          </a:prstGeom>
          <a:solidFill>
            <a:srgbClr val="006699"/>
          </a:solidFill>
          <a:ln w="9525">
            <a:noFill/>
            <a:miter lim="800000"/>
            <a:headEnd/>
            <a:tailEnd/>
          </a:ln>
        </p:spPr>
        <p:txBody>
          <a:bodyPr wrap="none" anchor="ctr"/>
          <a:lstStyle/>
          <a:p>
            <a:endParaRPr lang="pt-BR"/>
          </a:p>
        </p:txBody>
      </p:sp>
      <p:sp>
        <p:nvSpPr>
          <p:cNvPr id="219147" name="Text Box 11"/>
          <p:cNvSpPr txBox="1">
            <a:spLocks noChangeArrowheads="1"/>
          </p:cNvSpPr>
          <p:nvPr/>
        </p:nvSpPr>
        <p:spPr bwMode="auto">
          <a:xfrm>
            <a:off x="685800" y="533400"/>
            <a:ext cx="4173538" cy="3562350"/>
          </a:xfrm>
          <a:prstGeom prst="rect">
            <a:avLst/>
          </a:prstGeom>
          <a:solidFill>
            <a:srgbClr val="99CCFF"/>
          </a:solidFill>
          <a:ln w="9525">
            <a:noFill/>
            <a:miter lim="800000"/>
            <a:headEnd/>
            <a:tailEnd/>
          </a:ln>
          <a:effectLst/>
        </p:spPr>
        <p:txBody>
          <a:bodyPr>
            <a:spAutoFit/>
          </a:bodyPr>
          <a:lstStyle/>
          <a:p>
            <a:pPr algn="ctr">
              <a:lnSpc>
                <a:spcPct val="120000"/>
              </a:lnSpc>
              <a:spcBef>
                <a:spcPct val="50000"/>
              </a:spcBef>
              <a:defRPr/>
            </a:pPr>
            <a:r>
              <a:rPr lang="en-US" sz="1800" b="1">
                <a:latin typeface="Tempus Sans ITC" pitchFamily="82" charset="0"/>
              </a:rPr>
              <a:t>DOENTE</a:t>
            </a:r>
          </a:p>
          <a:p>
            <a:pPr>
              <a:lnSpc>
                <a:spcPct val="120000"/>
              </a:lnSpc>
              <a:spcBef>
                <a:spcPct val="50000"/>
              </a:spcBef>
              <a:defRPr/>
            </a:pPr>
            <a:endParaRPr lang="en-US" sz="1800" b="1">
              <a:latin typeface="Tempus Sans ITC" pitchFamily="82" charset="0"/>
            </a:endParaRPr>
          </a:p>
          <a:p>
            <a:pPr>
              <a:lnSpc>
                <a:spcPct val="120000"/>
              </a:lnSpc>
              <a:spcBef>
                <a:spcPct val="50000"/>
              </a:spcBef>
              <a:defRPr/>
            </a:pPr>
            <a:r>
              <a:rPr lang="en-US" sz="1800" b="1">
                <a:latin typeface="Tempus Sans ITC" pitchFamily="82" charset="0"/>
              </a:rPr>
              <a:t>Características físicas</a:t>
            </a:r>
          </a:p>
          <a:p>
            <a:pPr>
              <a:lnSpc>
                <a:spcPct val="120000"/>
              </a:lnSpc>
              <a:spcBef>
                <a:spcPct val="50000"/>
              </a:spcBef>
              <a:defRPr/>
            </a:pPr>
            <a:r>
              <a:rPr lang="en-US" sz="1800" b="1">
                <a:latin typeface="Tempus Sans ITC" pitchFamily="82" charset="0"/>
              </a:rPr>
              <a:t>Características emocionais</a:t>
            </a:r>
          </a:p>
          <a:p>
            <a:pPr>
              <a:lnSpc>
                <a:spcPct val="120000"/>
              </a:lnSpc>
              <a:spcBef>
                <a:spcPct val="50000"/>
              </a:spcBef>
              <a:defRPr/>
            </a:pPr>
            <a:r>
              <a:rPr lang="en-US" sz="1800" b="1">
                <a:latin typeface="Tempus Sans ITC" pitchFamily="82" charset="0"/>
              </a:rPr>
              <a:t>Características mentais</a:t>
            </a:r>
          </a:p>
          <a:p>
            <a:pPr>
              <a:lnSpc>
                <a:spcPct val="120000"/>
              </a:lnSpc>
              <a:spcBef>
                <a:spcPct val="50000"/>
              </a:spcBef>
              <a:defRPr/>
            </a:pPr>
            <a:r>
              <a:rPr lang="en-US" sz="1800" b="1">
                <a:latin typeface="Tempus Sans ITC" pitchFamily="82" charset="0"/>
              </a:rPr>
              <a:t>História clínica</a:t>
            </a:r>
          </a:p>
          <a:p>
            <a:pPr>
              <a:lnSpc>
                <a:spcPct val="120000"/>
              </a:lnSpc>
              <a:spcBef>
                <a:spcPct val="50000"/>
              </a:spcBef>
              <a:defRPr/>
            </a:pPr>
            <a:r>
              <a:rPr lang="en-US" sz="1800" b="1">
                <a:latin typeface="Tempus Sans ITC" pitchFamily="82" charset="0"/>
              </a:rPr>
              <a:t>Gostos, preferências, comportamento etc</a:t>
            </a:r>
            <a:endParaRPr lang="pt-BR" sz="1800" b="1">
              <a:effectLst>
                <a:outerShdw blurRad="38100" dist="38100" dir="2700000" algn="tl">
                  <a:srgbClr val="FFFFFF"/>
                </a:outerShdw>
              </a:effectLst>
              <a:latin typeface="Tempus Sans ITC" pitchFamily="82" charset="0"/>
            </a:endParaRPr>
          </a:p>
        </p:txBody>
      </p:sp>
      <p:sp>
        <p:nvSpPr>
          <p:cNvPr id="24581" name="Text Box 12"/>
          <p:cNvSpPr txBox="1">
            <a:spLocks noChangeArrowheads="1"/>
          </p:cNvSpPr>
          <p:nvPr/>
        </p:nvSpPr>
        <p:spPr bwMode="auto">
          <a:xfrm>
            <a:off x="5486400" y="1336675"/>
            <a:ext cx="2973388" cy="2625725"/>
          </a:xfrm>
          <a:prstGeom prst="rect">
            <a:avLst/>
          </a:prstGeom>
          <a:solidFill>
            <a:srgbClr val="99CCFF"/>
          </a:solidFill>
          <a:ln w="9525">
            <a:noFill/>
            <a:miter lim="800000"/>
            <a:headEnd/>
            <a:tailEnd/>
          </a:ln>
        </p:spPr>
        <p:txBody>
          <a:bodyPr>
            <a:spAutoFit/>
          </a:bodyPr>
          <a:lstStyle/>
          <a:p>
            <a:pPr algn="ctr">
              <a:lnSpc>
                <a:spcPct val="120000"/>
              </a:lnSpc>
              <a:spcBef>
                <a:spcPct val="50000"/>
              </a:spcBef>
            </a:pPr>
            <a:r>
              <a:rPr lang="en-US" sz="1800" b="1">
                <a:latin typeface="Tempus Sans ITC" pitchFamily="82" charset="0"/>
              </a:rPr>
              <a:t>SINTOMAS</a:t>
            </a:r>
          </a:p>
          <a:p>
            <a:pPr algn="ctr">
              <a:lnSpc>
                <a:spcPct val="120000"/>
              </a:lnSpc>
              <a:spcBef>
                <a:spcPct val="50000"/>
              </a:spcBef>
            </a:pPr>
            <a:r>
              <a:rPr lang="en-US" sz="1800" b="1">
                <a:latin typeface="Tempus Sans ITC" pitchFamily="82" charset="0"/>
              </a:rPr>
              <a:t>Locais</a:t>
            </a:r>
          </a:p>
          <a:p>
            <a:pPr algn="ctr">
              <a:lnSpc>
                <a:spcPct val="120000"/>
              </a:lnSpc>
              <a:spcBef>
                <a:spcPct val="50000"/>
              </a:spcBef>
            </a:pPr>
            <a:r>
              <a:rPr lang="en-US" sz="1800" b="1">
                <a:latin typeface="Tempus Sans ITC" pitchFamily="82" charset="0"/>
              </a:rPr>
              <a:t>Gerais</a:t>
            </a:r>
          </a:p>
          <a:p>
            <a:pPr algn="ctr">
              <a:lnSpc>
                <a:spcPct val="120000"/>
              </a:lnSpc>
              <a:spcBef>
                <a:spcPct val="50000"/>
              </a:spcBef>
            </a:pPr>
            <a:r>
              <a:rPr lang="en-US" sz="1800" b="1">
                <a:latin typeface="Tempus Sans ITC" pitchFamily="82" charset="0"/>
              </a:rPr>
              <a:t>Mentais </a:t>
            </a:r>
          </a:p>
          <a:p>
            <a:pPr algn="ctr">
              <a:lnSpc>
                <a:spcPct val="120000"/>
              </a:lnSpc>
              <a:spcBef>
                <a:spcPct val="50000"/>
              </a:spcBef>
            </a:pPr>
            <a:r>
              <a:rPr lang="en-US" sz="1800" b="1">
                <a:latin typeface="Tempus Sans ITC" pitchFamily="82" charset="0"/>
              </a:rPr>
              <a:t>Modalidades dos sintomas</a:t>
            </a:r>
            <a:endParaRPr lang="pt-BR" sz="1800" b="1">
              <a:latin typeface="Tempus Sans ITC" pitchFamily="82" charset="0"/>
            </a:endParaRPr>
          </a:p>
        </p:txBody>
      </p:sp>
      <p:sp>
        <p:nvSpPr>
          <p:cNvPr id="24582" name="AutoShape 13"/>
          <p:cNvSpPr>
            <a:spLocks noChangeArrowheads="1"/>
          </p:cNvSpPr>
          <p:nvPr/>
        </p:nvSpPr>
        <p:spPr bwMode="auto">
          <a:xfrm>
            <a:off x="2667000" y="4191000"/>
            <a:ext cx="304800" cy="457200"/>
          </a:xfrm>
          <a:prstGeom prst="downArrow">
            <a:avLst>
              <a:gd name="adj1" fmla="val 50000"/>
              <a:gd name="adj2" fmla="val 37500"/>
            </a:avLst>
          </a:prstGeom>
          <a:solidFill>
            <a:srgbClr val="00FFFF"/>
          </a:solidFill>
          <a:ln w="9525">
            <a:solidFill>
              <a:schemeClr val="tx1"/>
            </a:solidFill>
            <a:miter lim="800000"/>
            <a:headEnd/>
            <a:tailEnd/>
          </a:ln>
        </p:spPr>
        <p:txBody>
          <a:bodyPr wrap="none" anchor="ctr"/>
          <a:lstStyle/>
          <a:p>
            <a:endParaRPr lang="pt-B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26627" name="Rectangle 3"/>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26628" name="Rectangle 4"/>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26629" name="Text Box 9"/>
          <p:cNvSpPr txBox="1">
            <a:spLocks noChangeArrowheads="1"/>
          </p:cNvSpPr>
          <p:nvPr/>
        </p:nvSpPr>
        <p:spPr bwMode="auto">
          <a:xfrm>
            <a:off x="2971800" y="1143000"/>
            <a:ext cx="3687763" cy="3232150"/>
          </a:xfrm>
          <a:prstGeom prst="rect">
            <a:avLst/>
          </a:prstGeom>
          <a:solidFill>
            <a:srgbClr val="99CCFF"/>
          </a:solidFill>
          <a:ln w="9525">
            <a:noFill/>
            <a:miter lim="800000"/>
            <a:headEnd/>
            <a:tailEnd/>
          </a:ln>
        </p:spPr>
        <p:txBody>
          <a:bodyPr>
            <a:spAutoFit/>
          </a:bodyPr>
          <a:lstStyle/>
          <a:p>
            <a:pPr algn="ctr">
              <a:lnSpc>
                <a:spcPct val="120000"/>
              </a:lnSpc>
              <a:spcBef>
                <a:spcPct val="50000"/>
              </a:spcBef>
            </a:pPr>
            <a:r>
              <a:rPr lang="en-US" sz="1800" b="1">
                <a:latin typeface="Tempus Sans ITC" pitchFamily="82" charset="0"/>
              </a:rPr>
              <a:t>SINTOMAS</a:t>
            </a:r>
          </a:p>
          <a:p>
            <a:pPr>
              <a:lnSpc>
                <a:spcPct val="120000"/>
              </a:lnSpc>
              <a:spcBef>
                <a:spcPct val="50000"/>
              </a:spcBef>
            </a:pPr>
            <a:r>
              <a:rPr lang="en-US" sz="1800" b="1">
                <a:latin typeface="Tempus Sans ITC" pitchFamily="82" charset="0"/>
              </a:rPr>
              <a:t>Locais, gerais, mentais</a:t>
            </a:r>
          </a:p>
          <a:p>
            <a:pPr>
              <a:lnSpc>
                <a:spcPct val="120000"/>
              </a:lnSpc>
              <a:spcBef>
                <a:spcPct val="50000"/>
              </a:spcBef>
            </a:pPr>
            <a:r>
              <a:rPr lang="en-US" sz="1800" b="1">
                <a:latin typeface="Tempus Sans ITC" pitchFamily="82" charset="0"/>
              </a:rPr>
              <a:t>Sintomas concomitantes</a:t>
            </a:r>
          </a:p>
          <a:p>
            <a:pPr>
              <a:lnSpc>
                <a:spcPct val="120000"/>
              </a:lnSpc>
              <a:spcBef>
                <a:spcPct val="50000"/>
              </a:spcBef>
            </a:pPr>
            <a:r>
              <a:rPr lang="en-US" sz="1800" b="1">
                <a:latin typeface="Tempus Sans ITC" pitchFamily="82" charset="0"/>
              </a:rPr>
              <a:t>Sintomas alternantes</a:t>
            </a:r>
          </a:p>
          <a:p>
            <a:pPr>
              <a:lnSpc>
                <a:spcPct val="120000"/>
              </a:lnSpc>
              <a:spcBef>
                <a:spcPct val="50000"/>
              </a:spcBef>
            </a:pPr>
            <a:r>
              <a:rPr lang="en-US" sz="1800" b="1">
                <a:latin typeface="Tempus Sans ITC" pitchFamily="82" charset="0"/>
              </a:rPr>
              <a:t>Sintomas contraditórios</a:t>
            </a:r>
          </a:p>
          <a:p>
            <a:pPr>
              <a:lnSpc>
                <a:spcPct val="120000"/>
              </a:lnSpc>
              <a:spcBef>
                <a:spcPct val="50000"/>
              </a:spcBef>
            </a:pPr>
            <a:r>
              <a:rPr lang="en-US" sz="1800" b="1">
                <a:latin typeface="Tempus Sans ITC" pitchFamily="82" charset="0"/>
              </a:rPr>
              <a:t>Sensações</a:t>
            </a:r>
          </a:p>
          <a:p>
            <a:pPr>
              <a:lnSpc>
                <a:spcPct val="120000"/>
              </a:lnSpc>
              <a:spcBef>
                <a:spcPct val="50000"/>
              </a:spcBef>
            </a:pPr>
            <a:r>
              <a:rPr lang="en-US" sz="1800" b="1">
                <a:latin typeface="Tempus Sans ITC" pitchFamily="82" charset="0"/>
              </a:rPr>
              <a:t>Modalidades dos sintomas</a:t>
            </a:r>
            <a:endParaRPr lang="pt-BR" sz="1800" b="1">
              <a:latin typeface="Tempus Sans ITC"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27651" name="Rectangle 3"/>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27652" name="Rectangle 4"/>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225286" name="Text Box 6"/>
          <p:cNvSpPr txBox="1">
            <a:spLocks noChangeArrowheads="1"/>
          </p:cNvSpPr>
          <p:nvPr/>
        </p:nvSpPr>
        <p:spPr bwMode="auto">
          <a:xfrm>
            <a:off x="762000" y="1219200"/>
            <a:ext cx="8153400" cy="5186363"/>
          </a:xfrm>
          <a:prstGeom prst="rect">
            <a:avLst/>
          </a:prstGeom>
          <a:solidFill>
            <a:srgbClr val="CCFFFF"/>
          </a:solidFill>
          <a:ln w="9525">
            <a:noFill/>
            <a:miter lim="800000"/>
            <a:headEnd/>
            <a:tailEnd/>
          </a:ln>
          <a:effectLst/>
        </p:spPr>
        <p:txBody>
          <a:bodyPr>
            <a:spAutoFit/>
          </a:bodyPr>
          <a:lstStyle/>
          <a:p>
            <a:pPr algn="just">
              <a:lnSpc>
                <a:spcPct val="130000"/>
              </a:lnSpc>
              <a:spcBef>
                <a:spcPct val="50000"/>
              </a:spcBef>
              <a:defRPr/>
            </a:pPr>
            <a:r>
              <a:rPr lang="pt-BR" sz="1800" b="1">
                <a:effectLst>
                  <a:outerShdw blurRad="38100" dist="38100" dir="2700000" algn="tl">
                    <a:srgbClr val="FFFFFF"/>
                  </a:outerShdw>
                </a:effectLst>
                <a:cs typeface="Times New Roman" pitchFamily="18" charset="0"/>
              </a:rPr>
              <a:t> </a:t>
            </a:r>
            <a:r>
              <a:rPr lang="pt-BR" sz="1800" b="1">
                <a:effectLst>
                  <a:outerShdw blurRad="38100" dist="38100" dir="2700000" algn="tl">
                    <a:srgbClr val="FFFFFF"/>
                  </a:outerShdw>
                </a:effectLst>
                <a:cs typeface="Times New Roman" pitchFamily="18" charset="0"/>
                <a:sym typeface="Symbol" pitchFamily="18" charset="2"/>
              </a:rPr>
              <a:t></a:t>
            </a:r>
            <a:r>
              <a:rPr lang="en-US" sz="1800" b="1">
                <a:effectLst>
                  <a:outerShdw blurRad="38100" dist="38100" dir="2700000" algn="tl">
                    <a:srgbClr val="FFFFFF"/>
                  </a:outerShdw>
                </a:effectLst>
                <a:cs typeface="Times New Roman" pitchFamily="18" charset="0"/>
                <a:sym typeface="Symbol" pitchFamily="18" charset="2"/>
              </a:rPr>
              <a:t> </a:t>
            </a:r>
            <a:r>
              <a:rPr lang="pt-BR" sz="1800" b="1">
                <a:effectLst>
                  <a:outerShdw blurRad="38100" dist="38100" dir="2700000" algn="tl">
                    <a:srgbClr val="FFFFFF"/>
                  </a:outerShdw>
                </a:effectLst>
                <a:latin typeface="Tempus Sans ITC" pitchFamily="82" charset="0"/>
                <a:cs typeface="Times New Roman" pitchFamily="18" charset="0"/>
              </a:rPr>
              <a:t>Sensação: dores picantes = Apis</a:t>
            </a:r>
          </a:p>
          <a:p>
            <a:pPr algn="just">
              <a:lnSpc>
                <a:spcPct val="12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pulsativas = Belladonna</a:t>
            </a:r>
          </a:p>
          <a:p>
            <a:pPr algn="just">
              <a:lnSpc>
                <a:spcPct val="12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entorpecimento = Rhus toxicodendrum</a:t>
            </a:r>
            <a:endParaRPr lang="en-US" sz="1800" b="1">
              <a:effectLst>
                <a:outerShdw blurRad="38100" dist="38100" dir="2700000" algn="tl">
                  <a:srgbClr val="FFFFFF"/>
                </a:outerShdw>
              </a:effectLst>
              <a:latin typeface="Tempus Sans ITC" pitchFamily="82" charset="0"/>
              <a:cs typeface="Times New Roman" pitchFamily="18" charset="0"/>
            </a:endParaRPr>
          </a:p>
          <a:p>
            <a:pPr algn="just">
              <a:lnSpc>
                <a:spcPct val="120000"/>
              </a:lnSpc>
              <a:spcBef>
                <a:spcPct val="50000"/>
              </a:spcBef>
              <a:defRPr/>
            </a:pPr>
            <a:endParaRPr lang="pt-BR" sz="1800" b="1">
              <a:effectLst>
                <a:outerShdw blurRad="38100" dist="38100" dir="2700000" algn="tl">
                  <a:srgbClr val="FFFFFF"/>
                </a:outerShdw>
              </a:effectLst>
              <a:latin typeface="Tempus Sans ITC" pitchFamily="82" charset="0"/>
              <a:cs typeface="Times New Roman" pitchFamily="18" charset="0"/>
            </a:endParaRPr>
          </a:p>
          <a:p>
            <a:pPr algn="just">
              <a:lnSpc>
                <a:spcPct val="13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sym typeface="Symbol" pitchFamily="18" charset="2"/>
              </a:rPr>
              <a:t> </a:t>
            </a:r>
            <a:r>
              <a:rPr lang="pt-BR" sz="1800" b="1">
                <a:effectLst>
                  <a:outerShdw blurRad="38100" dist="38100" dir="2700000" algn="tl">
                    <a:srgbClr val="FFFFFF"/>
                  </a:outerShdw>
                </a:effectLst>
                <a:latin typeface="Tempus Sans ITC" pitchFamily="82" charset="0"/>
                <a:cs typeface="Times New Roman" pitchFamily="18" charset="0"/>
              </a:rPr>
              <a:t>Secreções: </a:t>
            </a: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catarro espesso, esverdeado = Pulsatilla</a:t>
            </a:r>
          </a:p>
          <a:p>
            <a:pPr algn="just">
              <a:lnSpc>
                <a:spcPct val="120000"/>
              </a:lnSpc>
              <a:spcBef>
                <a:spcPct val="50000"/>
              </a:spcBef>
              <a:defRPr/>
            </a:pP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viscosas, esverdaeado = Kali bichromicum</a:t>
            </a:r>
          </a:p>
          <a:p>
            <a:pPr algn="just">
              <a:lnSpc>
                <a:spcPct val="12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brancos = Kali chloratum</a:t>
            </a:r>
            <a:endParaRPr lang="en-US" sz="1800" b="1">
              <a:effectLst>
                <a:outerShdw blurRad="38100" dist="38100" dir="2700000" algn="tl">
                  <a:srgbClr val="FFFFFF"/>
                </a:outerShdw>
              </a:effectLst>
              <a:latin typeface="Tempus Sans ITC" pitchFamily="82" charset="0"/>
              <a:cs typeface="Times New Roman" pitchFamily="18" charset="0"/>
            </a:endParaRPr>
          </a:p>
          <a:p>
            <a:pPr algn="just">
              <a:lnSpc>
                <a:spcPct val="120000"/>
              </a:lnSpc>
              <a:spcBef>
                <a:spcPct val="50000"/>
              </a:spcBef>
              <a:defRPr/>
            </a:pPr>
            <a:endParaRPr lang="pt-BR" sz="1800" b="1">
              <a:effectLst>
                <a:outerShdw blurRad="38100" dist="38100" dir="2700000" algn="tl">
                  <a:srgbClr val="FFFFFF"/>
                </a:outerShdw>
              </a:effectLst>
              <a:latin typeface="Tempus Sans ITC" pitchFamily="82" charset="0"/>
              <a:cs typeface="Times New Roman" pitchFamily="18" charset="0"/>
            </a:endParaRPr>
          </a:p>
          <a:p>
            <a:pPr algn="just">
              <a:lnSpc>
                <a:spcPct val="13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sym typeface="Symbol" pitchFamily="18" charset="2"/>
              </a:rPr>
              <a:t> </a:t>
            </a:r>
            <a:r>
              <a:rPr lang="pt-BR" sz="1800" b="1">
                <a:effectLst>
                  <a:outerShdw blurRad="38100" dist="38100" dir="2700000" algn="tl">
                    <a:srgbClr val="FFFFFF"/>
                  </a:outerShdw>
                </a:effectLst>
                <a:latin typeface="Tempus Sans ITC" pitchFamily="82" charset="0"/>
                <a:cs typeface="Times New Roman" pitchFamily="18" charset="0"/>
              </a:rPr>
              <a:t>Tempo: agravação matinal = Nux vomica</a:t>
            </a:r>
          </a:p>
          <a:p>
            <a:pPr algn="just">
              <a:lnSpc>
                <a:spcPct val="12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vespertina = Pulsatilla</a:t>
            </a:r>
          </a:p>
          <a:p>
            <a:pPr algn="just">
              <a:lnSpc>
                <a:spcPct val="120000"/>
              </a:lnSpc>
              <a:spcBef>
                <a:spcPct val="50000"/>
              </a:spcBef>
              <a:defRPr/>
            </a:pP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noturna = Arsenicum, Mercurium</a:t>
            </a:r>
            <a:endParaRPr lang="pt-BR" sz="1800" b="1">
              <a:effectLst>
                <a:outerShdw blurRad="38100" dist="38100" dir="2700000" algn="tl">
                  <a:srgbClr val="FFFFFF"/>
                </a:outerShdw>
              </a:effectLst>
              <a:latin typeface="Tempus Sans ITC" pitchFamily="82" charset="0"/>
            </a:endParaRPr>
          </a:p>
        </p:txBody>
      </p:sp>
      <p:sp>
        <p:nvSpPr>
          <p:cNvPr id="27654" name="Text Box 7"/>
          <p:cNvSpPr txBox="1">
            <a:spLocks noChangeArrowheads="1"/>
          </p:cNvSpPr>
          <p:nvPr/>
        </p:nvSpPr>
        <p:spPr bwMode="auto">
          <a:xfrm>
            <a:off x="3048000" y="381000"/>
            <a:ext cx="2895600" cy="457200"/>
          </a:xfrm>
          <a:prstGeom prst="rect">
            <a:avLst/>
          </a:prstGeom>
          <a:solidFill>
            <a:srgbClr val="CCFFFF"/>
          </a:solidFill>
          <a:ln w="9525">
            <a:noFill/>
            <a:miter lim="800000"/>
            <a:headEnd/>
            <a:tailEnd/>
          </a:ln>
        </p:spPr>
        <p:txBody>
          <a:bodyPr>
            <a:spAutoFit/>
          </a:bodyPr>
          <a:lstStyle/>
          <a:p>
            <a:pPr algn="ctr">
              <a:spcBef>
                <a:spcPct val="50000"/>
              </a:spcBef>
            </a:pPr>
            <a:r>
              <a:rPr lang="pt-BR" b="1">
                <a:latin typeface="Tempus Sans ITC" pitchFamily="82" charset="0"/>
              </a:rPr>
              <a:t>SINTOMAS</a:t>
            </a:r>
            <a:endParaRPr lang="pt-PT" b="1">
              <a:latin typeface="Tempus Sans ITC"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28675" name="Rectangle 3"/>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28676" name="Rectangle 4"/>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226309" name="Text Box 5"/>
          <p:cNvSpPr txBox="1">
            <a:spLocks noChangeArrowheads="1"/>
          </p:cNvSpPr>
          <p:nvPr/>
        </p:nvSpPr>
        <p:spPr bwMode="auto">
          <a:xfrm>
            <a:off x="762000" y="1219200"/>
            <a:ext cx="8153400" cy="4222750"/>
          </a:xfrm>
          <a:prstGeom prst="rect">
            <a:avLst/>
          </a:prstGeom>
          <a:solidFill>
            <a:srgbClr val="CCFFFF"/>
          </a:solidFill>
          <a:ln w="9525">
            <a:noFill/>
            <a:miter lim="800000"/>
            <a:headEnd/>
            <a:tailEnd/>
          </a:ln>
          <a:effectLst/>
        </p:spPr>
        <p:txBody>
          <a:bodyPr>
            <a:spAutoFit/>
          </a:bodyPr>
          <a:lstStyle/>
          <a:p>
            <a:pPr algn="just">
              <a:lnSpc>
                <a:spcPct val="130000"/>
              </a:lnSpc>
              <a:spcBef>
                <a:spcPct val="50000"/>
              </a:spcBef>
              <a:defRPr/>
            </a:pPr>
            <a:r>
              <a:rPr lang="pt-BR" sz="1800" b="1">
                <a:effectLst>
                  <a:outerShdw blurRad="38100" dist="38100" dir="2700000" algn="tl">
                    <a:srgbClr val="FFFFFF"/>
                  </a:outerShdw>
                </a:effectLst>
                <a:cs typeface="Times New Roman" pitchFamily="18" charset="0"/>
              </a:rPr>
              <a:t> </a:t>
            </a:r>
            <a:r>
              <a:rPr lang="pt-BR" sz="1800" b="1">
                <a:effectLst>
                  <a:outerShdw blurRad="38100" dist="38100" dir="2700000" algn="tl">
                    <a:srgbClr val="FFFFFF"/>
                  </a:outerShdw>
                </a:effectLst>
                <a:cs typeface="Times New Roman" pitchFamily="18" charset="0"/>
                <a:sym typeface="Symbol" pitchFamily="18" charset="2"/>
              </a:rPr>
              <a:t></a:t>
            </a:r>
            <a:r>
              <a:rPr lang="pt-BR" sz="1800" b="1">
                <a:effectLst>
                  <a:outerShdw blurRad="38100" dist="38100" dir="2700000" algn="tl">
                    <a:srgbClr val="FFFFFF"/>
                  </a:outerShdw>
                </a:effectLst>
                <a:latin typeface="Tempus Sans ITC" pitchFamily="82" charset="0"/>
                <a:cs typeface="Times New Roman" pitchFamily="18" charset="0"/>
              </a:rPr>
              <a:t>Ambiente: agravação calor = Pulsatilla</a:t>
            </a:r>
          </a:p>
          <a:p>
            <a:pPr>
              <a:lnSpc>
                <a:spcPct val="12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frio = Arsenicum album</a:t>
            </a:r>
          </a:p>
          <a:p>
            <a:pPr>
              <a:lnSpc>
                <a:spcPct val="12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umidade = Dulcamara</a:t>
            </a:r>
          </a:p>
          <a:p>
            <a:pPr>
              <a:lnSpc>
                <a:spcPct val="12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água = Sulphur</a:t>
            </a:r>
            <a:endParaRPr lang="en-US" sz="1800" b="1">
              <a:effectLst>
                <a:outerShdw blurRad="38100" dist="38100" dir="2700000" algn="tl">
                  <a:srgbClr val="FFFFFF"/>
                </a:outerShdw>
              </a:effectLst>
              <a:latin typeface="Tempus Sans ITC" pitchFamily="82" charset="0"/>
              <a:cs typeface="Times New Roman" pitchFamily="18" charset="0"/>
            </a:endParaRPr>
          </a:p>
          <a:p>
            <a:pPr>
              <a:lnSpc>
                <a:spcPct val="120000"/>
              </a:lnSpc>
              <a:spcBef>
                <a:spcPct val="50000"/>
              </a:spcBef>
              <a:defRPr/>
            </a:pPr>
            <a:endParaRPr lang="pt-BR" sz="1800" b="1">
              <a:effectLst>
                <a:outerShdw blurRad="38100" dist="38100" dir="2700000" algn="tl">
                  <a:srgbClr val="FFFFFF"/>
                </a:outerShdw>
              </a:effectLst>
              <a:latin typeface="Tempus Sans ITC" pitchFamily="82" charset="0"/>
              <a:cs typeface="Times New Roman" pitchFamily="18" charset="0"/>
            </a:endParaRPr>
          </a:p>
          <a:p>
            <a:pPr>
              <a:lnSpc>
                <a:spcPct val="13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sym typeface="Symbol" pitchFamily="18" charset="2"/>
              </a:rPr>
              <a:t> </a:t>
            </a:r>
            <a:r>
              <a:rPr lang="pt-BR" sz="1800" b="1">
                <a:effectLst>
                  <a:outerShdw blurRad="38100" dist="38100" dir="2700000" algn="tl">
                    <a:srgbClr val="FFFFFF"/>
                  </a:outerShdw>
                </a:effectLst>
                <a:latin typeface="Tempus Sans ITC" pitchFamily="82" charset="0"/>
                <a:cs typeface="Times New Roman" pitchFamily="18" charset="0"/>
              </a:rPr>
              <a:t>Posição: agravação </a:t>
            </a: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em pé = Sulphur, Sepia</a:t>
            </a:r>
          </a:p>
          <a:p>
            <a:pPr>
              <a:lnSpc>
                <a:spcPct val="12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lado direito = Mercurius solubilis</a:t>
            </a:r>
          </a:p>
          <a:p>
            <a:pPr>
              <a:lnSpc>
                <a:spcPct val="120000"/>
              </a:lnSpc>
              <a:spcBef>
                <a:spcPct val="50000"/>
              </a:spcBef>
              <a:defRPr/>
            </a:pPr>
            <a:endParaRPr lang="pt-BR" sz="1800" b="1">
              <a:effectLst>
                <a:outerShdw blurRad="38100" dist="38100" dir="2700000" algn="tl">
                  <a:srgbClr val="FFFFFF"/>
                </a:outerShdw>
              </a:effectLst>
              <a:latin typeface="Tempus Sans ITC" pitchFamily="82" charset="0"/>
            </a:endParaRPr>
          </a:p>
          <a:p>
            <a:pPr>
              <a:lnSpc>
                <a:spcPct val="120000"/>
              </a:lnSpc>
              <a:spcBef>
                <a:spcPct val="50000"/>
              </a:spcBef>
              <a:defRPr/>
            </a:pPr>
            <a:endParaRPr lang="pt-BR" sz="1800" b="1">
              <a:effectLst>
                <a:outerShdw blurRad="38100" dist="38100" dir="2700000" algn="tl">
                  <a:srgbClr val="FFFFFF"/>
                </a:outerShdw>
              </a:effectLst>
              <a:latin typeface="Tempus Sans ITC" pitchFamily="82" charset="0"/>
            </a:endParaRPr>
          </a:p>
        </p:txBody>
      </p:sp>
      <p:sp>
        <p:nvSpPr>
          <p:cNvPr id="28678" name="Text Box 6"/>
          <p:cNvSpPr txBox="1">
            <a:spLocks noChangeArrowheads="1"/>
          </p:cNvSpPr>
          <p:nvPr/>
        </p:nvSpPr>
        <p:spPr bwMode="auto">
          <a:xfrm>
            <a:off x="3048000" y="381000"/>
            <a:ext cx="2895600" cy="457200"/>
          </a:xfrm>
          <a:prstGeom prst="rect">
            <a:avLst/>
          </a:prstGeom>
          <a:solidFill>
            <a:srgbClr val="CCFFFF"/>
          </a:solidFill>
          <a:ln w="9525">
            <a:noFill/>
            <a:miter lim="800000"/>
            <a:headEnd/>
            <a:tailEnd/>
          </a:ln>
        </p:spPr>
        <p:txBody>
          <a:bodyPr>
            <a:spAutoFit/>
          </a:bodyPr>
          <a:lstStyle/>
          <a:p>
            <a:pPr algn="ctr">
              <a:spcBef>
                <a:spcPct val="50000"/>
              </a:spcBef>
            </a:pPr>
            <a:r>
              <a:rPr lang="pt-BR" b="1">
                <a:latin typeface="Tempus Sans ITC" pitchFamily="82" charset="0"/>
              </a:rPr>
              <a:t>SINTOMAS</a:t>
            </a:r>
            <a:endParaRPr lang="pt-PT" b="1">
              <a:latin typeface="Tempus Sans ITC"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29699" name="Rectangle 3"/>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29700" name="Rectangle 4"/>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227333" name="Text Box 5"/>
          <p:cNvSpPr txBox="1">
            <a:spLocks noChangeArrowheads="1"/>
          </p:cNvSpPr>
          <p:nvPr/>
        </p:nvSpPr>
        <p:spPr bwMode="auto">
          <a:xfrm>
            <a:off x="762000" y="1219200"/>
            <a:ext cx="8153400" cy="4906963"/>
          </a:xfrm>
          <a:prstGeom prst="rect">
            <a:avLst/>
          </a:prstGeom>
          <a:solidFill>
            <a:srgbClr val="CCFFFF"/>
          </a:solidFill>
          <a:ln w="9525">
            <a:noFill/>
            <a:miter lim="800000"/>
            <a:headEnd/>
            <a:tailEnd/>
          </a:ln>
          <a:effectLst/>
        </p:spPr>
        <p:txBody>
          <a:bodyPr>
            <a:spAutoFit/>
          </a:bodyPr>
          <a:lstStyle/>
          <a:p>
            <a:pPr algn="just">
              <a:lnSpc>
                <a:spcPct val="130000"/>
              </a:lnSpc>
              <a:spcBef>
                <a:spcPct val="50000"/>
              </a:spcBef>
              <a:defRPr/>
            </a:pPr>
            <a:r>
              <a:rPr lang="pt-BR" sz="1800" b="1">
                <a:effectLst>
                  <a:outerShdw blurRad="38100" dist="38100" dir="2700000" algn="tl">
                    <a:srgbClr val="FFFFFF"/>
                  </a:outerShdw>
                </a:effectLst>
                <a:cs typeface="Times New Roman" pitchFamily="18" charset="0"/>
              </a:rPr>
              <a:t> </a:t>
            </a:r>
            <a:r>
              <a:rPr lang="pt-BR" sz="1800" b="1">
                <a:effectLst>
                  <a:outerShdw blurRad="38100" dist="38100" dir="2700000" algn="tl">
                    <a:srgbClr val="FFFFFF"/>
                  </a:outerShdw>
                </a:effectLst>
                <a:cs typeface="Times New Roman" pitchFamily="18" charset="0"/>
                <a:sym typeface="Symbol" pitchFamily="18" charset="2"/>
              </a:rPr>
              <a:t></a:t>
            </a:r>
            <a:r>
              <a:rPr lang="pt-BR" sz="1800" b="1">
                <a:effectLst>
                  <a:outerShdw blurRad="38100" dist="38100" dir="2700000" algn="tl">
                    <a:srgbClr val="FFFFFF"/>
                  </a:outerShdw>
                </a:effectLst>
                <a:latin typeface="Tempus Sans ITC" pitchFamily="82" charset="0"/>
                <a:cs typeface="Times New Roman" pitchFamily="18" charset="0"/>
              </a:rPr>
              <a:t> Lateralidade : esquerda = Thuya</a:t>
            </a:r>
          </a:p>
          <a:p>
            <a:pPr algn="just">
              <a:lnSpc>
                <a:spcPct val="13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p>
          <a:p>
            <a:pPr algn="just">
              <a:lnSpc>
                <a:spcPct val="13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sym typeface="Symbol" pitchFamily="18" charset="2"/>
              </a:rPr>
              <a:t> </a:t>
            </a:r>
            <a:r>
              <a:rPr lang="pt-BR" sz="1800" b="1">
                <a:effectLst>
                  <a:outerShdw blurRad="38100" dist="38100" dir="2700000" algn="tl">
                    <a:srgbClr val="FFFFFF"/>
                  </a:outerShdw>
                </a:effectLst>
                <a:latin typeface="Tempus Sans ITC" pitchFamily="82" charset="0"/>
                <a:cs typeface="Times New Roman" pitchFamily="18" charset="0"/>
              </a:rPr>
              <a:t>Alternância: reumatismo e distúrbios psíquicos</a:t>
            </a:r>
            <a:r>
              <a:rPr lang="en-US" sz="1800" b="1">
                <a:effectLst>
                  <a:outerShdw blurRad="38100" dist="38100" dir="2700000" algn="tl">
                    <a:srgbClr val="FFFFFF"/>
                  </a:outerShdw>
                </a:effectLst>
                <a:latin typeface="Tempus Sans ITC" pitchFamily="82" charset="0"/>
                <a:cs typeface="Times New Roman" pitchFamily="18" charset="0"/>
              </a:rPr>
              <a:t> = </a:t>
            </a:r>
            <a:r>
              <a:rPr lang="pt-BR" sz="1800" b="1">
                <a:effectLst>
                  <a:outerShdw blurRad="38100" dist="38100" dir="2700000" algn="tl">
                    <a:srgbClr val="FFFFFF"/>
                  </a:outerShdw>
                </a:effectLst>
                <a:latin typeface="Tempus Sans ITC" pitchFamily="82" charset="0"/>
                <a:cs typeface="Times New Roman" pitchFamily="18" charset="0"/>
              </a:rPr>
              <a:t>Cimicifuga</a:t>
            </a:r>
          </a:p>
          <a:p>
            <a:pPr algn="just">
              <a:lnSpc>
                <a:spcPct val="130000"/>
              </a:lnSpc>
              <a:spcBef>
                <a:spcPct val="50000"/>
              </a:spcBef>
              <a:defRPr/>
            </a:pP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catarro mucosas e erupções cutâneas</a:t>
            </a:r>
            <a:r>
              <a:rPr lang="en-US" sz="1800" b="1">
                <a:effectLst>
                  <a:outerShdw blurRad="38100" dist="38100" dir="2700000" algn="tl">
                    <a:srgbClr val="FFFFFF"/>
                  </a:outerShdw>
                </a:effectLst>
                <a:latin typeface="Tempus Sans ITC" pitchFamily="82" charset="0"/>
                <a:cs typeface="Times New Roman" pitchFamily="18" charset="0"/>
              </a:rPr>
              <a:t> = </a:t>
            </a:r>
            <a:r>
              <a:rPr lang="pt-BR" sz="1800" b="1">
                <a:effectLst>
                  <a:outerShdw blurRad="38100" dist="38100" dir="2700000" algn="tl">
                    <a:srgbClr val="FFFFFF"/>
                  </a:outerShdw>
                </a:effectLst>
                <a:latin typeface="Tempus Sans ITC" pitchFamily="82" charset="0"/>
                <a:cs typeface="Times New Roman" pitchFamily="18" charset="0"/>
              </a:rPr>
              <a:t> Dulcamara</a:t>
            </a:r>
          </a:p>
          <a:p>
            <a:pPr algn="just">
              <a:lnSpc>
                <a:spcPct val="13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p>
          <a:p>
            <a:pPr algn="just">
              <a:lnSpc>
                <a:spcPct val="13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sym typeface="Symbol" pitchFamily="18" charset="2"/>
              </a:rPr>
              <a:t> </a:t>
            </a:r>
            <a:r>
              <a:rPr lang="pt-BR" sz="1800" b="1">
                <a:effectLst>
                  <a:outerShdw blurRad="38100" dist="38100" dir="2700000" algn="tl">
                    <a:srgbClr val="FFFFFF"/>
                  </a:outerShdw>
                </a:effectLst>
                <a:latin typeface="Tempus Sans ITC" pitchFamily="82" charset="0"/>
                <a:cs typeface="Times New Roman" pitchFamily="18" charset="0"/>
              </a:rPr>
              <a:t>Variações: variabilidade sintomas = Pulsatilla e Ignatia</a:t>
            </a:r>
          </a:p>
          <a:p>
            <a:pPr algn="just">
              <a:lnSpc>
                <a:spcPct val="13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p>
          <a:p>
            <a:pPr algn="just">
              <a:lnSpc>
                <a:spcPct val="13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sym typeface="Symbol" pitchFamily="18" charset="2"/>
              </a:rPr>
              <a:t> </a:t>
            </a:r>
            <a:r>
              <a:rPr lang="pt-BR" sz="1800" b="1">
                <a:effectLst>
                  <a:outerShdw blurRad="38100" dist="38100" dir="2700000" algn="tl">
                    <a:srgbClr val="FFFFFF"/>
                  </a:outerShdw>
                </a:effectLst>
                <a:latin typeface="Tempus Sans ITC" pitchFamily="82" charset="0"/>
                <a:cs typeface="Times New Roman" pitchFamily="18" charset="0"/>
              </a:rPr>
              <a:t>Emunctoriais: melhora por eliminações = Lachesis</a:t>
            </a:r>
          </a:p>
          <a:p>
            <a:pPr algn="just">
              <a:lnSpc>
                <a:spcPct val="130000"/>
              </a:lnSpc>
              <a:spcBef>
                <a:spcPct val="50000"/>
              </a:spcBef>
              <a:defRPr/>
            </a:pPr>
            <a:r>
              <a:rPr lang="pt-BR" sz="1800" b="1">
                <a:effectLst>
                  <a:outerShdw blurRad="38100" dist="38100" dir="2700000" algn="tl">
                    <a:srgbClr val="FFFFFF"/>
                  </a:outerShdw>
                </a:effectLst>
                <a:latin typeface="Tempus Sans ITC" pitchFamily="82" charset="0"/>
                <a:cs typeface="Times New Roman" pitchFamily="18" charset="0"/>
              </a:rPr>
              <a:t>	</a:t>
            </a: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erupção cutânea = Sulphur</a:t>
            </a:r>
          </a:p>
          <a:p>
            <a:pPr algn="just">
              <a:lnSpc>
                <a:spcPct val="130000"/>
              </a:lnSpc>
              <a:spcBef>
                <a:spcPct val="50000"/>
              </a:spcBef>
              <a:defRPr/>
            </a:pPr>
            <a:endParaRPr lang="pt-BR" sz="1800" b="1">
              <a:effectLst>
                <a:outerShdw blurRad="38100" dist="38100" dir="2700000" algn="tl">
                  <a:srgbClr val="FFFFFF"/>
                </a:outerShdw>
              </a:effectLst>
              <a:latin typeface="Tempus Sans ITC" pitchFamily="82" charset="0"/>
            </a:endParaRPr>
          </a:p>
        </p:txBody>
      </p:sp>
      <p:sp>
        <p:nvSpPr>
          <p:cNvPr id="29702" name="Text Box 6"/>
          <p:cNvSpPr txBox="1">
            <a:spLocks noChangeArrowheads="1"/>
          </p:cNvSpPr>
          <p:nvPr/>
        </p:nvSpPr>
        <p:spPr bwMode="auto">
          <a:xfrm>
            <a:off x="3048000" y="381000"/>
            <a:ext cx="2895600" cy="457200"/>
          </a:xfrm>
          <a:prstGeom prst="rect">
            <a:avLst/>
          </a:prstGeom>
          <a:solidFill>
            <a:srgbClr val="CCFFFF"/>
          </a:solidFill>
          <a:ln w="9525">
            <a:noFill/>
            <a:miter lim="800000"/>
            <a:headEnd/>
            <a:tailEnd/>
          </a:ln>
        </p:spPr>
        <p:txBody>
          <a:bodyPr>
            <a:spAutoFit/>
          </a:bodyPr>
          <a:lstStyle/>
          <a:p>
            <a:pPr algn="ctr">
              <a:spcBef>
                <a:spcPct val="50000"/>
              </a:spcBef>
            </a:pPr>
            <a:r>
              <a:rPr lang="pt-BR" b="1">
                <a:latin typeface="Tempus Sans ITC" pitchFamily="82" charset="0"/>
              </a:rPr>
              <a:t>SINTOMAS</a:t>
            </a:r>
            <a:endParaRPr lang="pt-PT" b="1">
              <a:latin typeface="Tempus Sans ITC"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grpSp>
        <p:nvGrpSpPr>
          <p:cNvPr id="30723" name="Group 8"/>
          <p:cNvGrpSpPr>
            <a:grpSpLocks/>
          </p:cNvGrpSpPr>
          <p:nvPr/>
        </p:nvGrpSpPr>
        <p:grpSpPr bwMode="auto">
          <a:xfrm>
            <a:off x="914400" y="2362200"/>
            <a:ext cx="762000" cy="762000"/>
            <a:chOff x="1632" y="768"/>
            <a:chExt cx="2352" cy="1776"/>
          </a:xfrm>
        </p:grpSpPr>
        <p:sp>
          <p:nvSpPr>
            <p:cNvPr id="30756" name="Oval 9"/>
            <p:cNvSpPr>
              <a:spLocks noChangeArrowheads="1"/>
            </p:cNvSpPr>
            <p:nvPr/>
          </p:nvSpPr>
          <p:spPr bwMode="auto">
            <a:xfrm>
              <a:off x="1632" y="768"/>
              <a:ext cx="2352" cy="1776"/>
            </a:xfrm>
            <a:prstGeom prst="ellipse">
              <a:avLst/>
            </a:prstGeom>
            <a:solidFill>
              <a:srgbClr val="FFFFFF"/>
            </a:solidFill>
            <a:ln w="38100">
              <a:solidFill>
                <a:schemeClr val="tx1"/>
              </a:solidFill>
              <a:round/>
              <a:headEnd/>
              <a:tailEnd/>
            </a:ln>
          </p:spPr>
          <p:txBody>
            <a:bodyPr wrap="none" anchor="ctr"/>
            <a:lstStyle/>
            <a:p>
              <a:endParaRPr lang="pt-BR"/>
            </a:p>
          </p:txBody>
        </p:sp>
        <p:sp>
          <p:nvSpPr>
            <p:cNvPr id="30757" name="Oval 10"/>
            <p:cNvSpPr>
              <a:spLocks noChangeArrowheads="1"/>
            </p:cNvSpPr>
            <p:nvPr/>
          </p:nvSpPr>
          <p:spPr bwMode="auto">
            <a:xfrm>
              <a:off x="2496" y="1536"/>
              <a:ext cx="624" cy="432"/>
            </a:xfrm>
            <a:prstGeom prst="ellipse">
              <a:avLst/>
            </a:prstGeom>
            <a:solidFill>
              <a:srgbClr val="FFFFFF">
                <a:alpha val="50195"/>
              </a:srgbClr>
            </a:solidFill>
            <a:ln w="19050">
              <a:solidFill>
                <a:schemeClr val="tx1"/>
              </a:solidFill>
              <a:round/>
              <a:headEnd/>
              <a:tailEnd/>
            </a:ln>
          </p:spPr>
          <p:txBody>
            <a:bodyPr wrap="none" anchor="ctr"/>
            <a:lstStyle/>
            <a:p>
              <a:endParaRPr lang="pt-BR"/>
            </a:p>
          </p:txBody>
        </p:sp>
        <p:sp>
          <p:nvSpPr>
            <p:cNvPr id="30758" name="Oval 11"/>
            <p:cNvSpPr>
              <a:spLocks noChangeArrowheads="1"/>
            </p:cNvSpPr>
            <p:nvPr/>
          </p:nvSpPr>
          <p:spPr bwMode="auto">
            <a:xfrm>
              <a:off x="2592" y="1344"/>
              <a:ext cx="96" cy="96"/>
            </a:xfrm>
            <a:prstGeom prst="ellipse">
              <a:avLst/>
            </a:prstGeom>
            <a:solidFill>
              <a:schemeClr val="tx1"/>
            </a:solidFill>
            <a:ln w="38100">
              <a:solidFill>
                <a:schemeClr val="tx1"/>
              </a:solidFill>
              <a:round/>
              <a:headEnd/>
              <a:tailEnd/>
            </a:ln>
          </p:spPr>
          <p:txBody>
            <a:bodyPr wrap="none" anchor="ctr"/>
            <a:lstStyle/>
            <a:p>
              <a:endParaRPr lang="pt-BR"/>
            </a:p>
          </p:txBody>
        </p:sp>
        <p:sp>
          <p:nvSpPr>
            <p:cNvPr id="30759" name="Oval 12"/>
            <p:cNvSpPr>
              <a:spLocks noChangeArrowheads="1"/>
            </p:cNvSpPr>
            <p:nvPr/>
          </p:nvSpPr>
          <p:spPr bwMode="auto">
            <a:xfrm>
              <a:off x="2880" y="1344"/>
              <a:ext cx="96" cy="96"/>
            </a:xfrm>
            <a:prstGeom prst="ellipse">
              <a:avLst/>
            </a:prstGeom>
            <a:solidFill>
              <a:schemeClr val="tx1"/>
            </a:solidFill>
            <a:ln w="38100">
              <a:solidFill>
                <a:schemeClr val="tx1"/>
              </a:solidFill>
              <a:round/>
              <a:headEnd/>
              <a:tailEnd/>
            </a:ln>
          </p:spPr>
          <p:txBody>
            <a:bodyPr wrap="none" anchor="ctr"/>
            <a:lstStyle/>
            <a:p>
              <a:endParaRPr lang="pt-BR"/>
            </a:p>
          </p:txBody>
        </p:sp>
        <p:sp>
          <p:nvSpPr>
            <p:cNvPr id="30760" name="Freeform 13"/>
            <p:cNvSpPr>
              <a:spLocks/>
            </p:cNvSpPr>
            <p:nvPr/>
          </p:nvSpPr>
          <p:spPr bwMode="auto">
            <a:xfrm>
              <a:off x="2112" y="1968"/>
              <a:ext cx="1440" cy="290"/>
            </a:xfrm>
            <a:custGeom>
              <a:avLst/>
              <a:gdLst>
                <a:gd name="T0" fmla="*/ 0 w 1440"/>
                <a:gd name="T1" fmla="*/ 0 h 290"/>
                <a:gd name="T2" fmla="*/ 144 w 1440"/>
                <a:gd name="T3" fmla="*/ 144 h 290"/>
                <a:gd name="T4" fmla="*/ 384 w 1440"/>
                <a:gd name="T5" fmla="*/ 240 h 290"/>
                <a:gd name="T6" fmla="*/ 720 w 1440"/>
                <a:gd name="T7" fmla="*/ 288 h 290"/>
                <a:gd name="T8" fmla="*/ 1110 w 1440"/>
                <a:gd name="T9" fmla="*/ 231 h 290"/>
                <a:gd name="T10" fmla="*/ 1332 w 1440"/>
                <a:gd name="T11" fmla="*/ 114 h 290"/>
                <a:gd name="T12" fmla="*/ 1440 w 1440"/>
                <a:gd name="T13" fmla="*/ 0 h 290"/>
                <a:gd name="T14" fmla="*/ 0 60000 65536"/>
                <a:gd name="T15" fmla="*/ 0 60000 65536"/>
                <a:gd name="T16" fmla="*/ 0 60000 65536"/>
                <a:gd name="T17" fmla="*/ 0 60000 65536"/>
                <a:gd name="T18" fmla="*/ 0 60000 65536"/>
                <a:gd name="T19" fmla="*/ 0 60000 65536"/>
                <a:gd name="T20" fmla="*/ 0 60000 65536"/>
                <a:gd name="T21" fmla="*/ 0 w 1440"/>
                <a:gd name="T22" fmla="*/ 0 h 290"/>
                <a:gd name="T23" fmla="*/ 1440 w 1440"/>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290">
                  <a:moveTo>
                    <a:pt x="0" y="0"/>
                  </a:moveTo>
                  <a:cubicBezTo>
                    <a:pt x="40" y="52"/>
                    <a:pt x="80" y="104"/>
                    <a:pt x="144" y="144"/>
                  </a:cubicBezTo>
                  <a:cubicBezTo>
                    <a:pt x="208" y="184"/>
                    <a:pt x="288" y="216"/>
                    <a:pt x="384" y="240"/>
                  </a:cubicBezTo>
                  <a:cubicBezTo>
                    <a:pt x="480" y="264"/>
                    <a:pt x="599" y="290"/>
                    <a:pt x="720" y="288"/>
                  </a:cubicBezTo>
                  <a:cubicBezTo>
                    <a:pt x="841" y="286"/>
                    <a:pt x="1008" y="260"/>
                    <a:pt x="1110" y="231"/>
                  </a:cubicBezTo>
                  <a:cubicBezTo>
                    <a:pt x="1212" y="202"/>
                    <a:pt x="1277" y="152"/>
                    <a:pt x="1332" y="114"/>
                  </a:cubicBezTo>
                  <a:cubicBezTo>
                    <a:pt x="1387" y="76"/>
                    <a:pt x="1418" y="24"/>
                    <a:pt x="1440" y="0"/>
                  </a:cubicBezTo>
                </a:path>
              </a:pathLst>
            </a:custGeom>
            <a:noFill/>
            <a:ln w="38100" cap="flat" cmpd="sng">
              <a:solidFill>
                <a:schemeClr val="tx1"/>
              </a:solidFill>
              <a:prstDash val="solid"/>
              <a:round/>
              <a:headEnd/>
              <a:tailEnd/>
            </a:ln>
          </p:spPr>
          <p:txBody>
            <a:bodyPr wrap="none" anchor="ctr"/>
            <a:lstStyle/>
            <a:p>
              <a:endParaRPr lang="pt-BR"/>
            </a:p>
          </p:txBody>
        </p:sp>
      </p:grpSp>
      <p:sp>
        <p:nvSpPr>
          <p:cNvPr id="30724" name="Text Box 40"/>
          <p:cNvSpPr txBox="1">
            <a:spLocks noChangeArrowheads="1"/>
          </p:cNvSpPr>
          <p:nvPr/>
        </p:nvSpPr>
        <p:spPr bwMode="auto">
          <a:xfrm>
            <a:off x="685800" y="1066800"/>
            <a:ext cx="2895600" cy="457200"/>
          </a:xfrm>
          <a:prstGeom prst="rect">
            <a:avLst/>
          </a:prstGeom>
          <a:solidFill>
            <a:srgbClr val="CCFFFF"/>
          </a:solidFill>
          <a:ln w="9525">
            <a:noFill/>
            <a:miter lim="800000"/>
            <a:headEnd/>
            <a:tailEnd/>
          </a:ln>
        </p:spPr>
        <p:txBody>
          <a:bodyPr>
            <a:spAutoFit/>
          </a:bodyPr>
          <a:lstStyle/>
          <a:p>
            <a:pPr algn="ctr">
              <a:spcBef>
                <a:spcPct val="50000"/>
              </a:spcBef>
            </a:pPr>
            <a:r>
              <a:rPr lang="pt-BR" b="1">
                <a:latin typeface="Tempus Sans ITC" pitchFamily="82" charset="0"/>
              </a:rPr>
              <a:t>Apis mellifica</a:t>
            </a:r>
            <a:endParaRPr lang="pt-PT" b="1">
              <a:latin typeface="Tempus Sans ITC" pitchFamily="82" charset="0"/>
            </a:endParaRPr>
          </a:p>
        </p:txBody>
      </p:sp>
      <p:sp>
        <p:nvSpPr>
          <p:cNvPr id="30725" name="Text Box 41"/>
          <p:cNvSpPr txBox="1">
            <a:spLocks noChangeArrowheads="1"/>
          </p:cNvSpPr>
          <p:nvPr/>
        </p:nvSpPr>
        <p:spPr bwMode="auto">
          <a:xfrm>
            <a:off x="2133600" y="2362200"/>
            <a:ext cx="1143000" cy="854075"/>
          </a:xfrm>
          <a:prstGeom prst="rect">
            <a:avLst/>
          </a:prstGeom>
          <a:solidFill>
            <a:srgbClr val="CCFFFF"/>
          </a:solidFill>
          <a:ln w="9525">
            <a:noFill/>
            <a:miter lim="800000"/>
            <a:headEnd/>
            <a:tailEnd/>
          </a:ln>
        </p:spPr>
        <p:txBody>
          <a:bodyPr>
            <a:spAutoFit/>
          </a:bodyPr>
          <a:lstStyle/>
          <a:p>
            <a:pPr>
              <a:spcBef>
                <a:spcPct val="50000"/>
              </a:spcBef>
            </a:pPr>
            <a:r>
              <a:rPr lang="pt-BR" sz="2000" b="1">
                <a:latin typeface="Tempus Sans ITC" pitchFamily="82" charset="0"/>
              </a:rPr>
              <a:t>frio</a:t>
            </a:r>
          </a:p>
          <a:p>
            <a:pPr>
              <a:spcBef>
                <a:spcPct val="50000"/>
              </a:spcBef>
            </a:pPr>
            <a:r>
              <a:rPr lang="pt-BR" sz="2000" b="1">
                <a:latin typeface="Tempus Sans ITC" pitchFamily="82" charset="0"/>
              </a:rPr>
              <a:t>ar livre</a:t>
            </a:r>
            <a:endParaRPr lang="pt-PT" sz="2000" b="1">
              <a:latin typeface="Tempus Sans ITC" pitchFamily="82" charset="0"/>
            </a:endParaRPr>
          </a:p>
        </p:txBody>
      </p:sp>
      <p:grpSp>
        <p:nvGrpSpPr>
          <p:cNvPr id="30726" name="Group 42"/>
          <p:cNvGrpSpPr>
            <a:grpSpLocks/>
          </p:cNvGrpSpPr>
          <p:nvPr/>
        </p:nvGrpSpPr>
        <p:grpSpPr bwMode="auto">
          <a:xfrm>
            <a:off x="990600" y="4267200"/>
            <a:ext cx="762000" cy="762000"/>
            <a:chOff x="1632" y="768"/>
            <a:chExt cx="2352" cy="1776"/>
          </a:xfrm>
        </p:grpSpPr>
        <p:sp>
          <p:nvSpPr>
            <p:cNvPr id="30747" name="Oval 43"/>
            <p:cNvSpPr>
              <a:spLocks noChangeArrowheads="1"/>
            </p:cNvSpPr>
            <p:nvPr/>
          </p:nvSpPr>
          <p:spPr bwMode="auto">
            <a:xfrm>
              <a:off x="1632" y="768"/>
              <a:ext cx="2352" cy="1776"/>
            </a:xfrm>
            <a:prstGeom prst="ellipse">
              <a:avLst/>
            </a:prstGeom>
            <a:solidFill>
              <a:srgbClr val="FFFFFF"/>
            </a:solidFill>
            <a:ln w="38100">
              <a:solidFill>
                <a:schemeClr val="tx1"/>
              </a:solidFill>
              <a:round/>
              <a:headEnd/>
              <a:tailEnd/>
            </a:ln>
          </p:spPr>
          <p:txBody>
            <a:bodyPr wrap="none" anchor="ctr"/>
            <a:lstStyle/>
            <a:p>
              <a:endParaRPr lang="pt-BR"/>
            </a:p>
          </p:txBody>
        </p:sp>
        <p:sp>
          <p:nvSpPr>
            <p:cNvPr id="30748" name="Oval 44"/>
            <p:cNvSpPr>
              <a:spLocks noChangeArrowheads="1"/>
            </p:cNvSpPr>
            <p:nvPr/>
          </p:nvSpPr>
          <p:spPr bwMode="auto">
            <a:xfrm>
              <a:off x="2976" y="1872"/>
              <a:ext cx="624" cy="432"/>
            </a:xfrm>
            <a:prstGeom prst="ellipse">
              <a:avLst/>
            </a:prstGeom>
            <a:solidFill>
              <a:srgbClr val="FFFFFF">
                <a:alpha val="50195"/>
              </a:srgbClr>
            </a:solidFill>
            <a:ln w="19050">
              <a:solidFill>
                <a:schemeClr val="tx1"/>
              </a:solidFill>
              <a:round/>
              <a:headEnd/>
              <a:tailEnd/>
            </a:ln>
          </p:spPr>
          <p:txBody>
            <a:bodyPr wrap="none" anchor="ctr"/>
            <a:lstStyle/>
            <a:p>
              <a:endParaRPr lang="pt-BR"/>
            </a:p>
          </p:txBody>
        </p:sp>
        <p:grpSp>
          <p:nvGrpSpPr>
            <p:cNvPr id="30749" name="Group 45"/>
            <p:cNvGrpSpPr>
              <a:grpSpLocks/>
            </p:cNvGrpSpPr>
            <p:nvPr/>
          </p:nvGrpSpPr>
          <p:grpSpPr bwMode="auto">
            <a:xfrm>
              <a:off x="3024" y="1584"/>
              <a:ext cx="192" cy="200"/>
              <a:chOff x="3024" y="1584"/>
              <a:chExt cx="192" cy="200"/>
            </a:xfrm>
          </p:grpSpPr>
          <p:sp>
            <p:nvSpPr>
              <p:cNvPr id="30754" name="Freeform 46"/>
              <p:cNvSpPr>
                <a:spLocks/>
              </p:cNvSpPr>
              <p:nvPr/>
            </p:nvSpPr>
            <p:spPr bwMode="auto">
              <a:xfrm>
                <a:off x="3024" y="1728"/>
                <a:ext cx="192" cy="56"/>
              </a:xfrm>
              <a:custGeom>
                <a:avLst/>
                <a:gdLst>
                  <a:gd name="T0" fmla="*/ 0 w 192"/>
                  <a:gd name="T1" fmla="*/ 48 h 56"/>
                  <a:gd name="T2" fmla="*/ 96 w 192"/>
                  <a:gd name="T3" fmla="*/ 48 h 56"/>
                  <a:gd name="T4" fmla="*/ 192 w 192"/>
                  <a:gd name="T5" fmla="*/ 0 h 56"/>
                  <a:gd name="T6" fmla="*/ 0 60000 65536"/>
                  <a:gd name="T7" fmla="*/ 0 60000 65536"/>
                  <a:gd name="T8" fmla="*/ 0 60000 65536"/>
                  <a:gd name="T9" fmla="*/ 0 w 192"/>
                  <a:gd name="T10" fmla="*/ 0 h 56"/>
                  <a:gd name="T11" fmla="*/ 192 w 192"/>
                  <a:gd name="T12" fmla="*/ 56 h 56"/>
                </a:gdLst>
                <a:ahLst/>
                <a:cxnLst>
                  <a:cxn ang="T6">
                    <a:pos x="T0" y="T1"/>
                  </a:cxn>
                  <a:cxn ang="T7">
                    <a:pos x="T2" y="T3"/>
                  </a:cxn>
                  <a:cxn ang="T8">
                    <a:pos x="T4" y="T5"/>
                  </a:cxn>
                </a:cxnLst>
                <a:rect l="T9" t="T10" r="T11" b="T12"/>
                <a:pathLst>
                  <a:path w="192" h="56">
                    <a:moveTo>
                      <a:pt x="0" y="48"/>
                    </a:moveTo>
                    <a:cubicBezTo>
                      <a:pt x="32" y="52"/>
                      <a:pt x="64" y="56"/>
                      <a:pt x="96" y="48"/>
                    </a:cubicBezTo>
                    <a:cubicBezTo>
                      <a:pt x="128" y="40"/>
                      <a:pt x="176" y="8"/>
                      <a:pt x="192" y="0"/>
                    </a:cubicBezTo>
                  </a:path>
                </a:pathLst>
              </a:custGeom>
              <a:noFill/>
              <a:ln w="38100" cap="flat" cmpd="sng">
                <a:solidFill>
                  <a:schemeClr val="tx1"/>
                </a:solidFill>
                <a:prstDash val="solid"/>
                <a:round/>
                <a:headEnd/>
                <a:tailEnd/>
              </a:ln>
            </p:spPr>
            <p:txBody>
              <a:bodyPr wrap="none" anchor="ctr"/>
              <a:lstStyle/>
              <a:p>
                <a:endParaRPr lang="pt-BR"/>
              </a:p>
            </p:txBody>
          </p:sp>
          <p:sp>
            <p:nvSpPr>
              <p:cNvPr id="30755" name="Line 47"/>
              <p:cNvSpPr>
                <a:spLocks noChangeShapeType="1"/>
              </p:cNvSpPr>
              <p:nvPr/>
            </p:nvSpPr>
            <p:spPr bwMode="auto">
              <a:xfrm flipH="1">
                <a:off x="3120" y="1584"/>
                <a:ext cx="96" cy="48"/>
              </a:xfrm>
              <a:prstGeom prst="line">
                <a:avLst/>
              </a:prstGeom>
              <a:noFill/>
              <a:ln w="38100">
                <a:solidFill>
                  <a:schemeClr val="tx1"/>
                </a:solidFill>
                <a:round/>
                <a:headEnd/>
                <a:tailEnd/>
              </a:ln>
            </p:spPr>
            <p:txBody>
              <a:bodyPr wrap="none" anchor="ctr"/>
              <a:lstStyle/>
              <a:p>
                <a:endParaRPr lang="pt-BR"/>
              </a:p>
            </p:txBody>
          </p:sp>
        </p:grpSp>
        <p:grpSp>
          <p:nvGrpSpPr>
            <p:cNvPr id="30750" name="Group 48"/>
            <p:cNvGrpSpPr>
              <a:grpSpLocks/>
            </p:cNvGrpSpPr>
            <p:nvPr/>
          </p:nvGrpSpPr>
          <p:grpSpPr bwMode="auto">
            <a:xfrm flipH="1">
              <a:off x="3312" y="1584"/>
              <a:ext cx="192" cy="200"/>
              <a:chOff x="3024" y="1584"/>
              <a:chExt cx="192" cy="200"/>
            </a:xfrm>
          </p:grpSpPr>
          <p:sp>
            <p:nvSpPr>
              <p:cNvPr id="30752" name="Freeform 49"/>
              <p:cNvSpPr>
                <a:spLocks/>
              </p:cNvSpPr>
              <p:nvPr/>
            </p:nvSpPr>
            <p:spPr bwMode="auto">
              <a:xfrm>
                <a:off x="3024" y="1728"/>
                <a:ext cx="192" cy="56"/>
              </a:xfrm>
              <a:custGeom>
                <a:avLst/>
                <a:gdLst>
                  <a:gd name="T0" fmla="*/ 0 w 192"/>
                  <a:gd name="T1" fmla="*/ 48 h 56"/>
                  <a:gd name="T2" fmla="*/ 96 w 192"/>
                  <a:gd name="T3" fmla="*/ 48 h 56"/>
                  <a:gd name="T4" fmla="*/ 192 w 192"/>
                  <a:gd name="T5" fmla="*/ 0 h 56"/>
                  <a:gd name="T6" fmla="*/ 0 60000 65536"/>
                  <a:gd name="T7" fmla="*/ 0 60000 65536"/>
                  <a:gd name="T8" fmla="*/ 0 60000 65536"/>
                  <a:gd name="T9" fmla="*/ 0 w 192"/>
                  <a:gd name="T10" fmla="*/ 0 h 56"/>
                  <a:gd name="T11" fmla="*/ 192 w 192"/>
                  <a:gd name="T12" fmla="*/ 56 h 56"/>
                </a:gdLst>
                <a:ahLst/>
                <a:cxnLst>
                  <a:cxn ang="T6">
                    <a:pos x="T0" y="T1"/>
                  </a:cxn>
                  <a:cxn ang="T7">
                    <a:pos x="T2" y="T3"/>
                  </a:cxn>
                  <a:cxn ang="T8">
                    <a:pos x="T4" y="T5"/>
                  </a:cxn>
                </a:cxnLst>
                <a:rect l="T9" t="T10" r="T11" b="T12"/>
                <a:pathLst>
                  <a:path w="192" h="56">
                    <a:moveTo>
                      <a:pt x="0" y="48"/>
                    </a:moveTo>
                    <a:cubicBezTo>
                      <a:pt x="32" y="52"/>
                      <a:pt x="64" y="56"/>
                      <a:pt x="96" y="48"/>
                    </a:cubicBezTo>
                    <a:cubicBezTo>
                      <a:pt x="128" y="40"/>
                      <a:pt x="176" y="8"/>
                      <a:pt x="192" y="0"/>
                    </a:cubicBezTo>
                  </a:path>
                </a:pathLst>
              </a:custGeom>
              <a:noFill/>
              <a:ln w="38100" cap="flat" cmpd="sng">
                <a:solidFill>
                  <a:schemeClr val="tx1"/>
                </a:solidFill>
                <a:prstDash val="solid"/>
                <a:round/>
                <a:headEnd/>
                <a:tailEnd/>
              </a:ln>
            </p:spPr>
            <p:txBody>
              <a:bodyPr wrap="none" anchor="ctr"/>
              <a:lstStyle/>
              <a:p>
                <a:endParaRPr lang="pt-BR"/>
              </a:p>
            </p:txBody>
          </p:sp>
          <p:sp>
            <p:nvSpPr>
              <p:cNvPr id="30753" name="Line 50"/>
              <p:cNvSpPr>
                <a:spLocks noChangeShapeType="1"/>
              </p:cNvSpPr>
              <p:nvPr/>
            </p:nvSpPr>
            <p:spPr bwMode="auto">
              <a:xfrm flipH="1">
                <a:off x="3120" y="1584"/>
                <a:ext cx="96" cy="48"/>
              </a:xfrm>
              <a:prstGeom prst="line">
                <a:avLst/>
              </a:prstGeom>
              <a:noFill/>
              <a:ln w="38100">
                <a:solidFill>
                  <a:schemeClr val="tx1"/>
                </a:solidFill>
                <a:round/>
                <a:headEnd/>
                <a:tailEnd/>
              </a:ln>
            </p:spPr>
            <p:txBody>
              <a:bodyPr wrap="none" anchor="ctr"/>
              <a:lstStyle/>
              <a:p>
                <a:endParaRPr lang="pt-BR"/>
              </a:p>
            </p:txBody>
          </p:sp>
        </p:grpSp>
        <p:sp>
          <p:nvSpPr>
            <p:cNvPr id="30751" name="Freeform 51"/>
            <p:cNvSpPr>
              <a:spLocks/>
            </p:cNvSpPr>
            <p:nvPr/>
          </p:nvSpPr>
          <p:spPr bwMode="auto">
            <a:xfrm>
              <a:off x="2640" y="2304"/>
              <a:ext cx="576" cy="112"/>
            </a:xfrm>
            <a:custGeom>
              <a:avLst/>
              <a:gdLst>
                <a:gd name="T0" fmla="*/ 576 w 576"/>
                <a:gd name="T1" fmla="*/ 96 h 112"/>
                <a:gd name="T2" fmla="*/ 384 w 576"/>
                <a:gd name="T3" fmla="*/ 0 h 112"/>
                <a:gd name="T4" fmla="*/ 96 w 576"/>
                <a:gd name="T5" fmla="*/ 96 h 112"/>
                <a:gd name="T6" fmla="*/ 0 w 576"/>
                <a:gd name="T7" fmla="*/ 96 h 112"/>
                <a:gd name="T8" fmla="*/ 0 60000 65536"/>
                <a:gd name="T9" fmla="*/ 0 60000 65536"/>
                <a:gd name="T10" fmla="*/ 0 60000 65536"/>
                <a:gd name="T11" fmla="*/ 0 60000 65536"/>
                <a:gd name="T12" fmla="*/ 0 w 576"/>
                <a:gd name="T13" fmla="*/ 0 h 112"/>
                <a:gd name="T14" fmla="*/ 576 w 576"/>
                <a:gd name="T15" fmla="*/ 112 h 112"/>
              </a:gdLst>
              <a:ahLst/>
              <a:cxnLst>
                <a:cxn ang="T8">
                  <a:pos x="T0" y="T1"/>
                </a:cxn>
                <a:cxn ang="T9">
                  <a:pos x="T2" y="T3"/>
                </a:cxn>
                <a:cxn ang="T10">
                  <a:pos x="T4" y="T5"/>
                </a:cxn>
                <a:cxn ang="T11">
                  <a:pos x="T6" y="T7"/>
                </a:cxn>
              </a:cxnLst>
              <a:rect l="T12" t="T13" r="T14" b="T15"/>
              <a:pathLst>
                <a:path w="576" h="112">
                  <a:moveTo>
                    <a:pt x="576" y="96"/>
                  </a:moveTo>
                  <a:cubicBezTo>
                    <a:pt x="520" y="48"/>
                    <a:pt x="464" y="0"/>
                    <a:pt x="384" y="0"/>
                  </a:cubicBezTo>
                  <a:cubicBezTo>
                    <a:pt x="304" y="0"/>
                    <a:pt x="160" y="80"/>
                    <a:pt x="96" y="96"/>
                  </a:cubicBezTo>
                  <a:cubicBezTo>
                    <a:pt x="32" y="112"/>
                    <a:pt x="16" y="104"/>
                    <a:pt x="0" y="96"/>
                  </a:cubicBezTo>
                </a:path>
              </a:pathLst>
            </a:custGeom>
            <a:noFill/>
            <a:ln w="38100" cap="flat" cmpd="sng">
              <a:solidFill>
                <a:schemeClr val="tx1"/>
              </a:solidFill>
              <a:prstDash val="solid"/>
              <a:round/>
              <a:headEnd/>
              <a:tailEnd/>
            </a:ln>
          </p:spPr>
          <p:txBody>
            <a:bodyPr wrap="none" anchor="ctr"/>
            <a:lstStyle/>
            <a:p>
              <a:endParaRPr lang="pt-BR"/>
            </a:p>
          </p:txBody>
        </p:sp>
      </p:grpSp>
      <p:sp>
        <p:nvSpPr>
          <p:cNvPr id="30727" name="Text Box 54"/>
          <p:cNvSpPr txBox="1">
            <a:spLocks noChangeArrowheads="1"/>
          </p:cNvSpPr>
          <p:nvPr/>
        </p:nvSpPr>
        <p:spPr bwMode="auto">
          <a:xfrm>
            <a:off x="2133600" y="4251325"/>
            <a:ext cx="1574800" cy="1311275"/>
          </a:xfrm>
          <a:prstGeom prst="rect">
            <a:avLst/>
          </a:prstGeom>
          <a:solidFill>
            <a:srgbClr val="CCFFFF"/>
          </a:solidFill>
          <a:ln w="9525">
            <a:noFill/>
            <a:miter lim="800000"/>
            <a:headEnd/>
            <a:tailEnd/>
          </a:ln>
        </p:spPr>
        <p:txBody>
          <a:bodyPr>
            <a:spAutoFit/>
          </a:bodyPr>
          <a:lstStyle/>
          <a:p>
            <a:pPr>
              <a:spcBef>
                <a:spcPct val="50000"/>
              </a:spcBef>
            </a:pPr>
            <a:r>
              <a:rPr lang="pt-BR" sz="2000" b="1">
                <a:latin typeface="Tempus Sans ITC" pitchFamily="82" charset="0"/>
              </a:rPr>
              <a:t>toque</a:t>
            </a:r>
          </a:p>
          <a:p>
            <a:pPr>
              <a:spcBef>
                <a:spcPct val="50000"/>
              </a:spcBef>
            </a:pPr>
            <a:r>
              <a:rPr lang="pt-BR" sz="2000" b="1">
                <a:latin typeface="Tempus Sans ITC" pitchFamily="82" charset="0"/>
              </a:rPr>
              <a:t>calor</a:t>
            </a:r>
          </a:p>
          <a:p>
            <a:pPr>
              <a:spcBef>
                <a:spcPct val="50000"/>
              </a:spcBef>
            </a:pPr>
            <a:r>
              <a:rPr lang="pt-BR" sz="2000" b="1">
                <a:latin typeface="Tempus Sans ITC" pitchFamily="82" charset="0"/>
              </a:rPr>
              <a:t>pressão</a:t>
            </a:r>
            <a:endParaRPr lang="pt-PT" sz="2000" b="1">
              <a:latin typeface="Tempus Sans ITC" pitchFamily="82" charset="0"/>
            </a:endParaRPr>
          </a:p>
        </p:txBody>
      </p:sp>
      <p:sp>
        <p:nvSpPr>
          <p:cNvPr id="30728" name="Text Box 55"/>
          <p:cNvSpPr txBox="1">
            <a:spLocks noChangeArrowheads="1"/>
          </p:cNvSpPr>
          <p:nvPr/>
        </p:nvSpPr>
        <p:spPr bwMode="auto">
          <a:xfrm>
            <a:off x="7239000" y="2498725"/>
            <a:ext cx="1676400" cy="854075"/>
          </a:xfrm>
          <a:prstGeom prst="rect">
            <a:avLst/>
          </a:prstGeom>
          <a:solidFill>
            <a:srgbClr val="CCFFFF"/>
          </a:solidFill>
          <a:ln w="9525">
            <a:noFill/>
            <a:miter lim="800000"/>
            <a:headEnd/>
            <a:tailEnd/>
          </a:ln>
        </p:spPr>
        <p:txBody>
          <a:bodyPr>
            <a:spAutoFit/>
          </a:bodyPr>
          <a:lstStyle/>
          <a:p>
            <a:pPr>
              <a:spcBef>
                <a:spcPct val="50000"/>
              </a:spcBef>
            </a:pPr>
            <a:r>
              <a:rPr lang="pt-BR" sz="2000" b="1">
                <a:latin typeface="Tempus Sans ITC" pitchFamily="82" charset="0"/>
              </a:rPr>
              <a:t>tempo seco</a:t>
            </a:r>
          </a:p>
          <a:p>
            <a:pPr>
              <a:spcBef>
                <a:spcPct val="50000"/>
              </a:spcBef>
            </a:pPr>
            <a:r>
              <a:rPr lang="pt-BR" sz="2000" b="1">
                <a:latin typeface="Tempus Sans ITC" pitchFamily="82" charset="0"/>
              </a:rPr>
              <a:t>eliminações</a:t>
            </a:r>
            <a:endParaRPr lang="pt-PT" sz="2000" b="1">
              <a:latin typeface="Tempus Sans ITC" pitchFamily="82" charset="0"/>
            </a:endParaRPr>
          </a:p>
        </p:txBody>
      </p:sp>
      <p:sp>
        <p:nvSpPr>
          <p:cNvPr id="30729" name="Text Box 56"/>
          <p:cNvSpPr txBox="1">
            <a:spLocks noChangeArrowheads="1"/>
          </p:cNvSpPr>
          <p:nvPr/>
        </p:nvSpPr>
        <p:spPr bwMode="auto">
          <a:xfrm>
            <a:off x="7239000" y="4175125"/>
            <a:ext cx="1676400" cy="1311275"/>
          </a:xfrm>
          <a:prstGeom prst="rect">
            <a:avLst/>
          </a:prstGeom>
          <a:solidFill>
            <a:srgbClr val="CCFFFF"/>
          </a:solidFill>
          <a:ln w="9525">
            <a:noFill/>
            <a:miter lim="800000"/>
            <a:headEnd/>
            <a:tailEnd/>
          </a:ln>
        </p:spPr>
        <p:txBody>
          <a:bodyPr>
            <a:spAutoFit/>
          </a:bodyPr>
          <a:lstStyle/>
          <a:p>
            <a:pPr>
              <a:spcBef>
                <a:spcPct val="50000"/>
              </a:spcBef>
            </a:pPr>
            <a:r>
              <a:rPr lang="pt-BR" sz="2000" b="1">
                <a:latin typeface="Tempus Sans ITC" pitchFamily="82" charset="0"/>
              </a:rPr>
              <a:t>no leito</a:t>
            </a:r>
          </a:p>
          <a:p>
            <a:pPr>
              <a:spcBef>
                <a:spcPct val="50000"/>
              </a:spcBef>
            </a:pPr>
            <a:r>
              <a:rPr lang="pt-BR" sz="2000" b="1">
                <a:latin typeface="Tempus Sans ITC" pitchFamily="82" charset="0"/>
              </a:rPr>
              <a:t>calor</a:t>
            </a:r>
          </a:p>
          <a:p>
            <a:pPr>
              <a:spcBef>
                <a:spcPct val="50000"/>
              </a:spcBef>
            </a:pPr>
            <a:r>
              <a:rPr lang="pt-BR" sz="2000" b="1">
                <a:latin typeface="Tempus Sans ITC" pitchFamily="82" charset="0"/>
              </a:rPr>
              <a:t>água</a:t>
            </a:r>
            <a:endParaRPr lang="pt-PT" sz="2000" b="1">
              <a:latin typeface="Tempus Sans ITC" pitchFamily="82" charset="0"/>
            </a:endParaRPr>
          </a:p>
        </p:txBody>
      </p:sp>
      <p:sp>
        <p:nvSpPr>
          <p:cNvPr id="30730" name="Text Box 57"/>
          <p:cNvSpPr txBox="1">
            <a:spLocks noChangeArrowheads="1"/>
          </p:cNvSpPr>
          <p:nvPr/>
        </p:nvSpPr>
        <p:spPr bwMode="auto">
          <a:xfrm>
            <a:off x="5334000" y="1066800"/>
            <a:ext cx="2895600" cy="457200"/>
          </a:xfrm>
          <a:prstGeom prst="rect">
            <a:avLst/>
          </a:prstGeom>
          <a:solidFill>
            <a:srgbClr val="CCFFFF"/>
          </a:solidFill>
          <a:ln w="9525">
            <a:noFill/>
            <a:miter lim="800000"/>
            <a:headEnd/>
            <a:tailEnd/>
          </a:ln>
        </p:spPr>
        <p:txBody>
          <a:bodyPr>
            <a:spAutoFit/>
          </a:bodyPr>
          <a:lstStyle/>
          <a:p>
            <a:pPr algn="ctr">
              <a:spcBef>
                <a:spcPct val="50000"/>
              </a:spcBef>
            </a:pPr>
            <a:r>
              <a:rPr lang="pt-BR" b="1">
                <a:latin typeface="Tempus Sans ITC" pitchFamily="82" charset="0"/>
              </a:rPr>
              <a:t>Sulphur</a:t>
            </a:r>
            <a:endParaRPr lang="pt-PT" b="1">
              <a:latin typeface="Tempus Sans ITC" pitchFamily="82" charset="0"/>
            </a:endParaRPr>
          </a:p>
        </p:txBody>
      </p:sp>
      <p:grpSp>
        <p:nvGrpSpPr>
          <p:cNvPr id="30731" name="Group 58"/>
          <p:cNvGrpSpPr>
            <a:grpSpLocks/>
          </p:cNvGrpSpPr>
          <p:nvPr/>
        </p:nvGrpSpPr>
        <p:grpSpPr bwMode="auto">
          <a:xfrm>
            <a:off x="6096000" y="4419600"/>
            <a:ext cx="762000" cy="762000"/>
            <a:chOff x="1632" y="768"/>
            <a:chExt cx="2352" cy="1776"/>
          </a:xfrm>
        </p:grpSpPr>
        <p:sp>
          <p:nvSpPr>
            <p:cNvPr id="30738" name="Oval 59"/>
            <p:cNvSpPr>
              <a:spLocks noChangeArrowheads="1"/>
            </p:cNvSpPr>
            <p:nvPr/>
          </p:nvSpPr>
          <p:spPr bwMode="auto">
            <a:xfrm>
              <a:off x="1632" y="768"/>
              <a:ext cx="2352" cy="1776"/>
            </a:xfrm>
            <a:prstGeom prst="ellipse">
              <a:avLst/>
            </a:prstGeom>
            <a:solidFill>
              <a:srgbClr val="FFFFFF"/>
            </a:solidFill>
            <a:ln w="38100">
              <a:solidFill>
                <a:schemeClr val="tx1"/>
              </a:solidFill>
              <a:round/>
              <a:headEnd/>
              <a:tailEnd/>
            </a:ln>
          </p:spPr>
          <p:txBody>
            <a:bodyPr wrap="none" anchor="ctr"/>
            <a:lstStyle/>
            <a:p>
              <a:endParaRPr lang="pt-BR"/>
            </a:p>
          </p:txBody>
        </p:sp>
        <p:sp>
          <p:nvSpPr>
            <p:cNvPr id="30739" name="Oval 60"/>
            <p:cNvSpPr>
              <a:spLocks noChangeArrowheads="1"/>
            </p:cNvSpPr>
            <p:nvPr/>
          </p:nvSpPr>
          <p:spPr bwMode="auto">
            <a:xfrm>
              <a:off x="2976" y="1872"/>
              <a:ext cx="624" cy="432"/>
            </a:xfrm>
            <a:prstGeom prst="ellipse">
              <a:avLst/>
            </a:prstGeom>
            <a:solidFill>
              <a:srgbClr val="FFFFFF">
                <a:alpha val="50195"/>
              </a:srgbClr>
            </a:solidFill>
            <a:ln w="19050">
              <a:solidFill>
                <a:schemeClr val="tx1"/>
              </a:solidFill>
              <a:round/>
              <a:headEnd/>
              <a:tailEnd/>
            </a:ln>
          </p:spPr>
          <p:txBody>
            <a:bodyPr wrap="none" anchor="ctr"/>
            <a:lstStyle/>
            <a:p>
              <a:endParaRPr lang="pt-BR"/>
            </a:p>
          </p:txBody>
        </p:sp>
        <p:grpSp>
          <p:nvGrpSpPr>
            <p:cNvPr id="30740" name="Group 61"/>
            <p:cNvGrpSpPr>
              <a:grpSpLocks/>
            </p:cNvGrpSpPr>
            <p:nvPr/>
          </p:nvGrpSpPr>
          <p:grpSpPr bwMode="auto">
            <a:xfrm>
              <a:off x="3024" y="1584"/>
              <a:ext cx="192" cy="200"/>
              <a:chOff x="3024" y="1584"/>
              <a:chExt cx="192" cy="200"/>
            </a:xfrm>
          </p:grpSpPr>
          <p:sp>
            <p:nvSpPr>
              <p:cNvPr id="30745" name="Freeform 62"/>
              <p:cNvSpPr>
                <a:spLocks/>
              </p:cNvSpPr>
              <p:nvPr/>
            </p:nvSpPr>
            <p:spPr bwMode="auto">
              <a:xfrm>
                <a:off x="3024" y="1728"/>
                <a:ext cx="192" cy="56"/>
              </a:xfrm>
              <a:custGeom>
                <a:avLst/>
                <a:gdLst>
                  <a:gd name="T0" fmla="*/ 0 w 192"/>
                  <a:gd name="T1" fmla="*/ 48 h 56"/>
                  <a:gd name="T2" fmla="*/ 96 w 192"/>
                  <a:gd name="T3" fmla="*/ 48 h 56"/>
                  <a:gd name="T4" fmla="*/ 192 w 192"/>
                  <a:gd name="T5" fmla="*/ 0 h 56"/>
                  <a:gd name="T6" fmla="*/ 0 60000 65536"/>
                  <a:gd name="T7" fmla="*/ 0 60000 65536"/>
                  <a:gd name="T8" fmla="*/ 0 60000 65536"/>
                  <a:gd name="T9" fmla="*/ 0 w 192"/>
                  <a:gd name="T10" fmla="*/ 0 h 56"/>
                  <a:gd name="T11" fmla="*/ 192 w 192"/>
                  <a:gd name="T12" fmla="*/ 56 h 56"/>
                </a:gdLst>
                <a:ahLst/>
                <a:cxnLst>
                  <a:cxn ang="T6">
                    <a:pos x="T0" y="T1"/>
                  </a:cxn>
                  <a:cxn ang="T7">
                    <a:pos x="T2" y="T3"/>
                  </a:cxn>
                  <a:cxn ang="T8">
                    <a:pos x="T4" y="T5"/>
                  </a:cxn>
                </a:cxnLst>
                <a:rect l="T9" t="T10" r="T11" b="T12"/>
                <a:pathLst>
                  <a:path w="192" h="56">
                    <a:moveTo>
                      <a:pt x="0" y="48"/>
                    </a:moveTo>
                    <a:cubicBezTo>
                      <a:pt x="32" y="52"/>
                      <a:pt x="64" y="56"/>
                      <a:pt x="96" y="48"/>
                    </a:cubicBezTo>
                    <a:cubicBezTo>
                      <a:pt x="128" y="40"/>
                      <a:pt x="176" y="8"/>
                      <a:pt x="192" y="0"/>
                    </a:cubicBezTo>
                  </a:path>
                </a:pathLst>
              </a:custGeom>
              <a:noFill/>
              <a:ln w="38100" cap="flat" cmpd="sng">
                <a:solidFill>
                  <a:schemeClr val="tx1"/>
                </a:solidFill>
                <a:prstDash val="solid"/>
                <a:round/>
                <a:headEnd/>
                <a:tailEnd/>
              </a:ln>
            </p:spPr>
            <p:txBody>
              <a:bodyPr wrap="none" anchor="ctr"/>
              <a:lstStyle/>
              <a:p>
                <a:endParaRPr lang="pt-BR"/>
              </a:p>
            </p:txBody>
          </p:sp>
          <p:sp>
            <p:nvSpPr>
              <p:cNvPr id="30746" name="Line 63"/>
              <p:cNvSpPr>
                <a:spLocks noChangeShapeType="1"/>
              </p:cNvSpPr>
              <p:nvPr/>
            </p:nvSpPr>
            <p:spPr bwMode="auto">
              <a:xfrm flipH="1">
                <a:off x="3120" y="1584"/>
                <a:ext cx="96" cy="48"/>
              </a:xfrm>
              <a:prstGeom prst="line">
                <a:avLst/>
              </a:prstGeom>
              <a:noFill/>
              <a:ln w="38100">
                <a:solidFill>
                  <a:schemeClr val="tx1"/>
                </a:solidFill>
                <a:round/>
                <a:headEnd/>
                <a:tailEnd/>
              </a:ln>
            </p:spPr>
            <p:txBody>
              <a:bodyPr wrap="none" anchor="ctr"/>
              <a:lstStyle/>
              <a:p>
                <a:endParaRPr lang="pt-BR"/>
              </a:p>
            </p:txBody>
          </p:sp>
        </p:grpSp>
        <p:grpSp>
          <p:nvGrpSpPr>
            <p:cNvPr id="30741" name="Group 64"/>
            <p:cNvGrpSpPr>
              <a:grpSpLocks/>
            </p:cNvGrpSpPr>
            <p:nvPr/>
          </p:nvGrpSpPr>
          <p:grpSpPr bwMode="auto">
            <a:xfrm flipH="1">
              <a:off x="3312" y="1584"/>
              <a:ext cx="192" cy="200"/>
              <a:chOff x="3024" y="1584"/>
              <a:chExt cx="192" cy="200"/>
            </a:xfrm>
          </p:grpSpPr>
          <p:sp>
            <p:nvSpPr>
              <p:cNvPr id="30743" name="Freeform 65"/>
              <p:cNvSpPr>
                <a:spLocks/>
              </p:cNvSpPr>
              <p:nvPr/>
            </p:nvSpPr>
            <p:spPr bwMode="auto">
              <a:xfrm>
                <a:off x="3024" y="1728"/>
                <a:ext cx="192" cy="56"/>
              </a:xfrm>
              <a:custGeom>
                <a:avLst/>
                <a:gdLst>
                  <a:gd name="T0" fmla="*/ 0 w 192"/>
                  <a:gd name="T1" fmla="*/ 48 h 56"/>
                  <a:gd name="T2" fmla="*/ 96 w 192"/>
                  <a:gd name="T3" fmla="*/ 48 h 56"/>
                  <a:gd name="T4" fmla="*/ 192 w 192"/>
                  <a:gd name="T5" fmla="*/ 0 h 56"/>
                  <a:gd name="T6" fmla="*/ 0 60000 65536"/>
                  <a:gd name="T7" fmla="*/ 0 60000 65536"/>
                  <a:gd name="T8" fmla="*/ 0 60000 65536"/>
                  <a:gd name="T9" fmla="*/ 0 w 192"/>
                  <a:gd name="T10" fmla="*/ 0 h 56"/>
                  <a:gd name="T11" fmla="*/ 192 w 192"/>
                  <a:gd name="T12" fmla="*/ 56 h 56"/>
                </a:gdLst>
                <a:ahLst/>
                <a:cxnLst>
                  <a:cxn ang="T6">
                    <a:pos x="T0" y="T1"/>
                  </a:cxn>
                  <a:cxn ang="T7">
                    <a:pos x="T2" y="T3"/>
                  </a:cxn>
                  <a:cxn ang="T8">
                    <a:pos x="T4" y="T5"/>
                  </a:cxn>
                </a:cxnLst>
                <a:rect l="T9" t="T10" r="T11" b="T12"/>
                <a:pathLst>
                  <a:path w="192" h="56">
                    <a:moveTo>
                      <a:pt x="0" y="48"/>
                    </a:moveTo>
                    <a:cubicBezTo>
                      <a:pt x="32" y="52"/>
                      <a:pt x="64" y="56"/>
                      <a:pt x="96" y="48"/>
                    </a:cubicBezTo>
                    <a:cubicBezTo>
                      <a:pt x="128" y="40"/>
                      <a:pt x="176" y="8"/>
                      <a:pt x="192" y="0"/>
                    </a:cubicBezTo>
                  </a:path>
                </a:pathLst>
              </a:custGeom>
              <a:noFill/>
              <a:ln w="38100" cap="flat" cmpd="sng">
                <a:solidFill>
                  <a:schemeClr val="tx1"/>
                </a:solidFill>
                <a:prstDash val="solid"/>
                <a:round/>
                <a:headEnd/>
                <a:tailEnd/>
              </a:ln>
            </p:spPr>
            <p:txBody>
              <a:bodyPr wrap="none" anchor="ctr"/>
              <a:lstStyle/>
              <a:p>
                <a:endParaRPr lang="pt-BR"/>
              </a:p>
            </p:txBody>
          </p:sp>
          <p:sp>
            <p:nvSpPr>
              <p:cNvPr id="30744" name="Line 66"/>
              <p:cNvSpPr>
                <a:spLocks noChangeShapeType="1"/>
              </p:cNvSpPr>
              <p:nvPr/>
            </p:nvSpPr>
            <p:spPr bwMode="auto">
              <a:xfrm flipH="1">
                <a:off x="3120" y="1584"/>
                <a:ext cx="96" cy="48"/>
              </a:xfrm>
              <a:prstGeom prst="line">
                <a:avLst/>
              </a:prstGeom>
              <a:noFill/>
              <a:ln w="38100">
                <a:solidFill>
                  <a:schemeClr val="tx1"/>
                </a:solidFill>
                <a:round/>
                <a:headEnd/>
                <a:tailEnd/>
              </a:ln>
            </p:spPr>
            <p:txBody>
              <a:bodyPr wrap="none" anchor="ctr"/>
              <a:lstStyle/>
              <a:p>
                <a:endParaRPr lang="pt-BR"/>
              </a:p>
            </p:txBody>
          </p:sp>
        </p:grpSp>
        <p:sp>
          <p:nvSpPr>
            <p:cNvPr id="30742" name="Freeform 67"/>
            <p:cNvSpPr>
              <a:spLocks/>
            </p:cNvSpPr>
            <p:nvPr/>
          </p:nvSpPr>
          <p:spPr bwMode="auto">
            <a:xfrm>
              <a:off x="2640" y="2304"/>
              <a:ext cx="576" cy="112"/>
            </a:xfrm>
            <a:custGeom>
              <a:avLst/>
              <a:gdLst>
                <a:gd name="T0" fmla="*/ 576 w 576"/>
                <a:gd name="T1" fmla="*/ 96 h 112"/>
                <a:gd name="T2" fmla="*/ 384 w 576"/>
                <a:gd name="T3" fmla="*/ 0 h 112"/>
                <a:gd name="T4" fmla="*/ 96 w 576"/>
                <a:gd name="T5" fmla="*/ 96 h 112"/>
                <a:gd name="T6" fmla="*/ 0 w 576"/>
                <a:gd name="T7" fmla="*/ 96 h 112"/>
                <a:gd name="T8" fmla="*/ 0 60000 65536"/>
                <a:gd name="T9" fmla="*/ 0 60000 65536"/>
                <a:gd name="T10" fmla="*/ 0 60000 65536"/>
                <a:gd name="T11" fmla="*/ 0 60000 65536"/>
                <a:gd name="T12" fmla="*/ 0 w 576"/>
                <a:gd name="T13" fmla="*/ 0 h 112"/>
                <a:gd name="T14" fmla="*/ 576 w 576"/>
                <a:gd name="T15" fmla="*/ 112 h 112"/>
              </a:gdLst>
              <a:ahLst/>
              <a:cxnLst>
                <a:cxn ang="T8">
                  <a:pos x="T0" y="T1"/>
                </a:cxn>
                <a:cxn ang="T9">
                  <a:pos x="T2" y="T3"/>
                </a:cxn>
                <a:cxn ang="T10">
                  <a:pos x="T4" y="T5"/>
                </a:cxn>
                <a:cxn ang="T11">
                  <a:pos x="T6" y="T7"/>
                </a:cxn>
              </a:cxnLst>
              <a:rect l="T12" t="T13" r="T14" b="T15"/>
              <a:pathLst>
                <a:path w="576" h="112">
                  <a:moveTo>
                    <a:pt x="576" y="96"/>
                  </a:moveTo>
                  <a:cubicBezTo>
                    <a:pt x="520" y="48"/>
                    <a:pt x="464" y="0"/>
                    <a:pt x="384" y="0"/>
                  </a:cubicBezTo>
                  <a:cubicBezTo>
                    <a:pt x="304" y="0"/>
                    <a:pt x="160" y="80"/>
                    <a:pt x="96" y="96"/>
                  </a:cubicBezTo>
                  <a:cubicBezTo>
                    <a:pt x="32" y="112"/>
                    <a:pt x="16" y="104"/>
                    <a:pt x="0" y="96"/>
                  </a:cubicBezTo>
                </a:path>
              </a:pathLst>
            </a:custGeom>
            <a:noFill/>
            <a:ln w="38100" cap="flat" cmpd="sng">
              <a:solidFill>
                <a:schemeClr val="tx1"/>
              </a:solidFill>
              <a:prstDash val="solid"/>
              <a:round/>
              <a:headEnd/>
              <a:tailEnd/>
            </a:ln>
          </p:spPr>
          <p:txBody>
            <a:bodyPr wrap="none" anchor="ctr"/>
            <a:lstStyle/>
            <a:p>
              <a:endParaRPr lang="pt-BR"/>
            </a:p>
          </p:txBody>
        </p:sp>
      </p:grpSp>
      <p:grpSp>
        <p:nvGrpSpPr>
          <p:cNvPr id="30732" name="Group 68"/>
          <p:cNvGrpSpPr>
            <a:grpSpLocks/>
          </p:cNvGrpSpPr>
          <p:nvPr/>
        </p:nvGrpSpPr>
        <p:grpSpPr bwMode="auto">
          <a:xfrm>
            <a:off x="6096000" y="2438400"/>
            <a:ext cx="762000" cy="762000"/>
            <a:chOff x="1632" y="768"/>
            <a:chExt cx="2352" cy="1776"/>
          </a:xfrm>
        </p:grpSpPr>
        <p:sp>
          <p:nvSpPr>
            <p:cNvPr id="30733" name="Oval 69"/>
            <p:cNvSpPr>
              <a:spLocks noChangeArrowheads="1"/>
            </p:cNvSpPr>
            <p:nvPr/>
          </p:nvSpPr>
          <p:spPr bwMode="auto">
            <a:xfrm>
              <a:off x="1632" y="768"/>
              <a:ext cx="2352" cy="1776"/>
            </a:xfrm>
            <a:prstGeom prst="ellipse">
              <a:avLst/>
            </a:prstGeom>
            <a:solidFill>
              <a:srgbClr val="FFFFFF"/>
            </a:solidFill>
            <a:ln w="38100">
              <a:solidFill>
                <a:schemeClr val="tx1"/>
              </a:solidFill>
              <a:round/>
              <a:headEnd/>
              <a:tailEnd/>
            </a:ln>
          </p:spPr>
          <p:txBody>
            <a:bodyPr wrap="none" anchor="ctr"/>
            <a:lstStyle/>
            <a:p>
              <a:endParaRPr lang="pt-BR"/>
            </a:p>
          </p:txBody>
        </p:sp>
        <p:sp>
          <p:nvSpPr>
            <p:cNvPr id="30734" name="Oval 70"/>
            <p:cNvSpPr>
              <a:spLocks noChangeArrowheads="1"/>
            </p:cNvSpPr>
            <p:nvPr/>
          </p:nvSpPr>
          <p:spPr bwMode="auto">
            <a:xfrm>
              <a:off x="2496" y="1536"/>
              <a:ext cx="624" cy="432"/>
            </a:xfrm>
            <a:prstGeom prst="ellipse">
              <a:avLst/>
            </a:prstGeom>
            <a:solidFill>
              <a:srgbClr val="FFFFFF">
                <a:alpha val="50195"/>
              </a:srgbClr>
            </a:solidFill>
            <a:ln w="19050">
              <a:solidFill>
                <a:schemeClr val="tx1"/>
              </a:solidFill>
              <a:round/>
              <a:headEnd/>
              <a:tailEnd/>
            </a:ln>
          </p:spPr>
          <p:txBody>
            <a:bodyPr wrap="none" anchor="ctr"/>
            <a:lstStyle/>
            <a:p>
              <a:endParaRPr lang="pt-BR"/>
            </a:p>
          </p:txBody>
        </p:sp>
        <p:sp>
          <p:nvSpPr>
            <p:cNvPr id="30735" name="Oval 71"/>
            <p:cNvSpPr>
              <a:spLocks noChangeArrowheads="1"/>
            </p:cNvSpPr>
            <p:nvPr/>
          </p:nvSpPr>
          <p:spPr bwMode="auto">
            <a:xfrm>
              <a:off x="2592" y="1344"/>
              <a:ext cx="96" cy="96"/>
            </a:xfrm>
            <a:prstGeom prst="ellipse">
              <a:avLst/>
            </a:prstGeom>
            <a:solidFill>
              <a:schemeClr val="tx1"/>
            </a:solidFill>
            <a:ln w="38100">
              <a:solidFill>
                <a:schemeClr val="tx1"/>
              </a:solidFill>
              <a:round/>
              <a:headEnd/>
              <a:tailEnd/>
            </a:ln>
          </p:spPr>
          <p:txBody>
            <a:bodyPr wrap="none" anchor="ctr"/>
            <a:lstStyle/>
            <a:p>
              <a:endParaRPr lang="pt-BR"/>
            </a:p>
          </p:txBody>
        </p:sp>
        <p:sp>
          <p:nvSpPr>
            <p:cNvPr id="30736" name="Oval 72"/>
            <p:cNvSpPr>
              <a:spLocks noChangeArrowheads="1"/>
            </p:cNvSpPr>
            <p:nvPr/>
          </p:nvSpPr>
          <p:spPr bwMode="auto">
            <a:xfrm>
              <a:off x="2880" y="1344"/>
              <a:ext cx="96" cy="96"/>
            </a:xfrm>
            <a:prstGeom prst="ellipse">
              <a:avLst/>
            </a:prstGeom>
            <a:solidFill>
              <a:schemeClr val="tx1"/>
            </a:solidFill>
            <a:ln w="38100">
              <a:solidFill>
                <a:schemeClr val="tx1"/>
              </a:solidFill>
              <a:round/>
              <a:headEnd/>
              <a:tailEnd/>
            </a:ln>
          </p:spPr>
          <p:txBody>
            <a:bodyPr wrap="none" anchor="ctr"/>
            <a:lstStyle/>
            <a:p>
              <a:endParaRPr lang="pt-BR"/>
            </a:p>
          </p:txBody>
        </p:sp>
        <p:sp>
          <p:nvSpPr>
            <p:cNvPr id="30737" name="Freeform 73"/>
            <p:cNvSpPr>
              <a:spLocks/>
            </p:cNvSpPr>
            <p:nvPr/>
          </p:nvSpPr>
          <p:spPr bwMode="auto">
            <a:xfrm>
              <a:off x="2112" y="1968"/>
              <a:ext cx="1440" cy="290"/>
            </a:xfrm>
            <a:custGeom>
              <a:avLst/>
              <a:gdLst>
                <a:gd name="T0" fmla="*/ 0 w 1440"/>
                <a:gd name="T1" fmla="*/ 0 h 290"/>
                <a:gd name="T2" fmla="*/ 144 w 1440"/>
                <a:gd name="T3" fmla="*/ 144 h 290"/>
                <a:gd name="T4" fmla="*/ 384 w 1440"/>
                <a:gd name="T5" fmla="*/ 240 h 290"/>
                <a:gd name="T6" fmla="*/ 720 w 1440"/>
                <a:gd name="T7" fmla="*/ 288 h 290"/>
                <a:gd name="T8" fmla="*/ 1110 w 1440"/>
                <a:gd name="T9" fmla="*/ 231 h 290"/>
                <a:gd name="T10" fmla="*/ 1332 w 1440"/>
                <a:gd name="T11" fmla="*/ 114 h 290"/>
                <a:gd name="T12" fmla="*/ 1440 w 1440"/>
                <a:gd name="T13" fmla="*/ 0 h 290"/>
                <a:gd name="T14" fmla="*/ 0 60000 65536"/>
                <a:gd name="T15" fmla="*/ 0 60000 65536"/>
                <a:gd name="T16" fmla="*/ 0 60000 65536"/>
                <a:gd name="T17" fmla="*/ 0 60000 65536"/>
                <a:gd name="T18" fmla="*/ 0 60000 65536"/>
                <a:gd name="T19" fmla="*/ 0 60000 65536"/>
                <a:gd name="T20" fmla="*/ 0 60000 65536"/>
                <a:gd name="T21" fmla="*/ 0 w 1440"/>
                <a:gd name="T22" fmla="*/ 0 h 290"/>
                <a:gd name="T23" fmla="*/ 1440 w 1440"/>
                <a:gd name="T24" fmla="*/ 290 h 2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290">
                  <a:moveTo>
                    <a:pt x="0" y="0"/>
                  </a:moveTo>
                  <a:cubicBezTo>
                    <a:pt x="40" y="52"/>
                    <a:pt x="80" y="104"/>
                    <a:pt x="144" y="144"/>
                  </a:cubicBezTo>
                  <a:cubicBezTo>
                    <a:pt x="208" y="184"/>
                    <a:pt x="288" y="216"/>
                    <a:pt x="384" y="240"/>
                  </a:cubicBezTo>
                  <a:cubicBezTo>
                    <a:pt x="480" y="264"/>
                    <a:pt x="599" y="290"/>
                    <a:pt x="720" y="288"/>
                  </a:cubicBezTo>
                  <a:cubicBezTo>
                    <a:pt x="841" y="286"/>
                    <a:pt x="1008" y="260"/>
                    <a:pt x="1110" y="231"/>
                  </a:cubicBezTo>
                  <a:cubicBezTo>
                    <a:pt x="1212" y="202"/>
                    <a:pt x="1277" y="152"/>
                    <a:pt x="1332" y="114"/>
                  </a:cubicBezTo>
                  <a:cubicBezTo>
                    <a:pt x="1387" y="76"/>
                    <a:pt x="1418" y="24"/>
                    <a:pt x="1440" y="0"/>
                  </a:cubicBezTo>
                </a:path>
              </a:pathLst>
            </a:custGeom>
            <a:noFill/>
            <a:ln w="38100" cap="flat" cmpd="sng">
              <a:solidFill>
                <a:schemeClr val="tx1"/>
              </a:solidFill>
              <a:prstDash val="solid"/>
              <a:round/>
              <a:headEnd/>
              <a:tailEnd/>
            </a:ln>
          </p:spPr>
          <p:txBody>
            <a:bodyPr wrap="none" anchor="ctr"/>
            <a:lstStyle/>
            <a:p>
              <a:endParaRPr lang="pt-B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33926"/>
        </a:solidFill>
        <a:effectLst/>
      </p:bgPr>
    </p:bg>
    <p:spTree>
      <p:nvGrpSpPr>
        <p:cNvPr id="1" name=""/>
        <p:cNvGrpSpPr/>
        <p:nvPr/>
      </p:nvGrpSpPr>
      <p:grpSpPr>
        <a:xfrm>
          <a:off x="0" y="0"/>
          <a:ext cx="0" cy="0"/>
          <a:chOff x="0" y="0"/>
          <a:chExt cx="0" cy="0"/>
        </a:xfrm>
      </p:grpSpPr>
      <p:pic>
        <p:nvPicPr>
          <p:cNvPr id="31746" name="Picture 41" descr="Enxaqueca Belladona"/>
          <p:cNvPicPr>
            <a:picLocks noChangeAspect="1" noChangeArrowheads="1"/>
          </p:cNvPicPr>
          <p:nvPr/>
        </p:nvPicPr>
        <p:blipFill>
          <a:blip r:embed="rId3" cstate="print"/>
          <a:srcRect/>
          <a:stretch>
            <a:fillRect/>
          </a:stretch>
        </p:blipFill>
        <p:spPr bwMode="auto">
          <a:xfrm>
            <a:off x="609600" y="457200"/>
            <a:ext cx="2438400" cy="2895600"/>
          </a:xfrm>
          <a:prstGeom prst="rect">
            <a:avLst/>
          </a:prstGeom>
          <a:noFill/>
          <a:ln w="9525">
            <a:noFill/>
            <a:miter lim="800000"/>
            <a:headEnd/>
            <a:tailEnd/>
          </a:ln>
        </p:spPr>
      </p:pic>
      <p:sp>
        <p:nvSpPr>
          <p:cNvPr id="31747" name="Text Box 42"/>
          <p:cNvSpPr txBox="1">
            <a:spLocks noChangeArrowheads="1"/>
          </p:cNvSpPr>
          <p:nvPr/>
        </p:nvSpPr>
        <p:spPr bwMode="auto">
          <a:xfrm>
            <a:off x="609600" y="457200"/>
            <a:ext cx="2438400" cy="366713"/>
          </a:xfrm>
          <a:prstGeom prst="rect">
            <a:avLst/>
          </a:prstGeom>
          <a:solidFill>
            <a:srgbClr val="CCFFFF"/>
          </a:solidFill>
          <a:ln w="9525">
            <a:noFill/>
            <a:miter lim="800000"/>
            <a:headEnd/>
            <a:tailEnd/>
          </a:ln>
        </p:spPr>
        <p:txBody>
          <a:bodyPr>
            <a:spAutoFit/>
          </a:bodyPr>
          <a:lstStyle/>
          <a:p>
            <a:pPr algn="ctr">
              <a:spcBef>
                <a:spcPct val="50000"/>
              </a:spcBef>
            </a:pPr>
            <a:r>
              <a:rPr lang="pt-BR" sz="1800" b="1">
                <a:latin typeface="Tempus Sans ITC" pitchFamily="82" charset="0"/>
              </a:rPr>
              <a:t>Belladonna</a:t>
            </a:r>
            <a:endParaRPr lang="pt-PT" sz="1800" b="1">
              <a:latin typeface="Tempus Sans ITC" pitchFamily="82" charset="0"/>
            </a:endParaRPr>
          </a:p>
        </p:txBody>
      </p:sp>
      <p:pic>
        <p:nvPicPr>
          <p:cNvPr id="31748" name="Picture 43" descr="Enxaqueca Bryonia"/>
          <p:cNvPicPr>
            <a:picLocks noChangeAspect="1" noChangeArrowheads="1"/>
          </p:cNvPicPr>
          <p:nvPr/>
        </p:nvPicPr>
        <p:blipFill>
          <a:blip r:embed="rId4" cstate="print"/>
          <a:srcRect/>
          <a:stretch>
            <a:fillRect/>
          </a:stretch>
        </p:blipFill>
        <p:spPr bwMode="auto">
          <a:xfrm>
            <a:off x="3505200" y="457200"/>
            <a:ext cx="2438400" cy="2895600"/>
          </a:xfrm>
          <a:prstGeom prst="rect">
            <a:avLst/>
          </a:prstGeom>
          <a:noFill/>
          <a:ln w="9525">
            <a:noFill/>
            <a:miter lim="800000"/>
            <a:headEnd/>
            <a:tailEnd/>
          </a:ln>
        </p:spPr>
      </p:pic>
      <p:sp>
        <p:nvSpPr>
          <p:cNvPr id="31749" name="Text Box 44"/>
          <p:cNvSpPr txBox="1">
            <a:spLocks noChangeArrowheads="1"/>
          </p:cNvSpPr>
          <p:nvPr/>
        </p:nvSpPr>
        <p:spPr bwMode="auto">
          <a:xfrm>
            <a:off x="3505200" y="457200"/>
            <a:ext cx="2438400" cy="366713"/>
          </a:xfrm>
          <a:prstGeom prst="rect">
            <a:avLst/>
          </a:prstGeom>
          <a:solidFill>
            <a:srgbClr val="CCFFFF"/>
          </a:solidFill>
          <a:ln w="9525">
            <a:noFill/>
            <a:miter lim="800000"/>
            <a:headEnd/>
            <a:tailEnd/>
          </a:ln>
        </p:spPr>
        <p:txBody>
          <a:bodyPr>
            <a:spAutoFit/>
          </a:bodyPr>
          <a:lstStyle/>
          <a:p>
            <a:pPr algn="ctr">
              <a:spcBef>
                <a:spcPct val="50000"/>
              </a:spcBef>
            </a:pPr>
            <a:r>
              <a:rPr lang="pt-BR" sz="1800" b="1">
                <a:latin typeface="Tempus Sans ITC" pitchFamily="82" charset="0"/>
              </a:rPr>
              <a:t>Bryonia alba</a:t>
            </a:r>
            <a:endParaRPr lang="pt-PT" sz="1800" b="1">
              <a:latin typeface="Tempus Sans ITC" pitchFamily="82" charset="0"/>
            </a:endParaRPr>
          </a:p>
        </p:txBody>
      </p:sp>
      <p:pic>
        <p:nvPicPr>
          <p:cNvPr id="31750" name="Picture 46" descr="Enxaquecas Nux vomica"/>
          <p:cNvPicPr>
            <a:picLocks noChangeAspect="1" noChangeArrowheads="1"/>
          </p:cNvPicPr>
          <p:nvPr/>
        </p:nvPicPr>
        <p:blipFill>
          <a:blip r:embed="rId5" cstate="print"/>
          <a:srcRect/>
          <a:stretch>
            <a:fillRect/>
          </a:stretch>
        </p:blipFill>
        <p:spPr bwMode="auto">
          <a:xfrm>
            <a:off x="6400800" y="457200"/>
            <a:ext cx="2438400" cy="2895600"/>
          </a:xfrm>
          <a:prstGeom prst="rect">
            <a:avLst/>
          </a:prstGeom>
          <a:noFill/>
          <a:ln w="9525">
            <a:noFill/>
            <a:miter lim="800000"/>
            <a:headEnd/>
            <a:tailEnd/>
          </a:ln>
        </p:spPr>
      </p:pic>
      <p:sp>
        <p:nvSpPr>
          <p:cNvPr id="31751" name="Text Box 47"/>
          <p:cNvSpPr txBox="1">
            <a:spLocks noChangeArrowheads="1"/>
          </p:cNvSpPr>
          <p:nvPr/>
        </p:nvSpPr>
        <p:spPr bwMode="auto">
          <a:xfrm>
            <a:off x="6400800" y="457200"/>
            <a:ext cx="2438400" cy="366713"/>
          </a:xfrm>
          <a:prstGeom prst="rect">
            <a:avLst/>
          </a:prstGeom>
          <a:solidFill>
            <a:srgbClr val="CCFFFF"/>
          </a:solidFill>
          <a:ln w="9525">
            <a:noFill/>
            <a:miter lim="800000"/>
            <a:headEnd/>
            <a:tailEnd/>
          </a:ln>
        </p:spPr>
        <p:txBody>
          <a:bodyPr>
            <a:spAutoFit/>
          </a:bodyPr>
          <a:lstStyle/>
          <a:p>
            <a:pPr algn="ctr">
              <a:spcBef>
                <a:spcPct val="50000"/>
              </a:spcBef>
            </a:pPr>
            <a:r>
              <a:rPr lang="pt-BR" sz="1800" b="1">
                <a:latin typeface="Tempus Sans ITC" pitchFamily="82" charset="0"/>
              </a:rPr>
              <a:t>Nux vomica</a:t>
            </a:r>
            <a:endParaRPr lang="pt-PT" sz="1800" b="1">
              <a:latin typeface="Tempus Sans ITC" pitchFamily="82" charset="0"/>
            </a:endParaRPr>
          </a:p>
        </p:txBody>
      </p:sp>
      <p:pic>
        <p:nvPicPr>
          <p:cNvPr id="31752" name="Picture 48" descr="Enxaquecas Chelidonium"/>
          <p:cNvPicPr>
            <a:picLocks noChangeAspect="1" noChangeArrowheads="1"/>
          </p:cNvPicPr>
          <p:nvPr/>
        </p:nvPicPr>
        <p:blipFill>
          <a:blip r:embed="rId6" cstate="print"/>
          <a:srcRect/>
          <a:stretch>
            <a:fillRect/>
          </a:stretch>
        </p:blipFill>
        <p:spPr bwMode="auto">
          <a:xfrm>
            <a:off x="1981200" y="3581400"/>
            <a:ext cx="2438400" cy="2928938"/>
          </a:xfrm>
          <a:prstGeom prst="rect">
            <a:avLst/>
          </a:prstGeom>
          <a:noFill/>
          <a:ln w="9525">
            <a:noFill/>
            <a:miter lim="800000"/>
            <a:headEnd/>
            <a:tailEnd/>
          </a:ln>
        </p:spPr>
      </p:pic>
      <p:sp>
        <p:nvSpPr>
          <p:cNvPr id="31753" name="Text Box 49"/>
          <p:cNvSpPr txBox="1">
            <a:spLocks noChangeArrowheads="1"/>
          </p:cNvSpPr>
          <p:nvPr/>
        </p:nvSpPr>
        <p:spPr bwMode="auto">
          <a:xfrm>
            <a:off x="1981200" y="3595688"/>
            <a:ext cx="2438400" cy="366712"/>
          </a:xfrm>
          <a:prstGeom prst="rect">
            <a:avLst/>
          </a:prstGeom>
          <a:solidFill>
            <a:srgbClr val="CCFFFF"/>
          </a:solidFill>
          <a:ln w="9525">
            <a:noFill/>
            <a:miter lim="800000"/>
            <a:headEnd/>
            <a:tailEnd/>
          </a:ln>
        </p:spPr>
        <p:txBody>
          <a:bodyPr>
            <a:spAutoFit/>
          </a:bodyPr>
          <a:lstStyle/>
          <a:p>
            <a:pPr algn="ctr">
              <a:spcBef>
                <a:spcPct val="50000"/>
              </a:spcBef>
            </a:pPr>
            <a:r>
              <a:rPr lang="pt-BR" sz="1800" b="1">
                <a:latin typeface="Tempus Sans ITC" pitchFamily="82" charset="0"/>
              </a:rPr>
              <a:t>Chelidonium majus</a:t>
            </a:r>
            <a:endParaRPr lang="pt-PT" sz="1800" b="1">
              <a:latin typeface="Tempus Sans ITC" pitchFamily="82" charset="0"/>
            </a:endParaRPr>
          </a:p>
        </p:txBody>
      </p:sp>
      <p:pic>
        <p:nvPicPr>
          <p:cNvPr id="31754" name="Picture 50" descr="Enxaqueca Sanguinária"/>
          <p:cNvPicPr>
            <a:picLocks noChangeAspect="1" noChangeArrowheads="1"/>
          </p:cNvPicPr>
          <p:nvPr/>
        </p:nvPicPr>
        <p:blipFill>
          <a:blip r:embed="rId7" cstate="print"/>
          <a:srcRect/>
          <a:stretch>
            <a:fillRect/>
          </a:stretch>
        </p:blipFill>
        <p:spPr bwMode="auto">
          <a:xfrm>
            <a:off x="4953000" y="3581400"/>
            <a:ext cx="2438400" cy="2971800"/>
          </a:xfrm>
          <a:prstGeom prst="rect">
            <a:avLst/>
          </a:prstGeom>
          <a:noFill/>
          <a:ln w="9525">
            <a:noFill/>
            <a:miter lim="800000"/>
            <a:headEnd/>
            <a:tailEnd/>
          </a:ln>
        </p:spPr>
      </p:pic>
      <p:sp>
        <p:nvSpPr>
          <p:cNvPr id="31755" name="Text Box 51"/>
          <p:cNvSpPr txBox="1">
            <a:spLocks noChangeArrowheads="1"/>
          </p:cNvSpPr>
          <p:nvPr/>
        </p:nvSpPr>
        <p:spPr bwMode="auto">
          <a:xfrm>
            <a:off x="4953000" y="3581400"/>
            <a:ext cx="2438400" cy="366713"/>
          </a:xfrm>
          <a:prstGeom prst="rect">
            <a:avLst/>
          </a:prstGeom>
          <a:solidFill>
            <a:srgbClr val="CCFFFF"/>
          </a:solidFill>
          <a:ln w="9525">
            <a:noFill/>
            <a:miter lim="800000"/>
            <a:headEnd/>
            <a:tailEnd/>
          </a:ln>
        </p:spPr>
        <p:txBody>
          <a:bodyPr>
            <a:spAutoFit/>
          </a:bodyPr>
          <a:lstStyle/>
          <a:p>
            <a:pPr algn="ctr">
              <a:spcBef>
                <a:spcPct val="50000"/>
              </a:spcBef>
            </a:pPr>
            <a:r>
              <a:rPr lang="pt-BR" sz="1800" b="1">
                <a:latin typeface="Tempus Sans ITC" pitchFamily="82" charset="0"/>
              </a:rPr>
              <a:t>Sanguinaria</a:t>
            </a:r>
            <a:endParaRPr lang="pt-PT" sz="1800" b="1">
              <a:latin typeface="Tempus Sans ITC"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32771" name="Rectangle 3"/>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32772" name="Rectangle 4"/>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231429" name="Text Box 5"/>
          <p:cNvSpPr txBox="1">
            <a:spLocks noChangeArrowheads="1"/>
          </p:cNvSpPr>
          <p:nvPr/>
        </p:nvSpPr>
        <p:spPr bwMode="auto">
          <a:xfrm>
            <a:off x="762000" y="1219200"/>
            <a:ext cx="8058150" cy="4273550"/>
          </a:xfrm>
          <a:prstGeom prst="rect">
            <a:avLst/>
          </a:prstGeom>
          <a:solidFill>
            <a:srgbClr val="CCFFFF"/>
          </a:solidFill>
          <a:ln w="9525">
            <a:noFill/>
            <a:miter lim="800000"/>
            <a:headEnd/>
            <a:tailEnd/>
          </a:ln>
          <a:effectLst/>
        </p:spPr>
        <p:txBody>
          <a:bodyPr>
            <a:spAutoFit/>
          </a:bodyPr>
          <a:lstStyle/>
          <a:p>
            <a:pPr algn="just">
              <a:lnSpc>
                <a:spcPct val="130000"/>
              </a:lnSpc>
              <a:spcBef>
                <a:spcPct val="50000"/>
              </a:spcBef>
              <a:defRPr/>
            </a:pPr>
            <a:r>
              <a:rPr lang="pt-BR" sz="1800" b="1">
                <a:effectLst>
                  <a:outerShdw blurRad="38100" dist="38100" dir="2700000" algn="tl">
                    <a:srgbClr val="FFFFFF"/>
                  </a:outerShdw>
                </a:effectLst>
                <a:cs typeface="Times New Roman" pitchFamily="18" charset="0"/>
              </a:rPr>
              <a:t> </a:t>
            </a:r>
            <a:r>
              <a:rPr lang="en-US" sz="1800" b="1">
                <a:solidFill>
                  <a:srgbClr val="660033"/>
                </a:solidFill>
                <a:effectLst>
                  <a:outerShdw blurRad="38100" dist="38100" dir="2700000" algn="tl">
                    <a:srgbClr val="000000"/>
                  </a:outerShdw>
                </a:effectLst>
                <a:latin typeface="Tempus Sans ITC" pitchFamily="82" charset="0"/>
              </a:rPr>
              <a:t>Aconitum napellus:</a:t>
            </a:r>
            <a:r>
              <a:rPr lang="en-US" sz="1800" b="1">
                <a:effectLst>
                  <a:outerShdw blurRad="38100" dist="38100" dir="2700000" algn="tl">
                    <a:srgbClr val="FFFFFF"/>
                  </a:outerShdw>
                </a:effectLst>
                <a:latin typeface="Tempus Sans ITC" pitchFamily="82" charset="0"/>
              </a:rPr>
              <a:t> </a:t>
            </a:r>
            <a:r>
              <a:rPr lang="pt-BR" sz="1800" b="1">
                <a:effectLst>
                  <a:outerShdw blurRad="38100" dist="38100" dir="2700000" algn="tl">
                    <a:srgbClr val="FFFFFF"/>
                  </a:outerShdw>
                </a:effectLst>
                <a:latin typeface="Tempus Sans ITC" pitchFamily="82" charset="0"/>
                <a:cs typeface="Times New Roman" pitchFamily="18" charset="0"/>
              </a:rPr>
              <a:t>agitação, ansiedade, febre repentina após exposição ao frio </a:t>
            </a:r>
            <a:endParaRPr lang="en-US" sz="1800" b="1">
              <a:effectLst>
                <a:outerShdw blurRad="38100" dist="38100" dir="2700000" algn="tl">
                  <a:srgbClr val="FFFFFF"/>
                </a:outerShdw>
              </a:effectLst>
              <a:latin typeface="Tempus Sans ITC" pitchFamily="82" charset="0"/>
              <a:cs typeface="Times New Roman" pitchFamily="18" charset="0"/>
            </a:endParaRPr>
          </a:p>
          <a:p>
            <a:pPr>
              <a:lnSpc>
                <a:spcPct val="160000"/>
              </a:lnSpc>
              <a:spcBef>
                <a:spcPct val="50000"/>
              </a:spcBef>
              <a:defRPr/>
            </a:pP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seco, piora à noite, medo, inquietação.</a:t>
            </a:r>
            <a:endParaRPr lang="en-US" sz="1800" b="1">
              <a:effectLst>
                <a:outerShdw blurRad="38100" dist="38100" dir="2700000" algn="tl">
                  <a:srgbClr val="FFFFFF"/>
                </a:outerShdw>
              </a:effectLst>
              <a:latin typeface="Tempus Sans ITC" pitchFamily="82" charset="0"/>
              <a:cs typeface="Times New Roman" pitchFamily="18" charset="0"/>
            </a:endParaRPr>
          </a:p>
          <a:p>
            <a:pPr>
              <a:lnSpc>
                <a:spcPct val="160000"/>
              </a:lnSpc>
              <a:spcBef>
                <a:spcPct val="50000"/>
              </a:spcBef>
              <a:defRPr/>
            </a:pPr>
            <a:r>
              <a:rPr lang="en-US" sz="1800" b="1">
                <a:solidFill>
                  <a:srgbClr val="660033"/>
                </a:solidFill>
                <a:effectLst>
                  <a:outerShdw blurRad="38100" dist="38100" dir="2700000" algn="tl">
                    <a:srgbClr val="000000"/>
                  </a:outerShdw>
                </a:effectLst>
                <a:latin typeface="Tempus Sans ITC" pitchFamily="82" charset="0"/>
              </a:rPr>
              <a:t>Belladonna:</a:t>
            </a:r>
            <a:r>
              <a:rPr lang="en-US" sz="1800" b="1">
                <a:effectLst>
                  <a:outerShdw blurRad="38100" dist="38100" dir="2700000" algn="tl">
                    <a:srgbClr val="FFFFFF"/>
                  </a:outerShdw>
                </a:effectLst>
                <a:latin typeface="Tempus Sans ITC" pitchFamily="82" charset="0"/>
              </a:rPr>
              <a:t> </a:t>
            </a:r>
            <a:r>
              <a:rPr lang="pt-BR" sz="1800" b="1">
                <a:effectLst>
                  <a:outerShdw blurRad="38100" dist="38100" dir="2700000" algn="tl">
                    <a:srgbClr val="FFFFFF"/>
                  </a:outerShdw>
                </a:effectLst>
                <a:latin typeface="Tempus Sans ITC" pitchFamily="82" charset="0"/>
                <a:cs typeface="Times New Roman" pitchFamily="18" charset="0"/>
              </a:rPr>
              <a:t>abatimento, pulso acelerado, rosto congestionado, olhar </a:t>
            </a:r>
            <a:endParaRPr lang="en-US" sz="1800" b="1">
              <a:effectLst>
                <a:outerShdw blurRad="38100" dist="38100" dir="2700000" algn="tl">
                  <a:srgbClr val="FFFFFF"/>
                </a:outerShdw>
              </a:effectLst>
              <a:latin typeface="Tempus Sans ITC" pitchFamily="82" charset="0"/>
              <a:cs typeface="Times New Roman" pitchFamily="18" charset="0"/>
            </a:endParaRPr>
          </a:p>
          <a:p>
            <a:pPr>
              <a:lnSpc>
                <a:spcPct val="160000"/>
              </a:lnSpc>
              <a:spcBef>
                <a:spcPct val="50000"/>
              </a:spcBef>
              <a:defRPr/>
            </a:pP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brilhante, transpiração abundante.</a:t>
            </a:r>
            <a:endParaRPr lang="en-US" sz="1800" b="1">
              <a:effectLst>
                <a:outerShdw blurRad="38100" dist="38100" dir="2700000" algn="tl">
                  <a:srgbClr val="FFFFFF"/>
                </a:outerShdw>
              </a:effectLst>
              <a:latin typeface="Tempus Sans ITC" pitchFamily="82" charset="0"/>
              <a:cs typeface="Times New Roman" pitchFamily="18" charset="0"/>
            </a:endParaRPr>
          </a:p>
          <a:p>
            <a:pPr>
              <a:lnSpc>
                <a:spcPct val="160000"/>
              </a:lnSpc>
              <a:spcBef>
                <a:spcPct val="50000"/>
              </a:spcBef>
              <a:defRPr/>
            </a:pPr>
            <a:r>
              <a:rPr lang="en-US" sz="1800" b="1">
                <a:solidFill>
                  <a:srgbClr val="660033"/>
                </a:solidFill>
                <a:effectLst>
                  <a:outerShdw blurRad="38100" dist="38100" dir="2700000" algn="tl">
                    <a:srgbClr val="000000"/>
                  </a:outerShdw>
                </a:effectLst>
                <a:latin typeface="Tempus Sans ITC" pitchFamily="82" charset="0"/>
              </a:rPr>
              <a:t>Gelsemium:</a:t>
            </a:r>
            <a:r>
              <a:rPr lang="en-US" sz="1800" b="1">
                <a:effectLst>
                  <a:outerShdw blurRad="38100" dist="38100" dir="2700000" algn="tl">
                    <a:srgbClr val="FFFFFF"/>
                  </a:outerShdw>
                </a:effectLst>
                <a:latin typeface="Tempus Sans ITC" pitchFamily="82" charset="0"/>
              </a:rPr>
              <a:t> </a:t>
            </a:r>
            <a:r>
              <a:rPr lang="pt-BR" sz="1800" b="1">
                <a:effectLst>
                  <a:outerShdw blurRad="38100" dist="38100" dir="2700000" algn="tl">
                    <a:srgbClr val="FFFFFF"/>
                  </a:outerShdw>
                </a:effectLst>
                <a:latin typeface="Tempus Sans ITC" pitchFamily="82" charset="0"/>
                <a:cs typeface="Times New Roman" pitchFamily="18" charset="0"/>
              </a:rPr>
              <a:t>prostração, pulso lento, inapetência, cefaléia, sonolência.</a:t>
            </a:r>
            <a:endParaRPr lang="en-US" sz="1800" b="1">
              <a:effectLst>
                <a:outerShdw blurRad="38100" dist="38100" dir="2700000" algn="tl">
                  <a:srgbClr val="FFFFFF"/>
                </a:outerShdw>
              </a:effectLst>
              <a:latin typeface="Tempus Sans ITC" pitchFamily="82" charset="0"/>
              <a:cs typeface="Times New Roman" pitchFamily="18" charset="0"/>
            </a:endParaRPr>
          </a:p>
          <a:p>
            <a:pPr>
              <a:lnSpc>
                <a:spcPct val="160000"/>
              </a:lnSpc>
              <a:spcBef>
                <a:spcPct val="50000"/>
              </a:spcBef>
              <a:defRPr/>
            </a:pPr>
            <a:r>
              <a:rPr lang="en-US" sz="1800" b="1">
                <a:solidFill>
                  <a:srgbClr val="660033"/>
                </a:solidFill>
                <a:effectLst>
                  <a:outerShdw blurRad="38100" dist="38100" dir="2700000" algn="tl">
                    <a:srgbClr val="000000"/>
                  </a:outerShdw>
                </a:effectLst>
                <a:latin typeface="Tempus Sans ITC" pitchFamily="82" charset="0"/>
                <a:cs typeface="Times New Roman" pitchFamily="18" charset="0"/>
              </a:rPr>
              <a:t>Eupatorium perfoliatum:</a:t>
            </a: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corpo dolorido, urina escura.</a:t>
            </a:r>
            <a:endParaRPr lang="en-US" sz="1800" b="1">
              <a:effectLst>
                <a:outerShdw blurRad="38100" dist="38100" dir="2700000" algn="tl">
                  <a:srgbClr val="FFFFFF"/>
                </a:outerShdw>
              </a:effectLst>
              <a:latin typeface="Tempus Sans ITC" pitchFamily="82" charset="0"/>
              <a:cs typeface="Times New Roman" pitchFamily="18" charset="0"/>
            </a:endParaRPr>
          </a:p>
          <a:p>
            <a:pPr>
              <a:lnSpc>
                <a:spcPct val="160000"/>
              </a:lnSpc>
              <a:spcBef>
                <a:spcPct val="50000"/>
              </a:spcBef>
              <a:defRPr/>
            </a:pPr>
            <a:r>
              <a:rPr lang="en-US" sz="1800" b="1">
                <a:solidFill>
                  <a:srgbClr val="660033"/>
                </a:solidFill>
                <a:effectLst>
                  <a:outerShdw blurRad="38100" dist="38100" dir="2700000" algn="tl">
                    <a:srgbClr val="000000"/>
                  </a:outerShdw>
                </a:effectLst>
                <a:latin typeface="Tempus Sans ITC" pitchFamily="82" charset="0"/>
                <a:cs typeface="Times New Roman" pitchFamily="18" charset="0"/>
              </a:rPr>
              <a:t>Pyrogenium:</a:t>
            </a:r>
            <a:r>
              <a:rPr lang="en-US" sz="1800" b="1">
                <a:effectLst>
                  <a:outerShdw blurRad="38100" dist="38100" dir="2700000" algn="tl">
                    <a:srgbClr val="FFFFFF"/>
                  </a:outerShdw>
                </a:effectLst>
                <a:latin typeface="Tempus Sans ITC" pitchFamily="82" charset="0"/>
                <a:cs typeface="Times New Roman" pitchFamily="18" charset="0"/>
              </a:rPr>
              <a:t> </a:t>
            </a:r>
            <a:r>
              <a:rPr lang="pt-BR" sz="1800" b="1">
                <a:effectLst>
                  <a:outerShdw blurRad="38100" dist="38100" dir="2700000" algn="tl">
                    <a:srgbClr val="FFFFFF"/>
                  </a:outerShdw>
                </a:effectLst>
                <a:latin typeface="Tempus Sans ITC" pitchFamily="82" charset="0"/>
                <a:cs typeface="Times New Roman" pitchFamily="18" charset="0"/>
              </a:rPr>
              <a:t>febre muito alta, fetidez </a:t>
            </a:r>
          </a:p>
        </p:txBody>
      </p:sp>
      <p:sp>
        <p:nvSpPr>
          <p:cNvPr id="32774" name="Text Box 6"/>
          <p:cNvSpPr txBox="1">
            <a:spLocks noChangeArrowheads="1"/>
          </p:cNvSpPr>
          <p:nvPr/>
        </p:nvSpPr>
        <p:spPr bwMode="auto">
          <a:xfrm>
            <a:off x="3048000" y="381000"/>
            <a:ext cx="2895600" cy="457200"/>
          </a:xfrm>
          <a:prstGeom prst="rect">
            <a:avLst/>
          </a:prstGeom>
          <a:solidFill>
            <a:srgbClr val="CCFFFF"/>
          </a:solidFill>
          <a:ln w="9525">
            <a:noFill/>
            <a:miter lim="800000"/>
            <a:headEnd/>
            <a:tailEnd/>
          </a:ln>
        </p:spPr>
        <p:txBody>
          <a:bodyPr>
            <a:spAutoFit/>
          </a:bodyPr>
          <a:lstStyle/>
          <a:p>
            <a:pPr algn="ctr">
              <a:spcBef>
                <a:spcPct val="50000"/>
              </a:spcBef>
            </a:pPr>
            <a:r>
              <a:rPr lang="pt-BR" b="1">
                <a:latin typeface="Tempus Sans ITC" pitchFamily="82" charset="0"/>
              </a:rPr>
              <a:t>GRIPE</a:t>
            </a:r>
            <a:endParaRPr lang="pt-PT" b="1">
              <a:latin typeface="Tempus Sans ITC"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8195" name="Rectangle 6"/>
          <p:cNvSpPr>
            <a:spLocks noChangeArrowheads="1"/>
          </p:cNvSpPr>
          <p:nvPr/>
        </p:nvSpPr>
        <p:spPr bwMode="auto">
          <a:xfrm>
            <a:off x="3200400" y="990600"/>
            <a:ext cx="3429000" cy="4038600"/>
          </a:xfrm>
          <a:prstGeom prst="rect">
            <a:avLst/>
          </a:prstGeom>
          <a:solidFill>
            <a:srgbClr val="004800"/>
          </a:solidFill>
          <a:ln w="9525">
            <a:noFill/>
            <a:miter lim="800000"/>
            <a:headEnd/>
            <a:tailEnd/>
          </a:ln>
        </p:spPr>
        <p:txBody>
          <a:bodyPr wrap="none" anchor="ctr"/>
          <a:lstStyle/>
          <a:p>
            <a:endParaRPr lang="pt-BR"/>
          </a:p>
        </p:txBody>
      </p:sp>
      <p:pic>
        <p:nvPicPr>
          <p:cNvPr id="8196" name="Picture 7" descr="Hanemann"/>
          <p:cNvPicPr>
            <a:picLocks noChangeAspect="1" noChangeArrowheads="1"/>
          </p:cNvPicPr>
          <p:nvPr/>
        </p:nvPicPr>
        <p:blipFill>
          <a:blip r:embed="rId3" cstate="print"/>
          <a:srcRect/>
          <a:stretch>
            <a:fillRect/>
          </a:stretch>
        </p:blipFill>
        <p:spPr bwMode="auto">
          <a:xfrm>
            <a:off x="3276600" y="917575"/>
            <a:ext cx="3352800" cy="4035425"/>
          </a:xfrm>
          <a:prstGeom prst="rect">
            <a:avLst/>
          </a:prstGeom>
          <a:noFill/>
          <a:ln w="9525">
            <a:noFill/>
            <a:miter lim="800000"/>
            <a:headEnd/>
            <a:tailEnd/>
          </a:ln>
        </p:spPr>
      </p:pic>
      <p:sp>
        <p:nvSpPr>
          <p:cNvPr id="8197" name="Text Box 8"/>
          <p:cNvSpPr txBox="1">
            <a:spLocks noChangeArrowheads="1"/>
          </p:cNvSpPr>
          <p:nvPr/>
        </p:nvSpPr>
        <p:spPr bwMode="auto">
          <a:xfrm>
            <a:off x="2743200" y="5257800"/>
            <a:ext cx="5181600" cy="366713"/>
          </a:xfrm>
          <a:prstGeom prst="rect">
            <a:avLst/>
          </a:prstGeom>
          <a:noFill/>
          <a:ln w="9525">
            <a:noFill/>
            <a:miter lim="800000"/>
            <a:headEnd/>
            <a:tailEnd/>
          </a:ln>
        </p:spPr>
        <p:txBody>
          <a:bodyPr>
            <a:spAutoFit/>
          </a:bodyPr>
          <a:lstStyle/>
          <a:p>
            <a:pPr>
              <a:spcBef>
                <a:spcPct val="50000"/>
              </a:spcBef>
            </a:pPr>
            <a:r>
              <a:rPr lang="pt-BR" sz="1800" b="1">
                <a:latin typeface="Tempus Sans ITC" pitchFamily="82" charset="0"/>
              </a:rPr>
              <a:t>SAMUEL HAHNEMANN (1755-1843)</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33795" name="Rectangle 3"/>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33796" name="Rectangle 4"/>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232453" name="Text Box 5"/>
          <p:cNvSpPr txBox="1">
            <a:spLocks noChangeArrowheads="1"/>
          </p:cNvSpPr>
          <p:nvPr/>
        </p:nvSpPr>
        <p:spPr bwMode="auto">
          <a:xfrm>
            <a:off x="762000" y="1219200"/>
            <a:ext cx="8153400" cy="5353050"/>
          </a:xfrm>
          <a:prstGeom prst="rect">
            <a:avLst/>
          </a:prstGeom>
          <a:solidFill>
            <a:srgbClr val="CCFFFF"/>
          </a:solidFill>
          <a:ln w="9525">
            <a:noFill/>
            <a:miter lim="800000"/>
            <a:headEnd/>
            <a:tailEnd/>
          </a:ln>
          <a:effectLst/>
        </p:spPr>
        <p:txBody>
          <a:bodyPr>
            <a:spAutoFit/>
          </a:bodyPr>
          <a:lstStyle/>
          <a:p>
            <a:pPr algn="just">
              <a:lnSpc>
                <a:spcPct val="130000"/>
              </a:lnSpc>
              <a:spcBef>
                <a:spcPct val="50000"/>
              </a:spcBef>
              <a:defRPr/>
            </a:pPr>
            <a:r>
              <a:rPr lang="pt-BR" sz="2000" b="1">
                <a:solidFill>
                  <a:srgbClr val="660033"/>
                </a:solidFill>
                <a:latin typeface="Tempus Sans ITC" pitchFamily="82" charset="0"/>
              </a:rPr>
              <a:t>Hydrastis canadensis:</a:t>
            </a:r>
            <a:r>
              <a:rPr lang="pt-BR" sz="2000">
                <a:latin typeface="Tempus Sans ITC" pitchFamily="82" charset="0"/>
              </a:rPr>
              <a:t> testa pesada, lateralidade esquerda, agrava pela manhã. Catarro espesso, viscoso, amarelado, estriado de sangue. Nariz entupido, pigarro na garganta</a:t>
            </a:r>
          </a:p>
          <a:p>
            <a:pPr>
              <a:spcBef>
                <a:spcPct val="50000"/>
              </a:spcBef>
              <a:defRPr/>
            </a:pPr>
            <a:r>
              <a:rPr lang="pt-BR" sz="2000">
                <a:latin typeface="Tempus Sans ITC" pitchFamily="82" charset="0"/>
              </a:rPr>
              <a:t> </a:t>
            </a:r>
          </a:p>
          <a:p>
            <a:pPr>
              <a:spcBef>
                <a:spcPct val="50000"/>
              </a:spcBef>
              <a:defRPr/>
            </a:pPr>
            <a:r>
              <a:rPr lang="pt-BR" sz="2000" b="1">
                <a:solidFill>
                  <a:srgbClr val="660033"/>
                </a:solidFill>
                <a:latin typeface="Tempus Sans ITC" pitchFamily="82" charset="0"/>
              </a:rPr>
              <a:t>Kali bichromicum:</a:t>
            </a:r>
            <a:r>
              <a:rPr lang="pt-BR" sz="2000">
                <a:latin typeface="Tempus Sans ITC" pitchFamily="82" charset="0"/>
              </a:rPr>
              <a:t> dor em volta da órbita ocular e das maçãs do rosto, muco espesso e aderente, catarro amarelo-esverdeado</a:t>
            </a:r>
          </a:p>
          <a:p>
            <a:pPr>
              <a:spcBef>
                <a:spcPct val="50000"/>
              </a:spcBef>
              <a:defRPr/>
            </a:pPr>
            <a:endParaRPr lang="pt-BR" sz="2000">
              <a:latin typeface="Tempus Sans ITC" pitchFamily="82" charset="0"/>
            </a:endParaRPr>
          </a:p>
          <a:p>
            <a:pPr>
              <a:spcBef>
                <a:spcPct val="50000"/>
              </a:spcBef>
              <a:defRPr/>
            </a:pPr>
            <a:r>
              <a:rPr lang="pt-BR" sz="2000">
                <a:latin typeface="Tempus Sans ITC" pitchFamily="82" charset="0"/>
              </a:rPr>
              <a:t> </a:t>
            </a:r>
            <a:r>
              <a:rPr lang="pt-BR" sz="2000" b="1">
                <a:solidFill>
                  <a:srgbClr val="660033"/>
                </a:solidFill>
                <a:latin typeface="Tempus Sans ITC" pitchFamily="82" charset="0"/>
              </a:rPr>
              <a:t>Mercurius solubilis:</a:t>
            </a:r>
            <a:r>
              <a:rPr lang="pt-BR" sz="2000">
                <a:latin typeface="Tempus Sans ITC" pitchFamily="82" charset="0"/>
              </a:rPr>
              <a:t> coriza amarelo-esverdeada, mal-cheirosa, irritante. Piora com calor e luminosidade. Dor de ouvido.</a:t>
            </a:r>
          </a:p>
          <a:p>
            <a:pPr>
              <a:spcBef>
                <a:spcPct val="50000"/>
              </a:spcBef>
              <a:defRPr/>
            </a:pPr>
            <a:endParaRPr lang="pt-BR" sz="2000">
              <a:latin typeface="Tempus Sans ITC" pitchFamily="82" charset="0"/>
            </a:endParaRPr>
          </a:p>
          <a:p>
            <a:pPr>
              <a:spcBef>
                <a:spcPct val="50000"/>
              </a:spcBef>
              <a:defRPr/>
            </a:pPr>
            <a:r>
              <a:rPr lang="pt-BR" sz="2000" b="1">
                <a:solidFill>
                  <a:srgbClr val="660033"/>
                </a:solidFill>
                <a:latin typeface="Tempus Sans ITC" pitchFamily="82" charset="0"/>
              </a:rPr>
              <a:t>Pulsatilla:</a:t>
            </a:r>
            <a:r>
              <a:rPr lang="pt-BR" sz="2000">
                <a:latin typeface="Tempus Sans ITC" pitchFamily="82" charset="0"/>
              </a:rPr>
              <a:t> coriza amarela não-irritante, sobretudo pela manhã, nariz entupido, perda do olfato à noite, agrava com calor</a:t>
            </a:r>
          </a:p>
          <a:p>
            <a:pPr>
              <a:spcBef>
                <a:spcPct val="50000"/>
              </a:spcBef>
              <a:defRPr/>
            </a:pPr>
            <a:endParaRPr lang="pt-BR" sz="1800" b="1">
              <a:effectLst>
                <a:outerShdw blurRad="38100" dist="38100" dir="2700000" algn="tl">
                  <a:srgbClr val="FFFFFF"/>
                </a:outerShdw>
              </a:effectLst>
              <a:latin typeface="Tempus Sans ITC" pitchFamily="82" charset="0"/>
              <a:cs typeface="Times New Roman" pitchFamily="18" charset="0"/>
            </a:endParaRPr>
          </a:p>
        </p:txBody>
      </p:sp>
      <p:sp>
        <p:nvSpPr>
          <p:cNvPr id="33798" name="Text Box 6"/>
          <p:cNvSpPr txBox="1">
            <a:spLocks noChangeArrowheads="1"/>
          </p:cNvSpPr>
          <p:nvPr/>
        </p:nvSpPr>
        <p:spPr bwMode="auto">
          <a:xfrm>
            <a:off x="3048000" y="381000"/>
            <a:ext cx="2895600" cy="457200"/>
          </a:xfrm>
          <a:prstGeom prst="rect">
            <a:avLst/>
          </a:prstGeom>
          <a:solidFill>
            <a:srgbClr val="CCFFFF"/>
          </a:solidFill>
          <a:ln w="9525">
            <a:noFill/>
            <a:miter lim="800000"/>
            <a:headEnd/>
            <a:tailEnd/>
          </a:ln>
        </p:spPr>
        <p:txBody>
          <a:bodyPr>
            <a:spAutoFit/>
          </a:bodyPr>
          <a:lstStyle/>
          <a:p>
            <a:pPr algn="ctr">
              <a:spcBef>
                <a:spcPct val="50000"/>
              </a:spcBef>
            </a:pPr>
            <a:r>
              <a:rPr lang="pt-BR" b="1">
                <a:latin typeface="Tempus Sans ITC" pitchFamily="82" charset="0"/>
              </a:rPr>
              <a:t>SINUSITE</a:t>
            </a:r>
            <a:endParaRPr lang="pt-PT" b="1">
              <a:latin typeface="Tempus Sans ITC"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34819" name="Rectangle 3"/>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34820" name="Rectangle 4"/>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233477" name="Text Box 5"/>
          <p:cNvSpPr txBox="1">
            <a:spLocks noChangeArrowheads="1"/>
          </p:cNvSpPr>
          <p:nvPr/>
        </p:nvSpPr>
        <p:spPr bwMode="auto">
          <a:xfrm>
            <a:off x="762000" y="381000"/>
            <a:ext cx="8153400" cy="6418263"/>
          </a:xfrm>
          <a:prstGeom prst="rect">
            <a:avLst/>
          </a:prstGeom>
          <a:solidFill>
            <a:srgbClr val="CCFFFF"/>
          </a:solidFill>
          <a:ln w="9525">
            <a:noFill/>
            <a:miter lim="800000"/>
            <a:headEnd/>
            <a:tailEnd/>
          </a:ln>
          <a:effectLst/>
        </p:spPr>
        <p:txBody>
          <a:bodyPr>
            <a:spAutoFit/>
          </a:bodyPr>
          <a:lstStyle/>
          <a:p>
            <a:pPr>
              <a:spcBef>
                <a:spcPct val="50000"/>
              </a:spcBef>
              <a:defRPr/>
            </a:pPr>
            <a:r>
              <a:rPr lang="pt-BR" sz="1800" b="1">
                <a:solidFill>
                  <a:srgbClr val="660033"/>
                </a:solidFill>
                <a:latin typeface="Tempus Sans ITC" pitchFamily="82" charset="0"/>
              </a:rPr>
              <a:t>Hepar sulphur:</a:t>
            </a:r>
            <a:r>
              <a:rPr lang="pt-BR" sz="1800">
                <a:latin typeface="Tempus Sans ITC" pitchFamily="82" charset="0"/>
              </a:rPr>
              <a:t> sinusite infecciosa, secreção espessa e purulenta, dor forte que 	          agrava com o frio</a:t>
            </a:r>
          </a:p>
          <a:p>
            <a:pPr>
              <a:spcBef>
                <a:spcPct val="50000"/>
              </a:spcBef>
              <a:defRPr/>
            </a:pPr>
            <a:endParaRPr lang="pt-PT" sz="1800">
              <a:latin typeface="Tempus Sans ITC" pitchFamily="82" charset="0"/>
            </a:endParaRPr>
          </a:p>
          <a:p>
            <a:pPr>
              <a:spcBef>
                <a:spcPct val="50000"/>
              </a:spcBef>
              <a:defRPr/>
            </a:pPr>
            <a:r>
              <a:rPr lang="pt-BR" sz="1800" b="1">
                <a:solidFill>
                  <a:srgbClr val="660033"/>
                </a:solidFill>
                <a:latin typeface="Tempus Sans ITC" pitchFamily="82" charset="0"/>
              </a:rPr>
              <a:t>Silicea:</a:t>
            </a:r>
            <a:r>
              <a:rPr lang="pt-BR" sz="1800">
                <a:latin typeface="Tempus Sans ITC" pitchFamily="82" charset="0"/>
              </a:rPr>
              <a:t> sinusite infecciosa reincidente, que se manifesta no outono e primavera em pessoa cansada, que necessita de sono, melhora com calor</a:t>
            </a:r>
          </a:p>
          <a:p>
            <a:pPr>
              <a:spcBef>
                <a:spcPct val="50000"/>
              </a:spcBef>
              <a:defRPr/>
            </a:pPr>
            <a:endParaRPr lang="pt-BR" sz="1800">
              <a:latin typeface="Tempus Sans ITC" pitchFamily="82" charset="0"/>
            </a:endParaRPr>
          </a:p>
          <a:p>
            <a:pPr>
              <a:spcBef>
                <a:spcPct val="50000"/>
              </a:spcBef>
              <a:defRPr/>
            </a:pPr>
            <a:r>
              <a:rPr lang="pt-BR" sz="1800" b="1">
                <a:solidFill>
                  <a:srgbClr val="660033"/>
                </a:solidFill>
                <a:latin typeface="Tempus Sans ITC" pitchFamily="82" charset="0"/>
              </a:rPr>
              <a:t>Pyrogenium:</a:t>
            </a:r>
            <a:r>
              <a:rPr lang="pt-BR" sz="1800">
                <a:latin typeface="Tempus Sans ITC" pitchFamily="82" charset="0"/>
              </a:rPr>
              <a:t> sinusite infecciosa, catarro mal-cheiroso</a:t>
            </a:r>
          </a:p>
          <a:p>
            <a:pPr>
              <a:spcBef>
                <a:spcPct val="50000"/>
              </a:spcBef>
              <a:defRPr/>
            </a:pPr>
            <a:endParaRPr lang="pt-BR" sz="1800">
              <a:latin typeface="Tempus Sans ITC" pitchFamily="82" charset="0"/>
            </a:endParaRPr>
          </a:p>
          <a:p>
            <a:pPr>
              <a:spcBef>
                <a:spcPct val="50000"/>
              </a:spcBef>
              <a:defRPr/>
            </a:pPr>
            <a:r>
              <a:rPr lang="pt-BR" sz="1800" b="1">
                <a:solidFill>
                  <a:srgbClr val="660033"/>
                </a:solidFill>
                <a:latin typeface="Tempus Sans ITC" pitchFamily="82" charset="0"/>
              </a:rPr>
              <a:t>Mezereum:</a:t>
            </a:r>
            <a:r>
              <a:rPr lang="pt-BR" sz="1800">
                <a:latin typeface="Tempus Sans ITC" pitchFamily="82" charset="0"/>
              </a:rPr>
              <a:t> dor ardente, nos ossos da face,que se irradia para o nariz</a:t>
            </a:r>
          </a:p>
          <a:p>
            <a:pPr>
              <a:spcBef>
                <a:spcPct val="50000"/>
              </a:spcBef>
              <a:defRPr/>
            </a:pPr>
            <a:endParaRPr lang="pt-BR" sz="1800">
              <a:latin typeface="Tempus Sans ITC" pitchFamily="82" charset="0"/>
            </a:endParaRPr>
          </a:p>
          <a:p>
            <a:pPr>
              <a:spcBef>
                <a:spcPct val="50000"/>
              </a:spcBef>
              <a:defRPr/>
            </a:pPr>
            <a:r>
              <a:rPr lang="pt-BR" sz="1800" b="1">
                <a:solidFill>
                  <a:srgbClr val="660033"/>
                </a:solidFill>
                <a:latin typeface="Tempus Sans ITC" pitchFamily="82" charset="0"/>
              </a:rPr>
              <a:t>Kali iodatum:</a:t>
            </a:r>
            <a:r>
              <a:rPr lang="pt-BR" sz="1800">
                <a:latin typeface="Tempus Sans ITC" pitchFamily="82" charset="0"/>
              </a:rPr>
              <a:t> dor na base do nariz que se agrava com o frio</a:t>
            </a:r>
          </a:p>
          <a:p>
            <a:pPr>
              <a:spcBef>
                <a:spcPct val="50000"/>
              </a:spcBef>
              <a:defRPr/>
            </a:pPr>
            <a:endParaRPr lang="pt-BR" sz="1800">
              <a:latin typeface="Tempus Sans ITC" pitchFamily="82" charset="0"/>
            </a:endParaRPr>
          </a:p>
          <a:p>
            <a:pPr>
              <a:spcBef>
                <a:spcPct val="50000"/>
              </a:spcBef>
              <a:defRPr/>
            </a:pPr>
            <a:r>
              <a:rPr lang="pt-BR" sz="1800" b="1">
                <a:solidFill>
                  <a:srgbClr val="660033"/>
                </a:solidFill>
                <a:latin typeface="Tempus Sans ITC" pitchFamily="82" charset="0"/>
              </a:rPr>
              <a:t>Bryonia alba:</a:t>
            </a:r>
            <a:r>
              <a:rPr lang="pt-BR" sz="1800">
                <a:latin typeface="Tempus Sans ITC" pitchFamily="82" charset="0"/>
              </a:rPr>
              <a:t> dor na testa, melhora com pressão forte e piora com movimento,             	      secura nasal, sede intensa (grandes quantidades de água), dificuldade                	      respiratória</a:t>
            </a:r>
          </a:p>
          <a:p>
            <a:pPr>
              <a:spcBef>
                <a:spcPct val="50000"/>
              </a:spcBef>
              <a:defRPr/>
            </a:pPr>
            <a:endParaRPr lang="pt-BR" sz="1800">
              <a:latin typeface="Tempus Sans ITC" pitchFamily="82" charset="0"/>
            </a:endParaRPr>
          </a:p>
          <a:p>
            <a:pPr>
              <a:spcBef>
                <a:spcPct val="50000"/>
              </a:spcBef>
              <a:defRPr/>
            </a:pPr>
            <a:r>
              <a:rPr lang="pt-BR" sz="1800" b="1">
                <a:solidFill>
                  <a:srgbClr val="660033"/>
                </a:solidFill>
                <a:latin typeface="Tempus Sans ITC" pitchFamily="82" charset="0"/>
              </a:rPr>
              <a:t>Lachesis:</a:t>
            </a:r>
            <a:r>
              <a:rPr lang="pt-BR" sz="1800">
                <a:latin typeface="Tempus Sans ITC" pitchFamily="82" charset="0"/>
              </a:rPr>
              <a:t> dor na testa e na face esquerda, agrava quando pára a secreção</a:t>
            </a:r>
            <a:endParaRPr lang="pt-BR" sz="1800" b="1">
              <a:effectLst>
                <a:outerShdw blurRad="38100" dist="38100" dir="2700000" algn="tl">
                  <a:srgbClr val="FFFFFF"/>
                </a:outerShdw>
              </a:effectLst>
              <a:latin typeface="Tempus Sans ITC" pitchFamily="82"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56323" name="Rectangle 3"/>
          <p:cNvSpPr>
            <a:spLocks noChangeArrowheads="1"/>
          </p:cNvSpPr>
          <p:nvPr/>
        </p:nvSpPr>
        <p:spPr bwMode="auto">
          <a:xfrm>
            <a:off x="8001000" y="0"/>
            <a:ext cx="1143000" cy="6858000"/>
          </a:xfrm>
          <a:prstGeom prst="rect">
            <a:avLst/>
          </a:prstGeom>
          <a:gradFill rotWithShape="0">
            <a:gsLst>
              <a:gs pos="0">
                <a:srgbClr val="216543"/>
              </a:gs>
              <a:gs pos="100000">
                <a:srgbClr val="0B2317"/>
              </a:gs>
            </a:gsLst>
            <a:lin ang="18900000" scaled="1"/>
          </a:gradFill>
          <a:ln w="9525">
            <a:noFill/>
            <a:miter lim="800000"/>
            <a:headEnd/>
            <a:tailEnd/>
          </a:ln>
        </p:spPr>
        <p:txBody>
          <a:bodyPr wrap="none" anchor="ctr"/>
          <a:lstStyle/>
          <a:p>
            <a:endParaRPr lang="pt-BR"/>
          </a:p>
        </p:txBody>
      </p:sp>
      <p:sp>
        <p:nvSpPr>
          <p:cNvPr id="56324" name="Text Box 4"/>
          <p:cNvSpPr txBox="1">
            <a:spLocks noChangeArrowheads="1"/>
          </p:cNvSpPr>
          <p:nvPr/>
        </p:nvSpPr>
        <p:spPr bwMode="auto">
          <a:xfrm>
            <a:off x="2915816" y="332656"/>
            <a:ext cx="3810000" cy="396875"/>
          </a:xfrm>
          <a:prstGeom prst="rect">
            <a:avLst/>
          </a:prstGeom>
          <a:solidFill>
            <a:srgbClr val="99FF66"/>
          </a:solidFill>
          <a:ln w="9525">
            <a:noFill/>
            <a:miter lim="800000"/>
            <a:headEnd/>
            <a:tailEnd/>
          </a:ln>
        </p:spPr>
        <p:txBody>
          <a:bodyPr>
            <a:spAutoFit/>
          </a:bodyPr>
          <a:lstStyle/>
          <a:p>
            <a:pPr algn="ctr">
              <a:spcBef>
                <a:spcPct val="50000"/>
              </a:spcBef>
            </a:pPr>
            <a:r>
              <a:rPr lang="pt-BR" sz="2000" b="1" dirty="0" smtClean="0">
                <a:latin typeface="Tempus Sans ITC" pitchFamily="82" charset="0"/>
              </a:rPr>
              <a:t>REFERÊNCIAS BIBLIOGRÁFICAS</a:t>
            </a:r>
            <a:endParaRPr lang="pt-PT" sz="2000" b="1" dirty="0">
              <a:latin typeface="Tempus Sans ITC" pitchFamily="82" charset="0"/>
            </a:endParaRPr>
          </a:p>
        </p:txBody>
      </p:sp>
      <p:sp>
        <p:nvSpPr>
          <p:cNvPr id="56325" name="Text Box 5"/>
          <p:cNvSpPr txBox="1">
            <a:spLocks noChangeArrowheads="1"/>
          </p:cNvSpPr>
          <p:nvPr/>
        </p:nvSpPr>
        <p:spPr bwMode="auto">
          <a:xfrm>
            <a:off x="1331640" y="1556792"/>
            <a:ext cx="6912768" cy="2677656"/>
          </a:xfrm>
          <a:prstGeom prst="rect">
            <a:avLst/>
          </a:prstGeom>
          <a:solidFill>
            <a:srgbClr val="CCFFFF"/>
          </a:solidFill>
          <a:ln w="9525">
            <a:noFill/>
            <a:miter lim="800000"/>
            <a:headEnd/>
            <a:tailEnd/>
          </a:ln>
        </p:spPr>
        <p:txBody>
          <a:bodyPr wrap="square">
            <a:spAutoFit/>
          </a:bodyPr>
          <a:lstStyle/>
          <a:p>
            <a:pPr>
              <a:spcBef>
                <a:spcPct val="50000"/>
              </a:spcBef>
            </a:pPr>
            <a:r>
              <a:rPr lang="pt-BR" sz="1400" b="1" dirty="0" smtClean="0">
                <a:solidFill>
                  <a:srgbClr val="660066"/>
                </a:solidFill>
                <a:latin typeface="Tempus Sans ITC" pitchFamily="82" charset="0"/>
              </a:rPr>
              <a:t>HAHNEMANN, S. </a:t>
            </a:r>
            <a:r>
              <a:rPr lang="pt-BR" sz="1400" b="1" dirty="0" err="1" smtClean="0">
                <a:solidFill>
                  <a:srgbClr val="660066"/>
                </a:solidFill>
                <a:latin typeface="Tempus Sans ITC" pitchFamily="82" charset="0"/>
              </a:rPr>
              <a:t>Organon</a:t>
            </a:r>
            <a:r>
              <a:rPr lang="pt-BR" sz="1400" b="1" dirty="0" smtClean="0">
                <a:solidFill>
                  <a:srgbClr val="660066"/>
                </a:solidFill>
                <a:latin typeface="Tempus Sans ITC" pitchFamily="82" charset="0"/>
              </a:rPr>
              <a:t> da Arte de Curar, 6a. </a:t>
            </a:r>
            <a:r>
              <a:rPr lang="pt-BR" sz="1400" b="1" dirty="0" err="1" smtClean="0">
                <a:solidFill>
                  <a:srgbClr val="660066"/>
                </a:solidFill>
                <a:latin typeface="Tempus Sans ITC" pitchFamily="82" charset="0"/>
              </a:rPr>
              <a:t>ed</a:t>
            </a:r>
            <a:r>
              <a:rPr lang="pt-BR" sz="1400" b="1" dirty="0" smtClean="0">
                <a:solidFill>
                  <a:srgbClr val="660066"/>
                </a:solidFill>
                <a:latin typeface="Tempus Sans ITC" pitchFamily="82" charset="0"/>
              </a:rPr>
              <a:t>, Tradução: </a:t>
            </a:r>
            <a:r>
              <a:rPr lang="pt-BR" sz="1400" b="1" dirty="0" err="1" smtClean="0">
                <a:solidFill>
                  <a:srgbClr val="660066"/>
                </a:solidFill>
                <a:latin typeface="Tempus Sans ITC" pitchFamily="82" charset="0"/>
              </a:rPr>
              <a:t>Edméia</a:t>
            </a:r>
            <a:r>
              <a:rPr lang="pt-BR" sz="1400" b="1" dirty="0" smtClean="0">
                <a:solidFill>
                  <a:srgbClr val="660066"/>
                </a:solidFill>
                <a:latin typeface="Tempus Sans ITC" pitchFamily="82" charset="0"/>
              </a:rPr>
              <a:t> </a:t>
            </a:r>
            <a:r>
              <a:rPr lang="pt-BR" sz="1400" b="1" dirty="0" err="1" smtClean="0">
                <a:solidFill>
                  <a:srgbClr val="660066"/>
                </a:solidFill>
                <a:latin typeface="Tempus Sans ITC" pitchFamily="82" charset="0"/>
              </a:rPr>
              <a:t>Marturano</a:t>
            </a:r>
            <a:r>
              <a:rPr lang="pt-BR" sz="1400" b="1" dirty="0" smtClean="0">
                <a:solidFill>
                  <a:srgbClr val="660066"/>
                </a:solidFill>
                <a:latin typeface="Tempus Sans ITC" pitchFamily="82" charset="0"/>
              </a:rPr>
              <a:t> Villela e </a:t>
            </a:r>
            <a:r>
              <a:rPr lang="pt-BR" sz="1400" b="1" dirty="0" err="1" smtClean="0">
                <a:solidFill>
                  <a:srgbClr val="660066"/>
                </a:solidFill>
                <a:latin typeface="Tempus Sans ITC" pitchFamily="82" charset="0"/>
              </a:rPr>
              <a:t>Izao</a:t>
            </a:r>
            <a:r>
              <a:rPr lang="pt-BR" sz="1400" b="1" dirty="0" smtClean="0">
                <a:solidFill>
                  <a:srgbClr val="660066"/>
                </a:solidFill>
                <a:latin typeface="Tempus Sans ITC" pitchFamily="82" charset="0"/>
              </a:rPr>
              <a:t> Carneiro Soares. Museu de Homeopatia Abrahão </a:t>
            </a:r>
            <a:r>
              <a:rPr lang="pt-BR" sz="1400" b="1" dirty="0" err="1" smtClean="0">
                <a:solidFill>
                  <a:srgbClr val="660066"/>
                </a:solidFill>
                <a:latin typeface="Tempus Sans ITC" pitchFamily="82" charset="0"/>
              </a:rPr>
              <a:t>Brickmann</a:t>
            </a:r>
            <a:r>
              <a:rPr lang="pt-BR" sz="1400" b="1" dirty="0" smtClean="0">
                <a:solidFill>
                  <a:srgbClr val="660066"/>
                </a:solidFill>
                <a:latin typeface="Tempus Sans ITC" pitchFamily="82" charset="0"/>
              </a:rPr>
              <a:t>, Ribeirão Preto, 1995.</a:t>
            </a:r>
          </a:p>
          <a:p>
            <a:pPr>
              <a:spcBef>
                <a:spcPct val="50000"/>
              </a:spcBef>
            </a:pPr>
            <a:r>
              <a:rPr lang="pt-BR" sz="1400" b="1" dirty="0" smtClean="0">
                <a:latin typeface="Tempus Sans ITC" pitchFamily="82" charset="0"/>
              </a:rPr>
              <a:t>ALLEN, H.C. Sintomas-chave da matéria médica homeopática. </a:t>
            </a:r>
            <a:r>
              <a:rPr lang="pt-BR" sz="1400" b="1" dirty="0" err="1" smtClean="0">
                <a:latin typeface="Tempus Sans ITC" pitchFamily="82" charset="0"/>
              </a:rPr>
              <a:t>Dynamis</a:t>
            </a:r>
            <a:r>
              <a:rPr lang="pt-BR" sz="1400" b="1" dirty="0" smtClean="0">
                <a:latin typeface="Tempus Sans ITC" pitchFamily="82" charset="0"/>
              </a:rPr>
              <a:t> Editorial, São Paulo, 1995.</a:t>
            </a:r>
          </a:p>
          <a:p>
            <a:pPr lvl="0">
              <a:spcBef>
                <a:spcPct val="50000"/>
              </a:spcBef>
            </a:pPr>
            <a:r>
              <a:rPr lang="pt-BR" sz="1400" b="1" dirty="0" smtClean="0">
                <a:latin typeface="Tempus Sans ITC" pitchFamily="82" charset="0"/>
              </a:rPr>
              <a:t>LATHOUD, J.A Matéria médica homeopática. Revisada e atualizada. </a:t>
            </a:r>
            <a:r>
              <a:rPr lang="pt-BR" sz="1400" b="1" dirty="0" err="1" smtClean="0">
                <a:latin typeface="Tempus Sans ITC" pitchFamily="82" charset="0"/>
              </a:rPr>
              <a:t>Robe</a:t>
            </a:r>
            <a:r>
              <a:rPr lang="pt-BR" sz="1400" b="1" dirty="0" smtClean="0">
                <a:latin typeface="Tempus Sans ITC" pitchFamily="82" charset="0"/>
              </a:rPr>
              <a:t> Editorial, São Paulo, 2002.</a:t>
            </a:r>
          </a:p>
          <a:p>
            <a:pPr lvl="0">
              <a:spcBef>
                <a:spcPct val="50000"/>
              </a:spcBef>
            </a:pPr>
            <a:r>
              <a:rPr lang="pt-BR" sz="1400" b="1" dirty="0" smtClean="0">
                <a:latin typeface="Tempus Sans ITC" pitchFamily="82" charset="0"/>
              </a:rPr>
              <a:t>TÉTAU, M. Matéria Médica Homeopática. Alvos Específicos.. Editora Andrei, São Paulo, 2000.</a:t>
            </a:r>
          </a:p>
          <a:p>
            <a:pPr>
              <a:spcBef>
                <a:spcPct val="50000"/>
              </a:spcBef>
            </a:pPr>
            <a:r>
              <a:rPr lang="pt-BR" sz="1400" b="1" dirty="0" smtClean="0">
                <a:solidFill>
                  <a:srgbClr val="000000"/>
                </a:solidFill>
                <a:latin typeface="Tempus Sans ITC" pitchFamily="82" charset="0"/>
                <a:cs typeface="Aharoni" pitchFamily="2" charset="-79"/>
              </a:rPr>
              <a:t>VANNIER,L.; POIRIER,J. Tratado de material médica homeopática. 9a </a:t>
            </a:r>
            <a:r>
              <a:rPr lang="pt-BR" sz="1400" b="1" dirty="0" err="1" smtClean="0">
                <a:solidFill>
                  <a:srgbClr val="000000"/>
                </a:solidFill>
                <a:latin typeface="Tempus Sans ITC" pitchFamily="82" charset="0"/>
                <a:cs typeface="Aharoni" pitchFamily="2" charset="-79"/>
              </a:rPr>
              <a:t>ed</a:t>
            </a:r>
            <a:r>
              <a:rPr lang="pt-BR" sz="1400" b="1" dirty="0" smtClean="0">
                <a:solidFill>
                  <a:srgbClr val="000000"/>
                </a:solidFill>
                <a:latin typeface="Tempus Sans ITC" pitchFamily="82" charset="0"/>
                <a:cs typeface="Aharoni" pitchFamily="2" charset="-79"/>
              </a:rPr>
              <a:t>, Editora Andrei</a:t>
            </a:r>
            <a:r>
              <a:rPr lang="pt-BR" sz="1400" b="1" dirty="0" smtClean="0">
                <a:solidFill>
                  <a:srgbClr val="000000"/>
                </a:solidFill>
                <a:latin typeface="Tempus Sans ITC" pitchFamily="82" charset="0"/>
                <a:cs typeface="Aharoni" pitchFamily="2" charset="-79"/>
              </a:rPr>
              <a:t>.</a:t>
            </a:r>
            <a:endParaRPr lang="pt-BR" sz="1400" b="1" dirty="0" smtClean="0">
              <a:solidFill>
                <a:srgbClr val="000000"/>
              </a:solidFill>
              <a:latin typeface="Tempus Sans ITC" pitchFamily="82" charset="0"/>
              <a:cs typeface="Aharoni" pitchFamily="2" charset="-79"/>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9219" name="Rectangle 6"/>
          <p:cNvSpPr>
            <a:spLocks noChangeArrowheads="1"/>
          </p:cNvSpPr>
          <p:nvPr/>
        </p:nvSpPr>
        <p:spPr bwMode="auto">
          <a:xfrm>
            <a:off x="3276600" y="1295400"/>
            <a:ext cx="4419600" cy="2438400"/>
          </a:xfrm>
          <a:prstGeom prst="rect">
            <a:avLst/>
          </a:prstGeom>
          <a:solidFill>
            <a:srgbClr val="003300"/>
          </a:solidFill>
          <a:ln w="9525">
            <a:noFill/>
            <a:miter lim="800000"/>
            <a:headEnd/>
            <a:tailEnd/>
          </a:ln>
        </p:spPr>
        <p:txBody>
          <a:bodyPr wrap="none" anchor="ctr"/>
          <a:lstStyle/>
          <a:p>
            <a:endParaRPr lang="pt-BR"/>
          </a:p>
        </p:txBody>
      </p:sp>
      <p:sp>
        <p:nvSpPr>
          <p:cNvPr id="9220" name="Text Box 7"/>
          <p:cNvSpPr txBox="1">
            <a:spLocks noChangeArrowheads="1"/>
          </p:cNvSpPr>
          <p:nvPr/>
        </p:nvSpPr>
        <p:spPr bwMode="auto">
          <a:xfrm>
            <a:off x="3429000" y="1219200"/>
            <a:ext cx="4876800" cy="2430463"/>
          </a:xfrm>
          <a:prstGeom prst="rect">
            <a:avLst/>
          </a:prstGeom>
          <a:solidFill>
            <a:srgbClr val="99FF99"/>
          </a:solidFill>
          <a:ln w="9525">
            <a:noFill/>
            <a:miter lim="800000"/>
            <a:headEnd/>
            <a:tailEnd/>
          </a:ln>
        </p:spPr>
        <p:txBody>
          <a:bodyPr>
            <a:spAutoFit/>
          </a:bodyPr>
          <a:lstStyle/>
          <a:p>
            <a:pPr>
              <a:spcBef>
                <a:spcPct val="50000"/>
              </a:spcBef>
            </a:pPr>
            <a:r>
              <a:rPr lang="pt-BR" sz="1800" b="1">
                <a:latin typeface="Tempus Sans ITC" pitchFamily="82" charset="0"/>
              </a:rPr>
              <a:t>NOVA FILOSOFIA</a:t>
            </a:r>
          </a:p>
          <a:p>
            <a:pPr>
              <a:spcBef>
                <a:spcPct val="50000"/>
              </a:spcBef>
            </a:pPr>
            <a:r>
              <a:rPr lang="pt-BR" sz="1800" b="1">
                <a:latin typeface="Tempus Sans ITC" pitchFamily="82" charset="0"/>
              </a:rPr>
              <a:t>	filosofia x razão x experiência</a:t>
            </a:r>
          </a:p>
          <a:p>
            <a:pPr>
              <a:spcBef>
                <a:spcPct val="50000"/>
              </a:spcBef>
            </a:pPr>
            <a:endParaRPr lang="pt-BR" sz="1800" b="1">
              <a:latin typeface="Tempus Sans ITC" pitchFamily="82" charset="0"/>
            </a:endParaRPr>
          </a:p>
          <a:p>
            <a:pPr>
              <a:spcBef>
                <a:spcPct val="50000"/>
              </a:spcBef>
            </a:pPr>
            <a:r>
              <a:rPr lang="pt-BR" sz="1800" b="1">
                <a:latin typeface="Tempus Sans ITC" pitchFamily="82" charset="0"/>
              </a:rPr>
              <a:t>NOVA CONDUTA TERAPÊUTICA</a:t>
            </a:r>
          </a:p>
          <a:p>
            <a:pPr>
              <a:spcBef>
                <a:spcPct val="50000"/>
              </a:spcBef>
            </a:pPr>
            <a:endParaRPr lang="pt-BR" sz="1800" b="1">
              <a:latin typeface="Tempus Sans ITC" pitchFamily="82" charset="0"/>
            </a:endParaRPr>
          </a:p>
          <a:p>
            <a:pPr>
              <a:spcBef>
                <a:spcPct val="50000"/>
              </a:spcBef>
            </a:pPr>
            <a:r>
              <a:rPr lang="pt-BR" sz="1800" b="1">
                <a:latin typeface="Tempus Sans ITC" pitchFamily="82" charset="0"/>
              </a:rPr>
              <a:t>NOVA FARMACOTÉCNICA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1028" name="Text Box 161"/>
          <p:cNvSpPr txBox="1">
            <a:spLocks noChangeArrowheads="1"/>
          </p:cNvSpPr>
          <p:nvPr/>
        </p:nvSpPr>
        <p:spPr bwMode="auto">
          <a:xfrm>
            <a:off x="1143000" y="1524000"/>
            <a:ext cx="7461250" cy="3419475"/>
          </a:xfrm>
          <a:prstGeom prst="rect">
            <a:avLst/>
          </a:prstGeom>
          <a:solidFill>
            <a:srgbClr val="99FF99"/>
          </a:solidFill>
          <a:ln w="9525">
            <a:noFill/>
            <a:miter lim="800000"/>
            <a:headEnd/>
            <a:tailEnd/>
          </a:ln>
        </p:spPr>
        <p:txBody>
          <a:bodyPr>
            <a:spAutoFit/>
          </a:bodyPr>
          <a:lstStyle/>
          <a:p>
            <a:pPr algn="ctr">
              <a:lnSpc>
                <a:spcPct val="130000"/>
              </a:lnSpc>
              <a:spcBef>
                <a:spcPct val="50000"/>
              </a:spcBef>
            </a:pPr>
            <a:r>
              <a:rPr lang="en-US" sz="2000" b="1">
                <a:solidFill>
                  <a:srgbClr val="003300"/>
                </a:solidFill>
                <a:latin typeface="Tempus Sans ITC" pitchFamily="82" charset="0"/>
                <a:cs typeface="Times New Roman" pitchFamily="18" charset="0"/>
              </a:rPr>
              <a:t>Parágrafo 9</a:t>
            </a:r>
          </a:p>
          <a:p>
            <a:pPr>
              <a:lnSpc>
                <a:spcPct val="130000"/>
              </a:lnSpc>
              <a:spcBef>
                <a:spcPct val="50000"/>
              </a:spcBef>
            </a:pPr>
            <a:r>
              <a:rPr lang="en-US" sz="2000" b="1">
                <a:solidFill>
                  <a:srgbClr val="003300"/>
                </a:solidFill>
                <a:latin typeface="Tempus Sans ITC" pitchFamily="82" charset="0"/>
                <a:cs typeface="Times New Roman" pitchFamily="18" charset="0"/>
              </a:rPr>
              <a:t> </a:t>
            </a:r>
            <a:r>
              <a:rPr lang="pt-BR" sz="2000" b="1">
                <a:solidFill>
                  <a:srgbClr val="003300"/>
                </a:solidFill>
                <a:latin typeface="Tempus Sans ITC" pitchFamily="82" charset="0"/>
                <a:cs typeface="Times New Roman" pitchFamily="18" charset="0"/>
              </a:rPr>
              <a:t>No estado de saúde do indivíduo reina, de modo absoluto a força vital do tipo não material que anima o corpo material mantendo todas as suas partes em processo vital admiravelmente harmônico nas suas sensações e funções, de maneira que nosso espírito racional que nele habita, possa servir-se livremente deste instrumento vivo e sadio para o mais elevado objetivo de nossa existência.</a:t>
            </a:r>
            <a:endParaRPr lang="en-US" sz="2000" b="1">
              <a:solidFill>
                <a:srgbClr val="003300"/>
              </a:solidFill>
              <a:latin typeface="Tempus Sans ITC" pitchFamily="82" charset="0"/>
              <a:cs typeface="Times New Roman" pitchFamily="18" charset="0"/>
            </a:endParaRPr>
          </a:p>
        </p:txBody>
      </p:sp>
      <p:sp>
        <p:nvSpPr>
          <p:cNvPr id="1029" name="AutoShape 162"/>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1030" name="Rectangle 163"/>
          <p:cNvSpPr>
            <a:spLocks noChangeArrowheads="1"/>
          </p:cNvSpPr>
          <p:nvPr/>
        </p:nvSpPr>
        <p:spPr bwMode="auto">
          <a:xfrm>
            <a:off x="7848600" y="4953000"/>
            <a:ext cx="1219200" cy="1752600"/>
          </a:xfrm>
          <a:prstGeom prst="rect">
            <a:avLst/>
          </a:prstGeom>
          <a:solidFill>
            <a:srgbClr val="103020"/>
          </a:solidFill>
          <a:ln w="9525">
            <a:noFill/>
            <a:miter lim="800000"/>
            <a:headEnd/>
            <a:tailEnd/>
          </a:ln>
        </p:spPr>
        <p:txBody>
          <a:bodyPr wrap="none" anchor="ctr"/>
          <a:lstStyle/>
          <a:p>
            <a:endParaRPr lang="pt-BR"/>
          </a:p>
        </p:txBody>
      </p:sp>
      <p:graphicFrame>
        <p:nvGraphicFramePr>
          <p:cNvPr id="1026" name="Object 164"/>
          <p:cNvGraphicFramePr>
            <a:graphicFrameLocks noChangeAspect="1"/>
          </p:cNvGraphicFramePr>
          <p:nvPr/>
        </p:nvGraphicFramePr>
        <p:xfrm>
          <a:off x="7924800" y="4876800"/>
          <a:ext cx="1143000" cy="1752600"/>
        </p:xfrm>
        <a:graphic>
          <a:graphicData uri="http://schemas.openxmlformats.org/presentationml/2006/ole">
            <mc:AlternateContent xmlns:mc="http://schemas.openxmlformats.org/markup-compatibility/2006">
              <mc:Choice xmlns:v="urn:schemas-microsoft-com:vml" Requires="v">
                <p:oleObj spid="_x0000_s1029" name="Photo Editor Photo" r:id="rId4" imgW="2295238" imgH="4505954" progId="">
                  <p:embed/>
                </p:oleObj>
              </mc:Choice>
              <mc:Fallback>
                <p:oleObj name="Photo Editor Photo" r:id="rId4" imgW="2295238" imgH="4505954" progId="">
                  <p:embed/>
                  <p:pic>
                    <p:nvPicPr>
                      <p:cNvPr id="0" name="Object 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876800"/>
                        <a:ext cx="1143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2052" name="Text Box 5"/>
          <p:cNvSpPr txBox="1">
            <a:spLocks noChangeArrowheads="1"/>
          </p:cNvSpPr>
          <p:nvPr/>
        </p:nvSpPr>
        <p:spPr bwMode="auto">
          <a:xfrm>
            <a:off x="457200" y="1136650"/>
            <a:ext cx="7543800" cy="3968750"/>
          </a:xfrm>
          <a:prstGeom prst="rect">
            <a:avLst/>
          </a:prstGeom>
          <a:solidFill>
            <a:srgbClr val="99FF99"/>
          </a:solidFill>
          <a:ln w="9525">
            <a:noFill/>
            <a:miter lim="800000"/>
            <a:headEnd/>
            <a:tailEnd/>
          </a:ln>
        </p:spPr>
        <p:txBody>
          <a:bodyPr>
            <a:spAutoFit/>
          </a:bodyPr>
          <a:lstStyle/>
          <a:p>
            <a:pPr algn="ctr">
              <a:lnSpc>
                <a:spcPct val="130000"/>
              </a:lnSpc>
              <a:spcBef>
                <a:spcPct val="50000"/>
              </a:spcBef>
            </a:pPr>
            <a:r>
              <a:rPr lang="en-US" sz="2000">
                <a:solidFill>
                  <a:srgbClr val="003300"/>
                </a:solidFill>
                <a:latin typeface="Tempus Sans ITC" pitchFamily="82" charset="0"/>
                <a:cs typeface="Times New Roman" pitchFamily="18" charset="0"/>
              </a:rPr>
              <a:t>Parágrafo 12</a:t>
            </a:r>
          </a:p>
          <a:p>
            <a:pPr algn="just">
              <a:lnSpc>
                <a:spcPct val="130000"/>
              </a:lnSpc>
              <a:spcBef>
                <a:spcPct val="50000"/>
              </a:spcBef>
            </a:pPr>
            <a:r>
              <a:rPr lang="en-US" sz="2000">
                <a:solidFill>
                  <a:srgbClr val="003300"/>
                </a:solidFill>
                <a:latin typeface="Tempus Sans ITC" pitchFamily="82" charset="0"/>
                <a:cs typeface="Times New Roman" pitchFamily="18" charset="0"/>
              </a:rPr>
              <a:t> </a:t>
            </a:r>
            <a:r>
              <a:rPr lang="pt-BR" sz="2000">
                <a:solidFill>
                  <a:srgbClr val="003300"/>
                </a:solidFill>
                <a:latin typeface="Tempus Sans ITC" pitchFamily="82" charset="0"/>
                <a:cs typeface="Times New Roman" pitchFamily="18" charset="0"/>
              </a:rPr>
              <a:t>Quando o homem adoece é somente porque, originalmente, esta força de tipo não material presente em todo organismo, esta força vital de atividade própria (princípio vital) foi afetada através da influência dinâmica de um agente morbífero, hostil à vida; somente o princípio vital afetado em tal anormalidade pode conferir ao organismo as sensações adversas, levando-o assim, a funções irregulares a que damos o nome de doença....</a:t>
            </a:r>
            <a:endParaRPr lang="en-US" sz="2000">
              <a:solidFill>
                <a:srgbClr val="003300"/>
              </a:solidFill>
              <a:latin typeface="Tempus Sans ITC" pitchFamily="82" charset="0"/>
              <a:cs typeface="Times New Roman" pitchFamily="18" charset="0"/>
            </a:endParaRPr>
          </a:p>
          <a:p>
            <a:pPr algn="ctr">
              <a:lnSpc>
                <a:spcPct val="130000"/>
              </a:lnSpc>
              <a:spcBef>
                <a:spcPct val="50000"/>
              </a:spcBef>
            </a:pPr>
            <a:endParaRPr lang="en-US" sz="2000">
              <a:solidFill>
                <a:srgbClr val="003300"/>
              </a:solidFill>
              <a:latin typeface="Tempus Sans ITC" pitchFamily="82" charset="0"/>
              <a:cs typeface="Times New Roman" pitchFamily="18" charset="0"/>
            </a:endParaRPr>
          </a:p>
        </p:txBody>
      </p:sp>
      <p:sp>
        <p:nvSpPr>
          <p:cNvPr id="2053" name="AutoShape 6"/>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2054" name="Rectangle 7"/>
          <p:cNvSpPr>
            <a:spLocks noChangeArrowheads="1"/>
          </p:cNvSpPr>
          <p:nvPr/>
        </p:nvSpPr>
        <p:spPr bwMode="auto">
          <a:xfrm>
            <a:off x="7848600" y="4953000"/>
            <a:ext cx="1219200" cy="1752600"/>
          </a:xfrm>
          <a:prstGeom prst="rect">
            <a:avLst/>
          </a:prstGeom>
          <a:solidFill>
            <a:srgbClr val="103020"/>
          </a:solidFill>
          <a:ln w="9525">
            <a:noFill/>
            <a:miter lim="800000"/>
            <a:headEnd/>
            <a:tailEnd/>
          </a:ln>
        </p:spPr>
        <p:txBody>
          <a:bodyPr wrap="none" anchor="ctr"/>
          <a:lstStyle/>
          <a:p>
            <a:endParaRPr lang="pt-BR"/>
          </a:p>
        </p:txBody>
      </p:sp>
      <p:graphicFrame>
        <p:nvGraphicFramePr>
          <p:cNvPr id="2050" name="Object 8"/>
          <p:cNvGraphicFramePr>
            <a:graphicFrameLocks noChangeAspect="1"/>
          </p:cNvGraphicFramePr>
          <p:nvPr/>
        </p:nvGraphicFramePr>
        <p:xfrm>
          <a:off x="7924800" y="4876800"/>
          <a:ext cx="1143000" cy="1752600"/>
        </p:xfrm>
        <a:graphic>
          <a:graphicData uri="http://schemas.openxmlformats.org/presentationml/2006/ole">
            <mc:AlternateContent xmlns:mc="http://schemas.openxmlformats.org/markup-compatibility/2006">
              <mc:Choice xmlns:v="urn:schemas-microsoft-com:vml" Requires="v">
                <p:oleObj spid="_x0000_s2053" name="Photo Editor Photo" r:id="rId4" imgW="2295238" imgH="4505954" progId="">
                  <p:embed/>
                </p:oleObj>
              </mc:Choice>
              <mc:Fallback>
                <p:oleObj name="Photo Editor Photo" r:id="rId4" imgW="2295238" imgH="4505954"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876800"/>
                        <a:ext cx="1143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8"/>
          <p:cNvSpPr>
            <a:spLocks noChangeArrowheads="1"/>
          </p:cNvSpPr>
          <p:nvPr/>
        </p:nvSpPr>
        <p:spPr bwMode="auto">
          <a:xfrm>
            <a:off x="0" y="0"/>
            <a:ext cx="9144000" cy="2133600"/>
          </a:xfrm>
          <a:prstGeom prst="rect">
            <a:avLst/>
          </a:prstGeom>
          <a:solidFill>
            <a:srgbClr val="216543"/>
          </a:solidFill>
          <a:ln w="9525">
            <a:noFill/>
            <a:miter lim="800000"/>
            <a:headEnd/>
            <a:tailEnd/>
          </a:ln>
        </p:spPr>
        <p:txBody>
          <a:bodyPr wrap="none" anchor="ctr"/>
          <a:lstStyle/>
          <a:p>
            <a:endParaRPr lang="pt-BR"/>
          </a:p>
        </p:txBody>
      </p:sp>
      <p:sp>
        <p:nvSpPr>
          <p:cNvPr id="17411" name="Rectangle 1039"/>
          <p:cNvSpPr>
            <a:spLocks noChangeArrowheads="1"/>
          </p:cNvSpPr>
          <p:nvPr/>
        </p:nvSpPr>
        <p:spPr bwMode="auto">
          <a:xfrm>
            <a:off x="0" y="1752600"/>
            <a:ext cx="9144000" cy="1828800"/>
          </a:xfrm>
          <a:prstGeom prst="rect">
            <a:avLst/>
          </a:prstGeom>
          <a:solidFill>
            <a:srgbClr val="297B52"/>
          </a:solidFill>
          <a:ln w="9525">
            <a:noFill/>
            <a:miter lim="800000"/>
            <a:headEnd/>
            <a:tailEnd/>
          </a:ln>
        </p:spPr>
        <p:txBody>
          <a:bodyPr wrap="none" anchor="ctr"/>
          <a:lstStyle/>
          <a:p>
            <a:endParaRPr lang="pt-BR"/>
          </a:p>
        </p:txBody>
      </p:sp>
      <p:sp>
        <p:nvSpPr>
          <p:cNvPr id="17412" name="Rectangle 1040"/>
          <p:cNvSpPr>
            <a:spLocks noChangeArrowheads="1"/>
          </p:cNvSpPr>
          <p:nvPr/>
        </p:nvSpPr>
        <p:spPr bwMode="auto">
          <a:xfrm>
            <a:off x="0" y="5257800"/>
            <a:ext cx="9144000" cy="1600200"/>
          </a:xfrm>
          <a:prstGeom prst="rect">
            <a:avLst/>
          </a:prstGeom>
          <a:solidFill>
            <a:srgbClr val="5AC891"/>
          </a:solidFill>
          <a:ln w="9525">
            <a:noFill/>
            <a:miter lim="800000"/>
            <a:headEnd/>
            <a:tailEnd/>
          </a:ln>
        </p:spPr>
        <p:txBody>
          <a:bodyPr wrap="none" anchor="ctr"/>
          <a:lstStyle/>
          <a:p>
            <a:endParaRPr lang="pt-BR"/>
          </a:p>
        </p:txBody>
      </p:sp>
      <p:sp>
        <p:nvSpPr>
          <p:cNvPr id="159767" name="Text Box 1047"/>
          <p:cNvSpPr txBox="1">
            <a:spLocks noChangeArrowheads="1"/>
          </p:cNvSpPr>
          <p:nvPr/>
        </p:nvSpPr>
        <p:spPr bwMode="auto">
          <a:xfrm>
            <a:off x="1066800" y="1187450"/>
            <a:ext cx="3276600" cy="488950"/>
          </a:xfrm>
          <a:prstGeom prst="rect">
            <a:avLst/>
          </a:prstGeom>
          <a:noFill/>
          <a:ln w="9525">
            <a:noFill/>
            <a:miter lim="800000"/>
            <a:headEnd/>
            <a:tailEnd/>
          </a:ln>
          <a:effectLst/>
        </p:spPr>
        <p:txBody>
          <a:bodyPr>
            <a:spAutoFit/>
          </a:bodyPr>
          <a:lstStyle/>
          <a:p>
            <a:pPr>
              <a:lnSpc>
                <a:spcPct val="130000"/>
              </a:lnSpc>
              <a:spcBef>
                <a:spcPct val="50000"/>
              </a:spcBef>
              <a:defRPr/>
            </a:pPr>
            <a:r>
              <a:rPr lang="en-US" sz="2000" b="1">
                <a:solidFill>
                  <a:srgbClr val="99FF99"/>
                </a:solidFill>
                <a:effectLst>
                  <a:outerShdw blurRad="38100" dist="38100" dir="2700000" algn="tl">
                    <a:srgbClr val="000000"/>
                  </a:outerShdw>
                </a:effectLst>
                <a:latin typeface="Comic Sans MS" pitchFamily="66" charset="0"/>
                <a:cs typeface="Times New Roman" pitchFamily="18" charset="0"/>
              </a:rPr>
              <a:t>LEI DO SEMELHANTE</a:t>
            </a:r>
          </a:p>
        </p:txBody>
      </p:sp>
      <p:sp>
        <p:nvSpPr>
          <p:cNvPr id="159768" name="Text Box 1048"/>
          <p:cNvSpPr txBox="1">
            <a:spLocks noChangeArrowheads="1"/>
          </p:cNvSpPr>
          <p:nvPr/>
        </p:nvSpPr>
        <p:spPr bwMode="auto">
          <a:xfrm>
            <a:off x="1981200" y="2406650"/>
            <a:ext cx="5410200" cy="488950"/>
          </a:xfrm>
          <a:prstGeom prst="rect">
            <a:avLst/>
          </a:prstGeom>
          <a:noFill/>
          <a:ln w="9525">
            <a:noFill/>
            <a:miter lim="800000"/>
            <a:headEnd/>
            <a:tailEnd/>
          </a:ln>
          <a:effectLst/>
        </p:spPr>
        <p:txBody>
          <a:bodyPr>
            <a:spAutoFit/>
          </a:bodyPr>
          <a:lstStyle/>
          <a:p>
            <a:pPr>
              <a:lnSpc>
                <a:spcPct val="130000"/>
              </a:lnSpc>
              <a:spcBef>
                <a:spcPct val="50000"/>
              </a:spcBef>
              <a:defRPr/>
            </a:pPr>
            <a:r>
              <a:rPr lang="en-US" sz="2000" b="1">
                <a:solidFill>
                  <a:srgbClr val="99FF99"/>
                </a:solidFill>
                <a:effectLst>
                  <a:outerShdw blurRad="38100" dist="38100" dir="2700000" algn="tl">
                    <a:srgbClr val="000000"/>
                  </a:outerShdw>
                </a:effectLst>
                <a:latin typeface="Comic Sans MS" pitchFamily="66" charset="0"/>
                <a:cs typeface="Times New Roman" pitchFamily="18" charset="0"/>
              </a:rPr>
              <a:t>EXPERIMENTAÇÃO NO HOMEM SÃO</a:t>
            </a:r>
          </a:p>
        </p:txBody>
      </p:sp>
      <p:sp>
        <p:nvSpPr>
          <p:cNvPr id="159769" name="Text Box 1049"/>
          <p:cNvSpPr txBox="1">
            <a:spLocks noChangeArrowheads="1"/>
          </p:cNvSpPr>
          <p:nvPr/>
        </p:nvSpPr>
        <p:spPr bwMode="auto">
          <a:xfrm>
            <a:off x="3886200" y="4038600"/>
            <a:ext cx="2667000" cy="488950"/>
          </a:xfrm>
          <a:prstGeom prst="rect">
            <a:avLst/>
          </a:prstGeom>
          <a:noFill/>
          <a:ln w="9525">
            <a:noFill/>
            <a:miter lim="800000"/>
            <a:headEnd/>
            <a:tailEnd/>
          </a:ln>
          <a:effectLst/>
        </p:spPr>
        <p:txBody>
          <a:bodyPr>
            <a:spAutoFit/>
          </a:bodyPr>
          <a:lstStyle/>
          <a:p>
            <a:pPr>
              <a:lnSpc>
                <a:spcPct val="130000"/>
              </a:lnSpc>
              <a:spcBef>
                <a:spcPct val="50000"/>
              </a:spcBef>
              <a:defRPr/>
            </a:pPr>
            <a:r>
              <a:rPr lang="en-US" sz="2000" b="1">
                <a:solidFill>
                  <a:srgbClr val="99FF99"/>
                </a:solidFill>
                <a:effectLst>
                  <a:outerShdw blurRad="38100" dist="38100" dir="2700000" algn="tl">
                    <a:srgbClr val="000000"/>
                  </a:outerShdw>
                </a:effectLst>
                <a:latin typeface="Comic Sans MS" pitchFamily="66" charset="0"/>
                <a:cs typeface="Times New Roman" pitchFamily="18" charset="0"/>
              </a:rPr>
              <a:t>DOSES MÍNIMAS</a:t>
            </a:r>
          </a:p>
        </p:txBody>
      </p:sp>
      <p:sp>
        <p:nvSpPr>
          <p:cNvPr id="159770" name="Text Box 1050"/>
          <p:cNvSpPr txBox="1">
            <a:spLocks noChangeArrowheads="1"/>
          </p:cNvSpPr>
          <p:nvPr/>
        </p:nvSpPr>
        <p:spPr bwMode="auto">
          <a:xfrm>
            <a:off x="5029200" y="5562600"/>
            <a:ext cx="3276600" cy="488950"/>
          </a:xfrm>
          <a:prstGeom prst="rect">
            <a:avLst/>
          </a:prstGeom>
          <a:noFill/>
          <a:ln w="9525">
            <a:noFill/>
            <a:miter lim="800000"/>
            <a:headEnd/>
            <a:tailEnd/>
          </a:ln>
          <a:effectLst/>
        </p:spPr>
        <p:txBody>
          <a:bodyPr>
            <a:spAutoFit/>
          </a:bodyPr>
          <a:lstStyle/>
          <a:p>
            <a:pPr>
              <a:lnSpc>
                <a:spcPct val="130000"/>
              </a:lnSpc>
              <a:spcBef>
                <a:spcPct val="50000"/>
              </a:spcBef>
              <a:defRPr/>
            </a:pPr>
            <a:r>
              <a:rPr lang="en-US" sz="2000" b="1">
                <a:solidFill>
                  <a:srgbClr val="216543"/>
                </a:solidFill>
                <a:effectLst>
                  <a:outerShdw blurRad="38100" dist="38100" dir="2700000" algn="tl">
                    <a:srgbClr val="000000"/>
                  </a:outerShdw>
                </a:effectLst>
                <a:latin typeface="Comic Sans MS" pitchFamily="66" charset="0"/>
                <a:cs typeface="Times New Roman" pitchFamily="18" charset="0"/>
              </a:rPr>
              <a:t>MEDICAMENTO ÚNICO</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18435" name="AutoShape 3"/>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18436" name="Rectangle 4"/>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18437" name="Text Box 7"/>
          <p:cNvSpPr txBox="1">
            <a:spLocks noChangeArrowheads="1"/>
          </p:cNvSpPr>
          <p:nvPr/>
        </p:nvSpPr>
        <p:spPr bwMode="auto">
          <a:xfrm>
            <a:off x="1143000" y="838200"/>
            <a:ext cx="7100888" cy="4838700"/>
          </a:xfrm>
          <a:prstGeom prst="rect">
            <a:avLst/>
          </a:prstGeom>
          <a:solidFill>
            <a:srgbClr val="93DBB7"/>
          </a:solidFill>
          <a:ln w="9525">
            <a:noFill/>
            <a:miter lim="800000"/>
            <a:headEnd/>
            <a:tailEnd/>
          </a:ln>
        </p:spPr>
        <p:txBody>
          <a:bodyPr>
            <a:spAutoFit/>
          </a:bodyPr>
          <a:lstStyle/>
          <a:p>
            <a:pPr algn="ctr">
              <a:lnSpc>
                <a:spcPct val="120000"/>
              </a:lnSpc>
              <a:spcBef>
                <a:spcPct val="50000"/>
              </a:spcBef>
            </a:pPr>
            <a:r>
              <a:rPr lang="pt-BR" b="1">
                <a:solidFill>
                  <a:srgbClr val="003300"/>
                </a:solidFill>
                <a:latin typeface="Tempus Sans ITC" pitchFamily="82" charset="0"/>
                <a:cs typeface="Times New Roman" pitchFamily="18" charset="0"/>
              </a:rPr>
              <a:t>LEI DOS SEMELHANTES</a:t>
            </a:r>
          </a:p>
          <a:p>
            <a:pPr algn="just">
              <a:lnSpc>
                <a:spcPct val="120000"/>
              </a:lnSpc>
              <a:spcBef>
                <a:spcPct val="50000"/>
              </a:spcBef>
            </a:pPr>
            <a:endParaRPr lang="pt-BR" b="1">
              <a:solidFill>
                <a:srgbClr val="003300"/>
              </a:solidFill>
              <a:latin typeface="Tempus Sans ITC" pitchFamily="82" charset="0"/>
              <a:cs typeface="Times New Roman" pitchFamily="18" charset="0"/>
            </a:endParaRPr>
          </a:p>
          <a:p>
            <a:pPr algn="just">
              <a:lnSpc>
                <a:spcPct val="120000"/>
              </a:lnSpc>
              <a:spcBef>
                <a:spcPct val="50000"/>
              </a:spcBef>
            </a:pPr>
            <a:r>
              <a:rPr lang="pt-BR" b="1">
                <a:solidFill>
                  <a:srgbClr val="003300"/>
                </a:solidFill>
                <a:latin typeface="Tempus Sans ITC" pitchFamily="82" charset="0"/>
                <a:cs typeface="Times New Roman" pitchFamily="18" charset="0"/>
              </a:rPr>
              <a:t>Qualquer substância capaz de produzir no indivíduo aparentemente são, porém sensível, um determinado quadro mórbido, é capaz de curar em doses adequadas e dinamizadas, um indivíduo também sensível que apresente uma doença com quadro mórbido semelhante, excetuando-se naturalmente as lesões irreversíveis.</a:t>
            </a:r>
            <a:endParaRPr lang="pt-BR" b="1">
              <a:solidFill>
                <a:srgbClr val="003300"/>
              </a:solidFill>
              <a:latin typeface="Tempus Sans ITC"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19459" name="Rectangle 3"/>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19460" name="Rectangle 4"/>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19461" name="Text Box 5"/>
          <p:cNvSpPr txBox="1">
            <a:spLocks noChangeArrowheads="1"/>
          </p:cNvSpPr>
          <p:nvPr/>
        </p:nvSpPr>
        <p:spPr bwMode="auto">
          <a:xfrm>
            <a:off x="2971800" y="457200"/>
            <a:ext cx="4191000" cy="457200"/>
          </a:xfrm>
          <a:prstGeom prst="rect">
            <a:avLst/>
          </a:prstGeom>
          <a:noFill/>
          <a:ln w="9525">
            <a:noFill/>
            <a:miter lim="800000"/>
            <a:headEnd/>
            <a:tailEnd/>
          </a:ln>
        </p:spPr>
        <p:txBody>
          <a:bodyPr>
            <a:spAutoFit/>
          </a:bodyPr>
          <a:lstStyle/>
          <a:p>
            <a:pPr>
              <a:spcBef>
                <a:spcPct val="50000"/>
              </a:spcBef>
            </a:pPr>
            <a:r>
              <a:rPr lang="pt-BR" b="1">
                <a:solidFill>
                  <a:srgbClr val="93DBB7"/>
                </a:solidFill>
                <a:latin typeface="Tempus Sans ITC" pitchFamily="82" charset="0"/>
              </a:rPr>
              <a:t>MEDICAMENTO ÚNICO</a:t>
            </a:r>
            <a:endParaRPr lang="pt-PT" b="1">
              <a:solidFill>
                <a:srgbClr val="93DBB7"/>
              </a:solidFill>
              <a:latin typeface="Tempus Sans ITC" pitchFamily="82" charset="0"/>
            </a:endParaRPr>
          </a:p>
        </p:txBody>
      </p:sp>
      <p:sp>
        <p:nvSpPr>
          <p:cNvPr id="209926" name="Text Box 6"/>
          <p:cNvSpPr txBox="1">
            <a:spLocks noChangeArrowheads="1"/>
          </p:cNvSpPr>
          <p:nvPr/>
        </p:nvSpPr>
        <p:spPr bwMode="auto">
          <a:xfrm>
            <a:off x="1143000" y="1752600"/>
            <a:ext cx="7010400" cy="2930525"/>
          </a:xfrm>
          <a:prstGeom prst="rect">
            <a:avLst/>
          </a:prstGeom>
          <a:solidFill>
            <a:srgbClr val="93DBB7"/>
          </a:solidFill>
          <a:ln w="9525">
            <a:noFill/>
            <a:miter lim="800000"/>
            <a:headEnd/>
            <a:tailEnd/>
          </a:ln>
          <a:effectLst/>
        </p:spPr>
        <p:txBody>
          <a:bodyPr>
            <a:spAutoFit/>
          </a:bodyPr>
          <a:lstStyle/>
          <a:p>
            <a:pPr algn="ctr">
              <a:lnSpc>
                <a:spcPct val="130000"/>
              </a:lnSpc>
              <a:spcBef>
                <a:spcPct val="50000"/>
              </a:spcBef>
              <a:defRPr/>
            </a:pPr>
            <a:r>
              <a:rPr lang="pt-BR" sz="2000" b="1">
                <a:effectLst>
                  <a:outerShdw blurRad="38100" dist="38100" dir="2700000" algn="tl">
                    <a:srgbClr val="FFFFFF"/>
                  </a:outerShdw>
                </a:effectLst>
                <a:latin typeface="Tempus Sans ITC" pitchFamily="82" charset="0"/>
                <a:cs typeface="Times New Roman" pitchFamily="18" charset="0"/>
              </a:rPr>
              <a:t>SIMILLIMUM </a:t>
            </a:r>
          </a:p>
          <a:p>
            <a:pPr>
              <a:lnSpc>
                <a:spcPct val="130000"/>
              </a:lnSpc>
              <a:spcBef>
                <a:spcPct val="50000"/>
              </a:spcBef>
              <a:defRPr/>
            </a:pPr>
            <a:r>
              <a:rPr lang="pt-BR" sz="2000" b="1">
                <a:effectLst>
                  <a:outerShdw blurRad="38100" dist="38100" dir="2700000" algn="tl">
                    <a:srgbClr val="FFFFFF"/>
                  </a:outerShdw>
                </a:effectLst>
                <a:latin typeface="Tempus Sans ITC" pitchFamily="82" charset="0"/>
                <a:cs typeface="Times New Roman" pitchFamily="18" charset="0"/>
              </a:rPr>
              <a:t>Remédio que abrange a totalidade dos sintomas de um homem doente</a:t>
            </a:r>
          </a:p>
          <a:p>
            <a:pPr>
              <a:lnSpc>
                <a:spcPct val="130000"/>
              </a:lnSpc>
              <a:spcBef>
                <a:spcPct val="50000"/>
              </a:spcBef>
              <a:defRPr/>
            </a:pPr>
            <a:r>
              <a:rPr lang="pt-BR" sz="2000" b="1">
                <a:effectLst>
                  <a:outerShdw blurRad="38100" dist="38100" dir="2700000" algn="tl">
                    <a:srgbClr val="FFFFFF"/>
                  </a:outerShdw>
                </a:effectLst>
                <a:latin typeface="Tempus Sans ITC" pitchFamily="82" charset="0"/>
                <a:cs typeface="Times New Roman" pitchFamily="18" charset="0"/>
              </a:rPr>
              <a:t>Medicamento cuja patogenesia melhor coincide com os sintomas apresentados pelo paciente</a:t>
            </a:r>
            <a:endParaRPr lang="pt-BR" sz="2000" b="1">
              <a:effectLst>
                <a:outerShdw blurRad="38100" dist="38100" dir="2700000" algn="tl">
                  <a:srgbClr val="FFFFFF"/>
                </a:outerShdw>
              </a:effectLst>
              <a:latin typeface="Tempus Sans ITC" pitchFamily="82" charset="0"/>
            </a:endParaRPr>
          </a:p>
          <a:p>
            <a:pPr algn="ctr">
              <a:lnSpc>
                <a:spcPct val="130000"/>
              </a:lnSpc>
              <a:spcBef>
                <a:spcPct val="50000"/>
              </a:spcBef>
              <a:buFont typeface="Wingdings" pitchFamily="2" charset="2"/>
              <a:buNone/>
              <a:defRPr/>
            </a:pPr>
            <a:endParaRPr lang="pt-BR" sz="2000" b="1">
              <a:latin typeface="Tempus Sans ITC" pitchFamily="82"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2"/>
          <p:cNvSpPr>
            <a:spLocks noChangeArrowheads="1"/>
          </p:cNvSpPr>
          <p:nvPr/>
        </p:nvSpPr>
        <p:spPr bwMode="auto">
          <a:xfrm rot="-5400000">
            <a:off x="5676900" y="3390900"/>
            <a:ext cx="3276600" cy="3657600"/>
          </a:xfrm>
          <a:prstGeom prst="rtTriangle">
            <a:avLst/>
          </a:prstGeom>
          <a:solidFill>
            <a:srgbClr val="236946"/>
          </a:solidFill>
          <a:ln w="9525">
            <a:noFill/>
            <a:miter lim="800000"/>
            <a:headEnd/>
            <a:tailEnd/>
          </a:ln>
        </p:spPr>
        <p:txBody>
          <a:bodyPr wrap="none" anchor="ctr"/>
          <a:lstStyle/>
          <a:p>
            <a:endParaRPr lang="pt-BR"/>
          </a:p>
        </p:txBody>
      </p:sp>
      <p:sp>
        <p:nvSpPr>
          <p:cNvPr id="3076" name="Rectangle 3"/>
          <p:cNvSpPr>
            <a:spLocks noChangeArrowheads="1"/>
          </p:cNvSpPr>
          <p:nvPr/>
        </p:nvSpPr>
        <p:spPr bwMode="auto">
          <a:xfrm>
            <a:off x="0" y="0"/>
            <a:ext cx="1143000" cy="6858000"/>
          </a:xfrm>
          <a:prstGeom prst="rect">
            <a:avLst/>
          </a:prstGeom>
          <a:gradFill rotWithShape="0">
            <a:gsLst>
              <a:gs pos="0">
                <a:srgbClr val="0B2317"/>
              </a:gs>
              <a:gs pos="100000">
                <a:srgbClr val="216543"/>
              </a:gs>
            </a:gsLst>
            <a:lin ang="18900000" scaled="1"/>
          </a:gradFill>
          <a:ln w="9525">
            <a:noFill/>
            <a:miter lim="800000"/>
            <a:headEnd/>
            <a:tailEnd/>
          </a:ln>
        </p:spPr>
        <p:txBody>
          <a:bodyPr wrap="none" anchor="ctr"/>
          <a:lstStyle/>
          <a:p>
            <a:endParaRPr lang="pt-BR"/>
          </a:p>
        </p:txBody>
      </p:sp>
      <p:sp>
        <p:nvSpPr>
          <p:cNvPr id="3077" name="Rectangle 4"/>
          <p:cNvSpPr>
            <a:spLocks noChangeArrowheads="1"/>
          </p:cNvSpPr>
          <p:nvPr/>
        </p:nvSpPr>
        <p:spPr bwMode="auto">
          <a:xfrm>
            <a:off x="0" y="0"/>
            <a:ext cx="9144000" cy="1524000"/>
          </a:xfrm>
          <a:prstGeom prst="rect">
            <a:avLst/>
          </a:prstGeom>
          <a:gradFill rotWithShape="0">
            <a:gsLst>
              <a:gs pos="0">
                <a:srgbClr val="103120"/>
              </a:gs>
              <a:gs pos="100000">
                <a:srgbClr val="236946"/>
              </a:gs>
            </a:gsLst>
            <a:lin ang="5400000" scaled="1"/>
          </a:gradFill>
          <a:ln w="9525">
            <a:noFill/>
            <a:miter lim="800000"/>
            <a:headEnd/>
            <a:tailEnd/>
          </a:ln>
        </p:spPr>
        <p:txBody>
          <a:bodyPr wrap="none" anchor="ctr"/>
          <a:lstStyle/>
          <a:p>
            <a:endParaRPr lang="pt-BR"/>
          </a:p>
        </p:txBody>
      </p:sp>
      <p:sp>
        <p:nvSpPr>
          <p:cNvPr id="3078" name="Text Box 5"/>
          <p:cNvSpPr txBox="1">
            <a:spLocks noChangeArrowheads="1"/>
          </p:cNvSpPr>
          <p:nvPr/>
        </p:nvSpPr>
        <p:spPr bwMode="auto">
          <a:xfrm>
            <a:off x="2971800" y="457200"/>
            <a:ext cx="4191000" cy="457200"/>
          </a:xfrm>
          <a:prstGeom prst="rect">
            <a:avLst/>
          </a:prstGeom>
          <a:noFill/>
          <a:ln w="9525">
            <a:noFill/>
            <a:miter lim="800000"/>
            <a:headEnd/>
            <a:tailEnd/>
          </a:ln>
        </p:spPr>
        <p:txBody>
          <a:bodyPr>
            <a:spAutoFit/>
          </a:bodyPr>
          <a:lstStyle/>
          <a:p>
            <a:pPr>
              <a:spcBef>
                <a:spcPct val="50000"/>
              </a:spcBef>
            </a:pPr>
            <a:r>
              <a:rPr lang="pt-BR" b="1">
                <a:solidFill>
                  <a:srgbClr val="93DBB7"/>
                </a:solidFill>
                <a:latin typeface="Tempus Sans ITC" pitchFamily="82" charset="0"/>
              </a:rPr>
              <a:t>MEDICAMENTO ÚNICO</a:t>
            </a:r>
            <a:endParaRPr lang="pt-PT" b="1">
              <a:solidFill>
                <a:srgbClr val="93DBB7"/>
              </a:solidFill>
              <a:latin typeface="Tempus Sans ITC" pitchFamily="82" charset="0"/>
            </a:endParaRPr>
          </a:p>
        </p:txBody>
      </p:sp>
      <p:sp>
        <p:nvSpPr>
          <p:cNvPr id="3079" name="Text Box 6"/>
          <p:cNvSpPr txBox="1">
            <a:spLocks noChangeArrowheads="1"/>
          </p:cNvSpPr>
          <p:nvPr/>
        </p:nvSpPr>
        <p:spPr bwMode="auto">
          <a:xfrm>
            <a:off x="533400" y="1374775"/>
            <a:ext cx="6934200" cy="4873625"/>
          </a:xfrm>
          <a:prstGeom prst="rect">
            <a:avLst/>
          </a:prstGeom>
          <a:solidFill>
            <a:srgbClr val="93DBB7"/>
          </a:solidFill>
          <a:ln w="9525">
            <a:noFill/>
            <a:miter lim="800000"/>
            <a:headEnd/>
            <a:tailEnd/>
          </a:ln>
        </p:spPr>
        <p:txBody>
          <a:bodyPr>
            <a:spAutoFit/>
          </a:bodyPr>
          <a:lstStyle/>
          <a:p>
            <a:pPr algn="ctr">
              <a:spcBef>
                <a:spcPct val="50000"/>
              </a:spcBef>
              <a:buFont typeface="MT Extra" pitchFamily="18" charset="2"/>
              <a:buNone/>
            </a:pPr>
            <a:r>
              <a:rPr kumimoji="1" lang="pt-BR" sz="1800">
                <a:latin typeface="Lucida Handwriting" pitchFamily="66" charset="0"/>
              </a:rPr>
              <a:t>Parágrafo 273</a:t>
            </a:r>
          </a:p>
          <a:p>
            <a:pPr algn="just">
              <a:spcBef>
                <a:spcPct val="50000"/>
              </a:spcBef>
              <a:buFont typeface="MT Extra" pitchFamily="18" charset="2"/>
              <a:buNone/>
            </a:pPr>
            <a:r>
              <a:rPr kumimoji="1" lang="pt-BR" sz="1600">
                <a:latin typeface="Lucida Handwriting" pitchFamily="66" charset="0"/>
              </a:rPr>
              <a:t>Em nenhum caso de tratamento é necessário e por conseguinte não é tolerável administrar a um doente mais de um medicamento único e simples </a:t>
            </a:r>
            <a:r>
              <a:rPr kumimoji="1" lang="pt-BR" sz="1600" b="1">
                <a:latin typeface="Lucida Handwriting" pitchFamily="66" charset="0"/>
              </a:rPr>
              <a:t>de uma só vez. </a:t>
            </a:r>
          </a:p>
          <a:p>
            <a:pPr algn="just">
              <a:spcBef>
                <a:spcPct val="50000"/>
              </a:spcBef>
              <a:buFont typeface="MT Extra" pitchFamily="18" charset="2"/>
              <a:buNone/>
            </a:pPr>
            <a:endParaRPr kumimoji="1" lang="pt-BR" sz="1600" b="1">
              <a:latin typeface="Lucida Handwriting" pitchFamily="66" charset="0"/>
            </a:endParaRPr>
          </a:p>
          <a:p>
            <a:pPr algn="ctr">
              <a:spcBef>
                <a:spcPct val="50000"/>
              </a:spcBef>
              <a:buFont typeface="MT Extra" pitchFamily="18" charset="2"/>
              <a:buNone/>
            </a:pPr>
            <a:r>
              <a:rPr kumimoji="1" lang="pt-BR" sz="1800">
                <a:latin typeface="Lucida Handwriting" pitchFamily="66" charset="0"/>
              </a:rPr>
              <a:t>Parágrafo 274</a:t>
            </a:r>
          </a:p>
          <a:p>
            <a:pPr algn="just">
              <a:spcBef>
                <a:spcPct val="50000"/>
              </a:spcBef>
              <a:buFont typeface="MT Extra" pitchFamily="18" charset="2"/>
              <a:buNone/>
            </a:pPr>
            <a:r>
              <a:rPr kumimoji="1" lang="pt-BR" sz="1600">
                <a:latin typeface="Lucida Handwriting" pitchFamily="66" charset="0"/>
              </a:rPr>
              <a:t>...jamais lhe ocorrerá dar como medicamento mais do que uma substância medicamentosa simples, de cada vez e também por ter em vista que, embora os medicamentos simples tivessem sido completamente experimentados quanto a seus efeitos  puros peculiares no estado de saúde dos homens, é impossível prever como duas ou mais substâncias medicamentosas compostas podem mutuamente alterar e obstar ação da outra sobre o organismo humano.</a:t>
            </a:r>
            <a:endParaRPr kumimoji="1" lang="pt-PT" sz="1600">
              <a:latin typeface="Lucida Handwriting" pitchFamily="66" charset="0"/>
            </a:endParaRPr>
          </a:p>
          <a:p>
            <a:pPr algn="ctr">
              <a:lnSpc>
                <a:spcPct val="130000"/>
              </a:lnSpc>
              <a:spcBef>
                <a:spcPct val="50000"/>
              </a:spcBef>
              <a:buFont typeface="Wingdings" pitchFamily="2" charset="2"/>
              <a:buNone/>
            </a:pPr>
            <a:endParaRPr lang="pt-BR" sz="2000" b="1">
              <a:latin typeface="Tempus Sans ITC" pitchFamily="82" charset="0"/>
            </a:endParaRPr>
          </a:p>
        </p:txBody>
      </p:sp>
      <p:sp>
        <p:nvSpPr>
          <p:cNvPr id="3080" name="Rectangle 7"/>
          <p:cNvSpPr>
            <a:spLocks noChangeArrowheads="1"/>
          </p:cNvSpPr>
          <p:nvPr/>
        </p:nvSpPr>
        <p:spPr bwMode="auto">
          <a:xfrm>
            <a:off x="7620000" y="228600"/>
            <a:ext cx="1219200" cy="1752600"/>
          </a:xfrm>
          <a:prstGeom prst="rect">
            <a:avLst/>
          </a:prstGeom>
          <a:solidFill>
            <a:srgbClr val="103020"/>
          </a:solidFill>
          <a:ln w="9525">
            <a:noFill/>
            <a:miter lim="800000"/>
            <a:headEnd/>
            <a:tailEnd/>
          </a:ln>
        </p:spPr>
        <p:txBody>
          <a:bodyPr wrap="none" anchor="ctr"/>
          <a:lstStyle/>
          <a:p>
            <a:endParaRPr lang="pt-BR"/>
          </a:p>
        </p:txBody>
      </p:sp>
      <p:graphicFrame>
        <p:nvGraphicFramePr>
          <p:cNvPr id="3074" name="Object 2048"/>
          <p:cNvGraphicFramePr>
            <a:graphicFrameLocks noChangeAspect="1"/>
          </p:cNvGraphicFramePr>
          <p:nvPr/>
        </p:nvGraphicFramePr>
        <p:xfrm>
          <a:off x="7696200" y="152400"/>
          <a:ext cx="1143000" cy="1752600"/>
        </p:xfrm>
        <a:graphic>
          <a:graphicData uri="http://schemas.openxmlformats.org/presentationml/2006/ole">
            <mc:AlternateContent xmlns:mc="http://schemas.openxmlformats.org/markup-compatibility/2006">
              <mc:Choice xmlns:v="urn:schemas-microsoft-com:vml" Requires="v">
                <p:oleObj spid="_x0000_s3077" name="Photo Editor Photo" r:id="rId4" imgW="2295238" imgH="4505954" progId="">
                  <p:embed/>
                </p:oleObj>
              </mc:Choice>
              <mc:Fallback>
                <p:oleObj name="Photo Editor Photo" r:id="rId4" imgW="2295238" imgH="4505954" progId="">
                  <p:embed/>
                  <p:pic>
                    <p:nvPicPr>
                      <p:cNvPr id="0" name="Object 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52400"/>
                        <a:ext cx="1143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unesp 2004">
  <a:themeElements>
    <a:clrScheme name="">
      <a:dk1>
        <a:srgbClr val="000000"/>
      </a:dk1>
      <a:lt1>
        <a:srgbClr val="004890"/>
      </a:lt1>
      <a:dk2>
        <a:srgbClr val="000000"/>
      </a:dk2>
      <a:lt2>
        <a:srgbClr val="808080"/>
      </a:lt2>
      <a:accent1>
        <a:srgbClr val="00CC99"/>
      </a:accent1>
      <a:accent2>
        <a:srgbClr val="3333CC"/>
      </a:accent2>
      <a:accent3>
        <a:srgbClr val="AAB1C6"/>
      </a:accent3>
      <a:accent4>
        <a:srgbClr val="000000"/>
      </a:accent4>
      <a:accent5>
        <a:srgbClr val="AAE2CA"/>
      </a:accent5>
      <a:accent6>
        <a:srgbClr val="2D2DB9"/>
      </a:accent6>
      <a:hlink>
        <a:srgbClr val="CCCCFF"/>
      </a:hlink>
      <a:folHlink>
        <a:srgbClr val="B2B2B2"/>
      </a:folHlink>
    </a:clrScheme>
    <a:fontScheme name="unesp 2004">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nesp 200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esp 2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esp 200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esp 200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esp 20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esp 20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esp 20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004C00"/>
    </a:lt1>
    <a:dk2>
      <a:srgbClr val="000000"/>
    </a:dk2>
    <a:lt2>
      <a:srgbClr val="808080"/>
    </a:lt2>
    <a:accent1>
      <a:srgbClr val="00CC99"/>
    </a:accent1>
    <a:accent2>
      <a:srgbClr val="3333CC"/>
    </a:accent2>
    <a:accent3>
      <a:srgbClr val="AAB2AA"/>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16.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17.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18.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19.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20.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21.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22.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39AB72"/>
    </a:lt1>
    <a:dk2>
      <a:srgbClr val="000000"/>
    </a:dk2>
    <a:lt2>
      <a:srgbClr val="808080"/>
    </a:lt2>
    <a:accent1>
      <a:srgbClr val="00CC99"/>
    </a:accent1>
    <a:accent2>
      <a:srgbClr val="3333CC"/>
    </a:accent2>
    <a:accent3>
      <a:srgbClr val="AED2BC"/>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339966"/>
    </a:lt1>
    <a:dk2>
      <a:srgbClr val="000000"/>
    </a:dk2>
    <a:lt2>
      <a:srgbClr val="808080"/>
    </a:lt2>
    <a:accent1>
      <a:srgbClr val="00CC99"/>
    </a:accent1>
    <a:accent2>
      <a:srgbClr val="3333CC"/>
    </a:accent2>
    <a:accent3>
      <a:srgbClr val="ADCAB8"/>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C:\WINDOWS\Application Data\Microsoft\Modelos\unesp 2004.pot</Template>
  <TotalTime>3147</TotalTime>
  <Words>882</Words>
  <Application>Microsoft Office PowerPoint</Application>
  <PresentationFormat>Apresentação na tela (4:3)</PresentationFormat>
  <Paragraphs>138</Paragraphs>
  <Slides>22</Slides>
  <Notes>0</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1</vt:i4>
      </vt:variant>
      <vt:variant>
        <vt:lpstr>Títulos de slides</vt:lpstr>
      </vt:variant>
      <vt:variant>
        <vt:i4>22</vt:i4>
      </vt:variant>
    </vt:vector>
  </HeadingPairs>
  <TitlesOfParts>
    <vt:vector size="32" baseType="lpstr">
      <vt:lpstr>Aharoni</vt:lpstr>
      <vt:lpstr>Comic Sans MS</vt:lpstr>
      <vt:lpstr>Lucida Handwriting</vt:lpstr>
      <vt:lpstr>MT Extra</vt:lpstr>
      <vt:lpstr>Symbol</vt:lpstr>
      <vt:lpstr>Tempus Sans ITC</vt:lpstr>
      <vt:lpstr>Times New Roman</vt:lpstr>
      <vt:lpstr>Wingdings</vt:lpstr>
      <vt:lpstr>unesp 2004</vt:lpstr>
      <vt:lpstr>Photo Editor Photo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ROSANGELA TROCA</dc:creator>
  <cp:lastModifiedBy>Marilisa</cp:lastModifiedBy>
  <cp:revision>177</cp:revision>
  <dcterms:created xsi:type="dcterms:W3CDTF">1999-07-26T23:01:50Z</dcterms:created>
  <dcterms:modified xsi:type="dcterms:W3CDTF">2020-03-25T19:10:01Z</dcterms:modified>
</cp:coreProperties>
</file>