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401" r:id="rId2"/>
    <p:sldId id="467" r:id="rId3"/>
    <p:sldId id="475" r:id="rId4"/>
    <p:sldId id="471" r:id="rId5"/>
    <p:sldId id="472" r:id="rId6"/>
    <p:sldId id="468" r:id="rId7"/>
    <p:sldId id="312" r:id="rId8"/>
    <p:sldId id="473" r:id="rId9"/>
    <p:sldId id="458" r:id="rId10"/>
    <p:sldId id="459" r:id="rId11"/>
    <p:sldId id="474" r:id="rId12"/>
    <p:sldId id="476" r:id="rId13"/>
    <p:sldId id="479" r:id="rId14"/>
    <p:sldId id="477" r:id="rId15"/>
    <p:sldId id="480" r:id="rId16"/>
    <p:sldId id="478" r:id="rId17"/>
    <p:sldId id="485" r:id="rId18"/>
    <p:sldId id="481" r:id="rId19"/>
    <p:sldId id="484" r:id="rId20"/>
    <p:sldId id="483" r:id="rId21"/>
    <p:sldId id="482" r:id="rId22"/>
    <p:sldId id="432" r:id="rId23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459" userDrawn="1">
          <p15:clr>
            <a:srgbClr val="A4A3A4"/>
          </p15:clr>
        </p15:guide>
        <p15:guide id="3" orient="horz" pos="37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2F92"/>
    <a:srgbClr val="46E5FA"/>
    <a:srgbClr val="39FAD2"/>
    <a:srgbClr val="00FA00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23"/>
    <p:restoredTop sz="96327"/>
  </p:normalViewPr>
  <p:slideViewPr>
    <p:cSldViewPr snapToGrid="0" snapToObjects="1" showGuides="1">
      <p:cViewPr varScale="1">
        <p:scale>
          <a:sx n="77" d="100"/>
          <a:sy n="77" d="100"/>
        </p:scale>
        <p:origin x="192" y="608"/>
      </p:cViewPr>
      <p:guideLst>
        <p:guide pos="1459"/>
        <p:guide orient="horz" pos="37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A44-C37E-AD41-BDA5-1837F4EF4681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8B4-CA77-2749-A829-D7A609EFB4D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98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5CE-713B-3E4C-86E6-BC5ED535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C9ED-AC07-2F4F-8989-D729D7F56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5B6D-BF38-D249-8FBC-67D8479A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1AF3-B976-A643-A110-9DB4ED8A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C11B-69A5-1343-BE52-B75D146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385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457-825D-504D-A230-7C7779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88F8-7CCC-1844-8BF9-96064FA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62AF-5989-1649-86AA-8F1A628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CCB5-DC5A-004E-99C4-E938F97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B507-AFCC-9444-B68D-847BE17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178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25964-30BD-AE42-9498-7582713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CBB8-118D-014F-98D9-9D2D729A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7E3E-7586-5043-8B9E-2E5CD92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B70-46A6-104C-87E7-3633886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482-0A11-8D49-9296-93F5B4B4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1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6F3D-B0D0-7C4E-91B3-B59A8423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7A1A-BCA2-1B4F-AEE8-F1320582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ED25-E8D0-F54A-B013-488C4254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787E-C3D2-F14B-AF89-7579BC33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BD39-EC18-0F41-8C36-7E0642A3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397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1B12-249F-3D4E-A933-CAF6463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FC3A-D746-4E4E-8263-9C3AA246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B8F8-B31F-514D-B3D5-DF41E55C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1CF3-9392-2245-98F4-9B6DAABA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339F-7277-4D4F-98C6-C2AEC6B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10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1A1E-D413-6941-B42B-F55892B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B4C3-C9E1-7048-A8DA-60BA82DE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B30E-B6F5-B44E-BCA8-ACAB48754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6E1C-C668-8845-859B-714BCD1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24D08-3E99-094A-98A4-0162F20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2F45-BF2F-4D45-98FC-0AAC594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2590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05AD-E83D-6A41-8A2A-433BD08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75887-9414-D644-B093-3EE91D44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2E4A7-0B10-AA40-9A2C-9F2CEB0F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0D5B1-0477-E04E-B23A-52EAC5D37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FECD5-E2EA-A34E-A005-72C4CC1D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280E0-4344-A446-AAB3-0C19287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2F3FC-E41A-4242-ACD7-604A0368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2A17A-0884-2B45-B3AE-9B92D79C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782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336-1E37-D34D-8D93-27E36E2D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1ECD-4239-514F-9B01-1429F224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C8E5F-A134-C34A-ADCF-48A7042F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6A999-2BA3-AA4B-888C-E76CBBE4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9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DD8F-A7E5-6249-ABA7-F8603703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C3E8F-E132-AD40-B659-FA9DAB0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E8FC-F35D-8045-B843-2BB0CB5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637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C03B-233E-144D-8282-BB87F3D5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122B-94B5-4241-A0A5-5D231DDA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AD345-E1F0-CB4D-A289-83A6E23E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B5D2-62A2-E345-BFAE-07B58AE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77D0-0FFD-BB45-9A81-D4201197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C02B8-6624-A547-ADDB-0AAA5C4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418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530-2633-F748-AD38-0C65819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CC3-750B-C84D-8A7F-9A433CDE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67FC2-2317-234F-A28A-00FDB1DCD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55F5-FAD0-8C45-8661-5F3337A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61CA4-9723-B744-95B8-0A504F50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BA51-9EF2-E34F-85A8-2E992DE8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499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C5AB1-316E-6348-9226-D55A212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A655-752B-6D41-960F-954E36AD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1875-EBF7-BE4B-90B6-993C81451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5B4B-E04E-F549-BD65-BDD4A878942C}" type="datetimeFigureOut">
              <a:rPr lang="en-CL" smtClean="0"/>
              <a:t>15-08-23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DE5-AAF6-F54C-90D7-F2885B58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46AF-C67E-BC40-8BE2-E8D70D1C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344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8304F-AE90-8244-80AA-4AF993912AAF}"/>
              </a:ext>
            </a:extLst>
          </p:cNvPr>
          <p:cNvSpPr txBox="1"/>
          <p:nvPr/>
        </p:nvSpPr>
        <p:spPr>
          <a:xfrm>
            <a:off x="-16626" y="0"/>
            <a:ext cx="12208625" cy="15411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Bioquímica Redox - Introdução</a:t>
            </a:r>
            <a:endParaRPr lang="pt-BR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D69C3-BA26-064B-B225-059345E9F1E7}"/>
              </a:ext>
            </a:extLst>
          </p:cNvPr>
          <p:cNvSpPr txBox="1"/>
          <p:nvPr/>
        </p:nvSpPr>
        <p:spPr>
          <a:xfrm>
            <a:off x="145774" y="1715786"/>
            <a:ext cx="5804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QBQ2509: Bioquímica Redox</a:t>
            </a:r>
          </a:p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QBQ5893: Processos Redox em Bioquímica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 Danilo B.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Medinas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9169A-A4B6-1943-8BF2-D2BAE819E06E}"/>
              </a:ext>
            </a:extLst>
          </p:cNvPr>
          <p:cNvSpPr txBox="1"/>
          <p:nvPr/>
        </p:nvSpPr>
        <p:spPr>
          <a:xfrm>
            <a:off x="426619" y="3746485"/>
            <a:ext cx="52427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Material de estudo para prova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Halliwell: Capítulo 1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Manuscritos citados</a:t>
            </a:r>
          </a:p>
        </p:txBody>
      </p:sp>
      <p:pic>
        <p:nvPicPr>
          <p:cNvPr id="2050" name="Picture 2" descr="Wildfire - Wikipedia">
            <a:extLst>
              <a:ext uri="{FF2B5EF4-FFF2-40B4-BE49-F238E27FC236}">
                <a16:creationId xmlns:a16="http://schemas.microsoft.com/office/drawing/2014/main" id="{F4658824-E4CF-C015-0993-DE6F0AC3E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7" y="2498955"/>
            <a:ext cx="5667305" cy="377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41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Efeitos tóxicos do oxigênio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70020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Altas concentrações de O</a:t>
            </a:r>
            <a:r>
              <a:rPr lang="pt-BR" sz="24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exerce toxicidade aguda.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Fatos e curiosidades: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Varias espécies de bactérias se afastam de regiões de alta [O</a:t>
            </a:r>
            <a:r>
              <a:rPr lang="pt-BR" sz="2400" b="1" baseline="-25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Larvas se agrupam para se alimentar em condições de alta [O</a:t>
            </a:r>
            <a:r>
              <a:rPr lang="pt-BR" sz="2400" b="1" baseline="-25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 inversa entre [O</a:t>
            </a:r>
            <a:r>
              <a:rPr lang="pt-BR" sz="2400" b="1" baseline="-25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e longevidade, de insetos a mamíferos.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Insetos de tamanho aumentado por alta [O</a:t>
            </a:r>
            <a:r>
              <a:rPr lang="pt-BR" sz="2400" b="1" baseline="-25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(produzido em laboratório).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 também sofrem com alta [O</a:t>
            </a:r>
            <a:r>
              <a:rPr lang="pt-BR" sz="2400" b="1" baseline="-25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AC52DD-D2EE-B10B-E775-8F5BB4849E3D}"/>
              </a:ext>
            </a:extLst>
          </p:cNvPr>
          <p:cNvGrpSpPr/>
          <p:nvPr/>
        </p:nvGrpSpPr>
        <p:grpSpPr>
          <a:xfrm>
            <a:off x="8060258" y="1502228"/>
            <a:ext cx="3663656" cy="5355772"/>
            <a:chOff x="8060258" y="1502228"/>
            <a:chExt cx="3663656" cy="53557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D26C34-3937-390C-1817-AA631FEA8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9244" y="2155371"/>
              <a:ext cx="3539282" cy="470262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FF8320-F8E4-6F8B-2BC3-6C8A8560258F}"/>
                </a:ext>
              </a:extLst>
            </p:cNvPr>
            <p:cNvSpPr txBox="1"/>
            <p:nvPr/>
          </p:nvSpPr>
          <p:spPr>
            <a:xfrm>
              <a:off x="8060258" y="1502228"/>
              <a:ext cx="3663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bactéria, causa problemas em vias </a:t>
              </a:r>
              <a:r>
                <a:rPr lang="pt-BR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biossintéticas</a:t>
              </a:r>
              <a:r>
                <a:rPr lang="pt-BR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(valina)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45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que o oxigênio é tóxico?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2102394" y="1859340"/>
            <a:ext cx="6383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Rebeca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Gerschman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Paralelo entre a toxicidade do oxigênio e a radiação ionizante: dano por radicais livres.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D8B90-51F3-FCC3-6AF8-16614B141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43" y="4471036"/>
            <a:ext cx="5491843" cy="2123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2C34C2-3040-19E9-BDCD-EA5A3970A911}"/>
              </a:ext>
            </a:extLst>
          </p:cNvPr>
          <p:cNvSpPr txBox="1"/>
          <p:nvPr/>
        </p:nvSpPr>
        <p:spPr>
          <a:xfrm>
            <a:off x="5110843" y="3723376"/>
            <a:ext cx="70811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o que são radicais livres?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Qualquer espécie química de existência independente que contenha um ou mais elétrons desemparelhados, ou seja, um elétron que resida sozinho no seu respectivo orbital atômico ou orbital molecular.</a:t>
            </a:r>
          </a:p>
        </p:txBody>
      </p:sp>
      <p:pic>
        <p:nvPicPr>
          <p:cNvPr id="9" name="Picture 8" descr="http://www.wired.com/images/article/full/2007/08/080607_dayintech_580x.jpg">
            <a:extLst>
              <a:ext uri="{FF2B5EF4-FFF2-40B4-BE49-F238E27FC236}">
                <a16:creationId xmlns:a16="http://schemas.microsoft.com/office/drawing/2014/main" id="{A4A66205-E10B-5A31-19E2-7E1CA3DAB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5072" y="1348577"/>
            <a:ext cx="1443813" cy="1575326"/>
          </a:xfrm>
          <a:prstGeom prst="rect">
            <a:avLst/>
          </a:prstGeom>
          <a:noFill/>
        </p:spPr>
      </p:pic>
      <p:sp>
        <p:nvSpPr>
          <p:cNvPr id="10" name="CaixaDeTexto 74">
            <a:extLst>
              <a:ext uri="{FF2B5EF4-FFF2-40B4-BE49-F238E27FC236}">
                <a16:creationId xmlns:a16="http://schemas.microsoft.com/office/drawing/2014/main" id="{4D616A85-6ABF-39C5-22B9-AF2C5D45938B}"/>
              </a:ext>
            </a:extLst>
          </p:cNvPr>
          <p:cNvSpPr txBox="1"/>
          <p:nvPr/>
        </p:nvSpPr>
        <p:spPr>
          <a:xfrm>
            <a:off x="8899069" y="3008945"/>
            <a:ext cx="200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Efeitos nocivos da bomba atômica </a:t>
            </a:r>
          </a:p>
        </p:txBody>
      </p:sp>
      <p:pic>
        <p:nvPicPr>
          <p:cNvPr id="3074" name="Picture 2" descr="Gerschman">
            <a:extLst>
              <a:ext uri="{FF2B5EF4-FFF2-40B4-BE49-F238E27FC236}">
                <a16:creationId xmlns:a16="http://schemas.microsoft.com/office/drawing/2014/main" id="{F7F8BC4C-1799-EC68-0E58-FC81B4B0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4" y="1382027"/>
            <a:ext cx="1481904" cy="222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381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estudo de radicais livres começou com condições extremas.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1" y="1325040"/>
            <a:ext cx="109372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como são formados os radicais livres?</a:t>
            </a:r>
          </a:p>
          <a:p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●+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●+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X-X →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baseline="30000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 err="1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Homólise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ligações químicas requere alta energia, na forma de calor, luz ultravioleta e radiação ionizante.</a:t>
            </a:r>
          </a:p>
          <a:p>
            <a:pPr lvl="1"/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Assim, muitos estudos conduzidos na fase gasosa. Inicialmente, o conceito de radical livre era considerado uma heresia. Logo, a comunidade passou a aceitar a formação de radicais livres e sua relevância em biologia a partir de fontes exógenas e associada ao dano celular e tecidual.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Atenção: A hemólise da água forma radicais livre e a heterólise forma íons.</a:t>
            </a:r>
          </a:p>
        </p:txBody>
      </p:sp>
    </p:spTree>
    <p:extLst>
      <p:ext uri="{BB962C8B-B14F-4D97-AF65-F5344CB8AC3E}">
        <p14:creationId xmlns:p14="http://schemas.microsoft.com/office/powerpoint/2010/main" val="1899019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9828C8-7AF8-FCE1-8401-A38974CB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78" y="244952"/>
            <a:ext cx="8209643" cy="63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5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Algumas constantes de velocidade de segunda ordem do radical hidroxila, 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pt-BR" sz="4000" b="1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3983C5-F02E-F431-5C60-28045DF83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6"/>
          <a:stretch/>
        </p:blipFill>
        <p:spPr>
          <a:xfrm>
            <a:off x="975073" y="1261082"/>
            <a:ext cx="3385820" cy="5574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E6F530-CEC8-F914-02E3-90D9A6CF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403" y="1358681"/>
            <a:ext cx="2590546" cy="38267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5C8D35-957C-E581-2EBE-C7FDCEF05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282" y="1319562"/>
            <a:ext cx="3393694" cy="39133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E2FBE3-BF40-B2C5-FA6B-2FCA7FFF13DF}"/>
              </a:ext>
            </a:extLst>
          </p:cNvPr>
          <p:cNvSpPr txBox="1"/>
          <p:nvPr/>
        </p:nvSpPr>
        <p:spPr>
          <a:xfrm>
            <a:off x="3914486" y="5471609"/>
            <a:ext cx="827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constante de segunda ordem de 10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significa reação limitada pela difusão, ou seja, OH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extremamente reativo e ligado a danos biológicos.</a:t>
            </a:r>
            <a:endParaRPr lang="pt-BR" sz="24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4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descoberta da superóxido dismutase. </a:t>
            </a:r>
          </a:p>
          <a:p>
            <a:pPr algn="ctr"/>
            <a:r>
              <a:rPr lang="pt-BR" sz="4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quebra de paradigma em biologia.</a:t>
            </a:r>
            <a:endParaRPr lang="pt-BR" sz="4000" b="1" i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olecules | Free Full-Text | Pro-Oxidant Activity of an ALS-Linked SOD1  Mutant in Zn-Deficient Form | HTML">
            <a:extLst>
              <a:ext uri="{FF2B5EF4-FFF2-40B4-BE49-F238E27FC236}">
                <a16:creationId xmlns:a16="http://schemas.microsoft.com/office/drawing/2014/main" id="{3B66E8BA-87A5-5357-431A-71B4B8F7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405" y="2103217"/>
            <a:ext cx="4605853" cy="281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C509EC-B7C4-7A0C-95B5-D30EC53E7353}"/>
              </a:ext>
            </a:extLst>
          </p:cNvPr>
          <p:cNvSpPr txBox="1"/>
          <p:nvPr/>
        </p:nvSpPr>
        <p:spPr>
          <a:xfrm>
            <a:off x="8151208" y="4931088"/>
            <a:ext cx="3014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Superoxide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Dismutase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15F912-2CF1-85D6-A8EA-9F5D17B7641A}"/>
              </a:ext>
            </a:extLst>
          </p:cNvPr>
          <p:cNvGrpSpPr>
            <a:grpSpLocks noChangeAspect="1"/>
          </p:cNvGrpSpPr>
          <p:nvPr/>
        </p:nvGrpSpPr>
        <p:grpSpPr>
          <a:xfrm>
            <a:off x="496153" y="4620843"/>
            <a:ext cx="7978376" cy="1460956"/>
            <a:chOff x="692095" y="5007577"/>
            <a:chExt cx="5666703" cy="10376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6FE5B6-D1BC-7F08-4188-FE1F7C5D1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095" y="5036616"/>
              <a:ext cx="3994388" cy="10086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F19A32-31A7-435A-EF9E-13CC9BF7DF1F}"/>
                </a:ext>
              </a:extLst>
            </p:cNvPr>
            <p:cNvSpPr txBox="1"/>
            <p:nvPr/>
          </p:nvSpPr>
          <p:spPr>
            <a:xfrm>
              <a:off x="4864478" y="5007577"/>
              <a:ext cx="1494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k1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～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1 x 10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k2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～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1 x 10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CL" sz="12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2F62DBF-095F-3AA1-96E3-D3FB75972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2" y="1960347"/>
            <a:ext cx="6297386" cy="2097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4F8A0-D3E9-D75C-E443-196FE3682AC8}"/>
              </a:ext>
            </a:extLst>
          </p:cNvPr>
          <p:cNvSpPr txBox="1"/>
          <p:nvPr/>
        </p:nvSpPr>
        <p:spPr>
          <a:xfrm>
            <a:off x="7046308" y="5754441"/>
            <a:ext cx="5191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Radical superóxido deve ser produzido endogenamente. E mais, peróxido de hidrogênio também. </a:t>
            </a:r>
          </a:p>
        </p:txBody>
      </p:sp>
    </p:spTree>
    <p:extLst>
      <p:ext uri="{BB962C8B-B14F-4D97-AF65-F5344CB8AC3E}">
        <p14:creationId xmlns:p14="http://schemas.microsoft.com/office/powerpoint/2010/main" val="1410683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como são formados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radicais livres em biologia?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1D4350-7D13-51BB-64B1-635B5163D7CC}"/>
              </a:ext>
            </a:extLst>
          </p:cNvPr>
          <p:cNvGrpSpPr/>
          <p:nvPr/>
        </p:nvGrpSpPr>
        <p:grpSpPr>
          <a:xfrm>
            <a:off x="615210" y="1575533"/>
            <a:ext cx="4480715" cy="4817646"/>
            <a:chOff x="-233876" y="546833"/>
            <a:chExt cx="4480715" cy="4817646"/>
          </a:xfrm>
        </p:grpSpPr>
        <p:pic>
          <p:nvPicPr>
            <p:cNvPr id="11" name="Picture 2" descr="C:\Users\Ohara\Documents\Meus documentos\paperfig\oxygen_chapter\fig1_chapter1.tif">
              <a:extLst>
                <a:ext uri="{FF2B5EF4-FFF2-40B4-BE49-F238E27FC236}">
                  <a16:creationId xmlns:a16="http://schemas.microsoft.com/office/drawing/2014/main" id="{892FF48E-219E-B7D2-9051-48B8BD4D0B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61"/>
            <a:stretch/>
          </p:blipFill>
          <p:spPr bwMode="auto">
            <a:xfrm>
              <a:off x="31457" y="1228164"/>
              <a:ext cx="3950044" cy="4136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17EDA4-2B9E-428B-3AF2-18269869A14B}"/>
                </a:ext>
              </a:extLst>
            </p:cNvPr>
            <p:cNvSpPr txBox="1"/>
            <p:nvPr/>
          </p:nvSpPr>
          <p:spPr>
            <a:xfrm>
              <a:off x="-233876" y="546833"/>
              <a:ext cx="4480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Estrutura eletrônica do oxigênio: </a:t>
              </a:r>
              <a:r>
                <a:rPr lang="pt-BR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biradical</a:t>
              </a:r>
              <a:r>
                <a:rPr lang="pt-BR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28DF063A-52B3-1031-0DE6-094C3143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113" y="2828715"/>
            <a:ext cx="5081754" cy="811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Curved Down Arrow 5">
            <a:extLst>
              <a:ext uri="{FF2B5EF4-FFF2-40B4-BE49-F238E27FC236}">
                <a16:creationId xmlns:a16="http://schemas.microsoft.com/office/drawing/2014/main" id="{CFBE1355-C2B1-9204-5637-0113B5C17BF6}"/>
              </a:ext>
            </a:extLst>
          </p:cNvPr>
          <p:cNvSpPr/>
          <p:nvPr/>
        </p:nvSpPr>
        <p:spPr>
          <a:xfrm>
            <a:off x="6334392" y="1526161"/>
            <a:ext cx="4584722" cy="864096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C2E87-686C-988E-687F-D2263341B84A}"/>
              </a:ext>
            </a:extLst>
          </p:cNvPr>
          <p:cNvSpPr txBox="1"/>
          <p:nvPr/>
        </p:nvSpPr>
        <p:spPr>
          <a:xfrm>
            <a:off x="7991709" y="1595891"/>
            <a:ext cx="1556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Respiração mitocondrial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1CE0EC-70B4-D748-6A4F-7380118F9393}"/>
              </a:ext>
            </a:extLst>
          </p:cNvPr>
          <p:cNvSpPr txBox="1"/>
          <p:nvPr/>
        </p:nvSpPr>
        <p:spPr>
          <a:xfrm>
            <a:off x="6229113" y="2318249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185AAE-DF09-98F6-1937-89DFC4A6164E}"/>
              </a:ext>
            </a:extLst>
          </p:cNvPr>
          <p:cNvSpPr txBox="1"/>
          <p:nvPr/>
        </p:nvSpPr>
        <p:spPr>
          <a:xfrm>
            <a:off x="8200365" y="2179953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4e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+ 4H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67827F-3FCB-8929-E1BB-5FCC18DA7BBA}"/>
              </a:ext>
            </a:extLst>
          </p:cNvPr>
          <p:cNvSpPr txBox="1"/>
          <p:nvPr/>
        </p:nvSpPr>
        <p:spPr>
          <a:xfrm>
            <a:off x="10294832" y="2390257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2 H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pt-BR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E88C51-2747-0A03-6CAD-7B08EEDA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113" y="3672190"/>
            <a:ext cx="5111134" cy="30993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146357-4BCC-B3AB-1810-DC371B98E638}"/>
              </a:ext>
            </a:extLst>
          </p:cNvPr>
          <p:cNvSpPr txBox="1"/>
          <p:nvPr/>
        </p:nvSpPr>
        <p:spPr>
          <a:xfrm>
            <a:off x="7834195" y="245695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Passos de um e</a:t>
            </a:r>
            <a:r>
              <a:rPr lang="en-CL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95265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Pausa para pensar.</a:t>
            </a:r>
          </a:p>
          <a:p>
            <a:pPr algn="ctr"/>
            <a:r>
              <a:rPr lang="pt-BR" sz="4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que a superóxido dismutase evoluiu para atuar como dismutase e não oxidase?</a:t>
            </a:r>
          </a:p>
        </p:txBody>
      </p:sp>
    </p:spTree>
    <p:extLst>
      <p:ext uri="{BB962C8B-B14F-4D97-AF65-F5344CB8AC3E}">
        <p14:creationId xmlns:p14="http://schemas.microsoft.com/office/powerpoint/2010/main" val="54558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evoluiu o estudo de radicais livres e oxidantes em biologia e medicina?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Janus - Wikipedia">
            <a:extLst>
              <a:ext uri="{FF2B5EF4-FFF2-40B4-BE49-F238E27FC236}">
                <a16:creationId xmlns:a16="http://schemas.microsoft.com/office/drawing/2014/main" id="{7D00EE96-D43C-57C6-B163-6F9738C9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24" y="1465221"/>
            <a:ext cx="4462752" cy="528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44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evoluiu o estudo de radicais livres e oxidantes em biologia e medicina?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A753E-38B0-26C4-A9AD-3F2EFAA88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113" y="1358431"/>
            <a:ext cx="5887774" cy="549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 uma vez...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AF927-9009-6B54-9317-36A10182E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266592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50C73DD-0451-C183-1465-83D266B03B31}"/>
              </a:ext>
            </a:extLst>
          </p:cNvPr>
          <p:cNvGrpSpPr/>
          <p:nvPr/>
        </p:nvGrpSpPr>
        <p:grpSpPr>
          <a:xfrm>
            <a:off x="4223658" y="212034"/>
            <a:ext cx="7056681" cy="2598587"/>
            <a:chOff x="4223658" y="212034"/>
            <a:chExt cx="7056681" cy="259858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C9A6C0C-5099-3EAC-6B6D-B00865992BAB}"/>
                </a:ext>
              </a:extLst>
            </p:cNvPr>
            <p:cNvSpPr/>
            <p:nvPr/>
          </p:nvSpPr>
          <p:spPr>
            <a:xfrm>
              <a:off x="6178252" y="212034"/>
              <a:ext cx="5102087" cy="1497495"/>
            </a:xfrm>
            <a:prstGeom prst="ellipse">
              <a:avLst/>
            </a:prstGeom>
            <a:noFill/>
            <a:ln w="107950">
              <a:solidFill>
                <a:srgbClr val="FF9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356F42-D6D9-11D6-57CF-1A5D69372621}"/>
                </a:ext>
              </a:extLst>
            </p:cNvPr>
            <p:cNvSpPr txBox="1"/>
            <p:nvPr/>
          </p:nvSpPr>
          <p:spPr>
            <a:xfrm>
              <a:off x="4223658" y="2164290"/>
              <a:ext cx="3291939" cy="6463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9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Atmosfera redutora; Metabolismo anaeróbico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09868BF-C8F1-C13B-C419-0C6CFA1B42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9" y="1414860"/>
              <a:ext cx="377670" cy="589337"/>
            </a:xfrm>
            <a:prstGeom prst="straightConnector1">
              <a:avLst/>
            </a:prstGeom>
            <a:ln w="98425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683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evoluiu o estudo de radicais livres e oxidantes em biologia e medicina?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9187BAC-7648-46B4-41D7-E5EA79A88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979" y="2124298"/>
            <a:ext cx="8717414" cy="41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57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evoluiu o estudo de radicais livres e oxidantes em biologia e medicina?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E136167-DB6B-2FF5-85E2-C2879BDE8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82" y="1593098"/>
            <a:ext cx="5292436" cy="4907227"/>
          </a:xfrm>
          <a:prstGeom prst="rect">
            <a:avLst/>
          </a:prstGeom>
        </p:spPr>
      </p:pic>
      <p:sp>
        <p:nvSpPr>
          <p:cNvPr id="3" name="CaixaDeTexto 23">
            <a:extLst>
              <a:ext uri="{FF2B5EF4-FFF2-40B4-BE49-F238E27FC236}">
                <a16:creationId xmlns:a16="http://schemas.microsoft.com/office/drawing/2014/main" id="{2FC8C925-F131-3E27-33AB-32B8741A625E}"/>
              </a:ext>
            </a:extLst>
          </p:cNvPr>
          <p:cNvSpPr txBox="1"/>
          <p:nvPr/>
        </p:nvSpPr>
        <p:spPr>
          <a:xfrm>
            <a:off x="4593327" y="6552889"/>
            <a:ext cx="3826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Augusto &amp; Miyamoto, 2012 </a:t>
            </a:r>
            <a:r>
              <a:rPr lang="en-US" sz="12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ISBN: 978-1-61209-773-2</a:t>
            </a:r>
          </a:p>
        </p:txBody>
      </p:sp>
    </p:spTree>
    <p:extLst>
      <p:ext uri="{BB962C8B-B14F-4D97-AF65-F5344CB8AC3E}">
        <p14:creationId xmlns:p14="http://schemas.microsoft.com/office/powerpoint/2010/main" val="3113031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28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Manuscritos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citados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4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natureza ‘inventa’ a fotossíntese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cianobactérias. As concentrações de oxigênio aumentam. O oxigênio é toxico.</a:t>
            </a:r>
          </a:p>
          <a:p>
            <a:pPr algn="ctr"/>
            <a:r>
              <a:rPr lang="pt-BR" sz="4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Holocausto do oxigênio?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7A730-F791-C138-16E1-EE886A8EA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234" y="552450"/>
            <a:ext cx="56007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1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Adaptar para sobreviver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F5043-DB62-FEE4-800B-5FD4DC49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0" y="2063750"/>
            <a:ext cx="7454900" cy="273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9580AE-F61A-D651-B92A-8770E39B75E1}"/>
              </a:ext>
            </a:extLst>
          </p:cNvPr>
          <p:cNvSpPr txBox="1"/>
          <p:nvPr/>
        </p:nvSpPr>
        <p:spPr>
          <a:xfrm>
            <a:off x="4468585" y="5806742"/>
            <a:ext cx="325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biomoléculas? Como?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8C548A-91BA-9F28-53C0-835453BD4F74}"/>
              </a:ext>
            </a:extLst>
          </p:cNvPr>
          <p:cNvCxnSpPr>
            <a:stCxn id="4" idx="2"/>
          </p:cNvCxnSpPr>
          <p:nvPr/>
        </p:nvCxnSpPr>
        <p:spPr>
          <a:xfrm>
            <a:off x="6096000" y="4794250"/>
            <a:ext cx="0" cy="757464"/>
          </a:xfrm>
          <a:prstGeom prst="straightConnector1">
            <a:avLst/>
          </a:prstGeom>
          <a:ln w="6032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7500180-0954-8A28-A8E6-26012C8863E9}"/>
              </a:ext>
            </a:extLst>
          </p:cNvPr>
          <p:cNvSpPr/>
          <p:nvPr/>
        </p:nvSpPr>
        <p:spPr>
          <a:xfrm>
            <a:off x="4457700" y="5594465"/>
            <a:ext cx="3298372" cy="936964"/>
          </a:xfrm>
          <a:prstGeom prst="ellipse">
            <a:avLst/>
          </a:prstGeom>
          <a:noFill/>
          <a:ln w="82550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60383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uma linha de pensamento que defende a evolução dos sistemas fotossintéticos a partir de sistemas enzimáticos dedicados a eliminação de H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qual seria formado numa atmosfera exposta diretamente a luz solar (embora as concentrações de 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ainda fossem baixíssimas) </a:t>
            </a:r>
          </a:p>
        </p:txBody>
      </p:sp>
    </p:spTree>
    <p:extLst>
      <p:ext uri="{BB962C8B-B14F-4D97-AF65-F5344CB8AC3E}">
        <p14:creationId xmlns:p14="http://schemas.microsoft.com/office/powerpoint/2010/main" val="97937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concentração de oxigênio ao longo do tempo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87863-9FAB-17B0-EFA1-A7B5D3974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931" y="0"/>
            <a:ext cx="6473337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A93A6A-B837-ABA3-443E-039F1B0E000F}"/>
              </a:ext>
            </a:extLst>
          </p:cNvPr>
          <p:cNvGrpSpPr/>
          <p:nvPr/>
        </p:nvGrpSpPr>
        <p:grpSpPr>
          <a:xfrm>
            <a:off x="9176658" y="137440"/>
            <a:ext cx="1262743" cy="1102316"/>
            <a:chOff x="9176658" y="137440"/>
            <a:chExt cx="1262743" cy="110231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77C094-9398-6C81-A7B6-B6201C92A2A5}"/>
                </a:ext>
              </a:extLst>
            </p:cNvPr>
            <p:cNvSpPr txBox="1"/>
            <p:nvPr/>
          </p:nvSpPr>
          <p:spPr>
            <a:xfrm>
              <a:off x="9176658" y="137440"/>
              <a:ext cx="1262743" cy="6463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9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Insetos gigantes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4A3B682-3B1B-E0C9-AE9E-06F91BED4A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3826" y="730763"/>
              <a:ext cx="444203" cy="508993"/>
            </a:xfrm>
            <a:prstGeom prst="straightConnector1">
              <a:avLst/>
            </a:prstGeom>
            <a:ln w="98425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FDBE77-EEF8-B2F4-FE4E-67420E865B88}"/>
              </a:ext>
            </a:extLst>
          </p:cNvPr>
          <p:cNvGrpSpPr/>
          <p:nvPr/>
        </p:nvGrpSpPr>
        <p:grpSpPr>
          <a:xfrm>
            <a:off x="9347497" y="2152988"/>
            <a:ext cx="1382487" cy="2555083"/>
            <a:chOff x="9056914" y="-1771312"/>
            <a:chExt cx="1382487" cy="25550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260A6A-B6F3-1570-F074-B8A3ED023698}"/>
                </a:ext>
              </a:extLst>
            </p:cNvPr>
            <p:cNvSpPr txBox="1"/>
            <p:nvPr/>
          </p:nvSpPr>
          <p:spPr>
            <a:xfrm>
              <a:off x="9176658" y="137440"/>
              <a:ext cx="1262743" cy="6463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9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Riscos de incêndio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932082F-8079-4070-C360-5734FAE204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56914" y="-1771312"/>
              <a:ext cx="734787" cy="1948508"/>
            </a:xfrm>
            <a:prstGeom prst="straightConnector1">
              <a:avLst/>
            </a:prstGeom>
            <a:ln w="98425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CFD1FA-F8EF-E01E-F48A-416E4FE72681}"/>
              </a:ext>
            </a:extLst>
          </p:cNvPr>
          <p:cNvSpPr txBox="1"/>
          <p:nvPr/>
        </p:nvSpPr>
        <p:spPr>
          <a:xfrm>
            <a:off x="11248475" y="528759"/>
            <a:ext cx="94352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21% atuais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AF5F73-777A-1FF8-7210-AF2020258D0D}"/>
              </a:ext>
            </a:extLst>
          </p:cNvPr>
          <p:cNvGrpSpPr/>
          <p:nvPr/>
        </p:nvGrpSpPr>
        <p:grpSpPr>
          <a:xfrm>
            <a:off x="6479489" y="338928"/>
            <a:ext cx="1404443" cy="1285669"/>
            <a:chOff x="6479489" y="338928"/>
            <a:chExt cx="1404443" cy="12856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DE8F22-1C27-E84B-9392-09860E9B29E8}"/>
                </a:ext>
              </a:extLst>
            </p:cNvPr>
            <p:cNvSpPr txBox="1"/>
            <p:nvPr/>
          </p:nvSpPr>
          <p:spPr>
            <a:xfrm>
              <a:off x="6479489" y="338928"/>
              <a:ext cx="1404443" cy="6463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9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Explosão Cambriana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DFEC8B7-7CD1-20D0-623E-B4B03DD9B9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2446" y="960931"/>
              <a:ext cx="279264" cy="663666"/>
            </a:xfrm>
            <a:prstGeom prst="straightConnector1">
              <a:avLst/>
            </a:prstGeom>
            <a:ln w="98425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511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de novas formas de vida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Organismos multicelulares e terrestres</a:t>
            </a:r>
            <a:endParaRPr lang="pt-BR" sz="4000" b="1" i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5107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surgimento do metabolismo aeróbico permitiu um uso otimizado da energia química contida nas moléculas.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397E-476B-3D3D-4254-A9272711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71" y="3117850"/>
            <a:ext cx="3580458" cy="3740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E078D2-8706-B4BE-0F23-3EE0B72C8B9E}"/>
              </a:ext>
            </a:extLst>
          </p:cNvPr>
          <p:cNvSpPr txBox="1"/>
          <p:nvPr/>
        </p:nvSpPr>
        <p:spPr>
          <a:xfrm>
            <a:off x="6087686" y="1595021"/>
            <a:ext cx="51079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formação de ozônio (O</a:t>
            </a:r>
            <a:r>
              <a:rPr lang="pt-BR" sz="2400" b="1" baseline="-250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que ‘filtra’ os raios solares permitiu que formas de vida evoluíssem da água para a terra.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aparecimento de organismos multicelulares pode ser uma decorrência da maior eficiência energética do metabolismo e uma estratégia para minimizar a pressão de oxigênio nas células.</a:t>
            </a:r>
          </a:p>
          <a:p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A40929-EDAF-B898-DB6E-8B1E94368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159" y="728438"/>
            <a:ext cx="6784223" cy="5476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pressão de oxigênio num organismo multicelular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C564EE-350E-4BAD-9895-C3F9A18BB7C1}"/>
              </a:ext>
            </a:extLst>
          </p:cNvPr>
          <p:cNvGrpSpPr/>
          <p:nvPr/>
        </p:nvGrpSpPr>
        <p:grpSpPr>
          <a:xfrm rot="20682438">
            <a:off x="6231180" y="2345221"/>
            <a:ext cx="5003611" cy="1696815"/>
            <a:chOff x="6470563" y="1896334"/>
            <a:chExt cx="5003611" cy="1696815"/>
          </a:xfrm>
        </p:grpSpPr>
        <p:sp>
          <p:nvSpPr>
            <p:cNvPr id="4" name="Explosion 2 3">
              <a:extLst>
                <a:ext uri="{FF2B5EF4-FFF2-40B4-BE49-F238E27FC236}">
                  <a16:creationId xmlns:a16="http://schemas.microsoft.com/office/drawing/2014/main" id="{2251F50C-C2A2-9607-D1D9-FF9FE71529AA}"/>
                </a:ext>
              </a:extLst>
            </p:cNvPr>
            <p:cNvSpPr>
              <a:spLocks noChangeAspect="1"/>
            </p:cNvSpPr>
            <p:nvPr/>
          </p:nvSpPr>
          <p:spPr>
            <a:xfrm rot="313262">
              <a:off x="6470563" y="1896334"/>
              <a:ext cx="5003611" cy="1696815"/>
            </a:xfrm>
            <a:prstGeom prst="irregularSeal2">
              <a:avLst/>
            </a:prstGeom>
            <a:solidFill>
              <a:srgbClr val="FFFF00"/>
            </a:solidFill>
            <a:ln w="47625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D6B4DC-C4A0-9D66-E075-7758C595DBED}"/>
                </a:ext>
              </a:extLst>
            </p:cNvPr>
            <p:cNvSpPr txBox="1"/>
            <p:nvPr/>
          </p:nvSpPr>
          <p:spPr>
            <a:xfrm>
              <a:off x="7321467" y="2484424"/>
              <a:ext cx="3154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Atenção para quem trabalha com cultivo celular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2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Pausa para historia: 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controvérsia na descoberta do oxigênio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9081785" y="4419408"/>
            <a:ext cx="2462139" cy="557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Antoine Lavoisier</a:t>
            </a:r>
          </a:p>
          <a:p>
            <a:pPr algn="ctr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(1743-1794)</a:t>
            </a:r>
            <a:endParaRPr lang="pt-BR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a trágica e injusta muerte de Lavoisier, padre de la química moderna,  guillotinado por venganza - Infobae">
            <a:extLst>
              <a:ext uri="{FF2B5EF4-FFF2-40B4-BE49-F238E27FC236}">
                <a16:creationId xmlns:a16="http://schemas.microsoft.com/office/drawing/2014/main" id="{8A1C4B3E-FE02-72E4-C4E7-09136530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935" y="1405168"/>
            <a:ext cx="2005840" cy="301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EAB142-0C67-D117-19B9-7C7950388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30" y="1554589"/>
            <a:ext cx="2307460" cy="27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7BE44A-3745-25D3-D1C9-F5AE1242BD09}"/>
              </a:ext>
            </a:extLst>
          </p:cNvPr>
          <p:cNvSpPr txBox="1"/>
          <p:nvPr/>
        </p:nvSpPr>
        <p:spPr>
          <a:xfrm>
            <a:off x="1092091" y="4426838"/>
            <a:ext cx="2462139" cy="557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 </a:t>
            </a:r>
            <a:r>
              <a:rPr lang="pt-BR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Scheele</a:t>
            </a:r>
            <a:endParaRPr lang="pt-BR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(1742-1786)</a:t>
            </a:r>
            <a:endParaRPr lang="pt-BR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973AE-9068-2183-AD4C-C0FE92F99743}"/>
              </a:ext>
            </a:extLst>
          </p:cNvPr>
          <p:cNvSpPr txBox="1"/>
          <p:nvPr/>
        </p:nvSpPr>
        <p:spPr>
          <a:xfrm>
            <a:off x="4980803" y="4419407"/>
            <a:ext cx="2462139" cy="557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pt-BR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Priestley</a:t>
            </a:r>
            <a:endParaRPr lang="pt-BR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(1733-1804)</a:t>
            </a:r>
            <a:endParaRPr lang="pt-BR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02E8EA6-7518-40CB-0B95-38A4F2BD7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07" y="1405168"/>
            <a:ext cx="2436740" cy="29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Bracket 6">
            <a:extLst>
              <a:ext uri="{FF2B5EF4-FFF2-40B4-BE49-F238E27FC236}">
                <a16:creationId xmlns:a16="http://schemas.microsoft.com/office/drawing/2014/main" id="{C07C5D8D-EAD4-D150-A23B-461E8E8EAF54}"/>
              </a:ext>
            </a:extLst>
          </p:cNvPr>
          <p:cNvSpPr/>
          <p:nvPr/>
        </p:nvSpPr>
        <p:spPr>
          <a:xfrm rot="16200000">
            <a:off x="4264040" y="3042649"/>
            <a:ext cx="117570" cy="4032000"/>
          </a:xfrm>
          <a:prstGeom prst="leftBracket">
            <a:avLst/>
          </a:prstGeom>
          <a:ln w="3492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D50B0-A77F-3805-7F5A-2566C03E79D7}"/>
              </a:ext>
            </a:extLst>
          </p:cNvPr>
          <p:cNvSpPr txBox="1"/>
          <p:nvPr/>
        </p:nvSpPr>
        <p:spPr>
          <a:xfrm>
            <a:off x="816432" y="5125646"/>
            <a:ext cx="7121900" cy="71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Prepararam o gás e descreveram seu poder em aumentar a chama de velas e ‘revigorar’ camundongos. Porém, adeptos da teoria do flogisto, não compreenderam o mecanismo de ação do oxigênio. </a:t>
            </a:r>
            <a:endParaRPr lang="pt-BR" sz="16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55BBE687-4266-CFE6-99BB-64E21C945567}"/>
              </a:ext>
            </a:extLst>
          </p:cNvPr>
          <p:cNvSpPr/>
          <p:nvPr/>
        </p:nvSpPr>
        <p:spPr>
          <a:xfrm rot="16200000">
            <a:off x="10266467" y="4111008"/>
            <a:ext cx="117570" cy="1895282"/>
          </a:xfrm>
          <a:prstGeom prst="leftBracket">
            <a:avLst/>
          </a:prstGeom>
          <a:ln w="3492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0A32C7-A232-369E-8645-5C4613772000}"/>
              </a:ext>
            </a:extLst>
          </p:cNvPr>
          <p:cNvSpPr txBox="1"/>
          <p:nvPr/>
        </p:nvSpPr>
        <p:spPr>
          <a:xfrm>
            <a:off x="8458200" y="5125646"/>
            <a:ext cx="3733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Replicou a preparação do gás, corroborando observações na combustão e respiração. Extrapolou o flogisto, e concebeu a combinação oxigênio com a matéria.</a:t>
            </a:r>
            <a:endParaRPr lang="pt-BR" sz="16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11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32682</TotalTime>
  <Words>818</Words>
  <Application>Microsoft Macintosh PowerPoint</Application>
  <PresentationFormat>Widescreen</PresentationFormat>
  <Paragraphs>91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Bilches Medinas</dc:creator>
  <cp:lastModifiedBy>Danilo Bilches Medinas</cp:lastModifiedBy>
  <cp:revision>467</cp:revision>
  <dcterms:created xsi:type="dcterms:W3CDTF">2022-04-06T18:25:04Z</dcterms:created>
  <dcterms:modified xsi:type="dcterms:W3CDTF">2023-08-15T16:57:04Z</dcterms:modified>
</cp:coreProperties>
</file>