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88"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2CD819A5-0118-412D-A620-461CDDB5FF56}"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D819A5-0118-412D-A620-461CDDB5FF56}"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49640F74-D160-4B66-884B-6429837037A6}" type="datetimeFigureOut">
              <a:rPr lang="pt-BR" smtClean="0"/>
              <a:pPr/>
              <a:t>14/01/2021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2CD819A5-0118-412D-A620-461CDDB5FF56}"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640F74-D160-4B66-884B-6429837037A6}" type="datetimeFigureOut">
              <a:rPr lang="pt-BR" smtClean="0"/>
              <a:pPr/>
              <a:t>14/01/2021</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D819A5-0118-412D-A620-461CDDB5FF56}"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Os conceitos elementares do materialismo histórico-dialético</a:t>
            </a:r>
            <a:endParaRPr lang="pt-BR" dirty="0"/>
          </a:p>
        </p:txBody>
      </p:sp>
      <p:sp>
        <p:nvSpPr>
          <p:cNvPr id="3" name="Subtítulo 2"/>
          <p:cNvSpPr>
            <a:spLocks noGrp="1"/>
          </p:cNvSpPr>
          <p:nvPr>
            <p:ph type="subTitle" idx="1"/>
          </p:nvPr>
        </p:nvSpPr>
        <p:spPr/>
        <p:txBody>
          <a:bodyPr/>
          <a:lstStyle/>
          <a:p>
            <a:endParaRPr lang="pt-BR" dirty="0" smtClean="0"/>
          </a:p>
          <a:p>
            <a:r>
              <a:rPr lang="pt-BR" dirty="0" smtClean="0"/>
              <a:t>AULA4 - GRADUAÇÃO</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Autofit/>
          </a:bodyPr>
          <a:lstStyle/>
          <a:p>
            <a:pPr algn="just"/>
            <a:r>
              <a:rPr lang="pt-BR" sz="2000" dirty="0" smtClean="0"/>
              <a:t>“O nível ideológico é, portanto, uma realidade objetiva indispensável à existência de toda sociedade, inclusive da sociedade comunista” (p. 100)</a:t>
            </a:r>
          </a:p>
          <a:p>
            <a:pPr algn="just"/>
            <a:r>
              <a:rPr lang="pt-BR" sz="2000" dirty="0" smtClean="0"/>
              <a:t>“Qual o conteúdo deste nível? Formam-se por dois tipos de sistemas: os sistemas de ideias – representações sociais (as ideologias em sentido restrito) e os sistemas de atitudes-comportamentos sociais (os costumes)” (p. 100)</a:t>
            </a:r>
          </a:p>
          <a:p>
            <a:pPr algn="just"/>
            <a:r>
              <a:rPr lang="pt-BR" sz="2000" dirty="0" smtClean="0"/>
              <a:t>“Os sistemas de ideias-representações  abrangem as ideias políticas, jurídicas, morais, </a:t>
            </a:r>
            <a:r>
              <a:rPr lang="pt-BR" sz="2000" dirty="0" err="1" smtClean="0"/>
              <a:t>relgiosas</a:t>
            </a:r>
            <a:r>
              <a:rPr lang="pt-BR" sz="2000" dirty="0" smtClean="0"/>
              <a:t>, estéticas e </a:t>
            </a:r>
            <a:r>
              <a:rPr lang="pt-BR" sz="2000" dirty="0" err="1" smtClean="0"/>
              <a:t>filósoficas</a:t>
            </a:r>
            <a:r>
              <a:rPr lang="pt-BR" sz="2000" dirty="0" smtClean="0"/>
              <a:t> dos homens de uma determinada sociedade. Estas ideias ocorrem sob a forma de diversas representações do mundo e do papel do homem nele (...) Os homens vivem suas relações com o mundo dentro da ideologia. É ela que transforma sua consciência e suas atitudes e comportamentos para amoldá-las a suas tarefas e as suas condições de existência” (p. 101)</a:t>
            </a:r>
          </a:p>
          <a:p>
            <a:pPr algn="just"/>
            <a:endParaRPr lang="pt-BR"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Autofit/>
          </a:bodyPr>
          <a:lstStyle/>
          <a:p>
            <a:pPr algn="just"/>
            <a:r>
              <a:rPr lang="pt-BR" sz="2000" dirty="0" smtClean="0"/>
              <a:t>Já  os “sistemas de atitudes-comportamentos se constituem pelo conjunto de hábitos, costumes e tendências a reagir de uma determinada maneira” (p. 101)</a:t>
            </a:r>
          </a:p>
          <a:p>
            <a:pPr algn="just"/>
            <a:r>
              <a:rPr lang="pt-BR" sz="2000" dirty="0" smtClean="0"/>
              <a:t>“Em uma sociedade  de classes  (...) a ideologia se destina (...) a assegurar a coesão dos homens na estrutura geral da exploração de classe.  Destina-se a assegurar a dominação de uma classe sobre as demais, fazendo os explorados aceitar suas próprias condições de exploração como algo fundado na ‘vontade de Deus’, na ‘natureza’, ou no ‘dever moral’ e assim por diante.</a:t>
            </a:r>
          </a:p>
          <a:p>
            <a:pPr algn="just"/>
            <a:r>
              <a:rPr lang="pt-BR" sz="2000" dirty="0" smtClean="0"/>
              <a:t>“Mas a ideologia não é uma ‘mentira piedosa’ inventada pelos exploradores para enganar os explorados; ela serve também aos indivíduos da classe dominante para reconhecer os sujeitos desta classe, para aceitar como ‘amada de Deus’, como ‘fixada pela natureza, ou pelo ‘dever moral’ a dominação que exercem sobre os  explorados” (p. 102)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Autofit/>
          </a:bodyPr>
          <a:lstStyle/>
          <a:p>
            <a:pPr algn="just"/>
            <a:r>
              <a:rPr lang="pt-BR" sz="2000" dirty="0" smtClean="0"/>
              <a:t>“Ela (a ideologia) serve de traço de união social para comportar-se como membros de uma mesma classe, a dos exploradores. A ‘mentira piedosa’ da ideologia tem, portanto, uma dupla serventia: exercer-se sobre a consciência dos explorados para fazê-los aceitar como natural a sua condição de explorados; exerce-se sobre os membros da classe dominante para permitir-lhes exercer como natural sua exploração e sua dominação” (p. 102)</a:t>
            </a:r>
          </a:p>
          <a:p>
            <a:pPr algn="just"/>
            <a:r>
              <a:rPr lang="pt-BR" sz="2000" dirty="0" smtClean="0"/>
              <a:t>“As ideologias, como todas as realidades sociais, só se tornam inteligíveis através de sua estrutura. A ideologia comporta representações, imagens, sinais etc., mas é seu sistema, seu modo de combinar-se, o que lhe dá sentido; e sua estrutura que determina seu significado e função. Pelo fato de estar determinada por sua estrutura, a ideologia supera como realidade todas as formas nas quais é vivida subjetivamente por este ou aquele  indivíduo. A ideologia, portanto, não se reduz às formas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Autofit/>
          </a:bodyPr>
          <a:lstStyle/>
          <a:p>
            <a:pPr algn="just"/>
            <a:r>
              <a:rPr lang="pt-BR" sz="2000" dirty="0" smtClean="0"/>
              <a:t>individuais nas quais é vivida e, por isso, pode ser objeto de um estudo objetivo. E por isto que podemos falar da natureza e da função da ideologia e estudá-la” (p. 102)</a:t>
            </a:r>
          </a:p>
          <a:p>
            <a:pPr algn="just"/>
            <a:r>
              <a:rPr lang="pt-BR" sz="2000" dirty="0" smtClean="0"/>
              <a:t>“As  ideologias contêm elementos de conhecimento da realidade, mas este se encontram sempre integrados em um sistema global de representações, que, por princípio, é um sistema deformado e falseado da realidade” (p. 105)</a:t>
            </a:r>
          </a:p>
          <a:p>
            <a:pPr algn="just"/>
            <a:r>
              <a:rPr lang="pt-BR" sz="2000" dirty="0" smtClean="0"/>
              <a:t>Na perspectiva ideológica o processo econômico que envolve os agentes econômicos de produção envolve uma percepção deformada da realidade, que não provém meramente do interesse de a classe dominante enganar a classe dominada, mas do caráter objetivo do sistema em que a classe dominante extrai a mais-valia da classe dominada (p. 106)</a:t>
            </a:r>
          </a:p>
          <a:p>
            <a:pPr algn="just"/>
            <a:endParaRPr lang="pt-BR"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Autofit/>
          </a:bodyPr>
          <a:lstStyle/>
          <a:p>
            <a:pPr algn="just"/>
            <a:r>
              <a:rPr lang="pt-BR" sz="2000" dirty="0" smtClean="0"/>
              <a:t>Na medida em que, para a sobrevivência da lógica específica do capitalismo, não basta que ocorra a produção da vida material e a relação de mais-valia, é indispensável também a reprodução da lógica do capital, o papel da ideologia é importante para a reprodução  estruturalmente desta lógica (que remonta sempre à venda da força de trabalho pelo trabalhador livre, igual e proprietário). “Podemos, portanto, concluir que a deformação da realidade própria do conhecimento ideológico não se explica por uma espécie de ‘má consciência’ ou ‘vontade de enganar’ das classes dominantes, mas se deve fundamentalmente à necessária opacidade das realidades que são estruturas complexas que só podem chegar a ser conhecidas mediante uma análise científica destas estruturas” (p. 107)</a:t>
            </a:r>
          </a:p>
          <a:p>
            <a:pPr algn="just"/>
            <a:endParaRPr lang="pt-BR"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Autofit/>
          </a:bodyPr>
          <a:lstStyle/>
          <a:p>
            <a:pPr algn="just"/>
            <a:r>
              <a:rPr lang="pt-BR" sz="2000" dirty="0" smtClean="0"/>
              <a:t>“Com efeito, em sua vida real, os homens se acham efetivamente determinados por estruturas objetivas (relações de produção, relações políticas de classes etc.), sua prática os convence da existência destas realidade, fá-los perceber  alguns efeitos objetivas da ação destas estruturas, porém dissimula sua essência. Não podem chegar através de simples percepção a um conhecimento verdadeiro destas estruturas. O conhecimento do mecanismo interno das diferente estruturas sociais não pode ser senão resultado de outra atividade, diferente da simples percepção proveniente da vida prática: a atividade científica” (p. 107) Aqui, mais do que a simples observação percuciente dos fatos, é necessária uma “atividade científica que capte ‘através das aparências a essência e a estrutura’ destas realidades” (p. 107). </a:t>
            </a:r>
          </a:p>
          <a:p>
            <a:pPr algn="just"/>
            <a:endParaRPr lang="pt-BR"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Autofit/>
          </a:bodyPr>
          <a:lstStyle/>
          <a:p>
            <a:pPr algn="just"/>
            <a:r>
              <a:rPr lang="pt-BR" sz="2000" dirty="0" smtClean="0"/>
              <a:t>Diante disto tudo, é correto afirmar que, para descobrir a essências que se encontram as aparências típicas da lógica de acumulação do capitalismo, fez-se indispensável uma ciência: o materialismo histórico-dialético nos moldes como concebidos por Marx. Trata-se de método que melhor se prestou a entender os modos de produção, com especial atenção para o capitalismo e sua lógica específica, determinada historicamente, de funcionamento. Portanto, “para que o proletariado descubra seus verdadeiros interesses de classe, isto é para que chegue a adquirir uma consciência de classe proletária (...) é necessário colocar em mãos do proletariado a teoria marxista, único instrumento capaz de libertar a tendência ideológica proletária das deformações reformistas e economicistas, produtos da ideologia burguesa dominante” (p. 110)</a:t>
            </a:r>
          </a:p>
          <a:p>
            <a:pPr algn="just"/>
            <a:endParaRPr lang="pt-BR"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rmAutofit fontScale="92500" lnSpcReduction="10000"/>
          </a:bodyPr>
          <a:lstStyle/>
          <a:p>
            <a:pPr algn="just"/>
            <a:r>
              <a:rPr lang="pt-BR" sz="2800" dirty="0" smtClean="0"/>
              <a:t>“O grande mérito de Marx é haver demonstrado, através de seu estudo do modo de produção capitalista, que a distribuição desigual não depende da existência de naturezas humanas mais ou menos dotadas, mas sim e fundamentalmente, da propriedade ou </a:t>
            </a:r>
            <a:r>
              <a:rPr lang="pt-BR" sz="2800" dirty="0" err="1" smtClean="0"/>
              <a:t>não-propriedade</a:t>
            </a:r>
            <a:r>
              <a:rPr lang="pt-BR" sz="2800" dirty="0" smtClean="0"/>
              <a:t> de que gozam os indivíduos dos meios de produção. Devido ao fato de os capitalistas serem os proprietários dos meios de produção industrial e os latifundiários da terra, é que podem eles apropriar-se da maior parte do produto social” (p. 80 e 81).</a:t>
            </a:r>
            <a:endParaRPr lang="pt-B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rmAutofit/>
          </a:bodyPr>
          <a:lstStyle/>
          <a:p>
            <a:pPr algn="just"/>
            <a:r>
              <a:rPr lang="pt-BR" sz="2800" dirty="0" smtClean="0"/>
              <a:t>“A luta dos trabalhadores por melhores salários significa, no fundo, uma luta por melhor distribuição do produto social. Mas enquanto a propriedade privada dos meios de produção estiver em mãos de um pequeno grupo de indivíduos da sociedade, este grupo se oporá a uma distribuição mais justa, não haverá senão pequenas concessões para acalmar o protesto dos trabalhadores” (p. 81)</a:t>
            </a:r>
            <a:endParaRPr lang="pt-B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rmAutofit lnSpcReduction="10000"/>
          </a:bodyPr>
          <a:lstStyle/>
          <a:p>
            <a:pPr algn="just"/>
            <a:r>
              <a:rPr lang="pt-BR" sz="2800" dirty="0" smtClean="0"/>
              <a:t>“A distribuição do produto social depende, portanto, de uma distribuição prévia dos meios de produção. É a forma pela qual têm sido distribuídos os meios de produção (elementos do processo de produção) o que determina fundamentalmente a forma pela qual será distribuído o produto social. Afirmar isto é afirmar que as relação de distribuição se acham determinadas pelas relações de produção” (p. 81)</a:t>
            </a:r>
            <a:endParaRPr lang="pt-B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rmAutofit fontScale="92500"/>
          </a:bodyPr>
          <a:lstStyle/>
          <a:p>
            <a:pPr algn="just"/>
            <a:r>
              <a:rPr lang="pt-BR" sz="2800" dirty="0" smtClean="0"/>
              <a:t>Aqui, entendidas questões como: a) do que se trata um modo de produção, com suas relações de produção e forças produtivas; b) de como se estabelece a ligação entre ambas; c) do que se trata a mercadoria e os seus valores (valor, valor de uso e valor de troca); c) de como a combinação de todos estes elementos, no curso do processo histórico e de forma dialética, resulta no modo de produção capitalistas. Podemos, sinteticamente, formular o seguinte conceito:</a:t>
            </a:r>
            <a:endParaRPr lang="pt-B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rmAutofit fontScale="85000" lnSpcReduction="10000"/>
          </a:bodyPr>
          <a:lstStyle/>
          <a:p>
            <a:pPr algn="just"/>
            <a:r>
              <a:rPr lang="pt-BR" sz="2800" dirty="0" smtClean="0"/>
              <a:t>O modo de produção capitalista é aquele que se caracteriza pela noção de sujeito livre, igual e proprietário, em que a venda, pela classe trabalhadora, da sua força de trabalho enquanto único meio de produção que lhe resta corresponde à sua compra pela classe que vive da exploração da mais-valia (decorrente da força de trabalho como única geradora de outros valores) e que tende à concentração de riquezas na mão desses últimos. Logo, a ligação entre os agentes da produção na perspectiva contratual é fundamental para a existência deste modo de produção (CONCEITO INICIAL DE MODO DE PRODUÇÃO CAPITALISTA)</a:t>
            </a:r>
            <a:endParaRPr lang="pt-B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rmAutofit fontScale="85000" lnSpcReduction="10000"/>
          </a:bodyPr>
          <a:lstStyle/>
          <a:p>
            <a:pPr algn="just"/>
            <a:r>
              <a:rPr lang="pt-BR" sz="2800" dirty="0" smtClean="0"/>
              <a:t>Para que a relação se manifeste na forma contratual é indispensável que os agentes de produção se coloquem como livres e iguais. Não obstante, em vista da desigualdade no campo da produção/distribuição – já que uma classe detém os meios de produção e a outra detém apenas a sua força de trabalho -, há que se apostar num outro elemento indispensável para a sobrevivência da lógica do capital. Trata-se especificamente do que iremos chamar de ideologia jurídica ou ideologia contratual. No entanto, antes de entendermos esta especificamente, há que se compreender o que se tem por ideologia.</a:t>
            </a:r>
            <a:endParaRPr lang="pt-B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Autofit/>
          </a:bodyPr>
          <a:lstStyle/>
          <a:p>
            <a:pPr algn="just"/>
            <a:r>
              <a:rPr lang="pt-BR" sz="2000" dirty="0" smtClean="0"/>
              <a:t>A ideologia que se espalha tanto para os aspectos econômicos, quanto para as relações humanas em geral, de forma indissociável é, enfim, “o cimento que assegura a coesão do edifício” (considerando a sua parte estruturante e sua parte superestruturante), dando “coesão aos indivíduos em seus papéis, em suas funções e em suas relações sociais” (p. 99)</a:t>
            </a:r>
          </a:p>
          <a:p>
            <a:pPr algn="just"/>
            <a:r>
              <a:rPr lang="pt-BR" sz="2000" dirty="0" smtClean="0"/>
              <a:t>“A ideologia impregna todas as atividades do homem, compreendendo elas a prática econômica e a prática política. Está presente em suas atitudes em face das obrigações da produção, na ideia que os trabalhadores fazem do mecanismo de produção. Está presente nas atitudes e nos juízos políticos, no cinismo, na honestidade, na resignação e na rebelião. Governa os compromissos familiares dos indivíduos e sua relações com os demais homens e com a natureza. Está presente em seus juízos acerca do ‘sentido da vida’ e assim por diante” (p. 99 e 100)</a:t>
            </a:r>
            <a:endParaRPr lang="pt-B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r>
              <a:rPr lang="pt-BR" sz="3600" dirty="0" smtClean="0"/>
              <a:t> (ideologia)</a:t>
            </a:r>
            <a:endParaRPr lang="pt-BR" sz="3600" dirty="0"/>
          </a:p>
        </p:txBody>
      </p:sp>
      <p:sp>
        <p:nvSpPr>
          <p:cNvPr id="3" name="Subtítulo 2"/>
          <p:cNvSpPr>
            <a:spLocks noGrp="1"/>
          </p:cNvSpPr>
          <p:nvPr>
            <p:ph type="subTitle" idx="1"/>
          </p:nvPr>
        </p:nvSpPr>
        <p:spPr>
          <a:xfrm>
            <a:off x="1115616" y="2132856"/>
            <a:ext cx="7344816" cy="4176464"/>
          </a:xfrm>
        </p:spPr>
        <p:txBody>
          <a:bodyPr>
            <a:noAutofit/>
          </a:bodyPr>
          <a:lstStyle/>
          <a:p>
            <a:pPr algn="just"/>
            <a:r>
              <a:rPr lang="pt-BR" sz="2000" dirty="0" smtClean="0"/>
              <a:t>“A ideologia se acha a tal ponto presente em todos os atos e gestos dos indivíduos que chega a ser indiscernível de sua ‘experiência vivida’ e, por isso, toda análise imediata do ‘vivido’ está profundamente marcada pela ação da ideologia” (p. 100)</a:t>
            </a:r>
          </a:p>
          <a:p>
            <a:pPr algn="just"/>
            <a:r>
              <a:rPr lang="pt-BR" sz="2000" dirty="0" smtClean="0"/>
              <a:t>“Quando se pensa estar diante de uma percepção obscura e nua da realidade ou de uma prática pura, o que ocorre, na verdade, é que se está diante de uma percepção de uma prática ‘impura’, marcada pelas estruturas invisíveis da ideologia” (p. 100)</a:t>
            </a:r>
          </a:p>
          <a:p>
            <a:pPr algn="just"/>
            <a:r>
              <a:rPr lang="pt-BR" sz="2000" dirty="0" smtClean="0"/>
              <a:t>“Como não se percebe sua ação, a tendência é para tomar a percepção das coisas e do mundo por percepções das ‘coisas mesmas’”, sem se compreender que estamos sob o efeito da ideologia (p. 100)</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650</TotalTime>
  <Words>2137</Words>
  <Application>Microsoft Office PowerPoint</Application>
  <PresentationFormat>Apresentação na tela (4:3)</PresentationFormat>
  <Paragraphs>43</Paragraphs>
  <Slides>16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16</vt:i4>
      </vt:variant>
    </vt:vector>
  </HeadingPairs>
  <TitlesOfParts>
    <vt:vector size="20" baseType="lpstr">
      <vt:lpstr>Calibri</vt:lpstr>
      <vt:lpstr>Constantia</vt:lpstr>
      <vt:lpstr>Wingdings 2</vt:lpstr>
      <vt:lpstr>Fluxo</vt:lpstr>
      <vt:lpstr>Os conceitos elementares do materialismo histórico-dialético</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lpstr>“Os conceitos elementais do materialismo histórico-dialético” de Marta Harnecker (ideologia)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conceitos elementares do materialismo histórico-dialético</dc:title>
  <dc:creator>Marcus</dc:creator>
  <cp:lastModifiedBy>Usuário do Windows</cp:lastModifiedBy>
  <cp:revision>77</cp:revision>
  <dcterms:created xsi:type="dcterms:W3CDTF">2017-03-15T10:18:08Z</dcterms:created>
  <dcterms:modified xsi:type="dcterms:W3CDTF">2021-01-14T14:40:58Z</dcterms:modified>
</cp:coreProperties>
</file>