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x="6858000" cy="9144000"/>
  <p:embeddedFontLst>
    <p:embeddedFont>
      <p:font typeface="Source Sans Pr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421C5A5-BDB1-4B9F-8A73-463065BDCACD}">
  <a:tblStyle styleId="{2421C5A5-BDB1-4B9F-8A73-463065BDCACD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0EAE8"/>
          </a:solidFill>
        </a:fill>
      </a:tcStyle>
    </a:wholeTbl>
    <a:band1H>
      <a:tcStyle>
        <a:fill>
          <a:solidFill>
            <a:srgbClr val="E0D2CF"/>
          </a:solidFill>
        </a:fill>
      </a:tcStyle>
    </a:band1H>
    <a:band1V>
      <a:tcStyle>
        <a:fill>
          <a:solidFill>
            <a:srgbClr val="E0D2CF"/>
          </a:solidFill>
        </a:fill>
      </a:tcStyle>
    </a:band1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SourceSansPro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SourceSansPro-italic.fntdata"/><Relationship Id="rId16" Type="http://schemas.openxmlformats.org/officeDocument/2006/relationships/slide" Target="slides/slide10.xml"/><Relationship Id="rId38" Type="http://schemas.openxmlformats.org/officeDocument/2006/relationships/font" Target="fonts/SourceSansPr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24/08/16</a:t>
            </a:r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24/08/16</a:t>
            </a:r>
          </a:p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24/08/16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2.jpg"/><Relationship Id="rId4" Type="http://schemas.openxmlformats.org/officeDocument/2006/relationships/image" Target="../media/image04.jpg"/><Relationship Id="rId5" Type="http://schemas.openxmlformats.org/officeDocument/2006/relationships/image" Target="../media/image08.jpg"/><Relationship Id="rId6" Type="http://schemas.openxmlformats.org/officeDocument/2006/relationships/image" Target="../media/image0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jpg"/><Relationship Id="rId3" Type="http://schemas.openxmlformats.org/officeDocument/2006/relationships/image" Target="../media/image06.jpg"/><Relationship Id="rId4" Type="http://schemas.openxmlformats.org/officeDocument/2006/relationships/image" Target="../media/image0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e conteúd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229600" y="6473825"/>
            <a:ext cx="758825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e texto vertical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 rot="5400000">
            <a:off x="2385218" y="-526256"/>
            <a:ext cx="4525961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28E2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e texto verticai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 rot="5400000">
            <a:off x="655637" y="350838"/>
            <a:ext cx="5851525" cy="624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28E2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Cabeçalho da Seção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hape 110"/>
          <p:cNvCxnSpPr/>
          <p:nvPr/>
        </p:nvCxnSpPr>
        <p:spPr>
          <a:xfrm>
            <a:off x="514350" y="3444901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Shape 111"/>
          <p:cNvSpPr txBox="1"/>
          <p:nvPr>
            <p:ph idx="1" type="body"/>
          </p:nvPr>
        </p:nvSpPr>
        <p:spPr>
          <a:xfrm>
            <a:off x="381000" y="16764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DCD0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x="180475" y="2947084"/>
            <a:ext cx="8686800" cy="1184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28E2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m branc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hoodhomedelivery.com/uploadedimages/products/Misc/Caviar-noir.jpg"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0900" y="1428750"/>
            <a:ext cx="1943100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ishngo.pt/images/produtos/Ovas-de-bacalhau.jpg" id="25" name="Shape 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188" y="2643188"/>
            <a:ext cx="1928812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iespana.es/ranysn/fotos/ovo.jpg" id="26" name="Shape 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5188" y="4071937"/>
            <a:ext cx="1928812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thumb/9/9a/Coturnix_coturnix_eggs.jpg/250px-Coturnix_coturnix_eggs.jpg" id="27" name="Shape 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5188" y="0"/>
            <a:ext cx="1928812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p1.blogger.com/_xHIDEAL_xc0/R0mqlpwYRQI/AAAAAAAAAY4/LavZl97TY5s/s400/DSC06207.JPG" id="28" name="Shape 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5188" y="5572125"/>
            <a:ext cx="1928812" cy="128587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>
            <p:ph idx="10" type="dt"/>
          </p:nvPr>
        </p:nvSpPr>
        <p:spPr>
          <a:xfrm>
            <a:off x="5643562" y="76200"/>
            <a:ext cx="3348037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28E2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mente títul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pregel.it/imgup/albumissimo.jpg" id="33" name="Shape 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9500" y="0"/>
            <a:ext cx="1714500" cy="1285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logdemujeres.com/wp-content/uploads/mayonnaise-fs-card-color.jpg" id="34" name="Shape 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00" y="1285875"/>
            <a:ext cx="1714500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eckyhiggins.com/recipes/uploaded_images/deviled-eggs-new-1-787438.JPG" id="35" name="Shape 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9500" y="2357438"/>
            <a:ext cx="17145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yummysgourmetcakes.com/images/Gourmet%20filled/White%20Chocolate%20Mousse%20with%20Raspberries.JPG" id="36" name="Shape 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10450" y="3429000"/>
            <a:ext cx="1733549" cy="1785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bn0.google.com/images?q=tbn:k2-DXTY_jFqrVM:http://i150.photobucket.com/albums/s105/Mimi-64/P5260245.jpg" id="37" name="Shape 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29500" y="5214937"/>
            <a:ext cx="1714500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28E2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uas Partes de Conteúd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304800" y="1600200"/>
            <a:ext cx="4190999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9069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397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8589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9069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397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8589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28E2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Slide de títul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hape 50"/>
          <p:cNvCxnSpPr/>
          <p:nvPr/>
        </p:nvCxnSpPr>
        <p:spPr>
          <a:xfrm>
            <a:off x="514350" y="5349901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28E2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229600" y="6473825"/>
            <a:ext cx="758825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Cabeçalho da Seçã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hape 57"/>
          <p:cNvCxnSpPr/>
          <p:nvPr/>
        </p:nvCxnSpPr>
        <p:spPr>
          <a:xfrm>
            <a:off x="514350" y="3444901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81000" y="16764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DCD0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180475" y="2947084"/>
            <a:ext cx="8686800" cy="1184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28E2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200" u="non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ção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>
            <a:off x="514350" y="6019800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Shape 65"/>
          <p:cNvSpPr txBox="1"/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281443" y="666750"/>
            <a:ext cx="429055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281443" y="1316037"/>
            <a:ext cx="4290555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622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968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8589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5748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7639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48730" y="1316037"/>
            <a:ext cx="4288536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622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968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8589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5748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7639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28E2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229600" y="6477000"/>
            <a:ext cx="762000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údo com Legenda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hape 74"/>
          <p:cNvCxnSpPr/>
          <p:nvPr/>
        </p:nvCxnSpPr>
        <p:spPr>
          <a:xfrm>
            <a:off x="514350" y="5849117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Shape 75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28E2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m com Legenda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pic"/>
          </p:nvPr>
        </p:nvSpPr>
        <p:spPr>
          <a:xfrm>
            <a:off x="3505200" y="616633"/>
            <a:ext cx="5029199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reflection blurRad="0" dir="5400000" dist="900" endA="500" endPos="10000" kx="0" rotWithShape="0" algn="bl" stA="49000" stPos="0" sy="-90000" ky="0"/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Shape 83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81000" y="5533217"/>
            <a:ext cx="58674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32409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84150" lvl="2" marL="11430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88594" lvl="3" marL="1600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94310" lvl="4" marL="2057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28E2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idx="1" type="body"/>
          </p:nvPr>
        </p:nvSpPr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28E2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" name="Shape 17"/>
          <p:cNvCxnSpPr/>
          <p:nvPr/>
        </p:nvCxnSpPr>
        <p:spPr>
          <a:xfrm>
            <a:off x="514350" y="1057986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hape 101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Shape 102"/>
          <p:cNvSpPr txBox="1"/>
          <p:nvPr>
            <p:ph idx="1" type="body"/>
          </p:nvPr>
        </p:nvSpPr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D28E2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cxnSp>
        <p:nvCxnSpPr>
          <p:cNvPr id="107" name="Shape 107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Shape 108"/>
          <p:cNvCxnSpPr/>
          <p:nvPr/>
        </p:nvCxnSpPr>
        <p:spPr>
          <a:xfrm>
            <a:off x="514350" y="1057986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Relationship Id="rId5" Type="http://schemas.openxmlformats.org/officeDocument/2006/relationships/image" Target="../media/image04.jpg"/><Relationship Id="rId6" Type="http://schemas.openxmlformats.org/officeDocument/2006/relationships/image" Target="../media/image08.jpg"/><Relationship Id="rId7" Type="http://schemas.openxmlformats.org/officeDocument/2006/relationships/image" Target="../media/image0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3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jpg"/><Relationship Id="rId4" Type="http://schemas.openxmlformats.org/officeDocument/2006/relationships/image" Target="../media/image33.jpg"/><Relationship Id="rId5" Type="http://schemas.openxmlformats.org/officeDocument/2006/relationships/image" Target="../media/image3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g"/><Relationship Id="rId4" Type="http://schemas.openxmlformats.org/officeDocument/2006/relationships/image" Target="../media/image3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jpg"/><Relationship Id="rId4" Type="http://schemas.openxmlformats.org/officeDocument/2006/relationships/image" Target="../media/image3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o quebrado"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340767"/>
            <a:ext cx="4256206" cy="4899247"/>
          </a:xfrm>
          <a:prstGeom prst="rect">
            <a:avLst/>
          </a:prstGeom>
          <a:noFill/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</p:pic>
      <p:sp>
        <p:nvSpPr>
          <p:cNvPr id="123" name="Shape 123"/>
          <p:cNvSpPr txBox="1"/>
          <p:nvPr>
            <p:ph type="title"/>
          </p:nvPr>
        </p:nvSpPr>
        <p:spPr>
          <a:xfrm>
            <a:off x="0" y="980728"/>
            <a:ext cx="8410604" cy="1685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b="0" i="0" lang="pt-BR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pt-BR" sz="4900" u="none" cap="none" strike="noStrike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OVOS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5517232"/>
            <a:ext cx="8686800" cy="72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</a:t>
            </a:r>
            <a:r>
              <a:rPr b="0" baseline="30000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b="0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Dr</a:t>
            </a:r>
            <a:r>
              <a:rPr b="0" baseline="30000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b="0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Betzabeth Slater</a:t>
            </a:r>
          </a:p>
          <a:p>
            <a:pPr indent="-342900" lvl="0" marL="342900" marR="0" rtl="0" algn="r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02733"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856" y="3327400"/>
            <a:ext cx="4104456" cy="3530599"/>
          </a:xfrm>
          <a:prstGeom prst="rect">
            <a:avLst/>
          </a:prstGeom>
          <a:noFill/>
          <a:ln cap="flat" cmpd="sng" w="9525">
            <a:solidFill>
              <a:srgbClr val="05697D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DSC02738" id="238" name="Shape 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427984" cy="3573016"/>
          </a:xfrm>
          <a:prstGeom prst="rect">
            <a:avLst/>
          </a:prstGeom>
          <a:noFill/>
          <a:ln cap="flat" cmpd="sng" w="9525">
            <a:solidFill>
              <a:srgbClr val="05697D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39" name="Shape 239"/>
          <p:cNvSpPr txBox="1"/>
          <p:nvPr/>
        </p:nvSpPr>
        <p:spPr>
          <a:xfrm>
            <a:off x="4932039" y="476672"/>
            <a:ext cx="1752600" cy="588962"/>
          </a:xfrm>
          <a:prstGeom prst="rect">
            <a:avLst/>
          </a:prstGeom>
          <a:gradFill>
            <a:gsLst>
              <a:gs pos="0">
                <a:srgbClr val="ED8D56"/>
              </a:gs>
              <a:gs pos="25000">
                <a:srgbClr val="DF6C1B"/>
              </a:gs>
              <a:gs pos="50000">
                <a:srgbClr val="CF6316"/>
              </a:gs>
              <a:gs pos="65000">
                <a:srgbClr val="CF6316"/>
              </a:gs>
              <a:gs pos="80000">
                <a:srgbClr val="DC6B1C"/>
              </a:gs>
              <a:gs pos="100000">
                <a:srgbClr val="E7864D"/>
              </a:gs>
            </a:gsLst>
            <a:lin ang="5400000" scaled="0"/>
          </a:gradFill>
          <a:ln>
            <a:noFill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Fresco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1403648" y="6093296"/>
            <a:ext cx="1752600" cy="588962"/>
          </a:xfrm>
          <a:prstGeom prst="rect">
            <a:avLst/>
          </a:prstGeom>
          <a:gradFill>
            <a:gsLst>
              <a:gs pos="0">
                <a:srgbClr val="ED8D56"/>
              </a:gs>
              <a:gs pos="25000">
                <a:srgbClr val="DF6C1B"/>
              </a:gs>
              <a:gs pos="50000">
                <a:srgbClr val="CF6316"/>
              </a:gs>
              <a:gs pos="65000">
                <a:srgbClr val="CF6316"/>
              </a:gs>
              <a:gs pos="80000">
                <a:srgbClr val="DC6B1C"/>
              </a:gs>
              <a:gs pos="100000">
                <a:srgbClr val="E7864D"/>
              </a:gs>
            </a:gsLst>
            <a:lin ang="5400000" scaled="0"/>
          </a:gradFill>
          <a:ln>
            <a:noFill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Velho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19" y="1772816"/>
            <a:ext cx="6788389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1259632" y="4221087"/>
            <a:ext cx="1752600" cy="588962"/>
          </a:xfrm>
          <a:prstGeom prst="rect">
            <a:avLst/>
          </a:prstGeom>
          <a:gradFill>
            <a:gsLst>
              <a:gs pos="0">
                <a:srgbClr val="ED8D56"/>
              </a:gs>
              <a:gs pos="25000">
                <a:srgbClr val="DF6C1B"/>
              </a:gs>
              <a:gs pos="50000">
                <a:srgbClr val="CF6316"/>
              </a:gs>
              <a:gs pos="65000">
                <a:srgbClr val="CF6316"/>
              </a:gs>
              <a:gs pos="80000">
                <a:srgbClr val="DC6B1C"/>
              </a:gs>
              <a:gs pos="100000">
                <a:srgbClr val="E7864D"/>
              </a:gs>
            </a:gsLst>
            <a:lin ang="5400000" scaled="0"/>
          </a:gradFill>
          <a:ln>
            <a:noFill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Velho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4283967" y="4221087"/>
            <a:ext cx="1752600" cy="588962"/>
          </a:xfrm>
          <a:prstGeom prst="rect">
            <a:avLst/>
          </a:prstGeom>
          <a:gradFill>
            <a:gsLst>
              <a:gs pos="0">
                <a:srgbClr val="ED8D56"/>
              </a:gs>
              <a:gs pos="25000">
                <a:srgbClr val="DF6C1B"/>
              </a:gs>
              <a:gs pos="50000">
                <a:srgbClr val="CF6316"/>
              </a:gs>
              <a:gs pos="65000">
                <a:srgbClr val="CF6316"/>
              </a:gs>
              <a:gs pos="80000">
                <a:srgbClr val="DC6B1C"/>
              </a:gs>
              <a:gs pos="100000">
                <a:srgbClr val="E7864D"/>
              </a:gs>
            </a:gsLst>
            <a:lin ang="5400000" scaled="0"/>
          </a:gradFill>
          <a:ln>
            <a:noFill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Fresco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02742"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5" y="1143000"/>
            <a:ext cx="6200775" cy="53387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Shape 255"/>
          <p:cNvGrpSpPr/>
          <p:nvPr/>
        </p:nvGrpSpPr>
        <p:grpSpPr>
          <a:xfrm>
            <a:off x="2051719" y="5229199"/>
            <a:ext cx="3984625" cy="588963"/>
            <a:chOff x="1428" y="3202"/>
            <a:chExt cx="2510" cy="371"/>
          </a:xfrm>
        </p:grpSpPr>
        <p:sp>
          <p:nvSpPr>
            <p:cNvPr id="256" name="Shape 256"/>
            <p:cNvSpPr txBox="1"/>
            <p:nvPr/>
          </p:nvSpPr>
          <p:spPr>
            <a:xfrm>
              <a:off x="1428" y="3202"/>
              <a:ext cx="1104" cy="371"/>
            </a:xfrm>
            <a:prstGeom prst="rect">
              <a:avLst/>
            </a:prstGeom>
            <a:gradFill>
              <a:gsLst>
                <a:gs pos="0">
                  <a:srgbClr val="ED8D56"/>
                </a:gs>
                <a:gs pos="25000">
                  <a:srgbClr val="DF6C1B"/>
                </a:gs>
                <a:gs pos="50000">
                  <a:srgbClr val="CF6316"/>
                </a:gs>
                <a:gs pos="65000">
                  <a:srgbClr val="CF6316"/>
                </a:gs>
                <a:gs pos="80000">
                  <a:srgbClr val="DC6B1C"/>
                </a:gs>
                <a:gs pos="100000">
                  <a:srgbClr val="E7864D"/>
                </a:gs>
              </a:gsLst>
              <a:lin ang="5400000" scaled="0"/>
            </a:gradFill>
            <a:ln>
              <a:noFill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3200">
                  <a:solidFill>
                    <a:srgbClr val="66003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Fresco</a:t>
              </a: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2835" y="3202"/>
              <a:ext cx="1104" cy="371"/>
            </a:xfrm>
            <a:prstGeom prst="rect">
              <a:avLst/>
            </a:prstGeom>
            <a:gradFill>
              <a:gsLst>
                <a:gs pos="0">
                  <a:srgbClr val="ED8D56"/>
                </a:gs>
                <a:gs pos="25000">
                  <a:srgbClr val="DF6C1B"/>
                </a:gs>
                <a:gs pos="50000">
                  <a:srgbClr val="CF6316"/>
                </a:gs>
                <a:gs pos="65000">
                  <a:srgbClr val="CF6316"/>
                </a:gs>
                <a:gs pos="80000">
                  <a:srgbClr val="DC6B1C"/>
                </a:gs>
                <a:gs pos="100000">
                  <a:srgbClr val="E7864D"/>
                </a:gs>
              </a:gsLst>
              <a:lin ang="5400000" scaled="0"/>
            </a:gradFill>
            <a:ln>
              <a:noFill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3200">
                  <a:solidFill>
                    <a:srgbClr val="66003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Velho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o liquido"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708" y="4606919"/>
            <a:ext cx="3276600" cy="203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63" name="Shape 263"/>
          <p:cNvSpPr txBox="1"/>
          <p:nvPr>
            <p:ph idx="1" type="body"/>
          </p:nvPr>
        </p:nvSpPr>
        <p:spPr>
          <a:xfrm>
            <a:off x="609600" y="1155700"/>
            <a:ext cx="9146975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pt-BR" sz="3000" u="sng" cap="none" strike="noStrike">
                <a:solidFill>
                  <a:srgbClr val="6600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Vantagens: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sng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19100" lvl="0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0" i="0" lang="pt-BR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transporte,</a:t>
            </a:r>
          </a:p>
          <a:p>
            <a:pPr indent="-419100" lvl="0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0" i="0" lang="pt-BR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0" i="0" lang="pt-BR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manuseio,</a:t>
            </a:r>
          </a:p>
          <a:p>
            <a:pPr indent="-419100" lvl="0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0" i="0" lang="pt-BR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 espaço de armazenamento,</a:t>
            </a:r>
          </a:p>
          <a:p>
            <a:pPr indent="-419100" lvl="0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000">
                <a:solidFill>
                  <a:schemeClr val="dk1"/>
                </a:solidFill>
              </a:rPr>
              <a:t>&lt; c</a:t>
            </a:r>
            <a:r>
              <a:rPr b="0" i="0" lang="pt-BR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ontaminação microbiológica (pasteurizados)</a:t>
            </a:r>
          </a:p>
          <a:p>
            <a:pPr indent="-419100" lvl="0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0" i="0" lang="pt-BR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 mesmas aplicações dos ovos inteiros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8229600" y="6473825"/>
            <a:ext cx="758825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  <p:sp>
        <p:nvSpPr>
          <p:cNvPr id="265" name="Shape 265"/>
          <p:cNvSpPr/>
          <p:nvPr/>
        </p:nvSpPr>
        <p:spPr>
          <a:xfrm>
            <a:off x="1920889" y="332656"/>
            <a:ext cx="5459422" cy="648071"/>
          </a:xfrm>
          <a:prstGeom prst="rect">
            <a:avLst/>
          </a:prstGeom>
          <a:solidFill>
            <a:srgbClr val="7B4A3A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Ovos Industrializados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Shape 270"/>
          <p:cNvGraphicFramePr/>
          <p:nvPr/>
        </p:nvGraphicFramePr>
        <p:xfrm>
          <a:off x="179511" y="3429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{2421C5A5-BDB1-4B9F-8A73-463065BDCACD}</a:tableStyleId>
              </a:tblPr>
              <a:tblGrid>
                <a:gridCol w="2895600"/>
                <a:gridCol w="2895600"/>
                <a:gridCol w="28956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cap="none" strike="noStrike"/>
                        <a:t>Equivalência em pó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cap="none" strike="noStrike"/>
                        <a:t>Equivalência em líquido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cap="none" strike="noStrike"/>
                        <a:t>Clara (1Kg)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cap="none" strike="noStrike"/>
                        <a:t>240 ovos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cap="none" strike="noStrike"/>
                        <a:t>30 ovos grandes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cap="none" strike="noStrike"/>
                        <a:t>Gema (1Kg)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cap="none" strike="noStrike"/>
                        <a:t>128 ovos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cap="none" strike="noStrike"/>
                        <a:t>59 ovos grandes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cap="none" strike="noStrike"/>
                        <a:t>Ovo inteiro (1Kg)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cap="none" strike="noStrike"/>
                        <a:t>80 ovos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cap="none" strike="noStrike"/>
                        <a:t>20 ovos grandes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71" name="Shape 271"/>
          <p:cNvSpPr txBox="1"/>
          <p:nvPr>
            <p:ph idx="12" type="sldNum"/>
          </p:nvPr>
        </p:nvSpPr>
        <p:spPr>
          <a:xfrm>
            <a:off x="8229600" y="6473825"/>
            <a:ext cx="758825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  <p:sp>
        <p:nvSpPr>
          <p:cNvPr id="272" name="Shape 272"/>
          <p:cNvSpPr/>
          <p:nvPr/>
        </p:nvSpPr>
        <p:spPr>
          <a:xfrm>
            <a:off x="1187624" y="1844824"/>
            <a:ext cx="6912767" cy="936103"/>
          </a:xfrm>
          <a:prstGeom prst="rect">
            <a:avLst/>
          </a:prstGeom>
          <a:solidFill>
            <a:srgbClr val="7B4A3A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Tabela de equivalência para Industrializados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304800" y="1249362"/>
            <a:ext cx="6859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Source Sans Pro"/>
              <a:buAutoNum type="arabicPeriod"/>
            </a:pPr>
            <a:r>
              <a:rPr b="1" i="0" lang="pt-BR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Fornece todos os nutrientes necessários para o desenvolvimento de um novo ser;</a:t>
            </a:r>
          </a:p>
          <a:p>
            <a:pPr indent="-457200" lvl="0" marL="4572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Source Sans Pro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572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Source Sans Pro"/>
              <a:buAutoNum type="arabicPeriod"/>
            </a:pPr>
            <a:r>
              <a:rPr b="1" i="0" lang="pt-BR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Vitaminas lipossolúveis A, D, E e K e hidrossolúveis do complexo B;</a:t>
            </a:r>
          </a:p>
          <a:p>
            <a:pPr indent="-457200" lvl="0" marL="4572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Source Sans Pro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572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Source Sans Pro"/>
              <a:buAutoNum type="arabicPeriod"/>
            </a:pPr>
            <a:r>
              <a:rPr b="1" i="0" lang="pt-BR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Minerais: enxofre, ferro e fósforo</a:t>
            </a:r>
          </a:p>
          <a:p>
            <a:pPr indent="-457200" lvl="0" marL="4572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Source Sans Pro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572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Source Sans Pro"/>
              <a:buAutoNum type="arabicPeriod"/>
            </a:pPr>
            <a:r>
              <a:rPr b="1" i="0" lang="pt-BR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Apresenta proteína de alto valor biológico;</a:t>
            </a:r>
          </a:p>
          <a:p>
            <a:pPr indent="-457200" lvl="0" marL="4572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Source Sans Pro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572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Source Sans Pro"/>
              <a:buAutoNum type="arabicPeriod"/>
            </a:pPr>
            <a:r>
              <a:rPr b="1" i="0" lang="pt-BR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 gemas possuem fosfolipídeos, lecitinas  e esteróis (colesterol-5% da gordura da gema);</a:t>
            </a:r>
          </a:p>
          <a:p>
            <a:pPr indent="-457200" lvl="0" marL="4572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Source Sans Pro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572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Source Sans Pro"/>
              <a:buAutoNum type="arabicPeriod"/>
            </a:pPr>
            <a:r>
              <a:rPr b="1" i="0" lang="pt-BR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50% de água;</a:t>
            </a:r>
          </a:p>
          <a:p>
            <a:pPr indent="-457200" lvl="0" marL="4572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Source Sans Pro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572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Source Sans Pro"/>
              <a:buAutoNum type="arabicPeriod"/>
            </a:pPr>
            <a:r>
              <a:rPr b="1" i="0" lang="pt-BR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Em média – 75kcal/ovo grande.</a:t>
            </a:r>
          </a:p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8229600" y="6473825"/>
            <a:ext cx="758825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  <p:pic>
        <p:nvPicPr>
          <p:cNvPr descr="http://www.hoodhomedelivery.com/uploadedimages/products/Misc/Caviar-noir.jpg" id="279" name="Shape 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900" y="1428750"/>
            <a:ext cx="1943100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ishngo.pt/images/produtos/Ovas-de-bacalhau.jpg" id="280" name="Shape 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5188" y="2643188"/>
            <a:ext cx="1928812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iespana.es/ranysn/fotos/ovo.jpg" id="281" name="Shape 2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5188" y="4071937"/>
            <a:ext cx="1928812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thumb/9/9a/Coturnix_coturnix_eggs.jpg/250px-Coturnix_coturnix_eggs.jpg" id="282" name="Shape 2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5188" y="0"/>
            <a:ext cx="1928812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p1.blogger.com/_xHIDEAL_xc0/R0mqlpwYRQI/AAAAAAAAAY4/LavZl97TY5s/s400/DSC06207.JPG" id="283" name="Shape 28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15188" y="5572125"/>
            <a:ext cx="1928812" cy="128587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1115616" y="333375"/>
            <a:ext cx="5459422" cy="685799"/>
          </a:xfrm>
          <a:prstGeom prst="rect">
            <a:avLst/>
          </a:prstGeom>
          <a:solidFill>
            <a:srgbClr val="7B4A3A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Valor nutritivo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4294967295" type="body"/>
          </p:nvPr>
        </p:nvSpPr>
        <p:spPr>
          <a:xfrm>
            <a:off x="179511" y="1268759"/>
            <a:ext cx="6935663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003"/>
              </a:buClr>
              <a:buSzPct val="70000"/>
              <a:buFont typeface="Noto Sans Symbols"/>
              <a:buChar char="❖"/>
            </a:pPr>
            <a:r>
              <a:rPr b="0" i="0" lang="pt-BR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Aquecimento ou resfriamento prolongado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2A2003"/>
              </a:buClr>
              <a:buSzPct val="2500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2A2003"/>
              </a:buClr>
              <a:buSzPct val="25000"/>
              <a:buFont typeface="Noto Sans Symbols"/>
              <a:buNone/>
            </a:pPr>
            <a:r>
              <a:rPr b="0" i="0" lang="pt-BR" sz="2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facilitam a formação de sulfeto ferroso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A2003"/>
              </a:buClr>
              <a:buSzPct val="70000"/>
              <a:buFont typeface="Noto Sans Symbols"/>
              <a:buChar char="❖"/>
            </a:pPr>
            <a:r>
              <a:rPr b="1" i="0" lang="pt-BR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 enxofre da clara reage com o ferro da gema.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841583" y="357165"/>
            <a:ext cx="5962664" cy="600076"/>
          </a:xfrm>
          <a:prstGeom prst="rect">
            <a:avLst/>
          </a:prstGeom>
          <a:solidFill>
            <a:srgbClr val="926255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Cozimento</a:t>
            </a:r>
            <a:r>
              <a:rPr b="1" lang="pt-BR" sz="30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2051719" y="4422055"/>
            <a:ext cx="3425824" cy="519112"/>
          </a:xfrm>
          <a:prstGeom prst="rect">
            <a:avLst/>
          </a:prstGeom>
          <a:gradFill>
            <a:gsLst>
              <a:gs pos="0">
                <a:srgbClr val="7E7E00"/>
              </a:gs>
              <a:gs pos="50000">
                <a:srgbClr val="B6B600"/>
              </a:gs>
              <a:gs pos="100000">
                <a:srgbClr val="DBDB00"/>
              </a:gs>
            </a:gsLst>
            <a:lin ang="0" scaled="0"/>
          </a:gra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Camada esverdeada</a:t>
            </a:r>
          </a:p>
        </p:txBody>
      </p:sp>
      <p:sp>
        <p:nvSpPr>
          <p:cNvPr id="292" name="Shape 292"/>
          <p:cNvSpPr/>
          <p:nvPr/>
        </p:nvSpPr>
        <p:spPr>
          <a:xfrm>
            <a:off x="3563887" y="2272189"/>
            <a:ext cx="360000" cy="576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F762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3563875" y="3698041"/>
            <a:ext cx="360000" cy="576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F762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07504" y="5013176"/>
            <a:ext cx="6696744" cy="1421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2" marL="914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A0F"/>
              </a:buClr>
              <a:buSzPct val="100000"/>
              <a:buFont typeface="Noto Sans Symbols"/>
              <a:buChar char="✓"/>
            </a:pPr>
            <a:r>
              <a:rPr b="1" i="0" lang="pt-BR" sz="21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Como evitar:</a:t>
            </a:r>
          </a:p>
          <a:p>
            <a:pPr indent="0" lvl="2" marL="914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A0F"/>
              </a:buClr>
              <a:buFont typeface="Noto Sans Symbols"/>
              <a:buNone/>
            </a:pPr>
            <a:r>
              <a:t/>
            </a:r>
            <a:endParaRPr b="1" i="0" sz="2100" u="sng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3" marL="1371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003"/>
              </a:buClr>
              <a:buSzPct val="100000"/>
              <a:buFont typeface="Noto Sans Symbols"/>
              <a:buChar char="✓"/>
            </a:pPr>
            <a:r>
              <a:rPr b="1" i="0" lang="pt-BR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resfriamento rápido em água corrente;</a:t>
            </a:r>
          </a:p>
          <a:p>
            <a:pPr indent="0" lvl="3" marL="1371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003"/>
              </a:buClr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3" marL="1371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003"/>
              </a:buClr>
              <a:buSzPct val="100000"/>
              <a:buFont typeface="Noto Sans Symbols"/>
              <a:buChar char="✓"/>
            </a:pPr>
            <a:r>
              <a:rPr b="1" i="0" lang="pt-BR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Diminuição do tempo de cocção</a:t>
            </a:r>
          </a:p>
        </p:txBody>
      </p:sp>
      <p:pic>
        <p:nvPicPr>
          <p:cNvPr descr="http://2.bp.blogspot.com/-js732hUeXhs/UBiVqeTUlfI/AAAAAAAAAqU/ZWMFoIjHsI8/s1600/ovos+cozidos.jpg" id="299" name="Shape 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223" y="1268759"/>
            <a:ext cx="5194985" cy="345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457200" y="1295400"/>
            <a:ext cx="8382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pt-BR" sz="3100" u="sng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Ovos frescos</a:t>
            </a:r>
            <a:r>
              <a:rPr b="0" i="0" lang="pt-BR" sz="3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Sans Pro"/>
            </a:pPr>
            <a:r>
              <a:rPr lang="pt-BR" sz="3100">
                <a:solidFill>
                  <a:schemeClr val="dk1"/>
                </a:solidFill>
              </a:rPr>
              <a:t>R</a:t>
            </a:r>
            <a:r>
              <a:rPr b="0" i="0" lang="pt-BR" sz="3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efrigeração </a:t>
            </a:r>
            <a:r>
              <a:rPr lang="pt-BR" sz="3100">
                <a:solidFill>
                  <a:schemeClr val="dk1"/>
                </a:solidFill>
              </a:rPr>
              <a:t>de</a:t>
            </a:r>
            <a:r>
              <a:rPr b="0" i="0" lang="pt-BR" sz="3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0 a 4ºC.</a:t>
            </a:r>
          </a:p>
          <a:p>
            <a:pPr indent="-342900" lvl="0" marL="342900" marR="0" rtl="0" algn="l"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31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pt-BR" sz="3100" u="sng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Ovos líquidos e em pó</a:t>
            </a:r>
            <a:r>
              <a:rPr b="1" i="0" lang="pt-BR" sz="3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indent="-342900" lvl="0" marL="342900" marR="0" rtl="0" algn="l"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Pó: locais frescos (6 meses)</a:t>
            </a:r>
          </a:p>
          <a:p>
            <a:pPr indent="-342900" lvl="0" marL="342900" marR="0" rtl="0" algn="l"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L</a:t>
            </a:r>
            <a:r>
              <a:rPr lang="pt-BR" sz="3100">
                <a:solidFill>
                  <a:schemeClr val="dk1"/>
                </a:solidFill>
              </a:rPr>
              <a:t>í</a:t>
            </a:r>
            <a:r>
              <a:rPr b="0" i="0" lang="pt-BR" sz="3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quido: refrigeração (7 dias)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8229600" y="6473825"/>
            <a:ext cx="758825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  <p:sp>
        <p:nvSpPr>
          <p:cNvPr id="306" name="Shape 306"/>
          <p:cNvSpPr txBox="1"/>
          <p:nvPr/>
        </p:nvSpPr>
        <p:spPr>
          <a:xfrm>
            <a:off x="467543" y="5078114"/>
            <a:ext cx="8301037" cy="1519238"/>
          </a:xfrm>
          <a:prstGeom prst="rect">
            <a:avLst/>
          </a:prstGeom>
          <a:solidFill>
            <a:srgbClr val="CB9F91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Odor e sabor </a:t>
            </a:r>
          </a:p>
          <a:p>
            <a:pPr indent="0" lvl="0" marL="0" marR="0" rtl="0" algn="just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25000"/>
              <a:buNone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ovo absorve odores e sabores de outros produtos </a:t>
            </a:r>
          </a:p>
          <a:p>
            <a:pPr indent="0" lvl="0" marL="0" marR="0" rtl="0" algn="just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armazenados no mesmo ambiente, como vegetais, frutas, cebola e produtos químicos. </a:t>
            </a:r>
          </a:p>
        </p:txBody>
      </p:sp>
      <p:sp>
        <p:nvSpPr>
          <p:cNvPr id="307" name="Shape 307"/>
          <p:cNvSpPr/>
          <p:nvPr/>
        </p:nvSpPr>
        <p:spPr>
          <a:xfrm>
            <a:off x="720079" y="188640"/>
            <a:ext cx="7956376" cy="792087"/>
          </a:xfrm>
          <a:prstGeom prst="rect">
            <a:avLst/>
          </a:prstGeom>
          <a:solidFill>
            <a:srgbClr val="926255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Conservação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959295" y="354012"/>
            <a:ext cx="8077199" cy="76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3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FUNÇÕES DO OVO E PREPARAÇÕES</a:t>
            </a:r>
            <a:r>
              <a:rPr b="0" i="0" lang="pt-BR" sz="3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8229600" y="6473825"/>
            <a:ext cx="758825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  <p:grpSp>
        <p:nvGrpSpPr>
          <p:cNvPr id="314" name="Shape 314"/>
          <p:cNvGrpSpPr/>
          <p:nvPr/>
        </p:nvGrpSpPr>
        <p:grpSpPr>
          <a:xfrm>
            <a:off x="391863" y="1357313"/>
            <a:ext cx="8356599" cy="5105399"/>
            <a:chOff x="-2" y="-2"/>
            <a:chExt cx="4416" cy="5573"/>
          </a:xfrm>
        </p:grpSpPr>
        <p:grpSp>
          <p:nvGrpSpPr>
            <p:cNvPr id="315" name="Shape 315"/>
            <p:cNvGrpSpPr/>
            <p:nvPr/>
          </p:nvGrpSpPr>
          <p:grpSpPr>
            <a:xfrm>
              <a:off x="-2" y="-2"/>
              <a:ext cx="4416" cy="5571"/>
              <a:chOff x="-2" y="-2"/>
              <a:chExt cx="4416" cy="5571"/>
            </a:xfrm>
          </p:grpSpPr>
          <p:grpSp>
            <p:nvGrpSpPr>
              <p:cNvPr id="316" name="Shape 316"/>
              <p:cNvGrpSpPr/>
              <p:nvPr/>
            </p:nvGrpSpPr>
            <p:grpSpPr>
              <a:xfrm>
                <a:off x="-2" y="-2"/>
                <a:ext cx="2195" cy="482"/>
                <a:chOff x="-2" y="-2"/>
                <a:chExt cx="2195" cy="482"/>
              </a:xfrm>
            </p:grpSpPr>
            <p:sp>
              <p:nvSpPr>
                <p:cNvPr id="317" name="Shape 317"/>
                <p:cNvSpPr/>
                <p:nvPr/>
              </p:nvSpPr>
              <p:spPr>
                <a:xfrm>
                  <a:off x="0" y="0"/>
                  <a:ext cx="2192" cy="479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grpSp>
              <p:nvGrpSpPr>
                <p:cNvPr id="318" name="Shape 318"/>
                <p:cNvGrpSpPr/>
                <p:nvPr/>
              </p:nvGrpSpPr>
              <p:grpSpPr>
                <a:xfrm>
                  <a:off x="-2" y="-2"/>
                  <a:ext cx="2195" cy="482"/>
                  <a:chOff x="-2" y="-2"/>
                  <a:chExt cx="2195" cy="482"/>
                </a:xfrm>
              </p:grpSpPr>
              <p:sp>
                <p:nvSpPr>
                  <p:cNvPr id="319" name="Shape 319"/>
                  <p:cNvSpPr/>
                  <p:nvPr/>
                </p:nvSpPr>
                <p:spPr>
                  <a:xfrm>
                    <a:off x="-2" y="-2"/>
                    <a:ext cx="2136" cy="479"/>
                  </a:xfrm>
                  <a:prstGeom prst="rect">
                    <a:avLst/>
                  </a:prstGeom>
                  <a:solidFill>
                    <a:srgbClr val="DAC1A7"/>
                  </a:solidFill>
                  <a:ln>
                    <a:noFill/>
                  </a:ln>
                  <a:effectLst>
                    <a:outerShdw blurRad="76200" rotWithShape="0" dir="5400000" dist="50800">
                      <a:srgbClr val="4E3B30">
                        <a:alpha val="60000"/>
                      </a:srgbClr>
                    </a:outerShdw>
                  </a:effectLst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SzPct val="25000"/>
                      <a:buNone/>
                    </a:pPr>
                    <a:r>
                      <a:rPr b="1" lang="pt-BR" sz="2000">
                        <a:solidFill>
                          <a:srgbClr val="660033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rPr>
                      <a:t>PREPARAÇÕES</a:t>
                    </a:r>
                  </a:p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20" name="Shape 320"/>
                  <p:cNvSpPr/>
                  <p:nvPr/>
                </p:nvSpPr>
                <p:spPr>
                  <a:xfrm>
                    <a:off x="0" y="0"/>
                    <a:ext cx="2192" cy="47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endParaRPr>
                  </a:p>
                </p:txBody>
              </p:sp>
            </p:grpSp>
          </p:grpSp>
          <p:grpSp>
            <p:nvGrpSpPr>
              <p:cNvPr id="321" name="Shape 321"/>
              <p:cNvGrpSpPr/>
              <p:nvPr/>
            </p:nvGrpSpPr>
            <p:grpSpPr>
              <a:xfrm>
                <a:off x="2148" y="0"/>
                <a:ext cx="2264" cy="479"/>
                <a:chOff x="2148" y="0"/>
                <a:chExt cx="2264" cy="479"/>
              </a:xfrm>
            </p:grpSpPr>
            <p:sp>
              <p:nvSpPr>
                <p:cNvPr id="322" name="Shape 322"/>
                <p:cNvSpPr/>
                <p:nvPr/>
              </p:nvSpPr>
              <p:spPr>
                <a:xfrm>
                  <a:off x="2192" y="0"/>
                  <a:ext cx="2192" cy="479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grpSp>
              <p:nvGrpSpPr>
                <p:cNvPr id="323" name="Shape 323"/>
                <p:cNvGrpSpPr/>
                <p:nvPr/>
              </p:nvGrpSpPr>
              <p:grpSpPr>
                <a:xfrm>
                  <a:off x="2148" y="0"/>
                  <a:ext cx="2264" cy="479"/>
                  <a:chOff x="2148" y="0"/>
                  <a:chExt cx="2264" cy="479"/>
                </a:xfrm>
              </p:grpSpPr>
              <p:sp>
                <p:nvSpPr>
                  <p:cNvPr id="324" name="Shape 324"/>
                  <p:cNvSpPr/>
                  <p:nvPr/>
                </p:nvSpPr>
                <p:spPr>
                  <a:xfrm>
                    <a:off x="2148" y="0"/>
                    <a:ext cx="2264" cy="479"/>
                  </a:xfrm>
                  <a:prstGeom prst="rect">
                    <a:avLst/>
                  </a:prstGeom>
                  <a:solidFill>
                    <a:srgbClr val="DAC1A7"/>
                  </a:solidFill>
                  <a:ln>
                    <a:noFill/>
                  </a:ln>
                  <a:effectLst>
                    <a:outerShdw blurRad="76200" rotWithShape="0" dir="5400000" dist="50800">
                      <a:srgbClr val="4E3B30">
                        <a:alpha val="60000"/>
                      </a:srgbClr>
                    </a:outerShdw>
                  </a:effectLst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SzPct val="25000"/>
                      <a:buNone/>
                    </a:pPr>
                    <a:r>
                      <a:rPr b="1" lang="pt-BR" sz="2000">
                        <a:solidFill>
                          <a:srgbClr val="660033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rPr>
                      <a:t> FUNÇÕES</a:t>
                    </a:r>
                  </a:p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25" name="Shape 325"/>
                  <p:cNvSpPr/>
                  <p:nvPr/>
                </p:nvSpPr>
                <p:spPr>
                  <a:xfrm>
                    <a:off x="2148" y="0"/>
                    <a:ext cx="2235" cy="47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endParaRPr>
                  </a:p>
                </p:txBody>
              </p:sp>
            </p:grpSp>
          </p:grpSp>
          <p:grpSp>
            <p:nvGrpSpPr>
              <p:cNvPr id="326" name="Shape 326"/>
              <p:cNvGrpSpPr/>
              <p:nvPr/>
            </p:nvGrpSpPr>
            <p:grpSpPr>
              <a:xfrm>
                <a:off x="0" y="480"/>
                <a:ext cx="2192" cy="672"/>
                <a:chOff x="0" y="480"/>
                <a:chExt cx="2192" cy="672"/>
              </a:xfrm>
            </p:grpSpPr>
            <p:sp>
              <p:nvSpPr>
                <p:cNvPr id="327" name="Shape 327"/>
                <p:cNvSpPr/>
                <p:nvPr/>
              </p:nvSpPr>
              <p:spPr>
                <a:xfrm>
                  <a:off x="28" y="480"/>
                  <a:ext cx="2136" cy="6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Cremes, mingaus, sopas e molhos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8" name="Shape 328"/>
                <p:cNvSpPr/>
                <p:nvPr/>
              </p:nvSpPr>
              <p:spPr>
                <a:xfrm>
                  <a:off x="0" y="480"/>
                  <a:ext cx="2192" cy="67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29" name="Shape 329"/>
              <p:cNvGrpSpPr/>
              <p:nvPr/>
            </p:nvGrpSpPr>
            <p:grpSpPr>
              <a:xfrm>
                <a:off x="2192" y="480"/>
                <a:ext cx="2192" cy="672"/>
                <a:chOff x="2192" y="480"/>
                <a:chExt cx="2192" cy="672"/>
              </a:xfrm>
            </p:grpSpPr>
            <p:sp>
              <p:nvSpPr>
                <p:cNvPr id="330" name="Shape 330"/>
                <p:cNvSpPr/>
                <p:nvPr/>
              </p:nvSpPr>
              <p:spPr>
                <a:xfrm>
                  <a:off x="2220" y="480"/>
                  <a:ext cx="2136" cy="6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Espessante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1" name="Shape 331"/>
                <p:cNvSpPr/>
                <p:nvPr/>
              </p:nvSpPr>
              <p:spPr>
                <a:xfrm>
                  <a:off x="2192" y="480"/>
                  <a:ext cx="2192" cy="67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32" name="Shape 332"/>
              <p:cNvGrpSpPr/>
              <p:nvPr/>
            </p:nvGrpSpPr>
            <p:grpSpPr>
              <a:xfrm>
                <a:off x="0" y="1152"/>
                <a:ext cx="2192" cy="672"/>
                <a:chOff x="0" y="1152"/>
                <a:chExt cx="2192" cy="672"/>
              </a:xfrm>
            </p:grpSpPr>
            <p:sp>
              <p:nvSpPr>
                <p:cNvPr id="333" name="Shape 333"/>
                <p:cNvSpPr/>
                <p:nvPr/>
              </p:nvSpPr>
              <p:spPr>
                <a:xfrm>
                  <a:off x="28" y="1152"/>
                  <a:ext cx="2136" cy="6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Pães-de-ló, suflês e mousses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4" name="Shape 334"/>
                <p:cNvSpPr/>
                <p:nvPr/>
              </p:nvSpPr>
              <p:spPr>
                <a:xfrm>
                  <a:off x="0" y="1152"/>
                  <a:ext cx="2192" cy="67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35" name="Shape 335"/>
              <p:cNvGrpSpPr/>
              <p:nvPr/>
            </p:nvGrpSpPr>
            <p:grpSpPr>
              <a:xfrm>
                <a:off x="2192" y="1152"/>
                <a:ext cx="2192" cy="672"/>
                <a:chOff x="2192" y="1152"/>
                <a:chExt cx="2192" cy="672"/>
              </a:xfrm>
            </p:grpSpPr>
            <p:sp>
              <p:nvSpPr>
                <p:cNvPr id="336" name="Shape 336"/>
                <p:cNvSpPr/>
                <p:nvPr/>
              </p:nvSpPr>
              <p:spPr>
                <a:xfrm>
                  <a:off x="2220" y="1152"/>
                  <a:ext cx="2136" cy="6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Aeração, crescimento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7" name="Shape 337"/>
                <p:cNvSpPr/>
                <p:nvPr/>
              </p:nvSpPr>
              <p:spPr>
                <a:xfrm>
                  <a:off x="2192" y="1152"/>
                  <a:ext cx="2192" cy="67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38" name="Shape 338"/>
              <p:cNvGrpSpPr/>
              <p:nvPr/>
            </p:nvGrpSpPr>
            <p:grpSpPr>
              <a:xfrm>
                <a:off x="0" y="1823"/>
                <a:ext cx="2192" cy="479"/>
                <a:chOff x="0" y="1823"/>
                <a:chExt cx="2192" cy="479"/>
              </a:xfrm>
            </p:grpSpPr>
            <p:sp>
              <p:nvSpPr>
                <p:cNvPr id="339" name="Shape 339"/>
                <p:cNvSpPr/>
                <p:nvPr/>
              </p:nvSpPr>
              <p:spPr>
                <a:xfrm>
                  <a:off x="28" y="1823"/>
                  <a:ext cx="2136" cy="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Preparações à milanesa, 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0" name="Shape 340"/>
                <p:cNvSpPr/>
                <p:nvPr/>
              </p:nvSpPr>
              <p:spPr>
                <a:xfrm>
                  <a:off x="0" y="1823"/>
                  <a:ext cx="2192" cy="47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41" name="Shape 341"/>
              <p:cNvGrpSpPr/>
              <p:nvPr/>
            </p:nvGrpSpPr>
            <p:grpSpPr>
              <a:xfrm>
                <a:off x="2192" y="1823"/>
                <a:ext cx="2192" cy="479"/>
                <a:chOff x="2192" y="1823"/>
                <a:chExt cx="2192" cy="479"/>
              </a:xfrm>
            </p:grpSpPr>
            <p:sp>
              <p:nvSpPr>
                <p:cNvPr id="342" name="Shape 342"/>
                <p:cNvSpPr/>
                <p:nvPr/>
              </p:nvSpPr>
              <p:spPr>
                <a:xfrm>
                  <a:off x="2220" y="1823"/>
                  <a:ext cx="2136" cy="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Revestimento e crocância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3" name="Shape 343"/>
                <p:cNvSpPr/>
                <p:nvPr/>
              </p:nvSpPr>
              <p:spPr>
                <a:xfrm>
                  <a:off x="2192" y="1823"/>
                  <a:ext cx="2192" cy="47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44" name="Shape 344"/>
              <p:cNvGrpSpPr/>
              <p:nvPr/>
            </p:nvGrpSpPr>
            <p:grpSpPr>
              <a:xfrm>
                <a:off x="0" y="2304"/>
                <a:ext cx="2192" cy="479"/>
                <a:chOff x="0" y="2304"/>
                <a:chExt cx="2192" cy="479"/>
              </a:xfrm>
            </p:grpSpPr>
            <p:sp>
              <p:nvSpPr>
                <p:cNvPr id="345" name="Shape 345"/>
                <p:cNvSpPr/>
                <p:nvPr/>
              </p:nvSpPr>
              <p:spPr>
                <a:xfrm>
                  <a:off x="28" y="2304"/>
                  <a:ext cx="2136" cy="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Bolos, pudins e flã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6" name="Shape 346"/>
                <p:cNvSpPr/>
                <p:nvPr/>
              </p:nvSpPr>
              <p:spPr>
                <a:xfrm>
                  <a:off x="0" y="2304"/>
                  <a:ext cx="2192" cy="47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47" name="Shape 347"/>
              <p:cNvGrpSpPr/>
              <p:nvPr/>
            </p:nvGrpSpPr>
            <p:grpSpPr>
              <a:xfrm>
                <a:off x="2192" y="2304"/>
                <a:ext cx="2192" cy="479"/>
                <a:chOff x="2192" y="2304"/>
                <a:chExt cx="2192" cy="479"/>
              </a:xfrm>
            </p:grpSpPr>
            <p:sp>
              <p:nvSpPr>
                <p:cNvPr id="348" name="Shape 348"/>
                <p:cNvSpPr/>
                <p:nvPr/>
              </p:nvSpPr>
              <p:spPr>
                <a:xfrm>
                  <a:off x="2220" y="2304"/>
                  <a:ext cx="2136" cy="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União de ingredientes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9" name="Shape 349"/>
                <p:cNvSpPr/>
                <p:nvPr/>
              </p:nvSpPr>
              <p:spPr>
                <a:xfrm>
                  <a:off x="2192" y="2304"/>
                  <a:ext cx="2192" cy="47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50" name="Shape 350"/>
              <p:cNvGrpSpPr/>
              <p:nvPr/>
            </p:nvGrpSpPr>
            <p:grpSpPr>
              <a:xfrm>
                <a:off x="0" y="2784"/>
                <a:ext cx="2192" cy="672"/>
                <a:chOff x="0" y="2784"/>
                <a:chExt cx="2192" cy="672"/>
              </a:xfrm>
            </p:grpSpPr>
            <p:sp>
              <p:nvSpPr>
                <p:cNvPr id="351" name="Shape 351"/>
                <p:cNvSpPr/>
                <p:nvPr/>
              </p:nvSpPr>
              <p:spPr>
                <a:xfrm>
                  <a:off x="28" y="2784"/>
                  <a:ext cx="2136" cy="6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Superfície de pães e tortas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52" name="Shape 352"/>
                <p:cNvSpPr/>
                <p:nvPr/>
              </p:nvSpPr>
              <p:spPr>
                <a:xfrm>
                  <a:off x="0" y="2784"/>
                  <a:ext cx="2192" cy="67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53" name="Shape 353"/>
              <p:cNvGrpSpPr/>
              <p:nvPr/>
            </p:nvGrpSpPr>
            <p:grpSpPr>
              <a:xfrm>
                <a:off x="2192" y="2784"/>
                <a:ext cx="2192" cy="672"/>
                <a:chOff x="2192" y="2784"/>
                <a:chExt cx="2192" cy="672"/>
              </a:xfrm>
            </p:grpSpPr>
            <p:sp>
              <p:nvSpPr>
                <p:cNvPr id="354" name="Shape 354"/>
                <p:cNvSpPr/>
                <p:nvPr/>
              </p:nvSpPr>
              <p:spPr>
                <a:xfrm>
                  <a:off x="2220" y="2784"/>
                  <a:ext cx="2136" cy="6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Conferir brilho e sabor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55" name="Shape 355"/>
                <p:cNvSpPr/>
                <p:nvPr/>
              </p:nvSpPr>
              <p:spPr>
                <a:xfrm>
                  <a:off x="2192" y="2784"/>
                  <a:ext cx="2192" cy="67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56" name="Shape 356"/>
              <p:cNvGrpSpPr/>
              <p:nvPr/>
            </p:nvGrpSpPr>
            <p:grpSpPr>
              <a:xfrm>
                <a:off x="0" y="3456"/>
                <a:ext cx="2192" cy="672"/>
                <a:chOff x="0" y="3456"/>
                <a:chExt cx="2192" cy="672"/>
              </a:xfrm>
            </p:grpSpPr>
            <p:sp>
              <p:nvSpPr>
                <p:cNvPr id="357" name="Shape 357"/>
                <p:cNvSpPr/>
                <p:nvPr/>
              </p:nvSpPr>
              <p:spPr>
                <a:xfrm>
                  <a:off x="28" y="3456"/>
                  <a:ext cx="2136" cy="6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Maionese , molhos e sorvetes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58" name="Shape 358"/>
                <p:cNvSpPr/>
                <p:nvPr/>
              </p:nvSpPr>
              <p:spPr>
                <a:xfrm>
                  <a:off x="0" y="3456"/>
                  <a:ext cx="2192" cy="67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59" name="Shape 359"/>
              <p:cNvGrpSpPr/>
              <p:nvPr/>
            </p:nvGrpSpPr>
            <p:grpSpPr>
              <a:xfrm>
                <a:off x="2192" y="3456"/>
                <a:ext cx="2192" cy="672"/>
                <a:chOff x="2192" y="3456"/>
                <a:chExt cx="2192" cy="672"/>
              </a:xfrm>
            </p:grpSpPr>
            <p:sp>
              <p:nvSpPr>
                <p:cNvPr id="360" name="Shape 360"/>
                <p:cNvSpPr/>
                <p:nvPr/>
              </p:nvSpPr>
              <p:spPr>
                <a:xfrm>
                  <a:off x="2220" y="3456"/>
                  <a:ext cx="2136" cy="6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Ação emulsificante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61" name="Shape 361"/>
                <p:cNvSpPr/>
                <p:nvPr/>
              </p:nvSpPr>
              <p:spPr>
                <a:xfrm>
                  <a:off x="2192" y="3456"/>
                  <a:ext cx="2192" cy="67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62" name="Shape 362"/>
              <p:cNvGrpSpPr/>
              <p:nvPr/>
            </p:nvGrpSpPr>
            <p:grpSpPr>
              <a:xfrm>
                <a:off x="0" y="4127"/>
                <a:ext cx="2192" cy="479"/>
                <a:chOff x="0" y="4127"/>
                <a:chExt cx="2192" cy="479"/>
              </a:xfrm>
            </p:grpSpPr>
            <p:sp>
              <p:nvSpPr>
                <p:cNvPr id="363" name="Shape 363"/>
                <p:cNvSpPr/>
                <p:nvPr/>
              </p:nvSpPr>
              <p:spPr>
                <a:xfrm>
                  <a:off x="28" y="4127"/>
                  <a:ext cx="2136" cy="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Recheios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64" name="Shape 364"/>
                <p:cNvSpPr/>
                <p:nvPr/>
              </p:nvSpPr>
              <p:spPr>
                <a:xfrm>
                  <a:off x="0" y="4127"/>
                  <a:ext cx="2192" cy="47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5" name="Shape 365"/>
              <p:cNvGrpSpPr/>
              <p:nvPr/>
            </p:nvGrpSpPr>
            <p:grpSpPr>
              <a:xfrm>
                <a:off x="2192" y="4127"/>
                <a:ext cx="2192" cy="479"/>
                <a:chOff x="2192" y="4127"/>
                <a:chExt cx="2192" cy="479"/>
              </a:xfrm>
            </p:grpSpPr>
            <p:sp>
              <p:nvSpPr>
                <p:cNvPr id="366" name="Shape 366"/>
                <p:cNvSpPr/>
                <p:nvPr/>
              </p:nvSpPr>
              <p:spPr>
                <a:xfrm>
                  <a:off x="2220" y="4127"/>
                  <a:ext cx="2136" cy="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Conferir liga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67" name="Shape 367"/>
                <p:cNvSpPr/>
                <p:nvPr/>
              </p:nvSpPr>
              <p:spPr>
                <a:xfrm>
                  <a:off x="2192" y="4127"/>
                  <a:ext cx="2192" cy="47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68" name="Shape 368"/>
              <p:cNvGrpSpPr/>
              <p:nvPr/>
            </p:nvGrpSpPr>
            <p:grpSpPr>
              <a:xfrm>
                <a:off x="0" y="4608"/>
                <a:ext cx="2192" cy="479"/>
                <a:chOff x="0" y="4608"/>
                <a:chExt cx="2192" cy="479"/>
              </a:xfrm>
            </p:grpSpPr>
            <p:sp>
              <p:nvSpPr>
                <p:cNvPr id="369" name="Shape 369"/>
                <p:cNvSpPr/>
                <p:nvPr/>
              </p:nvSpPr>
              <p:spPr>
                <a:xfrm>
                  <a:off x="28" y="4608"/>
                  <a:ext cx="2136" cy="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Pastéis e tortas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0" name="Shape 370"/>
                <p:cNvSpPr/>
                <p:nvPr/>
              </p:nvSpPr>
              <p:spPr>
                <a:xfrm>
                  <a:off x="0" y="4608"/>
                  <a:ext cx="2192" cy="47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71" name="Shape 371"/>
              <p:cNvGrpSpPr/>
              <p:nvPr/>
            </p:nvGrpSpPr>
            <p:grpSpPr>
              <a:xfrm>
                <a:off x="2192" y="4608"/>
                <a:ext cx="2192" cy="479"/>
                <a:chOff x="2192" y="4608"/>
                <a:chExt cx="2192" cy="479"/>
              </a:xfrm>
            </p:grpSpPr>
            <p:sp>
              <p:nvSpPr>
                <p:cNvPr id="372" name="Shape 372"/>
                <p:cNvSpPr/>
                <p:nvPr/>
              </p:nvSpPr>
              <p:spPr>
                <a:xfrm>
                  <a:off x="2220" y="4608"/>
                  <a:ext cx="2136" cy="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Conferir liga e vedação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3" name="Shape 373"/>
                <p:cNvSpPr/>
                <p:nvPr/>
              </p:nvSpPr>
              <p:spPr>
                <a:xfrm>
                  <a:off x="2192" y="4608"/>
                  <a:ext cx="2192" cy="47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74" name="Shape 374"/>
              <p:cNvGrpSpPr/>
              <p:nvPr/>
            </p:nvGrpSpPr>
            <p:grpSpPr>
              <a:xfrm>
                <a:off x="0" y="5088"/>
                <a:ext cx="2192" cy="479"/>
                <a:chOff x="0" y="5088"/>
                <a:chExt cx="2192" cy="479"/>
              </a:xfrm>
            </p:grpSpPr>
            <p:sp>
              <p:nvSpPr>
                <p:cNvPr id="375" name="Shape 375"/>
                <p:cNvSpPr/>
                <p:nvPr/>
              </p:nvSpPr>
              <p:spPr>
                <a:xfrm>
                  <a:off x="28" y="5088"/>
                  <a:ext cx="2136" cy="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Ovo inteiro, picado, ralado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6" name="Shape 376"/>
                <p:cNvSpPr/>
                <p:nvPr/>
              </p:nvSpPr>
              <p:spPr>
                <a:xfrm>
                  <a:off x="0" y="5088"/>
                  <a:ext cx="2192" cy="47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377" name="Shape 377"/>
              <p:cNvGrpSpPr/>
              <p:nvPr/>
            </p:nvGrpSpPr>
            <p:grpSpPr>
              <a:xfrm>
                <a:off x="2192" y="5088"/>
                <a:ext cx="2192" cy="479"/>
                <a:chOff x="2192" y="5088"/>
                <a:chExt cx="2192" cy="479"/>
              </a:xfrm>
            </p:grpSpPr>
            <p:sp>
              <p:nvSpPr>
                <p:cNvPr id="378" name="Shape 378"/>
                <p:cNvSpPr/>
                <p:nvPr/>
              </p:nvSpPr>
              <p:spPr>
                <a:xfrm>
                  <a:off x="2220" y="5088"/>
                  <a:ext cx="2136" cy="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7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Decoração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9" name="Shape 379"/>
                <p:cNvSpPr/>
                <p:nvPr/>
              </p:nvSpPr>
              <p:spPr>
                <a:xfrm>
                  <a:off x="2192" y="5088"/>
                  <a:ext cx="2192" cy="47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</p:grpSp>
        <p:sp>
          <p:nvSpPr>
            <p:cNvPr id="380" name="Shape 380"/>
            <p:cNvSpPr/>
            <p:nvPr/>
          </p:nvSpPr>
          <p:spPr>
            <a:xfrm>
              <a:off x="-2" y="-2"/>
              <a:ext cx="4390" cy="5573"/>
            </a:xfrm>
            <a:prstGeom prst="rect">
              <a:avLst/>
            </a:prstGeom>
            <a:noFill/>
            <a:ln cap="flat" cmpd="sng" w="11100">
              <a:solidFill>
                <a:srgbClr val="A0A0A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  <p:sp>
        <p:nvSpPr>
          <p:cNvPr id="130" name="Shape 130"/>
          <p:cNvSpPr txBox="1"/>
          <p:nvPr>
            <p:ph idx="4294967295" type="body"/>
          </p:nvPr>
        </p:nvSpPr>
        <p:spPr>
          <a:xfrm>
            <a:off x="0" y="1462087"/>
            <a:ext cx="7020272" cy="511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</a:pPr>
            <a:r>
              <a:rPr b="1" i="0" lang="pt-BR" sz="2800" u="sng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Designa</a:t>
            </a:r>
            <a:r>
              <a:rPr b="1" i="0" lang="pt-BR" sz="28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ç</a:t>
            </a:r>
            <a:r>
              <a:rPr b="1" i="0" lang="pt-BR" sz="2800" u="sng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ão OVO</a:t>
            </a:r>
            <a:r>
              <a:rPr b="1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pt-BR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</a:t>
            </a:r>
            <a:r>
              <a:rPr b="1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OVOS de galinha </a:t>
            </a:r>
            <a:r>
              <a:rPr b="1" lang="pt-BR" sz="2800">
                <a:solidFill>
                  <a:schemeClr val="dk1"/>
                </a:solidFill>
              </a:rPr>
              <a:t>em</a:t>
            </a:r>
            <a:r>
              <a:rPr b="1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casca</a:t>
            </a:r>
          </a:p>
          <a:p>
            <a:pPr indent="-342900" lvl="0" marL="342900" marR="0" rtl="0" algn="just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just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</a:pPr>
            <a:r>
              <a:rPr b="1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Outros ovos devem apresentar a indica</a:t>
            </a:r>
            <a:r>
              <a:rPr b="1" i="0" lang="pt-BR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ç</a:t>
            </a:r>
            <a:r>
              <a:rPr b="1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ão da es</a:t>
            </a:r>
            <a:r>
              <a:rPr b="1" lang="pt-BR" sz="2800">
                <a:solidFill>
                  <a:schemeClr val="dk1"/>
                </a:solidFill>
              </a:rPr>
              <a:t>pé</a:t>
            </a:r>
            <a:r>
              <a:rPr b="1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cie </a:t>
            </a:r>
            <a:r>
              <a:rPr b="0" i="0" lang="pt-BR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(Regulamento de Inspeção Industrial de Produtos de Origem Animal)</a:t>
            </a:r>
          </a:p>
          <a:p>
            <a:pPr indent="-342900" lvl="0" marL="342900" marR="0" rtl="0" algn="just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1" marL="742950" marR="0" rtl="0" algn="just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</a:pPr>
            <a:r>
              <a:rPr b="1" i="0" lang="pt-BR" sz="2800" u="sng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Exemplos</a:t>
            </a:r>
            <a:r>
              <a:rPr b="1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b="0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caviar, tartaruga, codorna, avestruz, pata, de gansa, crocodilo, 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683568" y="188640"/>
            <a:ext cx="6315092" cy="762000"/>
          </a:xfrm>
          <a:prstGeom prst="rect">
            <a:avLst/>
          </a:prstGeom>
          <a:solidFill>
            <a:srgbClr val="A7846E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pt-BR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ESPUMA</a:t>
            </a:r>
          </a:p>
        </p:txBody>
      </p:sp>
      <p:sp>
        <p:nvSpPr>
          <p:cNvPr id="386" name="Shape 386"/>
          <p:cNvSpPr/>
          <p:nvPr/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1042987" y="2228850"/>
            <a:ext cx="7561261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107504" y="2516266"/>
            <a:ext cx="7200799" cy="4153094"/>
          </a:xfrm>
          <a:prstGeom prst="rect">
            <a:avLst/>
          </a:prstGeom>
          <a:solidFill>
            <a:srgbClr val="DAC1A7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ct val="100000"/>
              <a:buFont typeface="Noto Sans Symbols"/>
              <a:buChar char="▪"/>
            </a:pPr>
            <a:r>
              <a:rPr lang="pt-BR" sz="1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Bater = desnaturação da proteína Albumina</a:t>
            </a: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1D1A0F"/>
              </a:buClr>
              <a:buSzPct val="100000"/>
              <a:buFont typeface="Noto Sans Symbols"/>
              <a:buChar char="▪"/>
            </a:pPr>
            <a:r>
              <a:rPr lang="pt-BR" sz="1800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1800" u="sng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grupos hidrofóbicos</a:t>
            </a:r>
            <a:r>
              <a:rPr lang="pt-BR" sz="1800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 da proteína t</a:t>
            </a:r>
            <a:r>
              <a:rPr lang="pt-BR" sz="1800">
                <a:solidFill>
                  <a:srgbClr val="1D1A0F"/>
                </a:solidFill>
              </a:rPr>
              <a:t>ê</a:t>
            </a:r>
            <a:r>
              <a:rPr lang="pt-BR" sz="1800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m afinidade pelo ar reduzindo a tensão superficial e possibilitando a incorporação de ar;</a:t>
            </a: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800">
              <a:solidFill>
                <a:srgbClr val="1D1A0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1D1A0F"/>
              </a:buClr>
              <a:buSzPct val="100000"/>
              <a:buFont typeface="Noto Sans Symbols"/>
              <a:buChar char="▪"/>
            </a:pPr>
            <a:r>
              <a:rPr lang="pt-BR" sz="1800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pt-BR" sz="1800" u="sng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globulina</a:t>
            </a:r>
            <a:r>
              <a:rPr lang="pt-BR" sz="1800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s reduzem a tensão superficial e aumentam a  estabilidade da espuma;</a:t>
            </a: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800">
              <a:solidFill>
                <a:srgbClr val="1D1A0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1D1A0F"/>
              </a:buClr>
              <a:buSzPct val="100000"/>
              <a:buFont typeface="Noto Sans Symbols"/>
              <a:buChar char="▪"/>
            </a:pPr>
            <a:r>
              <a:rPr lang="pt-BR" sz="1800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 u="sng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ovomucina</a:t>
            </a:r>
            <a:r>
              <a:rPr lang="pt-BR" sz="1800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  forma um filme insolúvel em torno da bolha de  ar</a:t>
            </a:r>
            <a:r>
              <a:rPr lang="pt-BR" sz="1800">
                <a:solidFill>
                  <a:srgbClr val="1D1A0F"/>
                </a:solidFill>
              </a:rPr>
              <a:t>;</a:t>
            </a:r>
          </a:p>
          <a:p>
            <a:pPr lv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1A0F"/>
              </a:solidFill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1D1A0F"/>
              </a:buClr>
              <a:buSzPct val="100000"/>
              <a:buFont typeface="Noto Sans Symbols"/>
              <a:buChar char="▪"/>
            </a:pPr>
            <a:r>
              <a:rPr lang="pt-BR" sz="1800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 u="sng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ovoalbumina</a:t>
            </a:r>
            <a:r>
              <a:rPr lang="pt-BR" sz="1800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 (clara) e a </a:t>
            </a:r>
            <a:r>
              <a:rPr lang="pt-BR" sz="1800" u="sng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conalbumina</a:t>
            </a:r>
            <a:r>
              <a:rPr lang="pt-BR" sz="1800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  oferecem estabilidade quando aquecida</a:t>
            </a:r>
            <a:r>
              <a:rPr lang="pt-BR" sz="1800">
                <a:solidFill>
                  <a:srgbClr val="1D1A0F"/>
                </a:solidFill>
              </a:rPr>
              <a:t>s</a:t>
            </a:r>
            <a:r>
              <a:rPr lang="pt-BR" sz="1800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1800">
              <a:solidFill>
                <a:srgbClr val="1D1A0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1D1A0F"/>
              </a:buClr>
              <a:buSzPct val="100000"/>
              <a:buFont typeface="Noto Sans Symbols"/>
              <a:buChar char="▪"/>
            </a:pPr>
            <a:r>
              <a:rPr lang="pt-BR" sz="1800">
                <a:solidFill>
                  <a:srgbClr val="1D1A0F"/>
                </a:solidFill>
                <a:latin typeface="Arial"/>
                <a:ea typeface="Arial"/>
                <a:cs typeface="Arial"/>
                <a:sym typeface="Arial"/>
              </a:rPr>
              <a:t>As claras podem aumentar seu volume quando agitadas  em até 8 vezes.</a:t>
            </a: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20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107504" y="1196751"/>
            <a:ext cx="7308304" cy="1224135"/>
          </a:xfrm>
          <a:prstGeom prst="rect">
            <a:avLst/>
          </a:prstGeom>
          <a:solidFill>
            <a:srgbClr val="DAC1A7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Função:</a:t>
            </a: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Aeração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Preparações: </a:t>
            </a:r>
            <a:r>
              <a:rPr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pão de ló, merengues e suflês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762000" y="466708"/>
            <a:ext cx="7772400" cy="533399"/>
          </a:xfrm>
          <a:prstGeom prst="rect">
            <a:avLst/>
          </a:prstGeom>
          <a:gradFill>
            <a:gsLst>
              <a:gs pos="0">
                <a:srgbClr val="FFDB41"/>
              </a:gs>
              <a:gs pos="50000">
                <a:srgbClr val="FFFFFF"/>
              </a:gs>
              <a:gs pos="100000">
                <a:srgbClr val="FFDB41"/>
              </a:gs>
            </a:gsLst>
            <a:lin ang="2700000" scaled="0"/>
          </a:gra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Interferem na formação da espuma </a:t>
            </a:r>
          </a:p>
        </p:txBody>
      </p:sp>
      <p:grpSp>
        <p:nvGrpSpPr>
          <p:cNvPr id="395" name="Shape 395"/>
          <p:cNvGrpSpPr/>
          <p:nvPr/>
        </p:nvGrpSpPr>
        <p:grpSpPr>
          <a:xfrm>
            <a:off x="801046" y="1851524"/>
            <a:ext cx="7800865" cy="4188274"/>
            <a:chOff x="45470" y="351350"/>
            <a:chExt cx="7800865" cy="4188274"/>
          </a:xfrm>
        </p:grpSpPr>
        <p:sp>
          <p:nvSpPr>
            <p:cNvPr id="396" name="Shape 396"/>
            <p:cNvSpPr/>
            <p:nvPr/>
          </p:nvSpPr>
          <p:spPr>
            <a:xfrm rot="-5400000">
              <a:off x="-1717589" y="2485564"/>
              <a:ext cx="3807299" cy="28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7" name="Shape 397"/>
            <p:cNvSpPr txBox="1"/>
            <p:nvPr/>
          </p:nvSpPr>
          <p:spPr>
            <a:xfrm rot="-5400000">
              <a:off x="-1717589" y="2485564"/>
              <a:ext cx="3807299" cy="28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247975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326646" y="722502"/>
              <a:ext cx="1400552" cy="3807299"/>
            </a:xfrm>
            <a:prstGeom prst="rect">
              <a:avLst/>
            </a:prstGeom>
            <a:solidFill>
              <a:srgbClr val="7B4A3A"/>
            </a:solidFill>
            <a:ln>
              <a:noFill/>
            </a:ln>
            <a:effectLst>
              <a:outerShdw blurRad="44450" rotWithShape="0" algn="ctr" dir="5400000" dist="27939">
                <a:srgbClr val="000000">
                  <a:alpha val="31764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9" name="Shape 399"/>
            <p:cNvSpPr txBox="1"/>
            <p:nvPr/>
          </p:nvSpPr>
          <p:spPr>
            <a:xfrm>
              <a:off x="326646" y="722502"/>
              <a:ext cx="1400552" cy="3807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rIns="128000" tIns="247975">
              <a:noAutofit/>
            </a:bodyPr>
            <a:lstStyle/>
            <a:p>
              <a:pPr indent="-114300" lvl="1" marL="1143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33"/>
                </a:buClr>
                <a:buSzPct val="100000"/>
                <a:buFont typeface="Comic Sans MS"/>
                <a:buChar char="•"/>
              </a:pPr>
              <a:r>
                <a:rPr b="1" i="0" lang="pt-BR" sz="1400" u="none" cap="none" strike="noStrike">
                  <a:solidFill>
                    <a:srgbClr val="66003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ACIDO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Font typeface="Comic Sans MS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Comic Sans MS"/>
                <a:buChar char="•"/>
              </a:pPr>
              <a:r>
                <a:rPr b="0" i="0" lang="pt-BR" sz="14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Aumenta a estabilidade</a:t>
              </a:r>
            </a:p>
          </p:txBody>
        </p:sp>
        <p:sp>
          <p:nvSpPr>
            <p:cNvPr id="400" name="Shape 400"/>
            <p:cNvSpPr/>
            <p:nvPr/>
          </p:nvSpPr>
          <p:spPr>
            <a:xfrm>
              <a:off x="45470" y="351350"/>
              <a:ext cx="562351" cy="56235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 rot="-5400000">
              <a:off x="322122" y="2485564"/>
              <a:ext cx="3807299" cy="28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2" name="Shape 402"/>
            <p:cNvSpPr txBox="1"/>
            <p:nvPr/>
          </p:nvSpPr>
          <p:spPr>
            <a:xfrm rot="-5400000">
              <a:off x="322122" y="2485564"/>
              <a:ext cx="3807299" cy="28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247975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2366358" y="722502"/>
              <a:ext cx="1400552" cy="3807299"/>
            </a:xfrm>
            <a:prstGeom prst="rect">
              <a:avLst/>
            </a:prstGeom>
            <a:solidFill>
              <a:srgbClr val="7B4A3A"/>
            </a:solidFill>
            <a:ln>
              <a:noFill/>
            </a:ln>
            <a:effectLst>
              <a:outerShdw blurRad="44450" rotWithShape="0" algn="ctr" dir="5400000" dist="27939">
                <a:srgbClr val="000000">
                  <a:alpha val="31764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4" name="Shape 404"/>
            <p:cNvSpPr txBox="1"/>
            <p:nvPr/>
          </p:nvSpPr>
          <p:spPr>
            <a:xfrm>
              <a:off x="2366358" y="722502"/>
              <a:ext cx="1400552" cy="3807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rIns="128000" tIns="247975">
              <a:noAutofit/>
            </a:bodyPr>
            <a:lstStyle/>
            <a:p>
              <a:pPr indent="-114300" lvl="1" marL="1143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33"/>
                </a:buClr>
                <a:buSzPct val="100000"/>
                <a:buFont typeface="Comic Sans MS"/>
                <a:buChar char="•"/>
              </a:pPr>
              <a:r>
                <a:rPr b="1" i="0" lang="pt-BR" sz="1400" u="none" cap="none" strike="noStrike">
                  <a:solidFill>
                    <a:srgbClr val="66003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GORDURAS</a:t>
              </a:r>
            </a:p>
            <a:p>
              <a:pPr indent="-114300" lvl="1" marL="114300" marR="0" rtl="0" algn="ctr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Font typeface="Comic Sans MS"/>
                <a:buNone/>
              </a:pPr>
              <a:r>
                <a:t/>
              </a:r>
              <a:endParaRPr b="1" i="0" sz="1400" u="none" cap="none" strike="noStrike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Comic Sans MS"/>
                <a:buChar char="•"/>
              </a:pPr>
              <a:r>
                <a:rPr b="0" i="0" lang="pt-BR" sz="14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Diminui o volume da espuma </a:t>
              </a:r>
            </a:p>
          </p:txBody>
        </p:sp>
        <p:sp>
          <p:nvSpPr>
            <p:cNvPr id="405" name="Shape 405"/>
            <p:cNvSpPr/>
            <p:nvPr/>
          </p:nvSpPr>
          <p:spPr>
            <a:xfrm>
              <a:off x="2085183" y="351350"/>
              <a:ext cx="562351" cy="56235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 rot="-5400000">
              <a:off x="2361834" y="2485564"/>
              <a:ext cx="3807299" cy="28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 txBox="1"/>
            <p:nvPr/>
          </p:nvSpPr>
          <p:spPr>
            <a:xfrm rot="-5400000">
              <a:off x="2361834" y="2485564"/>
              <a:ext cx="3807299" cy="28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247975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4274350" y="732325"/>
              <a:ext cx="1400552" cy="3807299"/>
            </a:xfrm>
            <a:prstGeom prst="rect">
              <a:avLst/>
            </a:prstGeom>
            <a:solidFill>
              <a:srgbClr val="7B4A3A"/>
            </a:solidFill>
            <a:ln>
              <a:noFill/>
            </a:ln>
            <a:effectLst>
              <a:outerShdw blurRad="44450" rotWithShape="0" algn="ctr" dir="5400000" dist="27939">
                <a:srgbClr val="000000">
                  <a:alpha val="31764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 txBox="1"/>
            <p:nvPr/>
          </p:nvSpPr>
          <p:spPr>
            <a:xfrm>
              <a:off x="4274350" y="732325"/>
              <a:ext cx="1400552" cy="3807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rIns="128000" tIns="247975">
              <a:noAutofit/>
            </a:bodyPr>
            <a:lstStyle/>
            <a:p>
              <a:pPr indent="-114300" lvl="1" marL="1143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33"/>
                </a:buClr>
                <a:buSzPct val="100000"/>
                <a:buFont typeface="Comic Sans MS"/>
                <a:buChar char="•"/>
              </a:pPr>
              <a:r>
                <a:rPr b="1" i="0" lang="pt-BR" sz="1400" u="none" cap="none" strike="noStrike">
                  <a:solidFill>
                    <a:srgbClr val="66003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SAL</a:t>
              </a:r>
            </a:p>
            <a:p>
              <a:pPr indent="-114300" lvl="1" marL="114300" marR="0" rtl="0" algn="ctr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Font typeface="Comic Sans MS"/>
                <a:buNone/>
              </a:pPr>
              <a:r>
                <a:t/>
              </a:r>
              <a:endParaRPr b="1" i="0" sz="1400" u="none" cap="none" strike="noStrike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Comic Sans MS"/>
                <a:buChar char="•"/>
              </a:pPr>
              <a:r>
                <a:rPr b="0" i="0" lang="pt-BR" sz="14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Diminui a qualidade da espuma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4124896" y="351350"/>
              <a:ext cx="562351" cy="56235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 rot="-5400000">
              <a:off x="4401546" y="2485564"/>
              <a:ext cx="3807299" cy="28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2" name="Shape 412"/>
            <p:cNvSpPr txBox="1"/>
            <p:nvPr/>
          </p:nvSpPr>
          <p:spPr>
            <a:xfrm rot="-5400000">
              <a:off x="4401546" y="2485564"/>
              <a:ext cx="3807299" cy="28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247975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6445783" y="722502"/>
              <a:ext cx="1400552" cy="3807299"/>
            </a:xfrm>
            <a:prstGeom prst="rect">
              <a:avLst/>
            </a:prstGeom>
            <a:solidFill>
              <a:srgbClr val="7B4A3A"/>
            </a:solidFill>
            <a:ln cap="flat" cmpd="sng" w="12700">
              <a:solidFill>
                <a:srgbClr val="130E0B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4450" rotWithShape="0" algn="ctr" dir="5400000" dist="27939">
                <a:srgbClr val="000000">
                  <a:alpha val="31764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4" name="Shape 414"/>
            <p:cNvSpPr txBox="1"/>
            <p:nvPr/>
          </p:nvSpPr>
          <p:spPr>
            <a:xfrm>
              <a:off x="6445783" y="722502"/>
              <a:ext cx="1400552" cy="3807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rIns="128000" tIns="247975">
              <a:noAutofit/>
            </a:bodyPr>
            <a:lstStyle/>
            <a:p>
              <a:pPr indent="-114300" lvl="1" marL="1143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33"/>
                </a:buClr>
                <a:buSzPct val="100000"/>
                <a:buFont typeface="Comic Sans MS"/>
                <a:buChar char="•"/>
              </a:pPr>
              <a:r>
                <a:rPr b="1" i="0" lang="pt-BR" sz="1400" u="none" cap="none" strike="noStrike">
                  <a:solidFill>
                    <a:srgbClr val="66003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AÇÚCAR</a:t>
              </a:r>
            </a:p>
            <a:p>
              <a:pPr indent="-114300" lvl="1" marL="114300" marR="0" rtl="0" algn="ctr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Font typeface="Comic Sans MS"/>
                <a:buNone/>
              </a:pPr>
              <a:r>
                <a:t/>
              </a:r>
              <a:endParaRPr b="1" i="0" sz="1400" u="none" cap="none" strike="noStrike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Comic Sans MS"/>
                <a:buChar char="•"/>
              </a:pPr>
              <a:r>
                <a:rPr b="0" i="0" lang="pt-BR" sz="14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Aumenta a estabilidade;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Font typeface="Comic Sans MS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Comic Sans MS"/>
                <a:buChar char="•"/>
              </a:pPr>
              <a:r>
                <a:rPr b="0" i="0" lang="pt-BR" sz="14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Aumenta o tempo de batimento;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Font typeface="Comic Sans MS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Comic Sans MS"/>
                <a:buChar char="•"/>
              </a:pPr>
              <a:r>
                <a:rPr b="0" i="0" lang="pt-BR" sz="14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Deve ser acrescido na metade do processo</a:t>
              </a:r>
            </a:p>
          </p:txBody>
        </p:sp>
        <p:sp>
          <p:nvSpPr>
            <p:cNvPr id="415" name="Shape 415"/>
            <p:cNvSpPr/>
            <p:nvPr/>
          </p:nvSpPr>
          <p:spPr>
            <a:xfrm>
              <a:off x="6164607" y="351350"/>
              <a:ext cx="562351" cy="56235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0" y="1412775"/>
            <a:ext cx="8686800" cy="841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b="0" i="0" lang="pt-BR" sz="252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</a:p>
        </p:txBody>
      </p:sp>
      <p:sp>
        <p:nvSpPr>
          <p:cNvPr id="421" name="Shape 421"/>
          <p:cNvSpPr/>
          <p:nvPr/>
        </p:nvSpPr>
        <p:spPr>
          <a:xfrm>
            <a:off x="395536" y="2668832"/>
            <a:ext cx="6768751" cy="4000527"/>
          </a:xfrm>
          <a:prstGeom prst="rect">
            <a:avLst/>
          </a:prstGeom>
          <a:solidFill>
            <a:srgbClr val="EBC6A3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-182563" lvl="0" marL="182563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003"/>
              </a:buClr>
              <a:buSzPct val="100000"/>
              <a:buFont typeface="Arial"/>
              <a:buChar char="•"/>
            </a:pPr>
            <a:r>
              <a:rPr b="1" lang="pt-BR" sz="2000">
                <a:solidFill>
                  <a:srgbClr val="2A2003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desnaturação das proteínas pelo aquecimento: espessamento, gelatinização e estabilidade;</a:t>
            </a:r>
          </a:p>
          <a:p>
            <a:pPr indent="-182563" lvl="0" marL="182563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sz="2000">
              <a:solidFill>
                <a:srgbClr val="2A200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82563" lvl="0" marL="182563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003"/>
              </a:buClr>
              <a:buSzPct val="100000"/>
              <a:buFont typeface="Arial"/>
              <a:buChar char="•"/>
            </a:pPr>
            <a:r>
              <a:rPr b="1" lang="pt-BR" sz="2000">
                <a:solidFill>
                  <a:srgbClr val="2A2003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clara de ovo (ovoalbumina, conalbumina, ovomucina e globulina) é a principal responsável pela coagulação;</a:t>
            </a:r>
          </a:p>
          <a:p>
            <a:pPr indent="-182563" lvl="0" marL="182563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rgbClr val="2A200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82563" lvl="0" marL="182563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003"/>
              </a:buClr>
              <a:buSzPct val="100000"/>
              <a:buFont typeface="Arial"/>
              <a:buChar char="•"/>
            </a:pPr>
            <a:r>
              <a:rPr b="1" lang="pt-BR" sz="2000">
                <a:solidFill>
                  <a:srgbClr val="2A2003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lipoproteínas da gema também podem contribuir nesse processo.</a:t>
            </a:r>
          </a:p>
        </p:txBody>
      </p:sp>
      <p:sp>
        <p:nvSpPr>
          <p:cNvPr id="422" name="Shape 422"/>
          <p:cNvSpPr/>
          <p:nvPr/>
        </p:nvSpPr>
        <p:spPr>
          <a:xfrm>
            <a:off x="899591" y="188640"/>
            <a:ext cx="6315092" cy="762000"/>
          </a:xfrm>
          <a:prstGeom prst="rect">
            <a:avLst/>
          </a:prstGeom>
          <a:solidFill>
            <a:srgbClr val="A7846E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400" cap="none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COAGULAÇÃO E GELATINIZAÇÃO</a:t>
            </a:r>
          </a:p>
        </p:txBody>
      </p:sp>
      <p:sp>
        <p:nvSpPr>
          <p:cNvPr id="423" name="Shape 423"/>
          <p:cNvSpPr/>
          <p:nvPr/>
        </p:nvSpPr>
        <p:spPr>
          <a:xfrm>
            <a:off x="1115616" y="1196751"/>
            <a:ext cx="5616623" cy="1224135"/>
          </a:xfrm>
          <a:prstGeom prst="rect">
            <a:avLst/>
          </a:prstGeom>
          <a:solidFill>
            <a:srgbClr val="DAC1A7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Função:</a:t>
            </a: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Estrutura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Preparações</a:t>
            </a:r>
            <a:r>
              <a:rPr lang="pt-BR" sz="16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pudins, croquetes, guloseimas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/>
        </p:nvSpPr>
        <p:spPr>
          <a:xfrm>
            <a:off x="827583" y="2060848"/>
            <a:ext cx="6336703" cy="4572031"/>
          </a:xfrm>
          <a:prstGeom prst="rect">
            <a:avLst/>
          </a:prstGeom>
          <a:gradFill>
            <a:gsLst>
              <a:gs pos="0">
                <a:srgbClr val="FBE4D3"/>
              </a:gs>
              <a:gs pos="72000">
                <a:srgbClr val="F0B584"/>
              </a:gs>
              <a:gs pos="100000">
                <a:srgbClr val="EFA96C"/>
              </a:gs>
            </a:gsLst>
            <a:lin ang="5400000" scaled="0"/>
          </a:gra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•"/>
            </a:pPr>
            <a:r>
              <a:rPr b="1" lang="pt-B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propriedade de emulsificação provém da gema;</a:t>
            </a: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•"/>
            </a:pPr>
            <a:r>
              <a:rPr b="1" lang="pt-B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gema incorpora gordura, funcionando como um estabilizador;</a:t>
            </a: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•"/>
            </a:pPr>
            <a:r>
              <a:rPr b="1" lang="pt-B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Ácido e temperatura auxiliam.</a:t>
            </a: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899591" y="218728"/>
            <a:ext cx="6315092" cy="762000"/>
          </a:xfrm>
          <a:prstGeom prst="rect">
            <a:avLst/>
          </a:prstGeom>
          <a:solidFill>
            <a:srgbClr val="A7846E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EMULSIFICAÇÃO</a:t>
            </a:r>
          </a:p>
        </p:txBody>
      </p:sp>
      <p:sp>
        <p:nvSpPr>
          <p:cNvPr id="430" name="Shape 430"/>
          <p:cNvSpPr/>
          <p:nvPr/>
        </p:nvSpPr>
        <p:spPr>
          <a:xfrm>
            <a:off x="1115616" y="1124744"/>
            <a:ext cx="5616623" cy="720080"/>
          </a:xfrm>
          <a:prstGeom prst="rect">
            <a:avLst/>
          </a:prstGeom>
          <a:solidFill>
            <a:srgbClr val="DAC1A7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Preparações</a:t>
            </a:r>
            <a:r>
              <a:rPr lang="pt-BR" sz="16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maionese, molhos de salada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idx="1" type="body"/>
          </p:nvPr>
        </p:nvSpPr>
        <p:spPr>
          <a:xfrm>
            <a:off x="467543" y="213285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✕"/>
            </a:pPr>
            <a:r>
              <a:rPr b="0" i="0" lang="pt-BR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pt-BR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 pigmentos da gema incluindo os carotenóides, luteína e a zeaxantina provê uma coloração amarela intensa aos alimentos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6" name="Shape 436"/>
          <p:cNvSpPr txBox="1"/>
          <p:nvPr>
            <p:ph idx="12" type="sldNum"/>
          </p:nvPr>
        </p:nvSpPr>
        <p:spPr>
          <a:xfrm>
            <a:off x="8229600" y="6473825"/>
            <a:ext cx="758825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  <p:pic>
        <p:nvPicPr>
          <p:cNvPr descr="http://farm2.static.flickr.com/1158/985056484_961402f511_o.jpg" id="437" name="Shape 4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813" y="5429250"/>
            <a:ext cx="2214561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rni1" id="438" name="Shape 4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429250"/>
            <a:ext cx="1928812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anelinha.ig.com.br/site_novo/_upload/receitas/843_M.JPG" id="439" name="Shape 4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3375" y="5429250"/>
            <a:ext cx="2500313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udang1.jpg]" id="440" name="Shape 4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43688" y="5414962"/>
            <a:ext cx="2500311" cy="144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/>
          <p:nvPr/>
        </p:nvSpPr>
        <p:spPr>
          <a:xfrm>
            <a:off x="1331640" y="218728"/>
            <a:ext cx="6315092" cy="762000"/>
          </a:xfrm>
          <a:prstGeom prst="rect">
            <a:avLst/>
          </a:prstGeom>
          <a:solidFill>
            <a:srgbClr val="A7846E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COR</a:t>
            </a:r>
          </a:p>
        </p:txBody>
      </p:sp>
      <p:sp>
        <p:nvSpPr>
          <p:cNvPr id="442" name="Shape 442"/>
          <p:cNvSpPr/>
          <p:nvPr/>
        </p:nvSpPr>
        <p:spPr>
          <a:xfrm>
            <a:off x="1691680" y="1124744"/>
            <a:ext cx="5616623" cy="720080"/>
          </a:xfrm>
          <a:prstGeom prst="rect">
            <a:avLst/>
          </a:prstGeom>
          <a:solidFill>
            <a:srgbClr val="DAC1A7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Preparações</a:t>
            </a:r>
            <a:r>
              <a:rPr lang="pt-BR" sz="16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Pastel e macarrão a base de ovos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idx="1" type="body"/>
          </p:nvPr>
        </p:nvSpPr>
        <p:spPr>
          <a:xfrm>
            <a:off x="683568" y="141277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✕"/>
            </a:pPr>
            <a:r>
              <a:rPr b="1" i="0" lang="pt-BR" sz="2400" u="none" cap="none" strike="noStrike">
                <a:solidFill>
                  <a:srgbClr val="0D0D0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controlam a cristalização do açúcar em alimentos como as balas macias e chocolate;</a:t>
            </a: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0D0D0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✕"/>
            </a:pPr>
            <a:r>
              <a:rPr b="1" i="0" lang="pt-BR" sz="2400" u="none" cap="none" strike="noStrike">
                <a:solidFill>
                  <a:srgbClr val="0D0D0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sorvete previne a formação de cristais de água.</a:t>
            </a:r>
          </a:p>
        </p:txBody>
      </p:sp>
      <p:sp>
        <p:nvSpPr>
          <p:cNvPr id="448" name="Shape 448"/>
          <p:cNvSpPr txBox="1"/>
          <p:nvPr>
            <p:ph idx="12" type="sldNum"/>
          </p:nvPr>
        </p:nvSpPr>
        <p:spPr>
          <a:xfrm>
            <a:off x="8229600" y="6473825"/>
            <a:ext cx="758825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  <p:pic>
        <p:nvPicPr>
          <p:cNvPr descr="http://www.celuici.com.br/SORVETE.jpg" id="449" name="Shape 4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0" y="5143500"/>
            <a:ext cx="3481387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uperimagens.com/sp/galeria/imag_normal/150-balas_e_mel21-1-150911-01032006.jpg" id="450" name="Shape 4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143500"/>
            <a:ext cx="2857499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lados creados por Angelo Corvitto" id="451" name="Shape 4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2687" y="5157192"/>
            <a:ext cx="2881312" cy="1700808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/>
          <p:nvPr/>
        </p:nvSpPr>
        <p:spPr>
          <a:xfrm>
            <a:off x="1569275" y="218728"/>
            <a:ext cx="6315092" cy="762000"/>
          </a:xfrm>
          <a:prstGeom prst="rect">
            <a:avLst/>
          </a:prstGeom>
          <a:solidFill>
            <a:srgbClr val="A7846E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400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PREVENÇÃO DA CRISTALIZAÇÃO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" type="body"/>
          </p:nvPr>
        </p:nvSpPr>
        <p:spPr>
          <a:xfrm>
            <a:off x="323528" y="1677988"/>
            <a:ext cx="5328591" cy="183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✕"/>
            </a:pPr>
            <a:r>
              <a:rPr b="0" i="0" lang="pt-BR" sz="3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Brilhante e com estrutura compacta;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✕"/>
            </a:pPr>
            <a:r>
              <a:rPr b="0" i="0" lang="pt-BR" sz="3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Vinagre e sal aceleram a coagulação </a:t>
            </a:r>
          </a:p>
        </p:txBody>
      </p:sp>
      <p:sp>
        <p:nvSpPr>
          <p:cNvPr id="458" name="Shape 458"/>
          <p:cNvSpPr txBox="1"/>
          <p:nvPr>
            <p:ph idx="2" type="body"/>
          </p:nvPr>
        </p:nvSpPr>
        <p:spPr>
          <a:xfrm>
            <a:off x="179511" y="4608091"/>
            <a:ext cx="5687986" cy="1773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✕"/>
            </a:pPr>
            <a:r>
              <a:rPr b="0" i="0" lang="pt-BR" sz="3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Formato depende do frescor;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✕"/>
            </a:pPr>
            <a:r>
              <a:rPr b="0" i="0" lang="pt-BR" sz="3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Temp. ideal: 126ºC a 137ºC</a:t>
            </a:r>
            <a:r>
              <a:rPr b="0" i="0" lang="pt-BR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pic>
        <p:nvPicPr>
          <p:cNvPr descr="waff1" id="459" name="Shape 4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875" y="1000125"/>
            <a:ext cx="3071813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005.jpg" id="460" name="Shape 4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6437" y="4000500"/>
            <a:ext cx="3143249" cy="2357438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/>
          <p:nvPr/>
        </p:nvSpPr>
        <p:spPr>
          <a:xfrm>
            <a:off x="539552" y="1128733"/>
            <a:ext cx="4143403" cy="500065"/>
          </a:xfrm>
          <a:prstGeom prst="roundRect">
            <a:avLst>
              <a:gd fmla="val 16667" name="adj"/>
            </a:avLst>
          </a:prstGeom>
          <a:solidFill>
            <a:srgbClr val="A7846E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Ovo poché</a:t>
            </a:r>
          </a:p>
        </p:txBody>
      </p:sp>
      <p:sp>
        <p:nvSpPr>
          <p:cNvPr id="462" name="Shape 462"/>
          <p:cNvSpPr/>
          <p:nvPr/>
        </p:nvSpPr>
        <p:spPr>
          <a:xfrm>
            <a:off x="574322" y="3714751"/>
            <a:ext cx="4357718" cy="500065"/>
          </a:xfrm>
          <a:prstGeom prst="roundRect">
            <a:avLst>
              <a:gd fmla="val 16667" name="adj"/>
            </a:avLst>
          </a:prstGeom>
          <a:solidFill>
            <a:srgbClr val="A7846E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Ovo frito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755575" y="476672"/>
            <a:ext cx="7920880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Outras preparações de ovos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howtimes.com/photos/may2006/IMG_4877_edited-1.jpg" id="468" name="Shape 4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4780" y="1214991"/>
            <a:ext cx="2367659" cy="2286015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</p:pic>
      <p:sp>
        <p:nvSpPr>
          <p:cNvPr id="469" name="Shape 469"/>
          <p:cNvSpPr/>
          <p:nvPr/>
        </p:nvSpPr>
        <p:spPr>
          <a:xfrm>
            <a:off x="395536" y="1167408"/>
            <a:ext cx="5214973" cy="533399"/>
          </a:xfrm>
          <a:prstGeom prst="rect">
            <a:avLst/>
          </a:prstGeom>
          <a:solidFill>
            <a:srgbClr val="A7846E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Ovos mexidos </a:t>
            </a:r>
          </a:p>
        </p:txBody>
      </p:sp>
      <p:sp>
        <p:nvSpPr>
          <p:cNvPr id="470" name="Shape 470"/>
          <p:cNvSpPr/>
          <p:nvPr/>
        </p:nvSpPr>
        <p:spPr>
          <a:xfrm>
            <a:off x="395536" y="1784598"/>
            <a:ext cx="5400599" cy="2076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Cocção – fogo brando mais leite ou água</a:t>
            </a:r>
          </a:p>
          <a:p>
            <a:pPr indent="-342900" lvl="0" marL="342900" marR="0" rtl="0" algn="just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t/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pt-B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Cocção prolongada – massa firme inapropriada </a:t>
            </a:r>
          </a:p>
        </p:txBody>
      </p:sp>
      <p:sp>
        <p:nvSpPr>
          <p:cNvPr id="471" name="Shape 471"/>
          <p:cNvSpPr/>
          <p:nvPr/>
        </p:nvSpPr>
        <p:spPr>
          <a:xfrm>
            <a:off x="395536" y="4419600"/>
            <a:ext cx="5688632" cy="2177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pt-B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Utilizar temperaturas brandas para coagular a proteína</a:t>
            </a:r>
          </a:p>
          <a:p>
            <a:pPr indent="-342900" lvl="0" marL="342900" marR="0" rtl="0" algn="just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t/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just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pt-B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Temperaturas elevadas : porosidade excessiva (assado) e coalhos (nos cozidos</a:t>
            </a: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</a:p>
        </p:txBody>
      </p:sp>
      <p:sp>
        <p:nvSpPr>
          <p:cNvPr id="472" name="Shape 472"/>
          <p:cNvSpPr/>
          <p:nvPr/>
        </p:nvSpPr>
        <p:spPr>
          <a:xfrm>
            <a:off x="395536" y="3657600"/>
            <a:ext cx="5688632" cy="533399"/>
          </a:xfrm>
          <a:prstGeom prst="rect">
            <a:avLst/>
          </a:prstGeom>
          <a:solidFill>
            <a:srgbClr val="A7846E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Cremes cozidos e assados</a:t>
            </a:r>
          </a:p>
        </p:txBody>
      </p:sp>
      <p:pic>
        <p:nvPicPr>
          <p:cNvPr descr="http://img141.imageshack.us/img141/3938/pudimrequeijaofl9.jpg" id="473" name="Shape 4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0742" y="4071942"/>
            <a:ext cx="2323223" cy="2369273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4294967295" type="title"/>
          </p:nvPr>
        </p:nvSpPr>
        <p:spPr>
          <a:xfrm>
            <a:off x="1331640" y="332656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CONSIDERAÇÕES GERAIS</a:t>
            </a:r>
          </a:p>
        </p:txBody>
      </p:sp>
      <p:sp>
        <p:nvSpPr>
          <p:cNvPr id="479" name="Shape 479"/>
          <p:cNvSpPr txBox="1"/>
          <p:nvPr>
            <p:ph idx="4294967295" type="body"/>
          </p:nvPr>
        </p:nvSpPr>
        <p:spPr>
          <a:xfrm>
            <a:off x="571500" y="1500187"/>
            <a:ext cx="6286499" cy="171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70000"/>
              <a:buFont typeface="Noto Sans Symbols"/>
              <a:buChar char="➢"/>
            </a:pPr>
            <a:r>
              <a:rPr b="1" i="0" lang="pt-BR" sz="2400" u="sng" cap="none" strike="noStrike">
                <a:solidFill>
                  <a:srgbClr val="6600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Lavagem</a:t>
            </a:r>
            <a:r>
              <a:rPr b="0" i="0" lang="pt-BR" sz="2400" u="sng" cap="none" strike="noStrike">
                <a:solidFill>
                  <a:srgbClr val="6600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pt-BR" sz="2400" u="sng" cap="none" strike="noStrike">
                <a:solidFill>
                  <a:srgbClr val="6600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ovo</a:t>
            </a:r>
            <a:r>
              <a:rPr b="1" i="0" lang="pt-BR" sz="2400" u="none" cap="none" strike="noStrike">
                <a:solidFill>
                  <a:srgbClr val="6600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D0D0D"/>
              </a:buClr>
              <a:buSzPct val="70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D0D0D"/>
              </a:buClr>
              <a:buSzPct val="70000"/>
              <a:buFont typeface="Noto Sans Symbols"/>
              <a:buChar char="➢"/>
            </a:pPr>
            <a:r>
              <a:rPr b="0" i="0" lang="pt-BR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pt-BR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Não deve ser lavado logo que adquirido;</a:t>
            </a:r>
          </a:p>
          <a:p>
            <a:pPr indent="-342900" lvl="0" marL="34290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D0D0D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D0D0D"/>
              </a:buClr>
              <a:buSzPct val="70000"/>
              <a:buFont typeface="Noto Sans Symbols"/>
              <a:buChar char="➢"/>
            </a:pPr>
            <a:r>
              <a:rPr b="0" i="0" lang="pt-BR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Apresenta uma película mineral (aplicada pelo produtor),que impede trocas gasosas e limita a contaminação microbiana.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539552" y="4869160"/>
            <a:ext cx="8143874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ct val="100000"/>
              <a:buFont typeface="Noto Sans Symbols"/>
              <a:buChar char="➢"/>
            </a:pPr>
            <a:r>
              <a:rPr b="1" lang="pt-BR" sz="2400" u="sng">
                <a:solidFill>
                  <a:srgbClr val="6600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Corte em rodelas</a:t>
            </a:r>
            <a:r>
              <a:rPr b="1" lang="pt-BR" sz="2400">
                <a:solidFill>
                  <a:srgbClr val="6600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2400">
              <a:solidFill>
                <a:srgbClr val="66003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1" marL="80010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pt-BR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mergulhar a faca em água quente evita que</a:t>
            </a:r>
          </a:p>
          <a:p>
            <a:pPr indent="-342900" lvl="1" marL="80010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o ovo esfarele</a:t>
            </a:r>
          </a:p>
          <a:p>
            <a:pPr indent="-342900" lvl="0" marL="342900" marR="0" rtl="0" algn="just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t/>
            </a:r>
            <a:endParaRPr sz="2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/>
        </p:nvSpPr>
        <p:spPr>
          <a:xfrm>
            <a:off x="611560" y="1340767"/>
            <a:ext cx="6315075" cy="1176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400" u="sng">
                <a:solidFill>
                  <a:srgbClr val="6600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Preparações a milanesa</a:t>
            </a:r>
            <a:r>
              <a:rPr b="1" lang="pt-BR" sz="2400">
                <a:solidFill>
                  <a:srgbClr val="6600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003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Sans Pro"/>
              <a:buChar char="•"/>
            </a:pPr>
            <a:r>
              <a:rPr lang="pt-BR" sz="2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Utilizar apenas a CLARA, pois o revestimento fica mais crocante e evita que o óleo espirre na frigideira.</a:t>
            </a:r>
          </a:p>
          <a:p>
            <a:pPr indent="-342900" lvl="0" marL="342900" marR="0" rtl="0" algn="just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683568" y="3505200"/>
            <a:ext cx="6238874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Não misturar ovos em misturas quentes pois podem talhar a preparação .</a:t>
            </a:r>
          </a:p>
        </p:txBody>
      </p:sp>
      <p:sp>
        <p:nvSpPr>
          <p:cNvPr id="487" name="Shape 487"/>
          <p:cNvSpPr/>
          <p:nvPr/>
        </p:nvSpPr>
        <p:spPr>
          <a:xfrm>
            <a:off x="683568" y="4800600"/>
            <a:ext cx="63103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Não quebrar os ovos sobre os outros ingredientes. Quebrá-los 1 a 1 </a:t>
            </a:r>
            <a:r>
              <a:rPr b="1" lang="pt-BR" sz="2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separadamente</a:t>
            </a:r>
            <a:r>
              <a:rPr lang="pt-BR" sz="2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1331640" y="332656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pt-BR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CONSIDERAÇÕES GERAIS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o.jpg"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3" y="1556791"/>
            <a:ext cx="6191250" cy="4591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2102825" y="260647"/>
            <a:ext cx="3755322" cy="707886"/>
          </a:xfrm>
          <a:prstGeom prst="rect">
            <a:avLst/>
          </a:prstGeom>
          <a:solidFill>
            <a:srgbClr val="7B4A3A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Estrutura do ovo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/>
        </p:nvSpPr>
        <p:spPr>
          <a:xfrm>
            <a:off x="611560" y="1484783"/>
            <a:ext cx="6552728" cy="453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400" u="sng">
                <a:solidFill>
                  <a:srgbClr val="6600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Efeitos da cocção sobre o valor nutritivo</a:t>
            </a:r>
            <a:r>
              <a:rPr lang="pt-BR" sz="2400">
                <a:solidFill>
                  <a:srgbClr val="6600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indent="-342900" lvl="0" marL="34290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SzPct val="25000"/>
              <a:buNone/>
            </a:pPr>
            <a:r>
              <a:rPr lang="pt-BR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</a:p>
          <a:p>
            <a:pPr indent="-342900" lvl="0" marL="34290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Sans Pro"/>
              <a:buChar char="•"/>
            </a:pPr>
            <a:r>
              <a:rPr lang="pt-BR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pequena perda de riboflavina e tiamina.</a:t>
            </a:r>
          </a:p>
          <a:p>
            <a:pPr indent="-342900" lvl="0" marL="34290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just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Sans Pro"/>
              <a:buChar char="•"/>
            </a:pPr>
            <a:r>
              <a:rPr lang="pt-BR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 aquecimento da clara melhora a utilização da biotina (B7) ao inativar a avidina, que na clara crua está ligada a vitamina tornando-a indisponível. 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1331640" y="332656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pt-BR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CONSIDERAÇÕES GERAIS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0" y="1124744"/>
            <a:ext cx="6072230" cy="5500726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</p:pic>
      <p:sp>
        <p:nvSpPr>
          <p:cNvPr id="143" name="Shape 143"/>
          <p:cNvSpPr txBox="1"/>
          <p:nvPr/>
        </p:nvSpPr>
        <p:spPr>
          <a:xfrm>
            <a:off x="1473695" y="404663"/>
            <a:ext cx="6482680" cy="523219"/>
          </a:xfrm>
          <a:prstGeom prst="rect">
            <a:avLst/>
          </a:prstGeom>
          <a:solidFill>
            <a:srgbClr val="7B4A3A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Classificação segundo peso</a:t>
            </a:r>
            <a:r>
              <a:rPr b="0" i="0" lang="pt-BR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os"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2057400"/>
            <a:ext cx="2158999" cy="1714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51" name="Shape 151"/>
          <p:cNvSpPr txBox="1"/>
          <p:nvPr>
            <p:ph idx="1" type="body"/>
          </p:nvPr>
        </p:nvSpPr>
        <p:spPr>
          <a:xfrm>
            <a:off x="838200" y="144780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I.</a:t>
            </a: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</a:t>
            </a:r>
            <a:r>
              <a:rPr b="0" i="0" lang="pt-BR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Branco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II.</a:t>
            </a: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</a:t>
            </a:r>
            <a:r>
              <a:rPr b="0" i="0" lang="pt-BR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Coloração avermelhada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642910" y="4035783"/>
            <a:ext cx="8143931" cy="2322173"/>
          </a:xfrm>
          <a:prstGeom prst="rect">
            <a:avLst/>
          </a:prstGeom>
          <a:solidFill>
            <a:srgbClr val="7B4A3A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pt-BR" sz="2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cor da casca não está relacionada a qualidade do ovo;</a:t>
            </a: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pt-BR" sz="2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cor da gema        relacionada </a:t>
            </a:r>
            <a:r>
              <a:rPr lang="pt-BR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à</a:t>
            </a:r>
            <a:r>
              <a:rPr b="0" i="0" lang="pt-BR" sz="2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raça da galinha.</a:t>
            </a: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2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2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relacionada </a:t>
            </a:r>
            <a:r>
              <a:rPr lang="pt-BR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à</a:t>
            </a:r>
            <a:r>
              <a:rPr b="0" i="0" lang="pt-BR" sz="2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alimentação da galinha </a:t>
            </a: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2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(rica em caroteno)</a:t>
            </a:r>
          </a:p>
        </p:txBody>
      </p:sp>
      <p:pic>
        <p:nvPicPr>
          <p:cNvPr descr="ovos4" id="153" name="Shape 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124744"/>
            <a:ext cx="1435100" cy="17200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54" name="Shape 154"/>
          <p:cNvSpPr txBox="1"/>
          <p:nvPr/>
        </p:nvSpPr>
        <p:spPr>
          <a:xfrm>
            <a:off x="1473695" y="404663"/>
            <a:ext cx="6482680" cy="523219"/>
          </a:xfrm>
          <a:prstGeom prst="rect">
            <a:avLst/>
          </a:prstGeom>
          <a:solidFill>
            <a:srgbClr val="7B4A3A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Classificação segundo cor</a:t>
            </a:r>
            <a:r>
              <a:rPr b="0" i="0" lang="pt-BR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cxnSp>
        <p:nvCxnSpPr>
          <p:cNvPr id="155" name="Shape 155"/>
          <p:cNvCxnSpPr/>
          <p:nvPr/>
        </p:nvCxnSpPr>
        <p:spPr>
          <a:xfrm>
            <a:off x="3171324" y="5022801"/>
            <a:ext cx="576000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6" name="Shape 156"/>
          <p:cNvCxnSpPr/>
          <p:nvPr/>
        </p:nvCxnSpPr>
        <p:spPr>
          <a:xfrm>
            <a:off x="2983141" y="5210208"/>
            <a:ext cx="575999" cy="5040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786481" y="404663"/>
            <a:ext cx="5873749" cy="558799"/>
          </a:xfrm>
          <a:prstGeom prst="rect">
            <a:avLst/>
          </a:prstGeom>
          <a:solidFill>
            <a:srgbClr val="7B4A3A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Classificação segundo qualidade</a:t>
            </a:r>
            <a:r>
              <a:rPr b="0" i="0" lang="pt-BR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732060" y="1613288"/>
            <a:ext cx="6072187" cy="4552014"/>
          </a:xfrm>
          <a:prstGeom prst="rect">
            <a:avLst/>
          </a:prstGeom>
          <a:noFill/>
          <a:ln cap="flat" cmpd="sng" w="9525">
            <a:solidFill>
              <a:srgbClr val="FFCC66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1" i="0" lang="pt-BR" sz="2300" u="sng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OVOSCÓPIO</a:t>
            </a:r>
            <a:r>
              <a:rPr b="1" i="0" lang="pt-BR" sz="2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uso de foco de luz para avaliar as condições internas do ovo. </a:t>
            </a: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1" i="0" lang="pt-BR" sz="2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 a condição da casca, </a:t>
            </a: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1" i="0" lang="pt-BR" sz="2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 tamanho da câmara de ar, </a:t>
            </a: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1" i="0" lang="pt-BR" sz="2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 nitidez, cor e mobilidade da gema,</a:t>
            </a: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1" i="0" lang="pt-BR" sz="2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pt-BR" sz="2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condição da clara é avaliada pela mobilidade da gema.</a:t>
            </a: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D38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</a:p>
        </p:txBody>
      </p:sp>
      <p:pic>
        <p:nvPicPr>
          <p:cNvPr descr="http://1.bp.blogspot.com/-dSWMdNwmAOs/UQJZUYa0tvI/AAAAAAAAD9E/sj48Cr2B0VU/s1600/P1100486.JPG"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060848"/>
            <a:ext cx="5472607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971600" y="1525433"/>
            <a:ext cx="48245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1800" u="none" cap="none" strike="noStrike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Ovoscópio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1056792" y="333375"/>
            <a:ext cx="5459422" cy="685799"/>
          </a:xfrm>
          <a:prstGeom prst="rect">
            <a:avLst/>
          </a:prstGeom>
          <a:solidFill>
            <a:srgbClr val="7B4A3A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Qualidade de ovos</a:t>
            </a:r>
          </a:p>
        </p:txBody>
      </p:sp>
      <p:grpSp>
        <p:nvGrpSpPr>
          <p:cNvPr id="176" name="Shape 176"/>
          <p:cNvGrpSpPr/>
          <p:nvPr/>
        </p:nvGrpSpPr>
        <p:grpSpPr>
          <a:xfrm>
            <a:off x="571499" y="1428750"/>
            <a:ext cx="6572250" cy="5068887"/>
            <a:chOff x="-50" y="-2"/>
            <a:chExt cx="4303" cy="4445"/>
          </a:xfrm>
        </p:grpSpPr>
        <p:grpSp>
          <p:nvGrpSpPr>
            <p:cNvPr id="177" name="Shape 177"/>
            <p:cNvGrpSpPr/>
            <p:nvPr/>
          </p:nvGrpSpPr>
          <p:grpSpPr>
            <a:xfrm>
              <a:off x="-50" y="0"/>
              <a:ext cx="4303" cy="4439"/>
              <a:chOff x="-50" y="0"/>
              <a:chExt cx="4303" cy="4439"/>
            </a:xfrm>
          </p:grpSpPr>
          <p:grpSp>
            <p:nvGrpSpPr>
              <p:cNvPr id="178" name="Shape 178"/>
              <p:cNvGrpSpPr/>
              <p:nvPr/>
            </p:nvGrpSpPr>
            <p:grpSpPr>
              <a:xfrm>
                <a:off x="-50" y="0"/>
                <a:ext cx="1776" cy="489"/>
                <a:chOff x="-50" y="0"/>
                <a:chExt cx="1776" cy="489"/>
              </a:xfrm>
            </p:grpSpPr>
            <p:sp>
              <p:nvSpPr>
                <p:cNvPr id="179" name="Shape 179"/>
                <p:cNvSpPr/>
                <p:nvPr/>
              </p:nvSpPr>
              <p:spPr>
                <a:xfrm>
                  <a:off x="0" y="0"/>
                  <a:ext cx="1690" cy="489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grpSp>
              <p:nvGrpSpPr>
                <p:cNvPr id="180" name="Shape 180"/>
                <p:cNvGrpSpPr/>
                <p:nvPr/>
              </p:nvGrpSpPr>
              <p:grpSpPr>
                <a:xfrm>
                  <a:off x="-50" y="0"/>
                  <a:ext cx="1776" cy="489"/>
                  <a:chOff x="-50" y="0"/>
                  <a:chExt cx="1776" cy="489"/>
                </a:xfrm>
              </p:grpSpPr>
              <p:sp>
                <p:nvSpPr>
                  <p:cNvPr id="181" name="Shape 181"/>
                  <p:cNvSpPr/>
                  <p:nvPr/>
                </p:nvSpPr>
                <p:spPr>
                  <a:xfrm>
                    <a:off x="-50" y="0"/>
                    <a:ext cx="1776" cy="489"/>
                  </a:xfrm>
                  <a:prstGeom prst="rect">
                    <a:avLst/>
                  </a:prstGeom>
                  <a:solidFill>
                    <a:srgbClr val="EBC6A3"/>
                  </a:solidFill>
                  <a:ln>
                    <a:noFill/>
                  </a:ln>
                  <a:effectLst>
                    <a:outerShdw blurRad="44450" algn="ctr" dir="5400000" dist="27939">
                      <a:srgbClr val="000000">
                        <a:alpha val="31764"/>
                      </a:srgbClr>
                    </a:outerShdw>
                  </a:effectLst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SzPct val="25000"/>
                      <a:buNone/>
                    </a:pPr>
                    <a:r>
                      <a:rPr b="1" lang="pt-BR" sz="1600">
                        <a:solidFill>
                          <a:srgbClr val="660033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rPr>
                      <a:t>OVOS</a:t>
                    </a:r>
                    <a:r>
                      <a:rPr b="1" lang="pt-BR" sz="160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rPr>
                      <a:t> </a:t>
                    </a:r>
                    <a:r>
                      <a:rPr b="1" lang="pt-BR" sz="1600">
                        <a:solidFill>
                          <a:srgbClr val="660033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rPr>
                      <a:t>FRESCOS</a:t>
                    </a:r>
                  </a:p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2" name="Shape 182"/>
                  <p:cNvSpPr/>
                  <p:nvPr/>
                </p:nvSpPr>
                <p:spPr>
                  <a:xfrm>
                    <a:off x="0" y="0"/>
                    <a:ext cx="1690" cy="48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endParaRPr>
                  </a:p>
                </p:txBody>
              </p:sp>
            </p:grpSp>
          </p:grpSp>
          <p:grpSp>
            <p:nvGrpSpPr>
              <p:cNvPr id="183" name="Shape 183"/>
              <p:cNvGrpSpPr/>
              <p:nvPr/>
            </p:nvGrpSpPr>
            <p:grpSpPr>
              <a:xfrm>
                <a:off x="1680" y="0"/>
                <a:ext cx="2572" cy="489"/>
                <a:chOff x="1680" y="0"/>
                <a:chExt cx="2572" cy="489"/>
              </a:xfrm>
            </p:grpSpPr>
            <p:sp>
              <p:nvSpPr>
                <p:cNvPr id="184" name="Shape 184"/>
                <p:cNvSpPr/>
                <p:nvPr/>
              </p:nvSpPr>
              <p:spPr>
                <a:xfrm>
                  <a:off x="1689" y="0"/>
                  <a:ext cx="2559" cy="489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grpSp>
              <p:nvGrpSpPr>
                <p:cNvPr id="185" name="Shape 185"/>
                <p:cNvGrpSpPr/>
                <p:nvPr/>
              </p:nvGrpSpPr>
              <p:grpSpPr>
                <a:xfrm>
                  <a:off x="1680" y="0"/>
                  <a:ext cx="2572" cy="489"/>
                  <a:chOff x="1680" y="0"/>
                  <a:chExt cx="2572" cy="489"/>
                </a:xfrm>
              </p:grpSpPr>
              <p:sp>
                <p:nvSpPr>
                  <p:cNvPr id="186" name="Shape 186"/>
                  <p:cNvSpPr/>
                  <p:nvPr/>
                </p:nvSpPr>
                <p:spPr>
                  <a:xfrm>
                    <a:off x="1680" y="0"/>
                    <a:ext cx="2572" cy="489"/>
                  </a:xfrm>
                  <a:prstGeom prst="rect">
                    <a:avLst/>
                  </a:prstGeom>
                  <a:solidFill>
                    <a:srgbClr val="EBC6A3"/>
                  </a:solidFill>
                  <a:ln>
                    <a:noFill/>
                  </a:ln>
                  <a:effectLst>
                    <a:outerShdw blurRad="44450" algn="ctr" dir="5400000" dist="27939">
                      <a:srgbClr val="000000">
                        <a:alpha val="31764"/>
                      </a:srgbClr>
                    </a:outerShdw>
                  </a:effectLst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SzPct val="25000"/>
                      <a:buNone/>
                    </a:pPr>
                    <a:r>
                      <a:rPr lang="pt-BR" sz="1600">
                        <a:solidFill>
                          <a:srgbClr val="66003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   </a:t>
                    </a:r>
                    <a:r>
                      <a:rPr b="1" lang="pt-BR" sz="1600">
                        <a:solidFill>
                          <a:srgbClr val="660033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rPr>
                      <a:t>OVOS VELHOS</a:t>
                    </a:r>
                  </a:p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>
                      <a:solidFill>
                        <a:srgbClr val="660033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7" name="Shape 187"/>
                  <p:cNvSpPr/>
                  <p:nvPr/>
                </p:nvSpPr>
                <p:spPr>
                  <a:xfrm>
                    <a:off x="1689" y="0"/>
                    <a:ext cx="2559" cy="489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endParaRPr>
                  </a:p>
                </p:txBody>
              </p:sp>
            </p:grpSp>
          </p:grpSp>
          <p:grpSp>
            <p:nvGrpSpPr>
              <p:cNvPr id="188" name="Shape 188"/>
              <p:cNvGrpSpPr/>
              <p:nvPr/>
            </p:nvGrpSpPr>
            <p:grpSpPr>
              <a:xfrm>
                <a:off x="0" y="490"/>
                <a:ext cx="1690" cy="692"/>
                <a:chOff x="0" y="490"/>
                <a:chExt cx="1690" cy="692"/>
              </a:xfrm>
            </p:grpSpPr>
            <p:sp>
              <p:nvSpPr>
                <p:cNvPr id="189" name="Shape 189"/>
                <p:cNvSpPr/>
                <p:nvPr/>
              </p:nvSpPr>
              <p:spPr>
                <a:xfrm>
                  <a:off x="28" y="490"/>
                  <a:ext cx="1633" cy="6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6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16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não flutuam na água com sal</a:t>
                  </a: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0" name="Shape 190"/>
                <p:cNvSpPr/>
                <p:nvPr/>
              </p:nvSpPr>
              <p:spPr>
                <a:xfrm>
                  <a:off x="0" y="490"/>
                  <a:ext cx="1690" cy="6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191" name="Shape 191"/>
              <p:cNvGrpSpPr/>
              <p:nvPr/>
            </p:nvGrpSpPr>
            <p:grpSpPr>
              <a:xfrm>
                <a:off x="1689" y="490"/>
                <a:ext cx="2559" cy="692"/>
                <a:chOff x="1689" y="490"/>
                <a:chExt cx="2559" cy="692"/>
              </a:xfrm>
            </p:grpSpPr>
            <p:sp>
              <p:nvSpPr>
                <p:cNvPr id="192" name="Shape 192"/>
                <p:cNvSpPr/>
                <p:nvPr/>
              </p:nvSpPr>
              <p:spPr>
                <a:xfrm>
                  <a:off x="1718" y="490"/>
                  <a:ext cx="2503" cy="6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6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16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flutuam na água com sal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3" name="Shape 193"/>
                <p:cNvSpPr/>
                <p:nvPr/>
              </p:nvSpPr>
              <p:spPr>
                <a:xfrm>
                  <a:off x="1689" y="490"/>
                  <a:ext cx="2559" cy="6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194" name="Shape 194"/>
              <p:cNvGrpSpPr/>
              <p:nvPr/>
            </p:nvGrpSpPr>
            <p:grpSpPr>
              <a:xfrm>
                <a:off x="0" y="1181"/>
                <a:ext cx="1690" cy="489"/>
                <a:chOff x="0" y="1181"/>
                <a:chExt cx="1690" cy="489"/>
              </a:xfrm>
            </p:grpSpPr>
            <p:sp>
              <p:nvSpPr>
                <p:cNvPr id="195" name="Shape 195"/>
                <p:cNvSpPr/>
                <p:nvPr/>
              </p:nvSpPr>
              <p:spPr>
                <a:xfrm>
                  <a:off x="28" y="1181"/>
                  <a:ext cx="1633" cy="4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6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16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clara espessa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6" name="Shape 196"/>
                <p:cNvSpPr/>
                <p:nvPr/>
              </p:nvSpPr>
              <p:spPr>
                <a:xfrm>
                  <a:off x="0" y="1181"/>
                  <a:ext cx="1690" cy="48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197" name="Shape 197"/>
              <p:cNvGrpSpPr/>
              <p:nvPr/>
            </p:nvGrpSpPr>
            <p:grpSpPr>
              <a:xfrm>
                <a:off x="1689" y="1181"/>
                <a:ext cx="2559" cy="489"/>
                <a:chOff x="1689" y="1181"/>
                <a:chExt cx="2559" cy="489"/>
              </a:xfrm>
            </p:grpSpPr>
            <p:sp>
              <p:nvSpPr>
                <p:cNvPr id="198" name="Shape 198"/>
                <p:cNvSpPr/>
                <p:nvPr/>
              </p:nvSpPr>
              <p:spPr>
                <a:xfrm>
                  <a:off x="1718" y="1181"/>
                  <a:ext cx="2503" cy="4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6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16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clara fluída (aguada)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9" name="Shape 199"/>
                <p:cNvSpPr/>
                <p:nvPr/>
              </p:nvSpPr>
              <p:spPr>
                <a:xfrm>
                  <a:off x="1689" y="1181"/>
                  <a:ext cx="2559" cy="48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200" name="Shape 200"/>
              <p:cNvGrpSpPr/>
              <p:nvPr/>
            </p:nvGrpSpPr>
            <p:grpSpPr>
              <a:xfrm>
                <a:off x="0" y="1671"/>
                <a:ext cx="1690" cy="692"/>
                <a:chOff x="0" y="1671"/>
                <a:chExt cx="1690" cy="692"/>
              </a:xfrm>
            </p:grpSpPr>
            <p:sp>
              <p:nvSpPr>
                <p:cNvPr id="201" name="Shape 201"/>
                <p:cNvSpPr/>
                <p:nvPr/>
              </p:nvSpPr>
              <p:spPr>
                <a:xfrm>
                  <a:off x="28" y="1671"/>
                  <a:ext cx="1633" cy="6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6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16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pequena câmara de ar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0" y="1671"/>
                  <a:ext cx="1690" cy="6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203" name="Shape 203"/>
              <p:cNvGrpSpPr/>
              <p:nvPr/>
            </p:nvGrpSpPr>
            <p:grpSpPr>
              <a:xfrm>
                <a:off x="1689" y="1671"/>
                <a:ext cx="2559" cy="692"/>
                <a:chOff x="1689" y="1671"/>
                <a:chExt cx="2559" cy="692"/>
              </a:xfrm>
            </p:grpSpPr>
            <p:sp>
              <p:nvSpPr>
                <p:cNvPr id="204" name="Shape 204"/>
                <p:cNvSpPr/>
                <p:nvPr/>
              </p:nvSpPr>
              <p:spPr>
                <a:xfrm>
                  <a:off x="1718" y="1671"/>
                  <a:ext cx="2503" cy="6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6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16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aumento da câmara de ar (saída de CO</a:t>
                  </a:r>
                  <a:r>
                    <a:rPr b="1" baseline="-25000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2 </a:t>
                  </a:r>
                  <a:r>
                    <a:rPr b="1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do ovo)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5" name="Shape 205"/>
                <p:cNvSpPr/>
                <p:nvPr/>
              </p:nvSpPr>
              <p:spPr>
                <a:xfrm>
                  <a:off x="1689" y="1671"/>
                  <a:ext cx="2559" cy="6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206" name="Shape 206"/>
              <p:cNvGrpSpPr/>
              <p:nvPr/>
            </p:nvGrpSpPr>
            <p:grpSpPr>
              <a:xfrm>
                <a:off x="0" y="2363"/>
                <a:ext cx="1690" cy="893"/>
                <a:chOff x="0" y="2363"/>
                <a:chExt cx="1690" cy="893"/>
              </a:xfrm>
            </p:grpSpPr>
            <p:sp>
              <p:nvSpPr>
                <p:cNvPr id="207" name="Shape 207"/>
                <p:cNvSpPr/>
                <p:nvPr/>
              </p:nvSpPr>
              <p:spPr>
                <a:xfrm>
                  <a:off x="28" y="2363"/>
                  <a:ext cx="1633" cy="8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6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16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gema centralizada e redonda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8" name="Shape 208"/>
                <p:cNvSpPr/>
                <p:nvPr/>
              </p:nvSpPr>
              <p:spPr>
                <a:xfrm>
                  <a:off x="0" y="2363"/>
                  <a:ext cx="1690" cy="893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209" name="Shape 209"/>
              <p:cNvGrpSpPr/>
              <p:nvPr/>
            </p:nvGrpSpPr>
            <p:grpSpPr>
              <a:xfrm>
                <a:off x="1689" y="2363"/>
                <a:ext cx="2559" cy="893"/>
                <a:chOff x="1689" y="2363"/>
                <a:chExt cx="2559" cy="893"/>
              </a:xfrm>
            </p:grpSpPr>
            <p:sp>
              <p:nvSpPr>
                <p:cNvPr id="210" name="Shape 210"/>
                <p:cNvSpPr/>
                <p:nvPr/>
              </p:nvSpPr>
              <p:spPr>
                <a:xfrm>
                  <a:off x="1718" y="2363"/>
                  <a:ext cx="2503" cy="8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6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16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gema espalhada e achatada (enfraquecimento da membrana vitelina)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11" name="Shape 211"/>
                <p:cNvSpPr/>
                <p:nvPr/>
              </p:nvSpPr>
              <p:spPr>
                <a:xfrm>
                  <a:off x="1689" y="2363"/>
                  <a:ext cx="2559" cy="893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212" name="Shape 212"/>
              <p:cNvGrpSpPr/>
              <p:nvPr/>
            </p:nvGrpSpPr>
            <p:grpSpPr>
              <a:xfrm>
                <a:off x="0" y="3258"/>
                <a:ext cx="1690" cy="692"/>
                <a:chOff x="0" y="3258"/>
                <a:chExt cx="1690" cy="692"/>
              </a:xfrm>
            </p:grpSpPr>
            <p:sp>
              <p:nvSpPr>
                <p:cNvPr id="213" name="Shape 213"/>
                <p:cNvSpPr/>
                <p:nvPr/>
              </p:nvSpPr>
              <p:spPr>
                <a:xfrm>
                  <a:off x="28" y="3258"/>
                  <a:ext cx="1633" cy="6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6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16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quebrado – ocupa pouca área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14" name="Shape 214"/>
                <p:cNvSpPr/>
                <p:nvPr/>
              </p:nvSpPr>
              <p:spPr>
                <a:xfrm>
                  <a:off x="0" y="3258"/>
                  <a:ext cx="1690" cy="6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215" name="Shape 215"/>
              <p:cNvGrpSpPr/>
              <p:nvPr/>
            </p:nvGrpSpPr>
            <p:grpSpPr>
              <a:xfrm>
                <a:off x="1689" y="3258"/>
                <a:ext cx="2559" cy="692"/>
                <a:chOff x="1689" y="3258"/>
                <a:chExt cx="2559" cy="692"/>
              </a:xfrm>
            </p:grpSpPr>
            <p:sp>
              <p:nvSpPr>
                <p:cNvPr id="216" name="Shape 216"/>
                <p:cNvSpPr/>
                <p:nvPr/>
              </p:nvSpPr>
              <p:spPr>
                <a:xfrm>
                  <a:off x="1718" y="3258"/>
                  <a:ext cx="2503" cy="6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6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16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quebrado –“esparramado” –ocupa muita área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17" name="Shape 217"/>
                <p:cNvSpPr/>
                <p:nvPr/>
              </p:nvSpPr>
              <p:spPr>
                <a:xfrm>
                  <a:off x="1689" y="3258"/>
                  <a:ext cx="2559" cy="6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218" name="Shape 218"/>
              <p:cNvGrpSpPr/>
              <p:nvPr/>
            </p:nvGrpSpPr>
            <p:grpSpPr>
              <a:xfrm>
                <a:off x="0" y="3950"/>
                <a:ext cx="1690" cy="489"/>
                <a:chOff x="0" y="3950"/>
                <a:chExt cx="1690" cy="489"/>
              </a:xfrm>
            </p:grpSpPr>
            <p:sp>
              <p:nvSpPr>
                <p:cNvPr id="219" name="Shape 219"/>
                <p:cNvSpPr/>
                <p:nvPr/>
              </p:nvSpPr>
              <p:spPr>
                <a:xfrm>
                  <a:off x="28" y="3950"/>
                  <a:ext cx="1633" cy="4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6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lang="pt-BR" sz="16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</a:t>
                  </a:r>
                  <a:r>
                    <a:rPr b="1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casca  opaca e áspera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220" name="Shape 220"/>
                <p:cNvSpPr/>
                <p:nvPr/>
              </p:nvSpPr>
              <p:spPr>
                <a:xfrm>
                  <a:off x="0" y="3950"/>
                  <a:ext cx="1690" cy="48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221" name="Shape 221"/>
              <p:cNvGrpSpPr/>
              <p:nvPr/>
            </p:nvGrpSpPr>
            <p:grpSpPr>
              <a:xfrm>
                <a:off x="1689" y="3950"/>
                <a:ext cx="2559" cy="489"/>
                <a:chOff x="1689" y="3950"/>
                <a:chExt cx="2559" cy="489"/>
              </a:xfrm>
            </p:grpSpPr>
            <p:sp>
              <p:nvSpPr>
                <p:cNvPr id="222" name="Shape 222"/>
                <p:cNvSpPr/>
                <p:nvPr/>
              </p:nvSpPr>
              <p:spPr>
                <a:xfrm>
                  <a:off x="1718" y="3950"/>
                  <a:ext cx="2503" cy="4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b="1" lang="pt-BR" sz="1600">
                      <a:solidFill>
                        <a:schemeClr val="dk1"/>
                      </a:solidFill>
                      <a:latin typeface="Noto Sans Symbols"/>
                      <a:ea typeface="Noto Sans Symbols"/>
                      <a:cs typeface="Noto Sans Symbols"/>
                      <a:sym typeface="Noto Sans Symbols"/>
                    </a:rPr>
                    <a:t>✱</a:t>
                  </a:r>
                  <a:r>
                    <a:rPr b="1" lang="pt-BR" sz="16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    </a:t>
                  </a:r>
                  <a:r>
                    <a:rPr b="1" lang="pt-BR" sz="16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casca brilhante e lisa</a:t>
                  </a: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23" name="Shape 223"/>
                <p:cNvSpPr/>
                <p:nvPr/>
              </p:nvSpPr>
              <p:spPr>
                <a:xfrm>
                  <a:off x="1689" y="3950"/>
                  <a:ext cx="2559" cy="48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</p:grpSp>
        <p:sp>
          <p:nvSpPr>
            <p:cNvPr id="224" name="Shape 224"/>
            <p:cNvSpPr/>
            <p:nvPr/>
          </p:nvSpPr>
          <p:spPr>
            <a:xfrm>
              <a:off x="-2" y="-2"/>
              <a:ext cx="4256" cy="4445"/>
            </a:xfrm>
            <a:prstGeom prst="rect">
              <a:avLst/>
            </a:prstGeom>
            <a:noFill/>
            <a:ln cap="flat" cmpd="sng" w="11100">
              <a:solidFill>
                <a:srgbClr val="A0A0A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o_novo_afunda"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3" y="1502245"/>
            <a:ext cx="3600398" cy="4519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o_velho_boia" id="230" name="Shape 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928" y="1556791"/>
            <a:ext cx="3384375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1187624" y="5432325"/>
            <a:ext cx="1752600" cy="588962"/>
          </a:xfrm>
          <a:prstGeom prst="rect">
            <a:avLst/>
          </a:prstGeom>
          <a:gradFill>
            <a:gsLst>
              <a:gs pos="0">
                <a:srgbClr val="ED8D56"/>
              </a:gs>
              <a:gs pos="25000">
                <a:srgbClr val="DF6C1B"/>
              </a:gs>
              <a:gs pos="50000">
                <a:srgbClr val="CF6316"/>
              </a:gs>
              <a:gs pos="65000">
                <a:srgbClr val="CF6316"/>
              </a:gs>
              <a:gs pos="80000">
                <a:srgbClr val="DC6B1C"/>
              </a:gs>
              <a:gs pos="100000">
                <a:srgbClr val="E7864D"/>
              </a:gs>
            </a:gsLst>
            <a:lin ang="5400000" scaled="0"/>
          </a:gradFill>
          <a:ln>
            <a:noFill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Fresco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860032" y="5432325"/>
            <a:ext cx="1752600" cy="588962"/>
          </a:xfrm>
          <a:prstGeom prst="rect">
            <a:avLst/>
          </a:prstGeom>
          <a:gradFill>
            <a:gsLst>
              <a:gs pos="0">
                <a:srgbClr val="ED8D56"/>
              </a:gs>
              <a:gs pos="25000">
                <a:srgbClr val="DF6C1B"/>
              </a:gs>
              <a:gs pos="50000">
                <a:srgbClr val="CF6316"/>
              </a:gs>
              <a:gs pos="65000">
                <a:srgbClr val="CF6316"/>
              </a:gs>
              <a:gs pos="80000">
                <a:srgbClr val="DC6B1C"/>
              </a:gs>
              <a:gs pos="100000">
                <a:srgbClr val="E7864D"/>
              </a:gs>
            </a:gsLst>
            <a:lin ang="5400000" scaled="0"/>
          </a:gradFill>
          <a:ln>
            <a:noFill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Velho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3 05 11 ovos2 ">
  <a:themeElements>
    <a:clrScheme name="Viagem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3 05 11 ovos2 ">
  <a:themeElements>
    <a:clrScheme name="Viagem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Viagem">
    <a:dk1>
      <a:srgbClr val="000000"/>
    </a:dk1>
    <a:lt1>
      <a:srgbClr val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